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8" r:id="rId2"/>
  </p:sldMasterIdLst>
  <p:notesMasterIdLst>
    <p:notesMasterId r:id="rId13"/>
  </p:notesMasterIdLst>
  <p:sldIdLst>
    <p:sldId id="320" r:id="rId3"/>
    <p:sldId id="321" r:id="rId4"/>
    <p:sldId id="310" r:id="rId5"/>
    <p:sldId id="326" r:id="rId6"/>
    <p:sldId id="344" r:id="rId7"/>
    <p:sldId id="345" r:id="rId8"/>
    <p:sldId id="341" r:id="rId9"/>
    <p:sldId id="346" r:id="rId10"/>
    <p:sldId id="342" r:id="rId11"/>
    <p:sldId id="337" r:id="rId12"/>
  </p:sldIdLst>
  <p:sldSz cx="9144000" cy="6858000" type="screen4x3"/>
  <p:notesSz cx="6888163" cy="100203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37C"/>
    <a:srgbClr val="4E7270"/>
    <a:srgbClr val="036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82" autoAdjust="0"/>
    <p:restoredTop sz="94799" autoAdjust="0"/>
  </p:normalViewPr>
  <p:slideViewPr>
    <p:cSldViewPr>
      <p:cViewPr varScale="1">
        <p:scale>
          <a:sx n="67" d="100"/>
          <a:sy n="67" d="100"/>
        </p:scale>
        <p:origin x="1324"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4870" cy="501014"/>
          </a:xfrm>
          <a:prstGeom prst="rect">
            <a:avLst/>
          </a:prstGeom>
        </p:spPr>
        <p:txBody>
          <a:bodyPr vert="horz" lIns="93453" tIns="46727" rIns="93453" bIns="46727" rtlCol="0"/>
          <a:lstStyle>
            <a:lvl1pPr algn="l">
              <a:defRPr sz="1200"/>
            </a:lvl1pPr>
          </a:lstStyle>
          <a:p>
            <a:endParaRPr lang="en-GB" dirty="0"/>
          </a:p>
        </p:txBody>
      </p:sp>
      <p:sp>
        <p:nvSpPr>
          <p:cNvPr id="3" name="Date Placeholder 2"/>
          <p:cNvSpPr>
            <a:spLocks noGrp="1"/>
          </p:cNvSpPr>
          <p:nvPr>
            <p:ph type="dt" idx="1"/>
          </p:nvPr>
        </p:nvSpPr>
        <p:spPr>
          <a:xfrm>
            <a:off x="3901699" y="2"/>
            <a:ext cx="2984870" cy="501014"/>
          </a:xfrm>
          <a:prstGeom prst="rect">
            <a:avLst/>
          </a:prstGeom>
        </p:spPr>
        <p:txBody>
          <a:bodyPr vert="horz" lIns="93453" tIns="46727" rIns="93453" bIns="46727" rtlCol="0"/>
          <a:lstStyle>
            <a:lvl1pPr algn="r">
              <a:defRPr sz="1200"/>
            </a:lvl1pPr>
          </a:lstStyle>
          <a:p>
            <a:fld id="{07C5CDD9-57FE-4790-B2EC-7B8BC0D8AB49}" type="datetimeFigureOut">
              <a:rPr lang="en-GB" smtClean="0"/>
              <a:pPr/>
              <a:t>13/08/2021</a:t>
            </a:fld>
            <a:endParaRPr lang="en-GB" dirty="0"/>
          </a:p>
        </p:txBody>
      </p:sp>
      <p:sp>
        <p:nvSpPr>
          <p:cNvPr id="4" name="Slide Image Placeholder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3453" tIns="46727" rIns="93453" bIns="46727" rtlCol="0" anchor="ctr"/>
          <a:lstStyle/>
          <a:p>
            <a:endParaRPr lang="en-GB" dirty="0"/>
          </a:p>
        </p:txBody>
      </p:sp>
      <p:sp>
        <p:nvSpPr>
          <p:cNvPr id="5" name="Notes Placeholder 4"/>
          <p:cNvSpPr>
            <a:spLocks noGrp="1"/>
          </p:cNvSpPr>
          <p:nvPr>
            <p:ph type="body" sz="quarter" idx="3"/>
          </p:nvPr>
        </p:nvSpPr>
        <p:spPr>
          <a:xfrm>
            <a:off x="688817" y="4759643"/>
            <a:ext cx="5510530" cy="4509134"/>
          </a:xfrm>
          <a:prstGeom prst="rect">
            <a:avLst/>
          </a:prstGeom>
        </p:spPr>
        <p:txBody>
          <a:bodyPr vert="horz" lIns="93453" tIns="46727" rIns="93453" bIns="467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0" cy="501014"/>
          </a:xfrm>
          <a:prstGeom prst="rect">
            <a:avLst/>
          </a:prstGeom>
        </p:spPr>
        <p:txBody>
          <a:bodyPr vert="horz" lIns="93453" tIns="46727" rIns="93453" bIns="46727"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1699" y="9517547"/>
            <a:ext cx="2984870" cy="501014"/>
          </a:xfrm>
          <a:prstGeom prst="rect">
            <a:avLst/>
          </a:prstGeom>
        </p:spPr>
        <p:txBody>
          <a:bodyPr vert="horz" lIns="93453" tIns="46727" rIns="93453" bIns="46727" rtlCol="0" anchor="b"/>
          <a:lstStyle>
            <a:lvl1pPr algn="r">
              <a:defRPr sz="1200"/>
            </a:lvl1pPr>
          </a:lstStyle>
          <a:p>
            <a:fld id="{3D9BE77C-EB00-49F4-A08A-E293A5FE0D11}" type="slidenum">
              <a:rPr lang="en-GB" smtClean="0"/>
              <a:pPr/>
              <a:t>‹#›</a:t>
            </a:fld>
            <a:endParaRPr lang="en-GB" dirty="0"/>
          </a:p>
        </p:txBody>
      </p:sp>
    </p:spTree>
    <p:extLst>
      <p:ext uri="{BB962C8B-B14F-4D97-AF65-F5344CB8AC3E}">
        <p14:creationId xmlns:p14="http://schemas.microsoft.com/office/powerpoint/2010/main" val="92701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trike="noStrike" dirty="0"/>
              <a:t>Ensure</a:t>
            </a:r>
            <a:r>
              <a:rPr lang="en-GB" strike="noStrike" baseline="0" dirty="0"/>
              <a:t> residents are aware of scheme and disruption, check any issues we haven’t thought of.</a:t>
            </a:r>
            <a:endParaRPr lang="en-GB" strike="noStrike"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1</a:t>
            </a:fld>
            <a:endParaRPr lang="en-GB" dirty="0"/>
          </a:p>
        </p:txBody>
      </p:sp>
    </p:spTree>
    <p:extLst>
      <p:ext uri="{BB962C8B-B14F-4D97-AF65-F5344CB8AC3E}">
        <p14:creationId xmlns:p14="http://schemas.microsoft.com/office/powerpoint/2010/main" val="360671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2</a:t>
            </a:fld>
            <a:endParaRPr lang="en-GB" dirty="0"/>
          </a:p>
        </p:txBody>
      </p:sp>
    </p:spTree>
    <p:extLst>
      <p:ext uri="{BB962C8B-B14F-4D97-AF65-F5344CB8AC3E}">
        <p14:creationId xmlns:p14="http://schemas.microsoft.com/office/powerpoint/2010/main" val="28025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027" indent="-173027">
              <a:buFontTx/>
              <a:buChar char="-"/>
            </a:pPr>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3</a:t>
            </a:fld>
            <a:endParaRPr lang="en-GB" dirty="0"/>
          </a:p>
        </p:txBody>
      </p:sp>
    </p:spTree>
    <p:extLst>
      <p:ext uri="{BB962C8B-B14F-4D97-AF65-F5344CB8AC3E}">
        <p14:creationId xmlns:p14="http://schemas.microsoft.com/office/powerpoint/2010/main" val="353685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027" indent="-173027">
              <a:buFontTx/>
              <a:buChar char="-"/>
            </a:pPr>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4</a:t>
            </a:fld>
            <a:endParaRPr lang="en-GB" dirty="0"/>
          </a:p>
        </p:txBody>
      </p:sp>
    </p:spTree>
    <p:extLst>
      <p:ext uri="{BB962C8B-B14F-4D97-AF65-F5344CB8AC3E}">
        <p14:creationId xmlns:p14="http://schemas.microsoft.com/office/powerpoint/2010/main" val="161653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027" indent="-173027">
              <a:buFontTx/>
              <a:buChar char="-"/>
            </a:pPr>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5</a:t>
            </a:fld>
            <a:endParaRPr lang="en-GB" dirty="0"/>
          </a:p>
        </p:txBody>
      </p:sp>
    </p:spTree>
    <p:extLst>
      <p:ext uri="{BB962C8B-B14F-4D97-AF65-F5344CB8AC3E}">
        <p14:creationId xmlns:p14="http://schemas.microsoft.com/office/powerpoint/2010/main" val="316408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027" indent="-173027">
              <a:buFontTx/>
              <a:buChar char="-"/>
            </a:pPr>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6</a:t>
            </a:fld>
            <a:endParaRPr lang="en-GB" dirty="0"/>
          </a:p>
        </p:txBody>
      </p:sp>
    </p:spTree>
    <p:extLst>
      <p:ext uri="{BB962C8B-B14F-4D97-AF65-F5344CB8AC3E}">
        <p14:creationId xmlns:p14="http://schemas.microsoft.com/office/powerpoint/2010/main" val="225451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027" indent="-173027">
              <a:buFontTx/>
              <a:buChar char="-"/>
            </a:pPr>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7</a:t>
            </a:fld>
            <a:endParaRPr lang="en-GB" dirty="0"/>
          </a:p>
        </p:txBody>
      </p:sp>
    </p:spTree>
    <p:extLst>
      <p:ext uri="{BB962C8B-B14F-4D97-AF65-F5344CB8AC3E}">
        <p14:creationId xmlns:p14="http://schemas.microsoft.com/office/powerpoint/2010/main" val="378086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a:t>AMQ:</a:t>
            </a:r>
          </a:p>
          <a:p>
            <a:endParaRPr lang="en-GB" dirty="0"/>
          </a:p>
          <a:p>
            <a:r>
              <a:rPr lang="en-GB" dirty="0"/>
              <a:t>As part of planning we have</a:t>
            </a:r>
            <a:r>
              <a:rPr lang="en-GB" baseline="0" dirty="0"/>
              <a:t> been asked to provide further detail on the finishes of the defences. This is what has been accepted by the public. Expect that this will be a planning condition. Needs to be in keeping with existing structures and take into account graffiti. Existing walls not graffiti.</a:t>
            </a:r>
            <a:endParaRPr lang="en-GB" dirty="0"/>
          </a:p>
          <a:p>
            <a:endParaRPr lang="en-GB" dirty="0"/>
          </a:p>
          <a:p>
            <a:r>
              <a:rPr lang="en-GB" b="1" dirty="0">
                <a:solidFill>
                  <a:srgbClr val="000000"/>
                </a:solidFill>
                <a:latin typeface="Arial" panose="020B0604020202020204" pitchFamily="34" charset="0"/>
              </a:rPr>
              <a:t>Pre-cast concrete flood walls</a:t>
            </a:r>
            <a:r>
              <a:rPr lang="en-GB" dirty="0">
                <a:solidFill>
                  <a:srgbClr val="000000"/>
                </a:solidFill>
                <a:latin typeface="Arial" panose="020B0604020202020204" pitchFamily="34" charset="0"/>
              </a:rPr>
              <a:t>: Smooth finish concrete walls would be consistent with the existing flood defences found within the area. A pre-cast concrete wall would provide a consistent design theme to the flood defence to complement the diverse mix of architectural styles and materials within the urban area. </a:t>
            </a:r>
            <a:endParaRPr lang="en-GB" dirty="0"/>
          </a:p>
          <a:p>
            <a:r>
              <a:rPr lang="en-GB" dirty="0"/>
              <a:t>Proposed materials are sandstone or yellow cream colour with a smooth finish. Final colour and finish selections to be discussed and agreed by the Environment Agency.</a:t>
            </a:r>
          </a:p>
          <a:p>
            <a:pPr defTabSz="922812" fontAlgn="base">
              <a:spcBef>
                <a:spcPct val="0"/>
              </a:spcBef>
              <a:spcAft>
                <a:spcPct val="0"/>
              </a:spcAft>
              <a:defRPr/>
            </a:pPr>
            <a:r>
              <a:rPr lang="en-GB" sz="1600" dirty="0">
                <a:solidFill>
                  <a:srgbClr val="000000"/>
                </a:solidFill>
                <a:latin typeface="Arial" panose="020B0604020202020204" pitchFamily="34" charset="0"/>
                <a:cs typeface="Arial" charset="0"/>
              </a:rPr>
              <a:t>Wall could have an exposed aggregate finish to the top half of the wall with a straight lower edge similar to finish shown in the photo of the Warrington Flood Defence Scheme but with no wavy lower edge. </a:t>
            </a:r>
          </a:p>
          <a:p>
            <a:pPr defTabSz="922812" fontAlgn="base">
              <a:spcBef>
                <a:spcPct val="0"/>
              </a:spcBef>
              <a:spcAft>
                <a:spcPct val="0"/>
              </a:spcAft>
              <a:defRPr/>
            </a:pPr>
            <a:r>
              <a:rPr lang="en-GB" sz="1600" dirty="0">
                <a:solidFill>
                  <a:srgbClr val="000000"/>
                </a:solidFill>
                <a:latin typeface="Arial" panose="020B0604020202020204" pitchFamily="34" charset="0"/>
                <a:cs typeface="Arial" charset="0"/>
              </a:rPr>
              <a:t>Working closely with the supplier during the design process to achieve the desired colour and finish. The supplier would produce a trial panel to demonstrate required finish can be achieved to a high standard and consistency </a:t>
            </a:r>
          </a:p>
          <a:p>
            <a:r>
              <a:rPr lang="en-GB" baseline="0" dirty="0"/>
              <a:t>Another option for Broadgate is the red colour imprinted as per the illustrative example to match the colours of London Rd Bridge.</a:t>
            </a:r>
          </a:p>
          <a:p>
            <a:pPr algn="just" fontAlgn="ctr">
              <a:lnSpc>
                <a:spcPct val="115000"/>
              </a:lnSpc>
              <a:spcBef>
                <a:spcPts val="404"/>
              </a:spcBef>
              <a:spcAft>
                <a:spcPts val="404"/>
              </a:spcAft>
              <a:buSzPts val="1000"/>
              <a:tabLst>
                <a:tab pos="461406" algn="l"/>
              </a:tabLst>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r>
              <a:rPr lang="en-GB" baseline="0" dirty="0"/>
              <a:t>Glass panelled walls</a:t>
            </a:r>
          </a:p>
          <a:p>
            <a:r>
              <a:rPr lang="en-GB" baseline="0" dirty="0"/>
              <a:t>Location: Along Riverside between Penwortham Old Bridge and Miller Park Apartments; in front of the Continental Public House restaurant; and along Riverside Road from the Cadent Gas Pipe Bridge to Stanley Road.</a:t>
            </a:r>
          </a:p>
          <a:p>
            <a:r>
              <a:rPr lang="en-GB" baseline="0" dirty="0"/>
              <a:t>Purpose: to maintain critical views of the river and key landmark buildings from residential properties and identified vantage points.</a:t>
            </a:r>
          </a:p>
          <a:p>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9</a:t>
            </a:fld>
            <a:endParaRPr lang="en-GB" dirty="0"/>
          </a:p>
        </p:txBody>
      </p:sp>
    </p:spTree>
    <p:extLst>
      <p:ext uri="{BB962C8B-B14F-4D97-AF65-F5344CB8AC3E}">
        <p14:creationId xmlns:p14="http://schemas.microsoft.com/office/powerpoint/2010/main" val="252011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AMQ</a:t>
            </a:r>
          </a:p>
          <a:p>
            <a:endParaRPr lang="en-GB" dirty="0"/>
          </a:p>
          <a:p>
            <a:r>
              <a:rPr lang="en-GB" dirty="0"/>
              <a:t>Thank</a:t>
            </a:r>
            <a:r>
              <a:rPr lang="en-GB" baseline="0" dirty="0"/>
              <a:t> you for your participation today, we have recorded the meeting today so we can share this with other elected members who were not here. The information will be available to your constituents from next week. If you have any queries please do get in touch, we value your continued support to deliver this scheme.</a:t>
            </a:r>
          </a:p>
          <a:p>
            <a:endParaRPr lang="en-GB" dirty="0"/>
          </a:p>
        </p:txBody>
      </p:sp>
      <p:sp>
        <p:nvSpPr>
          <p:cNvPr id="4" name="Slide Number Placeholder 3"/>
          <p:cNvSpPr>
            <a:spLocks noGrp="1"/>
          </p:cNvSpPr>
          <p:nvPr>
            <p:ph type="sldNum" sz="quarter" idx="10"/>
          </p:nvPr>
        </p:nvSpPr>
        <p:spPr/>
        <p:txBody>
          <a:bodyPr/>
          <a:lstStyle/>
          <a:p>
            <a:fld id="{3D9BE77C-EB00-49F4-A08A-E293A5FE0D11}" type="slidenum">
              <a:rPr lang="en-GB" smtClean="0"/>
              <a:pPr/>
              <a:t>10</a:t>
            </a:fld>
            <a:endParaRPr lang="en-GB" dirty="0"/>
          </a:p>
        </p:txBody>
      </p:sp>
    </p:spTree>
    <p:extLst>
      <p:ext uri="{BB962C8B-B14F-4D97-AF65-F5344CB8AC3E}">
        <p14:creationId xmlns:p14="http://schemas.microsoft.com/office/powerpoint/2010/main" val="1962336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lue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lue ti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marL="914400" indent="-914400">
              <a:lnSpc>
                <a:spcPct val="85000"/>
              </a:lnSpc>
              <a:buFont typeface="+mj-lt"/>
              <a:buNone/>
              <a:defRPr sz="4800" b="0">
                <a:solidFill>
                  <a:srgbClr val="034B89"/>
                </a:solidFill>
              </a:defRPr>
            </a:lvl1pPr>
          </a:lstStyle>
          <a:p>
            <a:r>
              <a:rPr lang="en-US"/>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034B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 Column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2"/>
                </a:solidFill>
              </a:defRPr>
            </a:lvl1pPr>
          </a:lstStyle>
          <a:p>
            <a:pPr>
              <a:defRPr/>
            </a:pPr>
            <a:fld id="{E295B83F-52B2-4FA8-B049-1ECECEFB9620}" type="datetime1">
              <a:rPr lang="en-GB"/>
              <a:pPr>
                <a:defRPr/>
              </a:pPr>
              <a:t>13/08/2021</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2"/>
                </a:solidFill>
              </a:defRPr>
            </a:lvl1pPr>
          </a:lstStyle>
          <a:p>
            <a:pPr>
              <a:defRPr/>
            </a:pPr>
            <a:fld id="{CEC51D62-5E47-405B-B05A-82D3B0AB5B23}" type="slidenum">
              <a:rPr lang="en-GB"/>
              <a:pPr>
                <a:defRPr/>
              </a:pPr>
              <a:t>‹#›</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 Column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bg1"/>
                </a:solidFill>
              </a:defRPr>
            </a:lvl1pPr>
          </a:lstStyle>
          <a:p>
            <a:pPr>
              <a:defRPr/>
            </a:pPr>
            <a:fld id="{D65592F4-4E4E-4CC1-8694-295A5871D005}" type="datetime1">
              <a:rPr lang="en-GB"/>
              <a:pPr>
                <a:defRPr/>
              </a:pPr>
              <a:t>13/08/2021</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bg1"/>
                </a:solidFill>
              </a:defRPr>
            </a:lvl1pPr>
          </a:lstStyle>
          <a:p>
            <a:pPr>
              <a:defRPr/>
            </a:pPr>
            <a:fld id="{B4E2058C-9474-4BB1-823B-EB1F73C8F1ED}" type="slidenum">
              <a:rPr lang="en-GB"/>
              <a:pPr>
                <a:defRPr/>
              </a:pPr>
              <a:t>‹#›</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blue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34B89"/>
                </a:solidFill>
              </a:defRPr>
            </a:lvl1pPr>
          </a:lstStyle>
          <a:p>
            <a:r>
              <a:rPr lang="en-US"/>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rgbClr val="034B89"/>
                </a:solidFill>
              </a:defRPr>
            </a:lvl1pPr>
          </a:lstStyle>
          <a:p>
            <a:pPr>
              <a:defRPr/>
            </a:pPr>
            <a:fld id="{4B4C59A0-3291-4546-808A-D97A04E41AEF}" type="datetime1">
              <a:rPr lang="en-GB"/>
              <a:pPr>
                <a:defRPr/>
              </a:pPr>
              <a:t>13/08/2021</a:t>
            </a:fld>
            <a:endParaRPr lang="en-GB" dirty="0"/>
          </a:p>
        </p:txBody>
      </p:sp>
      <p:sp>
        <p:nvSpPr>
          <p:cNvPr id="5" name="Slide Number Placeholder 5"/>
          <p:cNvSpPr>
            <a:spLocks noGrp="1"/>
          </p:cNvSpPr>
          <p:nvPr>
            <p:ph type="sldNum" sz="quarter" idx="11"/>
          </p:nvPr>
        </p:nvSpPr>
        <p:spPr>
          <a:xfrm>
            <a:off x="468313" y="6196013"/>
            <a:ext cx="388937" cy="387350"/>
          </a:xfrm>
        </p:spPr>
        <p:txBody>
          <a:bodyPr/>
          <a:lstStyle>
            <a:lvl1pPr>
              <a:defRPr>
                <a:solidFill>
                  <a:srgbClr val="034B89"/>
                </a:solidFill>
              </a:defRPr>
            </a:lvl1pPr>
          </a:lstStyle>
          <a:p>
            <a:pPr>
              <a:defRPr/>
            </a:pPr>
            <a:fld id="{F9A9B8E9-BF47-4164-8601-35CCDB31FEA8}" type="slidenum">
              <a:rPr lang="en-GB"/>
              <a:pPr>
                <a:defRPr/>
              </a:pPr>
              <a:t>‹#›</a:t>
            </a:fld>
            <a:endParaRPr lang="en-GB" dirty="0"/>
          </a:p>
        </p:txBody>
      </p:sp>
      <p:sp>
        <p:nvSpPr>
          <p:cNvPr id="6" name="Content Placeholder 2"/>
          <p:cNvSpPr>
            <a:spLocks noGrp="1"/>
          </p:cNvSpPr>
          <p:nvPr>
            <p:ph idx="1"/>
          </p:nvPr>
        </p:nvSpPr>
        <p:spPr>
          <a:xfrm>
            <a:off x="468000" y="1700808"/>
            <a:ext cx="3960000" cy="4242793"/>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034B89"/>
                </a:solidFill>
              </a:defRPr>
            </a:lvl1pPr>
            <a:lvl2pPr>
              <a:buFontTx/>
              <a:buBlip>
                <a:blip r:embed="rId3"/>
              </a:buBlip>
              <a:defRPr>
                <a:solidFill>
                  <a:srgbClr val="034B89"/>
                </a:solidFill>
              </a:defRPr>
            </a:lvl2pPr>
            <a:lvl3pPr>
              <a:defRPr>
                <a:solidFill>
                  <a:srgbClr val="034B89"/>
                </a:solidFill>
              </a:defRPr>
            </a:lvl3pPr>
            <a:lvl4pPr>
              <a:defRPr>
                <a:solidFill>
                  <a:srgbClr val="034B89"/>
                </a:solidFill>
              </a:defRPr>
            </a:lvl4pPr>
            <a:lvl5pPr>
              <a:defRPr>
                <a:solidFill>
                  <a:srgbClr val="034B8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blu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E684995E-2568-47E8-A1B5-86CBC0DD045C}" type="datetime1">
              <a:rPr lang="en-GB"/>
              <a:pPr>
                <a:defRPr/>
              </a:pPr>
              <a:t>13/08/2021</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61B44939-E351-452D-BED6-17953ED37D28}" type="slidenum">
              <a:rPr lang="en-GB"/>
              <a:pPr>
                <a:defRPr/>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8313" y="1268760"/>
            <a:ext cx="8207375" cy="4288582"/>
          </a:xfrm>
        </p:spPr>
        <p:txBody>
          <a:bodyPr/>
          <a:lstStyle>
            <a:lvl1pPr marL="0" indent="0">
              <a:lnSpc>
                <a:spcPct val="102000"/>
              </a:lnSpc>
              <a:buFontTx/>
              <a:buBlip>
                <a:blip r:embed="rId2"/>
              </a:buBlip>
              <a:defRPr sz="3200">
                <a:solidFill>
                  <a:srgbClr val="FFFFFF"/>
                </a:solidFill>
              </a:defRPr>
            </a:lvl1pPr>
            <a:lvl2pPr marL="360000" indent="-360000">
              <a:lnSpc>
                <a:spcPct val="102000"/>
              </a:lnSpc>
              <a:buFontTx/>
              <a:buBlip>
                <a:blip r:embed="rId3"/>
              </a:buBlip>
              <a:defRPr sz="3200">
                <a:solidFill>
                  <a:srgbClr val="FFFFFF"/>
                </a:solidFill>
              </a:defRPr>
            </a:lvl2pPr>
            <a:lvl3pPr marL="576000">
              <a:lnSpc>
                <a:spcPct val="102000"/>
              </a:lnSpc>
              <a:defRPr sz="2800">
                <a:solidFill>
                  <a:srgbClr val="FFFFFF"/>
                </a:solidFill>
              </a:defRPr>
            </a:lvl3pPr>
            <a:lvl4pPr marL="792000">
              <a:lnSpc>
                <a:spcPct val="102000"/>
              </a:lnSpc>
              <a:defRPr sz="2200">
                <a:solidFill>
                  <a:srgbClr val="FFFFFF"/>
                </a:solidFill>
              </a:defRPr>
            </a:lvl4pPr>
            <a:lvl5pPr marL="1008000">
              <a:lnSpc>
                <a:spcPct val="102000"/>
              </a:lnSpc>
              <a:defRPr sz="22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print"/>
          <a:stretch>
            <a:fillRect/>
          </a:stretch>
        </p:blipFill>
        <p:spPr>
          <a:xfrm>
            <a:off x="0" y="0"/>
            <a:ext cx="9195450" cy="6858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pPr>
                <a:defRPr/>
              </a:pPr>
              <a:t>13/08/2021</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064674CA-76BF-4A0C-AB17-8B5FF3054F52}"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13/08/2021</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13/08/2021</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pPr>
                <a:defRPr/>
              </a:pPr>
              <a:t>13/08/2021</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F80CFFAE-92C7-43A4-9873-89690CBB1D90}"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Blue)">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6000" b="1">
                <a:solidFill>
                  <a:srgbClr val="FFFFFF"/>
                </a:solidFill>
              </a:defRPr>
            </a:lvl1pPr>
          </a:lstStyle>
          <a:p>
            <a:r>
              <a:rPr lang="en-US"/>
              <a:t>Click to edit Master title style</a:t>
            </a:r>
            <a:endParaRPr lang="en-GB" dirty="0"/>
          </a:p>
        </p:txBody>
      </p:sp>
      <p:sp>
        <p:nvSpPr>
          <p:cNvPr id="4"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70F9073C-FBEF-49C9-A282-B84E135D437A}" type="datetime1">
              <a:rPr lang="en-GB"/>
              <a:pPr>
                <a:defRPr/>
              </a:pPr>
              <a:t>13/08/2021</a:t>
            </a:fld>
            <a:endParaRPr lang="en-GB" dirty="0"/>
          </a:p>
        </p:txBody>
      </p:sp>
      <p:sp>
        <p:nvSpPr>
          <p:cNvPr id="5"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6404ACD1-1953-48B8-BF0B-74F70C1A7427}"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500911-978C-4AC6-80FA-C0A0BAD889DF}" type="datetimeFigureOut">
              <a:rPr lang="en-GB" smtClean="0"/>
              <a:pPr/>
              <a:t>13/08/2021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0D332A-07BA-4D1C-903F-699069AA609A}" type="slidenum">
              <a:rPr lang="en-GB" smtClean="0"/>
              <a:pPr/>
              <a:t>‹#›</a:t>
            </a:fld>
            <a:endParaRPr lang="en-GB"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BD9F-ADED-4681-8B70-50869D35E74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F444730-376F-4417-9B43-02B9EFC822D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0431A6-B386-4D34-AA4E-3CE3EC2BE4A2}"/>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40EBB643-7AC1-4CBD-86E0-9C8BC035C60E}"/>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E8357C89-6C59-4D54-826C-0ACD4F12F899}"/>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2292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967F-51CD-4F94-9DC5-68BA49A913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012A8C-753F-4BEC-9AA6-0886372A09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DDD436-FBFA-49CB-B799-DB856B276D07}"/>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A25499A3-2818-4B8B-97CC-2E92AABA4356}"/>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EB6F4612-25AD-4097-95EA-D20DE0EBA4BB}"/>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96102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BD-3DDE-4BCE-8D6F-FE38B4F9062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F75CB4-2C9F-4A69-844A-9C14E897762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0C41A3-6207-4B50-995A-0DC20FA97C86}"/>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02219A30-0FD2-41B2-B6D8-29BC22459F60}"/>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2C37C004-DD1D-4018-82CE-2E2AAA237E41}"/>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16380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2841-67B2-43BF-9583-302461EFDB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6577EE-103F-44E0-BEB9-1D6E0FE49B9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6361AA-DFEE-40D3-BA8C-AC5CF82ED55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058B86-85D1-4490-B22B-3B5627366D9F}"/>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EA8F8596-7357-457A-8053-29A6D02E2FEB}"/>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82C9DE7B-E2DB-4130-9E48-5BD139E49C4B}"/>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86340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3CBB-3E0F-481A-9FA2-5702037FA278}"/>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F332F3-A96C-47CC-ADD4-103D2AEB0E6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8FB84D0-B7C2-43C7-B4FC-A4BDB7C99DC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0F6D1D-4CED-4A5E-ADD7-CFE6224D38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2280038-59AF-4CC9-95E2-1DB96C74EDF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0294B8-C8AD-4000-BABD-E82A885CD0A1}"/>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8" name="Footer Placeholder 7">
            <a:extLst>
              <a:ext uri="{FF2B5EF4-FFF2-40B4-BE49-F238E27FC236}">
                <a16:creationId xmlns:a16="http://schemas.microsoft.com/office/drawing/2014/main" id="{EF75C9A0-A8C4-424D-84F0-217FFA84C878}"/>
              </a:ext>
            </a:extLst>
          </p:cNvPr>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a:extLst>
              <a:ext uri="{FF2B5EF4-FFF2-40B4-BE49-F238E27FC236}">
                <a16:creationId xmlns:a16="http://schemas.microsoft.com/office/drawing/2014/main" id="{3011506A-F81A-4413-9D6F-A1D7EB5C8E3E}"/>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5973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30F5-3B46-4BD9-82FC-F56441D65B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C73625-19E9-4162-9CF6-733162247D8C}"/>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4" name="Footer Placeholder 3">
            <a:extLst>
              <a:ext uri="{FF2B5EF4-FFF2-40B4-BE49-F238E27FC236}">
                <a16:creationId xmlns:a16="http://schemas.microsoft.com/office/drawing/2014/main" id="{0AB99DA5-BB37-403B-BD32-B95F97ABA219}"/>
              </a:ext>
            </a:extLst>
          </p:cNvPr>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a:extLst>
              <a:ext uri="{FF2B5EF4-FFF2-40B4-BE49-F238E27FC236}">
                <a16:creationId xmlns:a16="http://schemas.microsoft.com/office/drawing/2014/main" id="{028F6EC4-F926-4C7F-A8A8-74BE09ACE670}"/>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40362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507BE-9F38-4E47-8E84-7282E885B92A}"/>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3" name="Footer Placeholder 2">
            <a:extLst>
              <a:ext uri="{FF2B5EF4-FFF2-40B4-BE49-F238E27FC236}">
                <a16:creationId xmlns:a16="http://schemas.microsoft.com/office/drawing/2014/main" id="{A3152EE4-C9C2-46B4-A261-92C3EA473D98}"/>
              </a:ext>
            </a:extLst>
          </p:cNvPr>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a:extLst>
              <a:ext uri="{FF2B5EF4-FFF2-40B4-BE49-F238E27FC236}">
                <a16:creationId xmlns:a16="http://schemas.microsoft.com/office/drawing/2014/main" id="{6139B778-BDE0-4B08-BED3-24054130E1A6}"/>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31144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A5EA-9547-47FD-AA40-D9C22F45293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7A7EC-E1C3-4953-B4DE-AB99E532B38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E9B824-CA24-4D07-8873-5780C26583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F77C162-4EBA-4641-A1D5-9176805F95E8}"/>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759331D6-22CE-441E-AE25-37462DD26213}"/>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C9305F01-9748-4330-A53F-4C8FEED231AD}"/>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20260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9645-2533-40B1-BD06-9DFFD681963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0299C9-CE96-4B52-94E0-7CCE5493CC0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a:extLst>
              <a:ext uri="{FF2B5EF4-FFF2-40B4-BE49-F238E27FC236}">
                <a16:creationId xmlns:a16="http://schemas.microsoft.com/office/drawing/2014/main" id="{65C06002-B534-4B8C-846B-39A5CFEF05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BB439E-DB29-4ABB-9F00-89FBF7ADDD16}"/>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019B6FD4-9204-47FF-B012-C49DA6B5B54D}"/>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095D4EA5-798E-4CB4-8148-D16726B1E458}"/>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6840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indent="0" algn="l">
              <a:buNone/>
              <a:defRPr sz="21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6CC4E-738D-40DC-9620-88E740A54F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065BA1-18B6-42E4-9C93-961F7B400D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EE0DA5-31AF-4884-9CDF-C55D1D1CD3C3}"/>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6F7F4E56-9513-4503-B678-D92397C3B286}"/>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7163FF53-A684-4535-AA89-ADE5C5A35635}"/>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37471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62C92-BC45-4799-966A-46CD789B83B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09FA1D-F3BF-41FC-A079-80C6CD63D3D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A6754A-3413-4933-AD28-F942F6690160}"/>
              </a:ext>
            </a:extLst>
          </p:cNvPr>
          <p:cNvSpPr>
            <a:spLocks noGrp="1"/>
          </p:cNvSpPr>
          <p:nvPr>
            <p:ph type="dt" sz="half" idx="10"/>
          </p:nvPr>
        </p:nvSpPr>
        <p:spPr/>
        <p:txBody>
          <a:bodyPr/>
          <a:lstStyle/>
          <a:p>
            <a:fld id="{B76AB02A-3ADF-416A-9AAA-59711FF9FCAC}" type="datetimeFigureOut">
              <a:rPr lang="en-GB" smtClean="0">
                <a:solidFill>
                  <a:prstClr val="black">
                    <a:tint val="75000"/>
                  </a:prstClr>
                </a:solidFill>
              </a:rPr>
              <a:pPr/>
              <a:t>13/08/2021</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653AF11B-C5B7-4AC1-98FA-F2F7EB7D4D5A}"/>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A805383A-20A0-412B-A04E-A2D9605433FC}"/>
              </a:ext>
            </a:extLst>
          </p:cNvPr>
          <p:cNvSpPr>
            <a:spLocks noGrp="1"/>
          </p:cNvSpPr>
          <p:nvPr>
            <p:ph type="sldNum" sz="quarter" idx="12"/>
          </p:nvPr>
        </p:nvSpPr>
        <p:spPr/>
        <p:txBody>
          <a:bodyPr/>
          <a:lstStyle/>
          <a:p>
            <a:fld id="{8B7883C8-CCD9-43AE-AC1A-92EA6AFCD4CE}"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28920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0" y="980728"/>
            <a:ext cx="8208000" cy="1946647"/>
          </a:xfrm>
        </p:spPr>
        <p:txBody>
          <a:bodyPr anchor="ctr">
            <a:normAutofit/>
          </a:bodyPr>
          <a:lstStyle>
            <a:lvl1pPr>
              <a:lnSpc>
                <a:spcPct val="85000"/>
              </a:lnSpc>
              <a:defRPr sz="4800" b="0">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468000" y="3201071"/>
            <a:ext cx="8208000" cy="1873672"/>
          </a:xfrm>
        </p:spPr>
        <p:txBody>
          <a:bodyPr>
            <a:normAutofit/>
          </a:bodyPr>
          <a:lstStyle>
            <a:lvl1pPr marL="0" marR="0" indent="0" algn="l" defTabSz="914400" rtl="0" eaLnBrk="1" fontAlgn="base" latinLnBrk="0" hangingPunct="1">
              <a:lnSpc>
                <a:spcPct val="95000"/>
              </a:lnSpc>
              <a:spcBef>
                <a:spcPct val="20000"/>
              </a:spcBef>
              <a:spcAft>
                <a:spcPct val="0"/>
              </a:spcAft>
              <a:buClrTx/>
              <a:buSzTx/>
              <a:buFont typeface="Arial" charset="0"/>
              <a:buNone/>
              <a:tabLst/>
              <a:defRPr sz="21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Column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a:pPr>
                <a:defRPr/>
              </a:pPr>
              <a:t>13/08/2021</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064674CA-76BF-4A0C-AB17-8B5FF3054F52}"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68000" y="1700808"/>
            <a:ext cx="8207688" cy="4242793"/>
          </a:xfrm>
        </p:spPr>
        <p:txBody>
          <a:bodyPr/>
          <a:lstStyle>
            <a:lvl1pPr>
              <a:buFontTx/>
              <a:buBlip>
                <a:blip r:embed="rId3"/>
              </a:buBlip>
              <a:defRPr/>
            </a:lvl1pPr>
            <a:lvl2pPr>
              <a:buFontTx/>
              <a:buBlip>
                <a:blip r:embed="rId4"/>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13/08/2021</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cstate="print">
            <a:lum/>
          </a:blip>
          <a:srcRect/>
          <a:stretch>
            <a:fillRect l="-1000"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lvl1pPr>
            <a:lvl2pPr>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2"/>
                </a:solidFill>
              </a:defRPr>
            </a:lvl1pPr>
          </a:lstStyle>
          <a:p>
            <a:pPr>
              <a:defRPr/>
            </a:pPr>
            <a:fld id="{37295B5A-DBFF-4868-9A24-AC57907D57F2}" type="datetime1">
              <a:rPr lang="en-GB"/>
              <a:pPr>
                <a:defRPr/>
              </a:pPr>
              <a:t>13/08/2021</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2"/>
                </a:solidFill>
              </a:defRPr>
            </a:lvl1pPr>
          </a:lstStyle>
          <a:p>
            <a:pPr>
              <a:defRPr/>
            </a:pPr>
            <a:fld id="{D47A91DE-D07E-4F55-B6A0-E6FB5C42246F}"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3" name="Content Placeholder 2"/>
          <p:cNvSpPr>
            <a:spLocks noGrp="1"/>
          </p:cNvSpPr>
          <p:nvPr>
            <p:ph idx="1"/>
          </p:nvPr>
        </p:nvSpPr>
        <p:spPr>
          <a:xfrm>
            <a:off x="468000" y="1700808"/>
            <a:ext cx="3960000" cy="4242793"/>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p:cNvSpPr>
            <a:spLocks noGrp="1"/>
          </p:cNvSpPr>
          <p:nvPr>
            <p:ph sz="quarter" idx="13"/>
          </p:nvPr>
        </p:nvSpPr>
        <p:spPr>
          <a:xfrm>
            <a:off x="4716463" y="1700213"/>
            <a:ext cx="3959225" cy="4243387"/>
          </a:xfrm>
        </p:spPr>
        <p:txBody>
          <a:bodyPr/>
          <a:lstStyle>
            <a:lvl1pPr>
              <a:buFontTx/>
              <a:buBlip>
                <a:blip r:embed="rId3"/>
              </a:buBlip>
              <a:defRPr>
                <a:solidFill>
                  <a:srgbClr val="FFFFFF"/>
                </a:solidFill>
              </a:defRPr>
            </a:lvl1pPr>
            <a:lvl2pPr>
              <a:buFontTx/>
              <a:buBlip>
                <a:blip r:embed="rId3"/>
              </a:buBlip>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a:pPr>
                <a:defRPr/>
              </a:pPr>
              <a:t>13/08/2021</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F80CFFAE-92C7-43A4-9873-89690CBB1D90}" type="slidenum">
              <a:rPr lang="en-GB"/>
              <a:pPr>
                <a:defRPr/>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3"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accent1"/>
                </a:solidFill>
                <a:latin typeface="+mn-lt"/>
                <a:cs typeface="+mn-cs"/>
              </a:defRPr>
            </a:lvl1pPr>
          </a:lstStyle>
          <a:p>
            <a:pPr>
              <a:defRPr/>
            </a:pPr>
            <a:r>
              <a:rPr lang="en-GB" dirty="0"/>
              <a:t>UNCLASSIFIED</a:t>
            </a:r>
          </a:p>
        </p:txBody>
      </p:sp>
      <p:sp>
        <p:nvSpPr>
          <p:cNvPr id="1027" name="Title Placeholder 1"/>
          <p:cNvSpPr>
            <a:spLocks noGrp="1"/>
          </p:cNvSpPr>
          <p:nvPr>
            <p:ph type="title"/>
          </p:nvPr>
        </p:nvSpPr>
        <p:spPr bwMode="auto">
          <a:xfrm>
            <a:off x="468313" y="468313"/>
            <a:ext cx="8207375" cy="949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endParaRPr lang="en-GB" dirty="0"/>
          </a:p>
        </p:txBody>
      </p:sp>
      <p:sp>
        <p:nvSpPr>
          <p:cNvPr id="1028" name="Text Placeholder 2"/>
          <p:cNvSpPr>
            <a:spLocks noGrp="1"/>
          </p:cNvSpPr>
          <p:nvPr>
            <p:ph type="body" idx="1"/>
          </p:nvPr>
        </p:nvSpPr>
        <p:spPr bwMode="auto">
          <a:xfrm>
            <a:off x="468313" y="1700213"/>
            <a:ext cx="8207375" cy="4243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accent1"/>
                </a:solidFill>
                <a:latin typeface="+mn-lt"/>
                <a:cs typeface="+mn-cs"/>
              </a:defRPr>
            </a:lvl1pPr>
          </a:lstStyle>
          <a:p>
            <a:pPr>
              <a:defRPr/>
            </a:pPr>
            <a:fld id="{88509D79-AD7E-415C-91F8-C4030AD80593}" type="datetime1">
              <a:rPr lang="en-GB"/>
              <a:pPr>
                <a:defRPr/>
              </a:pPr>
              <a:t>13/08/2021</a:t>
            </a:fld>
            <a:endParaRPr lang="en-GB" dirty="0"/>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accent1"/>
                </a:solidFill>
                <a:latin typeface="+mn-lt"/>
                <a:cs typeface="+mn-cs"/>
              </a:defRPr>
            </a:lvl1pPr>
          </a:lstStyle>
          <a:p>
            <a:pPr>
              <a:defRPr/>
            </a:pPr>
            <a:fld id="{8C32FF26-AD14-4CF9-8F1D-EF3CFAE0FFAC}"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02" r:id="rId10"/>
    <p:sldLayoutId id="2147483801" r:id="rId11"/>
    <p:sldLayoutId id="2147483825" r:id="rId12"/>
    <p:sldLayoutId id="2147483806" r:id="rId13"/>
    <p:sldLayoutId id="2147483807" r:id="rId14"/>
    <p:sldLayoutId id="2147483813" r:id="rId15"/>
    <p:sldLayoutId id="2147483814" r:id="rId16"/>
    <p:sldLayoutId id="2147483819" r:id="rId17"/>
    <p:sldLayoutId id="2147483817" r:id="rId18"/>
    <p:sldLayoutId id="2147483805" r:id="rId19"/>
    <p:sldLayoutId id="2147483804" r:id="rId20"/>
    <p:sldLayoutId id="2147483826" r:id="rId21"/>
    <p:sldLayoutId id="2147483824" r:id="rId22"/>
    <p:sldLayoutId id="2147483808" r:id="rId23"/>
    <p:sldLayoutId id="2147483823" r:id="rId24"/>
    <p:sldLayoutId id="2147483815" r:id="rId25"/>
    <p:sldLayoutId id="2147483827" r:id="rId26"/>
    <p:sldLayoutId id="2147483816" r:id="rId27"/>
    <p:sldLayoutId id="2147483818" r:id="rId28"/>
    <p:sldLayoutId id="2147483811" r:id="rId29"/>
    <p:sldLayoutId id="2147483837" r:id="rId30"/>
  </p:sldLayoutIdLst>
  <p:hf hdr="0" dt="0"/>
  <p:txStyles>
    <p:titleStyle>
      <a:lvl1pPr marL="742950" indent="-742950" algn="l" rtl="0" eaLnBrk="1" fontAlgn="base" hangingPunct="1">
        <a:lnSpc>
          <a:spcPct val="90000"/>
        </a:lnSpc>
        <a:spcBef>
          <a:spcPct val="0"/>
        </a:spcBef>
        <a:spcAft>
          <a:spcPct val="0"/>
        </a:spcAft>
        <a:buFont typeface="Arial" charset="0"/>
        <a:buNone/>
        <a:defRPr sz="3600" b="1" kern="1200">
          <a:solidFill>
            <a:schemeClr val="bg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775" indent="-358775" algn="l" rtl="0" eaLnBrk="1" fontAlgn="base" hangingPunct="1">
        <a:lnSpc>
          <a:spcPct val="95000"/>
        </a:lnSpc>
        <a:spcBef>
          <a:spcPct val="20000"/>
        </a:spcBef>
        <a:spcAft>
          <a:spcPct val="0"/>
        </a:spcAft>
        <a:buFontTx/>
        <a:buBlip>
          <a:blip r:embed="rId32"/>
        </a:buBlip>
        <a:defRPr sz="3000" kern="1200">
          <a:solidFill>
            <a:schemeClr val="tx1"/>
          </a:solidFill>
          <a:latin typeface="+mn-lt"/>
          <a:ea typeface="+mn-ea"/>
          <a:cs typeface="+mn-cs"/>
        </a:defRPr>
      </a:lvl1pPr>
      <a:lvl2pPr marL="647700" indent="-287338" algn="l" rtl="0" eaLnBrk="1" fontAlgn="base" hangingPunct="1">
        <a:lnSpc>
          <a:spcPct val="95000"/>
        </a:lnSpc>
        <a:spcBef>
          <a:spcPct val="20000"/>
        </a:spcBef>
        <a:spcAft>
          <a:spcPct val="0"/>
        </a:spcAft>
        <a:buBlip>
          <a:blip r:embed="rId33"/>
        </a:buBlip>
        <a:defRPr sz="2400" kern="1200">
          <a:solidFill>
            <a:schemeClr val="tx1"/>
          </a:solidFill>
          <a:latin typeface="+mn-lt"/>
          <a:ea typeface="+mn-ea"/>
          <a:cs typeface="+mn-cs"/>
        </a:defRPr>
      </a:lvl2pPr>
      <a:lvl3pPr marL="863600" indent="-215900" algn="l" rtl="0" eaLnBrk="1" fontAlgn="base" hangingPunct="1">
        <a:lnSpc>
          <a:spcPct val="95000"/>
        </a:lnSpc>
        <a:spcBef>
          <a:spcPct val="20000"/>
        </a:spcBef>
        <a:spcAft>
          <a:spcPct val="0"/>
        </a:spcAft>
        <a:buFont typeface="Arial" charset="0"/>
        <a:buChar char="•"/>
        <a:defRPr sz="2400" kern="1200">
          <a:solidFill>
            <a:schemeClr val="tx1"/>
          </a:solidFill>
          <a:latin typeface="+mn-lt"/>
          <a:ea typeface="+mn-ea"/>
          <a:cs typeface="+mn-cs"/>
        </a:defRPr>
      </a:lvl3pPr>
      <a:lvl4pPr marL="1079500" indent="-215900"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4pPr>
      <a:lvl5pPr marL="1295400" indent="-215900" algn="l" rtl="0" eaLnBrk="1" fontAlgn="base" hangingPunct="1">
        <a:lnSpc>
          <a:spcPct val="95000"/>
        </a:lnSpc>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538FD-E10A-4A27-97FF-F7B50B02997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959480-EB7D-4115-BA6B-DBF9B8E0D26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519A90-CEA0-4B0B-BC77-DAD65E9279D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B76AB02A-3ADF-416A-9AAA-59711FF9FCAC}" type="datetimeFigureOut">
              <a:rPr lang="en-GB" smtClean="0">
                <a:solidFill>
                  <a:prstClr val="black">
                    <a:tint val="75000"/>
                  </a:prstClr>
                </a:solidFill>
                <a:latin typeface="Calibri" panose="020F0502020204030204"/>
                <a:cs typeface="+mn-cs"/>
              </a:rPr>
              <a:pPr fontAlgn="auto">
                <a:spcBef>
                  <a:spcPts val="0"/>
                </a:spcBef>
                <a:spcAft>
                  <a:spcPts val="0"/>
                </a:spcAft>
              </a:pPr>
              <a:t>13/08/2021</a:t>
            </a:fld>
            <a:endParaRPr lang="en-GB"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CF76AC04-3E1B-4FA6-918D-804D841EAD2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CAFD3394-7312-4CC3-B5A2-FED02C1C0C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B7883C8-CCD9-43AE-AC1A-92EA6AFCD4CE}" type="slidenum">
              <a:rPr lang="en-GB" smtClean="0">
                <a:solidFill>
                  <a:prstClr val="black">
                    <a:tint val="75000"/>
                  </a:prstClr>
                </a:solidFill>
                <a:latin typeface="Calibri" panose="020F0502020204030204"/>
                <a:cs typeface="+mn-cs"/>
              </a:rPr>
              <a:pPr fontAlgn="auto">
                <a:spcBef>
                  <a:spcPts val="0"/>
                </a:spcBef>
                <a:spcAft>
                  <a:spcPts val="0"/>
                </a:spcAft>
              </a:pPr>
              <a:t>‹#›</a:t>
            </a:fld>
            <a:endParaRPr lang="en-GB"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62140118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251520" y="1052736"/>
            <a:ext cx="8207375" cy="1946275"/>
          </a:xfrm>
          <a:prstGeom prst="rect">
            <a:avLst/>
          </a:prstGeom>
        </p:spPr>
        <p:txBody>
          <a:bodyPr/>
          <a:lstStyle/>
          <a:p>
            <a:pPr marL="4763" indent="-4763">
              <a:lnSpc>
                <a:spcPct val="90000"/>
              </a:lnSpc>
              <a:defRPr/>
            </a:pPr>
            <a:r>
              <a:rPr lang="en-GB" sz="4800" b="1" dirty="0">
                <a:solidFill>
                  <a:schemeClr val="accent6">
                    <a:lumMod val="50000"/>
                  </a:schemeClr>
                </a:solidFill>
                <a:latin typeface="Arial" pitchFamily="34" charset="0"/>
                <a:cs typeface="Arial" pitchFamily="34" charset="0"/>
              </a:rPr>
              <a:t>Preston and South Ribble Flood Risk Management Scheme (FRMS)</a:t>
            </a:r>
          </a:p>
          <a:p>
            <a:pPr marL="4763" indent="-4763">
              <a:lnSpc>
                <a:spcPct val="90000"/>
              </a:lnSpc>
              <a:defRPr/>
            </a:pPr>
            <a:endParaRPr lang="en-GB" sz="4800" b="1" dirty="0">
              <a:solidFill>
                <a:schemeClr val="accent6">
                  <a:lumMod val="50000"/>
                </a:schemeClr>
              </a:solidFill>
              <a:latin typeface="Arial" pitchFamily="34" charset="0"/>
              <a:cs typeface="Arial" pitchFamily="34" charset="0"/>
            </a:endParaRPr>
          </a:p>
          <a:p>
            <a:pPr marL="4763" indent="-4763">
              <a:lnSpc>
                <a:spcPct val="90000"/>
              </a:lnSpc>
              <a:defRPr/>
            </a:pPr>
            <a:r>
              <a:rPr lang="en-GB" sz="4800" b="1" dirty="0">
                <a:solidFill>
                  <a:schemeClr val="accent6">
                    <a:lumMod val="50000"/>
                  </a:schemeClr>
                </a:solidFill>
                <a:latin typeface="Arial" pitchFamily="34" charset="0"/>
                <a:cs typeface="Arial" pitchFamily="34" charset="0"/>
              </a:rPr>
              <a:t>August 2021</a:t>
            </a:r>
          </a:p>
          <a:p>
            <a:pPr marL="4763" indent="-4763">
              <a:lnSpc>
                <a:spcPct val="90000"/>
              </a:lnSpc>
              <a:defRPr/>
            </a:pPr>
            <a:endParaRPr lang="en-GB" sz="4800" b="1" dirty="0">
              <a:solidFill>
                <a:schemeClr val="accent6">
                  <a:lumMod val="50000"/>
                </a:schemeClr>
              </a:solidFill>
              <a:latin typeface="Arial" pitchFamily="34" charset="0"/>
              <a:cs typeface="Arial" pitchFamily="34" charset="0"/>
            </a:endParaRPr>
          </a:p>
        </p:txBody>
      </p:sp>
      <p:sp>
        <p:nvSpPr>
          <p:cNvPr id="3" name="Rectangle 2"/>
          <p:cNvSpPr/>
          <p:nvPr/>
        </p:nvSpPr>
        <p:spPr>
          <a:xfrm>
            <a:off x="251520" y="6237312"/>
            <a:ext cx="10801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pic>
        <p:nvPicPr>
          <p:cNvPr id="6" name="Picture 5"/>
          <p:cNvPicPr>
            <a:picLocks noChangeAspect="1"/>
          </p:cNvPicPr>
          <p:nvPr/>
        </p:nvPicPr>
        <p:blipFill>
          <a:blip r:embed="rId3"/>
          <a:stretch>
            <a:fillRect/>
          </a:stretch>
        </p:blipFill>
        <p:spPr>
          <a:xfrm>
            <a:off x="4499992" y="332656"/>
            <a:ext cx="4139543" cy="4145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93721" y="171657"/>
            <a:ext cx="6806968" cy="501017"/>
          </a:xfrm>
          <a:prstGeom prst="rect">
            <a:avLst/>
          </a:prstGeom>
          <a:noFill/>
        </p:spPr>
        <p:txBody>
          <a:bodyPr wrap="square" lIns="99932" tIns="49966" rIns="99932" bIns="49966" rtlCol="0">
            <a:spAutoFit/>
          </a:bodyPr>
          <a:lstStyle/>
          <a:p>
            <a:r>
              <a:rPr lang="en-GB" sz="2600" b="1" dirty="0">
                <a:solidFill>
                  <a:srgbClr val="034B89"/>
                </a:solidFill>
                <a:latin typeface="Arial Narrow" pitchFamily="34" charset="0"/>
              </a:rPr>
              <a:t>Preston &amp; South Ribble Scheme </a:t>
            </a:r>
            <a:endParaRPr lang="en-GB" sz="2600" dirty="0">
              <a:solidFill>
                <a:srgbClr val="034B89"/>
              </a:solidFill>
              <a:latin typeface="Arial Narrow" pitchFamily="34" charset="0"/>
            </a:endParaRPr>
          </a:p>
        </p:txBody>
      </p:sp>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pic>
        <p:nvPicPr>
          <p:cNvPr id="3" name="Picture 2"/>
          <p:cNvPicPr>
            <a:picLocks noChangeAspect="1"/>
          </p:cNvPicPr>
          <p:nvPr/>
        </p:nvPicPr>
        <p:blipFill>
          <a:blip r:embed="rId3"/>
          <a:stretch>
            <a:fillRect/>
          </a:stretch>
        </p:blipFill>
        <p:spPr>
          <a:xfrm>
            <a:off x="4724540" y="171657"/>
            <a:ext cx="4139543" cy="414564"/>
          </a:xfrm>
          <a:prstGeom prst="rect">
            <a:avLst/>
          </a:prstGeom>
        </p:spPr>
      </p:pic>
      <p:sp>
        <p:nvSpPr>
          <p:cNvPr id="5" name="TextBox 4"/>
          <p:cNvSpPr txBox="1"/>
          <p:nvPr/>
        </p:nvSpPr>
        <p:spPr>
          <a:xfrm>
            <a:off x="1763688" y="2708920"/>
            <a:ext cx="8748315" cy="2308324"/>
          </a:xfrm>
          <a:prstGeom prst="rect">
            <a:avLst/>
          </a:prstGeom>
          <a:noFill/>
        </p:spPr>
        <p:txBody>
          <a:bodyPr wrap="square" rtlCol="0">
            <a:spAutoFit/>
          </a:bodyPr>
          <a:lstStyle/>
          <a:p>
            <a:r>
              <a:rPr lang="en-GB" sz="7200" dirty="0">
                <a:solidFill>
                  <a:schemeClr val="tx2"/>
                </a:solidFill>
              </a:rPr>
              <a:t>Questions</a:t>
            </a:r>
            <a:endParaRPr lang="en-GB" sz="7200" b="1" dirty="0">
              <a:solidFill>
                <a:schemeClr val="tx2"/>
              </a:solidFill>
            </a:endParaRPr>
          </a:p>
          <a:p>
            <a:pPr marL="285750" indent="-285750">
              <a:buFontTx/>
              <a:buChar char="-"/>
            </a:pPr>
            <a:endParaRPr lang="en-GB" sz="7200" b="1" dirty="0">
              <a:solidFill>
                <a:schemeClr val="tx2"/>
              </a:solidFill>
            </a:endParaRPr>
          </a:p>
        </p:txBody>
      </p:sp>
    </p:spTree>
    <p:extLst>
      <p:ext uri="{BB962C8B-B14F-4D97-AF65-F5344CB8AC3E}">
        <p14:creationId xmlns:p14="http://schemas.microsoft.com/office/powerpoint/2010/main" val="3048449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93721" y="171657"/>
            <a:ext cx="6806968" cy="501017"/>
          </a:xfrm>
          <a:prstGeom prst="rect">
            <a:avLst/>
          </a:prstGeom>
          <a:noFill/>
        </p:spPr>
        <p:txBody>
          <a:bodyPr wrap="square" lIns="99932" tIns="49966" rIns="99932" bIns="49966" rtlCol="0">
            <a:spAutoFit/>
          </a:bodyPr>
          <a:lstStyle/>
          <a:p>
            <a:r>
              <a:rPr lang="en-GB" sz="2600" b="1" dirty="0">
                <a:solidFill>
                  <a:srgbClr val="034B89"/>
                </a:solidFill>
                <a:latin typeface="Arial Narrow" pitchFamily="34" charset="0"/>
              </a:rPr>
              <a:t>Preston &amp; South Ribble Scheme </a:t>
            </a:r>
            <a:endParaRPr lang="en-GB" sz="2600" dirty="0">
              <a:solidFill>
                <a:srgbClr val="034B89"/>
              </a:solidFill>
              <a:latin typeface="Arial Narrow" pitchFamily="34" charset="0"/>
            </a:endParaRPr>
          </a:p>
        </p:txBody>
      </p:sp>
      <p:sp>
        <p:nvSpPr>
          <p:cNvPr id="52" name="TextBox 51"/>
          <p:cNvSpPr txBox="1"/>
          <p:nvPr/>
        </p:nvSpPr>
        <p:spPr>
          <a:xfrm>
            <a:off x="193721" y="1196752"/>
            <a:ext cx="1497959" cy="3768579"/>
          </a:xfrm>
          <a:prstGeom prst="rect">
            <a:avLst/>
          </a:prstGeom>
          <a:noFill/>
        </p:spPr>
        <p:txBody>
          <a:bodyPr wrap="square" lIns="99932" tIns="49966" rIns="99932" bIns="49966" rtlCol="0">
            <a:spAutoFit/>
          </a:bodyPr>
          <a:lstStyle/>
          <a:p>
            <a:pPr>
              <a:lnSpc>
                <a:spcPts val="1311"/>
              </a:lnSpc>
            </a:pPr>
            <a:r>
              <a:rPr lang="en-US" sz="1600" dirty="0">
                <a:solidFill>
                  <a:schemeClr val="bg2">
                    <a:lumMod val="75000"/>
                  </a:schemeClr>
                </a:solidFill>
                <a:latin typeface="Arial Narrow" pitchFamily="34" charset="0"/>
              </a:rPr>
              <a:t>The Scheme is divided into 5 areas of work: </a:t>
            </a:r>
          </a:p>
          <a:p>
            <a:pPr>
              <a:lnSpc>
                <a:spcPts val="1311"/>
              </a:lnSpc>
            </a:pPr>
            <a:endParaRPr lang="en-US" sz="1600" dirty="0">
              <a:solidFill>
                <a:schemeClr val="bg2">
                  <a:lumMod val="75000"/>
                </a:schemeClr>
              </a:solidFill>
              <a:latin typeface="Arial Narrow" pitchFamily="34" charset="0"/>
            </a:endParaRPr>
          </a:p>
          <a:p>
            <a:pPr>
              <a:lnSpc>
                <a:spcPts val="1311"/>
              </a:lnSpc>
            </a:pPr>
            <a:r>
              <a:rPr lang="en-US" sz="1600" dirty="0">
                <a:solidFill>
                  <a:schemeClr val="bg2">
                    <a:lumMod val="75000"/>
                  </a:schemeClr>
                </a:solidFill>
                <a:latin typeface="Arial Narrow" pitchFamily="34" charset="0"/>
              </a:rPr>
              <a:t>●	Area 1 –Broadgate and Riversway</a:t>
            </a:r>
          </a:p>
          <a:p>
            <a:pPr>
              <a:lnSpc>
                <a:spcPts val="1311"/>
              </a:lnSpc>
            </a:pPr>
            <a:r>
              <a:rPr lang="en-US" sz="1600" dirty="0">
                <a:solidFill>
                  <a:schemeClr val="bg2">
                    <a:lumMod val="75000"/>
                  </a:schemeClr>
                </a:solidFill>
                <a:latin typeface="Arial Narrow" pitchFamily="34" charset="0"/>
              </a:rPr>
              <a:t>●	Area 2 – Lower Penwortham </a:t>
            </a:r>
          </a:p>
          <a:p>
            <a:pPr>
              <a:lnSpc>
                <a:spcPts val="1311"/>
              </a:lnSpc>
            </a:pPr>
            <a:r>
              <a:rPr lang="en-US" sz="1600" dirty="0">
                <a:solidFill>
                  <a:schemeClr val="bg2">
                    <a:lumMod val="75000"/>
                  </a:schemeClr>
                </a:solidFill>
                <a:latin typeface="Arial Narrow" pitchFamily="34" charset="0"/>
              </a:rPr>
              <a:t>●	Area 3 – Frenchwood and Walton-Le-Dale (along the Ribble)</a:t>
            </a:r>
          </a:p>
          <a:p>
            <a:pPr>
              <a:lnSpc>
                <a:spcPts val="1311"/>
              </a:lnSpc>
            </a:pPr>
            <a:r>
              <a:rPr lang="en-US" sz="1600" dirty="0">
                <a:solidFill>
                  <a:schemeClr val="bg2">
                    <a:lumMod val="75000"/>
                  </a:schemeClr>
                </a:solidFill>
                <a:latin typeface="Arial Narrow" pitchFamily="34" charset="0"/>
              </a:rPr>
              <a:t>●	Area 4 – Walton-Le-Dale (along the Darwen) </a:t>
            </a:r>
          </a:p>
          <a:p>
            <a:pPr>
              <a:lnSpc>
                <a:spcPts val="1311"/>
              </a:lnSpc>
            </a:pPr>
            <a:r>
              <a:rPr lang="en-US" sz="1600" dirty="0">
                <a:solidFill>
                  <a:schemeClr val="bg2">
                    <a:lumMod val="75000"/>
                  </a:schemeClr>
                </a:solidFill>
                <a:latin typeface="Arial Narrow" pitchFamily="34" charset="0"/>
              </a:rPr>
              <a:t>●	Area 5 – Higher Walton. </a:t>
            </a:r>
          </a:p>
        </p:txBody>
      </p:sp>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pic>
        <p:nvPicPr>
          <p:cNvPr id="5" name="Picture 4"/>
          <p:cNvPicPr>
            <a:picLocks noChangeAspect="1"/>
          </p:cNvPicPr>
          <p:nvPr/>
        </p:nvPicPr>
        <p:blipFill>
          <a:blip r:embed="rId3"/>
          <a:stretch>
            <a:fillRect/>
          </a:stretch>
        </p:blipFill>
        <p:spPr>
          <a:xfrm>
            <a:off x="4930917" y="214883"/>
            <a:ext cx="4139543" cy="414564"/>
          </a:xfrm>
          <a:prstGeom prst="rect">
            <a:avLst/>
          </a:prstGeom>
        </p:spPr>
      </p:pic>
      <p:pic>
        <p:nvPicPr>
          <p:cNvPr id="2" name="Picture 1"/>
          <p:cNvPicPr>
            <a:picLocks noChangeAspect="1"/>
          </p:cNvPicPr>
          <p:nvPr/>
        </p:nvPicPr>
        <p:blipFill>
          <a:blip r:embed="rId4"/>
          <a:stretch>
            <a:fillRect/>
          </a:stretch>
        </p:blipFill>
        <p:spPr>
          <a:xfrm>
            <a:off x="2041163" y="1524894"/>
            <a:ext cx="7029297" cy="4944285"/>
          </a:xfrm>
          <a:prstGeom prst="rect">
            <a:avLst/>
          </a:prstGeom>
        </p:spPr>
      </p:pic>
    </p:spTree>
    <p:extLst>
      <p:ext uri="{BB962C8B-B14F-4D97-AF65-F5344CB8AC3E}">
        <p14:creationId xmlns:p14="http://schemas.microsoft.com/office/powerpoint/2010/main" val="35202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 name="Group 91"/>
          <p:cNvGrpSpPr/>
          <p:nvPr/>
        </p:nvGrpSpPr>
        <p:grpSpPr>
          <a:xfrm>
            <a:off x="5034778" y="4407275"/>
            <a:ext cx="1476775" cy="1215555"/>
            <a:chOff x="4387850" y="876300"/>
            <a:chExt cx="3598863" cy="2962276"/>
          </a:xfrm>
          <a:solidFill>
            <a:srgbClr val="00AF41"/>
          </a:solidFill>
        </p:grpSpPr>
        <p:sp>
          <p:nvSpPr>
            <p:cNvPr id="93" name="Freeform 9"/>
            <p:cNvSpPr>
              <a:spLocks noEditPoints="1"/>
            </p:cNvSpPr>
            <p:nvPr/>
          </p:nvSpPr>
          <p:spPr bwMode="auto">
            <a:xfrm>
              <a:off x="5224463" y="876300"/>
              <a:ext cx="2762250" cy="2962275"/>
            </a:xfrm>
            <a:custGeom>
              <a:avLst/>
              <a:gdLst>
                <a:gd name="T0" fmla="*/ 3472 w 3625"/>
                <a:gd name="T1" fmla="*/ 3884 h 3884"/>
                <a:gd name="T2" fmla="*/ 3339 w 3625"/>
                <a:gd name="T3" fmla="*/ 2363 h 3884"/>
                <a:gd name="T4" fmla="*/ 3121 w 3625"/>
                <a:gd name="T5" fmla="*/ 1315 h 3884"/>
                <a:gd name="T6" fmla="*/ 3079 w 3625"/>
                <a:gd name="T7" fmla="*/ 1616 h 3884"/>
                <a:gd name="T8" fmla="*/ 3264 w 3625"/>
                <a:gd name="T9" fmla="*/ 2382 h 3884"/>
                <a:gd name="T10" fmla="*/ 3223 w 3625"/>
                <a:gd name="T11" fmla="*/ 3120 h 3884"/>
                <a:gd name="T12" fmla="*/ 2619 w 3625"/>
                <a:gd name="T13" fmla="*/ 1383 h 3884"/>
                <a:gd name="T14" fmla="*/ 2582 w 3625"/>
                <a:gd name="T15" fmla="*/ 1397 h 3884"/>
                <a:gd name="T16" fmla="*/ 2700 w 3625"/>
                <a:gd name="T17" fmla="*/ 1987 h 3884"/>
                <a:gd name="T18" fmla="*/ 2879 w 3625"/>
                <a:gd name="T19" fmla="*/ 3074 h 3884"/>
                <a:gd name="T20" fmla="*/ 2496 w 3625"/>
                <a:gd name="T21" fmla="*/ 2421 h 3884"/>
                <a:gd name="T22" fmla="*/ 1809 w 3625"/>
                <a:gd name="T23" fmla="*/ 1070 h 3884"/>
                <a:gd name="T24" fmla="*/ 1753 w 3625"/>
                <a:gd name="T25" fmla="*/ 1000 h 3884"/>
                <a:gd name="T26" fmla="*/ 1782 w 3625"/>
                <a:gd name="T27" fmla="*/ 1052 h 3884"/>
                <a:gd name="T28" fmla="*/ 1938 w 3625"/>
                <a:gd name="T29" fmla="*/ 1365 h 3884"/>
                <a:gd name="T30" fmla="*/ 1689 w 3625"/>
                <a:gd name="T31" fmla="*/ 1147 h 3884"/>
                <a:gd name="T32" fmla="*/ 2187 w 3625"/>
                <a:gd name="T33" fmla="*/ 2063 h 3884"/>
                <a:gd name="T34" fmla="*/ 2421 w 3625"/>
                <a:gd name="T35" fmla="*/ 2944 h 3884"/>
                <a:gd name="T36" fmla="*/ 1700 w 3625"/>
                <a:gd name="T37" fmla="*/ 1792 h 3884"/>
                <a:gd name="T38" fmla="*/ 1989 w 3625"/>
                <a:gd name="T39" fmla="*/ 2310 h 3884"/>
                <a:gd name="T40" fmla="*/ 1496 w 3625"/>
                <a:gd name="T41" fmla="*/ 1582 h 3884"/>
                <a:gd name="T42" fmla="*/ 1052 w 3625"/>
                <a:gd name="T43" fmla="*/ 862 h 3884"/>
                <a:gd name="T44" fmla="*/ 1159 w 3625"/>
                <a:gd name="T45" fmla="*/ 1126 h 3884"/>
                <a:gd name="T46" fmla="*/ 777 w 3625"/>
                <a:gd name="T47" fmla="*/ 915 h 3884"/>
                <a:gd name="T48" fmla="*/ 1549 w 3625"/>
                <a:gd name="T49" fmla="*/ 1870 h 3884"/>
                <a:gd name="T50" fmla="*/ 2006 w 3625"/>
                <a:gd name="T51" fmla="*/ 3079 h 3884"/>
                <a:gd name="T52" fmla="*/ 1073 w 3625"/>
                <a:gd name="T53" fmla="*/ 1566 h 3884"/>
                <a:gd name="T54" fmla="*/ 725 w 3625"/>
                <a:gd name="T55" fmla="*/ 1181 h 3884"/>
                <a:gd name="T56" fmla="*/ 915 w 3625"/>
                <a:gd name="T57" fmla="*/ 1582 h 3884"/>
                <a:gd name="T58" fmla="*/ 1413 w 3625"/>
                <a:gd name="T59" fmla="*/ 2361 h 3884"/>
                <a:gd name="T60" fmla="*/ 1896 w 3625"/>
                <a:gd name="T61" fmla="*/ 3540 h 3884"/>
                <a:gd name="T62" fmla="*/ 781 w 3625"/>
                <a:gd name="T63" fmla="*/ 1952 h 3884"/>
                <a:gd name="T64" fmla="*/ 1200 w 3625"/>
                <a:gd name="T65" fmla="*/ 2609 h 3884"/>
                <a:gd name="T66" fmla="*/ 2194 w 3625"/>
                <a:gd name="T67" fmla="*/ 3884 h 3884"/>
                <a:gd name="T68" fmla="*/ 2695 w 3625"/>
                <a:gd name="T69" fmla="*/ 3884 h 3884"/>
                <a:gd name="T70" fmla="*/ 2767 w 3625"/>
                <a:gd name="T71" fmla="*/ 3882 h 3884"/>
                <a:gd name="T72" fmla="*/ 3247 w 3625"/>
                <a:gd name="T73" fmla="*/ 3699 h 3884"/>
                <a:gd name="T74" fmla="*/ 3293 w 3625"/>
                <a:gd name="T75" fmla="*/ 3342 h 3884"/>
                <a:gd name="T76" fmla="*/ 2266 w 3625"/>
                <a:gd name="T77" fmla="*/ 2018 h 3884"/>
                <a:gd name="T78" fmla="*/ 1964 w 3625"/>
                <a:gd name="T79" fmla="*/ 1352 h 3884"/>
                <a:gd name="T80" fmla="*/ 2175 w 3625"/>
                <a:gd name="T81" fmla="*/ 1641 h 3884"/>
                <a:gd name="T82" fmla="*/ 2266 w 3625"/>
                <a:gd name="T83" fmla="*/ 2018 h 3884"/>
                <a:gd name="T84" fmla="*/ 1913 w 3625"/>
                <a:gd name="T85" fmla="*/ 2361 h 3884"/>
                <a:gd name="T86" fmla="*/ 2363 w 3625"/>
                <a:gd name="T87" fmla="*/ 3376 h 3884"/>
                <a:gd name="T88" fmla="*/ 2116 w 3625"/>
                <a:gd name="T89" fmla="*/ 2846 h 3884"/>
                <a:gd name="T90" fmla="*/ 2483 w 3625"/>
                <a:gd name="T91" fmla="*/ 3323 h 3884"/>
                <a:gd name="T92" fmla="*/ 2885 w 3625"/>
                <a:gd name="T93" fmla="*/ 3725 h 3884"/>
                <a:gd name="T94" fmla="*/ 2912 w 3625"/>
                <a:gd name="T95" fmla="*/ 3776 h 3884"/>
                <a:gd name="T96" fmla="*/ 3042 w 3625"/>
                <a:gd name="T97" fmla="*/ 3530 h 3884"/>
                <a:gd name="T98" fmla="*/ 2956 w 3625"/>
                <a:gd name="T99" fmla="*/ 2620 h 3884"/>
                <a:gd name="T100" fmla="*/ 3123 w 3625"/>
                <a:gd name="T101" fmla="*/ 3716 h 3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25" h="3884">
                  <a:moveTo>
                    <a:pt x="3329" y="2697"/>
                  </a:moveTo>
                  <a:cubicBezTo>
                    <a:pt x="3357" y="2848"/>
                    <a:pt x="3382" y="3000"/>
                    <a:pt x="3402" y="3152"/>
                  </a:cubicBezTo>
                  <a:cubicBezTo>
                    <a:pt x="3435" y="3395"/>
                    <a:pt x="3460" y="3641"/>
                    <a:pt x="3472" y="3884"/>
                  </a:cubicBezTo>
                  <a:lnTo>
                    <a:pt x="3625" y="3884"/>
                  </a:lnTo>
                  <a:cubicBezTo>
                    <a:pt x="3600" y="3631"/>
                    <a:pt x="3562" y="3382"/>
                    <a:pt x="3516" y="3134"/>
                  </a:cubicBezTo>
                  <a:cubicBezTo>
                    <a:pt x="3467" y="2875"/>
                    <a:pt x="3411" y="2617"/>
                    <a:pt x="3339" y="2363"/>
                  </a:cubicBezTo>
                  <a:cubicBezTo>
                    <a:pt x="3331" y="2338"/>
                    <a:pt x="3323" y="2312"/>
                    <a:pt x="3316" y="2287"/>
                  </a:cubicBezTo>
                  <a:cubicBezTo>
                    <a:pt x="3308" y="2176"/>
                    <a:pt x="3296" y="2065"/>
                    <a:pt x="3281" y="1955"/>
                  </a:cubicBezTo>
                  <a:cubicBezTo>
                    <a:pt x="3248" y="1737"/>
                    <a:pt x="3195" y="1523"/>
                    <a:pt x="3121" y="1315"/>
                  </a:cubicBezTo>
                  <a:cubicBezTo>
                    <a:pt x="3184" y="1525"/>
                    <a:pt x="3227" y="1741"/>
                    <a:pt x="3249" y="1960"/>
                  </a:cubicBezTo>
                  <a:cubicBezTo>
                    <a:pt x="3254" y="2008"/>
                    <a:pt x="3257" y="2056"/>
                    <a:pt x="3260" y="2104"/>
                  </a:cubicBezTo>
                  <a:cubicBezTo>
                    <a:pt x="3207" y="1939"/>
                    <a:pt x="3148" y="1775"/>
                    <a:pt x="3079" y="1616"/>
                  </a:cubicBezTo>
                  <a:cubicBezTo>
                    <a:pt x="2973" y="1375"/>
                    <a:pt x="2848" y="1141"/>
                    <a:pt x="2692" y="930"/>
                  </a:cubicBezTo>
                  <a:cubicBezTo>
                    <a:pt x="2838" y="1149"/>
                    <a:pt x="2949" y="1387"/>
                    <a:pt x="3043" y="1630"/>
                  </a:cubicBezTo>
                  <a:cubicBezTo>
                    <a:pt x="3137" y="1874"/>
                    <a:pt x="3204" y="2128"/>
                    <a:pt x="3264" y="2382"/>
                  </a:cubicBezTo>
                  <a:cubicBezTo>
                    <a:pt x="3266" y="2388"/>
                    <a:pt x="3267" y="2394"/>
                    <a:pt x="3269" y="2401"/>
                  </a:cubicBezTo>
                  <a:cubicBezTo>
                    <a:pt x="3269" y="2473"/>
                    <a:pt x="3269" y="2544"/>
                    <a:pt x="3265" y="2616"/>
                  </a:cubicBezTo>
                  <a:cubicBezTo>
                    <a:pt x="3258" y="2784"/>
                    <a:pt x="3243" y="2952"/>
                    <a:pt x="3223" y="3120"/>
                  </a:cubicBezTo>
                  <a:cubicBezTo>
                    <a:pt x="3163" y="2941"/>
                    <a:pt x="3099" y="2766"/>
                    <a:pt x="3029" y="2593"/>
                  </a:cubicBezTo>
                  <a:cubicBezTo>
                    <a:pt x="2974" y="2456"/>
                    <a:pt x="2912" y="2323"/>
                    <a:pt x="2847" y="2191"/>
                  </a:cubicBezTo>
                  <a:cubicBezTo>
                    <a:pt x="2790" y="1917"/>
                    <a:pt x="2713" y="1647"/>
                    <a:pt x="2619" y="1383"/>
                  </a:cubicBezTo>
                  <a:cubicBezTo>
                    <a:pt x="2520" y="1115"/>
                    <a:pt x="2396" y="852"/>
                    <a:pt x="2225" y="622"/>
                  </a:cubicBezTo>
                  <a:cubicBezTo>
                    <a:pt x="2305" y="740"/>
                    <a:pt x="2374" y="866"/>
                    <a:pt x="2431" y="997"/>
                  </a:cubicBezTo>
                  <a:cubicBezTo>
                    <a:pt x="2490" y="1127"/>
                    <a:pt x="2540" y="1260"/>
                    <a:pt x="2582" y="1397"/>
                  </a:cubicBezTo>
                  <a:cubicBezTo>
                    <a:pt x="2639" y="1579"/>
                    <a:pt x="2687" y="1765"/>
                    <a:pt x="2724" y="1952"/>
                  </a:cubicBezTo>
                  <a:cubicBezTo>
                    <a:pt x="2617" y="1757"/>
                    <a:pt x="2496" y="1570"/>
                    <a:pt x="2363" y="1391"/>
                  </a:cubicBezTo>
                  <a:cubicBezTo>
                    <a:pt x="2489" y="1581"/>
                    <a:pt x="2602" y="1780"/>
                    <a:pt x="2700" y="1987"/>
                  </a:cubicBezTo>
                  <a:cubicBezTo>
                    <a:pt x="2719" y="2027"/>
                    <a:pt x="2738" y="2068"/>
                    <a:pt x="2755" y="2109"/>
                  </a:cubicBezTo>
                  <a:cubicBezTo>
                    <a:pt x="2762" y="2148"/>
                    <a:pt x="2770" y="2187"/>
                    <a:pt x="2777" y="2226"/>
                  </a:cubicBezTo>
                  <a:cubicBezTo>
                    <a:pt x="2824" y="2507"/>
                    <a:pt x="2857" y="2790"/>
                    <a:pt x="2879" y="3074"/>
                  </a:cubicBezTo>
                  <a:cubicBezTo>
                    <a:pt x="2882" y="3113"/>
                    <a:pt x="2885" y="3151"/>
                    <a:pt x="2887" y="3190"/>
                  </a:cubicBezTo>
                  <a:cubicBezTo>
                    <a:pt x="2847" y="3105"/>
                    <a:pt x="2806" y="3021"/>
                    <a:pt x="2765" y="2937"/>
                  </a:cubicBezTo>
                  <a:cubicBezTo>
                    <a:pt x="2679" y="2764"/>
                    <a:pt x="2589" y="2592"/>
                    <a:pt x="2496" y="2421"/>
                  </a:cubicBezTo>
                  <a:cubicBezTo>
                    <a:pt x="2491" y="2402"/>
                    <a:pt x="2487" y="2383"/>
                    <a:pt x="2482" y="2364"/>
                  </a:cubicBezTo>
                  <a:cubicBezTo>
                    <a:pt x="2415" y="2110"/>
                    <a:pt x="2329" y="1860"/>
                    <a:pt x="2210" y="1626"/>
                  </a:cubicBezTo>
                  <a:cubicBezTo>
                    <a:pt x="2108" y="1420"/>
                    <a:pt x="1976" y="1226"/>
                    <a:pt x="1809" y="1070"/>
                  </a:cubicBezTo>
                  <a:cubicBezTo>
                    <a:pt x="1793" y="1045"/>
                    <a:pt x="1777" y="1020"/>
                    <a:pt x="1761" y="995"/>
                  </a:cubicBezTo>
                  <a:lnTo>
                    <a:pt x="1650" y="823"/>
                  </a:lnTo>
                  <a:lnTo>
                    <a:pt x="1753" y="1000"/>
                  </a:lnTo>
                  <a:cubicBezTo>
                    <a:pt x="1761" y="1015"/>
                    <a:pt x="1769" y="1030"/>
                    <a:pt x="1778" y="1044"/>
                  </a:cubicBezTo>
                  <a:cubicBezTo>
                    <a:pt x="1763" y="1032"/>
                    <a:pt x="1750" y="1019"/>
                    <a:pt x="1735" y="1007"/>
                  </a:cubicBezTo>
                  <a:cubicBezTo>
                    <a:pt x="1751" y="1021"/>
                    <a:pt x="1767" y="1037"/>
                    <a:pt x="1782" y="1052"/>
                  </a:cubicBezTo>
                  <a:cubicBezTo>
                    <a:pt x="1789" y="1065"/>
                    <a:pt x="1796" y="1076"/>
                    <a:pt x="1803" y="1089"/>
                  </a:cubicBezTo>
                  <a:lnTo>
                    <a:pt x="1848" y="1181"/>
                  </a:lnTo>
                  <a:cubicBezTo>
                    <a:pt x="1878" y="1242"/>
                    <a:pt x="1910" y="1302"/>
                    <a:pt x="1938" y="1365"/>
                  </a:cubicBezTo>
                  <a:lnTo>
                    <a:pt x="2018" y="1552"/>
                  </a:lnTo>
                  <a:cubicBezTo>
                    <a:pt x="2041" y="1609"/>
                    <a:pt x="2063" y="1666"/>
                    <a:pt x="2085" y="1724"/>
                  </a:cubicBezTo>
                  <a:cubicBezTo>
                    <a:pt x="1959" y="1527"/>
                    <a:pt x="1828" y="1334"/>
                    <a:pt x="1689" y="1147"/>
                  </a:cubicBezTo>
                  <a:cubicBezTo>
                    <a:pt x="1478" y="869"/>
                    <a:pt x="1252" y="605"/>
                    <a:pt x="1000" y="365"/>
                  </a:cubicBezTo>
                  <a:cubicBezTo>
                    <a:pt x="1241" y="615"/>
                    <a:pt x="1455" y="889"/>
                    <a:pt x="1652" y="1173"/>
                  </a:cubicBezTo>
                  <a:cubicBezTo>
                    <a:pt x="1846" y="1461"/>
                    <a:pt x="2022" y="1759"/>
                    <a:pt x="2187" y="2063"/>
                  </a:cubicBezTo>
                  <a:cubicBezTo>
                    <a:pt x="2200" y="2086"/>
                    <a:pt x="2212" y="2110"/>
                    <a:pt x="2225" y="2134"/>
                  </a:cubicBezTo>
                  <a:cubicBezTo>
                    <a:pt x="2244" y="2198"/>
                    <a:pt x="2262" y="2262"/>
                    <a:pt x="2279" y="2326"/>
                  </a:cubicBezTo>
                  <a:cubicBezTo>
                    <a:pt x="2334" y="2531"/>
                    <a:pt x="2382" y="2737"/>
                    <a:pt x="2421" y="2944"/>
                  </a:cubicBezTo>
                  <a:cubicBezTo>
                    <a:pt x="2325" y="2795"/>
                    <a:pt x="2227" y="2648"/>
                    <a:pt x="2126" y="2502"/>
                  </a:cubicBezTo>
                  <a:cubicBezTo>
                    <a:pt x="2089" y="2427"/>
                    <a:pt x="2052" y="2353"/>
                    <a:pt x="2012" y="2279"/>
                  </a:cubicBezTo>
                  <a:cubicBezTo>
                    <a:pt x="1920" y="2109"/>
                    <a:pt x="1815" y="1946"/>
                    <a:pt x="1700" y="1792"/>
                  </a:cubicBezTo>
                  <a:cubicBezTo>
                    <a:pt x="1806" y="1952"/>
                    <a:pt x="1901" y="2120"/>
                    <a:pt x="1984" y="2294"/>
                  </a:cubicBezTo>
                  <a:cubicBezTo>
                    <a:pt x="1987" y="2301"/>
                    <a:pt x="1990" y="2309"/>
                    <a:pt x="1994" y="2316"/>
                  </a:cubicBezTo>
                  <a:lnTo>
                    <a:pt x="1989" y="2310"/>
                  </a:lnTo>
                  <a:cubicBezTo>
                    <a:pt x="1880" y="2157"/>
                    <a:pt x="1765" y="2008"/>
                    <a:pt x="1648" y="1862"/>
                  </a:cubicBezTo>
                  <a:cubicBezTo>
                    <a:pt x="1642" y="1851"/>
                    <a:pt x="1636" y="1840"/>
                    <a:pt x="1631" y="1829"/>
                  </a:cubicBezTo>
                  <a:cubicBezTo>
                    <a:pt x="1589" y="1745"/>
                    <a:pt x="1541" y="1664"/>
                    <a:pt x="1496" y="1582"/>
                  </a:cubicBezTo>
                  <a:cubicBezTo>
                    <a:pt x="1450" y="1499"/>
                    <a:pt x="1405" y="1417"/>
                    <a:pt x="1355" y="1337"/>
                  </a:cubicBezTo>
                  <a:cubicBezTo>
                    <a:pt x="1305" y="1258"/>
                    <a:pt x="1258" y="1176"/>
                    <a:pt x="1208" y="1097"/>
                  </a:cubicBezTo>
                  <a:lnTo>
                    <a:pt x="1052" y="862"/>
                  </a:lnTo>
                  <a:cubicBezTo>
                    <a:pt x="838" y="554"/>
                    <a:pt x="605" y="258"/>
                    <a:pt x="333" y="0"/>
                  </a:cubicBezTo>
                  <a:cubicBezTo>
                    <a:pt x="594" y="269"/>
                    <a:pt x="814" y="573"/>
                    <a:pt x="1014" y="887"/>
                  </a:cubicBezTo>
                  <a:lnTo>
                    <a:pt x="1159" y="1126"/>
                  </a:lnTo>
                  <a:cubicBezTo>
                    <a:pt x="1205" y="1207"/>
                    <a:pt x="1249" y="1290"/>
                    <a:pt x="1294" y="1371"/>
                  </a:cubicBezTo>
                  <a:cubicBezTo>
                    <a:pt x="1328" y="1431"/>
                    <a:pt x="1360" y="1492"/>
                    <a:pt x="1391" y="1554"/>
                  </a:cubicBezTo>
                  <a:cubicBezTo>
                    <a:pt x="1197" y="1331"/>
                    <a:pt x="992" y="1117"/>
                    <a:pt x="777" y="915"/>
                  </a:cubicBezTo>
                  <a:cubicBezTo>
                    <a:pt x="991" y="1136"/>
                    <a:pt x="1192" y="1369"/>
                    <a:pt x="1381" y="1611"/>
                  </a:cubicBezTo>
                  <a:cubicBezTo>
                    <a:pt x="1420" y="1663"/>
                    <a:pt x="1460" y="1715"/>
                    <a:pt x="1499" y="1767"/>
                  </a:cubicBezTo>
                  <a:cubicBezTo>
                    <a:pt x="1516" y="1802"/>
                    <a:pt x="1533" y="1836"/>
                    <a:pt x="1549" y="1870"/>
                  </a:cubicBezTo>
                  <a:cubicBezTo>
                    <a:pt x="1711" y="2206"/>
                    <a:pt x="1854" y="2551"/>
                    <a:pt x="1990" y="2898"/>
                  </a:cubicBezTo>
                  <a:cubicBezTo>
                    <a:pt x="2040" y="3029"/>
                    <a:pt x="2089" y="3161"/>
                    <a:pt x="2137" y="3293"/>
                  </a:cubicBezTo>
                  <a:cubicBezTo>
                    <a:pt x="2094" y="3222"/>
                    <a:pt x="2050" y="3150"/>
                    <a:pt x="2006" y="3079"/>
                  </a:cubicBezTo>
                  <a:cubicBezTo>
                    <a:pt x="1877" y="2873"/>
                    <a:pt x="1743" y="2670"/>
                    <a:pt x="1603" y="2471"/>
                  </a:cubicBezTo>
                  <a:cubicBezTo>
                    <a:pt x="1523" y="2314"/>
                    <a:pt x="1439" y="2158"/>
                    <a:pt x="1350" y="2005"/>
                  </a:cubicBezTo>
                  <a:cubicBezTo>
                    <a:pt x="1262" y="1855"/>
                    <a:pt x="1171" y="1709"/>
                    <a:pt x="1073" y="1566"/>
                  </a:cubicBezTo>
                  <a:cubicBezTo>
                    <a:pt x="975" y="1424"/>
                    <a:pt x="873" y="1284"/>
                    <a:pt x="761" y="1152"/>
                  </a:cubicBezTo>
                  <a:cubicBezTo>
                    <a:pt x="541" y="886"/>
                    <a:pt x="289" y="644"/>
                    <a:pt x="0" y="457"/>
                  </a:cubicBezTo>
                  <a:cubicBezTo>
                    <a:pt x="280" y="657"/>
                    <a:pt x="519" y="908"/>
                    <a:pt x="725" y="1181"/>
                  </a:cubicBezTo>
                  <a:cubicBezTo>
                    <a:pt x="829" y="1316"/>
                    <a:pt x="925" y="1459"/>
                    <a:pt x="1015" y="1604"/>
                  </a:cubicBezTo>
                  <a:cubicBezTo>
                    <a:pt x="1084" y="1714"/>
                    <a:pt x="1148" y="1827"/>
                    <a:pt x="1210" y="1941"/>
                  </a:cubicBezTo>
                  <a:cubicBezTo>
                    <a:pt x="1114" y="1820"/>
                    <a:pt x="1016" y="1700"/>
                    <a:pt x="915" y="1582"/>
                  </a:cubicBezTo>
                  <a:cubicBezTo>
                    <a:pt x="714" y="1348"/>
                    <a:pt x="501" y="1126"/>
                    <a:pt x="277" y="915"/>
                  </a:cubicBezTo>
                  <a:cubicBezTo>
                    <a:pt x="490" y="1136"/>
                    <a:pt x="691" y="1369"/>
                    <a:pt x="880" y="1611"/>
                  </a:cubicBezTo>
                  <a:cubicBezTo>
                    <a:pt x="1068" y="1855"/>
                    <a:pt x="1247" y="2104"/>
                    <a:pt x="1413" y="2361"/>
                  </a:cubicBezTo>
                  <a:cubicBezTo>
                    <a:pt x="1428" y="2385"/>
                    <a:pt x="1443" y="2409"/>
                    <a:pt x="1458" y="2432"/>
                  </a:cubicBezTo>
                  <a:cubicBezTo>
                    <a:pt x="1542" y="2613"/>
                    <a:pt x="1621" y="2797"/>
                    <a:pt x="1694" y="2982"/>
                  </a:cubicBezTo>
                  <a:cubicBezTo>
                    <a:pt x="1766" y="3166"/>
                    <a:pt x="1834" y="3352"/>
                    <a:pt x="1896" y="3540"/>
                  </a:cubicBezTo>
                  <a:cubicBezTo>
                    <a:pt x="1832" y="3429"/>
                    <a:pt x="1767" y="3320"/>
                    <a:pt x="1699" y="3212"/>
                  </a:cubicBezTo>
                  <a:cubicBezTo>
                    <a:pt x="1561" y="2991"/>
                    <a:pt x="1416" y="2776"/>
                    <a:pt x="1264" y="2565"/>
                  </a:cubicBezTo>
                  <a:cubicBezTo>
                    <a:pt x="1112" y="2353"/>
                    <a:pt x="950" y="2150"/>
                    <a:pt x="781" y="1952"/>
                  </a:cubicBezTo>
                  <a:cubicBezTo>
                    <a:pt x="612" y="1755"/>
                    <a:pt x="433" y="1568"/>
                    <a:pt x="244" y="1390"/>
                  </a:cubicBezTo>
                  <a:cubicBezTo>
                    <a:pt x="423" y="1576"/>
                    <a:pt x="593" y="1773"/>
                    <a:pt x="752" y="1977"/>
                  </a:cubicBezTo>
                  <a:cubicBezTo>
                    <a:pt x="909" y="2182"/>
                    <a:pt x="1060" y="2392"/>
                    <a:pt x="1200" y="2609"/>
                  </a:cubicBezTo>
                  <a:cubicBezTo>
                    <a:pt x="1340" y="2826"/>
                    <a:pt x="1474" y="3046"/>
                    <a:pt x="1600" y="3271"/>
                  </a:cubicBezTo>
                  <a:cubicBezTo>
                    <a:pt x="1712" y="3472"/>
                    <a:pt x="1819" y="3678"/>
                    <a:pt x="1916" y="3884"/>
                  </a:cubicBezTo>
                  <a:lnTo>
                    <a:pt x="2194" y="3884"/>
                  </a:lnTo>
                  <a:cubicBezTo>
                    <a:pt x="2134" y="3703"/>
                    <a:pt x="2069" y="3526"/>
                    <a:pt x="1999" y="3351"/>
                  </a:cubicBezTo>
                  <a:cubicBezTo>
                    <a:pt x="2093" y="3527"/>
                    <a:pt x="2183" y="3705"/>
                    <a:pt x="2268" y="3884"/>
                  </a:cubicBezTo>
                  <a:lnTo>
                    <a:pt x="2695" y="3884"/>
                  </a:lnTo>
                  <a:lnTo>
                    <a:pt x="2695" y="3883"/>
                  </a:lnTo>
                  <a:cubicBezTo>
                    <a:pt x="2693" y="3828"/>
                    <a:pt x="2691" y="3773"/>
                    <a:pt x="2688" y="3718"/>
                  </a:cubicBezTo>
                  <a:cubicBezTo>
                    <a:pt x="2715" y="3772"/>
                    <a:pt x="2741" y="3827"/>
                    <a:pt x="2767" y="3882"/>
                  </a:cubicBezTo>
                  <a:lnTo>
                    <a:pt x="2767" y="3884"/>
                  </a:lnTo>
                  <a:lnTo>
                    <a:pt x="3214" y="3884"/>
                  </a:lnTo>
                  <a:cubicBezTo>
                    <a:pt x="3226" y="3822"/>
                    <a:pt x="3237" y="3760"/>
                    <a:pt x="3247" y="3699"/>
                  </a:cubicBezTo>
                  <a:cubicBezTo>
                    <a:pt x="3259" y="3761"/>
                    <a:pt x="3270" y="3822"/>
                    <a:pt x="3280" y="3884"/>
                  </a:cubicBezTo>
                  <a:lnTo>
                    <a:pt x="3435" y="3884"/>
                  </a:lnTo>
                  <a:cubicBezTo>
                    <a:pt x="3394" y="3700"/>
                    <a:pt x="3346" y="3521"/>
                    <a:pt x="3293" y="3342"/>
                  </a:cubicBezTo>
                  <a:cubicBezTo>
                    <a:pt x="3295" y="3322"/>
                    <a:pt x="3298" y="3301"/>
                    <a:pt x="3300" y="3280"/>
                  </a:cubicBezTo>
                  <a:cubicBezTo>
                    <a:pt x="3318" y="3086"/>
                    <a:pt x="3328" y="2892"/>
                    <a:pt x="3329" y="2697"/>
                  </a:cubicBezTo>
                  <a:close/>
                  <a:moveTo>
                    <a:pt x="2266" y="2018"/>
                  </a:moveTo>
                  <a:cubicBezTo>
                    <a:pt x="2255" y="1998"/>
                    <a:pt x="2243" y="1979"/>
                    <a:pt x="2231" y="1960"/>
                  </a:cubicBezTo>
                  <a:cubicBezTo>
                    <a:pt x="2176" y="1817"/>
                    <a:pt x="2117" y="1676"/>
                    <a:pt x="2053" y="1537"/>
                  </a:cubicBezTo>
                  <a:lnTo>
                    <a:pt x="1964" y="1352"/>
                  </a:lnTo>
                  <a:cubicBezTo>
                    <a:pt x="1933" y="1291"/>
                    <a:pt x="1898" y="1232"/>
                    <a:pt x="1865" y="1172"/>
                  </a:cubicBezTo>
                  <a:lnTo>
                    <a:pt x="1820" y="1090"/>
                  </a:lnTo>
                  <a:cubicBezTo>
                    <a:pt x="1971" y="1250"/>
                    <a:pt x="2087" y="1441"/>
                    <a:pt x="2175" y="1641"/>
                  </a:cubicBezTo>
                  <a:cubicBezTo>
                    <a:pt x="2251" y="1814"/>
                    <a:pt x="2312" y="1992"/>
                    <a:pt x="2358" y="2174"/>
                  </a:cubicBezTo>
                  <a:cubicBezTo>
                    <a:pt x="2328" y="2122"/>
                    <a:pt x="2298" y="2069"/>
                    <a:pt x="2267" y="2017"/>
                  </a:cubicBezTo>
                  <a:lnTo>
                    <a:pt x="2266" y="2018"/>
                  </a:lnTo>
                  <a:close/>
                  <a:moveTo>
                    <a:pt x="2116" y="2846"/>
                  </a:moveTo>
                  <a:cubicBezTo>
                    <a:pt x="2032" y="2652"/>
                    <a:pt x="1944" y="2460"/>
                    <a:pt x="1852" y="2269"/>
                  </a:cubicBezTo>
                  <a:cubicBezTo>
                    <a:pt x="1873" y="2300"/>
                    <a:pt x="1893" y="2331"/>
                    <a:pt x="1913" y="2361"/>
                  </a:cubicBezTo>
                  <a:cubicBezTo>
                    <a:pt x="2010" y="2511"/>
                    <a:pt x="2104" y="2662"/>
                    <a:pt x="2195" y="2815"/>
                  </a:cubicBezTo>
                  <a:cubicBezTo>
                    <a:pt x="2197" y="2818"/>
                    <a:pt x="2198" y="2822"/>
                    <a:pt x="2199" y="2826"/>
                  </a:cubicBezTo>
                  <a:cubicBezTo>
                    <a:pt x="2262" y="3007"/>
                    <a:pt x="2316" y="3190"/>
                    <a:pt x="2363" y="3376"/>
                  </a:cubicBezTo>
                  <a:cubicBezTo>
                    <a:pt x="2378" y="3435"/>
                    <a:pt x="2392" y="3494"/>
                    <a:pt x="2405" y="3553"/>
                  </a:cubicBezTo>
                  <a:cubicBezTo>
                    <a:pt x="2315" y="3315"/>
                    <a:pt x="2218" y="3080"/>
                    <a:pt x="2117" y="2846"/>
                  </a:cubicBezTo>
                  <a:lnTo>
                    <a:pt x="2116" y="2846"/>
                  </a:lnTo>
                  <a:close/>
                  <a:moveTo>
                    <a:pt x="2457" y="3350"/>
                  </a:moveTo>
                  <a:cubicBezTo>
                    <a:pt x="2436" y="3285"/>
                    <a:pt x="2415" y="3221"/>
                    <a:pt x="2392" y="3157"/>
                  </a:cubicBezTo>
                  <a:cubicBezTo>
                    <a:pt x="2423" y="3212"/>
                    <a:pt x="2453" y="3267"/>
                    <a:pt x="2483" y="3323"/>
                  </a:cubicBezTo>
                  <a:cubicBezTo>
                    <a:pt x="2493" y="3392"/>
                    <a:pt x="2502" y="3461"/>
                    <a:pt x="2510" y="3530"/>
                  </a:cubicBezTo>
                  <a:cubicBezTo>
                    <a:pt x="2493" y="3470"/>
                    <a:pt x="2476" y="3410"/>
                    <a:pt x="2457" y="3350"/>
                  </a:cubicBezTo>
                  <a:close/>
                  <a:moveTo>
                    <a:pt x="2885" y="3725"/>
                  </a:moveTo>
                  <a:cubicBezTo>
                    <a:pt x="2847" y="3570"/>
                    <a:pt x="2803" y="3418"/>
                    <a:pt x="2756" y="3266"/>
                  </a:cubicBezTo>
                  <a:cubicBezTo>
                    <a:pt x="2809" y="3392"/>
                    <a:pt x="2860" y="3519"/>
                    <a:pt x="2909" y="3646"/>
                  </a:cubicBezTo>
                  <a:cubicBezTo>
                    <a:pt x="2911" y="3690"/>
                    <a:pt x="2912" y="3733"/>
                    <a:pt x="2912" y="3776"/>
                  </a:cubicBezTo>
                  <a:cubicBezTo>
                    <a:pt x="2903" y="3759"/>
                    <a:pt x="2894" y="3742"/>
                    <a:pt x="2885" y="3725"/>
                  </a:cubicBezTo>
                  <a:close/>
                  <a:moveTo>
                    <a:pt x="3122" y="3715"/>
                  </a:moveTo>
                  <a:cubicBezTo>
                    <a:pt x="3096" y="3653"/>
                    <a:pt x="3069" y="3592"/>
                    <a:pt x="3042" y="3530"/>
                  </a:cubicBezTo>
                  <a:cubicBezTo>
                    <a:pt x="3029" y="3374"/>
                    <a:pt x="3013" y="3218"/>
                    <a:pt x="2994" y="3062"/>
                  </a:cubicBezTo>
                  <a:cubicBezTo>
                    <a:pt x="2969" y="2864"/>
                    <a:pt x="2938" y="2667"/>
                    <a:pt x="2903" y="2471"/>
                  </a:cubicBezTo>
                  <a:cubicBezTo>
                    <a:pt x="2921" y="2520"/>
                    <a:pt x="2939" y="2570"/>
                    <a:pt x="2956" y="2620"/>
                  </a:cubicBezTo>
                  <a:cubicBezTo>
                    <a:pt x="3030" y="2835"/>
                    <a:pt x="3095" y="3052"/>
                    <a:pt x="3150" y="3273"/>
                  </a:cubicBezTo>
                  <a:cubicBezTo>
                    <a:pt x="3161" y="3315"/>
                    <a:pt x="3171" y="3358"/>
                    <a:pt x="3181" y="3401"/>
                  </a:cubicBezTo>
                  <a:cubicBezTo>
                    <a:pt x="3165" y="3507"/>
                    <a:pt x="3145" y="3612"/>
                    <a:pt x="3123" y="3716"/>
                  </a:cubicBezTo>
                  <a:lnTo>
                    <a:pt x="3122" y="371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94" name="Freeform 10"/>
            <p:cNvSpPr>
              <a:spLocks/>
            </p:cNvSpPr>
            <p:nvPr/>
          </p:nvSpPr>
          <p:spPr bwMode="auto">
            <a:xfrm>
              <a:off x="4387850" y="1350963"/>
              <a:ext cx="2289175" cy="2487613"/>
            </a:xfrm>
            <a:custGeom>
              <a:avLst/>
              <a:gdLst>
                <a:gd name="T0" fmla="*/ 1931 w 3003"/>
                <a:gd name="T1" fmla="*/ 1685 h 3262"/>
                <a:gd name="T2" fmla="*/ 1895 w 3003"/>
                <a:gd name="T3" fmla="*/ 1641 h 3262"/>
                <a:gd name="T4" fmla="*/ 1675 w 3003"/>
                <a:gd name="T5" fmla="*/ 1279 h 3262"/>
                <a:gd name="T6" fmla="*/ 1573 w 3003"/>
                <a:gd name="T7" fmla="*/ 1126 h 3262"/>
                <a:gd name="T8" fmla="*/ 1464 w 3003"/>
                <a:gd name="T9" fmla="*/ 978 h 3262"/>
                <a:gd name="T10" fmla="*/ 1409 w 3003"/>
                <a:gd name="T11" fmla="*/ 905 h 3262"/>
                <a:gd name="T12" fmla="*/ 1351 w 3003"/>
                <a:gd name="T13" fmla="*/ 834 h 3262"/>
                <a:gd name="T14" fmla="*/ 1234 w 3003"/>
                <a:gd name="T15" fmla="*/ 693 h 3262"/>
                <a:gd name="T16" fmla="*/ 1344 w 3003"/>
                <a:gd name="T17" fmla="*/ 838 h 3262"/>
                <a:gd name="T18" fmla="*/ 1399 w 3003"/>
                <a:gd name="T19" fmla="*/ 912 h 3262"/>
                <a:gd name="T20" fmla="*/ 1451 w 3003"/>
                <a:gd name="T21" fmla="*/ 988 h 3262"/>
                <a:gd name="T22" fmla="*/ 1552 w 3003"/>
                <a:gd name="T23" fmla="*/ 1140 h 3262"/>
                <a:gd name="T24" fmla="*/ 1647 w 3003"/>
                <a:gd name="T25" fmla="*/ 1296 h 3262"/>
                <a:gd name="T26" fmla="*/ 1724 w 3003"/>
                <a:gd name="T27" fmla="*/ 1430 h 3262"/>
                <a:gd name="T28" fmla="*/ 1313 w 3003"/>
                <a:gd name="T29" fmla="*/ 958 h 3262"/>
                <a:gd name="T30" fmla="*/ 617 w 3003"/>
                <a:gd name="T31" fmla="*/ 308 h 3262"/>
                <a:gd name="T32" fmla="*/ 1284 w 3003"/>
                <a:gd name="T33" fmla="*/ 985 h 3262"/>
                <a:gd name="T34" fmla="*/ 1869 w 3003"/>
                <a:gd name="T35" fmla="*/ 1732 h 3262"/>
                <a:gd name="T36" fmla="*/ 1918 w 3003"/>
                <a:gd name="T37" fmla="*/ 1802 h 3262"/>
                <a:gd name="T38" fmla="*/ 1985 w 3003"/>
                <a:gd name="T39" fmla="*/ 1945 h 3262"/>
                <a:gd name="T40" fmla="*/ 2199 w 3003"/>
                <a:gd name="T41" fmla="*/ 2463 h 3262"/>
                <a:gd name="T42" fmla="*/ 1745 w 3003"/>
                <a:gd name="T43" fmla="*/ 1937 h 3262"/>
                <a:gd name="T44" fmla="*/ 1396 w 3003"/>
                <a:gd name="T45" fmla="*/ 1570 h 3262"/>
                <a:gd name="T46" fmla="*/ 1364 w 3003"/>
                <a:gd name="T47" fmla="*/ 1524 h 3262"/>
                <a:gd name="T48" fmla="*/ 731 w 3003"/>
                <a:gd name="T49" fmla="*/ 717 h 3262"/>
                <a:gd name="T50" fmla="*/ 0 w 3003"/>
                <a:gd name="T51" fmla="*/ 0 h 3262"/>
                <a:gd name="T52" fmla="*/ 702 w 3003"/>
                <a:gd name="T53" fmla="*/ 741 h 3262"/>
                <a:gd name="T54" fmla="*/ 1111 w 3003"/>
                <a:gd name="T55" fmla="*/ 1290 h 3262"/>
                <a:gd name="T56" fmla="*/ 514 w 3003"/>
                <a:gd name="T57" fmla="*/ 770 h 3262"/>
                <a:gd name="T58" fmla="*/ 1125 w 3003"/>
                <a:gd name="T59" fmla="*/ 1355 h 3262"/>
                <a:gd name="T60" fmla="*/ 1242 w 3003"/>
                <a:gd name="T61" fmla="*/ 1480 h 3262"/>
                <a:gd name="T62" fmla="*/ 1301 w 3003"/>
                <a:gd name="T63" fmla="*/ 1566 h 3262"/>
                <a:gd name="T64" fmla="*/ 1832 w 3003"/>
                <a:gd name="T65" fmla="*/ 2437 h 3262"/>
                <a:gd name="T66" fmla="*/ 2271 w 3003"/>
                <a:gd name="T67" fmla="*/ 3262 h 3262"/>
                <a:gd name="T68" fmla="*/ 2443 w 3003"/>
                <a:gd name="T69" fmla="*/ 3262 h 3262"/>
                <a:gd name="T70" fmla="*/ 1932 w 3003"/>
                <a:gd name="T71" fmla="*/ 2378 h 3262"/>
                <a:gd name="T72" fmla="*/ 1664 w 3003"/>
                <a:gd name="T73" fmla="*/ 1960 h 3262"/>
                <a:gd name="T74" fmla="*/ 1687 w 3003"/>
                <a:gd name="T75" fmla="*/ 1987 h 3262"/>
                <a:gd name="T76" fmla="*/ 2208 w 3003"/>
                <a:gd name="T77" fmla="*/ 2652 h 3262"/>
                <a:gd name="T78" fmla="*/ 2319 w 3003"/>
                <a:gd name="T79" fmla="*/ 2805 h 3262"/>
                <a:gd name="T80" fmla="*/ 2450 w 3003"/>
                <a:gd name="T81" fmla="*/ 3262 h 3262"/>
                <a:gd name="T82" fmla="*/ 2582 w 3003"/>
                <a:gd name="T83" fmla="*/ 3262 h 3262"/>
                <a:gd name="T84" fmla="*/ 2540 w 3003"/>
                <a:gd name="T85" fmla="*/ 3123 h 3262"/>
                <a:gd name="T86" fmla="*/ 2632 w 3003"/>
                <a:gd name="T87" fmla="*/ 3262 h 3262"/>
                <a:gd name="T88" fmla="*/ 2812 w 3003"/>
                <a:gd name="T89" fmla="*/ 3262 h 3262"/>
                <a:gd name="T90" fmla="*/ 2815 w 3003"/>
                <a:gd name="T91" fmla="*/ 3260 h 3262"/>
                <a:gd name="T92" fmla="*/ 2390 w 3003"/>
                <a:gd name="T93" fmla="*/ 2696 h 3262"/>
                <a:gd name="T94" fmla="*/ 2348 w 3003"/>
                <a:gd name="T95" fmla="*/ 2587 h 3262"/>
                <a:gd name="T96" fmla="*/ 2159 w 3003"/>
                <a:gd name="T97" fmla="*/ 2154 h 3262"/>
                <a:gd name="T98" fmla="*/ 2395 w 3003"/>
                <a:gd name="T99" fmla="*/ 2521 h 3262"/>
                <a:gd name="T100" fmla="*/ 2828 w 3003"/>
                <a:gd name="T101" fmla="*/ 3262 h 3262"/>
                <a:gd name="T102" fmla="*/ 3003 w 3003"/>
                <a:gd name="T103" fmla="*/ 3262 h 3262"/>
                <a:gd name="T104" fmla="*/ 2491 w 3003"/>
                <a:gd name="T105" fmla="*/ 2458 h 3262"/>
                <a:gd name="T106" fmla="*/ 1931 w 3003"/>
                <a:gd name="T107" fmla="*/ 1685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03" h="3262">
                  <a:moveTo>
                    <a:pt x="1931" y="1685"/>
                  </a:moveTo>
                  <a:cubicBezTo>
                    <a:pt x="1919" y="1670"/>
                    <a:pt x="1907" y="1656"/>
                    <a:pt x="1895" y="1641"/>
                  </a:cubicBezTo>
                  <a:cubicBezTo>
                    <a:pt x="1825" y="1518"/>
                    <a:pt x="1752" y="1397"/>
                    <a:pt x="1675" y="1279"/>
                  </a:cubicBezTo>
                  <a:lnTo>
                    <a:pt x="1573" y="1126"/>
                  </a:lnTo>
                  <a:cubicBezTo>
                    <a:pt x="1537" y="1076"/>
                    <a:pt x="1500" y="1028"/>
                    <a:pt x="1464" y="978"/>
                  </a:cubicBezTo>
                  <a:lnTo>
                    <a:pt x="1409" y="905"/>
                  </a:lnTo>
                  <a:lnTo>
                    <a:pt x="1351" y="834"/>
                  </a:lnTo>
                  <a:lnTo>
                    <a:pt x="1234" y="693"/>
                  </a:lnTo>
                  <a:lnTo>
                    <a:pt x="1344" y="838"/>
                  </a:lnTo>
                  <a:lnTo>
                    <a:pt x="1399" y="912"/>
                  </a:lnTo>
                  <a:lnTo>
                    <a:pt x="1451" y="988"/>
                  </a:lnTo>
                  <a:cubicBezTo>
                    <a:pt x="1485" y="1039"/>
                    <a:pt x="1519" y="1089"/>
                    <a:pt x="1552" y="1140"/>
                  </a:cubicBezTo>
                  <a:lnTo>
                    <a:pt x="1647" y="1296"/>
                  </a:lnTo>
                  <a:cubicBezTo>
                    <a:pt x="1674" y="1341"/>
                    <a:pt x="1699" y="1385"/>
                    <a:pt x="1724" y="1430"/>
                  </a:cubicBezTo>
                  <a:cubicBezTo>
                    <a:pt x="1591" y="1269"/>
                    <a:pt x="1454" y="1112"/>
                    <a:pt x="1313" y="958"/>
                  </a:cubicBezTo>
                  <a:cubicBezTo>
                    <a:pt x="1095" y="727"/>
                    <a:pt x="863" y="509"/>
                    <a:pt x="617" y="308"/>
                  </a:cubicBezTo>
                  <a:cubicBezTo>
                    <a:pt x="854" y="519"/>
                    <a:pt x="1077" y="745"/>
                    <a:pt x="1284" y="985"/>
                  </a:cubicBezTo>
                  <a:cubicBezTo>
                    <a:pt x="1490" y="1226"/>
                    <a:pt x="1684" y="1476"/>
                    <a:pt x="1869" y="1732"/>
                  </a:cubicBezTo>
                  <a:cubicBezTo>
                    <a:pt x="1886" y="1755"/>
                    <a:pt x="1902" y="1779"/>
                    <a:pt x="1918" y="1802"/>
                  </a:cubicBezTo>
                  <a:cubicBezTo>
                    <a:pt x="1941" y="1849"/>
                    <a:pt x="1963" y="1897"/>
                    <a:pt x="1985" y="1945"/>
                  </a:cubicBezTo>
                  <a:cubicBezTo>
                    <a:pt x="2062" y="2115"/>
                    <a:pt x="2134" y="2288"/>
                    <a:pt x="2199" y="2463"/>
                  </a:cubicBezTo>
                  <a:cubicBezTo>
                    <a:pt x="2052" y="2284"/>
                    <a:pt x="1901" y="2109"/>
                    <a:pt x="1745" y="1937"/>
                  </a:cubicBezTo>
                  <a:cubicBezTo>
                    <a:pt x="1633" y="1812"/>
                    <a:pt x="1515" y="1690"/>
                    <a:pt x="1396" y="1570"/>
                  </a:cubicBezTo>
                  <a:cubicBezTo>
                    <a:pt x="1386" y="1554"/>
                    <a:pt x="1375" y="1539"/>
                    <a:pt x="1364" y="1524"/>
                  </a:cubicBezTo>
                  <a:cubicBezTo>
                    <a:pt x="1164" y="1246"/>
                    <a:pt x="957" y="974"/>
                    <a:pt x="731" y="717"/>
                  </a:cubicBezTo>
                  <a:cubicBezTo>
                    <a:pt x="506" y="460"/>
                    <a:pt x="265" y="215"/>
                    <a:pt x="0" y="0"/>
                  </a:cubicBezTo>
                  <a:cubicBezTo>
                    <a:pt x="257" y="225"/>
                    <a:pt x="486" y="478"/>
                    <a:pt x="702" y="741"/>
                  </a:cubicBezTo>
                  <a:cubicBezTo>
                    <a:pt x="846" y="919"/>
                    <a:pt x="981" y="1103"/>
                    <a:pt x="1111" y="1290"/>
                  </a:cubicBezTo>
                  <a:cubicBezTo>
                    <a:pt x="919" y="1107"/>
                    <a:pt x="719" y="935"/>
                    <a:pt x="514" y="770"/>
                  </a:cubicBezTo>
                  <a:cubicBezTo>
                    <a:pt x="726" y="957"/>
                    <a:pt x="931" y="1150"/>
                    <a:pt x="1125" y="1355"/>
                  </a:cubicBezTo>
                  <a:cubicBezTo>
                    <a:pt x="1165" y="1397"/>
                    <a:pt x="1204" y="1438"/>
                    <a:pt x="1242" y="1480"/>
                  </a:cubicBezTo>
                  <a:cubicBezTo>
                    <a:pt x="1262" y="1509"/>
                    <a:pt x="1281" y="1537"/>
                    <a:pt x="1301" y="1566"/>
                  </a:cubicBezTo>
                  <a:cubicBezTo>
                    <a:pt x="1488" y="1850"/>
                    <a:pt x="1663" y="2141"/>
                    <a:pt x="1832" y="2437"/>
                  </a:cubicBezTo>
                  <a:cubicBezTo>
                    <a:pt x="1986" y="2708"/>
                    <a:pt x="2134" y="2984"/>
                    <a:pt x="2271" y="3262"/>
                  </a:cubicBezTo>
                  <a:lnTo>
                    <a:pt x="2443" y="3262"/>
                  </a:lnTo>
                  <a:cubicBezTo>
                    <a:pt x="2282" y="2960"/>
                    <a:pt x="2110" y="2668"/>
                    <a:pt x="1932" y="2378"/>
                  </a:cubicBezTo>
                  <a:cubicBezTo>
                    <a:pt x="1844" y="2238"/>
                    <a:pt x="1755" y="2098"/>
                    <a:pt x="1664" y="1960"/>
                  </a:cubicBezTo>
                  <a:cubicBezTo>
                    <a:pt x="1672" y="1969"/>
                    <a:pt x="1680" y="1978"/>
                    <a:pt x="1687" y="1987"/>
                  </a:cubicBezTo>
                  <a:cubicBezTo>
                    <a:pt x="1867" y="2204"/>
                    <a:pt x="2041" y="2425"/>
                    <a:pt x="2208" y="2652"/>
                  </a:cubicBezTo>
                  <a:cubicBezTo>
                    <a:pt x="2245" y="2703"/>
                    <a:pt x="2282" y="2754"/>
                    <a:pt x="2319" y="2805"/>
                  </a:cubicBezTo>
                  <a:cubicBezTo>
                    <a:pt x="2368" y="2957"/>
                    <a:pt x="2412" y="3109"/>
                    <a:pt x="2450" y="3262"/>
                  </a:cubicBezTo>
                  <a:lnTo>
                    <a:pt x="2582" y="3262"/>
                  </a:lnTo>
                  <a:cubicBezTo>
                    <a:pt x="2568" y="3215"/>
                    <a:pt x="2555" y="3169"/>
                    <a:pt x="2540" y="3123"/>
                  </a:cubicBezTo>
                  <a:cubicBezTo>
                    <a:pt x="2571" y="3169"/>
                    <a:pt x="2601" y="3216"/>
                    <a:pt x="2632" y="3262"/>
                  </a:cubicBezTo>
                  <a:lnTo>
                    <a:pt x="2812" y="3262"/>
                  </a:lnTo>
                  <a:lnTo>
                    <a:pt x="2815" y="3260"/>
                  </a:lnTo>
                  <a:cubicBezTo>
                    <a:pt x="2677" y="3066"/>
                    <a:pt x="2536" y="2880"/>
                    <a:pt x="2390" y="2696"/>
                  </a:cubicBezTo>
                  <a:cubicBezTo>
                    <a:pt x="2376" y="2660"/>
                    <a:pt x="2362" y="2623"/>
                    <a:pt x="2348" y="2587"/>
                  </a:cubicBezTo>
                  <a:cubicBezTo>
                    <a:pt x="2289" y="2441"/>
                    <a:pt x="2226" y="2297"/>
                    <a:pt x="2159" y="2154"/>
                  </a:cubicBezTo>
                  <a:cubicBezTo>
                    <a:pt x="2239" y="2275"/>
                    <a:pt x="2318" y="2398"/>
                    <a:pt x="2395" y="2521"/>
                  </a:cubicBezTo>
                  <a:cubicBezTo>
                    <a:pt x="2546" y="2764"/>
                    <a:pt x="2692" y="3012"/>
                    <a:pt x="2828" y="3262"/>
                  </a:cubicBezTo>
                  <a:lnTo>
                    <a:pt x="3003" y="3262"/>
                  </a:lnTo>
                  <a:cubicBezTo>
                    <a:pt x="2841" y="2986"/>
                    <a:pt x="2670" y="2721"/>
                    <a:pt x="2491" y="2458"/>
                  </a:cubicBezTo>
                  <a:cubicBezTo>
                    <a:pt x="2313" y="2195"/>
                    <a:pt x="2126" y="1937"/>
                    <a:pt x="1931" y="16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grpSp>
        <p:nvGrpSpPr>
          <p:cNvPr id="81" name="Group 80"/>
          <p:cNvGrpSpPr/>
          <p:nvPr/>
        </p:nvGrpSpPr>
        <p:grpSpPr>
          <a:xfrm>
            <a:off x="1030831" y="2175299"/>
            <a:ext cx="1229834" cy="1152999"/>
            <a:chOff x="1763887" y="3254144"/>
            <a:chExt cx="2382645" cy="1369015"/>
          </a:xfrm>
        </p:grpSpPr>
        <p:sp>
          <p:nvSpPr>
            <p:cNvPr id="82" name="Freeform 81"/>
            <p:cNvSpPr>
              <a:spLocks noEditPoints="1"/>
            </p:cNvSpPr>
            <p:nvPr/>
          </p:nvSpPr>
          <p:spPr bwMode="auto">
            <a:xfrm>
              <a:off x="1763887" y="3570095"/>
              <a:ext cx="2382645" cy="1053064"/>
            </a:xfrm>
            <a:custGeom>
              <a:avLst/>
              <a:gdLst>
                <a:gd name="T0" fmla="*/ 1336 w 1697"/>
                <a:gd name="T1" fmla="*/ 224 h 613"/>
                <a:gd name="T2" fmla="*/ 1062 w 1697"/>
                <a:gd name="T3" fmla="*/ 292 h 613"/>
                <a:gd name="T4" fmla="*/ 913 w 1697"/>
                <a:gd name="T5" fmla="*/ 229 h 613"/>
                <a:gd name="T6" fmla="*/ 886 w 1697"/>
                <a:gd name="T7" fmla="*/ 257 h 613"/>
                <a:gd name="T8" fmla="*/ 755 w 1697"/>
                <a:gd name="T9" fmla="*/ 194 h 613"/>
                <a:gd name="T10" fmla="*/ 693 w 1697"/>
                <a:gd name="T11" fmla="*/ 217 h 613"/>
                <a:gd name="T12" fmla="*/ 651 w 1697"/>
                <a:gd name="T13" fmla="*/ 303 h 613"/>
                <a:gd name="T14" fmla="*/ 670 w 1697"/>
                <a:gd name="T15" fmla="*/ 309 h 613"/>
                <a:gd name="T16" fmla="*/ 676 w 1697"/>
                <a:gd name="T17" fmla="*/ 377 h 613"/>
                <a:gd name="T18" fmla="*/ 347 w 1697"/>
                <a:gd name="T19" fmla="*/ 191 h 613"/>
                <a:gd name="T20" fmla="*/ 0 w 1697"/>
                <a:gd name="T21" fmla="*/ 602 h 613"/>
                <a:gd name="T22" fmla="*/ 147 w 1697"/>
                <a:gd name="T23" fmla="*/ 580 h 613"/>
                <a:gd name="T24" fmla="*/ 274 w 1697"/>
                <a:gd name="T25" fmla="*/ 580 h 613"/>
                <a:gd name="T26" fmla="*/ 459 w 1697"/>
                <a:gd name="T27" fmla="*/ 581 h 613"/>
                <a:gd name="T28" fmla="*/ 491 w 1697"/>
                <a:gd name="T29" fmla="*/ 568 h 613"/>
                <a:gd name="T30" fmla="*/ 646 w 1697"/>
                <a:gd name="T31" fmla="*/ 581 h 613"/>
                <a:gd name="T32" fmla="*/ 709 w 1697"/>
                <a:gd name="T33" fmla="*/ 581 h 613"/>
                <a:gd name="T34" fmla="*/ 863 w 1697"/>
                <a:gd name="T35" fmla="*/ 568 h 613"/>
                <a:gd name="T36" fmla="*/ 896 w 1697"/>
                <a:gd name="T37" fmla="*/ 581 h 613"/>
                <a:gd name="T38" fmla="*/ 1080 w 1697"/>
                <a:gd name="T39" fmla="*/ 580 h 613"/>
                <a:gd name="T40" fmla="*/ 1206 w 1697"/>
                <a:gd name="T41" fmla="*/ 580 h 613"/>
                <a:gd name="T42" fmla="*/ 1267 w 1697"/>
                <a:gd name="T43" fmla="*/ 580 h 613"/>
                <a:gd name="T44" fmla="*/ 1393 w 1697"/>
                <a:gd name="T45" fmla="*/ 580 h 613"/>
                <a:gd name="T46" fmla="*/ 1580 w 1697"/>
                <a:gd name="T47" fmla="*/ 581 h 613"/>
                <a:gd name="T48" fmla="*/ 1642 w 1697"/>
                <a:gd name="T49" fmla="*/ 581 h 613"/>
                <a:gd name="T50" fmla="*/ 1630 w 1697"/>
                <a:gd name="T51" fmla="*/ 376 h 613"/>
                <a:gd name="T52" fmla="*/ 1604 w 1697"/>
                <a:gd name="T53" fmla="*/ 309 h 613"/>
                <a:gd name="T54" fmla="*/ 1444 w 1697"/>
                <a:gd name="T55" fmla="*/ 249 h 613"/>
                <a:gd name="T56" fmla="*/ 1444 w 1697"/>
                <a:gd name="T57" fmla="*/ 309 h 613"/>
                <a:gd name="T58" fmla="*/ 1429 w 1697"/>
                <a:gd name="T59" fmla="*/ 249 h 613"/>
                <a:gd name="T60" fmla="*/ 1356 w 1697"/>
                <a:gd name="T61" fmla="*/ 249 h 613"/>
                <a:gd name="T62" fmla="*/ 1311 w 1697"/>
                <a:gd name="T63" fmla="*/ 123 h 613"/>
                <a:gd name="T64" fmla="*/ 1206 w 1697"/>
                <a:gd name="T65" fmla="*/ 137 h 613"/>
                <a:gd name="T66" fmla="*/ 1207 w 1697"/>
                <a:gd name="T67" fmla="*/ 231 h 613"/>
                <a:gd name="T68" fmla="*/ 1311 w 1697"/>
                <a:gd name="T69" fmla="*/ 245 h 613"/>
                <a:gd name="T70" fmla="*/ 1206 w 1697"/>
                <a:gd name="T71" fmla="*/ 245 h 613"/>
                <a:gd name="T72" fmla="*/ 1190 w 1697"/>
                <a:gd name="T73" fmla="*/ 123 h 613"/>
                <a:gd name="T74" fmla="*/ 1087 w 1697"/>
                <a:gd name="T75" fmla="*/ 137 h 613"/>
                <a:gd name="T76" fmla="*/ 1087 w 1697"/>
                <a:gd name="T77" fmla="*/ 231 h 613"/>
                <a:gd name="T78" fmla="*/ 1190 w 1697"/>
                <a:gd name="T79" fmla="*/ 245 h 613"/>
                <a:gd name="T80" fmla="*/ 1087 w 1697"/>
                <a:gd name="T81" fmla="*/ 245 h 613"/>
                <a:gd name="T82" fmla="*/ 853 w 1697"/>
                <a:gd name="T83" fmla="*/ 311 h 613"/>
                <a:gd name="T84" fmla="*/ 868 w 1697"/>
                <a:gd name="T85" fmla="*/ 376 h 613"/>
                <a:gd name="T86" fmla="*/ 1043 w 1697"/>
                <a:gd name="T87" fmla="*/ 300 h 613"/>
                <a:gd name="T88" fmla="*/ 1059 w 1697"/>
                <a:gd name="T89" fmla="*/ 311 h 613"/>
                <a:gd name="T90" fmla="*/ 1043 w 1697"/>
                <a:gd name="T91" fmla="*/ 37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7" h="613">
                  <a:moveTo>
                    <a:pt x="1630" y="376"/>
                  </a:moveTo>
                  <a:lnTo>
                    <a:pt x="1630" y="192"/>
                  </a:lnTo>
                  <a:lnTo>
                    <a:pt x="1336" y="224"/>
                  </a:lnTo>
                  <a:lnTo>
                    <a:pt x="1336" y="0"/>
                  </a:lnTo>
                  <a:lnTo>
                    <a:pt x="1062" y="0"/>
                  </a:lnTo>
                  <a:lnTo>
                    <a:pt x="1062" y="292"/>
                  </a:lnTo>
                  <a:cubicBezTo>
                    <a:pt x="1043" y="272"/>
                    <a:pt x="978" y="205"/>
                    <a:pt x="966" y="194"/>
                  </a:cubicBezTo>
                  <a:cubicBezTo>
                    <a:pt x="961" y="188"/>
                    <a:pt x="953" y="188"/>
                    <a:pt x="948" y="194"/>
                  </a:cubicBezTo>
                  <a:lnTo>
                    <a:pt x="913" y="229"/>
                  </a:lnTo>
                  <a:lnTo>
                    <a:pt x="913" y="217"/>
                  </a:lnTo>
                  <a:lnTo>
                    <a:pt x="886" y="217"/>
                  </a:lnTo>
                  <a:lnTo>
                    <a:pt x="886" y="257"/>
                  </a:lnTo>
                  <a:lnTo>
                    <a:pt x="861" y="282"/>
                  </a:lnTo>
                  <a:cubicBezTo>
                    <a:pt x="835" y="256"/>
                    <a:pt x="783" y="204"/>
                    <a:pt x="773" y="194"/>
                  </a:cubicBezTo>
                  <a:cubicBezTo>
                    <a:pt x="769" y="188"/>
                    <a:pt x="760" y="188"/>
                    <a:pt x="755" y="194"/>
                  </a:cubicBezTo>
                  <a:lnTo>
                    <a:pt x="720" y="229"/>
                  </a:lnTo>
                  <a:lnTo>
                    <a:pt x="720" y="217"/>
                  </a:lnTo>
                  <a:lnTo>
                    <a:pt x="693" y="217"/>
                  </a:lnTo>
                  <a:lnTo>
                    <a:pt x="693" y="257"/>
                  </a:lnTo>
                  <a:lnTo>
                    <a:pt x="654" y="296"/>
                  </a:lnTo>
                  <a:cubicBezTo>
                    <a:pt x="652" y="298"/>
                    <a:pt x="651" y="300"/>
                    <a:pt x="651" y="303"/>
                  </a:cubicBezTo>
                  <a:cubicBezTo>
                    <a:pt x="651" y="308"/>
                    <a:pt x="656" y="312"/>
                    <a:pt x="662" y="312"/>
                  </a:cubicBezTo>
                  <a:cubicBezTo>
                    <a:pt x="664" y="312"/>
                    <a:pt x="667" y="311"/>
                    <a:pt x="670" y="309"/>
                  </a:cubicBezTo>
                  <a:lnTo>
                    <a:pt x="670" y="309"/>
                  </a:lnTo>
                  <a:lnTo>
                    <a:pt x="670" y="309"/>
                  </a:lnTo>
                  <a:lnTo>
                    <a:pt x="676" y="302"/>
                  </a:lnTo>
                  <a:lnTo>
                    <a:pt x="676" y="377"/>
                  </a:lnTo>
                  <a:lnTo>
                    <a:pt x="574" y="377"/>
                  </a:lnTo>
                  <a:lnTo>
                    <a:pt x="574" y="191"/>
                  </a:lnTo>
                  <a:lnTo>
                    <a:pt x="347" y="191"/>
                  </a:lnTo>
                  <a:lnTo>
                    <a:pt x="347" y="376"/>
                  </a:lnTo>
                  <a:lnTo>
                    <a:pt x="0" y="376"/>
                  </a:lnTo>
                  <a:lnTo>
                    <a:pt x="0" y="602"/>
                  </a:lnTo>
                  <a:cubicBezTo>
                    <a:pt x="30" y="610"/>
                    <a:pt x="62" y="602"/>
                    <a:pt x="85" y="581"/>
                  </a:cubicBezTo>
                  <a:lnTo>
                    <a:pt x="86" y="580"/>
                  </a:lnTo>
                  <a:cubicBezTo>
                    <a:pt x="103" y="564"/>
                    <a:pt x="130" y="564"/>
                    <a:pt x="147" y="580"/>
                  </a:cubicBezTo>
                  <a:lnTo>
                    <a:pt x="148" y="581"/>
                  </a:lnTo>
                  <a:cubicBezTo>
                    <a:pt x="183" y="613"/>
                    <a:pt x="237" y="613"/>
                    <a:pt x="273" y="581"/>
                  </a:cubicBezTo>
                  <a:lnTo>
                    <a:pt x="274" y="580"/>
                  </a:lnTo>
                  <a:cubicBezTo>
                    <a:pt x="291" y="564"/>
                    <a:pt x="317" y="564"/>
                    <a:pt x="334" y="580"/>
                  </a:cubicBezTo>
                  <a:lnTo>
                    <a:pt x="335" y="581"/>
                  </a:lnTo>
                  <a:cubicBezTo>
                    <a:pt x="370" y="613"/>
                    <a:pt x="424" y="613"/>
                    <a:pt x="459" y="581"/>
                  </a:cubicBezTo>
                  <a:lnTo>
                    <a:pt x="460" y="580"/>
                  </a:lnTo>
                  <a:cubicBezTo>
                    <a:pt x="468" y="572"/>
                    <a:pt x="479" y="568"/>
                    <a:pt x="490" y="568"/>
                  </a:cubicBezTo>
                  <a:lnTo>
                    <a:pt x="491" y="568"/>
                  </a:lnTo>
                  <a:cubicBezTo>
                    <a:pt x="502" y="568"/>
                    <a:pt x="513" y="572"/>
                    <a:pt x="521" y="580"/>
                  </a:cubicBezTo>
                  <a:lnTo>
                    <a:pt x="522" y="581"/>
                  </a:lnTo>
                  <a:cubicBezTo>
                    <a:pt x="557" y="613"/>
                    <a:pt x="611" y="613"/>
                    <a:pt x="646" y="581"/>
                  </a:cubicBezTo>
                  <a:lnTo>
                    <a:pt x="647" y="580"/>
                  </a:lnTo>
                  <a:cubicBezTo>
                    <a:pt x="664" y="564"/>
                    <a:pt x="691" y="564"/>
                    <a:pt x="708" y="580"/>
                  </a:cubicBezTo>
                  <a:lnTo>
                    <a:pt x="709" y="581"/>
                  </a:lnTo>
                  <a:cubicBezTo>
                    <a:pt x="744" y="613"/>
                    <a:pt x="797" y="613"/>
                    <a:pt x="832" y="581"/>
                  </a:cubicBezTo>
                  <a:lnTo>
                    <a:pt x="833" y="580"/>
                  </a:lnTo>
                  <a:cubicBezTo>
                    <a:pt x="841" y="572"/>
                    <a:pt x="852" y="568"/>
                    <a:pt x="863" y="568"/>
                  </a:cubicBezTo>
                  <a:lnTo>
                    <a:pt x="864" y="568"/>
                  </a:lnTo>
                  <a:cubicBezTo>
                    <a:pt x="876" y="568"/>
                    <a:pt x="886" y="572"/>
                    <a:pt x="895" y="580"/>
                  </a:cubicBezTo>
                  <a:lnTo>
                    <a:pt x="896" y="581"/>
                  </a:lnTo>
                  <a:cubicBezTo>
                    <a:pt x="931" y="613"/>
                    <a:pt x="984" y="613"/>
                    <a:pt x="1019" y="581"/>
                  </a:cubicBezTo>
                  <a:lnTo>
                    <a:pt x="1020" y="580"/>
                  </a:lnTo>
                  <a:cubicBezTo>
                    <a:pt x="1037" y="564"/>
                    <a:pt x="1064" y="564"/>
                    <a:pt x="1080" y="580"/>
                  </a:cubicBezTo>
                  <a:lnTo>
                    <a:pt x="1081" y="581"/>
                  </a:lnTo>
                  <a:cubicBezTo>
                    <a:pt x="1116" y="613"/>
                    <a:pt x="1170" y="613"/>
                    <a:pt x="1205" y="581"/>
                  </a:cubicBezTo>
                  <a:lnTo>
                    <a:pt x="1206" y="580"/>
                  </a:lnTo>
                  <a:cubicBezTo>
                    <a:pt x="1214" y="572"/>
                    <a:pt x="1225" y="568"/>
                    <a:pt x="1236" y="568"/>
                  </a:cubicBezTo>
                  <a:lnTo>
                    <a:pt x="1237" y="568"/>
                  </a:lnTo>
                  <a:cubicBezTo>
                    <a:pt x="1248" y="568"/>
                    <a:pt x="1259" y="572"/>
                    <a:pt x="1267" y="580"/>
                  </a:cubicBezTo>
                  <a:lnTo>
                    <a:pt x="1268" y="581"/>
                  </a:lnTo>
                  <a:cubicBezTo>
                    <a:pt x="1303" y="613"/>
                    <a:pt x="1357" y="613"/>
                    <a:pt x="1392" y="581"/>
                  </a:cubicBezTo>
                  <a:lnTo>
                    <a:pt x="1393" y="580"/>
                  </a:lnTo>
                  <a:cubicBezTo>
                    <a:pt x="1410" y="564"/>
                    <a:pt x="1437" y="564"/>
                    <a:pt x="1454" y="580"/>
                  </a:cubicBezTo>
                  <a:lnTo>
                    <a:pt x="1455" y="581"/>
                  </a:lnTo>
                  <a:cubicBezTo>
                    <a:pt x="1490" y="613"/>
                    <a:pt x="1544" y="613"/>
                    <a:pt x="1580" y="581"/>
                  </a:cubicBezTo>
                  <a:lnTo>
                    <a:pt x="1581" y="580"/>
                  </a:lnTo>
                  <a:cubicBezTo>
                    <a:pt x="1598" y="564"/>
                    <a:pt x="1624" y="564"/>
                    <a:pt x="1641" y="580"/>
                  </a:cubicBezTo>
                  <a:lnTo>
                    <a:pt x="1642" y="581"/>
                  </a:lnTo>
                  <a:cubicBezTo>
                    <a:pt x="1658" y="595"/>
                    <a:pt x="1677" y="603"/>
                    <a:pt x="1697" y="605"/>
                  </a:cubicBezTo>
                  <a:lnTo>
                    <a:pt x="1697" y="376"/>
                  </a:lnTo>
                  <a:lnTo>
                    <a:pt x="1630" y="376"/>
                  </a:lnTo>
                  <a:close/>
                  <a:moveTo>
                    <a:pt x="1531" y="249"/>
                  </a:moveTo>
                  <a:lnTo>
                    <a:pt x="1604" y="249"/>
                  </a:lnTo>
                  <a:lnTo>
                    <a:pt x="1604" y="309"/>
                  </a:lnTo>
                  <a:lnTo>
                    <a:pt x="1531" y="309"/>
                  </a:lnTo>
                  <a:lnTo>
                    <a:pt x="1531" y="249"/>
                  </a:lnTo>
                  <a:close/>
                  <a:moveTo>
                    <a:pt x="1444" y="249"/>
                  </a:moveTo>
                  <a:lnTo>
                    <a:pt x="1516" y="249"/>
                  </a:lnTo>
                  <a:lnTo>
                    <a:pt x="1516" y="309"/>
                  </a:lnTo>
                  <a:lnTo>
                    <a:pt x="1444" y="309"/>
                  </a:lnTo>
                  <a:lnTo>
                    <a:pt x="1444" y="249"/>
                  </a:lnTo>
                  <a:close/>
                  <a:moveTo>
                    <a:pt x="1356" y="249"/>
                  </a:moveTo>
                  <a:lnTo>
                    <a:pt x="1429" y="249"/>
                  </a:lnTo>
                  <a:lnTo>
                    <a:pt x="1429" y="309"/>
                  </a:lnTo>
                  <a:lnTo>
                    <a:pt x="1356" y="309"/>
                  </a:lnTo>
                  <a:lnTo>
                    <a:pt x="1356" y="249"/>
                  </a:lnTo>
                  <a:close/>
                  <a:moveTo>
                    <a:pt x="1206" y="28"/>
                  </a:moveTo>
                  <a:lnTo>
                    <a:pt x="1311" y="28"/>
                  </a:lnTo>
                  <a:lnTo>
                    <a:pt x="1311" y="123"/>
                  </a:lnTo>
                  <a:lnTo>
                    <a:pt x="1207" y="123"/>
                  </a:lnTo>
                  <a:lnTo>
                    <a:pt x="1206" y="28"/>
                  </a:lnTo>
                  <a:close/>
                  <a:moveTo>
                    <a:pt x="1206" y="137"/>
                  </a:moveTo>
                  <a:lnTo>
                    <a:pt x="1311" y="137"/>
                  </a:lnTo>
                  <a:lnTo>
                    <a:pt x="1311" y="231"/>
                  </a:lnTo>
                  <a:lnTo>
                    <a:pt x="1207" y="231"/>
                  </a:lnTo>
                  <a:lnTo>
                    <a:pt x="1206" y="137"/>
                  </a:lnTo>
                  <a:close/>
                  <a:moveTo>
                    <a:pt x="1206" y="245"/>
                  </a:moveTo>
                  <a:lnTo>
                    <a:pt x="1311" y="245"/>
                  </a:lnTo>
                  <a:lnTo>
                    <a:pt x="1311" y="340"/>
                  </a:lnTo>
                  <a:lnTo>
                    <a:pt x="1207" y="340"/>
                  </a:lnTo>
                  <a:lnTo>
                    <a:pt x="1206" y="245"/>
                  </a:lnTo>
                  <a:close/>
                  <a:moveTo>
                    <a:pt x="1087" y="28"/>
                  </a:moveTo>
                  <a:lnTo>
                    <a:pt x="1190" y="28"/>
                  </a:lnTo>
                  <a:lnTo>
                    <a:pt x="1190" y="123"/>
                  </a:lnTo>
                  <a:lnTo>
                    <a:pt x="1087" y="123"/>
                  </a:lnTo>
                  <a:lnTo>
                    <a:pt x="1087" y="28"/>
                  </a:lnTo>
                  <a:close/>
                  <a:moveTo>
                    <a:pt x="1087" y="137"/>
                  </a:moveTo>
                  <a:lnTo>
                    <a:pt x="1190" y="137"/>
                  </a:lnTo>
                  <a:lnTo>
                    <a:pt x="1190" y="231"/>
                  </a:lnTo>
                  <a:lnTo>
                    <a:pt x="1087" y="231"/>
                  </a:lnTo>
                  <a:lnTo>
                    <a:pt x="1087" y="137"/>
                  </a:lnTo>
                  <a:close/>
                  <a:moveTo>
                    <a:pt x="1087" y="245"/>
                  </a:moveTo>
                  <a:lnTo>
                    <a:pt x="1190" y="245"/>
                  </a:lnTo>
                  <a:lnTo>
                    <a:pt x="1190" y="340"/>
                  </a:lnTo>
                  <a:lnTo>
                    <a:pt x="1087" y="340"/>
                  </a:lnTo>
                  <a:lnTo>
                    <a:pt x="1087" y="245"/>
                  </a:lnTo>
                  <a:close/>
                  <a:moveTo>
                    <a:pt x="851" y="376"/>
                  </a:moveTo>
                  <a:lnTo>
                    <a:pt x="851" y="311"/>
                  </a:lnTo>
                  <a:cubicBezTo>
                    <a:pt x="851" y="311"/>
                    <a:pt x="852" y="311"/>
                    <a:pt x="853" y="311"/>
                  </a:cubicBezTo>
                  <a:cubicBezTo>
                    <a:pt x="857" y="308"/>
                    <a:pt x="862" y="308"/>
                    <a:pt x="866" y="311"/>
                  </a:cubicBezTo>
                  <a:cubicBezTo>
                    <a:pt x="866" y="311"/>
                    <a:pt x="867" y="311"/>
                    <a:pt x="868" y="311"/>
                  </a:cubicBezTo>
                  <a:lnTo>
                    <a:pt x="868" y="376"/>
                  </a:lnTo>
                  <a:lnTo>
                    <a:pt x="851" y="376"/>
                  </a:lnTo>
                  <a:close/>
                  <a:moveTo>
                    <a:pt x="1043" y="376"/>
                  </a:moveTo>
                  <a:lnTo>
                    <a:pt x="1043" y="300"/>
                  </a:lnTo>
                  <a:lnTo>
                    <a:pt x="1050" y="307"/>
                  </a:lnTo>
                  <a:lnTo>
                    <a:pt x="1051" y="308"/>
                  </a:lnTo>
                  <a:cubicBezTo>
                    <a:pt x="1053" y="310"/>
                    <a:pt x="1056" y="311"/>
                    <a:pt x="1059" y="311"/>
                  </a:cubicBezTo>
                  <a:cubicBezTo>
                    <a:pt x="1059" y="311"/>
                    <a:pt x="1060" y="311"/>
                    <a:pt x="1061" y="311"/>
                  </a:cubicBezTo>
                  <a:lnTo>
                    <a:pt x="1061" y="377"/>
                  </a:lnTo>
                  <a:lnTo>
                    <a:pt x="1043" y="376"/>
                  </a:lnTo>
                  <a:close/>
                </a:path>
              </a:pathLst>
            </a:custGeom>
            <a:solidFill>
              <a:srgbClr val="034B89"/>
            </a:solidFill>
            <a:ln>
              <a:noFill/>
            </a:ln>
          </p:spPr>
          <p:txBody>
            <a:bodyPr vert="horz" wrap="square" lIns="91440" tIns="45720" rIns="91440" bIns="45720" numCol="1" anchor="t" anchorCtr="0" compatLnSpc="1">
              <a:prstTxWarp prst="textNoShape">
                <a:avLst/>
              </a:prstTxWarp>
            </a:bodyPr>
            <a:lstStyle/>
            <a:p>
              <a:pPr marL="0" marR="0" lvl="0" indent="0"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7F7F7F"/>
                </a:solidFill>
                <a:effectLst/>
                <a:uLnTx/>
                <a:uFillTx/>
                <a:latin typeface="Calibri"/>
                <a:cs typeface="+mn-cs"/>
              </a:endParaRPr>
            </a:p>
          </p:txBody>
        </p:sp>
        <p:sp>
          <p:nvSpPr>
            <p:cNvPr id="83" name="Rectangle 82"/>
            <p:cNvSpPr/>
            <p:nvPr/>
          </p:nvSpPr>
          <p:spPr>
            <a:xfrm>
              <a:off x="2330001" y="3254144"/>
              <a:ext cx="441998" cy="769441"/>
            </a:xfrm>
            <a:prstGeom prst="rect">
              <a:avLst/>
            </a:prstGeom>
          </p:spPr>
          <p:txBody>
            <a:bodyPr wrap="none">
              <a:spAutoFit/>
            </a:bodyPr>
            <a:lstStyle/>
            <a:p>
              <a:pPr marL="0" marR="0" lvl="0" indent="0" defTabSz="1770685"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034B89"/>
                  </a:solidFill>
                  <a:effectLst/>
                  <a:uLnTx/>
                  <a:uFillTx/>
                  <a:latin typeface="Arial Narrow" pitchFamily="34" charset="0"/>
                  <a:cs typeface="+mn-cs"/>
                </a:rPr>
                <a:t>£</a:t>
              </a:r>
              <a:endParaRPr kumimoji="0" lang="en-US" sz="4000" b="0" i="0" u="none" strike="noStrike" kern="0" cap="none" spc="0" normalizeH="0" baseline="0" noProof="0" dirty="0">
                <a:ln>
                  <a:noFill/>
                </a:ln>
                <a:solidFill>
                  <a:srgbClr val="034B89"/>
                </a:solidFill>
                <a:effectLst/>
                <a:uLnTx/>
                <a:uFillTx/>
                <a:latin typeface="Calibri"/>
                <a:cs typeface="+mn-cs"/>
              </a:endParaRPr>
            </a:p>
          </p:txBody>
        </p:sp>
      </p:grpSp>
      <p:grpSp>
        <p:nvGrpSpPr>
          <p:cNvPr id="66" name="Group 65"/>
          <p:cNvGrpSpPr/>
          <p:nvPr/>
        </p:nvGrpSpPr>
        <p:grpSpPr>
          <a:xfrm>
            <a:off x="3270951" y="2390976"/>
            <a:ext cx="1116118" cy="856044"/>
            <a:chOff x="5959029" y="1201973"/>
            <a:chExt cx="1137440" cy="731211"/>
          </a:xfrm>
          <a:solidFill>
            <a:srgbClr val="00AF41"/>
          </a:solidFill>
        </p:grpSpPr>
        <p:sp>
          <p:nvSpPr>
            <p:cNvPr id="67" name="Freeform 66"/>
            <p:cNvSpPr>
              <a:spLocks/>
            </p:cNvSpPr>
            <p:nvPr/>
          </p:nvSpPr>
          <p:spPr bwMode="auto">
            <a:xfrm>
              <a:off x="6974594" y="1310301"/>
              <a:ext cx="67710" cy="81246"/>
            </a:xfrm>
            <a:custGeom>
              <a:avLst/>
              <a:gdLst>
                <a:gd name="T0" fmla="*/ 37 w 75"/>
                <a:gd name="T1" fmla="*/ 86 h 86"/>
                <a:gd name="T2" fmla="*/ 72 w 75"/>
                <a:gd name="T3" fmla="*/ 49 h 86"/>
                <a:gd name="T4" fmla="*/ 3 w 75"/>
                <a:gd name="T5" fmla="*/ 49 h 86"/>
                <a:gd name="T6" fmla="*/ 37 w 75"/>
                <a:gd name="T7" fmla="*/ 86 h 86"/>
              </a:gdLst>
              <a:ahLst/>
              <a:cxnLst>
                <a:cxn ang="0">
                  <a:pos x="T0" y="T1"/>
                </a:cxn>
                <a:cxn ang="0">
                  <a:pos x="T2" y="T3"/>
                </a:cxn>
                <a:cxn ang="0">
                  <a:pos x="T4" y="T5"/>
                </a:cxn>
                <a:cxn ang="0">
                  <a:pos x="T6" y="T7"/>
                </a:cxn>
              </a:cxnLst>
              <a:rect l="0" t="0" r="r" b="b"/>
              <a:pathLst>
                <a:path w="75" h="86">
                  <a:moveTo>
                    <a:pt x="37" y="86"/>
                  </a:moveTo>
                  <a:cubicBezTo>
                    <a:pt x="57" y="86"/>
                    <a:pt x="73" y="69"/>
                    <a:pt x="72" y="49"/>
                  </a:cubicBezTo>
                  <a:cubicBezTo>
                    <a:pt x="75" y="0"/>
                    <a:pt x="0" y="0"/>
                    <a:pt x="3" y="49"/>
                  </a:cubicBezTo>
                  <a:cubicBezTo>
                    <a:pt x="1" y="69"/>
                    <a:pt x="17" y="86"/>
                    <a:pt x="37" y="8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GB" dirty="0">
                <a:solidFill>
                  <a:sysClr val="windowText" lastClr="000000"/>
                </a:solidFill>
                <a:latin typeface="Calibri"/>
                <a:cs typeface="+mn-cs"/>
              </a:endParaRPr>
            </a:p>
          </p:txBody>
        </p:sp>
        <p:sp>
          <p:nvSpPr>
            <p:cNvPr id="68" name="Freeform 67"/>
            <p:cNvSpPr>
              <a:spLocks noEditPoints="1"/>
            </p:cNvSpPr>
            <p:nvPr/>
          </p:nvSpPr>
          <p:spPr bwMode="auto">
            <a:xfrm>
              <a:off x="5959029" y="1364464"/>
              <a:ext cx="1137440" cy="568720"/>
            </a:xfrm>
            <a:custGeom>
              <a:avLst/>
              <a:gdLst>
                <a:gd name="T0" fmla="*/ 1147 w 1178"/>
                <a:gd name="T1" fmla="*/ 58 h 592"/>
                <a:gd name="T2" fmla="*/ 1013 w 1178"/>
                <a:gd name="T3" fmla="*/ 58 h 592"/>
                <a:gd name="T4" fmla="*/ 905 w 1178"/>
                <a:gd name="T5" fmla="*/ 18 h 592"/>
                <a:gd name="T6" fmla="*/ 735 w 1178"/>
                <a:gd name="T7" fmla="*/ 157 h 592"/>
                <a:gd name="T8" fmla="*/ 538 w 1178"/>
                <a:gd name="T9" fmla="*/ 2 h 592"/>
                <a:gd name="T10" fmla="*/ 405 w 1178"/>
                <a:gd name="T11" fmla="*/ 43 h 592"/>
                <a:gd name="T12" fmla="*/ 208 w 1178"/>
                <a:gd name="T13" fmla="*/ 43 h 592"/>
                <a:gd name="T14" fmla="*/ 132 w 1178"/>
                <a:gd name="T15" fmla="*/ 41 h 592"/>
                <a:gd name="T16" fmla="*/ 3 w 1178"/>
                <a:gd name="T17" fmla="*/ 181 h 592"/>
                <a:gd name="T18" fmla="*/ 61 w 1178"/>
                <a:gd name="T19" fmla="*/ 92 h 592"/>
                <a:gd name="T20" fmla="*/ 32 w 1178"/>
                <a:gd name="T21" fmla="*/ 228 h 592"/>
                <a:gd name="T22" fmla="*/ 70 w 1178"/>
                <a:gd name="T23" fmla="*/ 247 h 592"/>
                <a:gd name="T24" fmla="*/ 98 w 1178"/>
                <a:gd name="T25" fmla="*/ 370 h 592"/>
                <a:gd name="T26" fmla="*/ 112 w 1178"/>
                <a:gd name="T27" fmla="*/ 247 h 592"/>
                <a:gd name="T28" fmla="*/ 141 w 1178"/>
                <a:gd name="T29" fmla="*/ 370 h 592"/>
                <a:gd name="T30" fmla="*/ 183 w 1178"/>
                <a:gd name="T31" fmla="*/ 247 h 592"/>
                <a:gd name="T32" fmla="*/ 200 w 1178"/>
                <a:gd name="T33" fmla="*/ 216 h 592"/>
                <a:gd name="T34" fmla="*/ 239 w 1178"/>
                <a:gd name="T35" fmla="*/ 494 h 592"/>
                <a:gd name="T36" fmla="*/ 300 w 1178"/>
                <a:gd name="T37" fmla="*/ 253 h 592"/>
                <a:gd name="T38" fmla="*/ 312 w 1178"/>
                <a:gd name="T39" fmla="*/ 495 h 592"/>
                <a:gd name="T40" fmla="*/ 373 w 1178"/>
                <a:gd name="T41" fmla="*/ 105 h 592"/>
                <a:gd name="T42" fmla="*/ 415 w 1178"/>
                <a:gd name="T43" fmla="*/ 223 h 592"/>
                <a:gd name="T44" fmla="*/ 459 w 1178"/>
                <a:gd name="T45" fmla="*/ 260 h 592"/>
                <a:gd name="T46" fmla="*/ 525 w 1178"/>
                <a:gd name="T47" fmla="*/ 92 h 592"/>
                <a:gd name="T48" fmla="*/ 451 w 1178"/>
                <a:gd name="T49" fmla="*/ 353 h 592"/>
                <a:gd name="T50" fmla="*/ 525 w 1178"/>
                <a:gd name="T51" fmla="*/ 563 h 592"/>
                <a:gd name="T52" fmla="*/ 574 w 1178"/>
                <a:gd name="T53" fmla="*/ 353 h 592"/>
                <a:gd name="T54" fmla="*/ 598 w 1178"/>
                <a:gd name="T55" fmla="*/ 563 h 592"/>
                <a:gd name="T56" fmla="*/ 647 w 1178"/>
                <a:gd name="T57" fmla="*/ 353 h 592"/>
                <a:gd name="T58" fmla="*/ 644 w 1178"/>
                <a:gd name="T59" fmla="*/ 92 h 592"/>
                <a:gd name="T60" fmla="*/ 710 w 1178"/>
                <a:gd name="T61" fmla="*/ 260 h 592"/>
                <a:gd name="T62" fmla="*/ 759 w 1178"/>
                <a:gd name="T63" fmla="*/ 238 h 592"/>
                <a:gd name="T64" fmla="*/ 810 w 1178"/>
                <a:gd name="T65" fmla="*/ 86 h 592"/>
                <a:gd name="T66" fmla="*/ 761 w 1178"/>
                <a:gd name="T67" fmla="*/ 289 h 592"/>
                <a:gd name="T68" fmla="*/ 815 w 1178"/>
                <a:gd name="T69" fmla="*/ 318 h 592"/>
                <a:gd name="T70" fmla="*/ 857 w 1178"/>
                <a:gd name="T71" fmla="*/ 318 h 592"/>
                <a:gd name="T72" fmla="*/ 877 w 1178"/>
                <a:gd name="T73" fmla="*/ 318 h 592"/>
                <a:gd name="T74" fmla="*/ 919 w 1178"/>
                <a:gd name="T75" fmla="*/ 318 h 592"/>
                <a:gd name="T76" fmla="*/ 971 w 1178"/>
                <a:gd name="T77" fmla="*/ 289 h 592"/>
                <a:gd name="T78" fmla="*/ 930 w 1178"/>
                <a:gd name="T79" fmla="*/ 91 h 592"/>
                <a:gd name="T80" fmla="*/ 1014 w 1178"/>
                <a:gd name="T81" fmla="*/ 222 h 592"/>
                <a:gd name="T82" fmla="*/ 1032 w 1178"/>
                <a:gd name="T83" fmla="*/ 101 h 592"/>
                <a:gd name="T84" fmla="*/ 1054 w 1178"/>
                <a:gd name="T85" fmla="*/ 384 h 592"/>
                <a:gd name="T86" fmla="*/ 1080 w 1178"/>
                <a:gd name="T87" fmla="*/ 201 h 592"/>
                <a:gd name="T88" fmla="*/ 1106 w 1178"/>
                <a:gd name="T89" fmla="*/ 384 h 592"/>
                <a:gd name="T90" fmla="*/ 1128 w 1178"/>
                <a:gd name="T91" fmla="*/ 101 h 592"/>
                <a:gd name="T92" fmla="*/ 1178 w 1178"/>
                <a:gd name="T93" fmla="*/ 175 h 592"/>
                <a:gd name="T94" fmla="*/ 139 w 1178"/>
                <a:gd name="T95" fmla="*/ 94 h 592"/>
                <a:gd name="T96" fmla="*/ 168 w 1178"/>
                <a:gd name="T97" fmla="*/ 19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8" h="592">
                  <a:moveTo>
                    <a:pt x="1178" y="173"/>
                  </a:moveTo>
                  <a:lnTo>
                    <a:pt x="1178" y="173"/>
                  </a:lnTo>
                  <a:cubicBezTo>
                    <a:pt x="1178" y="173"/>
                    <a:pt x="1151" y="68"/>
                    <a:pt x="1147" y="58"/>
                  </a:cubicBezTo>
                  <a:cubicBezTo>
                    <a:pt x="1142" y="40"/>
                    <a:pt x="1122" y="37"/>
                    <a:pt x="1106" y="37"/>
                  </a:cubicBezTo>
                  <a:lnTo>
                    <a:pt x="1054" y="37"/>
                  </a:lnTo>
                  <a:cubicBezTo>
                    <a:pt x="1038" y="37"/>
                    <a:pt x="1018" y="40"/>
                    <a:pt x="1013" y="58"/>
                  </a:cubicBezTo>
                  <a:cubicBezTo>
                    <a:pt x="1011" y="65"/>
                    <a:pt x="999" y="108"/>
                    <a:pt x="991" y="140"/>
                  </a:cubicBezTo>
                  <a:lnTo>
                    <a:pt x="972" y="75"/>
                  </a:lnTo>
                  <a:cubicBezTo>
                    <a:pt x="955" y="16"/>
                    <a:pt x="908" y="18"/>
                    <a:pt x="905" y="18"/>
                  </a:cubicBezTo>
                  <a:lnTo>
                    <a:pt x="826" y="18"/>
                  </a:lnTo>
                  <a:cubicBezTo>
                    <a:pt x="823" y="18"/>
                    <a:pt x="776" y="16"/>
                    <a:pt x="759" y="75"/>
                  </a:cubicBezTo>
                  <a:lnTo>
                    <a:pt x="735" y="157"/>
                  </a:lnTo>
                  <a:lnTo>
                    <a:pt x="710" y="68"/>
                  </a:lnTo>
                  <a:cubicBezTo>
                    <a:pt x="690" y="0"/>
                    <a:pt x="635" y="2"/>
                    <a:pt x="632" y="2"/>
                  </a:cubicBezTo>
                  <a:lnTo>
                    <a:pt x="538" y="2"/>
                  </a:lnTo>
                  <a:cubicBezTo>
                    <a:pt x="535" y="2"/>
                    <a:pt x="480" y="0"/>
                    <a:pt x="460" y="68"/>
                  </a:cubicBezTo>
                  <a:lnTo>
                    <a:pt x="435" y="155"/>
                  </a:lnTo>
                  <a:cubicBezTo>
                    <a:pt x="422" y="110"/>
                    <a:pt x="408" y="51"/>
                    <a:pt x="405" y="43"/>
                  </a:cubicBezTo>
                  <a:cubicBezTo>
                    <a:pt x="397" y="16"/>
                    <a:pt x="367" y="12"/>
                    <a:pt x="345" y="12"/>
                  </a:cubicBezTo>
                  <a:lnTo>
                    <a:pt x="268" y="12"/>
                  </a:lnTo>
                  <a:cubicBezTo>
                    <a:pt x="246" y="12"/>
                    <a:pt x="217" y="16"/>
                    <a:pt x="208" y="43"/>
                  </a:cubicBezTo>
                  <a:cubicBezTo>
                    <a:pt x="206" y="49"/>
                    <a:pt x="198" y="81"/>
                    <a:pt x="189" y="116"/>
                  </a:cubicBezTo>
                  <a:lnTo>
                    <a:pt x="178" y="80"/>
                  </a:lnTo>
                  <a:cubicBezTo>
                    <a:pt x="167" y="40"/>
                    <a:pt x="134" y="41"/>
                    <a:pt x="132" y="41"/>
                  </a:cubicBezTo>
                  <a:lnTo>
                    <a:pt x="78" y="41"/>
                  </a:lnTo>
                  <a:cubicBezTo>
                    <a:pt x="76" y="41"/>
                    <a:pt x="43" y="40"/>
                    <a:pt x="32" y="80"/>
                  </a:cubicBezTo>
                  <a:lnTo>
                    <a:pt x="3" y="181"/>
                  </a:lnTo>
                  <a:cubicBezTo>
                    <a:pt x="0" y="189"/>
                    <a:pt x="5" y="198"/>
                    <a:pt x="14" y="200"/>
                  </a:cubicBezTo>
                  <a:cubicBezTo>
                    <a:pt x="21" y="202"/>
                    <a:pt x="29" y="199"/>
                    <a:pt x="32" y="192"/>
                  </a:cubicBezTo>
                  <a:lnTo>
                    <a:pt x="61" y="92"/>
                  </a:lnTo>
                  <a:cubicBezTo>
                    <a:pt x="61" y="89"/>
                    <a:pt x="64" y="87"/>
                    <a:pt x="67" y="88"/>
                  </a:cubicBezTo>
                  <a:cubicBezTo>
                    <a:pt x="70" y="89"/>
                    <a:pt x="71" y="92"/>
                    <a:pt x="70" y="95"/>
                  </a:cubicBezTo>
                  <a:lnTo>
                    <a:pt x="32" y="228"/>
                  </a:lnTo>
                  <a:lnTo>
                    <a:pt x="32" y="228"/>
                  </a:lnTo>
                  <a:lnTo>
                    <a:pt x="27" y="247"/>
                  </a:lnTo>
                  <a:lnTo>
                    <a:pt x="70" y="247"/>
                  </a:lnTo>
                  <a:lnTo>
                    <a:pt x="70" y="248"/>
                  </a:lnTo>
                  <a:lnTo>
                    <a:pt x="70" y="370"/>
                  </a:lnTo>
                  <a:cubicBezTo>
                    <a:pt x="70" y="390"/>
                    <a:pt x="98" y="390"/>
                    <a:pt x="98" y="370"/>
                  </a:cubicBezTo>
                  <a:lnTo>
                    <a:pt x="98" y="248"/>
                  </a:lnTo>
                  <a:lnTo>
                    <a:pt x="98" y="247"/>
                  </a:lnTo>
                  <a:lnTo>
                    <a:pt x="112" y="247"/>
                  </a:lnTo>
                  <a:lnTo>
                    <a:pt x="112" y="248"/>
                  </a:lnTo>
                  <a:lnTo>
                    <a:pt x="112" y="370"/>
                  </a:lnTo>
                  <a:cubicBezTo>
                    <a:pt x="112" y="390"/>
                    <a:pt x="141" y="390"/>
                    <a:pt x="141" y="370"/>
                  </a:cubicBezTo>
                  <a:lnTo>
                    <a:pt x="141" y="248"/>
                  </a:lnTo>
                  <a:lnTo>
                    <a:pt x="141" y="247"/>
                  </a:lnTo>
                  <a:lnTo>
                    <a:pt x="183" y="247"/>
                  </a:lnTo>
                  <a:lnTo>
                    <a:pt x="178" y="230"/>
                  </a:lnTo>
                  <a:cubicBezTo>
                    <a:pt x="179" y="231"/>
                    <a:pt x="180" y="231"/>
                    <a:pt x="182" y="230"/>
                  </a:cubicBezTo>
                  <a:cubicBezTo>
                    <a:pt x="191" y="231"/>
                    <a:pt x="198" y="225"/>
                    <a:pt x="200" y="216"/>
                  </a:cubicBezTo>
                  <a:lnTo>
                    <a:pt x="236" y="104"/>
                  </a:lnTo>
                  <a:lnTo>
                    <a:pt x="239" y="104"/>
                  </a:lnTo>
                  <a:lnTo>
                    <a:pt x="239" y="494"/>
                  </a:lnTo>
                  <a:cubicBezTo>
                    <a:pt x="239" y="505"/>
                    <a:pt x="253" y="517"/>
                    <a:pt x="268" y="517"/>
                  </a:cubicBezTo>
                  <a:cubicBezTo>
                    <a:pt x="288" y="517"/>
                    <a:pt x="300" y="505"/>
                    <a:pt x="300" y="494"/>
                  </a:cubicBezTo>
                  <a:lnTo>
                    <a:pt x="300" y="253"/>
                  </a:lnTo>
                  <a:cubicBezTo>
                    <a:pt x="300" y="251"/>
                    <a:pt x="302" y="250"/>
                    <a:pt x="306" y="250"/>
                  </a:cubicBezTo>
                  <a:cubicBezTo>
                    <a:pt x="310" y="250"/>
                    <a:pt x="312" y="251"/>
                    <a:pt x="312" y="253"/>
                  </a:cubicBezTo>
                  <a:lnTo>
                    <a:pt x="312" y="495"/>
                  </a:lnTo>
                  <a:cubicBezTo>
                    <a:pt x="312" y="506"/>
                    <a:pt x="325" y="517"/>
                    <a:pt x="344" y="517"/>
                  </a:cubicBezTo>
                  <a:cubicBezTo>
                    <a:pt x="359" y="517"/>
                    <a:pt x="373" y="506"/>
                    <a:pt x="373" y="495"/>
                  </a:cubicBezTo>
                  <a:lnTo>
                    <a:pt x="373" y="105"/>
                  </a:lnTo>
                  <a:lnTo>
                    <a:pt x="376" y="105"/>
                  </a:lnTo>
                  <a:lnTo>
                    <a:pt x="412" y="216"/>
                  </a:lnTo>
                  <a:cubicBezTo>
                    <a:pt x="412" y="218"/>
                    <a:pt x="413" y="221"/>
                    <a:pt x="415" y="223"/>
                  </a:cubicBezTo>
                  <a:lnTo>
                    <a:pt x="410" y="241"/>
                  </a:lnTo>
                  <a:cubicBezTo>
                    <a:pt x="405" y="255"/>
                    <a:pt x="413" y="270"/>
                    <a:pt x="428" y="274"/>
                  </a:cubicBezTo>
                  <a:cubicBezTo>
                    <a:pt x="440" y="278"/>
                    <a:pt x="453" y="272"/>
                    <a:pt x="459" y="260"/>
                  </a:cubicBezTo>
                  <a:lnTo>
                    <a:pt x="509" y="88"/>
                  </a:lnTo>
                  <a:cubicBezTo>
                    <a:pt x="510" y="83"/>
                    <a:pt x="515" y="80"/>
                    <a:pt x="520" y="82"/>
                  </a:cubicBezTo>
                  <a:cubicBezTo>
                    <a:pt x="524" y="83"/>
                    <a:pt x="527" y="88"/>
                    <a:pt x="525" y="92"/>
                  </a:cubicBezTo>
                  <a:lnTo>
                    <a:pt x="461" y="320"/>
                  </a:lnTo>
                  <a:lnTo>
                    <a:pt x="461" y="320"/>
                  </a:lnTo>
                  <a:lnTo>
                    <a:pt x="451" y="353"/>
                  </a:lnTo>
                  <a:lnTo>
                    <a:pt x="525" y="353"/>
                  </a:lnTo>
                  <a:lnTo>
                    <a:pt x="525" y="354"/>
                  </a:lnTo>
                  <a:lnTo>
                    <a:pt x="525" y="563"/>
                  </a:lnTo>
                  <a:cubicBezTo>
                    <a:pt x="530" y="590"/>
                    <a:pt x="569" y="590"/>
                    <a:pt x="574" y="563"/>
                  </a:cubicBezTo>
                  <a:lnTo>
                    <a:pt x="574" y="354"/>
                  </a:lnTo>
                  <a:lnTo>
                    <a:pt x="574" y="353"/>
                  </a:lnTo>
                  <a:lnTo>
                    <a:pt x="598" y="353"/>
                  </a:lnTo>
                  <a:lnTo>
                    <a:pt x="598" y="354"/>
                  </a:lnTo>
                  <a:lnTo>
                    <a:pt x="598" y="563"/>
                  </a:lnTo>
                  <a:cubicBezTo>
                    <a:pt x="593" y="592"/>
                    <a:pt x="653" y="592"/>
                    <a:pt x="647" y="563"/>
                  </a:cubicBezTo>
                  <a:lnTo>
                    <a:pt x="647" y="354"/>
                  </a:lnTo>
                  <a:lnTo>
                    <a:pt x="647" y="353"/>
                  </a:lnTo>
                  <a:lnTo>
                    <a:pt x="718" y="353"/>
                  </a:lnTo>
                  <a:lnTo>
                    <a:pt x="709" y="320"/>
                  </a:lnTo>
                  <a:lnTo>
                    <a:pt x="644" y="92"/>
                  </a:lnTo>
                  <a:lnTo>
                    <a:pt x="644" y="92"/>
                  </a:lnTo>
                  <a:cubicBezTo>
                    <a:pt x="642" y="81"/>
                    <a:pt x="656" y="77"/>
                    <a:pt x="660" y="87"/>
                  </a:cubicBezTo>
                  <a:lnTo>
                    <a:pt x="710" y="260"/>
                  </a:lnTo>
                  <a:cubicBezTo>
                    <a:pt x="716" y="271"/>
                    <a:pt x="729" y="277"/>
                    <a:pt x="741" y="273"/>
                  </a:cubicBezTo>
                  <a:cubicBezTo>
                    <a:pt x="756" y="270"/>
                    <a:pt x="764" y="255"/>
                    <a:pt x="760" y="241"/>
                  </a:cubicBezTo>
                  <a:lnTo>
                    <a:pt x="759" y="238"/>
                  </a:lnTo>
                  <a:lnTo>
                    <a:pt x="759" y="238"/>
                  </a:lnTo>
                  <a:lnTo>
                    <a:pt x="801" y="91"/>
                  </a:lnTo>
                  <a:cubicBezTo>
                    <a:pt x="802" y="87"/>
                    <a:pt x="806" y="84"/>
                    <a:pt x="810" y="86"/>
                  </a:cubicBezTo>
                  <a:cubicBezTo>
                    <a:pt x="814" y="87"/>
                    <a:pt x="816" y="91"/>
                    <a:pt x="815" y="95"/>
                  </a:cubicBezTo>
                  <a:lnTo>
                    <a:pt x="760" y="289"/>
                  </a:lnTo>
                  <a:lnTo>
                    <a:pt x="761" y="289"/>
                  </a:lnTo>
                  <a:lnTo>
                    <a:pt x="753" y="317"/>
                  </a:lnTo>
                  <a:lnTo>
                    <a:pt x="815" y="317"/>
                  </a:lnTo>
                  <a:lnTo>
                    <a:pt x="815" y="318"/>
                  </a:lnTo>
                  <a:lnTo>
                    <a:pt x="815" y="497"/>
                  </a:lnTo>
                  <a:cubicBezTo>
                    <a:pt x="815" y="525"/>
                    <a:pt x="857" y="525"/>
                    <a:pt x="857" y="497"/>
                  </a:cubicBezTo>
                  <a:lnTo>
                    <a:pt x="857" y="318"/>
                  </a:lnTo>
                  <a:lnTo>
                    <a:pt x="857" y="317"/>
                  </a:lnTo>
                  <a:lnTo>
                    <a:pt x="877" y="317"/>
                  </a:lnTo>
                  <a:lnTo>
                    <a:pt x="877" y="318"/>
                  </a:lnTo>
                  <a:lnTo>
                    <a:pt x="877" y="497"/>
                  </a:lnTo>
                  <a:cubicBezTo>
                    <a:pt x="877" y="525"/>
                    <a:pt x="919" y="525"/>
                    <a:pt x="919" y="497"/>
                  </a:cubicBezTo>
                  <a:lnTo>
                    <a:pt x="919" y="318"/>
                  </a:lnTo>
                  <a:lnTo>
                    <a:pt x="919" y="317"/>
                  </a:lnTo>
                  <a:lnTo>
                    <a:pt x="979" y="317"/>
                  </a:lnTo>
                  <a:lnTo>
                    <a:pt x="971" y="289"/>
                  </a:lnTo>
                  <a:lnTo>
                    <a:pt x="916" y="95"/>
                  </a:lnTo>
                  <a:lnTo>
                    <a:pt x="916" y="95"/>
                  </a:lnTo>
                  <a:cubicBezTo>
                    <a:pt x="914" y="86"/>
                    <a:pt x="926" y="82"/>
                    <a:pt x="930" y="91"/>
                  </a:cubicBezTo>
                  <a:lnTo>
                    <a:pt x="972" y="238"/>
                  </a:lnTo>
                  <a:cubicBezTo>
                    <a:pt x="977" y="248"/>
                    <a:pt x="988" y="253"/>
                    <a:pt x="999" y="249"/>
                  </a:cubicBezTo>
                  <a:cubicBezTo>
                    <a:pt x="1011" y="247"/>
                    <a:pt x="1018" y="234"/>
                    <a:pt x="1014" y="222"/>
                  </a:cubicBezTo>
                  <a:lnTo>
                    <a:pt x="1003" y="184"/>
                  </a:lnTo>
                  <a:cubicBezTo>
                    <a:pt x="1005" y="182"/>
                    <a:pt x="1007" y="180"/>
                    <a:pt x="1007" y="177"/>
                  </a:cubicBezTo>
                  <a:lnTo>
                    <a:pt x="1032" y="101"/>
                  </a:lnTo>
                  <a:lnTo>
                    <a:pt x="1034" y="101"/>
                  </a:lnTo>
                  <a:lnTo>
                    <a:pt x="1034" y="369"/>
                  </a:lnTo>
                  <a:cubicBezTo>
                    <a:pt x="1034" y="376"/>
                    <a:pt x="1044" y="384"/>
                    <a:pt x="1054" y="384"/>
                  </a:cubicBezTo>
                  <a:cubicBezTo>
                    <a:pt x="1068" y="384"/>
                    <a:pt x="1076" y="377"/>
                    <a:pt x="1076" y="369"/>
                  </a:cubicBezTo>
                  <a:lnTo>
                    <a:pt x="1076" y="203"/>
                  </a:lnTo>
                  <a:cubicBezTo>
                    <a:pt x="1076" y="201"/>
                    <a:pt x="1078" y="201"/>
                    <a:pt x="1080" y="201"/>
                  </a:cubicBezTo>
                  <a:cubicBezTo>
                    <a:pt x="1083" y="201"/>
                    <a:pt x="1084" y="201"/>
                    <a:pt x="1084" y="203"/>
                  </a:cubicBezTo>
                  <a:lnTo>
                    <a:pt x="1084" y="369"/>
                  </a:lnTo>
                  <a:cubicBezTo>
                    <a:pt x="1084" y="377"/>
                    <a:pt x="1092" y="384"/>
                    <a:pt x="1106" y="384"/>
                  </a:cubicBezTo>
                  <a:cubicBezTo>
                    <a:pt x="1117" y="384"/>
                    <a:pt x="1126" y="377"/>
                    <a:pt x="1126" y="369"/>
                  </a:cubicBezTo>
                  <a:lnTo>
                    <a:pt x="1126" y="101"/>
                  </a:lnTo>
                  <a:lnTo>
                    <a:pt x="1128" y="101"/>
                  </a:lnTo>
                  <a:lnTo>
                    <a:pt x="1153" y="177"/>
                  </a:lnTo>
                  <a:cubicBezTo>
                    <a:pt x="1154" y="183"/>
                    <a:pt x="1159" y="187"/>
                    <a:pt x="1165" y="187"/>
                  </a:cubicBezTo>
                  <a:cubicBezTo>
                    <a:pt x="1172" y="187"/>
                    <a:pt x="1178" y="182"/>
                    <a:pt x="1178" y="175"/>
                  </a:cubicBezTo>
                  <a:cubicBezTo>
                    <a:pt x="1178" y="174"/>
                    <a:pt x="1178" y="173"/>
                    <a:pt x="1178" y="173"/>
                  </a:cubicBezTo>
                  <a:close/>
                  <a:moveTo>
                    <a:pt x="139" y="94"/>
                  </a:moveTo>
                  <a:lnTo>
                    <a:pt x="139" y="94"/>
                  </a:lnTo>
                  <a:cubicBezTo>
                    <a:pt x="137" y="88"/>
                    <a:pt x="147" y="85"/>
                    <a:pt x="149" y="91"/>
                  </a:cubicBezTo>
                  <a:lnTo>
                    <a:pt x="173" y="174"/>
                  </a:lnTo>
                  <a:lnTo>
                    <a:pt x="168" y="194"/>
                  </a:lnTo>
                  <a:lnTo>
                    <a:pt x="139"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GB" dirty="0">
                <a:solidFill>
                  <a:sysClr val="windowText" lastClr="000000"/>
                </a:solidFill>
                <a:latin typeface="Calibri"/>
                <a:cs typeface="+mn-cs"/>
              </a:endParaRPr>
            </a:p>
          </p:txBody>
        </p:sp>
        <p:sp>
          <p:nvSpPr>
            <p:cNvPr id="69" name="Freeform 68"/>
            <p:cNvSpPr>
              <a:spLocks/>
            </p:cNvSpPr>
            <p:nvPr/>
          </p:nvSpPr>
          <p:spPr bwMode="auto">
            <a:xfrm>
              <a:off x="6744404" y="1242590"/>
              <a:ext cx="121874" cy="121874"/>
            </a:xfrm>
            <a:custGeom>
              <a:avLst/>
              <a:gdLst>
                <a:gd name="T0" fmla="*/ 53 w 124"/>
                <a:gd name="T1" fmla="*/ 124 h 124"/>
                <a:gd name="T2" fmla="*/ 90 w 124"/>
                <a:gd name="T3" fmla="*/ 33 h 124"/>
                <a:gd name="T4" fmla="*/ 0 w 124"/>
                <a:gd name="T5" fmla="*/ 71 h 124"/>
                <a:gd name="T6" fmla="*/ 53 w 124"/>
                <a:gd name="T7" fmla="*/ 124 h 124"/>
              </a:gdLst>
              <a:ahLst/>
              <a:cxnLst>
                <a:cxn ang="0">
                  <a:pos x="T0" y="T1"/>
                </a:cxn>
                <a:cxn ang="0">
                  <a:pos x="T2" y="T3"/>
                </a:cxn>
                <a:cxn ang="0">
                  <a:pos x="T4" y="T5"/>
                </a:cxn>
                <a:cxn ang="0">
                  <a:pos x="T6" y="T7"/>
                </a:cxn>
              </a:cxnLst>
              <a:rect l="0" t="0" r="r" b="b"/>
              <a:pathLst>
                <a:path w="124" h="124">
                  <a:moveTo>
                    <a:pt x="53" y="124"/>
                  </a:moveTo>
                  <a:cubicBezTo>
                    <a:pt x="101" y="123"/>
                    <a:pt x="124" y="66"/>
                    <a:pt x="90" y="33"/>
                  </a:cubicBezTo>
                  <a:cubicBezTo>
                    <a:pt x="57" y="0"/>
                    <a:pt x="0" y="24"/>
                    <a:pt x="0" y="71"/>
                  </a:cubicBezTo>
                  <a:cubicBezTo>
                    <a:pt x="0" y="100"/>
                    <a:pt x="24" y="124"/>
                    <a:pt x="53" y="1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GB" dirty="0">
                <a:solidFill>
                  <a:sysClr val="windowText" lastClr="000000"/>
                </a:solidFill>
                <a:latin typeface="Calibri"/>
                <a:cs typeface="+mn-cs"/>
              </a:endParaRPr>
            </a:p>
          </p:txBody>
        </p:sp>
        <p:sp>
          <p:nvSpPr>
            <p:cNvPr id="70" name="Oval 69"/>
            <p:cNvSpPr>
              <a:spLocks noChangeArrowheads="1"/>
            </p:cNvSpPr>
            <p:nvPr/>
          </p:nvSpPr>
          <p:spPr bwMode="auto">
            <a:xfrm>
              <a:off x="6026728" y="1323836"/>
              <a:ext cx="67710" cy="6771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GB" dirty="0">
                <a:solidFill>
                  <a:sysClr val="windowText" lastClr="000000"/>
                </a:solidFill>
                <a:latin typeface="Calibri"/>
                <a:cs typeface="+mn-cs"/>
              </a:endParaRPr>
            </a:p>
          </p:txBody>
        </p:sp>
        <p:sp>
          <p:nvSpPr>
            <p:cNvPr id="72" name="Freeform 71"/>
            <p:cNvSpPr>
              <a:spLocks/>
            </p:cNvSpPr>
            <p:nvPr/>
          </p:nvSpPr>
          <p:spPr bwMode="auto">
            <a:xfrm>
              <a:off x="6202766" y="1242590"/>
              <a:ext cx="94792" cy="121874"/>
            </a:xfrm>
            <a:custGeom>
              <a:avLst/>
              <a:gdLst>
                <a:gd name="T0" fmla="*/ 53 w 105"/>
                <a:gd name="T1" fmla="*/ 120 h 121"/>
                <a:gd name="T2" fmla="*/ 103 w 105"/>
                <a:gd name="T3" fmla="*/ 67 h 121"/>
                <a:gd name="T4" fmla="*/ 2 w 105"/>
                <a:gd name="T5" fmla="*/ 67 h 121"/>
                <a:gd name="T6" fmla="*/ 53 w 105"/>
                <a:gd name="T7" fmla="*/ 120 h 121"/>
              </a:gdLst>
              <a:ahLst/>
              <a:cxnLst>
                <a:cxn ang="0">
                  <a:pos x="T0" y="T1"/>
                </a:cxn>
                <a:cxn ang="0">
                  <a:pos x="T2" y="T3"/>
                </a:cxn>
                <a:cxn ang="0">
                  <a:pos x="T4" y="T5"/>
                </a:cxn>
                <a:cxn ang="0">
                  <a:pos x="T6" y="T7"/>
                </a:cxn>
              </a:cxnLst>
              <a:rect l="0" t="0" r="r" b="b"/>
              <a:pathLst>
                <a:path w="105" h="121">
                  <a:moveTo>
                    <a:pt x="53" y="120"/>
                  </a:moveTo>
                  <a:cubicBezTo>
                    <a:pt x="82" y="120"/>
                    <a:pt x="105" y="96"/>
                    <a:pt x="103" y="67"/>
                  </a:cubicBezTo>
                  <a:cubicBezTo>
                    <a:pt x="103" y="0"/>
                    <a:pt x="2" y="0"/>
                    <a:pt x="2" y="67"/>
                  </a:cubicBezTo>
                  <a:cubicBezTo>
                    <a:pt x="0" y="96"/>
                    <a:pt x="24" y="121"/>
                    <a:pt x="53" y="1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GB" dirty="0">
                <a:solidFill>
                  <a:sysClr val="windowText" lastClr="000000"/>
                </a:solidFill>
                <a:latin typeface="Calibri"/>
                <a:cs typeface="+mn-cs"/>
              </a:endParaRPr>
            </a:p>
          </p:txBody>
        </p:sp>
        <p:sp>
          <p:nvSpPr>
            <p:cNvPr id="73" name="Freeform 72"/>
            <p:cNvSpPr>
              <a:spLocks/>
            </p:cNvSpPr>
            <p:nvPr/>
          </p:nvSpPr>
          <p:spPr bwMode="auto">
            <a:xfrm>
              <a:off x="6460038" y="1201973"/>
              <a:ext cx="148956" cy="148956"/>
            </a:xfrm>
            <a:custGeom>
              <a:avLst/>
              <a:gdLst>
                <a:gd name="T0" fmla="*/ 63 w 146"/>
                <a:gd name="T1" fmla="*/ 146 h 146"/>
                <a:gd name="T2" fmla="*/ 107 w 146"/>
                <a:gd name="T3" fmla="*/ 39 h 146"/>
                <a:gd name="T4" fmla="*/ 0 w 146"/>
                <a:gd name="T5" fmla="*/ 83 h 146"/>
                <a:gd name="T6" fmla="*/ 63 w 146"/>
                <a:gd name="T7" fmla="*/ 146 h 146"/>
              </a:gdLst>
              <a:ahLst/>
              <a:cxnLst>
                <a:cxn ang="0">
                  <a:pos x="T0" y="T1"/>
                </a:cxn>
                <a:cxn ang="0">
                  <a:pos x="T2" y="T3"/>
                </a:cxn>
                <a:cxn ang="0">
                  <a:pos x="T4" y="T5"/>
                </a:cxn>
                <a:cxn ang="0">
                  <a:pos x="T6" y="T7"/>
                </a:cxn>
              </a:cxnLst>
              <a:rect l="0" t="0" r="r" b="b"/>
              <a:pathLst>
                <a:path w="146" h="146">
                  <a:moveTo>
                    <a:pt x="63" y="146"/>
                  </a:moveTo>
                  <a:cubicBezTo>
                    <a:pt x="118" y="146"/>
                    <a:pt x="146" y="79"/>
                    <a:pt x="107" y="39"/>
                  </a:cubicBezTo>
                  <a:cubicBezTo>
                    <a:pt x="67" y="0"/>
                    <a:pt x="0" y="28"/>
                    <a:pt x="0" y="83"/>
                  </a:cubicBezTo>
                  <a:cubicBezTo>
                    <a:pt x="0" y="118"/>
                    <a:pt x="28" y="146"/>
                    <a:pt x="63" y="14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GB" dirty="0">
                <a:solidFill>
                  <a:sysClr val="windowText" lastClr="000000"/>
                </a:solidFill>
                <a:latin typeface="Calibri"/>
                <a:cs typeface="+mn-cs"/>
              </a:endParaRPr>
            </a:p>
          </p:txBody>
        </p:sp>
      </p:grpSp>
      <p:sp>
        <p:nvSpPr>
          <p:cNvPr id="80" name="Freeform 79"/>
          <p:cNvSpPr>
            <a:spLocks noEditPoints="1"/>
          </p:cNvSpPr>
          <p:nvPr/>
        </p:nvSpPr>
        <p:spPr bwMode="auto">
          <a:xfrm>
            <a:off x="7717071" y="2438993"/>
            <a:ext cx="1402040" cy="694341"/>
          </a:xfrm>
          <a:custGeom>
            <a:avLst/>
            <a:gdLst>
              <a:gd name="T0" fmla="*/ 1445 w 1453"/>
              <a:gd name="T1" fmla="*/ 469 h 727"/>
              <a:gd name="T2" fmla="*/ 1226 w 1453"/>
              <a:gd name="T3" fmla="*/ 247 h 727"/>
              <a:gd name="T4" fmla="*/ 1187 w 1453"/>
              <a:gd name="T5" fmla="*/ 247 h 727"/>
              <a:gd name="T6" fmla="*/ 1110 w 1453"/>
              <a:gd name="T7" fmla="*/ 323 h 727"/>
              <a:gd name="T8" fmla="*/ 1110 w 1453"/>
              <a:gd name="T9" fmla="*/ 298 h 727"/>
              <a:gd name="T10" fmla="*/ 1051 w 1453"/>
              <a:gd name="T11" fmla="*/ 298 h 727"/>
              <a:gd name="T12" fmla="*/ 1051 w 1453"/>
              <a:gd name="T13" fmla="*/ 321 h 727"/>
              <a:gd name="T14" fmla="*/ 1044 w 1453"/>
              <a:gd name="T15" fmla="*/ 313 h 727"/>
              <a:gd name="T16" fmla="*/ 753 w 1453"/>
              <a:gd name="T17" fmla="*/ 17 h 727"/>
              <a:gd name="T18" fmla="*/ 701 w 1453"/>
              <a:gd name="T19" fmla="*/ 17 h 727"/>
              <a:gd name="T20" fmla="*/ 519 w 1453"/>
              <a:gd name="T21" fmla="*/ 201 h 727"/>
              <a:gd name="T22" fmla="*/ 406 w 1453"/>
              <a:gd name="T23" fmla="*/ 316 h 727"/>
              <a:gd name="T24" fmla="*/ 406 w 1453"/>
              <a:gd name="T25" fmla="*/ 316 h 727"/>
              <a:gd name="T26" fmla="*/ 398 w 1453"/>
              <a:gd name="T27" fmla="*/ 334 h 727"/>
              <a:gd name="T28" fmla="*/ 428 w 1453"/>
              <a:gd name="T29" fmla="*/ 361 h 727"/>
              <a:gd name="T30" fmla="*/ 451 w 1453"/>
              <a:gd name="T31" fmla="*/ 352 h 727"/>
              <a:gd name="T32" fmla="*/ 451 w 1453"/>
              <a:gd name="T33" fmla="*/ 352 h 727"/>
              <a:gd name="T34" fmla="*/ 452 w 1453"/>
              <a:gd name="T35" fmla="*/ 351 h 727"/>
              <a:gd name="T36" fmla="*/ 470 w 1453"/>
              <a:gd name="T37" fmla="*/ 330 h 727"/>
              <a:gd name="T38" fmla="*/ 470 w 1453"/>
              <a:gd name="T39" fmla="*/ 455 h 727"/>
              <a:gd name="T40" fmla="*/ 266 w 1453"/>
              <a:gd name="T41" fmla="*/ 247 h 727"/>
              <a:gd name="T42" fmla="*/ 227 w 1453"/>
              <a:gd name="T43" fmla="*/ 247 h 727"/>
              <a:gd name="T44" fmla="*/ 150 w 1453"/>
              <a:gd name="T45" fmla="*/ 324 h 727"/>
              <a:gd name="T46" fmla="*/ 150 w 1453"/>
              <a:gd name="T47" fmla="*/ 299 h 727"/>
              <a:gd name="T48" fmla="*/ 91 w 1453"/>
              <a:gd name="T49" fmla="*/ 299 h 727"/>
              <a:gd name="T50" fmla="*/ 91 w 1453"/>
              <a:gd name="T51" fmla="*/ 386 h 727"/>
              <a:gd name="T52" fmla="*/ 6 w 1453"/>
              <a:gd name="T53" fmla="*/ 472 h 727"/>
              <a:gd name="T54" fmla="*/ 0 w 1453"/>
              <a:gd name="T55" fmla="*/ 486 h 727"/>
              <a:gd name="T56" fmla="*/ 22 w 1453"/>
              <a:gd name="T57" fmla="*/ 506 h 727"/>
              <a:gd name="T58" fmla="*/ 40 w 1453"/>
              <a:gd name="T59" fmla="*/ 499 h 727"/>
              <a:gd name="T60" fmla="*/ 40 w 1453"/>
              <a:gd name="T61" fmla="*/ 499 h 727"/>
              <a:gd name="T62" fmla="*/ 41 w 1453"/>
              <a:gd name="T63" fmla="*/ 498 h 727"/>
              <a:gd name="T64" fmla="*/ 54 w 1453"/>
              <a:gd name="T65" fmla="*/ 483 h 727"/>
              <a:gd name="T66" fmla="*/ 54 w 1453"/>
              <a:gd name="T67" fmla="*/ 727 h 727"/>
              <a:gd name="T68" fmla="*/ 437 w 1453"/>
              <a:gd name="T69" fmla="*/ 727 h 727"/>
              <a:gd name="T70" fmla="*/ 437 w 1453"/>
              <a:gd name="T71" fmla="*/ 480 h 727"/>
              <a:gd name="T72" fmla="*/ 451 w 1453"/>
              <a:gd name="T73" fmla="*/ 496 h 727"/>
              <a:gd name="T74" fmla="*/ 453 w 1453"/>
              <a:gd name="T75" fmla="*/ 498 h 727"/>
              <a:gd name="T76" fmla="*/ 470 w 1453"/>
              <a:gd name="T77" fmla="*/ 504 h 727"/>
              <a:gd name="T78" fmla="*/ 470 w 1453"/>
              <a:gd name="T79" fmla="*/ 723 h 727"/>
              <a:gd name="T80" fmla="*/ 981 w 1453"/>
              <a:gd name="T81" fmla="*/ 723 h 727"/>
              <a:gd name="T82" fmla="*/ 981 w 1453"/>
              <a:gd name="T83" fmla="*/ 505 h 727"/>
              <a:gd name="T84" fmla="*/ 983 w 1453"/>
              <a:gd name="T85" fmla="*/ 505 h 727"/>
              <a:gd name="T86" fmla="*/ 1000 w 1453"/>
              <a:gd name="T87" fmla="*/ 497 h 727"/>
              <a:gd name="T88" fmla="*/ 1000 w 1453"/>
              <a:gd name="T89" fmla="*/ 497 h 727"/>
              <a:gd name="T90" fmla="*/ 1001 w 1453"/>
              <a:gd name="T91" fmla="*/ 497 h 727"/>
              <a:gd name="T92" fmla="*/ 1014 w 1453"/>
              <a:gd name="T93" fmla="*/ 482 h 727"/>
              <a:gd name="T94" fmla="*/ 1014 w 1453"/>
              <a:gd name="T95" fmla="*/ 725 h 727"/>
              <a:gd name="T96" fmla="*/ 1397 w 1453"/>
              <a:gd name="T97" fmla="*/ 725 h 727"/>
              <a:gd name="T98" fmla="*/ 1397 w 1453"/>
              <a:gd name="T99" fmla="*/ 480 h 727"/>
              <a:gd name="T100" fmla="*/ 1412 w 1453"/>
              <a:gd name="T101" fmla="*/ 496 h 727"/>
              <a:gd name="T102" fmla="*/ 1413 w 1453"/>
              <a:gd name="T103" fmla="*/ 498 h 727"/>
              <a:gd name="T104" fmla="*/ 1430 w 1453"/>
              <a:gd name="T105" fmla="*/ 504 h 727"/>
              <a:gd name="T106" fmla="*/ 1453 w 1453"/>
              <a:gd name="T107" fmla="*/ 484 h 727"/>
              <a:gd name="T108" fmla="*/ 1445 w 1453"/>
              <a:gd name="T109" fmla="*/ 469 h 727"/>
              <a:gd name="T110" fmla="*/ 981 w 1453"/>
              <a:gd name="T111" fmla="*/ 456 h 727"/>
              <a:gd name="T112" fmla="*/ 981 w 1453"/>
              <a:gd name="T113" fmla="*/ 327 h 727"/>
              <a:gd name="T114" fmla="*/ 999 w 1453"/>
              <a:gd name="T115" fmla="*/ 348 h 727"/>
              <a:gd name="T116" fmla="*/ 1002 w 1453"/>
              <a:gd name="T117" fmla="*/ 351 h 727"/>
              <a:gd name="T118" fmla="*/ 1024 w 1453"/>
              <a:gd name="T119" fmla="*/ 360 h 727"/>
              <a:gd name="T120" fmla="*/ 1051 w 1453"/>
              <a:gd name="T121" fmla="*/ 347 h 727"/>
              <a:gd name="T122" fmla="*/ 1051 w 1453"/>
              <a:gd name="T123" fmla="*/ 384 h 727"/>
              <a:gd name="T124" fmla="*/ 981 w 1453"/>
              <a:gd name="T125" fmla="*/ 45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3" h="727">
                <a:moveTo>
                  <a:pt x="1445" y="469"/>
                </a:moveTo>
                <a:cubicBezTo>
                  <a:pt x="1417" y="441"/>
                  <a:pt x="1253" y="273"/>
                  <a:pt x="1226" y="247"/>
                </a:cubicBezTo>
                <a:cubicBezTo>
                  <a:pt x="1216" y="234"/>
                  <a:pt x="1197" y="234"/>
                  <a:pt x="1187" y="247"/>
                </a:cubicBezTo>
                <a:lnTo>
                  <a:pt x="1110" y="323"/>
                </a:lnTo>
                <a:lnTo>
                  <a:pt x="1110" y="298"/>
                </a:lnTo>
                <a:lnTo>
                  <a:pt x="1051" y="298"/>
                </a:lnTo>
                <a:lnTo>
                  <a:pt x="1051" y="321"/>
                </a:lnTo>
                <a:cubicBezTo>
                  <a:pt x="1049" y="318"/>
                  <a:pt x="1046" y="315"/>
                  <a:pt x="1044" y="313"/>
                </a:cubicBezTo>
                <a:cubicBezTo>
                  <a:pt x="1007" y="276"/>
                  <a:pt x="789" y="53"/>
                  <a:pt x="753" y="17"/>
                </a:cubicBezTo>
                <a:cubicBezTo>
                  <a:pt x="740" y="0"/>
                  <a:pt x="714" y="0"/>
                  <a:pt x="701" y="17"/>
                </a:cubicBezTo>
                <a:lnTo>
                  <a:pt x="519" y="201"/>
                </a:lnTo>
                <a:lnTo>
                  <a:pt x="406" y="316"/>
                </a:lnTo>
                <a:lnTo>
                  <a:pt x="406" y="316"/>
                </a:lnTo>
                <a:cubicBezTo>
                  <a:pt x="401" y="320"/>
                  <a:pt x="398" y="327"/>
                  <a:pt x="398" y="334"/>
                </a:cubicBezTo>
                <a:cubicBezTo>
                  <a:pt x="399" y="350"/>
                  <a:pt x="412" y="362"/>
                  <a:pt x="428" y="361"/>
                </a:cubicBezTo>
                <a:cubicBezTo>
                  <a:pt x="437" y="361"/>
                  <a:pt x="445" y="358"/>
                  <a:pt x="451" y="352"/>
                </a:cubicBezTo>
                <a:lnTo>
                  <a:pt x="451" y="352"/>
                </a:lnTo>
                <a:lnTo>
                  <a:pt x="452" y="351"/>
                </a:lnTo>
                <a:lnTo>
                  <a:pt x="470" y="330"/>
                </a:lnTo>
                <a:lnTo>
                  <a:pt x="470" y="455"/>
                </a:lnTo>
                <a:cubicBezTo>
                  <a:pt x="421" y="405"/>
                  <a:pt x="290" y="271"/>
                  <a:pt x="266" y="247"/>
                </a:cubicBezTo>
                <a:cubicBezTo>
                  <a:pt x="256" y="235"/>
                  <a:pt x="237" y="235"/>
                  <a:pt x="227" y="247"/>
                </a:cubicBezTo>
                <a:lnTo>
                  <a:pt x="150" y="324"/>
                </a:lnTo>
                <a:lnTo>
                  <a:pt x="150" y="299"/>
                </a:lnTo>
                <a:lnTo>
                  <a:pt x="91" y="299"/>
                </a:lnTo>
                <a:lnTo>
                  <a:pt x="91" y="386"/>
                </a:lnTo>
                <a:lnTo>
                  <a:pt x="6" y="472"/>
                </a:lnTo>
                <a:cubicBezTo>
                  <a:pt x="2" y="476"/>
                  <a:pt x="0" y="481"/>
                  <a:pt x="0" y="486"/>
                </a:cubicBezTo>
                <a:cubicBezTo>
                  <a:pt x="0" y="498"/>
                  <a:pt x="11" y="507"/>
                  <a:pt x="22" y="506"/>
                </a:cubicBezTo>
                <a:cubicBezTo>
                  <a:pt x="29" y="506"/>
                  <a:pt x="35" y="504"/>
                  <a:pt x="40" y="499"/>
                </a:cubicBezTo>
                <a:lnTo>
                  <a:pt x="40" y="499"/>
                </a:lnTo>
                <a:lnTo>
                  <a:pt x="41" y="498"/>
                </a:lnTo>
                <a:lnTo>
                  <a:pt x="54" y="483"/>
                </a:lnTo>
                <a:lnTo>
                  <a:pt x="54" y="727"/>
                </a:lnTo>
                <a:lnTo>
                  <a:pt x="437" y="727"/>
                </a:lnTo>
                <a:lnTo>
                  <a:pt x="437" y="480"/>
                </a:lnTo>
                <a:lnTo>
                  <a:pt x="451" y="496"/>
                </a:lnTo>
                <a:lnTo>
                  <a:pt x="453" y="498"/>
                </a:lnTo>
                <a:cubicBezTo>
                  <a:pt x="458" y="502"/>
                  <a:pt x="464" y="504"/>
                  <a:pt x="470" y="504"/>
                </a:cubicBezTo>
                <a:lnTo>
                  <a:pt x="470" y="723"/>
                </a:lnTo>
                <a:lnTo>
                  <a:pt x="981" y="723"/>
                </a:lnTo>
                <a:lnTo>
                  <a:pt x="981" y="505"/>
                </a:lnTo>
                <a:lnTo>
                  <a:pt x="983" y="505"/>
                </a:lnTo>
                <a:cubicBezTo>
                  <a:pt x="989" y="505"/>
                  <a:pt x="995" y="502"/>
                  <a:pt x="1000" y="497"/>
                </a:cubicBezTo>
                <a:lnTo>
                  <a:pt x="1000" y="497"/>
                </a:lnTo>
                <a:lnTo>
                  <a:pt x="1001" y="497"/>
                </a:lnTo>
                <a:lnTo>
                  <a:pt x="1014" y="482"/>
                </a:lnTo>
                <a:lnTo>
                  <a:pt x="1014" y="725"/>
                </a:lnTo>
                <a:lnTo>
                  <a:pt x="1397" y="725"/>
                </a:lnTo>
                <a:lnTo>
                  <a:pt x="1397" y="480"/>
                </a:lnTo>
                <a:lnTo>
                  <a:pt x="1412" y="496"/>
                </a:lnTo>
                <a:lnTo>
                  <a:pt x="1413" y="498"/>
                </a:lnTo>
                <a:cubicBezTo>
                  <a:pt x="1418" y="502"/>
                  <a:pt x="1424" y="504"/>
                  <a:pt x="1430" y="504"/>
                </a:cubicBezTo>
                <a:cubicBezTo>
                  <a:pt x="1442" y="505"/>
                  <a:pt x="1452" y="496"/>
                  <a:pt x="1453" y="484"/>
                </a:cubicBezTo>
                <a:cubicBezTo>
                  <a:pt x="1453" y="478"/>
                  <a:pt x="1450" y="472"/>
                  <a:pt x="1445" y="469"/>
                </a:cubicBezTo>
                <a:close/>
                <a:moveTo>
                  <a:pt x="981" y="456"/>
                </a:moveTo>
                <a:lnTo>
                  <a:pt x="981" y="327"/>
                </a:lnTo>
                <a:lnTo>
                  <a:pt x="999" y="348"/>
                </a:lnTo>
                <a:cubicBezTo>
                  <a:pt x="1000" y="349"/>
                  <a:pt x="1001" y="350"/>
                  <a:pt x="1002" y="351"/>
                </a:cubicBezTo>
                <a:cubicBezTo>
                  <a:pt x="1008" y="357"/>
                  <a:pt x="1016" y="360"/>
                  <a:pt x="1024" y="360"/>
                </a:cubicBezTo>
                <a:cubicBezTo>
                  <a:pt x="1035" y="360"/>
                  <a:pt x="1045" y="355"/>
                  <a:pt x="1051" y="347"/>
                </a:cubicBezTo>
                <a:lnTo>
                  <a:pt x="1051" y="384"/>
                </a:lnTo>
                <a:lnTo>
                  <a:pt x="981" y="456"/>
                </a:lnTo>
                <a:close/>
              </a:path>
            </a:pathLst>
          </a:custGeom>
          <a:solidFill>
            <a:srgbClr val="00AF41"/>
          </a:solidFill>
          <a:ln>
            <a:noFill/>
          </a:ln>
        </p:spPr>
        <p:txBody>
          <a:bodyPr vert="horz" wrap="square" lIns="91440" tIns="45720" rIns="91440" bIns="45720" numCol="1" anchor="t" anchorCtr="0" compatLnSpc="1">
            <a:prstTxWarp prst="textNoShape">
              <a:avLst/>
            </a:prstTxWarp>
          </a:bodyPr>
          <a:lstStyle/>
          <a:p>
            <a:pPr marL="0" marR="0" lvl="0" indent="0"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7F7F7F"/>
              </a:solidFill>
              <a:effectLst/>
              <a:uLnTx/>
              <a:uFillTx/>
              <a:latin typeface="Calibri"/>
              <a:cs typeface="+mn-cs"/>
            </a:endParaRPr>
          </a:p>
        </p:txBody>
      </p:sp>
      <p:pic>
        <p:nvPicPr>
          <p:cNvPr id="107" name="Picture 106" descr="green2_digger.png"/>
          <p:cNvPicPr>
            <a:picLocks noChangeAspect="1"/>
          </p:cNvPicPr>
          <p:nvPr/>
        </p:nvPicPr>
        <p:blipFill>
          <a:blip r:embed="rId3" cstate="print"/>
          <a:stretch>
            <a:fillRect/>
          </a:stretch>
        </p:blipFill>
        <p:spPr>
          <a:xfrm>
            <a:off x="3445551" y="4716841"/>
            <a:ext cx="1121259" cy="894748"/>
          </a:xfrm>
          <a:prstGeom prst="rect">
            <a:avLst/>
          </a:prstGeom>
        </p:spPr>
      </p:pic>
      <p:pic>
        <p:nvPicPr>
          <p:cNvPr id="105" name="Picture 104" descr="blue2_infrastructure.png"/>
          <p:cNvPicPr>
            <a:picLocks noChangeAspect="1"/>
          </p:cNvPicPr>
          <p:nvPr/>
        </p:nvPicPr>
        <p:blipFill>
          <a:blip r:embed="rId4" cstate="print"/>
          <a:stretch>
            <a:fillRect/>
          </a:stretch>
        </p:blipFill>
        <p:spPr>
          <a:xfrm>
            <a:off x="5246855" y="2460149"/>
            <a:ext cx="1552167" cy="837389"/>
          </a:xfrm>
          <a:prstGeom prst="rect">
            <a:avLst/>
          </a:prstGeom>
        </p:spPr>
      </p:pic>
      <p:sp>
        <p:nvSpPr>
          <p:cNvPr id="6" name="TextBox 5"/>
          <p:cNvSpPr txBox="1"/>
          <p:nvPr/>
        </p:nvSpPr>
        <p:spPr>
          <a:xfrm>
            <a:off x="251520" y="137442"/>
            <a:ext cx="8663610" cy="901127"/>
          </a:xfrm>
          <a:prstGeom prst="rect">
            <a:avLst/>
          </a:prstGeom>
          <a:noFill/>
        </p:spPr>
        <p:txBody>
          <a:bodyPr wrap="square" lIns="99932" tIns="49966" rIns="99932" bIns="49966" rtlCol="0">
            <a:spAutoFit/>
          </a:bodyPr>
          <a:lstStyle/>
          <a:p>
            <a:r>
              <a:rPr lang="en-GB" sz="2600" b="1" dirty="0">
                <a:solidFill>
                  <a:srgbClr val="034B89"/>
                </a:solidFill>
                <a:latin typeface="Arial Narrow" pitchFamily="34" charset="0"/>
              </a:rPr>
              <a:t>Preston &amp; South Ribble Scheme </a:t>
            </a:r>
          </a:p>
          <a:p>
            <a:endParaRPr lang="en-GB" sz="2600" dirty="0">
              <a:solidFill>
                <a:srgbClr val="034B89"/>
              </a:solidFill>
              <a:latin typeface="Arial Narrow" pitchFamily="34" charset="0"/>
            </a:endParaRPr>
          </a:p>
        </p:txBody>
      </p:sp>
      <p:sp>
        <p:nvSpPr>
          <p:cNvPr id="29" name="TextBox 28"/>
          <p:cNvSpPr txBox="1"/>
          <p:nvPr/>
        </p:nvSpPr>
        <p:spPr>
          <a:xfrm>
            <a:off x="199505" y="3523629"/>
            <a:ext cx="1876343" cy="267620"/>
          </a:xfrm>
          <a:prstGeom prst="rect">
            <a:avLst/>
          </a:prstGeom>
          <a:noFill/>
        </p:spPr>
        <p:txBody>
          <a:bodyPr wrap="square" lIns="99932" tIns="49966" rIns="99932" bIns="49966" rtlCol="0">
            <a:spAutoFit/>
          </a:bodyPr>
          <a:lstStyle/>
          <a:p>
            <a:pPr>
              <a:lnSpc>
                <a:spcPts val="1311"/>
              </a:lnSpc>
            </a:pPr>
            <a:r>
              <a:rPr lang="en-GB" sz="1400" dirty="0">
                <a:latin typeface="Arial Narrow" pitchFamily="34" charset="0"/>
              </a:rPr>
              <a:t>Cost of scheme. </a:t>
            </a:r>
          </a:p>
        </p:txBody>
      </p:sp>
      <p:sp>
        <p:nvSpPr>
          <p:cNvPr id="30" name="TextBox 29"/>
          <p:cNvSpPr txBox="1"/>
          <p:nvPr/>
        </p:nvSpPr>
        <p:spPr>
          <a:xfrm>
            <a:off x="6964302" y="3520149"/>
            <a:ext cx="2046752" cy="601045"/>
          </a:xfrm>
          <a:prstGeom prst="rect">
            <a:avLst/>
          </a:prstGeom>
          <a:noFill/>
        </p:spPr>
        <p:txBody>
          <a:bodyPr wrap="square" lIns="99932" tIns="49966" rIns="99932" bIns="49966" rtlCol="0">
            <a:spAutoFit/>
          </a:bodyPr>
          <a:lstStyle/>
          <a:p>
            <a:pPr>
              <a:lnSpc>
                <a:spcPts val="1311"/>
              </a:lnSpc>
            </a:pPr>
            <a:r>
              <a:rPr lang="en-GB" sz="1400" dirty="0">
                <a:latin typeface="Arial Narrow" pitchFamily="34" charset="0"/>
              </a:rPr>
              <a:t>Residential Properties and business properties directly benefiting from the scheme</a:t>
            </a:r>
          </a:p>
        </p:txBody>
      </p:sp>
      <p:sp>
        <p:nvSpPr>
          <p:cNvPr id="32" name="TextBox 31"/>
          <p:cNvSpPr txBox="1"/>
          <p:nvPr/>
        </p:nvSpPr>
        <p:spPr>
          <a:xfrm>
            <a:off x="201330" y="5759439"/>
            <a:ext cx="2138422" cy="485629"/>
          </a:xfrm>
          <a:prstGeom prst="rect">
            <a:avLst/>
          </a:prstGeom>
          <a:noFill/>
        </p:spPr>
        <p:txBody>
          <a:bodyPr wrap="square" lIns="99932" tIns="49966" rIns="99932" bIns="49966" rtlCol="0">
            <a:spAutoFit/>
          </a:bodyPr>
          <a:lstStyle/>
          <a:p>
            <a:pPr>
              <a:lnSpc>
                <a:spcPts val="1476"/>
              </a:lnSpc>
            </a:pPr>
            <a:r>
              <a:rPr lang="en-GB" sz="1400" dirty="0">
                <a:latin typeface="Arial Narrow" pitchFamily="34" charset="0"/>
              </a:rPr>
              <a:t>For every tree removed, 5 will be planted</a:t>
            </a:r>
          </a:p>
        </p:txBody>
      </p:sp>
      <p:sp>
        <p:nvSpPr>
          <p:cNvPr id="33" name="TextBox 32"/>
          <p:cNvSpPr txBox="1"/>
          <p:nvPr/>
        </p:nvSpPr>
        <p:spPr>
          <a:xfrm>
            <a:off x="2457786" y="5779505"/>
            <a:ext cx="1776897" cy="434333"/>
          </a:xfrm>
          <a:prstGeom prst="rect">
            <a:avLst/>
          </a:prstGeom>
          <a:noFill/>
        </p:spPr>
        <p:txBody>
          <a:bodyPr wrap="square" lIns="99932" tIns="49966" rIns="99932" bIns="49966" rtlCol="0">
            <a:spAutoFit/>
          </a:bodyPr>
          <a:lstStyle/>
          <a:p>
            <a:pPr>
              <a:lnSpc>
                <a:spcPts val="1311"/>
              </a:lnSpc>
            </a:pPr>
            <a:r>
              <a:rPr lang="en-GB" sz="1400" dirty="0">
                <a:latin typeface="Arial Narrow" pitchFamily="34" charset="0"/>
              </a:rPr>
              <a:t>Amount of new and improved defences</a:t>
            </a:r>
          </a:p>
        </p:txBody>
      </p:sp>
      <p:sp>
        <p:nvSpPr>
          <p:cNvPr id="40" name="TextBox 39"/>
          <p:cNvSpPr txBox="1"/>
          <p:nvPr/>
        </p:nvSpPr>
        <p:spPr>
          <a:xfrm>
            <a:off x="4751547" y="3527487"/>
            <a:ext cx="1876343" cy="601045"/>
          </a:xfrm>
          <a:prstGeom prst="rect">
            <a:avLst/>
          </a:prstGeom>
          <a:noFill/>
        </p:spPr>
        <p:txBody>
          <a:bodyPr wrap="square" lIns="99932" tIns="49966" rIns="99932" bIns="49966" rtlCol="0">
            <a:spAutoFit/>
          </a:bodyPr>
          <a:lstStyle/>
          <a:p>
            <a:pPr>
              <a:lnSpc>
                <a:spcPts val="1311"/>
              </a:lnSpc>
            </a:pPr>
            <a:r>
              <a:rPr lang="en-GB" sz="1400" dirty="0">
                <a:latin typeface="Arial Narrow" pitchFamily="34" charset="0"/>
              </a:rPr>
              <a:t>Scheme will provide a 1.33% (1 in 75) Annual Exceedance Probability</a:t>
            </a:r>
          </a:p>
        </p:txBody>
      </p:sp>
      <p:sp>
        <p:nvSpPr>
          <p:cNvPr id="41" name="TextBox 40"/>
          <p:cNvSpPr txBox="1"/>
          <p:nvPr/>
        </p:nvSpPr>
        <p:spPr>
          <a:xfrm>
            <a:off x="2532800" y="3394883"/>
            <a:ext cx="1920118" cy="434333"/>
          </a:xfrm>
          <a:prstGeom prst="rect">
            <a:avLst/>
          </a:prstGeom>
          <a:noFill/>
        </p:spPr>
        <p:txBody>
          <a:bodyPr wrap="square" lIns="99932" tIns="49966" rIns="99932" bIns="49966" rtlCol="0">
            <a:spAutoFit/>
          </a:bodyPr>
          <a:lstStyle/>
          <a:p>
            <a:pPr>
              <a:lnSpc>
                <a:spcPts val="1311"/>
              </a:lnSpc>
            </a:pPr>
            <a:r>
              <a:rPr lang="en-GB" sz="1400" dirty="0">
                <a:latin typeface="Arial Narrow" pitchFamily="34" charset="0"/>
              </a:rPr>
              <a:t>Funding is still required, will continue to be sought. </a:t>
            </a:r>
          </a:p>
        </p:txBody>
      </p:sp>
      <p:sp>
        <p:nvSpPr>
          <p:cNvPr id="42" name="TextBox 41"/>
          <p:cNvSpPr txBox="1"/>
          <p:nvPr/>
        </p:nvSpPr>
        <p:spPr>
          <a:xfrm>
            <a:off x="4751546" y="5779603"/>
            <a:ext cx="2051321" cy="601045"/>
          </a:xfrm>
          <a:prstGeom prst="rect">
            <a:avLst/>
          </a:prstGeom>
          <a:noFill/>
        </p:spPr>
        <p:txBody>
          <a:bodyPr wrap="square" lIns="99932" tIns="49966" rIns="99932" bIns="49966" rtlCol="0">
            <a:spAutoFit/>
          </a:bodyPr>
          <a:lstStyle/>
          <a:p>
            <a:pPr>
              <a:lnSpc>
                <a:spcPts val="1311"/>
              </a:lnSpc>
            </a:pPr>
            <a:r>
              <a:rPr lang="en-GB" sz="1400" dirty="0">
                <a:latin typeface="Arial Narrow" pitchFamily="34" charset="0"/>
              </a:rPr>
              <a:t>Opportunity for habitat, sports and leisure enhancements</a:t>
            </a:r>
          </a:p>
        </p:txBody>
      </p:sp>
      <p:sp>
        <p:nvSpPr>
          <p:cNvPr id="43" name="TextBox 42"/>
          <p:cNvSpPr txBox="1"/>
          <p:nvPr/>
        </p:nvSpPr>
        <p:spPr>
          <a:xfrm>
            <a:off x="7045309" y="5783363"/>
            <a:ext cx="2023907" cy="601045"/>
          </a:xfrm>
          <a:prstGeom prst="rect">
            <a:avLst/>
          </a:prstGeom>
          <a:noFill/>
        </p:spPr>
        <p:txBody>
          <a:bodyPr wrap="square" lIns="99932" tIns="49966" rIns="99932" bIns="49966" rtlCol="0">
            <a:spAutoFit/>
          </a:bodyPr>
          <a:lstStyle/>
          <a:p>
            <a:pPr>
              <a:lnSpc>
                <a:spcPts val="1311"/>
              </a:lnSpc>
            </a:pPr>
            <a:r>
              <a:rPr lang="en-GB" sz="1400" dirty="0">
                <a:latin typeface="Arial Narrow" pitchFamily="34" charset="0"/>
              </a:rPr>
              <a:t>Scheme started in 2019 (ground investigation) and constructed by end 2024</a:t>
            </a:r>
          </a:p>
        </p:txBody>
      </p:sp>
      <p:sp>
        <p:nvSpPr>
          <p:cNvPr id="52" name="TextBox 51"/>
          <p:cNvSpPr txBox="1"/>
          <p:nvPr/>
        </p:nvSpPr>
        <p:spPr>
          <a:xfrm>
            <a:off x="264174" y="809744"/>
            <a:ext cx="8568952" cy="934469"/>
          </a:xfrm>
          <a:prstGeom prst="rect">
            <a:avLst/>
          </a:prstGeom>
          <a:noFill/>
        </p:spPr>
        <p:txBody>
          <a:bodyPr wrap="square" lIns="99932" tIns="49966" rIns="99932" bIns="49966" rtlCol="0">
            <a:spAutoFit/>
          </a:bodyPr>
          <a:lstStyle/>
          <a:p>
            <a:pPr>
              <a:lnSpc>
                <a:spcPts val="1311"/>
              </a:lnSpc>
            </a:pPr>
            <a:r>
              <a:rPr lang="en-GB" sz="1400" dirty="0">
                <a:solidFill>
                  <a:schemeClr val="bg2">
                    <a:lumMod val="75000"/>
                  </a:schemeClr>
                </a:solidFill>
                <a:latin typeface="Arial Narrow" pitchFamily="34" charset="0"/>
              </a:rPr>
              <a:t>The original defences were built intermittently from the 1920s to 1980s and are coming to the end of their life, they need repairing or replacing and ideally brought up to a 75 year standard of protection.  The aim of the scheme is to improve the protection to over 4800 business and residential properties by raising the existing defences and building new walls to protect properties within the scheme. Over 200 homes and businesses flooded on boxing day, this was a near miss for other properties and businesses as the event only just missed NEAP high tides. </a:t>
            </a:r>
          </a:p>
        </p:txBody>
      </p:sp>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pic>
        <p:nvPicPr>
          <p:cNvPr id="4" name="Picture 3"/>
          <p:cNvPicPr>
            <a:picLocks noChangeAspect="1"/>
          </p:cNvPicPr>
          <p:nvPr/>
        </p:nvPicPr>
        <p:blipFill>
          <a:blip r:embed="rId5"/>
          <a:stretch>
            <a:fillRect/>
          </a:stretch>
        </p:blipFill>
        <p:spPr>
          <a:xfrm>
            <a:off x="1663883" y="2300390"/>
            <a:ext cx="635321" cy="418651"/>
          </a:xfrm>
          <a:prstGeom prst="rect">
            <a:avLst/>
          </a:prstGeom>
        </p:spPr>
      </p:pic>
      <p:pic>
        <p:nvPicPr>
          <p:cNvPr id="5" name="Picture 4"/>
          <p:cNvPicPr>
            <a:picLocks noChangeAspect="1"/>
          </p:cNvPicPr>
          <p:nvPr/>
        </p:nvPicPr>
        <p:blipFill>
          <a:blip r:embed="rId6"/>
          <a:stretch>
            <a:fillRect/>
          </a:stretch>
        </p:blipFill>
        <p:spPr>
          <a:xfrm>
            <a:off x="1144797" y="4905979"/>
            <a:ext cx="609653" cy="695004"/>
          </a:xfrm>
          <a:prstGeom prst="rect">
            <a:avLst/>
          </a:prstGeom>
        </p:spPr>
      </p:pic>
      <p:sp>
        <p:nvSpPr>
          <p:cNvPr id="59" name="Oval 58"/>
          <p:cNvSpPr>
            <a:spLocks noChangeAspect="1"/>
          </p:cNvSpPr>
          <p:nvPr/>
        </p:nvSpPr>
        <p:spPr>
          <a:xfrm>
            <a:off x="192847" y="4658439"/>
            <a:ext cx="1013113" cy="1012783"/>
          </a:xfrm>
          <a:prstGeom prst="ellipse">
            <a:avLst/>
          </a:prstGeom>
          <a:solidFill>
            <a:srgbClr val="00AF41"/>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60" name="TextBox 59"/>
          <p:cNvSpPr txBox="1"/>
          <p:nvPr/>
        </p:nvSpPr>
        <p:spPr>
          <a:xfrm>
            <a:off x="20053" y="4730579"/>
            <a:ext cx="1333303" cy="800165"/>
          </a:xfrm>
          <a:prstGeom prst="rect">
            <a:avLst/>
          </a:prstGeom>
          <a:noFill/>
        </p:spPr>
        <p:txBody>
          <a:bodyPr wrap="square" lIns="182825" tIns="91413" rIns="182825" bIns="91413" rtlCol="0">
            <a:spAutoFit/>
          </a:bodyPr>
          <a:lstStyle/>
          <a:p>
            <a:pPr algn="ctr" defTabSz="1770685" fontAlgn="auto">
              <a:spcBef>
                <a:spcPts val="0"/>
              </a:spcBef>
              <a:spcAft>
                <a:spcPts val="0"/>
              </a:spcAft>
            </a:pPr>
            <a:r>
              <a:rPr lang="en-GB" sz="4000" b="1" dirty="0">
                <a:solidFill>
                  <a:srgbClr val="FFFFFF"/>
                </a:solidFill>
                <a:latin typeface="Arial Narrow" pitchFamily="34" charset="0"/>
                <a:cs typeface="+mn-cs"/>
              </a:rPr>
              <a:t>5:1</a:t>
            </a:r>
          </a:p>
        </p:txBody>
      </p:sp>
      <p:pic>
        <p:nvPicPr>
          <p:cNvPr id="61" name="Picture 60"/>
          <p:cNvPicPr>
            <a:picLocks noChangeAspect="1"/>
          </p:cNvPicPr>
          <p:nvPr/>
        </p:nvPicPr>
        <p:blipFill>
          <a:blip r:embed="rId6"/>
          <a:stretch>
            <a:fillRect/>
          </a:stretch>
        </p:blipFill>
        <p:spPr>
          <a:xfrm>
            <a:off x="1495356" y="4870860"/>
            <a:ext cx="609653" cy="695004"/>
          </a:xfrm>
          <a:prstGeom prst="rect">
            <a:avLst/>
          </a:prstGeom>
        </p:spPr>
      </p:pic>
      <p:pic>
        <p:nvPicPr>
          <p:cNvPr id="62" name="Picture 61"/>
          <p:cNvPicPr>
            <a:picLocks noChangeAspect="1"/>
          </p:cNvPicPr>
          <p:nvPr/>
        </p:nvPicPr>
        <p:blipFill>
          <a:blip r:embed="rId6"/>
          <a:stretch>
            <a:fillRect/>
          </a:stretch>
        </p:blipFill>
        <p:spPr>
          <a:xfrm>
            <a:off x="1339466" y="4447522"/>
            <a:ext cx="995670" cy="1135063"/>
          </a:xfrm>
          <a:prstGeom prst="rect">
            <a:avLst/>
          </a:prstGeom>
        </p:spPr>
      </p:pic>
      <p:sp>
        <p:nvSpPr>
          <p:cNvPr id="64" name="Oval 63"/>
          <p:cNvSpPr>
            <a:spLocks noChangeAspect="1"/>
          </p:cNvSpPr>
          <p:nvPr/>
        </p:nvSpPr>
        <p:spPr>
          <a:xfrm>
            <a:off x="2372574" y="2338942"/>
            <a:ext cx="1013113" cy="1012783"/>
          </a:xfrm>
          <a:prstGeom prst="ellipse">
            <a:avLst/>
          </a:prstGeom>
          <a:solidFill>
            <a:srgbClr val="00AF41"/>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65" name="TextBox 64"/>
          <p:cNvSpPr txBox="1"/>
          <p:nvPr/>
        </p:nvSpPr>
        <p:spPr>
          <a:xfrm>
            <a:off x="2169583" y="2272876"/>
            <a:ext cx="1376889" cy="969442"/>
          </a:xfrm>
          <a:prstGeom prst="rect">
            <a:avLst/>
          </a:prstGeom>
          <a:noFill/>
        </p:spPr>
        <p:txBody>
          <a:bodyPr wrap="square" lIns="182825" tIns="91413" rIns="182825" bIns="91413" rtlCol="0">
            <a:spAutoFit/>
          </a:bodyPr>
          <a:lstStyle/>
          <a:p>
            <a:pPr algn="ctr" defTabSz="1770685" fontAlgn="auto">
              <a:spcBef>
                <a:spcPts val="0"/>
              </a:spcBef>
              <a:spcAft>
                <a:spcPts val="0"/>
              </a:spcAft>
            </a:pPr>
            <a:r>
              <a:rPr lang="en-GB" sz="4000" b="1" dirty="0">
                <a:solidFill>
                  <a:srgbClr val="FFFFFF"/>
                </a:solidFill>
                <a:latin typeface="Arial Narrow" pitchFamily="34" charset="0"/>
                <a:cs typeface="+mn-cs"/>
              </a:rPr>
              <a:t>£</a:t>
            </a:r>
          </a:p>
          <a:p>
            <a:pPr algn="ctr" defTabSz="1770685" fontAlgn="auto">
              <a:spcBef>
                <a:spcPts val="0"/>
              </a:spcBef>
              <a:spcAft>
                <a:spcPts val="0"/>
              </a:spcAft>
            </a:pPr>
            <a:r>
              <a:rPr lang="en-GB" sz="1100" b="1" dirty="0">
                <a:solidFill>
                  <a:srgbClr val="FFFFFF"/>
                </a:solidFill>
                <a:latin typeface="Arial Narrow" pitchFamily="34" charset="0"/>
                <a:cs typeface="+mn-cs"/>
              </a:rPr>
              <a:t>required</a:t>
            </a:r>
          </a:p>
        </p:txBody>
      </p:sp>
      <p:sp>
        <p:nvSpPr>
          <p:cNvPr id="77" name="Oval 76"/>
          <p:cNvSpPr>
            <a:spLocks noChangeAspect="1"/>
          </p:cNvSpPr>
          <p:nvPr/>
        </p:nvSpPr>
        <p:spPr>
          <a:xfrm>
            <a:off x="6945762" y="2330209"/>
            <a:ext cx="1013113" cy="1012783"/>
          </a:xfrm>
          <a:prstGeom prst="ellipse">
            <a:avLst/>
          </a:prstGeom>
          <a:solidFill>
            <a:srgbClr val="00AF41"/>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78" name="TextBox 77"/>
          <p:cNvSpPr txBox="1"/>
          <p:nvPr/>
        </p:nvSpPr>
        <p:spPr>
          <a:xfrm>
            <a:off x="6718291" y="2466573"/>
            <a:ext cx="1376889" cy="615499"/>
          </a:xfrm>
          <a:prstGeom prst="rect">
            <a:avLst/>
          </a:prstGeom>
          <a:noFill/>
        </p:spPr>
        <p:txBody>
          <a:bodyPr wrap="square" lIns="182825" tIns="91413" rIns="182825" bIns="91413" rtlCol="0">
            <a:spAutoFit/>
          </a:bodyPr>
          <a:lstStyle/>
          <a:p>
            <a:pPr algn="ctr" defTabSz="1770685" fontAlgn="auto">
              <a:spcBef>
                <a:spcPts val="0"/>
              </a:spcBef>
              <a:spcAft>
                <a:spcPts val="0"/>
              </a:spcAft>
            </a:pPr>
            <a:r>
              <a:rPr lang="en-GB" sz="2800" b="1" dirty="0">
                <a:solidFill>
                  <a:srgbClr val="FFFFFF"/>
                </a:solidFill>
                <a:latin typeface="Arial Narrow" pitchFamily="34" charset="0"/>
                <a:cs typeface="+mn-cs"/>
              </a:rPr>
              <a:t>~4700</a:t>
            </a:r>
          </a:p>
        </p:txBody>
      </p:sp>
      <p:sp>
        <p:nvSpPr>
          <p:cNvPr id="84" name="Oval 83"/>
          <p:cNvSpPr>
            <a:spLocks noChangeAspect="1"/>
          </p:cNvSpPr>
          <p:nvPr/>
        </p:nvSpPr>
        <p:spPr>
          <a:xfrm>
            <a:off x="199505" y="2277287"/>
            <a:ext cx="1067256" cy="1051011"/>
          </a:xfrm>
          <a:prstGeom prst="ellipse">
            <a:avLst/>
          </a:prstGeom>
          <a:solidFill>
            <a:srgbClr val="034B89"/>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85" name="TextBox 84"/>
          <p:cNvSpPr txBox="1"/>
          <p:nvPr/>
        </p:nvSpPr>
        <p:spPr>
          <a:xfrm>
            <a:off x="113766" y="2611963"/>
            <a:ext cx="1217015" cy="748868"/>
          </a:xfrm>
          <a:prstGeom prst="rect">
            <a:avLst/>
          </a:prstGeom>
          <a:noFill/>
        </p:spPr>
        <p:txBody>
          <a:bodyPr wrap="square" lIns="182825" tIns="91413" rIns="182825" bIns="91413" rtlCol="0">
            <a:spAutoFit/>
          </a:bodyPr>
          <a:lstStyle/>
          <a:p>
            <a:pPr algn="ctr" defTabSz="1770685" fontAlgn="auto">
              <a:lnSpc>
                <a:spcPts val="2199"/>
              </a:lnSpc>
              <a:spcBef>
                <a:spcPts val="0"/>
              </a:spcBef>
              <a:spcAft>
                <a:spcPts val="0"/>
              </a:spcAft>
            </a:pPr>
            <a:r>
              <a:rPr lang="en-GB" sz="2800" b="1" dirty="0">
                <a:solidFill>
                  <a:srgbClr val="FFFFFF"/>
                </a:solidFill>
                <a:latin typeface="Arial Narrow" pitchFamily="34" charset="0"/>
                <a:cs typeface="+mn-cs"/>
              </a:rPr>
              <a:t>£54.7m</a:t>
            </a:r>
          </a:p>
        </p:txBody>
      </p:sp>
      <p:sp>
        <p:nvSpPr>
          <p:cNvPr id="86" name="Oval 85"/>
          <p:cNvSpPr>
            <a:spLocks noChangeAspect="1"/>
          </p:cNvSpPr>
          <p:nvPr/>
        </p:nvSpPr>
        <p:spPr>
          <a:xfrm>
            <a:off x="4629739" y="2334672"/>
            <a:ext cx="1067256" cy="1051011"/>
          </a:xfrm>
          <a:prstGeom prst="ellipse">
            <a:avLst/>
          </a:prstGeom>
          <a:solidFill>
            <a:srgbClr val="034B89"/>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87" name="TextBox 86"/>
          <p:cNvSpPr txBox="1"/>
          <p:nvPr/>
        </p:nvSpPr>
        <p:spPr>
          <a:xfrm>
            <a:off x="4573077" y="2540394"/>
            <a:ext cx="1217015" cy="748868"/>
          </a:xfrm>
          <a:prstGeom prst="rect">
            <a:avLst/>
          </a:prstGeom>
          <a:noFill/>
        </p:spPr>
        <p:txBody>
          <a:bodyPr wrap="square" lIns="182825" tIns="91413" rIns="182825" bIns="91413" rtlCol="0">
            <a:spAutoFit/>
          </a:bodyPr>
          <a:lstStyle/>
          <a:p>
            <a:pPr algn="ctr" defTabSz="1770685" fontAlgn="auto">
              <a:lnSpc>
                <a:spcPts val="2199"/>
              </a:lnSpc>
              <a:spcBef>
                <a:spcPts val="0"/>
              </a:spcBef>
              <a:spcAft>
                <a:spcPts val="0"/>
              </a:spcAft>
            </a:pPr>
            <a:r>
              <a:rPr lang="en-GB" sz="2400" b="1" dirty="0">
                <a:solidFill>
                  <a:srgbClr val="FFFFFF"/>
                </a:solidFill>
                <a:latin typeface="Arial Narrow" pitchFamily="34" charset="0"/>
                <a:cs typeface="+mn-cs"/>
              </a:rPr>
              <a:t>1.33% AEP</a:t>
            </a:r>
          </a:p>
        </p:txBody>
      </p:sp>
      <p:sp>
        <p:nvSpPr>
          <p:cNvPr id="88" name="Oval 87"/>
          <p:cNvSpPr>
            <a:spLocks noChangeAspect="1"/>
          </p:cNvSpPr>
          <p:nvPr/>
        </p:nvSpPr>
        <p:spPr>
          <a:xfrm>
            <a:off x="2409366" y="4629958"/>
            <a:ext cx="1067256" cy="1051011"/>
          </a:xfrm>
          <a:prstGeom prst="ellipse">
            <a:avLst/>
          </a:prstGeom>
          <a:solidFill>
            <a:srgbClr val="034B89"/>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89" name="TextBox 88"/>
          <p:cNvSpPr txBox="1"/>
          <p:nvPr/>
        </p:nvSpPr>
        <p:spPr>
          <a:xfrm>
            <a:off x="2367789" y="4920019"/>
            <a:ext cx="1217015" cy="466740"/>
          </a:xfrm>
          <a:prstGeom prst="rect">
            <a:avLst/>
          </a:prstGeom>
          <a:noFill/>
        </p:spPr>
        <p:txBody>
          <a:bodyPr wrap="square" lIns="182825" tIns="91413" rIns="182825" bIns="91413" rtlCol="0">
            <a:spAutoFit/>
          </a:bodyPr>
          <a:lstStyle/>
          <a:p>
            <a:pPr algn="ctr" defTabSz="1770685" fontAlgn="auto">
              <a:lnSpc>
                <a:spcPts val="2199"/>
              </a:lnSpc>
              <a:spcBef>
                <a:spcPts val="0"/>
              </a:spcBef>
              <a:spcAft>
                <a:spcPts val="0"/>
              </a:spcAft>
            </a:pPr>
            <a:r>
              <a:rPr lang="en-GB" sz="2800" b="1" dirty="0">
                <a:solidFill>
                  <a:srgbClr val="FFFFFF"/>
                </a:solidFill>
                <a:latin typeface="Arial Narrow" pitchFamily="34" charset="0"/>
                <a:cs typeface="+mn-cs"/>
              </a:rPr>
              <a:t>9Km</a:t>
            </a:r>
          </a:p>
        </p:txBody>
      </p:sp>
      <p:sp>
        <p:nvSpPr>
          <p:cNvPr id="90" name="Oval 89"/>
          <p:cNvSpPr>
            <a:spLocks noChangeAspect="1"/>
          </p:cNvSpPr>
          <p:nvPr/>
        </p:nvSpPr>
        <p:spPr>
          <a:xfrm>
            <a:off x="4629739" y="4656623"/>
            <a:ext cx="1013113" cy="1012783"/>
          </a:xfrm>
          <a:prstGeom prst="ellipse">
            <a:avLst/>
          </a:prstGeom>
          <a:solidFill>
            <a:srgbClr val="00AF41"/>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91" name="TextBox 90"/>
          <p:cNvSpPr txBox="1"/>
          <p:nvPr/>
        </p:nvSpPr>
        <p:spPr>
          <a:xfrm>
            <a:off x="4456789" y="4760067"/>
            <a:ext cx="1333303" cy="738609"/>
          </a:xfrm>
          <a:prstGeom prst="rect">
            <a:avLst/>
          </a:prstGeom>
          <a:noFill/>
        </p:spPr>
        <p:txBody>
          <a:bodyPr wrap="square" lIns="182825" tIns="91413" rIns="182825" bIns="91413" rtlCol="0">
            <a:spAutoFit/>
          </a:bodyPr>
          <a:lstStyle/>
          <a:p>
            <a:pPr algn="ctr" defTabSz="1770685" fontAlgn="auto">
              <a:spcBef>
                <a:spcPts val="0"/>
              </a:spcBef>
              <a:spcAft>
                <a:spcPts val="0"/>
              </a:spcAft>
            </a:pPr>
            <a:r>
              <a:rPr lang="en-GB" sz="1200" b="1" dirty="0">
                <a:solidFill>
                  <a:srgbClr val="FFFFFF"/>
                </a:solidFill>
                <a:latin typeface="Arial Narrow" pitchFamily="34" charset="0"/>
                <a:cs typeface="+mn-cs"/>
              </a:rPr>
              <a:t>Enhancement and mitigation opportunities</a:t>
            </a:r>
          </a:p>
        </p:txBody>
      </p:sp>
      <p:grpSp>
        <p:nvGrpSpPr>
          <p:cNvPr id="95" name="Group 94"/>
          <p:cNvGrpSpPr/>
          <p:nvPr/>
        </p:nvGrpSpPr>
        <p:grpSpPr>
          <a:xfrm>
            <a:off x="7971733" y="4825576"/>
            <a:ext cx="897379" cy="673100"/>
            <a:chOff x="16662765" y="6548945"/>
            <a:chExt cx="1806978" cy="1355366"/>
          </a:xfrm>
          <a:solidFill>
            <a:srgbClr val="034B89"/>
          </a:solidFill>
        </p:grpSpPr>
        <p:sp>
          <p:nvSpPr>
            <p:cNvPr id="100" name="Freeform 99"/>
            <p:cNvSpPr>
              <a:spLocks/>
            </p:cNvSpPr>
            <p:nvPr/>
          </p:nvSpPr>
          <p:spPr bwMode="auto">
            <a:xfrm>
              <a:off x="17036780" y="6548945"/>
              <a:ext cx="77453" cy="258140"/>
            </a:xfrm>
            <a:custGeom>
              <a:avLst/>
              <a:gdLst>
                <a:gd name="T0" fmla="*/ 25 w 50"/>
                <a:gd name="T1" fmla="*/ 141 h 141"/>
                <a:gd name="T2" fmla="*/ 50 w 50"/>
                <a:gd name="T3" fmla="*/ 116 h 141"/>
                <a:gd name="T4" fmla="*/ 50 w 50"/>
                <a:gd name="T5" fmla="*/ 33 h 141"/>
                <a:gd name="T6" fmla="*/ 0 w 50"/>
                <a:gd name="T7" fmla="*/ 33 h 141"/>
                <a:gd name="T8" fmla="*/ 0 w 50"/>
                <a:gd name="T9" fmla="*/ 116 h 141"/>
                <a:gd name="T10" fmla="*/ 25 w 50"/>
                <a:gd name="T11" fmla="*/ 141 h 141"/>
              </a:gdLst>
              <a:ahLst/>
              <a:cxnLst>
                <a:cxn ang="0">
                  <a:pos x="T0" y="T1"/>
                </a:cxn>
                <a:cxn ang="0">
                  <a:pos x="T2" y="T3"/>
                </a:cxn>
                <a:cxn ang="0">
                  <a:pos x="T4" y="T5"/>
                </a:cxn>
                <a:cxn ang="0">
                  <a:pos x="T6" y="T7"/>
                </a:cxn>
                <a:cxn ang="0">
                  <a:pos x="T8" y="T9"/>
                </a:cxn>
                <a:cxn ang="0">
                  <a:pos x="T10" y="T11"/>
                </a:cxn>
              </a:cxnLst>
              <a:rect l="0" t="0" r="r" b="b"/>
              <a:pathLst>
                <a:path w="50" h="141">
                  <a:moveTo>
                    <a:pt x="25" y="141"/>
                  </a:moveTo>
                  <a:cubicBezTo>
                    <a:pt x="39" y="141"/>
                    <a:pt x="50" y="129"/>
                    <a:pt x="50" y="116"/>
                  </a:cubicBezTo>
                  <a:lnTo>
                    <a:pt x="50" y="33"/>
                  </a:lnTo>
                  <a:cubicBezTo>
                    <a:pt x="50" y="0"/>
                    <a:pt x="0" y="0"/>
                    <a:pt x="0" y="33"/>
                  </a:cubicBezTo>
                  <a:lnTo>
                    <a:pt x="0" y="116"/>
                  </a:lnTo>
                  <a:cubicBezTo>
                    <a:pt x="0" y="129"/>
                    <a:pt x="11" y="141"/>
                    <a:pt x="25" y="1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nvGrpSpPr>
            <p:cNvPr id="102" name="Group 101"/>
            <p:cNvGrpSpPr/>
            <p:nvPr/>
          </p:nvGrpSpPr>
          <p:grpSpPr>
            <a:xfrm>
              <a:off x="16662765" y="6691044"/>
              <a:ext cx="1806978" cy="1213267"/>
              <a:chOff x="16662765" y="6691044"/>
              <a:chExt cx="1806978" cy="1213267"/>
            </a:xfrm>
            <a:grpFill/>
          </p:grpSpPr>
          <p:sp>
            <p:nvSpPr>
              <p:cNvPr id="109" name="Freeform 108"/>
              <p:cNvSpPr>
                <a:spLocks/>
              </p:cNvSpPr>
              <p:nvPr/>
            </p:nvSpPr>
            <p:spPr bwMode="auto">
              <a:xfrm>
                <a:off x="16662765" y="6691044"/>
                <a:ext cx="1806978" cy="258140"/>
              </a:xfrm>
              <a:custGeom>
                <a:avLst/>
                <a:gdLst>
                  <a:gd name="T0" fmla="*/ 937 w 978"/>
                  <a:gd name="T1" fmla="*/ 0 h 147"/>
                  <a:gd name="T2" fmla="*/ 809 w 978"/>
                  <a:gd name="T3" fmla="*/ 0 h 147"/>
                  <a:gd name="T4" fmla="*/ 809 w 978"/>
                  <a:gd name="T5" fmla="*/ 45 h 147"/>
                  <a:gd name="T6" fmla="*/ 733 w 978"/>
                  <a:gd name="T7" fmla="*/ 45 h 147"/>
                  <a:gd name="T8" fmla="*/ 733 w 978"/>
                  <a:gd name="T9" fmla="*/ 0 h 147"/>
                  <a:gd name="T10" fmla="*/ 262 w 978"/>
                  <a:gd name="T11" fmla="*/ 0 h 147"/>
                  <a:gd name="T12" fmla="*/ 262 w 978"/>
                  <a:gd name="T13" fmla="*/ 45 h 147"/>
                  <a:gd name="T14" fmla="*/ 186 w 978"/>
                  <a:gd name="T15" fmla="*/ 45 h 147"/>
                  <a:gd name="T16" fmla="*/ 186 w 978"/>
                  <a:gd name="T17" fmla="*/ 0 h 147"/>
                  <a:gd name="T18" fmla="*/ 41 w 978"/>
                  <a:gd name="T19" fmla="*/ 0 h 147"/>
                  <a:gd name="T20" fmla="*/ 0 w 978"/>
                  <a:gd name="T21" fmla="*/ 42 h 147"/>
                  <a:gd name="T22" fmla="*/ 0 w 978"/>
                  <a:gd name="T23" fmla="*/ 147 h 147"/>
                  <a:gd name="T24" fmla="*/ 978 w 978"/>
                  <a:gd name="T25" fmla="*/ 147 h 147"/>
                  <a:gd name="T26" fmla="*/ 978 w 978"/>
                  <a:gd name="T27" fmla="*/ 42 h 147"/>
                  <a:gd name="T28" fmla="*/ 937 w 97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8" h="147">
                    <a:moveTo>
                      <a:pt x="937" y="0"/>
                    </a:moveTo>
                    <a:lnTo>
                      <a:pt x="809" y="0"/>
                    </a:lnTo>
                    <a:lnTo>
                      <a:pt x="809" y="45"/>
                    </a:lnTo>
                    <a:cubicBezTo>
                      <a:pt x="809" y="96"/>
                      <a:pt x="733" y="96"/>
                      <a:pt x="733" y="45"/>
                    </a:cubicBezTo>
                    <a:lnTo>
                      <a:pt x="733" y="0"/>
                    </a:lnTo>
                    <a:lnTo>
                      <a:pt x="262" y="0"/>
                    </a:lnTo>
                    <a:lnTo>
                      <a:pt x="262" y="45"/>
                    </a:lnTo>
                    <a:cubicBezTo>
                      <a:pt x="262" y="96"/>
                      <a:pt x="186" y="96"/>
                      <a:pt x="186" y="45"/>
                    </a:cubicBezTo>
                    <a:lnTo>
                      <a:pt x="186" y="0"/>
                    </a:lnTo>
                    <a:lnTo>
                      <a:pt x="41" y="0"/>
                    </a:lnTo>
                    <a:cubicBezTo>
                      <a:pt x="18" y="0"/>
                      <a:pt x="0" y="19"/>
                      <a:pt x="0" y="42"/>
                    </a:cubicBezTo>
                    <a:lnTo>
                      <a:pt x="0" y="147"/>
                    </a:lnTo>
                    <a:lnTo>
                      <a:pt x="978" y="147"/>
                    </a:lnTo>
                    <a:lnTo>
                      <a:pt x="978" y="42"/>
                    </a:lnTo>
                    <a:cubicBezTo>
                      <a:pt x="978" y="19"/>
                      <a:pt x="959" y="0"/>
                      <a:pt x="93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nvGrpSpPr>
              <p:cNvPr id="110" name="Group 109"/>
              <p:cNvGrpSpPr/>
              <p:nvPr/>
            </p:nvGrpSpPr>
            <p:grpSpPr>
              <a:xfrm>
                <a:off x="17110199" y="6975008"/>
                <a:ext cx="413023" cy="929303"/>
                <a:chOff x="17127415" y="6975008"/>
                <a:chExt cx="413023" cy="929303"/>
              </a:xfrm>
              <a:grpFill/>
            </p:grpSpPr>
            <p:sp>
              <p:nvSpPr>
                <p:cNvPr id="123" name="Rectangle 122"/>
                <p:cNvSpPr>
                  <a:spLocks noChangeArrowheads="1"/>
                </p:cNvSpPr>
                <p:nvPr/>
              </p:nvSpPr>
              <p:spPr bwMode="auto">
                <a:xfrm>
                  <a:off x="17127415" y="7620347"/>
                  <a:ext cx="413023"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24" name="Rectangle 123"/>
                <p:cNvSpPr>
                  <a:spLocks noChangeArrowheads="1"/>
                </p:cNvSpPr>
                <p:nvPr/>
              </p:nvSpPr>
              <p:spPr bwMode="auto">
                <a:xfrm>
                  <a:off x="17127415" y="7297677"/>
                  <a:ext cx="413023"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25" name="Rectangle 124"/>
                <p:cNvSpPr>
                  <a:spLocks noChangeArrowheads="1"/>
                </p:cNvSpPr>
                <p:nvPr/>
              </p:nvSpPr>
              <p:spPr bwMode="auto">
                <a:xfrm>
                  <a:off x="17127415" y="6975008"/>
                  <a:ext cx="413023"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grpSp>
            <p:nvGrpSpPr>
              <p:cNvPr id="111" name="Group 110"/>
              <p:cNvGrpSpPr/>
              <p:nvPr/>
            </p:nvGrpSpPr>
            <p:grpSpPr>
              <a:xfrm>
                <a:off x="16662765" y="6975008"/>
                <a:ext cx="413023" cy="929303"/>
                <a:chOff x="16662765" y="6975008"/>
                <a:chExt cx="413023" cy="929303"/>
              </a:xfrm>
              <a:grpFill/>
            </p:grpSpPr>
            <p:sp>
              <p:nvSpPr>
                <p:cNvPr id="120" name="Rectangle 119"/>
                <p:cNvSpPr>
                  <a:spLocks noChangeArrowheads="1"/>
                </p:cNvSpPr>
                <p:nvPr/>
              </p:nvSpPr>
              <p:spPr bwMode="auto">
                <a:xfrm>
                  <a:off x="16662765" y="7297677"/>
                  <a:ext cx="413023"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21" name="Rectangle 120"/>
                <p:cNvSpPr>
                  <a:spLocks noChangeArrowheads="1"/>
                </p:cNvSpPr>
                <p:nvPr/>
              </p:nvSpPr>
              <p:spPr bwMode="auto">
                <a:xfrm>
                  <a:off x="16662765" y="6975008"/>
                  <a:ext cx="413023"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22" name="Freeform 121"/>
                <p:cNvSpPr>
                  <a:spLocks/>
                </p:cNvSpPr>
                <p:nvPr/>
              </p:nvSpPr>
              <p:spPr bwMode="auto">
                <a:xfrm>
                  <a:off x="16662765" y="7620347"/>
                  <a:ext cx="413023" cy="283964"/>
                </a:xfrm>
                <a:custGeom>
                  <a:avLst/>
                  <a:gdLst>
                    <a:gd name="T0" fmla="*/ 0 w 229"/>
                    <a:gd name="T1" fmla="*/ 109 h 150"/>
                    <a:gd name="T2" fmla="*/ 41 w 229"/>
                    <a:gd name="T3" fmla="*/ 150 h 150"/>
                    <a:gd name="T4" fmla="*/ 229 w 229"/>
                    <a:gd name="T5" fmla="*/ 150 h 150"/>
                    <a:gd name="T6" fmla="*/ 229 w 229"/>
                    <a:gd name="T7" fmla="*/ 0 h 150"/>
                    <a:gd name="T8" fmla="*/ 0 w 229"/>
                    <a:gd name="T9" fmla="*/ 0 h 150"/>
                    <a:gd name="T10" fmla="*/ 0 w 229"/>
                    <a:gd name="T11" fmla="*/ 109 h 150"/>
                  </a:gdLst>
                  <a:ahLst/>
                  <a:cxnLst>
                    <a:cxn ang="0">
                      <a:pos x="T0" y="T1"/>
                    </a:cxn>
                    <a:cxn ang="0">
                      <a:pos x="T2" y="T3"/>
                    </a:cxn>
                    <a:cxn ang="0">
                      <a:pos x="T4" y="T5"/>
                    </a:cxn>
                    <a:cxn ang="0">
                      <a:pos x="T6" y="T7"/>
                    </a:cxn>
                    <a:cxn ang="0">
                      <a:pos x="T8" y="T9"/>
                    </a:cxn>
                    <a:cxn ang="0">
                      <a:pos x="T10" y="T11"/>
                    </a:cxn>
                  </a:cxnLst>
                  <a:rect l="0" t="0" r="r" b="b"/>
                  <a:pathLst>
                    <a:path w="229" h="150">
                      <a:moveTo>
                        <a:pt x="0" y="109"/>
                      </a:moveTo>
                      <a:cubicBezTo>
                        <a:pt x="0" y="131"/>
                        <a:pt x="18" y="150"/>
                        <a:pt x="41" y="150"/>
                      </a:cubicBezTo>
                      <a:lnTo>
                        <a:pt x="229" y="150"/>
                      </a:lnTo>
                      <a:lnTo>
                        <a:pt x="229" y="0"/>
                      </a:lnTo>
                      <a:lnTo>
                        <a:pt x="0" y="0"/>
                      </a:lnTo>
                      <a:lnTo>
                        <a:pt x="0" y="10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grpSp>
            <p:nvGrpSpPr>
              <p:cNvPr id="112" name="Group 111"/>
              <p:cNvGrpSpPr/>
              <p:nvPr/>
            </p:nvGrpSpPr>
            <p:grpSpPr>
              <a:xfrm>
                <a:off x="18030894" y="6975008"/>
                <a:ext cx="438849" cy="929303"/>
                <a:chOff x="18030894" y="6975008"/>
                <a:chExt cx="438849" cy="929303"/>
              </a:xfrm>
              <a:grpFill/>
            </p:grpSpPr>
            <p:sp>
              <p:nvSpPr>
                <p:cNvPr id="117" name="Rectangle 116"/>
                <p:cNvSpPr>
                  <a:spLocks noChangeArrowheads="1"/>
                </p:cNvSpPr>
                <p:nvPr/>
              </p:nvSpPr>
              <p:spPr bwMode="auto">
                <a:xfrm>
                  <a:off x="18030894" y="6975008"/>
                  <a:ext cx="438849"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18" name="Freeform 117"/>
                <p:cNvSpPr>
                  <a:spLocks/>
                </p:cNvSpPr>
                <p:nvPr/>
              </p:nvSpPr>
              <p:spPr bwMode="auto">
                <a:xfrm>
                  <a:off x="18030894" y="7620347"/>
                  <a:ext cx="438849" cy="283964"/>
                </a:xfrm>
                <a:custGeom>
                  <a:avLst/>
                  <a:gdLst>
                    <a:gd name="T0" fmla="*/ 0 w 230"/>
                    <a:gd name="T1" fmla="*/ 151 h 151"/>
                    <a:gd name="T2" fmla="*/ 189 w 230"/>
                    <a:gd name="T3" fmla="*/ 151 h 151"/>
                    <a:gd name="T4" fmla="*/ 230 w 230"/>
                    <a:gd name="T5" fmla="*/ 110 h 151"/>
                    <a:gd name="T6" fmla="*/ 230 w 230"/>
                    <a:gd name="T7" fmla="*/ 0 h 151"/>
                    <a:gd name="T8" fmla="*/ 0 w 230"/>
                    <a:gd name="T9" fmla="*/ 0 h 151"/>
                    <a:gd name="T10" fmla="*/ 0 w 230"/>
                    <a:gd name="T11" fmla="*/ 151 h 151"/>
                  </a:gdLst>
                  <a:ahLst/>
                  <a:cxnLst>
                    <a:cxn ang="0">
                      <a:pos x="T0" y="T1"/>
                    </a:cxn>
                    <a:cxn ang="0">
                      <a:pos x="T2" y="T3"/>
                    </a:cxn>
                    <a:cxn ang="0">
                      <a:pos x="T4" y="T5"/>
                    </a:cxn>
                    <a:cxn ang="0">
                      <a:pos x="T6" y="T7"/>
                    </a:cxn>
                    <a:cxn ang="0">
                      <a:pos x="T8" y="T9"/>
                    </a:cxn>
                    <a:cxn ang="0">
                      <a:pos x="T10" y="T11"/>
                    </a:cxn>
                  </a:cxnLst>
                  <a:rect l="0" t="0" r="r" b="b"/>
                  <a:pathLst>
                    <a:path w="230" h="151">
                      <a:moveTo>
                        <a:pt x="0" y="151"/>
                      </a:moveTo>
                      <a:lnTo>
                        <a:pt x="189" y="151"/>
                      </a:lnTo>
                      <a:cubicBezTo>
                        <a:pt x="211" y="151"/>
                        <a:pt x="230" y="132"/>
                        <a:pt x="230" y="110"/>
                      </a:cubicBezTo>
                      <a:lnTo>
                        <a:pt x="230" y="0"/>
                      </a:lnTo>
                      <a:lnTo>
                        <a:pt x="0" y="0"/>
                      </a:lnTo>
                      <a:lnTo>
                        <a:pt x="0" y="15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19" name="Rectangle 118"/>
                <p:cNvSpPr>
                  <a:spLocks noChangeArrowheads="1"/>
                </p:cNvSpPr>
                <p:nvPr/>
              </p:nvSpPr>
              <p:spPr bwMode="auto">
                <a:xfrm>
                  <a:off x="18030894" y="7297677"/>
                  <a:ext cx="438849"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grpSp>
            <p:nvGrpSpPr>
              <p:cNvPr id="113" name="Group 112"/>
              <p:cNvGrpSpPr/>
              <p:nvPr/>
            </p:nvGrpSpPr>
            <p:grpSpPr>
              <a:xfrm>
                <a:off x="17557633" y="6975008"/>
                <a:ext cx="438849" cy="929303"/>
                <a:chOff x="17566243" y="6975008"/>
                <a:chExt cx="438849" cy="929303"/>
              </a:xfrm>
              <a:grpFill/>
            </p:grpSpPr>
            <p:sp>
              <p:nvSpPr>
                <p:cNvPr id="114" name="Rectangle 113"/>
                <p:cNvSpPr>
                  <a:spLocks noChangeArrowheads="1"/>
                </p:cNvSpPr>
                <p:nvPr/>
              </p:nvSpPr>
              <p:spPr bwMode="auto">
                <a:xfrm>
                  <a:off x="17566243" y="6975008"/>
                  <a:ext cx="438849"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15" name="Rectangle 114"/>
                <p:cNvSpPr>
                  <a:spLocks noChangeArrowheads="1"/>
                </p:cNvSpPr>
                <p:nvPr/>
              </p:nvSpPr>
              <p:spPr bwMode="auto">
                <a:xfrm>
                  <a:off x="17566243" y="7620347"/>
                  <a:ext cx="438849" cy="28396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sp>
              <p:nvSpPr>
                <p:cNvPr id="116" name="Freeform 115"/>
                <p:cNvSpPr>
                  <a:spLocks noEditPoints="1"/>
                </p:cNvSpPr>
                <p:nvPr/>
              </p:nvSpPr>
              <p:spPr bwMode="auto">
                <a:xfrm>
                  <a:off x="17566243" y="7297677"/>
                  <a:ext cx="438849" cy="283964"/>
                </a:xfrm>
                <a:custGeom>
                  <a:avLst/>
                  <a:gdLst>
                    <a:gd name="T0" fmla="*/ 0 w 225"/>
                    <a:gd name="T1" fmla="*/ 147 h 147"/>
                    <a:gd name="T2" fmla="*/ 225 w 225"/>
                    <a:gd name="T3" fmla="*/ 147 h 147"/>
                    <a:gd name="T4" fmla="*/ 225 w 225"/>
                    <a:gd name="T5" fmla="*/ 0 h 147"/>
                    <a:gd name="T6" fmla="*/ 0 w 225"/>
                    <a:gd name="T7" fmla="*/ 0 h 147"/>
                    <a:gd name="T8" fmla="*/ 0 w 225"/>
                    <a:gd name="T9" fmla="*/ 147 h 147"/>
                    <a:gd name="T10" fmla="*/ 62 w 225"/>
                    <a:gd name="T11" fmla="*/ 110 h 147"/>
                    <a:gd name="T12" fmla="*/ 106 w 225"/>
                    <a:gd name="T13" fmla="*/ 56 h 147"/>
                    <a:gd name="T14" fmla="*/ 75 w 225"/>
                    <a:gd name="T15" fmla="*/ 31 h 147"/>
                    <a:gd name="T16" fmla="*/ 85 w 225"/>
                    <a:gd name="T17" fmla="*/ 14 h 147"/>
                    <a:gd name="T18" fmla="*/ 122 w 225"/>
                    <a:gd name="T19" fmla="*/ 45 h 147"/>
                    <a:gd name="T20" fmla="*/ 159 w 225"/>
                    <a:gd name="T21" fmla="*/ 23 h 147"/>
                    <a:gd name="T22" fmla="*/ 169 w 225"/>
                    <a:gd name="T23" fmla="*/ 40 h 147"/>
                    <a:gd name="T24" fmla="*/ 133 w 225"/>
                    <a:gd name="T25" fmla="*/ 60 h 147"/>
                    <a:gd name="T26" fmla="*/ 163 w 225"/>
                    <a:gd name="T27" fmla="*/ 121 h 147"/>
                    <a:gd name="T28" fmla="*/ 145 w 225"/>
                    <a:gd name="T29" fmla="*/ 126 h 147"/>
                    <a:gd name="T30" fmla="*/ 117 w 225"/>
                    <a:gd name="T31" fmla="*/ 71 h 147"/>
                    <a:gd name="T32" fmla="*/ 78 w 225"/>
                    <a:gd name="T33" fmla="*/ 119 h 147"/>
                    <a:gd name="T34" fmla="*/ 62 w 225"/>
                    <a:gd name="T35" fmla="*/ 11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5" h="147">
                      <a:moveTo>
                        <a:pt x="0" y="147"/>
                      </a:moveTo>
                      <a:lnTo>
                        <a:pt x="225" y="147"/>
                      </a:lnTo>
                      <a:lnTo>
                        <a:pt x="225" y="0"/>
                      </a:lnTo>
                      <a:lnTo>
                        <a:pt x="0" y="0"/>
                      </a:lnTo>
                      <a:lnTo>
                        <a:pt x="0" y="147"/>
                      </a:lnTo>
                      <a:close/>
                      <a:moveTo>
                        <a:pt x="62" y="110"/>
                      </a:moveTo>
                      <a:cubicBezTo>
                        <a:pt x="72" y="88"/>
                        <a:pt x="87" y="70"/>
                        <a:pt x="106" y="56"/>
                      </a:cubicBezTo>
                      <a:cubicBezTo>
                        <a:pt x="98" y="45"/>
                        <a:pt x="87" y="37"/>
                        <a:pt x="75" y="31"/>
                      </a:cubicBezTo>
                      <a:cubicBezTo>
                        <a:pt x="64" y="26"/>
                        <a:pt x="74" y="9"/>
                        <a:pt x="85" y="14"/>
                      </a:cubicBezTo>
                      <a:cubicBezTo>
                        <a:pt x="99" y="21"/>
                        <a:pt x="112" y="32"/>
                        <a:pt x="122" y="45"/>
                      </a:cubicBezTo>
                      <a:cubicBezTo>
                        <a:pt x="134" y="37"/>
                        <a:pt x="147" y="30"/>
                        <a:pt x="159" y="23"/>
                      </a:cubicBezTo>
                      <a:cubicBezTo>
                        <a:pt x="172" y="16"/>
                        <a:pt x="180" y="34"/>
                        <a:pt x="169" y="40"/>
                      </a:cubicBezTo>
                      <a:cubicBezTo>
                        <a:pt x="158" y="46"/>
                        <a:pt x="145" y="53"/>
                        <a:pt x="133" y="60"/>
                      </a:cubicBezTo>
                      <a:cubicBezTo>
                        <a:pt x="146" y="79"/>
                        <a:pt x="156" y="99"/>
                        <a:pt x="163" y="121"/>
                      </a:cubicBezTo>
                      <a:cubicBezTo>
                        <a:pt x="167" y="133"/>
                        <a:pt x="149" y="138"/>
                        <a:pt x="145" y="126"/>
                      </a:cubicBezTo>
                      <a:cubicBezTo>
                        <a:pt x="138" y="106"/>
                        <a:pt x="129" y="88"/>
                        <a:pt x="117" y="71"/>
                      </a:cubicBezTo>
                      <a:cubicBezTo>
                        <a:pt x="100" y="84"/>
                        <a:pt x="87" y="100"/>
                        <a:pt x="78" y="119"/>
                      </a:cubicBezTo>
                      <a:cubicBezTo>
                        <a:pt x="74" y="131"/>
                        <a:pt x="57" y="121"/>
                        <a:pt x="62" y="1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grpSp>
        <p:sp>
          <p:nvSpPr>
            <p:cNvPr id="103" name="Freeform 102"/>
            <p:cNvSpPr>
              <a:spLocks/>
            </p:cNvSpPr>
            <p:nvPr/>
          </p:nvSpPr>
          <p:spPr bwMode="auto">
            <a:xfrm>
              <a:off x="18046818" y="6548945"/>
              <a:ext cx="77453" cy="258140"/>
            </a:xfrm>
            <a:custGeom>
              <a:avLst/>
              <a:gdLst>
                <a:gd name="T0" fmla="*/ 25 w 50"/>
                <a:gd name="T1" fmla="*/ 141 h 141"/>
                <a:gd name="T2" fmla="*/ 50 w 50"/>
                <a:gd name="T3" fmla="*/ 116 h 141"/>
                <a:gd name="T4" fmla="*/ 50 w 50"/>
                <a:gd name="T5" fmla="*/ 33 h 141"/>
                <a:gd name="T6" fmla="*/ 0 w 50"/>
                <a:gd name="T7" fmla="*/ 33 h 141"/>
                <a:gd name="T8" fmla="*/ 0 w 50"/>
                <a:gd name="T9" fmla="*/ 116 h 141"/>
                <a:gd name="T10" fmla="*/ 25 w 50"/>
                <a:gd name="T11" fmla="*/ 141 h 141"/>
              </a:gdLst>
              <a:ahLst/>
              <a:cxnLst>
                <a:cxn ang="0">
                  <a:pos x="T0" y="T1"/>
                </a:cxn>
                <a:cxn ang="0">
                  <a:pos x="T2" y="T3"/>
                </a:cxn>
                <a:cxn ang="0">
                  <a:pos x="T4" y="T5"/>
                </a:cxn>
                <a:cxn ang="0">
                  <a:pos x="T6" y="T7"/>
                </a:cxn>
                <a:cxn ang="0">
                  <a:pos x="T8" y="T9"/>
                </a:cxn>
                <a:cxn ang="0">
                  <a:pos x="T10" y="T11"/>
                </a:cxn>
              </a:cxnLst>
              <a:rect l="0" t="0" r="r" b="b"/>
              <a:pathLst>
                <a:path w="50" h="141">
                  <a:moveTo>
                    <a:pt x="25" y="141"/>
                  </a:moveTo>
                  <a:cubicBezTo>
                    <a:pt x="39" y="141"/>
                    <a:pt x="50" y="129"/>
                    <a:pt x="50" y="116"/>
                  </a:cubicBezTo>
                  <a:lnTo>
                    <a:pt x="50" y="33"/>
                  </a:lnTo>
                  <a:cubicBezTo>
                    <a:pt x="50" y="0"/>
                    <a:pt x="0" y="0"/>
                    <a:pt x="0" y="33"/>
                  </a:cubicBezTo>
                  <a:lnTo>
                    <a:pt x="0" y="116"/>
                  </a:lnTo>
                  <a:cubicBezTo>
                    <a:pt x="0" y="129"/>
                    <a:pt x="11" y="141"/>
                    <a:pt x="25" y="14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770685" fontAlgn="auto">
                <a:spcBef>
                  <a:spcPts val="0"/>
                </a:spcBef>
                <a:spcAft>
                  <a:spcPts val="0"/>
                </a:spcAft>
              </a:pPr>
              <a:endParaRPr lang="en-GB" sz="3400" dirty="0">
                <a:solidFill>
                  <a:srgbClr val="7F7F7F"/>
                </a:solidFill>
                <a:latin typeface="Calibri"/>
                <a:cs typeface="+mn-cs"/>
              </a:endParaRPr>
            </a:p>
          </p:txBody>
        </p:sp>
      </p:grpSp>
      <p:sp>
        <p:nvSpPr>
          <p:cNvPr id="126" name="Oval 125"/>
          <p:cNvSpPr>
            <a:spLocks noChangeAspect="1"/>
          </p:cNvSpPr>
          <p:nvPr/>
        </p:nvSpPr>
        <p:spPr>
          <a:xfrm>
            <a:off x="6913650" y="4656623"/>
            <a:ext cx="1067256" cy="1051011"/>
          </a:xfrm>
          <a:prstGeom prst="ellipse">
            <a:avLst/>
          </a:prstGeom>
          <a:solidFill>
            <a:srgbClr val="034B89"/>
          </a:solidFill>
          <a:ln w="25400" cap="flat" cmpd="sng" algn="ctr">
            <a:solidFill>
              <a:srgbClr val="FFFFFF"/>
            </a:solidFill>
            <a:prstDash val="solid"/>
          </a:ln>
          <a:effectLst/>
        </p:spPr>
        <p:txBody>
          <a:bodyPr lIns="182825" tIns="91413" rIns="182825" bIns="91413" rtlCol="0" anchor="ctr"/>
          <a:lstStyle/>
          <a:p>
            <a:pPr marL="0" marR="0" lvl="0" indent="0" algn="ctr" defTabSz="1770685" eaLnBrk="1" fontAlgn="auto" latinLnBrk="0" hangingPunct="1">
              <a:lnSpc>
                <a:spcPct val="100000"/>
              </a:lnSpc>
              <a:spcBef>
                <a:spcPts val="0"/>
              </a:spcBef>
              <a:spcAft>
                <a:spcPts val="0"/>
              </a:spcAft>
              <a:buClrTx/>
              <a:buSzTx/>
              <a:buFontTx/>
              <a:buNone/>
              <a:tabLst/>
              <a:defRPr/>
            </a:pPr>
            <a:endParaRPr kumimoji="0" lang="en-GB" sz="3400" b="0" i="0" u="none" strike="noStrike" kern="0" cap="none" spc="0" normalizeH="0" baseline="0" noProof="0" dirty="0">
              <a:ln>
                <a:noFill/>
              </a:ln>
              <a:solidFill>
                <a:srgbClr val="FFFFFF"/>
              </a:solidFill>
              <a:effectLst/>
              <a:uLnTx/>
              <a:uFillTx/>
              <a:latin typeface="Calibri"/>
              <a:ea typeface="+mn-ea"/>
              <a:cs typeface="+mn-cs"/>
            </a:endParaRPr>
          </a:p>
        </p:txBody>
      </p:sp>
      <p:sp>
        <p:nvSpPr>
          <p:cNvPr id="127" name="TextBox 126"/>
          <p:cNvSpPr txBox="1"/>
          <p:nvPr/>
        </p:nvSpPr>
        <p:spPr>
          <a:xfrm>
            <a:off x="6872073" y="4946684"/>
            <a:ext cx="1217015" cy="748868"/>
          </a:xfrm>
          <a:prstGeom prst="rect">
            <a:avLst/>
          </a:prstGeom>
          <a:noFill/>
        </p:spPr>
        <p:txBody>
          <a:bodyPr wrap="square" lIns="182825" tIns="91413" rIns="182825" bIns="91413" rtlCol="0">
            <a:spAutoFit/>
          </a:bodyPr>
          <a:lstStyle/>
          <a:p>
            <a:pPr algn="ctr" defTabSz="1770685" fontAlgn="auto">
              <a:lnSpc>
                <a:spcPts val="2199"/>
              </a:lnSpc>
              <a:spcBef>
                <a:spcPts val="0"/>
              </a:spcBef>
              <a:spcAft>
                <a:spcPts val="0"/>
              </a:spcAft>
            </a:pPr>
            <a:r>
              <a:rPr lang="en-GB" sz="2800" b="1" dirty="0">
                <a:solidFill>
                  <a:srgbClr val="FFFFFF"/>
                </a:solidFill>
                <a:latin typeface="Arial Narrow" pitchFamily="34" charset="0"/>
                <a:cs typeface="+mn-cs"/>
              </a:rPr>
              <a:t>2020-2024</a:t>
            </a:r>
          </a:p>
        </p:txBody>
      </p:sp>
      <p:pic>
        <p:nvPicPr>
          <p:cNvPr id="7" name="Picture 6"/>
          <p:cNvPicPr>
            <a:picLocks noChangeAspect="1"/>
          </p:cNvPicPr>
          <p:nvPr/>
        </p:nvPicPr>
        <p:blipFill>
          <a:blip r:embed="rId7"/>
          <a:stretch>
            <a:fillRect/>
          </a:stretch>
        </p:blipFill>
        <p:spPr>
          <a:xfrm>
            <a:off x="4827602" y="187397"/>
            <a:ext cx="4139543" cy="4145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95685" y="256330"/>
            <a:ext cx="6806968" cy="901127"/>
          </a:xfrm>
          <a:prstGeom prst="rect">
            <a:avLst/>
          </a:prstGeom>
          <a:noFill/>
        </p:spPr>
        <p:txBody>
          <a:bodyPr wrap="square" lIns="99932" tIns="49966" rIns="99932" bIns="49966" rtlCol="0">
            <a:spAutoFit/>
          </a:bodyPr>
          <a:lstStyle/>
          <a:p>
            <a:r>
              <a:rPr lang="en-GB" sz="2600" b="1" dirty="0">
                <a:solidFill>
                  <a:srgbClr val="034B89"/>
                </a:solidFill>
                <a:latin typeface="Arial Narrow" pitchFamily="34" charset="0"/>
              </a:rPr>
              <a:t>Preston &amp; South Ribble Flood </a:t>
            </a:r>
          </a:p>
          <a:p>
            <a:r>
              <a:rPr lang="en-GB" sz="2600" b="1" dirty="0">
                <a:solidFill>
                  <a:srgbClr val="034B89"/>
                </a:solidFill>
                <a:latin typeface="Arial Narrow" pitchFamily="34" charset="0"/>
              </a:rPr>
              <a:t>Risk Management Scheme </a:t>
            </a:r>
            <a:endParaRPr lang="en-GB" sz="2600" dirty="0">
              <a:solidFill>
                <a:srgbClr val="034B89"/>
              </a:solidFill>
              <a:latin typeface="Arial Narrow" pitchFamily="34" charset="0"/>
            </a:endParaRPr>
          </a:p>
        </p:txBody>
      </p:sp>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sp>
        <p:nvSpPr>
          <p:cNvPr id="4" name="TextBox 3"/>
          <p:cNvSpPr txBox="1"/>
          <p:nvPr/>
        </p:nvSpPr>
        <p:spPr>
          <a:xfrm>
            <a:off x="395685" y="1206962"/>
            <a:ext cx="3960291" cy="4247317"/>
          </a:xfrm>
          <a:prstGeom prst="rect">
            <a:avLst/>
          </a:prstGeom>
          <a:noFill/>
        </p:spPr>
        <p:txBody>
          <a:bodyPr wrap="square" rtlCol="0">
            <a:spAutoFit/>
          </a:bodyPr>
          <a:lstStyle/>
          <a:p>
            <a:endParaRPr lang="en-GB" dirty="0"/>
          </a:p>
          <a:p>
            <a:r>
              <a:rPr lang="en-GB" sz="2400" b="1" dirty="0">
                <a:solidFill>
                  <a:schemeClr val="tx2"/>
                </a:solidFill>
              </a:rPr>
              <a:t>Areas to highlight</a:t>
            </a:r>
          </a:p>
          <a:p>
            <a:endParaRPr lang="en-GB" sz="2400" b="1" dirty="0">
              <a:solidFill>
                <a:schemeClr val="tx2"/>
              </a:solidFill>
            </a:endParaRPr>
          </a:p>
          <a:p>
            <a:pPr marL="285750" indent="-285750">
              <a:buFont typeface="Arial" panose="020B0604020202020204" pitchFamily="34" charset="0"/>
              <a:buChar char="•"/>
            </a:pPr>
            <a:endParaRPr lang="en-GB" sz="800" dirty="0">
              <a:solidFill>
                <a:schemeClr val="tx2"/>
              </a:solidFill>
            </a:endParaRPr>
          </a:p>
          <a:p>
            <a:pPr marL="285750" indent="-285750">
              <a:buFontTx/>
              <a:buChar char="-"/>
            </a:pPr>
            <a:r>
              <a:rPr lang="en-GB" sz="2000" dirty="0">
                <a:solidFill>
                  <a:schemeClr val="tx2"/>
                </a:solidFill>
              </a:rPr>
              <a:t>Tree loss</a:t>
            </a:r>
          </a:p>
          <a:p>
            <a:pPr marL="285750" indent="-285750">
              <a:buFontTx/>
              <a:buChar char="-"/>
            </a:pPr>
            <a:r>
              <a:rPr lang="en-GB" sz="2000" dirty="0">
                <a:solidFill>
                  <a:schemeClr val="tx2"/>
                </a:solidFill>
              </a:rPr>
              <a:t>Diversions and road closures </a:t>
            </a:r>
          </a:p>
          <a:p>
            <a:pPr marL="285750" indent="-285750">
              <a:buFontTx/>
              <a:buChar char="-"/>
            </a:pPr>
            <a:r>
              <a:rPr lang="en-GB" sz="2000" dirty="0">
                <a:solidFill>
                  <a:schemeClr val="tx2"/>
                </a:solidFill>
              </a:rPr>
              <a:t>Extension of the defences into</a:t>
            </a:r>
          </a:p>
          <a:p>
            <a:r>
              <a:rPr lang="en-GB" sz="2000" dirty="0">
                <a:solidFill>
                  <a:schemeClr val="tx2"/>
                </a:solidFill>
              </a:rPr>
              <a:t>    the river</a:t>
            </a:r>
          </a:p>
          <a:p>
            <a:pPr marL="285750" indent="-285750">
              <a:buFontTx/>
              <a:buChar char="-"/>
            </a:pPr>
            <a:r>
              <a:rPr lang="en-GB" sz="2000" dirty="0">
                <a:solidFill>
                  <a:schemeClr val="tx2"/>
                </a:solidFill>
              </a:rPr>
              <a:t>Miller Park entrance diversion</a:t>
            </a:r>
          </a:p>
          <a:p>
            <a:pPr marL="285750" indent="-285750">
              <a:buFontTx/>
              <a:buChar char="-"/>
            </a:pPr>
            <a:r>
              <a:rPr lang="en-GB" sz="2000" dirty="0">
                <a:solidFill>
                  <a:schemeClr val="tx2"/>
                </a:solidFill>
              </a:rPr>
              <a:t>Work around Penwortham Methodist church</a:t>
            </a:r>
          </a:p>
          <a:p>
            <a:pPr marL="285750" indent="-285750">
              <a:buFontTx/>
              <a:buChar char="-"/>
            </a:pPr>
            <a:r>
              <a:rPr lang="en-GB" sz="2000" dirty="0">
                <a:solidFill>
                  <a:schemeClr val="tx2"/>
                </a:solidFill>
              </a:rPr>
              <a:t>Access</a:t>
            </a:r>
          </a:p>
          <a:p>
            <a:pPr marL="285750" indent="-285750">
              <a:buFontTx/>
              <a:buChar char="-"/>
            </a:pPr>
            <a:endParaRPr lang="en-GB" dirty="0">
              <a:solidFill>
                <a:schemeClr val="tx2"/>
              </a:solidFill>
            </a:endParaRPr>
          </a:p>
          <a:p>
            <a:pPr marL="285750" indent="-285750">
              <a:buFontTx/>
              <a:buChar char="-"/>
            </a:pPr>
            <a:endParaRPr lang="en-GB" b="1" dirty="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329865"/>
            <a:ext cx="4737575" cy="2866142"/>
          </a:xfrm>
          <a:prstGeom prst="rect">
            <a:avLst/>
          </a:prstGeom>
        </p:spPr>
      </p:pic>
      <p:pic>
        <p:nvPicPr>
          <p:cNvPr id="5" name="Picture 4"/>
          <p:cNvPicPr>
            <a:picLocks noChangeAspect="1"/>
          </p:cNvPicPr>
          <p:nvPr/>
        </p:nvPicPr>
        <p:blipFill>
          <a:blip r:embed="rId4"/>
          <a:stretch>
            <a:fillRect/>
          </a:stretch>
        </p:blipFill>
        <p:spPr>
          <a:xfrm>
            <a:off x="4826855" y="360833"/>
            <a:ext cx="4139543" cy="414564"/>
          </a:xfrm>
          <a:prstGeom prst="rect">
            <a:avLst/>
          </a:prstGeom>
        </p:spPr>
      </p:pic>
    </p:spTree>
    <p:extLst>
      <p:ext uri="{BB962C8B-B14F-4D97-AF65-F5344CB8AC3E}">
        <p14:creationId xmlns:p14="http://schemas.microsoft.com/office/powerpoint/2010/main" val="185031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95685" y="256330"/>
            <a:ext cx="6806968" cy="901127"/>
          </a:xfrm>
          <a:prstGeom prst="rect">
            <a:avLst/>
          </a:prstGeom>
          <a:noFill/>
        </p:spPr>
        <p:txBody>
          <a:bodyPr wrap="square" lIns="99932" tIns="49966" rIns="99932" bIns="49966" rtlCol="0">
            <a:spAutoFit/>
          </a:bodyPr>
          <a:lstStyle/>
          <a:p>
            <a:r>
              <a:rPr lang="en-GB" sz="2600" b="1" dirty="0">
                <a:solidFill>
                  <a:srgbClr val="034B89"/>
                </a:solidFill>
                <a:latin typeface="Arial Narrow" pitchFamily="34" charset="0"/>
              </a:rPr>
              <a:t>Preston &amp; South Ribble Flood </a:t>
            </a:r>
          </a:p>
          <a:p>
            <a:r>
              <a:rPr lang="en-GB" sz="2600" b="1" dirty="0">
                <a:solidFill>
                  <a:srgbClr val="034B89"/>
                </a:solidFill>
                <a:latin typeface="Arial Narrow" pitchFamily="34" charset="0"/>
              </a:rPr>
              <a:t>Risk Management Scheme </a:t>
            </a:r>
            <a:endParaRPr lang="en-GB" sz="2600" dirty="0">
              <a:solidFill>
                <a:srgbClr val="034B89"/>
              </a:solidFill>
              <a:latin typeface="Arial Narrow" pitchFamily="34" charset="0"/>
            </a:endParaRPr>
          </a:p>
        </p:txBody>
      </p:sp>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sp>
        <p:nvSpPr>
          <p:cNvPr id="4" name="TextBox 3"/>
          <p:cNvSpPr txBox="1"/>
          <p:nvPr/>
        </p:nvSpPr>
        <p:spPr>
          <a:xfrm>
            <a:off x="395685" y="1206962"/>
            <a:ext cx="8570713" cy="4555093"/>
          </a:xfrm>
          <a:prstGeom prst="rect">
            <a:avLst/>
          </a:prstGeom>
          <a:noFill/>
        </p:spPr>
        <p:txBody>
          <a:bodyPr wrap="square" rtlCol="0">
            <a:spAutoFit/>
          </a:bodyPr>
          <a:lstStyle/>
          <a:p>
            <a:endParaRPr lang="en-GB" dirty="0"/>
          </a:p>
          <a:p>
            <a:r>
              <a:rPr lang="en-GB" sz="2400" b="1" dirty="0">
                <a:solidFill>
                  <a:schemeClr val="tx2"/>
                </a:solidFill>
              </a:rPr>
              <a:t>Areas to highlight</a:t>
            </a:r>
          </a:p>
          <a:p>
            <a:endParaRPr lang="en-GB" sz="2400" b="1" dirty="0">
              <a:solidFill>
                <a:schemeClr val="tx2"/>
              </a:solidFill>
            </a:endParaRPr>
          </a:p>
          <a:p>
            <a:pPr marL="285750" indent="-285750">
              <a:buFont typeface="Arial" panose="020B0604020202020204" pitchFamily="34" charset="0"/>
              <a:buChar char="•"/>
            </a:pPr>
            <a:endParaRPr lang="en-GB" sz="800" dirty="0">
              <a:solidFill>
                <a:schemeClr val="tx2"/>
              </a:solidFill>
            </a:endParaRPr>
          </a:p>
          <a:p>
            <a:pPr marL="285750" indent="-285750">
              <a:buFontTx/>
              <a:buChar char="-"/>
            </a:pPr>
            <a:r>
              <a:rPr lang="en-GB" sz="2000" b="1" dirty="0">
                <a:solidFill>
                  <a:schemeClr val="tx2"/>
                </a:solidFill>
              </a:rPr>
              <a:t>Works: </a:t>
            </a:r>
            <a:r>
              <a:rPr lang="en-GB" sz="2000" dirty="0">
                <a:solidFill>
                  <a:schemeClr val="tx2"/>
                </a:solidFill>
              </a:rPr>
              <a:t>100m sections: expect to start at area 2B Riverside Road to End of Riverside (April 22 to end Dec 22), </a:t>
            </a:r>
          </a:p>
          <a:p>
            <a:pPr marL="285750" indent="-285750">
              <a:buFontTx/>
              <a:buChar char="-"/>
            </a:pPr>
            <a:r>
              <a:rPr lang="en-GB" sz="2000" b="1" dirty="0">
                <a:solidFill>
                  <a:schemeClr val="tx2"/>
                </a:solidFill>
              </a:rPr>
              <a:t>Access:</a:t>
            </a:r>
            <a:r>
              <a:rPr lang="en-GB" sz="2000" dirty="0">
                <a:solidFill>
                  <a:schemeClr val="tx2"/>
                </a:solidFill>
              </a:rPr>
              <a:t> Will be restricted as result of works. Emergency access. </a:t>
            </a:r>
          </a:p>
          <a:p>
            <a:pPr marL="285750" indent="-285750">
              <a:buFontTx/>
              <a:buChar char="-"/>
            </a:pPr>
            <a:r>
              <a:rPr lang="en-GB" sz="2000" b="1" dirty="0">
                <a:solidFill>
                  <a:schemeClr val="tx2"/>
                </a:solidFill>
              </a:rPr>
              <a:t>Surveys:</a:t>
            </a:r>
            <a:r>
              <a:rPr lang="en-GB" sz="2000" dirty="0">
                <a:solidFill>
                  <a:schemeClr val="tx2"/>
                </a:solidFill>
              </a:rPr>
              <a:t> Property surveys to be carried out</a:t>
            </a:r>
          </a:p>
          <a:p>
            <a:pPr marL="285750" indent="-285750">
              <a:buFontTx/>
              <a:buChar char="-"/>
            </a:pPr>
            <a:r>
              <a:rPr lang="en-GB" sz="2000" dirty="0">
                <a:solidFill>
                  <a:schemeClr val="tx2"/>
                </a:solidFill>
              </a:rPr>
              <a:t>Temporary Cycleway</a:t>
            </a:r>
          </a:p>
          <a:p>
            <a:pPr marL="285750" indent="-285750">
              <a:buFontTx/>
              <a:buChar char="-"/>
            </a:pPr>
            <a:r>
              <a:rPr lang="en-GB" sz="2000" b="1" dirty="0">
                <a:solidFill>
                  <a:schemeClr val="tx2"/>
                </a:solidFill>
              </a:rPr>
              <a:t>Drop in office: </a:t>
            </a:r>
            <a:r>
              <a:rPr lang="en-GB" sz="2000" dirty="0">
                <a:solidFill>
                  <a:schemeClr val="tx2"/>
                </a:solidFill>
              </a:rPr>
              <a:t>office on site for public to speak </a:t>
            </a:r>
            <a:r>
              <a:rPr lang="en-GB" sz="2000">
                <a:solidFill>
                  <a:schemeClr val="tx2"/>
                </a:solidFill>
              </a:rPr>
              <a:t>to contractors/team</a:t>
            </a:r>
            <a:endParaRPr lang="en-GB" sz="2000" dirty="0">
              <a:solidFill>
                <a:schemeClr val="tx2"/>
              </a:solidFill>
            </a:endParaRPr>
          </a:p>
          <a:p>
            <a:pPr marL="285750" indent="-285750">
              <a:buFontTx/>
              <a:buChar char="-"/>
            </a:pPr>
            <a:r>
              <a:rPr lang="en-GB" sz="2000" dirty="0">
                <a:solidFill>
                  <a:schemeClr val="tx2"/>
                </a:solidFill>
              </a:rPr>
              <a:t>Extension of the defences into the river</a:t>
            </a:r>
          </a:p>
          <a:p>
            <a:pPr marL="285750" indent="-285750">
              <a:buFontTx/>
              <a:buChar char="-"/>
            </a:pPr>
            <a:r>
              <a:rPr lang="en-GB" sz="2000" b="1" dirty="0">
                <a:solidFill>
                  <a:schemeClr val="tx2"/>
                </a:solidFill>
              </a:rPr>
              <a:t>Tree planting and Landscaping</a:t>
            </a:r>
            <a:r>
              <a:rPr lang="en-GB" sz="2000" dirty="0">
                <a:solidFill>
                  <a:schemeClr val="tx2"/>
                </a:solidFill>
              </a:rPr>
              <a:t> to take place Inc. 0.35HA at Ribble Sidings.</a:t>
            </a:r>
          </a:p>
          <a:p>
            <a:pPr marL="285750" indent="-285750">
              <a:buFontTx/>
              <a:buChar char="-"/>
            </a:pPr>
            <a:endParaRPr lang="en-GB" dirty="0">
              <a:solidFill>
                <a:schemeClr val="tx2"/>
              </a:solidFill>
            </a:endParaRPr>
          </a:p>
          <a:p>
            <a:pPr marL="285750" indent="-285750">
              <a:buFontTx/>
              <a:buChar char="-"/>
            </a:pPr>
            <a:endParaRPr lang="en-GB" b="1" dirty="0">
              <a:solidFill>
                <a:schemeClr val="tx2"/>
              </a:solidFill>
            </a:endParaRPr>
          </a:p>
        </p:txBody>
      </p:sp>
      <p:pic>
        <p:nvPicPr>
          <p:cNvPr id="5" name="Picture 4"/>
          <p:cNvPicPr>
            <a:picLocks noChangeAspect="1"/>
          </p:cNvPicPr>
          <p:nvPr/>
        </p:nvPicPr>
        <p:blipFill>
          <a:blip r:embed="rId3"/>
          <a:stretch>
            <a:fillRect/>
          </a:stretch>
        </p:blipFill>
        <p:spPr>
          <a:xfrm>
            <a:off x="4826855" y="360833"/>
            <a:ext cx="4139543" cy="414564"/>
          </a:xfrm>
          <a:prstGeom prst="rect">
            <a:avLst/>
          </a:prstGeom>
        </p:spPr>
      </p:pic>
    </p:spTree>
    <p:extLst>
      <p:ext uri="{BB962C8B-B14F-4D97-AF65-F5344CB8AC3E}">
        <p14:creationId xmlns:p14="http://schemas.microsoft.com/office/powerpoint/2010/main" val="91848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95685" y="256330"/>
            <a:ext cx="6806968" cy="901127"/>
          </a:xfrm>
          <a:prstGeom prst="rect">
            <a:avLst/>
          </a:prstGeom>
          <a:noFill/>
        </p:spPr>
        <p:txBody>
          <a:bodyPr wrap="square" lIns="99932" tIns="49966" rIns="99932" bIns="49966" rtlCol="0">
            <a:spAutoFit/>
          </a:bodyPr>
          <a:lstStyle/>
          <a:p>
            <a:r>
              <a:rPr lang="en-GB" sz="2600" b="1" dirty="0">
                <a:solidFill>
                  <a:srgbClr val="034B89"/>
                </a:solidFill>
                <a:latin typeface="Arial Narrow" pitchFamily="34" charset="0"/>
              </a:rPr>
              <a:t>Preston &amp; South Ribble Flood </a:t>
            </a:r>
          </a:p>
          <a:p>
            <a:r>
              <a:rPr lang="en-GB" sz="2600" b="1" dirty="0">
                <a:solidFill>
                  <a:srgbClr val="034B89"/>
                </a:solidFill>
                <a:latin typeface="Arial Narrow" pitchFamily="34" charset="0"/>
              </a:rPr>
              <a:t>Risk Management Scheme </a:t>
            </a:r>
            <a:endParaRPr lang="en-GB" sz="2600" dirty="0">
              <a:solidFill>
                <a:srgbClr val="034B89"/>
              </a:solidFill>
              <a:latin typeface="Arial Narrow" pitchFamily="34" charset="0"/>
            </a:endParaRPr>
          </a:p>
        </p:txBody>
      </p:sp>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sp>
        <p:nvSpPr>
          <p:cNvPr id="4" name="TextBox 3"/>
          <p:cNvSpPr txBox="1"/>
          <p:nvPr/>
        </p:nvSpPr>
        <p:spPr>
          <a:xfrm>
            <a:off x="395685" y="1206962"/>
            <a:ext cx="8570713" cy="1508105"/>
          </a:xfrm>
          <a:prstGeom prst="rect">
            <a:avLst/>
          </a:prstGeom>
          <a:noFill/>
        </p:spPr>
        <p:txBody>
          <a:bodyPr wrap="square" rtlCol="0">
            <a:spAutoFit/>
          </a:bodyPr>
          <a:lstStyle/>
          <a:p>
            <a:endParaRPr lang="en-GB" dirty="0"/>
          </a:p>
          <a:p>
            <a:r>
              <a:rPr lang="en-GB" sz="2400" b="1" dirty="0">
                <a:solidFill>
                  <a:schemeClr val="tx2"/>
                </a:solidFill>
              </a:rPr>
              <a:t>Areas to highlight</a:t>
            </a:r>
          </a:p>
          <a:p>
            <a:endParaRPr lang="en-GB" sz="2400" b="1" dirty="0">
              <a:solidFill>
                <a:schemeClr val="tx2"/>
              </a:solidFill>
            </a:endParaRPr>
          </a:p>
          <a:p>
            <a:pPr marL="285750" indent="-285750">
              <a:buFont typeface="Arial" panose="020B0604020202020204" pitchFamily="34" charset="0"/>
              <a:buChar char="•"/>
            </a:pPr>
            <a:endParaRPr lang="en-GB" sz="800" dirty="0">
              <a:solidFill>
                <a:schemeClr val="tx2"/>
              </a:solidFill>
            </a:endParaRPr>
          </a:p>
          <a:p>
            <a:pPr marL="285750" indent="-285750">
              <a:buFontTx/>
              <a:buChar char="-"/>
            </a:pPr>
            <a:endParaRPr lang="en-GB" b="1" dirty="0">
              <a:solidFill>
                <a:schemeClr val="tx2"/>
              </a:solidFill>
            </a:endParaRPr>
          </a:p>
        </p:txBody>
      </p:sp>
      <p:pic>
        <p:nvPicPr>
          <p:cNvPr id="5" name="Picture 4"/>
          <p:cNvPicPr>
            <a:picLocks noChangeAspect="1"/>
          </p:cNvPicPr>
          <p:nvPr/>
        </p:nvPicPr>
        <p:blipFill>
          <a:blip r:embed="rId3"/>
          <a:stretch>
            <a:fillRect/>
          </a:stretch>
        </p:blipFill>
        <p:spPr>
          <a:xfrm>
            <a:off x="4826855" y="360833"/>
            <a:ext cx="4139543" cy="414564"/>
          </a:xfrm>
          <a:prstGeom prst="rect">
            <a:avLst/>
          </a:prstGeom>
        </p:spPr>
      </p:pic>
      <p:pic>
        <p:nvPicPr>
          <p:cNvPr id="7" name="Picture 6"/>
          <p:cNvPicPr>
            <a:picLocks noChangeAspect="1"/>
          </p:cNvPicPr>
          <p:nvPr/>
        </p:nvPicPr>
        <p:blipFill>
          <a:blip r:embed="rId4"/>
          <a:stretch>
            <a:fillRect/>
          </a:stretch>
        </p:blipFill>
        <p:spPr>
          <a:xfrm>
            <a:off x="27693" y="1936406"/>
            <a:ext cx="9144000" cy="4342942"/>
          </a:xfrm>
          <a:prstGeom prst="rect">
            <a:avLst/>
          </a:prstGeom>
        </p:spPr>
      </p:pic>
      <p:pic>
        <p:nvPicPr>
          <p:cNvPr id="8" name="Picture 7"/>
          <p:cNvPicPr>
            <a:picLocks noChangeAspect="1"/>
          </p:cNvPicPr>
          <p:nvPr/>
        </p:nvPicPr>
        <p:blipFill>
          <a:blip r:embed="rId5"/>
          <a:stretch>
            <a:fillRect/>
          </a:stretch>
        </p:blipFill>
        <p:spPr>
          <a:xfrm>
            <a:off x="6393216" y="922001"/>
            <a:ext cx="2675830" cy="2007668"/>
          </a:xfrm>
          <a:prstGeom prst="rect">
            <a:avLst/>
          </a:prstGeom>
        </p:spPr>
      </p:pic>
    </p:spTree>
    <p:extLst>
      <p:ext uri="{BB962C8B-B14F-4D97-AF65-F5344CB8AC3E}">
        <p14:creationId xmlns:p14="http://schemas.microsoft.com/office/powerpoint/2010/main" val="3604268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95685" y="256330"/>
            <a:ext cx="6806968" cy="901127"/>
          </a:xfrm>
          <a:prstGeom prst="rect">
            <a:avLst/>
          </a:prstGeom>
          <a:noFill/>
        </p:spPr>
        <p:txBody>
          <a:bodyPr wrap="square" lIns="99932" tIns="49966" rIns="99932" bIns="49966" rtlCol="0">
            <a:spAutoFit/>
          </a:bodyPr>
          <a:lstStyle/>
          <a:p>
            <a:r>
              <a:rPr lang="en-GB" sz="2600" b="1" dirty="0">
                <a:solidFill>
                  <a:srgbClr val="034B89"/>
                </a:solidFill>
                <a:latin typeface="Arial Narrow" pitchFamily="34" charset="0"/>
              </a:rPr>
              <a:t>Preston &amp; South Ribble Flood </a:t>
            </a:r>
          </a:p>
          <a:p>
            <a:r>
              <a:rPr lang="en-GB" sz="2600" b="1" dirty="0">
                <a:solidFill>
                  <a:srgbClr val="034B89"/>
                </a:solidFill>
                <a:latin typeface="Arial Narrow" pitchFamily="34" charset="0"/>
              </a:rPr>
              <a:t>Risk Management Scheme </a:t>
            </a:r>
            <a:endParaRPr lang="en-GB" sz="2600" dirty="0">
              <a:solidFill>
                <a:srgbClr val="034B89"/>
              </a:solidFill>
              <a:latin typeface="Arial Narrow" pitchFamily="34" charset="0"/>
            </a:endParaRPr>
          </a:p>
        </p:txBody>
      </p:sp>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sp>
        <p:nvSpPr>
          <p:cNvPr id="4" name="TextBox 3"/>
          <p:cNvSpPr txBox="1"/>
          <p:nvPr/>
        </p:nvSpPr>
        <p:spPr>
          <a:xfrm>
            <a:off x="395685" y="1206962"/>
            <a:ext cx="3960291" cy="1508105"/>
          </a:xfrm>
          <a:prstGeom prst="rect">
            <a:avLst/>
          </a:prstGeom>
          <a:noFill/>
        </p:spPr>
        <p:txBody>
          <a:bodyPr wrap="square" rtlCol="0">
            <a:spAutoFit/>
          </a:bodyPr>
          <a:lstStyle/>
          <a:p>
            <a:endParaRPr lang="en-GB" dirty="0"/>
          </a:p>
          <a:p>
            <a:r>
              <a:rPr lang="en-GB" sz="2400" b="1" dirty="0">
                <a:solidFill>
                  <a:schemeClr val="tx2"/>
                </a:solidFill>
              </a:rPr>
              <a:t>Guild Wheel</a:t>
            </a:r>
          </a:p>
          <a:p>
            <a:endParaRPr lang="en-GB" sz="2400" b="1" dirty="0">
              <a:solidFill>
                <a:schemeClr val="tx2"/>
              </a:solidFill>
            </a:endParaRPr>
          </a:p>
          <a:p>
            <a:pPr marL="285750" indent="-285750">
              <a:buFont typeface="Arial" panose="020B0604020202020204" pitchFamily="34" charset="0"/>
              <a:buChar char="•"/>
            </a:pPr>
            <a:endParaRPr lang="en-GB" sz="800" dirty="0">
              <a:solidFill>
                <a:schemeClr val="tx2"/>
              </a:solidFill>
            </a:endParaRPr>
          </a:p>
          <a:p>
            <a:pPr marL="285750" indent="-285750">
              <a:buFontTx/>
              <a:buChar char="-"/>
            </a:pPr>
            <a:endParaRPr lang="en-GB" b="1" dirty="0">
              <a:solidFill>
                <a:schemeClr val="tx2"/>
              </a:solidFill>
            </a:endParaRPr>
          </a:p>
        </p:txBody>
      </p:sp>
      <p:pic>
        <p:nvPicPr>
          <p:cNvPr id="5" name="Picture 4"/>
          <p:cNvPicPr>
            <a:picLocks noChangeAspect="1"/>
          </p:cNvPicPr>
          <p:nvPr/>
        </p:nvPicPr>
        <p:blipFill>
          <a:blip r:embed="rId3"/>
          <a:stretch>
            <a:fillRect/>
          </a:stretch>
        </p:blipFill>
        <p:spPr>
          <a:xfrm>
            <a:off x="4826855" y="360833"/>
            <a:ext cx="4139543" cy="414564"/>
          </a:xfrm>
          <a:prstGeom prst="rect">
            <a:avLst/>
          </a:prstGeom>
        </p:spPr>
      </p:pic>
      <p:pic>
        <p:nvPicPr>
          <p:cNvPr id="2" name="Picture 1"/>
          <p:cNvPicPr>
            <a:picLocks noChangeAspect="1"/>
          </p:cNvPicPr>
          <p:nvPr/>
        </p:nvPicPr>
        <p:blipFill>
          <a:blip r:embed="rId4"/>
          <a:stretch>
            <a:fillRect/>
          </a:stretch>
        </p:blipFill>
        <p:spPr>
          <a:xfrm>
            <a:off x="1259632" y="1992661"/>
            <a:ext cx="6516216" cy="4551039"/>
          </a:xfrm>
          <a:prstGeom prst="rect">
            <a:avLst/>
          </a:prstGeom>
        </p:spPr>
      </p:pic>
    </p:spTree>
    <p:extLst>
      <p:ext uri="{BB962C8B-B14F-4D97-AF65-F5344CB8AC3E}">
        <p14:creationId xmlns:p14="http://schemas.microsoft.com/office/powerpoint/2010/main" val="51189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37652" y="1025800"/>
            <a:ext cx="7886700" cy="994172"/>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sz="3300" b="1" dirty="0">
                <a:solidFill>
                  <a:prstClr val="black"/>
                </a:solidFill>
              </a:rPr>
              <a:t>Riverside Road Visualisation</a:t>
            </a:r>
            <a:br>
              <a:rPr lang="en-GB" sz="3300" b="1" dirty="0">
                <a:solidFill>
                  <a:prstClr val="black"/>
                </a:solidFill>
              </a:rPr>
            </a:br>
            <a:r>
              <a:rPr lang="en-GB" sz="2700" dirty="0">
                <a:solidFill>
                  <a:prstClr val="black"/>
                </a:solidFill>
              </a:rPr>
              <a:t>looking upstream from the gas pipe bridge </a:t>
            </a:r>
            <a:endParaRPr lang="en-US" sz="3300">
              <a:solidFill>
                <a:prstClr val="black"/>
              </a:solidFill>
            </a:endParaRPr>
          </a:p>
          <a:p>
            <a:pPr fontAlgn="auto">
              <a:spcAft>
                <a:spcPts val="0"/>
              </a:spcAft>
            </a:pPr>
            <a:r>
              <a:rPr lang="en-GB" sz="2700" dirty="0">
                <a:solidFill>
                  <a:prstClr val="black"/>
                </a:solidFill>
              </a:rPr>
              <a:t>between Havelock Road and Fairhaven Road</a:t>
            </a:r>
            <a:endParaRPr lang="en-GB" sz="3300" dirty="0">
              <a:solidFill>
                <a:prstClr val="black"/>
              </a:solidFill>
            </a:endParaRPr>
          </a:p>
        </p:txBody>
      </p:sp>
      <p:pic>
        <p:nvPicPr>
          <p:cNvPr id="12" name="Picture 11">
            <a:extLst>
              <a:ext uri="{FF2B5EF4-FFF2-40B4-BE49-F238E27FC236}">
                <a16:creationId xmlns:a16="http://schemas.microsoft.com/office/drawing/2014/main" id="{471D23DD-04BC-4435-BD77-EBB807505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330" y="2019972"/>
            <a:ext cx="5374483" cy="3597795"/>
          </a:xfrm>
          <a:prstGeom prst="rect">
            <a:avLst/>
          </a:prstGeom>
        </p:spPr>
      </p:pic>
      <p:sp>
        <p:nvSpPr>
          <p:cNvPr id="13" name="TextBox 12"/>
          <p:cNvSpPr txBox="1"/>
          <p:nvPr/>
        </p:nvSpPr>
        <p:spPr>
          <a:xfrm>
            <a:off x="237652" y="2238182"/>
            <a:ext cx="1724792" cy="3785652"/>
          </a:xfrm>
          <a:prstGeom prst="rect">
            <a:avLst/>
          </a:prstGeom>
          <a:noFill/>
        </p:spPr>
        <p:txBody>
          <a:bodyPr wrap="square" rtlCol="0">
            <a:spAutoFit/>
          </a:bodyPr>
          <a:lstStyle/>
          <a:p>
            <a:pPr fontAlgn="auto">
              <a:spcBef>
                <a:spcPts val="0"/>
              </a:spcBef>
              <a:spcAft>
                <a:spcPts val="0"/>
              </a:spcAft>
            </a:pPr>
            <a:r>
              <a:rPr lang="en-GB" sz="1200" dirty="0">
                <a:solidFill>
                  <a:prstClr val="black"/>
                </a:solidFill>
                <a:latin typeface="Calibri" panose="020F0502020204030204"/>
                <a:cs typeface="+mn-cs"/>
              </a:rPr>
              <a:t>Pre-cast flood wall with glass panels on top to retain existing views of the river. Glass panels are typically 800mm high. No copings on top of pre-cast wall where glass panels are used.  </a:t>
            </a:r>
          </a:p>
          <a:p>
            <a:pPr fontAlgn="auto">
              <a:spcBef>
                <a:spcPts val="0"/>
              </a:spcBef>
              <a:spcAft>
                <a:spcPts val="0"/>
              </a:spcAft>
            </a:pPr>
            <a:endParaRPr lang="en-GB" sz="1200" dirty="0">
              <a:solidFill>
                <a:prstClr val="black"/>
              </a:solidFill>
              <a:latin typeface="Calibri" panose="020F0502020204030204"/>
              <a:cs typeface="+mn-cs"/>
            </a:endParaRPr>
          </a:p>
          <a:p>
            <a:pPr fontAlgn="auto">
              <a:spcBef>
                <a:spcPts val="0"/>
              </a:spcBef>
              <a:spcAft>
                <a:spcPts val="0"/>
              </a:spcAft>
            </a:pPr>
            <a:r>
              <a:rPr lang="en-GB" sz="1200" dirty="0">
                <a:solidFill>
                  <a:prstClr val="black"/>
                </a:solidFill>
                <a:latin typeface="Calibri" panose="020F0502020204030204"/>
                <a:cs typeface="+mn-cs"/>
              </a:rPr>
              <a:t>Grey stone sett along bottom of wall to provide tidy interface with footpath. Path reinstated with tarmac. </a:t>
            </a:r>
          </a:p>
          <a:p>
            <a:pPr fontAlgn="auto">
              <a:spcBef>
                <a:spcPts val="0"/>
              </a:spcBef>
              <a:spcAft>
                <a:spcPts val="0"/>
              </a:spcAft>
            </a:pPr>
            <a:endParaRPr lang="en-GB" sz="1200" dirty="0">
              <a:solidFill>
                <a:prstClr val="black"/>
              </a:solidFill>
              <a:latin typeface="Calibri" panose="020F0502020204030204"/>
              <a:cs typeface="+mn-cs"/>
            </a:endParaRPr>
          </a:p>
          <a:p>
            <a:pPr fontAlgn="auto">
              <a:spcBef>
                <a:spcPts val="0"/>
              </a:spcBef>
              <a:spcAft>
                <a:spcPts val="0"/>
              </a:spcAft>
            </a:pPr>
            <a:r>
              <a:rPr lang="en-GB" sz="1200" dirty="0">
                <a:solidFill>
                  <a:prstClr val="black"/>
                </a:solidFill>
                <a:latin typeface="Calibri" panose="020F0502020204030204"/>
                <a:cs typeface="+mn-cs"/>
              </a:rPr>
              <a:t>Joints between wall panels to match colour of wall. </a:t>
            </a:r>
          </a:p>
          <a:p>
            <a:pPr fontAlgn="auto">
              <a:spcBef>
                <a:spcPts val="0"/>
              </a:spcBef>
              <a:spcAft>
                <a:spcPts val="0"/>
              </a:spcAft>
            </a:pPr>
            <a:endParaRPr lang="en-GB" sz="1200" dirty="0">
              <a:solidFill>
                <a:prstClr val="black"/>
              </a:solidFill>
              <a:latin typeface="Calibri" panose="020F0502020204030204"/>
              <a:cs typeface="+mn-cs"/>
            </a:endParaRPr>
          </a:p>
          <a:p>
            <a:pPr fontAlgn="auto">
              <a:spcBef>
                <a:spcPts val="0"/>
              </a:spcBef>
              <a:spcAft>
                <a:spcPts val="0"/>
              </a:spcAft>
            </a:pPr>
            <a:endParaRPr lang="en-GB" sz="1200" dirty="0">
              <a:solidFill>
                <a:prstClr val="black"/>
              </a:solidFill>
              <a:latin typeface="Calibri" panose="020F0502020204030204"/>
              <a:cs typeface="+mn-cs"/>
            </a:endParaRPr>
          </a:p>
        </p:txBody>
      </p:sp>
      <p:pic>
        <p:nvPicPr>
          <p:cNvPr id="6" name="Picture 5"/>
          <p:cNvPicPr>
            <a:picLocks noChangeAspect="1"/>
          </p:cNvPicPr>
          <p:nvPr/>
        </p:nvPicPr>
        <p:blipFill>
          <a:blip r:embed="rId3"/>
          <a:stretch>
            <a:fillRect/>
          </a:stretch>
        </p:blipFill>
        <p:spPr>
          <a:xfrm>
            <a:off x="6075922" y="857251"/>
            <a:ext cx="3068078" cy="928196"/>
          </a:xfrm>
          <a:prstGeom prst="rect">
            <a:avLst/>
          </a:prstGeom>
        </p:spPr>
      </p:pic>
      <p:sp>
        <p:nvSpPr>
          <p:cNvPr id="7" name="TextBox 6"/>
          <p:cNvSpPr txBox="1"/>
          <p:nvPr/>
        </p:nvSpPr>
        <p:spPr>
          <a:xfrm>
            <a:off x="7476202" y="1953996"/>
            <a:ext cx="1389185" cy="2469907"/>
          </a:xfrm>
          <a:prstGeom prst="rect">
            <a:avLst/>
          </a:prstGeom>
          <a:noFill/>
        </p:spPr>
        <p:txBody>
          <a:bodyPr wrap="square" lIns="68580" tIns="34290" rIns="68580" bIns="34290" rtlCol="0" anchor="t">
            <a:spAutoFit/>
          </a:bodyPr>
          <a:lstStyle/>
          <a:p>
            <a:pPr fontAlgn="auto">
              <a:spcBef>
                <a:spcPts val="0"/>
              </a:spcBef>
              <a:spcAft>
                <a:spcPts val="0"/>
              </a:spcAft>
            </a:pPr>
            <a:r>
              <a:rPr lang="en-GB" sz="1200" dirty="0">
                <a:solidFill>
                  <a:prstClr val="black"/>
                </a:solidFill>
                <a:latin typeface="Calibri" panose="020F0502020204030204"/>
                <a:cs typeface="+mn-cs"/>
              </a:rPr>
              <a:t>Pillar altered to retain views</a:t>
            </a:r>
          </a:p>
          <a:p>
            <a:pPr fontAlgn="auto">
              <a:spcBef>
                <a:spcPts val="0"/>
              </a:spcBef>
              <a:spcAft>
                <a:spcPts val="0"/>
              </a:spcAft>
            </a:pPr>
            <a:endParaRPr lang="en-GB" sz="1200" dirty="0">
              <a:solidFill>
                <a:prstClr val="black"/>
              </a:solidFill>
              <a:latin typeface="Calibri" panose="020F0502020204030204"/>
              <a:cs typeface="+mn-cs"/>
            </a:endParaRPr>
          </a:p>
          <a:p>
            <a:pPr fontAlgn="auto">
              <a:spcBef>
                <a:spcPts val="0"/>
              </a:spcBef>
              <a:spcAft>
                <a:spcPts val="0"/>
              </a:spcAft>
            </a:pPr>
            <a:r>
              <a:rPr lang="en-GB" sz="1200" dirty="0">
                <a:solidFill>
                  <a:prstClr val="black"/>
                </a:solidFill>
                <a:latin typeface="Calibri" panose="020F0502020204030204"/>
                <a:cs typeface="+mn-cs"/>
              </a:rPr>
              <a:t>Glass panels extended to pillar to retain views. </a:t>
            </a:r>
          </a:p>
          <a:p>
            <a:pPr fontAlgn="auto">
              <a:spcBef>
                <a:spcPts val="0"/>
              </a:spcBef>
              <a:spcAft>
                <a:spcPts val="0"/>
              </a:spcAft>
            </a:pPr>
            <a:endParaRPr lang="en-GB" sz="1200" dirty="0">
              <a:solidFill>
                <a:prstClr val="black"/>
              </a:solidFill>
              <a:latin typeface="Calibri" panose="020F0502020204030204"/>
              <a:cs typeface="+mn-cs"/>
            </a:endParaRPr>
          </a:p>
          <a:p>
            <a:pPr fontAlgn="auto">
              <a:spcBef>
                <a:spcPts val="0"/>
              </a:spcBef>
              <a:spcAft>
                <a:spcPts val="0"/>
              </a:spcAft>
            </a:pPr>
            <a:r>
              <a:rPr lang="en-GB" sz="1200" dirty="0">
                <a:solidFill>
                  <a:prstClr val="black"/>
                </a:solidFill>
                <a:latin typeface="Calibri" panose="020F0502020204030204"/>
                <a:cs typeface="+mn-cs"/>
              </a:rPr>
              <a:t>Redi-Rock revetment to rear of pillar to stabilise bank</a:t>
            </a:r>
          </a:p>
          <a:p>
            <a:pPr fontAlgn="auto">
              <a:spcBef>
                <a:spcPts val="0"/>
              </a:spcBef>
              <a:spcAft>
                <a:spcPts val="0"/>
              </a:spcAft>
            </a:pPr>
            <a:endParaRPr lang="en-GB" sz="1200" dirty="0">
              <a:solidFill>
                <a:prstClr val="black"/>
              </a:solidFill>
              <a:latin typeface="Calibri" panose="020F0502020204030204"/>
              <a:cs typeface="+mn-cs"/>
            </a:endParaRPr>
          </a:p>
          <a:p>
            <a:pPr fontAlgn="auto">
              <a:spcBef>
                <a:spcPts val="0"/>
              </a:spcBef>
              <a:spcAft>
                <a:spcPts val="0"/>
              </a:spcAft>
            </a:pPr>
            <a:endParaRPr lang="en-GB" sz="1200" dirty="0">
              <a:solidFill>
                <a:prstClr val="black"/>
              </a:solidFill>
              <a:latin typeface="Calibri" panose="020F0502020204030204"/>
              <a:cs typeface="+mn-cs"/>
            </a:endParaRPr>
          </a:p>
        </p:txBody>
      </p:sp>
      <p:pic>
        <p:nvPicPr>
          <p:cNvPr id="2" name="Picture 1"/>
          <p:cNvPicPr>
            <a:picLocks noChangeAspect="1"/>
          </p:cNvPicPr>
          <p:nvPr/>
        </p:nvPicPr>
        <p:blipFill rotWithShape="1">
          <a:blip r:embed="rId4"/>
          <a:srcRect l="58438" t="14798" r="2083" b="5163"/>
          <a:stretch/>
        </p:blipFill>
        <p:spPr>
          <a:xfrm>
            <a:off x="6257925" y="4288396"/>
            <a:ext cx="2776850" cy="1582585"/>
          </a:xfrm>
          <a:prstGeom prst="rect">
            <a:avLst/>
          </a:prstGeom>
        </p:spPr>
      </p:pic>
    </p:spTree>
    <p:extLst>
      <p:ext uri="{BB962C8B-B14F-4D97-AF65-F5344CB8AC3E}">
        <p14:creationId xmlns:p14="http://schemas.microsoft.com/office/powerpoint/2010/main" val="661758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7452320" y="6425952"/>
            <a:ext cx="1691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rPr>
              <a:t>Official</a:t>
            </a:r>
          </a:p>
        </p:txBody>
      </p:sp>
      <p:pic>
        <p:nvPicPr>
          <p:cNvPr id="3" name="Picture 2"/>
          <p:cNvPicPr>
            <a:picLocks noChangeAspect="1"/>
          </p:cNvPicPr>
          <p:nvPr/>
        </p:nvPicPr>
        <p:blipFill>
          <a:blip r:embed="rId3"/>
          <a:stretch>
            <a:fillRect/>
          </a:stretch>
        </p:blipFill>
        <p:spPr>
          <a:xfrm>
            <a:off x="4724540" y="171657"/>
            <a:ext cx="4139543" cy="414564"/>
          </a:xfrm>
          <a:prstGeom prst="rect">
            <a:avLst/>
          </a:prstGeom>
        </p:spPr>
      </p:pic>
      <p:pic>
        <p:nvPicPr>
          <p:cNvPr id="10" name="Picture 9"/>
          <p:cNvPicPr>
            <a:picLocks noChangeAspect="1"/>
          </p:cNvPicPr>
          <p:nvPr/>
        </p:nvPicPr>
        <p:blipFill>
          <a:blip r:embed="rId4"/>
          <a:stretch>
            <a:fillRect/>
          </a:stretch>
        </p:blipFill>
        <p:spPr>
          <a:xfrm>
            <a:off x="156193" y="1152468"/>
            <a:ext cx="4846864" cy="3090986"/>
          </a:xfrm>
          <a:prstGeom prst="rect">
            <a:avLst/>
          </a:prstGeom>
        </p:spPr>
      </p:pic>
      <p:pic>
        <p:nvPicPr>
          <p:cNvPr id="11" name="Picture 10"/>
          <p:cNvPicPr>
            <a:picLocks noChangeAspect="1"/>
          </p:cNvPicPr>
          <p:nvPr/>
        </p:nvPicPr>
        <p:blipFill>
          <a:blip r:embed="rId5"/>
          <a:stretch>
            <a:fillRect/>
          </a:stretch>
        </p:blipFill>
        <p:spPr>
          <a:xfrm>
            <a:off x="4765407" y="1299625"/>
            <a:ext cx="4263267" cy="2321103"/>
          </a:xfrm>
          <a:prstGeom prst="rect">
            <a:avLst/>
          </a:prstGeom>
        </p:spPr>
      </p:pic>
      <p:pic>
        <p:nvPicPr>
          <p:cNvPr id="12" name="Picture 11"/>
          <p:cNvPicPr>
            <a:picLocks noChangeAspect="1"/>
          </p:cNvPicPr>
          <p:nvPr/>
        </p:nvPicPr>
        <p:blipFill>
          <a:blip r:embed="rId6"/>
          <a:stretch>
            <a:fillRect/>
          </a:stretch>
        </p:blipFill>
        <p:spPr>
          <a:xfrm>
            <a:off x="3675805" y="4390611"/>
            <a:ext cx="2362566" cy="2056999"/>
          </a:xfrm>
          <a:prstGeom prst="rect">
            <a:avLst/>
          </a:prstGeom>
        </p:spPr>
      </p:pic>
      <p:pic>
        <p:nvPicPr>
          <p:cNvPr id="2" name="Picture 1">
            <a:extLst>
              <a:ext uri="{FF2B5EF4-FFF2-40B4-BE49-F238E27FC236}">
                <a16:creationId xmlns:a16="http://schemas.microsoft.com/office/drawing/2014/main" id="{5A1AED70-90F7-465B-8184-56F0DC88E138}"/>
              </a:ext>
            </a:extLst>
          </p:cNvPr>
          <p:cNvPicPr>
            <a:picLocks noChangeAspect="1"/>
          </p:cNvPicPr>
          <p:nvPr/>
        </p:nvPicPr>
        <p:blipFill>
          <a:blip r:embed="rId7"/>
          <a:stretch>
            <a:fillRect/>
          </a:stretch>
        </p:blipFill>
        <p:spPr>
          <a:xfrm>
            <a:off x="156193" y="55093"/>
            <a:ext cx="4304149" cy="1097375"/>
          </a:xfrm>
          <a:prstGeom prst="rect">
            <a:avLst/>
          </a:prstGeom>
        </p:spPr>
      </p:pic>
      <p:pic>
        <p:nvPicPr>
          <p:cNvPr id="9" name="Picture 8"/>
          <p:cNvPicPr>
            <a:picLocks noChangeAspect="1"/>
          </p:cNvPicPr>
          <p:nvPr/>
        </p:nvPicPr>
        <p:blipFill>
          <a:blip r:embed="rId8"/>
          <a:stretch>
            <a:fillRect/>
          </a:stretch>
        </p:blipFill>
        <p:spPr>
          <a:xfrm>
            <a:off x="5168356" y="3620728"/>
            <a:ext cx="3695727" cy="2255155"/>
          </a:xfrm>
          <a:prstGeom prst="rect">
            <a:avLst/>
          </a:prstGeom>
        </p:spPr>
      </p:pic>
    </p:spTree>
    <p:extLst>
      <p:ext uri="{BB962C8B-B14F-4D97-AF65-F5344CB8AC3E}">
        <p14:creationId xmlns:p14="http://schemas.microsoft.com/office/powerpoint/2010/main" val="1857813687"/>
      </p:ext>
    </p:extLst>
  </p:cSld>
  <p:clrMapOvr>
    <a:masterClrMapping/>
  </p:clrMapOvr>
</p:sld>
</file>

<file path=ppt/theme/theme1.xml><?xml version="1.0" encoding="utf-8"?>
<a:theme xmlns:a="http://schemas.openxmlformats.org/drawingml/2006/main" name="PPT template final">
  <a:themeElements>
    <a:clrScheme name="EA 1">
      <a:dk1>
        <a:srgbClr val="7F7F7F"/>
      </a:dk1>
      <a:lt1>
        <a:srgbClr val="FFFFFF"/>
      </a:lt1>
      <a:dk2>
        <a:srgbClr val="000000"/>
      </a:dk2>
      <a:lt2>
        <a:srgbClr val="7F7F7F"/>
      </a:lt2>
      <a:accent1>
        <a:srgbClr val="6E942C"/>
      </a:accent1>
      <a:accent2>
        <a:srgbClr val="034B89"/>
      </a:accent2>
      <a:accent3>
        <a:srgbClr val="820053"/>
      </a:accent3>
      <a:accent4>
        <a:srgbClr val="D95F15"/>
      </a:accent4>
      <a:accent5>
        <a:srgbClr val="D21034"/>
      </a:accent5>
      <a:accent6>
        <a:srgbClr val="B2C326"/>
      </a:accent6>
      <a:hlink>
        <a:srgbClr val="034B89"/>
      </a:hlink>
      <a:folHlink>
        <a:srgbClr val="6E942C"/>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9546</TotalTime>
  <Words>928</Words>
  <Application>Microsoft Office PowerPoint</Application>
  <PresentationFormat>On-screen Show (4:3)</PresentationFormat>
  <Paragraphs>116</Paragraphs>
  <Slides>10</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Arial Narrow</vt:lpstr>
      <vt:lpstr>Calibri</vt:lpstr>
      <vt:lpstr>Calibri Light</vt:lpstr>
      <vt:lpstr>PPT template final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399_13_SD10 Powerpoint template</dc:title>
  <dc:creator>DElmont</dc:creator>
  <cp:keywords>399_13_SD10, 399-13-SD10, 399 13 SD10, 39913SD10, 399_13_sd10, 399-13-sd10, 399 13 sd10, 39913sd10</cp:keywords>
  <dc:description>399_13_SD10, version 3
Issued 25/03/2015</dc:description>
  <cp:lastModifiedBy>Emma Lofthouse</cp:lastModifiedBy>
  <cp:revision>407</cp:revision>
  <cp:lastPrinted>2021-08-10T17:19:43Z</cp:lastPrinted>
  <dcterms:created xsi:type="dcterms:W3CDTF">2015-03-25T11:35:40Z</dcterms:created>
  <dcterms:modified xsi:type="dcterms:W3CDTF">2021-08-13T13:21:55Z</dcterms:modified>
</cp:coreProperties>
</file>