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7"/>
  </p:notesMasterIdLst>
  <p:handoutMasterIdLst>
    <p:handoutMasterId r:id="rId18"/>
  </p:handoutMasterIdLst>
  <p:sldIdLst>
    <p:sldId id="256" r:id="rId2"/>
    <p:sldId id="281" r:id="rId3"/>
    <p:sldId id="278" r:id="rId4"/>
    <p:sldId id="308" r:id="rId5"/>
    <p:sldId id="307" r:id="rId6"/>
    <p:sldId id="279" r:id="rId7"/>
    <p:sldId id="292" r:id="rId8"/>
    <p:sldId id="291" r:id="rId9"/>
    <p:sldId id="290" r:id="rId10"/>
    <p:sldId id="289" r:id="rId11"/>
    <p:sldId id="306" r:id="rId12"/>
    <p:sldId id="305" r:id="rId13"/>
    <p:sldId id="299" r:id="rId14"/>
    <p:sldId id="304" r:id="rId15"/>
    <p:sldId id="30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347"/>
    <a:srgbClr val="119BC1"/>
    <a:srgbClr val="309D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FF24B0-482D-4926-829B-844F04669544}" v="8" dt="2023-04-14T08:17:14.068"/>
    <p1510:client id="{FAAE56C2-3F40-4ED4-899D-C000FDB44BFB}" v="5" dt="2023-04-14T10:10:31.2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7845" autoAdjust="0"/>
  </p:normalViewPr>
  <p:slideViewPr>
    <p:cSldViewPr snapToGrid="0">
      <p:cViewPr varScale="1">
        <p:scale>
          <a:sx n="54" d="100"/>
          <a:sy n="54" d="100"/>
        </p:scale>
        <p:origin x="1112" y="2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5EE093-164E-4594-8B60-89D0980444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9B8BAB6-1D3C-45B8-97FA-D02422AE2B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ECCD9B-6C65-46CB-95AD-0A0160D7C8C1}" type="datetimeFigureOut">
              <a:rPr lang="en-GB" smtClean="0"/>
              <a:t>14/04/2023</a:t>
            </a:fld>
            <a:endParaRPr lang="en-GB"/>
          </a:p>
        </p:txBody>
      </p:sp>
      <p:sp>
        <p:nvSpPr>
          <p:cNvPr id="4" name="Footer Placeholder 3">
            <a:extLst>
              <a:ext uri="{FF2B5EF4-FFF2-40B4-BE49-F238E27FC236}">
                <a16:creationId xmlns:a16="http://schemas.microsoft.com/office/drawing/2014/main" id="{3E84F397-47F0-474D-8B7E-47003C1033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2587256-7654-413F-BD73-22689FC42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2D4068-2204-4EFD-8C93-79F5F1A7FD0D}" type="slidenum">
              <a:rPr lang="en-GB" smtClean="0"/>
              <a:t>‹#›</a:t>
            </a:fld>
            <a:endParaRPr lang="en-GB"/>
          </a:p>
        </p:txBody>
      </p:sp>
    </p:spTree>
    <p:extLst>
      <p:ext uri="{BB962C8B-B14F-4D97-AF65-F5344CB8AC3E}">
        <p14:creationId xmlns:p14="http://schemas.microsoft.com/office/powerpoint/2010/main" val="17170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A9141-E803-41FC-AA0A-E9A76424AB21}" type="datetimeFigureOut">
              <a:rPr lang="en-GB" smtClean="0"/>
              <a:t>14/04/2023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70655-02D7-49E5-B559-A8484B61A9A0}" type="slidenum">
              <a:rPr lang="en-GB" smtClean="0"/>
              <a:t>‹#›</a:t>
            </a:fld>
            <a:endParaRPr lang="en-GB"/>
          </a:p>
        </p:txBody>
      </p:sp>
    </p:spTree>
    <p:extLst>
      <p:ext uri="{BB962C8B-B14F-4D97-AF65-F5344CB8AC3E}">
        <p14:creationId xmlns:p14="http://schemas.microsoft.com/office/powerpoint/2010/main" val="97588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a:t>
            </a:fld>
            <a:endParaRPr lang="en-GB"/>
          </a:p>
        </p:txBody>
      </p:sp>
    </p:spTree>
    <p:extLst>
      <p:ext uri="{BB962C8B-B14F-4D97-AF65-F5344CB8AC3E}">
        <p14:creationId xmlns:p14="http://schemas.microsoft.com/office/powerpoint/2010/main" val="2440703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200" dirty="0"/>
          </a:p>
        </p:txBody>
      </p:sp>
      <p:sp>
        <p:nvSpPr>
          <p:cNvPr id="4" name="Slide Number Placeholder 3"/>
          <p:cNvSpPr>
            <a:spLocks noGrp="1"/>
          </p:cNvSpPr>
          <p:nvPr>
            <p:ph type="sldNum" sz="quarter" idx="5"/>
          </p:nvPr>
        </p:nvSpPr>
        <p:spPr/>
        <p:txBody>
          <a:bodyPr/>
          <a:lstStyle/>
          <a:p>
            <a:fld id="{92F70655-02D7-49E5-B559-A8484B61A9A0}" type="slidenum">
              <a:rPr lang="en-GB" smtClean="0"/>
              <a:t>10</a:t>
            </a:fld>
            <a:endParaRPr lang="en-GB"/>
          </a:p>
        </p:txBody>
      </p:sp>
    </p:spTree>
    <p:extLst>
      <p:ext uri="{BB962C8B-B14F-4D97-AF65-F5344CB8AC3E}">
        <p14:creationId xmlns:p14="http://schemas.microsoft.com/office/powerpoint/2010/main" val="4015480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11</a:t>
            </a:fld>
            <a:endParaRPr lang="en-GB"/>
          </a:p>
        </p:txBody>
      </p:sp>
    </p:spTree>
    <p:extLst>
      <p:ext uri="{BB962C8B-B14F-4D97-AF65-F5344CB8AC3E}">
        <p14:creationId xmlns:p14="http://schemas.microsoft.com/office/powerpoint/2010/main" val="572854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12</a:t>
            </a:fld>
            <a:endParaRPr lang="en-GB"/>
          </a:p>
        </p:txBody>
      </p:sp>
    </p:spTree>
    <p:extLst>
      <p:ext uri="{BB962C8B-B14F-4D97-AF65-F5344CB8AC3E}">
        <p14:creationId xmlns:p14="http://schemas.microsoft.com/office/powerpoint/2010/main" val="1933410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13</a:t>
            </a:fld>
            <a:endParaRPr lang="en-GB"/>
          </a:p>
        </p:txBody>
      </p:sp>
    </p:spTree>
    <p:extLst>
      <p:ext uri="{BB962C8B-B14F-4D97-AF65-F5344CB8AC3E}">
        <p14:creationId xmlns:p14="http://schemas.microsoft.com/office/powerpoint/2010/main" val="3646523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200" dirty="0"/>
          </a:p>
        </p:txBody>
      </p:sp>
      <p:sp>
        <p:nvSpPr>
          <p:cNvPr id="4" name="Slide Number Placeholder 3"/>
          <p:cNvSpPr>
            <a:spLocks noGrp="1"/>
          </p:cNvSpPr>
          <p:nvPr>
            <p:ph type="sldNum" sz="quarter" idx="5"/>
          </p:nvPr>
        </p:nvSpPr>
        <p:spPr/>
        <p:txBody>
          <a:bodyPr/>
          <a:lstStyle/>
          <a:p>
            <a:fld id="{92F70655-02D7-49E5-B559-A8484B61A9A0}" type="slidenum">
              <a:rPr lang="en-GB" smtClean="0"/>
              <a:t>14</a:t>
            </a:fld>
            <a:endParaRPr lang="en-GB"/>
          </a:p>
        </p:txBody>
      </p:sp>
    </p:spTree>
    <p:extLst>
      <p:ext uri="{BB962C8B-B14F-4D97-AF65-F5344CB8AC3E}">
        <p14:creationId xmlns:p14="http://schemas.microsoft.com/office/powerpoint/2010/main" val="1858138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15</a:t>
            </a:fld>
            <a:endParaRPr lang="en-GB"/>
          </a:p>
        </p:txBody>
      </p:sp>
    </p:spTree>
    <p:extLst>
      <p:ext uri="{BB962C8B-B14F-4D97-AF65-F5344CB8AC3E}">
        <p14:creationId xmlns:p14="http://schemas.microsoft.com/office/powerpoint/2010/main" val="2612669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a:t>
            </a:fld>
            <a:endParaRPr lang="en-GB"/>
          </a:p>
        </p:txBody>
      </p:sp>
    </p:spTree>
    <p:extLst>
      <p:ext uri="{BB962C8B-B14F-4D97-AF65-F5344CB8AC3E}">
        <p14:creationId xmlns:p14="http://schemas.microsoft.com/office/powerpoint/2010/main" val="985549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3</a:t>
            </a:fld>
            <a:endParaRPr lang="en-GB"/>
          </a:p>
        </p:txBody>
      </p:sp>
    </p:spTree>
    <p:extLst>
      <p:ext uri="{BB962C8B-B14F-4D97-AF65-F5344CB8AC3E}">
        <p14:creationId xmlns:p14="http://schemas.microsoft.com/office/powerpoint/2010/main" val="2462249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4</a:t>
            </a:fld>
            <a:endParaRPr lang="en-GB"/>
          </a:p>
        </p:txBody>
      </p:sp>
    </p:spTree>
    <p:extLst>
      <p:ext uri="{BB962C8B-B14F-4D97-AF65-F5344CB8AC3E}">
        <p14:creationId xmlns:p14="http://schemas.microsoft.com/office/powerpoint/2010/main" val="1730111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5</a:t>
            </a:fld>
            <a:endParaRPr lang="en-GB"/>
          </a:p>
        </p:txBody>
      </p:sp>
    </p:spTree>
    <p:extLst>
      <p:ext uri="{BB962C8B-B14F-4D97-AF65-F5344CB8AC3E}">
        <p14:creationId xmlns:p14="http://schemas.microsoft.com/office/powerpoint/2010/main" val="3923201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5"/>
          </p:nvPr>
        </p:nvSpPr>
        <p:spPr/>
        <p:txBody>
          <a:bodyPr/>
          <a:lstStyle/>
          <a:p>
            <a:fld id="{92F70655-02D7-49E5-B559-A8484B61A9A0}" type="slidenum">
              <a:rPr lang="en-GB" smtClean="0"/>
              <a:t>6</a:t>
            </a:fld>
            <a:endParaRPr lang="en-GB"/>
          </a:p>
        </p:txBody>
      </p:sp>
    </p:spTree>
    <p:extLst>
      <p:ext uri="{BB962C8B-B14F-4D97-AF65-F5344CB8AC3E}">
        <p14:creationId xmlns:p14="http://schemas.microsoft.com/office/powerpoint/2010/main" val="2554900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7</a:t>
            </a:fld>
            <a:endParaRPr lang="en-GB"/>
          </a:p>
        </p:txBody>
      </p:sp>
    </p:spTree>
    <p:extLst>
      <p:ext uri="{BB962C8B-B14F-4D97-AF65-F5344CB8AC3E}">
        <p14:creationId xmlns:p14="http://schemas.microsoft.com/office/powerpoint/2010/main" val="1899922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8</a:t>
            </a:fld>
            <a:endParaRPr lang="en-GB"/>
          </a:p>
        </p:txBody>
      </p:sp>
    </p:spTree>
    <p:extLst>
      <p:ext uri="{BB962C8B-B14F-4D97-AF65-F5344CB8AC3E}">
        <p14:creationId xmlns:p14="http://schemas.microsoft.com/office/powerpoint/2010/main" val="2995352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200" dirty="0"/>
          </a:p>
        </p:txBody>
      </p:sp>
      <p:sp>
        <p:nvSpPr>
          <p:cNvPr id="4" name="Slide Number Placeholder 3"/>
          <p:cNvSpPr>
            <a:spLocks noGrp="1"/>
          </p:cNvSpPr>
          <p:nvPr>
            <p:ph type="sldNum" sz="quarter" idx="5"/>
          </p:nvPr>
        </p:nvSpPr>
        <p:spPr/>
        <p:txBody>
          <a:bodyPr/>
          <a:lstStyle/>
          <a:p>
            <a:fld id="{92F70655-02D7-49E5-B559-A8484B61A9A0}" type="slidenum">
              <a:rPr lang="en-GB" smtClean="0"/>
              <a:t>9</a:t>
            </a:fld>
            <a:endParaRPr lang="en-GB"/>
          </a:p>
        </p:txBody>
      </p:sp>
    </p:spTree>
    <p:extLst>
      <p:ext uri="{BB962C8B-B14F-4D97-AF65-F5344CB8AC3E}">
        <p14:creationId xmlns:p14="http://schemas.microsoft.com/office/powerpoint/2010/main" val="4006264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8139-FC2E-4D51-B744-9BAE450E6B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A5EB43C-4F3D-4CD6-A876-1481EFC5EF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E12063-6E4B-4B2D-951D-3785D495BAD0}"/>
              </a:ext>
            </a:extLst>
          </p:cNvPr>
          <p:cNvSpPr>
            <a:spLocks noGrp="1"/>
          </p:cNvSpPr>
          <p:nvPr>
            <p:ph type="dt" sz="half" idx="10"/>
          </p:nvPr>
        </p:nvSpPr>
        <p:spPr/>
        <p:txBody>
          <a:bodyPr/>
          <a:lstStyle/>
          <a:p>
            <a:fld id="{B869F5A3-4260-43DA-9A37-CBDD4CF289C8}" type="datetimeFigureOut">
              <a:rPr lang="en-GB" smtClean="0"/>
              <a:t>14/04/2023</a:t>
            </a:fld>
            <a:endParaRPr lang="en-GB"/>
          </a:p>
        </p:txBody>
      </p:sp>
      <p:sp>
        <p:nvSpPr>
          <p:cNvPr id="5" name="Footer Placeholder 4">
            <a:extLst>
              <a:ext uri="{FF2B5EF4-FFF2-40B4-BE49-F238E27FC236}">
                <a16:creationId xmlns:a16="http://schemas.microsoft.com/office/drawing/2014/main" id="{345A5520-1DA6-43F1-953E-A65FB8F26B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74B67E-0E9B-4D93-B683-535C7275439E}"/>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322242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BA58-58EA-47B9-94A8-20986E16EF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8CA683-590B-4C47-9DE0-850B7BB0E5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B37304-ADB1-4685-A037-6D0D0687C562}"/>
              </a:ext>
            </a:extLst>
          </p:cNvPr>
          <p:cNvSpPr>
            <a:spLocks noGrp="1"/>
          </p:cNvSpPr>
          <p:nvPr>
            <p:ph type="dt" sz="half" idx="10"/>
          </p:nvPr>
        </p:nvSpPr>
        <p:spPr/>
        <p:txBody>
          <a:bodyPr/>
          <a:lstStyle/>
          <a:p>
            <a:fld id="{B869F5A3-4260-43DA-9A37-CBDD4CF289C8}" type="datetimeFigureOut">
              <a:rPr lang="en-GB" smtClean="0"/>
              <a:t>14/04/2023</a:t>
            </a:fld>
            <a:endParaRPr lang="en-GB"/>
          </a:p>
        </p:txBody>
      </p:sp>
      <p:sp>
        <p:nvSpPr>
          <p:cNvPr id="5" name="Footer Placeholder 4">
            <a:extLst>
              <a:ext uri="{FF2B5EF4-FFF2-40B4-BE49-F238E27FC236}">
                <a16:creationId xmlns:a16="http://schemas.microsoft.com/office/drawing/2014/main" id="{16C34F05-9671-43FF-915F-BEAE0329AF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67752D-E30B-40C0-A789-6ED6A6FDF26A}"/>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65104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070E8-D8BF-4A89-8773-882CDD021D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313BDF-026B-4031-872D-1E28752543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396B83-4EEA-4213-BDE2-2C6C82B39AD0}"/>
              </a:ext>
            </a:extLst>
          </p:cNvPr>
          <p:cNvSpPr>
            <a:spLocks noGrp="1"/>
          </p:cNvSpPr>
          <p:nvPr>
            <p:ph type="dt" sz="half" idx="10"/>
          </p:nvPr>
        </p:nvSpPr>
        <p:spPr/>
        <p:txBody>
          <a:bodyPr/>
          <a:lstStyle/>
          <a:p>
            <a:fld id="{B869F5A3-4260-43DA-9A37-CBDD4CF289C8}" type="datetimeFigureOut">
              <a:rPr lang="en-GB" smtClean="0"/>
              <a:t>14/04/2023</a:t>
            </a:fld>
            <a:endParaRPr lang="en-GB"/>
          </a:p>
        </p:txBody>
      </p:sp>
      <p:sp>
        <p:nvSpPr>
          <p:cNvPr id="5" name="Footer Placeholder 4">
            <a:extLst>
              <a:ext uri="{FF2B5EF4-FFF2-40B4-BE49-F238E27FC236}">
                <a16:creationId xmlns:a16="http://schemas.microsoft.com/office/drawing/2014/main" id="{25BBD4FB-096C-4D0D-A961-4C1E36211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D24C6-DCCE-4500-993F-F7C2B9780381}"/>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196214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9B94-AEC0-40A8-A1A0-9D587650D5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43791B-DB41-41CD-AF36-0A15817CAA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DA77D7-3B0B-4BE2-81C1-BEB0BC3DF651}"/>
              </a:ext>
            </a:extLst>
          </p:cNvPr>
          <p:cNvSpPr>
            <a:spLocks noGrp="1"/>
          </p:cNvSpPr>
          <p:nvPr>
            <p:ph type="dt" sz="half" idx="10"/>
          </p:nvPr>
        </p:nvSpPr>
        <p:spPr/>
        <p:txBody>
          <a:bodyPr/>
          <a:lstStyle/>
          <a:p>
            <a:fld id="{B869F5A3-4260-43DA-9A37-CBDD4CF289C8}" type="datetimeFigureOut">
              <a:rPr lang="en-GB" smtClean="0"/>
              <a:t>14/04/2023</a:t>
            </a:fld>
            <a:endParaRPr lang="en-GB"/>
          </a:p>
        </p:txBody>
      </p:sp>
      <p:sp>
        <p:nvSpPr>
          <p:cNvPr id="5" name="Footer Placeholder 4">
            <a:extLst>
              <a:ext uri="{FF2B5EF4-FFF2-40B4-BE49-F238E27FC236}">
                <a16:creationId xmlns:a16="http://schemas.microsoft.com/office/drawing/2014/main" id="{2BA2C6AC-5106-4A03-9A58-E694C6B707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99A9C4-CDA7-4C69-AA2E-7F43F1AC6142}"/>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38475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D592-6DC1-45AA-898D-815FCA89DB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DBE179-D96F-413B-86BE-2669E18B88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D6D766-C212-4855-B310-5980F77EC1E0}"/>
              </a:ext>
            </a:extLst>
          </p:cNvPr>
          <p:cNvSpPr>
            <a:spLocks noGrp="1"/>
          </p:cNvSpPr>
          <p:nvPr>
            <p:ph type="dt" sz="half" idx="10"/>
          </p:nvPr>
        </p:nvSpPr>
        <p:spPr/>
        <p:txBody>
          <a:bodyPr/>
          <a:lstStyle/>
          <a:p>
            <a:fld id="{B869F5A3-4260-43DA-9A37-CBDD4CF289C8}" type="datetimeFigureOut">
              <a:rPr lang="en-GB" smtClean="0"/>
              <a:t>14/04/2023</a:t>
            </a:fld>
            <a:endParaRPr lang="en-GB"/>
          </a:p>
        </p:txBody>
      </p:sp>
      <p:sp>
        <p:nvSpPr>
          <p:cNvPr id="5" name="Footer Placeholder 4">
            <a:extLst>
              <a:ext uri="{FF2B5EF4-FFF2-40B4-BE49-F238E27FC236}">
                <a16:creationId xmlns:a16="http://schemas.microsoft.com/office/drawing/2014/main" id="{E141B2D2-CB5E-4540-9F5E-4DE99024B9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480D1B-4B3C-480C-B67D-18A4F599DA50}"/>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51587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EB36-BB85-479E-9756-DD18268424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504146-CA58-4E2D-A1F1-95440F9EC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5C4CD4-7407-4629-972B-AB4D97556F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C270B1-2DB3-4D27-91BF-CA3F88B05F9C}"/>
              </a:ext>
            </a:extLst>
          </p:cNvPr>
          <p:cNvSpPr>
            <a:spLocks noGrp="1"/>
          </p:cNvSpPr>
          <p:nvPr>
            <p:ph type="dt" sz="half" idx="10"/>
          </p:nvPr>
        </p:nvSpPr>
        <p:spPr/>
        <p:txBody>
          <a:bodyPr/>
          <a:lstStyle/>
          <a:p>
            <a:fld id="{B869F5A3-4260-43DA-9A37-CBDD4CF289C8}" type="datetimeFigureOut">
              <a:rPr lang="en-GB" smtClean="0"/>
              <a:t>14/04/2023</a:t>
            </a:fld>
            <a:endParaRPr lang="en-GB"/>
          </a:p>
        </p:txBody>
      </p:sp>
      <p:sp>
        <p:nvSpPr>
          <p:cNvPr id="6" name="Footer Placeholder 5">
            <a:extLst>
              <a:ext uri="{FF2B5EF4-FFF2-40B4-BE49-F238E27FC236}">
                <a16:creationId xmlns:a16="http://schemas.microsoft.com/office/drawing/2014/main" id="{E5AE5CBE-8F2A-4719-AFF2-D66FE27A09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C480A1-2DB1-47C8-B9EB-B10C42559947}"/>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06548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FD4B-2B34-4D89-A4CE-AA0EA1E5A5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921EDC-0CA3-423F-891F-B6C8125A1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1CC073-1EAF-4E01-AE5C-B9FC3F72C5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7B1383-4BFF-43BD-A896-577CF77096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5DEABD-9928-4D13-8FFC-865B79BAA9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5DB117-95F4-4F8F-A38C-4871F5A02B1B}"/>
              </a:ext>
            </a:extLst>
          </p:cNvPr>
          <p:cNvSpPr>
            <a:spLocks noGrp="1"/>
          </p:cNvSpPr>
          <p:nvPr>
            <p:ph type="dt" sz="half" idx="10"/>
          </p:nvPr>
        </p:nvSpPr>
        <p:spPr/>
        <p:txBody>
          <a:bodyPr/>
          <a:lstStyle/>
          <a:p>
            <a:fld id="{B869F5A3-4260-43DA-9A37-CBDD4CF289C8}" type="datetimeFigureOut">
              <a:rPr lang="en-GB" smtClean="0"/>
              <a:t>14/04/2023</a:t>
            </a:fld>
            <a:endParaRPr lang="en-GB"/>
          </a:p>
        </p:txBody>
      </p:sp>
      <p:sp>
        <p:nvSpPr>
          <p:cNvPr id="8" name="Footer Placeholder 7">
            <a:extLst>
              <a:ext uri="{FF2B5EF4-FFF2-40B4-BE49-F238E27FC236}">
                <a16:creationId xmlns:a16="http://schemas.microsoft.com/office/drawing/2014/main" id="{6115A027-5005-44F2-B5F7-0C2CBB8511D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B6368E6-D9AC-4A8D-826A-FAE8E6E413C2}"/>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387881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8441-E78C-44D9-9E70-FD28C8EE58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0C1A58-D195-4D8F-A7F1-BC02BF9ACACA}"/>
              </a:ext>
            </a:extLst>
          </p:cNvPr>
          <p:cNvSpPr>
            <a:spLocks noGrp="1"/>
          </p:cNvSpPr>
          <p:nvPr>
            <p:ph type="dt" sz="half" idx="10"/>
          </p:nvPr>
        </p:nvSpPr>
        <p:spPr/>
        <p:txBody>
          <a:bodyPr/>
          <a:lstStyle/>
          <a:p>
            <a:fld id="{B869F5A3-4260-43DA-9A37-CBDD4CF289C8}" type="datetimeFigureOut">
              <a:rPr lang="en-GB" smtClean="0"/>
              <a:t>14/04/2023</a:t>
            </a:fld>
            <a:endParaRPr lang="en-GB"/>
          </a:p>
        </p:txBody>
      </p:sp>
      <p:sp>
        <p:nvSpPr>
          <p:cNvPr id="4" name="Footer Placeholder 3">
            <a:extLst>
              <a:ext uri="{FF2B5EF4-FFF2-40B4-BE49-F238E27FC236}">
                <a16:creationId xmlns:a16="http://schemas.microsoft.com/office/drawing/2014/main" id="{46644E25-01F1-4C86-9BBA-E26B9E3BAA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B248CF-3CFB-4D7B-AF1A-BED7CA76423B}"/>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09636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CB93D-1D72-4BAC-8764-A967D2470068}"/>
              </a:ext>
            </a:extLst>
          </p:cNvPr>
          <p:cNvSpPr>
            <a:spLocks noGrp="1"/>
          </p:cNvSpPr>
          <p:nvPr>
            <p:ph type="dt" sz="half" idx="10"/>
          </p:nvPr>
        </p:nvSpPr>
        <p:spPr/>
        <p:txBody>
          <a:bodyPr/>
          <a:lstStyle/>
          <a:p>
            <a:fld id="{B869F5A3-4260-43DA-9A37-CBDD4CF289C8}" type="datetimeFigureOut">
              <a:rPr lang="en-GB" smtClean="0"/>
              <a:t>14/04/2023</a:t>
            </a:fld>
            <a:endParaRPr lang="en-GB"/>
          </a:p>
        </p:txBody>
      </p:sp>
      <p:sp>
        <p:nvSpPr>
          <p:cNvPr id="3" name="Footer Placeholder 2">
            <a:extLst>
              <a:ext uri="{FF2B5EF4-FFF2-40B4-BE49-F238E27FC236}">
                <a16:creationId xmlns:a16="http://schemas.microsoft.com/office/drawing/2014/main" id="{34B5D804-1F65-4C78-B3D3-1EC6A7A6678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343ECA-D9B9-4386-B274-6F7BAF8FD910}"/>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46138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7FE5-F080-439A-B4C7-BC55B21D27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F54B2E-D84E-4EE8-A067-CDDE778A63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3B9274-594C-4FF6-B753-D35C0C4F7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5F873-3717-48E4-A6F6-2611DD9D261D}"/>
              </a:ext>
            </a:extLst>
          </p:cNvPr>
          <p:cNvSpPr>
            <a:spLocks noGrp="1"/>
          </p:cNvSpPr>
          <p:nvPr>
            <p:ph type="dt" sz="half" idx="10"/>
          </p:nvPr>
        </p:nvSpPr>
        <p:spPr/>
        <p:txBody>
          <a:bodyPr/>
          <a:lstStyle/>
          <a:p>
            <a:fld id="{B869F5A3-4260-43DA-9A37-CBDD4CF289C8}" type="datetimeFigureOut">
              <a:rPr lang="en-GB" smtClean="0"/>
              <a:t>14/04/2023</a:t>
            </a:fld>
            <a:endParaRPr lang="en-GB"/>
          </a:p>
        </p:txBody>
      </p:sp>
      <p:sp>
        <p:nvSpPr>
          <p:cNvPr id="6" name="Footer Placeholder 5">
            <a:extLst>
              <a:ext uri="{FF2B5EF4-FFF2-40B4-BE49-F238E27FC236}">
                <a16:creationId xmlns:a16="http://schemas.microsoft.com/office/drawing/2014/main" id="{0925D9BD-6E0E-4D63-801D-C7F59EFE8C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D92EE0-4D25-4ED7-990B-BA5B21703FE3}"/>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196444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0E8C-D4D4-425F-87DF-CF17564B6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67D219-FDF0-4ACF-8EF3-CCE5B0009E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70C6CE-8014-4738-87AC-23786ED75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54F25-75AF-4453-B365-16F6DA7C4098}"/>
              </a:ext>
            </a:extLst>
          </p:cNvPr>
          <p:cNvSpPr>
            <a:spLocks noGrp="1"/>
          </p:cNvSpPr>
          <p:nvPr>
            <p:ph type="dt" sz="half" idx="10"/>
          </p:nvPr>
        </p:nvSpPr>
        <p:spPr/>
        <p:txBody>
          <a:bodyPr/>
          <a:lstStyle/>
          <a:p>
            <a:fld id="{B869F5A3-4260-43DA-9A37-CBDD4CF289C8}" type="datetimeFigureOut">
              <a:rPr lang="en-GB" smtClean="0"/>
              <a:t>14/04/2023</a:t>
            </a:fld>
            <a:endParaRPr lang="en-GB"/>
          </a:p>
        </p:txBody>
      </p:sp>
      <p:sp>
        <p:nvSpPr>
          <p:cNvPr id="6" name="Footer Placeholder 5">
            <a:extLst>
              <a:ext uri="{FF2B5EF4-FFF2-40B4-BE49-F238E27FC236}">
                <a16:creationId xmlns:a16="http://schemas.microsoft.com/office/drawing/2014/main" id="{80D8B2A0-BDE3-4876-A522-A0360E9699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1EB9CB-6A2C-4599-838D-EE6FDF6782CE}"/>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81299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3B54B-C93C-4722-BC68-58D3FADD4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D5C756-3566-4C33-A9BE-C1E901179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128D7D-A200-412C-8832-63F719C95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9F5A3-4260-43DA-9A37-CBDD4CF289C8}" type="datetimeFigureOut">
              <a:rPr lang="en-GB" smtClean="0"/>
              <a:t>14/04/2023</a:t>
            </a:fld>
            <a:endParaRPr lang="en-GB"/>
          </a:p>
        </p:txBody>
      </p:sp>
      <p:sp>
        <p:nvSpPr>
          <p:cNvPr id="5" name="Footer Placeholder 4">
            <a:extLst>
              <a:ext uri="{FF2B5EF4-FFF2-40B4-BE49-F238E27FC236}">
                <a16:creationId xmlns:a16="http://schemas.microsoft.com/office/drawing/2014/main" id="{22D2F3BE-4A73-4F3E-8647-CDD47774F4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67B2F4A-D9D9-4982-865D-8F26A120A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2089A-6D49-4CEF-9D08-76C622D06676}" type="slidenum">
              <a:rPr lang="en-GB" smtClean="0"/>
              <a:t>‹#›</a:t>
            </a:fld>
            <a:endParaRPr lang="en-GB"/>
          </a:p>
        </p:txBody>
      </p:sp>
    </p:spTree>
    <p:extLst>
      <p:ext uri="{BB962C8B-B14F-4D97-AF65-F5344CB8AC3E}">
        <p14:creationId xmlns:p14="http://schemas.microsoft.com/office/powerpoint/2010/main" val="2127944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pixabay.com/it/?utm_source=link-attribution&amp;utm_medium=referral&amp;utm_campaign=image&amp;utm_content=1117423" TargetMode="External"/><Relationship Id="rId3" Type="http://schemas.openxmlformats.org/officeDocument/2006/relationships/image" Target="../media/image1.png"/><Relationship Id="rId7" Type="http://schemas.openxmlformats.org/officeDocument/2006/relationships/hyperlink" Target="https://pixabay.com/it/users/hans-2/?utm_source=link-attribution&amp;utm_medium=referral&amp;utm_campaign=image&amp;utm_content=1117423"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24.jpeg"/><Relationship Id="rId12" Type="http://schemas.openxmlformats.org/officeDocument/2006/relationships/hyperlink" Target="https://www.geograph.org.uk/photo/3833138"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3.jpeg"/><Relationship Id="rId11" Type="http://schemas.openxmlformats.org/officeDocument/2006/relationships/hyperlink" Target="https://www.geograph.org.uk/profile/7213" TargetMode="External"/><Relationship Id="rId5" Type="http://schemas.openxmlformats.org/officeDocument/2006/relationships/hyperlink" Target="https://openclipart.org/detail/280406/pencil-doodling" TargetMode="External"/><Relationship Id="rId10" Type="http://schemas.openxmlformats.org/officeDocument/2006/relationships/hyperlink" Target="http://creativecommons.org/licenses/by-sa/2.0/" TargetMode="External"/><Relationship Id="rId4" Type="http://schemas.openxmlformats.org/officeDocument/2006/relationships/image" Target="../media/image2.pn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3.xml"/><Relationship Id="rId7" Type="http://schemas.openxmlformats.org/officeDocument/2006/relationships/hyperlink" Target="https://www.youtube.com/watch?v=vH298zSCQzY" TargetMode="External"/><Relationship Id="rId2" Type="http://schemas.openxmlformats.org/officeDocument/2006/relationships/slideLayout" Target="../slideLayouts/slideLayout3.xml"/><Relationship Id="rId1" Type="http://schemas.openxmlformats.org/officeDocument/2006/relationships/video" Target="https://www.youtube.com/embed/vH298zSCQzY?feature=oembed" TargetMode="External"/><Relationship Id="rId6" Type="http://schemas.openxmlformats.org/officeDocument/2006/relationships/hyperlink" Target="https://openclipart.org/detail/280406/pencil-doodling" TargetMode="External"/><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hyperlink" Target="https://pixabay.com/?utm_source=link-attribution&amp;utm_medium=referral&amp;utm_campaign=image&amp;utm_content=404966" TargetMode="External"/><Relationship Id="rId3" Type="http://schemas.openxmlformats.org/officeDocument/2006/relationships/image" Target="../media/image1.png"/><Relationship Id="rId7" Type="http://schemas.openxmlformats.org/officeDocument/2006/relationships/hyperlink" Target="https://pixabay.com/users/358611-358611/?utm_source=link-attribution&amp;utm_medium=referral&amp;utm_campaign=image&amp;utm_content=404966"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hyperlink" Target="https://openclipart.org/detail/280406/pencil-doodling" TargetMode="External"/><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hyperlink" Target="https://pixabay.com/de/?utm_source=link-attribution&amp;utm_medium=referral&amp;utm_campaign=image&amp;utm_content=1654439" TargetMode="External"/><Relationship Id="rId3" Type="http://schemas.openxmlformats.org/officeDocument/2006/relationships/image" Target="../media/image1.png"/><Relationship Id="rId7" Type="http://schemas.openxmlformats.org/officeDocument/2006/relationships/hyperlink" Target="https://pixabay.com/de/users/falkenpost-1987955/?utm_source=link-attribution&amp;utm_medium=referral&amp;utm_campaign=image&amp;utm_content=1654439"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hyperlink" Target="https://openclipart.org/detail/280406/pencil-doodling" TargetMode="External"/><Relationship Id="rId10"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hyperlink" Target="https://pixabay.com/it/?utm_source=link-attribution&amp;utm_medium=referral&amp;utm_campaign=image&amp;utm_content=1844962" TargetMode="External"/><Relationship Id="rId3" Type="http://schemas.openxmlformats.org/officeDocument/2006/relationships/image" Target="../media/image1.png"/><Relationship Id="rId7" Type="http://schemas.openxmlformats.org/officeDocument/2006/relationships/hyperlink" Target="https://pixabay.com/it/users/pexels-2286921/?utm_source=link-attribution&amp;utm_medium=referral&amp;utm_campaign=image&amp;utm_content=1844962"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hyperlink" Target="https://openclipart.org/detail/280406/pencil-doodling" TargetMode="External"/><Relationship Id="rId10"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6EB31A-2791-4976-922B-B05727066594}"/>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Weather vs Climate</a:t>
            </a:r>
          </a:p>
        </p:txBody>
      </p:sp>
      <p:pic>
        <p:nvPicPr>
          <p:cNvPr id="5" name="Picture 4">
            <a:extLst>
              <a:ext uri="{FF2B5EF4-FFF2-40B4-BE49-F238E27FC236}">
                <a16:creationId xmlns:a16="http://schemas.microsoft.com/office/drawing/2014/main" id="{4F6F13F3-955B-48F3-9080-279AA38E793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6" name="Picture 5">
            <a:extLst>
              <a:ext uri="{FF2B5EF4-FFF2-40B4-BE49-F238E27FC236}">
                <a16:creationId xmlns:a16="http://schemas.microsoft.com/office/drawing/2014/main" id="{F6254C9B-FBDC-4027-A0AA-BCF1CC3C9C3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24" name="TextBox 23">
            <a:extLst>
              <a:ext uri="{FF2B5EF4-FFF2-40B4-BE49-F238E27FC236}">
                <a16:creationId xmlns:a16="http://schemas.microsoft.com/office/drawing/2014/main" id="{CE33A09C-98F3-4C8C-97BD-B4C169F86EF1}"/>
              </a:ext>
            </a:extLst>
          </p:cNvPr>
          <p:cNvSpPr txBox="1"/>
          <p:nvPr/>
        </p:nvSpPr>
        <p:spPr>
          <a:xfrm>
            <a:off x="1039623" y="2466821"/>
            <a:ext cx="10782170" cy="4647426"/>
          </a:xfrm>
          <a:prstGeom prst="rect">
            <a:avLst/>
          </a:prstGeom>
          <a:noFill/>
        </p:spPr>
        <p:txBody>
          <a:bodyPr wrap="square" rtlCol="0">
            <a:spAutoFit/>
          </a:bodyPr>
          <a:lstStyle/>
          <a:p>
            <a:pPr marL="285750" indent="-285750">
              <a:buFont typeface="Arial" panose="020B0604020202020204" pitchFamily="34" charset="0"/>
              <a:buChar char="•"/>
            </a:pPr>
            <a:r>
              <a:rPr lang="en-GB" sz="3600" dirty="0"/>
              <a:t>To be able to describe the difference between weather and climate.</a:t>
            </a:r>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endParaRPr lang="en-GB" sz="3200" dirty="0"/>
          </a:p>
          <a:p>
            <a:endParaRPr lang="en-GB" sz="3200" dirty="0"/>
          </a:p>
        </p:txBody>
      </p:sp>
      <p:sp>
        <p:nvSpPr>
          <p:cNvPr id="9" name="TextBox 8">
            <a:extLst>
              <a:ext uri="{FF2B5EF4-FFF2-40B4-BE49-F238E27FC236}">
                <a16:creationId xmlns:a16="http://schemas.microsoft.com/office/drawing/2014/main" id="{E2C89A80-7800-48D9-B1D9-D5E2B9F13507}"/>
              </a:ext>
            </a:extLst>
          </p:cNvPr>
          <p:cNvSpPr txBox="1"/>
          <p:nvPr/>
        </p:nvSpPr>
        <p:spPr>
          <a:xfrm>
            <a:off x="1010124" y="1693680"/>
            <a:ext cx="3416999" cy="769441"/>
          </a:xfrm>
          <a:prstGeom prst="rect">
            <a:avLst/>
          </a:prstGeom>
          <a:noFill/>
        </p:spPr>
        <p:txBody>
          <a:bodyPr wrap="square" rtlCol="0">
            <a:spAutoFit/>
          </a:bodyPr>
          <a:lstStyle/>
          <a:p>
            <a:r>
              <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aim:</a:t>
            </a:r>
          </a:p>
        </p:txBody>
      </p:sp>
      <p:sp>
        <p:nvSpPr>
          <p:cNvPr id="10" name="TextBox 9">
            <a:extLst>
              <a:ext uri="{FF2B5EF4-FFF2-40B4-BE49-F238E27FC236}">
                <a16:creationId xmlns:a16="http://schemas.microsoft.com/office/drawing/2014/main" id="{DA99B3E5-081E-43B2-A039-D1B21A8043BA}"/>
              </a:ext>
            </a:extLst>
          </p:cNvPr>
          <p:cNvSpPr txBox="1"/>
          <p:nvPr/>
        </p:nvSpPr>
        <p:spPr>
          <a:xfrm>
            <a:off x="1039623" y="4426565"/>
            <a:ext cx="10464802" cy="2492990"/>
          </a:xfrm>
          <a:prstGeom prst="rect">
            <a:avLst/>
          </a:prstGeom>
          <a:noFill/>
        </p:spPr>
        <p:txBody>
          <a:bodyPr wrap="square" lIns="91440" tIns="45720" rIns="91440" bIns="45720" rtlCol="0" anchor="t">
            <a:spAutoFit/>
          </a:bodyPr>
          <a:lstStyle/>
          <a:p>
            <a:pPr marL="342900" lvl="0" indent="-342900">
              <a:buFont typeface="Arial" panose="020B0604020202020204" pitchFamily="34" charset="0"/>
              <a:buChar char="•"/>
            </a:pPr>
            <a:r>
              <a:rPr lang="en-GB" sz="3200"/>
              <a:t>To be able to describe the difference between climate and weather and know what type of climate we have in the UK.</a:t>
            </a:r>
          </a:p>
          <a:p>
            <a:pPr marL="342900" indent="-342900">
              <a:buFont typeface="Arial" panose="020B0604020202020204" pitchFamily="34" charset="0"/>
              <a:buChar char="•"/>
            </a:pPr>
            <a:r>
              <a:rPr lang="en-GB" sz="3200"/>
              <a:t>To name at least three types of climate.</a:t>
            </a:r>
            <a:endParaRPr lang="en-GB" sz="3200">
              <a:cs typeface="Calibri"/>
            </a:endParaRPr>
          </a:p>
          <a:p>
            <a:pPr marL="342900" lvl="0" indent="-342900">
              <a:buFont typeface="Arial" panose="020B0604020202020204" pitchFamily="34" charset="0"/>
              <a:buChar char="•"/>
            </a:pPr>
            <a:r>
              <a:rPr lang="en-GB" sz="3200"/>
              <a:t>To name at least one country in each climate zone.</a:t>
            </a:r>
          </a:p>
          <a:p>
            <a:pPr marL="285750" indent="-285750">
              <a:buFont typeface="Arial" panose="020B0604020202020204" pitchFamily="34" charset="0"/>
              <a:buChar char="•"/>
            </a:pPr>
            <a:endParaRPr lang="en-GB" sz="2800"/>
          </a:p>
        </p:txBody>
      </p:sp>
      <p:sp>
        <p:nvSpPr>
          <p:cNvPr id="11" name="TextBox 10">
            <a:extLst>
              <a:ext uri="{FF2B5EF4-FFF2-40B4-BE49-F238E27FC236}">
                <a16:creationId xmlns:a16="http://schemas.microsoft.com/office/drawing/2014/main" id="{540FED8A-91B0-45C6-BB44-BC3BC937F09B}"/>
              </a:ext>
            </a:extLst>
          </p:cNvPr>
          <p:cNvSpPr txBox="1"/>
          <p:nvPr/>
        </p:nvSpPr>
        <p:spPr>
          <a:xfrm>
            <a:off x="1010124" y="3575131"/>
            <a:ext cx="4821026" cy="769441"/>
          </a:xfrm>
          <a:prstGeom prst="rect">
            <a:avLst/>
          </a:prstGeom>
          <a:noFill/>
        </p:spPr>
        <p:txBody>
          <a:bodyPr wrap="square" rtlCol="0">
            <a:spAutoFit/>
          </a:bodyPr>
          <a:lstStyle/>
          <a:p>
            <a:r>
              <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objectives:</a:t>
            </a:r>
          </a:p>
        </p:txBody>
      </p:sp>
      <p:pic>
        <p:nvPicPr>
          <p:cNvPr id="4" name="Picture 3" descr="Diagram&#10;&#10;Description automatically generated">
            <a:extLst>
              <a:ext uri="{FF2B5EF4-FFF2-40B4-BE49-F238E27FC236}">
                <a16:creationId xmlns:a16="http://schemas.microsoft.com/office/drawing/2014/main" id="{99126C90-0F5D-6135-9220-2FE96665B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Tree>
    <p:extLst>
      <p:ext uri="{BB962C8B-B14F-4D97-AF65-F5344CB8AC3E}">
        <p14:creationId xmlns:p14="http://schemas.microsoft.com/office/powerpoint/2010/main" val="217662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Climate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6" name="TextBox 5">
            <a:extLst>
              <a:ext uri="{FF2B5EF4-FFF2-40B4-BE49-F238E27FC236}">
                <a16:creationId xmlns:a16="http://schemas.microsoft.com/office/drawing/2014/main" id="{2CC4CF8D-45DF-2A03-74AA-C1D6CD040334}"/>
              </a:ext>
            </a:extLst>
          </p:cNvPr>
          <p:cNvSpPr txBox="1"/>
          <p:nvPr/>
        </p:nvSpPr>
        <p:spPr>
          <a:xfrm>
            <a:off x="7066323" y="2736502"/>
            <a:ext cx="5062654" cy="2677656"/>
          </a:xfrm>
          <a:prstGeom prst="rect">
            <a:avLst/>
          </a:prstGeom>
          <a:noFill/>
        </p:spPr>
        <p:txBody>
          <a:bodyPr wrap="square" rtlCol="0">
            <a:spAutoFit/>
          </a:bodyPr>
          <a:lstStyle/>
          <a:p>
            <a:pPr marL="457200" indent="-457200" algn="just">
              <a:buFont typeface="Arial" panose="020B0604020202020204" pitchFamily="34" charset="0"/>
              <a:buChar char="•"/>
            </a:pPr>
            <a:r>
              <a:rPr lang="en-GB" sz="2800"/>
              <a:t>Mediterranean climates have warm, dry summers and cool, mild winters.</a:t>
            </a:r>
          </a:p>
          <a:p>
            <a:pPr marL="457200" indent="-457200" algn="just">
              <a:buFont typeface="Arial" panose="020B0604020202020204" pitchFamily="34" charset="0"/>
              <a:buChar char="•"/>
            </a:pPr>
            <a:r>
              <a:rPr lang="en-GB" sz="2800"/>
              <a:t>An example of an area with a Mediterranean climate is Southern Spain. </a:t>
            </a:r>
          </a:p>
        </p:txBody>
      </p:sp>
      <p:sp>
        <p:nvSpPr>
          <p:cNvPr id="7" name="TextBox 6">
            <a:extLst>
              <a:ext uri="{FF2B5EF4-FFF2-40B4-BE49-F238E27FC236}">
                <a16:creationId xmlns:a16="http://schemas.microsoft.com/office/drawing/2014/main" id="{A1CE7814-F526-F29F-0BAD-8561B93277D4}"/>
              </a:ext>
            </a:extLst>
          </p:cNvPr>
          <p:cNvSpPr txBox="1"/>
          <p:nvPr/>
        </p:nvSpPr>
        <p:spPr>
          <a:xfrm>
            <a:off x="7951937" y="1861623"/>
            <a:ext cx="3678087" cy="769441"/>
          </a:xfrm>
          <a:prstGeom prst="rect">
            <a:avLst/>
          </a:prstGeom>
          <a:noFill/>
        </p:spPr>
        <p:txBody>
          <a:bodyPr wrap="square" rtlCol="0">
            <a:spAutoFit/>
          </a:bodyPr>
          <a:lstStyle/>
          <a:p>
            <a:r>
              <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Mediterranean</a:t>
            </a:r>
          </a:p>
        </p:txBody>
      </p:sp>
      <p:pic>
        <p:nvPicPr>
          <p:cNvPr id="5" name="Picture 4" descr="A tree with oranges growing on it&#10;&#10;Description automatically generated with medium confidence">
            <a:extLst>
              <a:ext uri="{FF2B5EF4-FFF2-40B4-BE49-F238E27FC236}">
                <a16:creationId xmlns:a16="http://schemas.microsoft.com/office/drawing/2014/main" id="{5C014D08-1BC0-1990-FEB1-3EE06917BA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559" y="2006200"/>
            <a:ext cx="6601554" cy="4470591"/>
          </a:xfrm>
          <a:prstGeom prst="rect">
            <a:avLst/>
          </a:prstGeom>
        </p:spPr>
      </p:pic>
      <p:sp>
        <p:nvSpPr>
          <p:cNvPr id="4" name="TextBox 3">
            <a:extLst>
              <a:ext uri="{FF2B5EF4-FFF2-40B4-BE49-F238E27FC236}">
                <a16:creationId xmlns:a16="http://schemas.microsoft.com/office/drawing/2014/main" id="{94BE543F-65F0-C0D2-E5A0-AD21F926CDCE}"/>
              </a:ext>
            </a:extLst>
          </p:cNvPr>
          <p:cNvSpPr txBox="1"/>
          <p:nvPr/>
        </p:nvSpPr>
        <p:spPr>
          <a:xfrm>
            <a:off x="406559" y="6476791"/>
            <a:ext cx="6187734" cy="215444"/>
          </a:xfrm>
          <a:prstGeom prst="rect">
            <a:avLst/>
          </a:prstGeom>
          <a:noFill/>
        </p:spPr>
        <p:txBody>
          <a:bodyPr wrap="square">
            <a:spAutoFit/>
          </a:bodyPr>
          <a:lstStyle/>
          <a:p>
            <a:r>
              <a:rPr lang="en-GB" sz="800" dirty="0"/>
              <a:t>Photo by </a:t>
            </a:r>
            <a:r>
              <a:rPr lang="en-GB" sz="800" dirty="0">
                <a:hlinkClick r:id="rId7"/>
              </a:rPr>
              <a:t>Hans</a:t>
            </a:r>
            <a:r>
              <a:rPr lang="en-GB" sz="800" dirty="0"/>
              <a:t> from </a:t>
            </a:r>
            <a:r>
              <a:rPr lang="en-GB" sz="800" dirty="0">
                <a:hlinkClick r:id="rId8"/>
              </a:rPr>
              <a:t>Pixabay</a:t>
            </a:r>
            <a:r>
              <a:rPr lang="en-GB" sz="800" dirty="0"/>
              <a:t> </a:t>
            </a:r>
          </a:p>
        </p:txBody>
      </p:sp>
      <p:pic>
        <p:nvPicPr>
          <p:cNvPr id="3" name="Picture 2" descr="Diagram&#10;&#10;Description automatically generated">
            <a:extLst>
              <a:ext uri="{FF2B5EF4-FFF2-40B4-BE49-F238E27FC236}">
                <a16:creationId xmlns:a16="http://schemas.microsoft.com/office/drawing/2014/main" id="{E865CF73-FB4C-AE64-C5D3-A59DE16273F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Tree>
    <p:extLst>
      <p:ext uri="{BB962C8B-B14F-4D97-AF65-F5344CB8AC3E}">
        <p14:creationId xmlns:p14="http://schemas.microsoft.com/office/powerpoint/2010/main" val="50553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14827"/>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Climate Zones across Earth</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3" name="Picture 2" descr="Diagram&#10;&#10;Description automatically generated">
            <a:extLst>
              <a:ext uri="{FF2B5EF4-FFF2-40B4-BE49-F238E27FC236}">
                <a16:creationId xmlns:a16="http://schemas.microsoft.com/office/drawing/2014/main" id="{8C6C269A-0D2E-4AE6-D7CE-3C659B3E4D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pic>
        <p:nvPicPr>
          <p:cNvPr id="4" name="Picture 3" descr="A map of the world&#10;&#10;Description automatically generated with low confidence">
            <a:extLst>
              <a:ext uri="{FF2B5EF4-FFF2-40B4-BE49-F238E27FC236}">
                <a16:creationId xmlns:a16="http://schemas.microsoft.com/office/drawing/2014/main" id="{DD001E22-06B4-779F-5BAE-E6CFFEF72A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3353479" y="365896"/>
            <a:ext cx="5193920" cy="7340963"/>
          </a:xfrm>
          <a:prstGeom prst="rect">
            <a:avLst/>
          </a:prstGeom>
        </p:spPr>
      </p:pic>
    </p:spTree>
    <p:extLst>
      <p:ext uri="{BB962C8B-B14F-4D97-AF65-F5344CB8AC3E}">
        <p14:creationId xmlns:p14="http://schemas.microsoft.com/office/powerpoint/2010/main" val="3148949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Climate Zones across Earth</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12" name="TextBox 11">
            <a:extLst>
              <a:ext uri="{FF2B5EF4-FFF2-40B4-BE49-F238E27FC236}">
                <a16:creationId xmlns:a16="http://schemas.microsoft.com/office/drawing/2014/main" id="{91C4AB08-4D6A-2D9A-3CC9-DE5360A08B12}"/>
              </a:ext>
            </a:extLst>
          </p:cNvPr>
          <p:cNvSpPr txBox="1"/>
          <p:nvPr/>
        </p:nvSpPr>
        <p:spPr>
          <a:xfrm>
            <a:off x="0" y="1696060"/>
            <a:ext cx="12192000" cy="646331"/>
          </a:xfrm>
          <a:prstGeom prst="rect">
            <a:avLst/>
          </a:prstGeom>
          <a:noFill/>
        </p:spPr>
        <p:txBody>
          <a:bodyPr wrap="square" rtlCol="0">
            <a:spAutoFit/>
          </a:bodyPr>
          <a:lstStyle/>
          <a:p>
            <a:pPr algn="ctr"/>
            <a:r>
              <a:rPr lang="en-GB" sz="36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Colour in the climate zone map and label each climate zone.</a:t>
            </a:r>
          </a:p>
        </p:txBody>
      </p:sp>
      <p:pic>
        <p:nvPicPr>
          <p:cNvPr id="3" name="Picture 2" descr="Diagram&#10;&#10;Description automatically generated">
            <a:extLst>
              <a:ext uri="{FF2B5EF4-FFF2-40B4-BE49-F238E27FC236}">
                <a16:creationId xmlns:a16="http://schemas.microsoft.com/office/drawing/2014/main" id="{B553F333-CCE4-8CC7-3054-3AEF4731F7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pic>
        <p:nvPicPr>
          <p:cNvPr id="7" name="Picture 6" descr="A map of the world&#10;&#10;Description automatically generated with low confidence">
            <a:extLst>
              <a:ext uri="{FF2B5EF4-FFF2-40B4-BE49-F238E27FC236}">
                <a16:creationId xmlns:a16="http://schemas.microsoft.com/office/drawing/2014/main" id="{20DB3D71-D9CE-8496-9F94-F7C92533AF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3694964" y="1401766"/>
            <a:ext cx="4450269" cy="6292440"/>
          </a:xfrm>
          <a:prstGeom prst="rect">
            <a:avLst/>
          </a:prstGeom>
        </p:spPr>
      </p:pic>
    </p:spTree>
    <p:extLst>
      <p:ext uri="{BB962C8B-B14F-4D97-AF65-F5344CB8AC3E}">
        <p14:creationId xmlns:p14="http://schemas.microsoft.com/office/powerpoint/2010/main" val="2262133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Climate Match Up Exercise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3" name="Picture 2" descr="Diagram&#10;&#10;Description automatically generated">
            <a:extLst>
              <a:ext uri="{FF2B5EF4-FFF2-40B4-BE49-F238E27FC236}">
                <a16:creationId xmlns:a16="http://schemas.microsoft.com/office/drawing/2014/main" id="{62BAB626-16B6-6410-78C7-6179633704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pic>
        <p:nvPicPr>
          <p:cNvPr id="7" name="Picture 6" descr="A picture containing text, screenshot, font, diagram&#10;&#10;Description automatically generated">
            <a:extLst>
              <a:ext uri="{FF2B5EF4-FFF2-40B4-BE49-F238E27FC236}">
                <a16:creationId xmlns:a16="http://schemas.microsoft.com/office/drawing/2014/main" id="{DAC1B555-3EBF-B89A-9B5F-F81F8569F7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40644" y="1538313"/>
            <a:ext cx="3779096" cy="5343437"/>
          </a:xfrm>
          <a:prstGeom prst="rect">
            <a:avLst/>
          </a:prstGeom>
        </p:spPr>
      </p:pic>
      <p:pic>
        <p:nvPicPr>
          <p:cNvPr id="5" name="Picture 4" descr="A screenshot of a computer&#10;&#10;Description automatically generated with low confidence">
            <a:extLst>
              <a:ext uri="{FF2B5EF4-FFF2-40B4-BE49-F238E27FC236}">
                <a16:creationId xmlns:a16="http://schemas.microsoft.com/office/drawing/2014/main" id="{A1847EC2-0253-7682-B6BC-EE11753FE7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97003" y="1514562"/>
            <a:ext cx="3779096" cy="5341285"/>
          </a:xfrm>
          <a:prstGeom prst="rect">
            <a:avLst/>
          </a:prstGeom>
        </p:spPr>
      </p:pic>
    </p:spTree>
    <p:extLst>
      <p:ext uri="{BB962C8B-B14F-4D97-AF65-F5344CB8AC3E}">
        <p14:creationId xmlns:p14="http://schemas.microsoft.com/office/powerpoint/2010/main" val="122812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The Effects of Climate Change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11" name="TextBox 10">
            <a:extLst>
              <a:ext uri="{FF2B5EF4-FFF2-40B4-BE49-F238E27FC236}">
                <a16:creationId xmlns:a16="http://schemas.microsoft.com/office/drawing/2014/main" id="{52AFB791-F865-94CB-8B61-A943A97B8235}"/>
              </a:ext>
            </a:extLst>
          </p:cNvPr>
          <p:cNvSpPr txBox="1"/>
          <p:nvPr/>
        </p:nvSpPr>
        <p:spPr>
          <a:xfrm>
            <a:off x="944177" y="1501835"/>
            <a:ext cx="10675057"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Extreme Weather</a:t>
            </a:r>
          </a:p>
        </p:txBody>
      </p:sp>
      <p:sp>
        <p:nvSpPr>
          <p:cNvPr id="12" name="TextBox 11">
            <a:extLst>
              <a:ext uri="{FF2B5EF4-FFF2-40B4-BE49-F238E27FC236}">
                <a16:creationId xmlns:a16="http://schemas.microsoft.com/office/drawing/2014/main" id="{20F7D5EC-9DAB-521D-6089-B4D514A01110}"/>
              </a:ext>
            </a:extLst>
          </p:cNvPr>
          <p:cNvSpPr txBox="1"/>
          <p:nvPr/>
        </p:nvSpPr>
        <p:spPr>
          <a:xfrm>
            <a:off x="370207" y="6136939"/>
            <a:ext cx="9702161" cy="584775"/>
          </a:xfrm>
          <a:prstGeom prst="rect">
            <a:avLst/>
          </a:prstGeom>
          <a:noFill/>
        </p:spPr>
        <p:txBody>
          <a:bodyPr wrap="square" rtlCol="0">
            <a:spAutoFit/>
          </a:bodyPr>
          <a:lstStyle/>
          <a:p>
            <a:pPr algn="ct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These are becoming more common with climate change.</a:t>
            </a:r>
          </a:p>
        </p:txBody>
      </p:sp>
      <p:sp>
        <p:nvSpPr>
          <p:cNvPr id="3" name="TextBox 2">
            <a:extLst>
              <a:ext uri="{FF2B5EF4-FFF2-40B4-BE49-F238E27FC236}">
                <a16:creationId xmlns:a16="http://schemas.microsoft.com/office/drawing/2014/main" id="{838BE88B-5454-5131-4381-1F1DAFB413E5}"/>
              </a:ext>
            </a:extLst>
          </p:cNvPr>
          <p:cNvSpPr txBox="1"/>
          <p:nvPr/>
        </p:nvSpPr>
        <p:spPr>
          <a:xfrm>
            <a:off x="209213" y="2161230"/>
            <a:ext cx="11920054" cy="954107"/>
          </a:xfrm>
          <a:prstGeom prst="rect">
            <a:avLst/>
          </a:prstGeom>
          <a:noFill/>
        </p:spPr>
        <p:txBody>
          <a:bodyPr wrap="square" rtlCol="0">
            <a:spAutoFit/>
          </a:bodyPr>
          <a:lstStyle/>
          <a:p>
            <a:pPr algn="just"/>
            <a:r>
              <a:rPr lang="en-GB" sz="2800" dirty="0"/>
              <a:t>Extreme weather is when the weather is very different from normal. Examples of extreme weather events in the UK are:</a:t>
            </a:r>
          </a:p>
        </p:txBody>
      </p:sp>
      <p:sp>
        <p:nvSpPr>
          <p:cNvPr id="4" name="TextBox 3">
            <a:extLst>
              <a:ext uri="{FF2B5EF4-FFF2-40B4-BE49-F238E27FC236}">
                <a16:creationId xmlns:a16="http://schemas.microsoft.com/office/drawing/2014/main" id="{14CB87D0-750B-9FC0-B7EF-919946EB73CC}"/>
              </a:ext>
            </a:extLst>
          </p:cNvPr>
          <p:cNvSpPr txBox="1"/>
          <p:nvPr/>
        </p:nvSpPr>
        <p:spPr>
          <a:xfrm>
            <a:off x="71223" y="5652945"/>
            <a:ext cx="2853846" cy="400110"/>
          </a:xfrm>
          <a:prstGeom prst="rect">
            <a:avLst/>
          </a:prstGeom>
          <a:noFill/>
        </p:spPr>
        <p:txBody>
          <a:bodyPr wrap="square" rtlCol="0">
            <a:spAutoFit/>
          </a:bodyPr>
          <a:lstStyle/>
          <a:p>
            <a:pPr algn="ctr"/>
            <a:r>
              <a:rPr lang="en-GB" sz="2000" dirty="0"/>
              <a:t>Heavy rain and flooding</a:t>
            </a:r>
          </a:p>
        </p:txBody>
      </p:sp>
      <p:sp>
        <p:nvSpPr>
          <p:cNvPr id="6" name="TextBox 5">
            <a:extLst>
              <a:ext uri="{FF2B5EF4-FFF2-40B4-BE49-F238E27FC236}">
                <a16:creationId xmlns:a16="http://schemas.microsoft.com/office/drawing/2014/main" id="{F5757B36-D4E5-E980-AA6A-5D57BE0B922C}"/>
              </a:ext>
            </a:extLst>
          </p:cNvPr>
          <p:cNvSpPr txBox="1"/>
          <p:nvPr/>
        </p:nvSpPr>
        <p:spPr>
          <a:xfrm>
            <a:off x="3304816" y="5662441"/>
            <a:ext cx="2864424" cy="400110"/>
          </a:xfrm>
          <a:prstGeom prst="rect">
            <a:avLst/>
          </a:prstGeom>
          <a:noFill/>
        </p:spPr>
        <p:txBody>
          <a:bodyPr wrap="square" rtlCol="0">
            <a:spAutoFit/>
          </a:bodyPr>
          <a:lstStyle/>
          <a:p>
            <a:pPr algn="ctr"/>
            <a:r>
              <a:rPr lang="en-GB" sz="2000" dirty="0"/>
              <a:t>Heatwaves and droughts</a:t>
            </a:r>
          </a:p>
        </p:txBody>
      </p:sp>
      <p:sp>
        <p:nvSpPr>
          <p:cNvPr id="17" name="TextBox 16">
            <a:extLst>
              <a:ext uri="{FF2B5EF4-FFF2-40B4-BE49-F238E27FC236}">
                <a16:creationId xmlns:a16="http://schemas.microsoft.com/office/drawing/2014/main" id="{81726317-0E8A-3F21-D8A1-1FCEB550193A}"/>
              </a:ext>
            </a:extLst>
          </p:cNvPr>
          <p:cNvSpPr txBox="1"/>
          <p:nvPr/>
        </p:nvSpPr>
        <p:spPr>
          <a:xfrm>
            <a:off x="9155298" y="5652945"/>
            <a:ext cx="3032834" cy="400110"/>
          </a:xfrm>
          <a:prstGeom prst="rect">
            <a:avLst/>
          </a:prstGeom>
          <a:noFill/>
        </p:spPr>
        <p:txBody>
          <a:bodyPr wrap="square" rtlCol="0">
            <a:spAutoFit/>
          </a:bodyPr>
          <a:lstStyle/>
          <a:p>
            <a:pPr algn="ctr"/>
            <a:r>
              <a:rPr lang="en-GB" sz="2000" dirty="0"/>
              <a:t>Heavy snowfall &amp; blizzards</a:t>
            </a:r>
          </a:p>
        </p:txBody>
      </p:sp>
      <p:sp>
        <p:nvSpPr>
          <p:cNvPr id="19" name="TextBox 18">
            <a:extLst>
              <a:ext uri="{FF2B5EF4-FFF2-40B4-BE49-F238E27FC236}">
                <a16:creationId xmlns:a16="http://schemas.microsoft.com/office/drawing/2014/main" id="{5FC98F77-0849-318B-26B6-F48D5A5F27C0}"/>
              </a:ext>
            </a:extLst>
          </p:cNvPr>
          <p:cNvSpPr txBox="1"/>
          <p:nvPr/>
        </p:nvSpPr>
        <p:spPr>
          <a:xfrm>
            <a:off x="6358464" y="5662441"/>
            <a:ext cx="2781826" cy="400110"/>
          </a:xfrm>
          <a:prstGeom prst="rect">
            <a:avLst/>
          </a:prstGeom>
          <a:noFill/>
        </p:spPr>
        <p:txBody>
          <a:bodyPr wrap="square" rtlCol="0">
            <a:spAutoFit/>
          </a:bodyPr>
          <a:lstStyle/>
          <a:p>
            <a:pPr algn="ctr"/>
            <a:r>
              <a:rPr lang="en-GB" sz="2000" dirty="0"/>
              <a:t>Strong winds and storms</a:t>
            </a:r>
          </a:p>
        </p:txBody>
      </p:sp>
      <p:pic>
        <p:nvPicPr>
          <p:cNvPr id="7" name="Picture 6" descr="A picture containing grass, outdoor, sky, field&#10;&#10;Description automatically generated">
            <a:extLst>
              <a:ext uri="{FF2B5EF4-FFF2-40B4-BE49-F238E27FC236}">
                <a16:creationId xmlns:a16="http://schemas.microsoft.com/office/drawing/2014/main" id="{25A0CB39-C6AA-23EE-9BC5-DAEBB980B6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23" y="3324371"/>
            <a:ext cx="2845549" cy="2134163"/>
          </a:xfrm>
          <a:prstGeom prst="rect">
            <a:avLst/>
          </a:prstGeom>
        </p:spPr>
      </p:pic>
      <p:pic>
        <p:nvPicPr>
          <p:cNvPr id="14" name="Picture 13" descr="A picture containing ground, rock, outdoor, stone&#10;&#10;Description automatically generated">
            <a:extLst>
              <a:ext uri="{FF2B5EF4-FFF2-40B4-BE49-F238E27FC236}">
                <a16:creationId xmlns:a16="http://schemas.microsoft.com/office/drawing/2014/main" id="{13DB9279-7274-DE89-2081-E26698CFD478}"/>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314254" y="3324371"/>
            <a:ext cx="2845549" cy="2134163"/>
          </a:xfrm>
          <a:prstGeom prst="rect">
            <a:avLst/>
          </a:prstGeom>
        </p:spPr>
      </p:pic>
      <p:pic>
        <p:nvPicPr>
          <p:cNvPr id="16" name="Picture 15" descr="A snowy path with trees on either side of it&#10;&#10;Description automatically generated with low confidence">
            <a:extLst>
              <a:ext uri="{FF2B5EF4-FFF2-40B4-BE49-F238E27FC236}">
                <a16:creationId xmlns:a16="http://schemas.microsoft.com/office/drawing/2014/main" id="{BF6C841C-AF45-016D-0911-0944A37C920F}"/>
              </a:ext>
            </a:extLst>
          </p:cNvPr>
          <p:cNvPicPr>
            <a:picLocks noChangeAspect="1"/>
          </p:cNvPicPr>
          <p:nvPr/>
        </p:nvPicPr>
        <p:blipFill rotWithShape="1">
          <a:blip r:embed="rId8">
            <a:extLst>
              <a:ext uri="{28A0092B-C50C-407E-A947-70E740481C1C}">
                <a14:useLocalDpi xmlns:a14="http://schemas.microsoft.com/office/drawing/2010/main" val="0"/>
              </a:ext>
            </a:extLst>
          </a:blip>
          <a:srcRect r="-1178"/>
          <a:stretch/>
        </p:blipFill>
        <p:spPr>
          <a:xfrm>
            <a:off x="9312935" y="3327586"/>
            <a:ext cx="2879065" cy="2144302"/>
          </a:xfrm>
          <a:prstGeom prst="rect">
            <a:avLst/>
          </a:prstGeom>
        </p:spPr>
      </p:pic>
      <p:pic>
        <p:nvPicPr>
          <p:cNvPr id="20" name="Picture 19" descr="Waves crashing on a beach&#10;&#10;Description automatically generated with medium confidence">
            <a:extLst>
              <a:ext uri="{FF2B5EF4-FFF2-40B4-BE49-F238E27FC236}">
                <a16:creationId xmlns:a16="http://schemas.microsoft.com/office/drawing/2014/main" id="{0F5E211B-F929-494F-85A8-9C33FA659802}"/>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358464" y="3327586"/>
            <a:ext cx="2781826" cy="2149155"/>
          </a:xfrm>
          <a:prstGeom prst="rect">
            <a:avLst/>
          </a:prstGeom>
        </p:spPr>
      </p:pic>
      <p:sp>
        <p:nvSpPr>
          <p:cNvPr id="5" name="TextBox 4">
            <a:extLst>
              <a:ext uri="{FF2B5EF4-FFF2-40B4-BE49-F238E27FC236}">
                <a16:creationId xmlns:a16="http://schemas.microsoft.com/office/drawing/2014/main" id="{96316056-2A93-2E48-F62A-35ADBCDDDCA7}"/>
              </a:ext>
            </a:extLst>
          </p:cNvPr>
          <p:cNvSpPr txBox="1"/>
          <p:nvPr/>
        </p:nvSpPr>
        <p:spPr>
          <a:xfrm>
            <a:off x="0" y="5430561"/>
            <a:ext cx="2112818" cy="215444"/>
          </a:xfrm>
          <a:prstGeom prst="rect">
            <a:avLst/>
          </a:prstGeom>
          <a:noFill/>
        </p:spPr>
        <p:txBody>
          <a:bodyPr wrap="square" rtlCol="0">
            <a:spAutoFit/>
          </a:bodyPr>
          <a:lstStyle/>
          <a:p>
            <a:r>
              <a:rPr lang="en-GB" sz="800" dirty="0"/>
              <a:t>Image: The Flood Hub</a:t>
            </a:r>
          </a:p>
        </p:txBody>
      </p:sp>
      <p:sp>
        <p:nvSpPr>
          <p:cNvPr id="13" name="TextBox 12">
            <a:extLst>
              <a:ext uri="{FF2B5EF4-FFF2-40B4-BE49-F238E27FC236}">
                <a16:creationId xmlns:a16="http://schemas.microsoft.com/office/drawing/2014/main" id="{31FFDB1A-8E3E-118C-AD14-EC0E3C1DA342}"/>
              </a:ext>
            </a:extLst>
          </p:cNvPr>
          <p:cNvSpPr txBox="1"/>
          <p:nvPr/>
        </p:nvSpPr>
        <p:spPr>
          <a:xfrm>
            <a:off x="9252810" y="5430326"/>
            <a:ext cx="2112818" cy="215444"/>
          </a:xfrm>
          <a:prstGeom prst="rect">
            <a:avLst/>
          </a:prstGeom>
          <a:noFill/>
        </p:spPr>
        <p:txBody>
          <a:bodyPr wrap="square" rtlCol="0">
            <a:spAutoFit/>
          </a:bodyPr>
          <a:lstStyle/>
          <a:p>
            <a:r>
              <a:rPr lang="en-GB" sz="800" dirty="0"/>
              <a:t>Image: The Flood Hub</a:t>
            </a:r>
          </a:p>
        </p:txBody>
      </p:sp>
      <p:sp>
        <p:nvSpPr>
          <p:cNvPr id="15" name="TextBox 14">
            <a:extLst>
              <a:ext uri="{FF2B5EF4-FFF2-40B4-BE49-F238E27FC236}">
                <a16:creationId xmlns:a16="http://schemas.microsoft.com/office/drawing/2014/main" id="{9F239B79-00A6-0FF1-B0F8-FE6F7B9CD912}"/>
              </a:ext>
            </a:extLst>
          </p:cNvPr>
          <p:cNvSpPr txBox="1"/>
          <p:nvPr/>
        </p:nvSpPr>
        <p:spPr>
          <a:xfrm>
            <a:off x="6281706" y="5413013"/>
            <a:ext cx="3006786" cy="307777"/>
          </a:xfrm>
          <a:prstGeom prst="rect">
            <a:avLst/>
          </a:prstGeom>
          <a:noFill/>
        </p:spPr>
        <p:txBody>
          <a:bodyPr wrap="square" rtlCol="0">
            <a:spAutoFit/>
          </a:bodyPr>
          <a:lstStyle/>
          <a:p>
            <a:r>
              <a:rPr lang="en-GB" sz="700" b="1" dirty="0"/>
              <a:t>Storm surge</a:t>
            </a:r>
            <a:br>
              <a:rPr lang="en-GB" sz="700" dirty="0"/>
            </a:br>
            <a:r>
              <a:rPr lang="en-GB" sz="700" dirty="0">
                <a:hlinkClick r:id="rId10"/>
              </a:rPr>
              <a:t>cc-by-</a:t>
            </a:r>
            <a:r>
              <a:rPr lang="en-GB" sz="700" dirty="0" err="1">
                <a:hlinkClick r:id="rId10"/>
              </a:rPr>
              <a:t>sa</a:t>
            </a:r>
            <a:r>
              <a:rPr lang="en-GB" sz="700" dirty="0">
                <a:hlinkClick r:id="rId10"/>
              </a:rPr>
              <a:t>/2.0</a:t>
            </a:r>
            <a:r>
              <a:rPr lang="en-GB" sz="700" dirty="0"/>
              <a:t> - © </a:t>
            </a:r>
            <a:r>
              <a:rPr lang="en-GB" sz="700" dirty="0">
                <a:hlinkClick r:id="rId11" tooltip="View profile"/>
              </a:rPr>
              <a:t>David Baird</a:t>
            </a:r>
            <a:r>
              <a:rPr lang="en-GB" sz="700" dirty="0"/>
              <a:t> - </a:t>
            </a:r>
            <a:r>
              <a:rPr lang="en-GB" sz="700" dirty="0">
                <a:hlinkClick r:id="rId12"/>
              </a:rPr>
              <a:t>geograph.org.uk/p/3833138</a:t>
            </a:r>
            <a:endParaRPr lang="en-GB" sz="700" dirty="0"/>
          </a:p>
        </p:txBody>
      </p:sp>
      <p:pic>
        <p:nvPicPr>
          <p:cNvPr id="18" name="Picture 17" descr="Diagram&#10;&#10;Description automatically generated">
            <a:extLst>
              <a:ext uri="{FF2B5EF4-FFF2-40B4-BE49-F238E27FC236}">
                <a16:creationId xmlns:a16="http://schemas.microsoft.com/office/drawing/2014/main" id="{D1139B67-7529-25E3-B62C-80DB211D2B7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Tree>
    <p:extLst>
      <p:ext uri="{BB962C8B-B14F-4D97-AF65-F5344CB8AC3E}">
        <p14:creationId xmlns:p14="http://schemas.microsoft.com/office/powerpoint/2010/main" val="389321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electronics, screenshot&#10;&#10;Description automatically generated">
            <a:extLst>
              <a:ext uri="{FF2B5EF4-FFF2-40B4-BE49-F238E27FC236}">
                <a16:creationId xmlns:a16="http://schemas.microsoft.com/office/drawing/2014/main" id="{F4B989BF-286A-C3D7-501F-B9B83150E4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286" y="1646085"/>
            <a:ext cx="3602017" cy="5093057"/>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Homework</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11" name="TextBox 10">
            <a:extLst>
              <a:ext uri="{FF2B5EF4-FFF2-40B4-BE49-F238E27FC236}">
                <a16:creationId xmlns:a16="http://schemas.microsoft.com/office/drawing/2014/main" id="{45E494A4-33BA-C669-9A1D-D9DFF93B8381}"/>
              </a:ext>
            </a:extLst>
          </p:cNvPr>
          <p:cNvSpPr txBox="1"/>
          <p:nvPr/>
        </p:nvSpPr>
        <p:spPr>
          <a:xfrm>
            <a:off x="4293220" y="2573856"/>
            <a:ext cx="7284656" cy="4524315"/>
          </a:xfrm>
          <a:prstGeom prst="rect">
            <a:avLst/>
          </a:prstGeom>
          <a:noFill/>
        </p:spPr>
        <p:txBody>
          <a:bodyPr wrap="square" rtlCol="0">
            <a:spAutoFit/>
          </a:bodyPr>
          <a:lstStyle/>
          <a:p>
            <a:pPr marL="457200" indent="-457200" algn="just">
              <a:buFontTx/>
              <a:buChar char="-"/>
            </a:pPr>
            <a:r>
              <a:rPr lang="en-GB" sz="3200" dirty="0"/>
              <a:t>Complete the ‘fill in the blanks’ worksheet all about what we have learnt in class today. </a:t>
            </a:r>
          </a:p>
          <a:p>
            <a:pPr algn="just"/>
            <a:endParaRPr lang="en-GB" sz="3200" strike="sngStrike" dirty="0"/>
          </a:p>
          <a:p>
            <a:pPr marL="457200" indent="-457200" algn="just">
              <a:buFontTx/>
              <a:buChar char="-"/>
            </a:pPr>
            <a:r>
              <a:rPr lang="en-GB" sz="3200" dirty="0"/>
              <a:t>Name three animals that you will find in each climate zone on the back of the worksheet.</a:t>
            </a:r>
          </a:p>
          <a:p>
            <a:pPr marL="457200" indent="-457200" algn="just">
              <a:buFontTx/>
              <a:buChar char="-"/>
            </a:pPr>
            <a:endParaRPr lang="en-GB" sz="3200" dirty="0"/>
          </a:p>
          <a:p>
            <a:pPr marL="457200" indent="-457200" algn="just">
              <a:buFontTx/>
              <a:buChar char="-"/>
            </a:pPr>
            <a:endParaRPr lang="en-GB" sz="3200" dirty="0"/>
          </a:p>
        </p:txBody>
      </p:sp>
      <p:pic>
        <p:nvPicPr>
          <p:cNvPr id="3" name="Picture 2" descr="Diagram&#10;&#10;Description automatically generated">
            <a:extLst>
              <a:ext uri="{FF2B5EF4-FFF2-40B4-BE49-F238E27FC236}">
                <a16:creationId xmlns:a16="http://schemas.microsoft.com/office/drawing/2014/main" id="{A0C42715-AF32-FE88-50D9-7F23DA4E77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Tree>
    <p:extLst>
      <p:ext uri="{BB962C8B-B14F-4D97-AF65-F5344CB8AC3E}">
        <p14:creationId xmlns:p14="http://schemas.microsoft.com/office/powerpoint/2010/main" val="297005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6EB31A-2791-4976-922B-B05727066594}"/>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Weather vs Climate…What’s the Difference?</a:t>
            </a:r>
          </a:p>
        </p:txBody>
      </p:sp>
      <p:pic>
        <p:nvPicPr>
          <p:cNvPr id="5" name="Picture 4">
            <a:extLst>
              <a:ext uri="{FF2B5EF4-FFF2-40B4-BE49-F238E27FC236}">
                <a16:creationId xmlns:a16="http://schemas.microsoft.com/office/drawing/2014/main" id="{4F6F13F3-955B-48F3-9080-279AA38E793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6" name="Picture 5">
            <a:extLst>
              <a:ext uri="{FF2B5EF4-FFF2-40B4-BE49-F238E27FC236}">
                <a16:creationId xmlns:a16="http://schemas.microsoft.com/office/drawing/2014/main" id="{F6254C9B-FBDC-4027-A0AA-BCF1CC3C9C3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11" name="TextBox 10">
            <a:extLst>
              <a:ext uri="{FF2B5EF4-FFF2-40B4-BE49-F238E27FC236}">
                <a16:creationId xmlns:a16="http://schemas.microsoft.com/office/drawing/2014/main" id="{540FED8A-91B0-45C6-BB44-BC3BC937F09B}"/>
              </a:ext>
            </a:extLst>
          </p:cNvPr>
          <p:cNvSpPr txBox="1"/>
          <p:nvPr/>
        </p:nvSpPr>
        <p:spPr>
          <a:xfrm>
            <a:off x="777883" y="2098968"/>
            <a:ext cx="10675057" cy="2123658"/>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Can anybody tell me what weather and climate are and the difference between them?</a:t>
            </a:r>
          </a:p>
        </p:txBody>
      </p:sp>
      <p:grpSp>
        <p:nvGrpSpPr>
          <p:cNvPr id="3" name="Group 2">
            <a:extLst>
              <a:ext uri="{FF2B5EF4-FFF2-40B4-BE49-F238E27FC236}">
                <a16:creationId xmlns:a16="http://schemas.microsoft.com/office/drawing/2014/main" id="{D9D1BFB1-5818-B904-D6AC-4471752F261E}"/>
              </a:ext>
            </a:extLst>
          </p:cNvPr>
          <p:cNvGrpSpPr/>
          <p:nvPr/>
        </p:nvGrpSpPr>
        <p:grpSpPr>
          <a:xfrm>
            <a:off x="2082949" y="4035067"/>
            <a:ext cx="2654813" cy="2738054"/>
            <a:chOff x="2082949" y="4035067"/>
            <a:chExt cx="2654813" cy="2738054"/>
          </a:xfrm>
        </p:grpSpPr>
        <p:pic>
          <p:nvPicPr>
            <p:cNvPr id="16" name="Picture 15" descr="Icon&#10;&#10;Description automatically generated">
              <a:extLst>
                <a:ext uri="{FF2B5EF4-FFF2-40B4-BE49-F238E27FC236}">
                  <a16:creationId xmlns:a16="http://schemas.microsoft.com/office/drawing/2014/main" id="{B880D8A7-3F38-A853-62E3-967F958AFE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2949" y="4035067"/>
              <a:ext cx="2654813" cy="2581661"/>
            </a:xfrm>
            <a:prstGeom prst="rect">
              <a:avLst/>
            </a:prstGeom>
          </p:spPr>
        </p:pic>
        <p:pic>
          <p:nvPicPr>
            <p:cNvPr id="14" name="Picture 13" descr="Diagram&#10;&#10;Description automatically generated">
              <a:extLst>
                <a:ext uri="{FF2B5EF4-FFF2-40B4-BE49-F238E27FC236}">
                  <a16:creationId xmlns:a16="http://schemas.microsoft.com/office/drawing/2014/main" id="{853BBD25-AA1B-84CB-55A7-214CFEBB4C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3081" y="4364153"/>
              <a:ext cx="1391166" cy="2408968"/>
            </a:xfrm>
            <a:prstGeom prst="rect">
              <a:avLst/>
            </a:prstGeom>
          </p:spPr>
        </p:pic>
      </p:grpSp>
      <p:pic>
        <p:nvPicPr>
          <p:cNvPr id="18" name="Picture 17" descr="A picture containing logo&#10;&#10;Description automatically generated">
            <a:extLst>
              <a:ext uri="{FF2B5EF4-FFF2-40B4-BE49-F238E27FC236}">
                <a16:creationId xmlns:a16="http://schemas.microsoft.com/office/drawing/2014/main" id="{4D9D69A9-FE80-64C2-96D4-3E750B13B9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57557" y="4350208"/>
            <a:ext cx="2264235" cy="2483782"/>
          </a:xfrm>
          <a:prstGeom prst="rect">
            <a:avLst/>
          </a:prstGeom>
        </p:spPr>
      </p:pic>
      <p:pic>
        <p:nvPicPr>
          <p:cNvPr id="2" name="Picture 1" descr="Diagram&#10;&#10;Description automatically generated">
            <a:extLst>
              <a:ext uri="{FF2B5EF4-FFF2-40B4-BE49-F238E27FC236}">
                <a16:creationId xmlns:a16="http://schemas.microsoft.com/office/drawing/2014/main" id="{9A268276-AC30-9D3F-9BF7-3BF3053ABE1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Tree>
    <p:extLst>
      <p:ext uri="{BB962C8B-B14F-4D97-AF65-F5344CB8AC3E}">
        <p14:creationId xmlns:p14="http://schemas.microsoft.com/office/powerpoint/2010/main" val="235813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Weather vs Climate…What’s the Difference?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12" name="TextBox 11">
            <a:extLst>
              <a:ext uri="{FF2B5EF4-FFF2-40B4-BE49-F238E27FC236}">
                <a16:creationId xmlns:a16="http://schemas.microsoft.com/office/drawing/2014/main" id="{2A129D06-6750-DB60-930C-9B5590D670D8}"/>
              </a:ext>
            </a:extLst>
          </p:cNvPr>
          <p:cNvSpPr txBox="1"/>
          <p:nvPr/>
        </p:nvSpPr>
        <p:spPr>
          <a:xfrm>
            <a:off x="2357769" y="5877441"/>
            <a:ext cx="6161566" cy="369332"/>
          </a:xfrm>
          <a:prstGeom prst="rect">
            <a:avLst/>
          </a:prstGeom>
          <a:noFill/>
        </p:spPr>
        <p:txBody>
          <a:bodyPr wrap="square">
            <a:spAutoFit/>
          </a:bodyPr>
          <a:lstStyle/>
          <a:p>
            <a:r>
              <a:rPr lang="en-GB" dirty="0">
                <a:hlinkClick r:id="rId7"/>
              </a:rPr>
              <a:t>NASA Climate Change YouTube video</a:t>
            </a:r>
            <a:endParaRPr lang="en-GB" dirty="0"/>
          </a:p>
        </p:txBody>
      </p:sp>
      <p:pic>
        <p:nvPicPr>
          <p:cNvPr id="4" name="Online Media 3" title="What's the difference between weather and climate?">
            <a:hlinkClick r:id="" action="ppaction://media"/>
            <a:extLst>
              <a:ext uri="{FF2B5EF4-FFF2-40B4-BE49-F238E27FC236}">
                <a16:creationId xmlns:a16="http://schemas.microsoft.com/office/drawing/2014/main" id="{9112E35F-D209-7F98-BCFB-0A9153198662}"/>
              </a:ext>
            </a:extLst>
          </p:cNvPr>
          <p:cNvPicPr>
            <a:picLocks noRot="1" noChangeAspect="1"/>
          </p:cNvPicPr>
          <p:nvPr>
            <a:videoFile r:link="rId1"/>
          </p:nvPr>
        </p:nvPicPr>
        <p:blipFill>
          <a:blip r:embed="rId8"/>
          <a:stretch>
            <a:fillRect/>
          </a:stretch>
        </p:blipFill>
        <p:spPr>
          <a:xfrm>
            <a:off x="2447467" y="1844089"/>
            <a:ext cx="7066691" cy="3992681"/>
          </a:xfrm>
          <a:prstGeom prst="rect">
            <a:avLst/>
          </a:prstGeom>
        </p:spPr>
      </p:pic>
      <p:pic>
        <p:nvPicPr>
          <p:cNvPr id="3" name="Picture 2" descr="Diagram&#10;&#10;Description automatically generated">
            <a:extLst>
              <a:ext uri="{FF2B5EF4-FFF2-40B4-BE49-F238E27FC236}">
                <a16:creationId xmlns:a16="http://schemas.microsoft.com/office/drawing/2014/main" id="{302AC2D9-E73F-60E0-35C0-1883AF738F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Tree>
    <p:extLst>
      <p:ext uri="{BB962C8B-B14F-4D97-AF65-F5344CB8AC3E}">
        <p14:creationId xmlns:p14="http://schemas.microsoft.com/office/powerpoint/2010/main" val="327716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Weather vs Climate…What’s the Difference?</a:t>
            </a: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3" name="TextBox 2">
            <a:extLst>
              <a:ext uri="{FF2B5EF4-FFF2-40B4-BE49-F238E27FC236}">
                <a16:creationId xmlns:a16="http://schemas.microsoft.com/office/drawing/2014/main" id="{F218F531-EC6B-017B-5D2C-4C693412832E}"/>
              </a:ext>
            </a:extLst>
          </p:cNvPr>
          <p:cNvSpPr txBox="1"/>
          <p:nvPr/>
        </p:nvSpPr>
        <p:spPr>
          <a:xfrm>
            <a:off x="2743199" y="2052369"/>
            <a:ext cx="9159787" cy="2062103"/>
          </a:xfrm>
          <a:prstGeom prst="rect">
            <a:avLst/>
          </a:prstGeom>
          <a:noFill/>
        </p:spPr>
        <p:txBody>
          <a:bodyPr wrap="square" rtlCol="0">
            <a:spAutoFit/>
          </a:bodyPr>
          <a:lstStyle/>
          <a:p>
            <a:pPr algn="just"/>
            <a:r>
              <a:rPr lang="en-GB" sz="3200" dirty="0"/>
              <a:t>Sunshine, rain, thunderstorms, wind and snow are all examples of weather. The weather is described as what is happening outside right </a:t>
            </a:r>
            <a:r>
              <a:rPr lang="en-GB" sz="3200" b="1" dirty="0"/>
              <a:t>now. </a:t>
            </a:r>
            <a:r>
              <a:rPr lang="en-GB" sz="3200" dirty="0"/>
              <a:t>It is temporary and only lasts a few days and weeks.</a:t>
            </a:r>
          </a:p>
        </p:txBody>
      </p:sp>
      <p:sp>
        <p:nvSpPr>
          <p:cNvPr id="4" name="TextBox 3">
            <a:extLst>
              <a:ext uri="{FF2B5EF4-FFF2-40B4-BE49-F238E27FC236}">
                <a16:creationId xmlns:a16="http://schemas.microsoft.com/office/drawing/2014/main" id="{C9BC528F-E3F2-8545-F5BD-C46146BB3127}"/>
              </a:ext>
            </a:extLst>
          </p:cNvPr>
          <p:cNvSpPr txBox="1"/>
          <p:nvPr/>
        </p:nvSpPr>
        <p:spPr>
          <a:xfrm>
            <a:off x="182688" y="4404499"/>
            <a:ext cx="341699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Climate -</a:t>
            </a:r>
          </a:p>
        </p:txBody>
      </p:sp>
      <p:sp>
        <p:nvSpPr>
          <p:cNvPr id="5" name="TextBox 4">
            <a:extLst>
              <a:ext uri="{FF2B5EF4-FFF2-40B4-BE49-F238E27FC236}">
                <a16:creationId xmlns:a16="http://schemas.microsoft.com/office/drawing/2014/main" id="{1670E123-48B9-CF94-988E-2DE23206B4B2}"/>
              </a:ext>
            </a:extLst>
          </p:cNvPr>
          <p:cNvSpPr txBox="1"/>
          <p:nvPr/>
        </p:nvSpPr>
        <p:spPr>
          <a:xfrm>
            <a:off x="182688" y="1929375"/>
            <a:ext cx="341699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Weather -</a:t>
            </a:r>
          </a:p>
        </p:txBody>
      </p:sp>
      <p:sp>
        <p:nvSpPr>
          <p:cNvPr id="7" name="TextBox 6">
            <a:extLst>
              <a:ext uri="{FF2B5EF4-FFF2-40B4-BE49-F238E27FC236}">
                <a16:creationId xmlns:a16="http://schemas.microsoft.com/office/drawing/2014/main" id="{62E440F0-094B-81D6-2055-6C6611CD03CE}"/>
              </a:ext>
            </a:extLst>
          </p:cNvPr>
          <p:cNvSpPr txBox="1"/>
          <p:nvPr/>
        </p:nvSpPr>
        <p:spPr>
          <a:xfrm>
            <a:off x="2743198" y="4536052"/>
            <a:ext cx="9159787" cy="1077218"/>
          </a:xfrm>
          <a:prstGeom prst="rect">
            <a:avLst/>
          </a:prstGeom>
          <a:noFill/>
        </p:spPr>
        <p:txBody>
          <a:bodyPr wrap="square" rtlCol="0">
            <a:spAutoFit/>
          </a:bodyPr>
          <a:lstStyle/>
          <a:p>
            <a:pPr algn="just"/>
            <a:r>
              <a:rPr lang="en-GB" sz="3200" dirty="0"/>
              <a:t>Climate is a description of the weather conditions in an area over the last 30 years.</a:t>
            </a:r>
          </a:p>
        </p:txBody>
      </p:sp>
      <p:grpSp>
        <p:nvGrpSpPr>
          <p:cNvPr id="2" name="Group 1">
            <a:extLst>
              <a:ext uri="{FF2B5EF4-FFF2-40B4-BE49-F238E27FC236}">
                <a16:creationId xmlns:a16="http://schemas.microsoft.com/office/drawing/2014/main" id="{CC8C6EE0-CBFC-E454-C6C2-6CF4175A1458}"/>
              </a:ext>
            </a:extLst>
          </p:cNvPr>
          <p:cNvGrpSpPr/>
          <p:nvPr/>
        </p:nvGrpSpPr>
        <p:grpSpPr>
          <a:xfrm>
            <a:off x="87323" y="2559900"/>
            <a:ext cx="2461609" cy="842748"/>
            <a:chOff x="87323" y="2559900"/>
            <a:chExt cx="2461609" cy="842748"/>
          </a:xfrm>
        </p:grpSpPr>
        <p:pic>
          <p:nvPicPr>
            <p:cNvPr id="11" name="Picture 10" descr="Icon&#10;&#10;Description automatically generated">
              <a:extLst>
                <a:ext uri="{FF2B5EF4-FFF2-40B4-BE49-F238E27FC236}">
                  <a16:creationId xmlns:a16="http://schemas.microsoft.com/office/drawing/2014/main" id="{03858F0F-2746-7FC0-F3C4-29C5EB771A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471" y="2572844"/>
              <a:ext cx="840007" cy="816861"/>
            </a:xfrm>
            <a:prstGeom prst="rect">
              <a:avLst/>
            </a:prstGeom>
          </p:spPr>
        </p:pic>
        <p:pic>
          <p:nvPicPr>
            <p:cNvPr id="12" name="Picture 11" descr="A picture containing logo&#10;&#10;Description automatically generated">
              <a:extLst>
                <a:ext uri="{FF2B5EF4-FFF2-40B4-BE49-F238E27FC236}">
                  <a16:creationId xmlns:a16="http://schemas.microsoft.com/office/drawing/2014/main" id="{FC70DE37-2AE9-2705-612D-1BE342303B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3884" y="2647990"/>
              <a:ext cx="645048" cy="707594"/>
            </a:xfrm>
            <a:prstGeom prst="rect">
              <a:avLst/>
            </a:prstGeom>
          </p:spPr>
        </p:pic>
        <p:pic>
          <p:nvPicPr>
            <p:cNvPr id="16" name="Picture 15" descr="Shape, arrow&#10;&#10;Description automatically generated">
              <a:extLst>
                <a:ext uri="{FF2B5EF4-FFF2-40B4-BE49-F238E27FC236}">
                  <a16:creationId xmlns:a16="http://schemas.microsoft.com/office/drawing/2014/main" id="{2CE20992-E918-BF97-2DDD-813FDD7094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323" y="2559900"/>
              <a:ext cx="840007" cy="842748"/>
            </a:xfrm>
            <a:prstGeom prst="rect">
              <a:avLst/>
            </a:prstGeom>
          </p:spPr>
        </p:pic>
      </p:grpSp>
      <p:pic>
        <p:nvPicPr>
          <p:cNvPr id="6" name="Picture 5" descr="Diagram&#10;&#10;Description automatically generated">
            <a:extLst>
              <a:ext uri="{FF2B5EF4-FFF2-40B4-BE49-F238E27FC236}">
                <a16:creationId xmlns:a16="http://schemas.microsoft.com/office/drawing/2014/main" id="{F68268F2-B70C-9E83-4879-11E7F73F25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pic>
        <p:nvPicPr>
          <p:cNvPr id="13" name="Picture 12" descr="Diagram&#10;&#10;Description automatically generated">
            <a:extLst>
              <a:ext uri="{FF2B5EF4-FFF2-40B4-BE49-F238E27FC236}">
                <a16:creationId xmlns:a16="http://schemas.microsoft.com/office/drawing/2014/main" id="{4ABDEE35-0885-407F-0E06-66563A5BC00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7886" y="5376485"/>
            <a:ext cx="1061592" cy="1061592"/>
          </a:xfrm>
          <a:prstGeom prst="rect">
            <a:avLst/>
          </a:prstGeom>
        </p:spPr>
      </p:pic>
    </p:spTree>
    <p:extLst>
      <p:ext uri="{BB962C8B-B14F-4D97-AF65-F5344CB8AC3E}">
        <p14:creationId xmlns:p14="http://schemas.microsoft.com/office/powerpoint/2010/main" val="186131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Weather vs Climate…What’s the Difference?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3" name="TextBox 2">
            <a:extLst>
              <a:ext uri="{FF2B5EF4-FFF2-40B4-BE49-F238E27FC236}">
                <a16:creationId xmlns:a16="http://schemas.microsoft.com/office/drawing/2014/main" id="{257630EF-DB2B-D86F-667E-D20A714DED41}"/>
              </a:ext>
            </a:extLst>
          </p:cNvPr>
          <p:cNvSpPr txBox="1"/>
          <p:nvPr/>
        </p:nvSpPr>
        <p:spPr>
          <a:xfrm>
            <a:off x="4288789" y="2288043"/>
            <a:ext cx="7316715" cy="3539430"/>
          </a:xfrm>
          <a:prstGeom prst="rect">
            <a:avLst/>
          </a:prstGeom>
          <a:noFill/>
        </p:spPr>
        <p:txBody>
          <a:bodyPr wrap="square" rtlCol="0">
            <a:spAutoFit/>
          </a:bodyPr>
          <a:lstStyle/>
          <a:p>
            <a:pPr algn="just"/>
            <a:r>
              <a:rPr lang="en-GB" sz="2800" dirty="0"/>
              <a:t>Cut out the cards and spread them out on the table. Firstly, find two cards, one which defines weather and the other, climate. Then, pick up and read the remaining cards and decide whether they are statements which better describe the weather or climate. Once the cards are in the correct columns, stick them on the worksheet and put into your workbook.</a:t>
            </a:r>
          </a:p>
        </p:txBody>
      </p:sp>
      <p:pic>
        <p:nvPicPr>
          <p:cNvPr id="6" name="Picture 5" descr="Diagram&#10;&#10;Description automatically generated">
            <a:extLst>
              <a:ext uri="{FF2B5EF4-FFF2-40B4-BE49-F238E27FC236}">
                <a16:creationId xmlns:a16="http://schemas.microsoft.com/office/drawing/2014/main" id="{1D6E4E2B-C965-62D1-19B5-4C16C7C428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pic>
        <p:nvPicPr>
          <p:cNvPr id="4" name="Picture 3" descr="A picture containing text, screenshot, font&#10;&#10;Description automatically generated">
            <a:extLst>
              <a:ext uri="{FF2B5EF4-FFF2-40B4-BE49-F238E27FC236}">
                <a16:creationId xmlns:a16="http://schemas.microsoft.com/office/drawing/2014/main" id="{CE5A1B59-26DB-6872-4F51-CFC8F95112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619" y="1882459"/>
            <a:ext cx="3469358" cy="4905485"/>
          </a:xfrm>
          <a:prstGeom prst="rect">
            <a:avLst/>
          </a:prstGeom>
        </p:spPr>
      </p:pic>
    </p:spTree>
    <p:extLst>
      <p:ext uri="{BB962C8B-B14F-4D97-AF65-F5344CB8AC3E}">
        <p14:creationId xmlns:p14="http://schemas.microsoft.com/office/powerpoint/2010/main" val="796329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Types of Climate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7F09C729-D01E-E105-69FE-EAC762C52A1C}"/>
              </a:ext>
            </a:extLst>
          </p:cNvPr>
          <p:cNvSpPr txBox="1"/>
          <p:nvPr/>
        </p:nvSpPr>
        <p:spPr>
          <a:xfrm>
            <a:off x="7278402" y="2374370"/>
            <a:ext cx="4564758" cy="954107"/>
          </a:xfrm>
          <a:prstGeom prst="rect">
            <a:avLst/>
          </a:prstGeom>
          <a:noFill/>
        </p:spPr>
        <p:txBody>
          <a:bodyPr wrap="square" rtlCol="0">
            <a:spAutoFit/>
          </a:bodyPr>
          <a:lstStyle/>
          <a:p>
            <a:pPr marL="457200" indent="-457200" algn="just">
              <a:buFont typeface="Arial" panose="020B0604020202020204" pitchFamily="34" charset="0"/>
              <a:buChar char="•"/>
            </a:pPr>
            <a:r>
              <a:rPr lang="en-GB" sz="2800" dirty="0"/>
              <a:t>Cold all year round with lots of snow and ice.</a:t>
            </a:r>
          </a:p>
        </p:txBody>
      </p:sp>
      <p:pic>
        <p:nvPicPr>
          <p:cNvPr id="18" name="Picture 17" descr="Icebergs in the water&#10;&#10;Description automatically generated with medium confidence">
            <a:extLst>
              <a:ext uri="{FF2B5EF4-FFF2-40B4-BE49-F238E27FC236}">
                <a16:creationId xmlns:a16="http://schemas.microsoft.com/office/drawing/2014/main" id="{4FC33426-5C4F-8ECD-C82F-8AA382028F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045" y="2000334"/>
            <a:ext cx="6579627" cy="4502931"/>
          </a:xfrm>
          <a:prstGeom prst="rect">
            <a:avLst/>
          </a:prstGeom>
        </p:spPr>
      </p:pic>
      <p:sp>
        <p:nvSpPr>
          <p:cNvPr id="28" name="TextBox 27">
            <a:extLst>
              <a:ext uri="{FF2B5EF4-FFF2-40B4-BE49-F238E27FC236}">
                <a16:creationId xmlns:a16="http://schemas.microsoft.com/office/drawing/2014/main" id="{F50E4195-5D41-C1CB-A0DC-8B28A27B77A3}"/>
              </a:ext>
            </a:extLst>
          </p:cNvPr>
          <p:cNvSpPr txBox="1"/>
          <p:nvPr/>
        </p:nvSpPr>
        <p:spPr>
          <a:xfrm>
            <a:off x="8189427" y="1571412"/>
            <a:ext cx="3416999"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Polar</a:t>
            </a:r>
          </a:p>
        </p:txBody>
      </p:sp>
      <p:sp>
        <p:nvSpPr>
          <p:cNvPr id="3" name="TextBox 2">
            <a:extLst>
              <a:ext uri="{FF2B5EF4-FFF2-40B4-BE49-F238E27FC236}">
                <a16:creationId xmlns:a16="http://schemas.microsoft.com/office/drawing/2014/main" id="{1A20F02A-E144-AB42-A214-7A8510C29F43}"/>
              </a:ext>
            </a:extLst>
          </p:cNvPr>
          <p:cNvSpPr txBox="1"/>
          <p:nvPr/>
        </p:nvSpPr>
        <p:spPr>
          <a:xfrm>
            <a:off x="494045" y="6503265"/>
            <a:ext cx="5081565" cy="215444"/>
          </a:xfrm>
          <a:prstGeom prst="rect">
            <a:avLst/>
          </a:prstGeom>
          <a:noFill/>
        </p:spPr>
        <p:txBody>
          <a:bodyPr wrap="square" rtlCol="0">
            <a:spAutoFit/>
          </a:bodyPr>
          <a:lstStyle/>
          <a:p>
            <a:r>
              <a:rPr lang="en-GB" sz="800" dirty="0"/>
              <a:t>Image: </a:t>
            </a:r>
            <a:r>
              <a:rPr lang="en-GB" sz="800" dirty="0">
                <a:hlinkClick r:id="rId7"/>
              </a:rPr>
              <a:t>358611</a:t>
            </a:r>
            <a:r>
              <a:rPr lang="en-GB" sz="800" dirty="0"/>
              <a:t> from </a:t>
            </a:r>
            <a:r>
              <a:rPr lang="en-GB" sz="800" dirty="0">
                <a:hlinkClick r:id="rId8"/>
              </a:rPr>
              <a:t>Pixabay</a:t>
            </a:r>
            <a:endParaRPr lang="en-GB" sz="800" dirty="0"/>
          </a:p>
        </p:txBody>
      </p:sp>
      <p:pic>
        <p:nvPicPr>
          <p:cNvPr id="6" name="Picture 5" descr="Diagram&#10;&#10;Description automatically generated">
            <a:extLst>
              <a:ext uri="{FF2B5EF4-FFF2-40B4-BE49-F238E27FC236}">
                <a16:creationId xmlns:a16="http://schemas.microsoft.com/office/drawing/2014/main" id="{0C457A5B-EBDF-A57A-4E65-9311FB2053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11" name="TextBox 10">
            <a:extLst>
              <a:ext uri="{FF2B5EF4-FFF2-40B4-BE49-F238E27FC236}">
                <a16:creationId xmlns:a16="http://schemas.microsoft.com/office/drawing/2014/main" id="{EEF7A17E-B6E6-CFCD-E3DE-A1ECD3E22C61}"/>
              </a:ext>
            </a:extLst>
          </p:cNvPr>
          <p:cNvSpPr txBox="1"/>
          <p:nvPr/>
        </p:nvSpPr>
        <p:spPr>
          <a:xfrm>
            <a:off x="7278402" y="3429000"/>
            <a:ext cx="4913598" cy="1384995"/>
          </a:xfrm>
          <a:prstGeom prst="rect">
            <a:avLst/>
          </a:prstGeom>
          <a:noFill/>
        </p:spPr>
        <p:txBody>
          <a:bodyPr wrap="square">
            <a:spAutoFit/>
          </a:bodyPr>
          <a:lstStyle/>
          <a:p>
            <a:pPr marL="457200" indent="-457200">
              <a:buFont typeface="Arial" panose="020B0604020202020204" pitchFamily="34" charset="0"/>
              <a:buChar char="•"/>
            </a:pPr>
            <a:r>
              <a:rPr lang="en-GB" sz="2800" dirty="0"/>
              <a:t>Areas with a polar climate include Antarctica and the Arctic.</a:t>
            </a:r>
          </a:p>
        </p:txBody>
      </p:sp>
      <p:pic>
        <p:nvPicPr>
          <p:cNvPr id="7" name="Picture 6" descr="A cartoon penguin with a ball&#10;&#10;Description automatically generated with low confidence">
            <a:extLst>
              <a:ext uri="{FF2B5EF4-FFF2-40B4-BE49-F238E27FC236}">
                <a16:creationId xmlns:a16="http://schemas.microsoft.com/office/drawing/2014/main" id="{E93C1993-16E9-69F4-95BB-1513BB3926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69136" y="4468363"/>
            <a:ext cx="1956820" cy="2389637"/>
          </a:xfrm>
          <a:prstGeom prst="rect">
            <a:avLst/>
          </a:prstGeom>
        </p:spPr>
      </p:pic>
    </p:spTree>
    <p:extLst>
      <p:ext uri="{BB962C8B-B14F-4D97-AF65-F5344CB8AC3E}">
        <p14:creationId xmlns:p14="http://schemas.microsoft.com/office/powerpoint/2010/main" val="2563588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Types of Climate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5" name="TextBox 4">
            <a:extLst>
              <a:ext uri="{FF2B5EF4-FFF2-40B4-BE49-F238E27FC236}">
                <a16:creationId xmlns:a16="http://schemas.microsoft.com/office/drawing/2014/main" id="{38BCAB29-BB87-6B19-5678-5C1FE0F16D8C}"/>
              </a:ext>
            </a:extLst>
          </p:cNvPr>
          <p:cNvSpPr txBox="1"/>
          <p:nvPr/>
        </p:nvSpPr>
        <p:spPr>
          <a:xfrm>
            <a:off x="7159087" y="2404863"/>
            <a:ext cx="4728117" cy="1815882"/>
          </a:xfrm>
          <a:prstGeom prst="rect">
            <a:avLst/>
          </a:prstGeom>
          <a:noFill/>
        </p:spPr>
        <p:txBody>
          <a:bodyPr wrap="square" rtlCol="0">
            <a:spAutoFit/>
          </a:bodyPr>
          <a:lstStyle/>
          <a:p>
            <a:pPr marL="457200" indent="-457200" algn="just">
              <a:buFont typeface="Arial" panose="020B0604020202020204" pitchFamily="34" charset="0"/>
              <a:buChar char="•"/>
            </a:pPr>
            <a:r>
              <a:rPr lang="en-GB" sz="2800" dirty="0"/>
              <a:t>Temperate climates have four main seasons – spring, summer, autumn and winter.</a:t>
            </a:r>
          </a:p>
        </p:txBody>
      </p:sp>
      <p:pic>
        <p:nvPicPr>
          <p:cNvPr id="20" name="Picture 19" descr="A picture containing grass, road, sky, outdoor&#10;&#10;Description automatically generated">
            <a:extLst>
              <a:ext uri="{FF2B5EF4-FFF2-40B4-BE49-F238E27FC236}">
                <a16:creationId xmlns:a16="http://schemas.microsoft.com/office/drawing/2014/main" id="{9C5D53AE-09F9-6453-1F49-0F8B5C85101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54513" y="2004253"/>
            <a:ext cx="6559048" cy="4488847"/>
          </a:xfrm>
          <a:prstGeom prst="rect">
            <a:avLst/>
          </a:prstGeom>
        </p:spPr>
      </p:pic>
      <p:sp>
        <p:nvSpPr>
          <p:cNvPr id="3" name="TextBox 2">
            <a:extLst>
              <a:ext uri="{FF2B5EF4-FFF2-40B4-BE49-F238E27FC236}">
                <a16:creationId xmlns:a16="http://schemas.microsoft.com/office/drawing/2014/main" id="{CDFB104F-4FC4-AEA0-9792-636078D2CA96}"/>
              </a:ext>
            </a:extLst>
          </p:cNvPr>
          <p:cNvSpPr txBox="1"/>
          <p:nvPr/>
        </p:nvSpPr>
        <p:spPr>
          <a:xfrm>
            <a:off x="7997118" y="1511898"/>
            <a:ext cx="3416999"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Temperate</a:t>
            </a:r>
          </a:p>
        </p:txBody>
      </p:sp>
      <p:pic>
        <p:nvPicPr>
          <p:cNvPr id="4" name="Picture 3" descr="Diagram&#10;&#10;Description automatically generated">
            <a:extLst>
              <a:ext uri="{FF2B5EF4-FFF2-40B4-BE49-F238E27FC236}">
                <a16:creationId xmlns:a16="http://schemas.microsoft.com/office/drawing/2014/main" id="{0B7A0E75-D80E-D08A-D2EE-4728FDAC3D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11" name="TextBox 10">
            <a:extLst>
              <a:ext uri="{FF2B5EF4-FFF2-40B4-BE49-F238E27FC236}">
                <a16:creationId xmlns:a16="http://schemas.microsoft.com/office/drawing/2014/main" id="{268357D6-83FE-B90E-6AFD-64CCF126F16F}"/>
              </a:ext>
            </a:extLst>
          </p:cNvPr>
          <p:cNvSpPr txBox="1"/>
          <p:nvPr/>
        </p:nvSpPr>
        <p:spPr>
          <a:xfrm>
            <a:off x="7169664" y="4173690"/>
            <a:ext cx="4717540" cy="954107"/>
          </a:xfrm>
          <a:prstGeom prst="rect">
            <a:avLst/>
          </a:prstGeom>
          <a:noFill/>
        </p:spPr>
        <p:txBody>
          <a:bodyPr wrap="square">
            <a:spAutoFit/>
          </a:bodyPr>
          <a:lstStyle/>
          <a:p>
            <a:pPr marL="457200" indent="-457200" algn="just">
              <a:buFont typeface="Arial" panose="020B0604020202020204" pitchFamily="34" charset="0"/>
              <a:buChar char="•"/>
            </a:pPr>
            <a:r>
              <a:rPr lang="en-GB" sz="2800" dirty="0"/>
              <a:t>We have a temperate climate in the UK</a:t>
            </a:r>
            <a:r>
              <a:rPr lang="en-GB" sz="1800" dirty="0"/>
              <a:t>.</a:t>
            </a:r>
          </a:p>
        </p:txBody>
      </p:sp>
      <p:pic>
        <p:nvPicPr>
          <p:cNvPr id="6" name="Picture 5" descr="A cartoon sheep with a ball&#10;&#10;Description automatically generated with low confidence">
            <a:extLst>
              <a:ext uri="{FF2B5EF4-FFF2-40B4-BE49-F238E27FC236}">
                <a16:creationId xmlns:a16="http://schemas.microsoft.com/office/drawing/2014/main" id="{32544401-BC2E-BD03-3315-7639649B04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51815" y="4969564"/>
            <a:ext cx="2362921" cy="1983323"/>
          </a:xfrm>
          <a:prstGeom prst="rect">
            <a:avLst/>
          </a:prstGeom>
        </p:spPr>
      </p:pic>
    </p:spTree>
    <p:extLst>
      <p:ext uri="{BB962C8B-B14F-4D97-AF65-F5344CB8AC3E}">
        <p14:creationId xmlns:p14="http://schemas.microsoft.com/office/powerpoint/2010/main" val="3437592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Climate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14" name="TextBox 13">
            <a:extLst>
              <a:ext uri="{FF2B5EF4-FFF2-40B4-BE49-F238E27FC236}">
                <a16:creationId xmlns:a16="http://schemas.microsoft.com/office/drawing/2014/main" id="{6CF9EBA1-DFD4-6C5E-3BA8-F824F5B3F7C0}"/>
              </a:ext>
            </a:extLst>
          </p:cNvPr>
          <p:cNvSpPr txBox="1"/>
          <p:nvPr/>
        </p:nvSpPr>
        <p:spPr>
          <a:xfrm>
            <a:off x="7267698" y="2316105"/>
            <a:ext cx="4665553" cy="1384995"/>
          </a:xfrm>
          <a:prstGeom prst="rect">
            <a:avLst/>
          </a:prstGeom>
          <a:noFill/>
        </p:spPr>
        <p:txBody>
          <a:bodyPr wrap="square" rtlCol="0">
            <a:spAutoFit/>
          </a:bodyPr>
          <a:lstStyle/>
          <a:p>
            <a:pPr marL="457200" indent="-457200" algn="just">
              <a:buFont typeface="Arial" panose="020B0604020202020204" pitchFamily="34" charset="0"/>
              <a:buChar char="•"/>
            </a:pPr>
            <a:r>
              <a:rPr lang="en-GB" sz="2800" dirty="0"/>
              <a:t>A desert/arid climate is very, very hot as it rarely rains.</a:t>
            </a:r>
          </a:p>
        </p:txBody>
      </p:sp>
      <p:pic>
        <p:nvPicPr>
          <p:cNvPr id="22" name="Picture 21" descr="A picture containing sky, nature, dune, sand&#10;&#10;Description automatically generated">
            <a:extLst>
              <a:ext uri="{FF2B5EF4-FFF2-40B4-BE49-F238E27FC236}">
                <a16:creationId xmlns:a16="http://schemas.microsoft.com/office/drawing/2014/main" id="{2D900F83-0FBD-0AE1-36BD-E8551A2ADB8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95287" y="2006200"/>
            <a:ext cx="6616133" cy="4497065"/>
          </a:xfrm>
          <a:prstGeom prst="rect">
            <a:avLst/>
          </a:prstGeom>
        </p:spPr>
      </p:pic>
      <p:sp>
        <p:nvSpPr>
          <p:cNvPr id="3" name="TextBox 2">
            <a:extLst>
              <a:ext uri="{FF2B5EF4-FFF2-40B4-BE49-F238E27FC236}">
                <a16:creationId xmlns:a16="http://schemas.microsoft.com/office/drawing/2014/main" id="{FA854F7E-46CE-79D6-E870-D94FC6577CE8}"/>
              </a:ext>
            </a:extLst>
          </p:cNvPr>
          <p:cNvSpPr txBox="1"/>
          <p:nvPr/>
        </p:nvSpPr>
        <p:spPr>
          <a:xfrm>
            <a:off x="8186799" y="1456405"/>
            <a:ext cx="341699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Desert/Arid</a:t>
            </a:r>
          </a:p>
        </p:txBody>
      </p:sp>
      <p:sp>
        <p:nvSpPr>
          <p:cNvPr id="4" name="TextBox 3">
            <a:extLst>
              <a:ext uri="{FF2B5EF4-FFF2-40B4-BE49-F238E27FC236}">
                <a16:creationId xmlns:a16="http://schemas.microsoft.com/office/drawing/2014/main" id="{E8BF54AC-C855-B40E-D057-941F41033718}"/>
              </a:ext>
            </a:extLst>
          </p:cNvPr>
          <p:cNvSpPr txBox="1"/>
          <p:nvPr/>
        </p:nvSpPr>
        <p:spPr>
          <a:xfrm>
            <a:off x="395287" y="6484534"/>
            <a:ext cx="2814243" cy="215444"/>
          </a:xfrm>
          <a:prstGeom prst="rect">
            <a:avLst/>
          </a:prstGeom>
          <a:noFill/>
        </p:spPr>
        <p:txBody>
          <a:bodyPr wrap="square" rtlCol="0">
            <a:spAutoFit/>
          </a:bodyPr>
          <a:lstStyle/>
          <a:p>
            <a:r>
              <a:rPr lang="en-GB" sz="800" dirty="0"/>
              <a:t>Image by </a:t>
            </a:r>
            <a:r>
              <a:rPr lang="en-GB" sz="800" dirty="0" err="1">
                <a:hlinkClick r:id="rId7"/>
              </a:rPr>
              <a:t>Falkenpost</a:t>
            </a:r>
            <a:r>
              <a:rPr lang="en-GB" sz="800" dirty="0"/>
              <a:t> on </a:t>
            </a:r>
            <a:r>
              <a:rPr lang="en-GB" sz="800" dirty="0">
                <a:hlinkClick r:id="rId8"/>
              </a:rPr>
              <a:t>Pixabay</a:t>
            </a:r>
            <a:r>
              <a:rPr lang="en-GB" sz="800" dirty="0"/>
              <a:t> </a:t>
            </a:r>
          </a:p>
        </p:txBody>
      </p:sp>
      <p:pic>
        <p:nvPicPr>
          <p:cNvPr id="5" name="Picture 4" descr="Diagram&#10;&#10;Description automatically generated">
            <a:extLst>
              <a:ext uri="{FF2B5EF4-FFF2-40B4-BE49-F238E27FC236}">
                <a16:creationId xmlns:a16="http://schemas.microsoft.com/office/drawing/2014/main" id="{26914D7B-8409-4A44-C764-2F3F82D75D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11" name="TextBox 10">
            <a:extLst>
              <a:ext uri="{FF2B5EF4-FFF2-40B4-BE49-F238E27FC236}">
                <a16:creationId xmlns:a16="http://schemas.microsoft.com/office/drawing/2014/main" id="{64091238-3819-64D3-9945-D75BA45DCB7C}"/>
              </a:ext>
            </a:extLst>
          </p:cNvPr>
          <p:cNvSpPr txBox="1"/>
          <p:nvPr/>
        </p:nvSpPr>
        <p:spPr>
          <a:xfrm>
            <a:off x="7267698" y="3635395"/>
            <a:ext cx="4665553" cy="1815882"/>
          </a:xfrm>
          <a:prstGeom prst="rect">
            <a:avLst/>
          </a:prstGeom>
          <a:noFill/>
        </p:spPr>
        <p:txBody>
          <a:bodyPr wrap="square">
            <a:spAutoFit/>
          </a:bodyPr>
          <a:lstStyle/>
          <a:p>
            <a:pPr marL="457200" indent="-457200" algn="just">
              <a:buFont typeface="Arial" panose="020B0604020202020204" pitchFamily="34" charset="0"/>
              <a:buChar char="•"/>
            </a:pPr>
            <a:r>
              <a:rPr lang="en-GB" sz="2800" dirty="0"/>
              <a:t>There are lots of hot desert climates across North Africa, </a:t>
            </a:r>
            <a:r>
              <a:rPr lang="en-GB" sz="2800" dirty="0" err="1"/>
              <a:t>e.g</a:t>
            </a:r>
            <a:r>
              <a:rPr lang="en-GB" sz="2800" dirty="0"/>
              <a:t> the Sahara Desert.</a:t>
            </a:r>
          </a:p>
        </p:txBody>
      </p:sp>
      <p:pic>
        <p:nvPicPr>
          <p:cNvPr id="13" name="Picture 12" descr="A camel with a ball&#10;&#10;Description automatically generated with medium confidence">
            <a:extLst>
              <a:ext uri="{FF2B5EF4-FFF2-40B4-BE49-F238E27FC236}">
                <a16:creationId xmlns:a16="http://schemas.microsoft.com/office/drawing/2014/main" id="{6B3ACE2F-0647-E997-8122-2859133B6F1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49689" y="4868247"/>
            <a:ext cx="2602719" cy="2121544"/>
          </a:xfrm>
          <a:prstGeom prst="rect">
            <a:avLst/>
          </a:prstGeom>
        </p:spPr>
      </p:pic>
    </p:spTree>
    <p:extLst>
      <p:ext uri="{BB962C8B-B14F-4D97-AF65-F5344CB8AC3E}">
        <p14:creationId xmlns:p14="http://schemas.microsoft.com/office/powerpoint/2010/main" val="2664538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Climate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16" name="TextBox 15">
            <a:extLst>
              <a:ext uri="{FF2B5EF4-FFF2-40B4-BE49-F238E27FC236}">
                <a16:creationId xmlns:a16="http://schemas.microsoft.com/office/drawing/2014/main" id="{6C0FE11A-9E0D-F838-C2A7-90B833B667AF}"/>
              </a:ext>
            </a:extLst>
          </p:cNvPr>
          <p:cNvSpPr txBox="1"/>
          <p:nvPr/>
        </p:nvSpPr>
        <p:spPr>
          <a:xfrm>
            <a:off x="7008111" y="2482290"/>
            <a:ext cx="5009343" cy="1384995"/>
          </a:xfrm>
          <a:prstGeom prst="rect">
            <a:avLst/>
          </a:prstGeom>
          <a:noFill/>
        </p:spPr>
        <p:txBody>
          <a:bodyPr wrap="square" rtlCol="0">
            <a:spAutoFit/>
          </a:bodyPr>
          <a:lstStyle/>
          <a:p>
            <a:pPr marL="457200" indent="-457200" algn="just">
              <a:buFont typeface="Arial" panose="020B0604020202020204" pitchFamily="34" charset="0"/>
              <a:buChar char="•"/>
            </a:pPr>
            <a:r>
              <a:rPr lang="en-GB" sz="2800" dirty="0"/>
              <a:t>Tropical climates are hot all year round but very wet as it rains a lot.</a:t>
            </a:r>
          </a:p>
        </p:txBody>
      </p:sp>
      <p:pic>
        <p:nvPicPr>
          <p:cNvPr id="24" name="Picture 23" descr="A body of water with trees in the background&#10;&#10;Description automatically generated with medium confidence">
            <a:extLst>
              <a:ext uri="{FF2B5EF4-FFF2-40B4-BE49-F238E27FC236}">
                <a16:creationId xmlns:a16="http://schemas.microsoft.com/office/drawing/2014/main" id="{494F01E3-9AF9-176A-27A7-91C7E425F527}"/>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06559" y="2006200"/>
            <a:ext cx="6601554" cy="4497065"/>
          </a:xfrm>
          <a:prstGeom prst="rect">
            <a:avLst/>
          </a:prstGeom>
        </p:spPr>
      </p:pic>
      <p:sp>
        <p:nvSpPr>
          <p:cNvPr id="7" name="TextBox 6">
            <a:extLst>
              <a:ext uri="{FF2B5EF4-FFF2-40B4-BE49-F238E27FC236}">
                <a16:creationId xmlns:a16="http://schemas.microsoft.com/office/drawing/2014/main" id="{CFB7A10A-7231-3F20-4EF4-28D7C04DBDAA}"/>
              </a:ext>
            </a:extLst>
          </p:cNvPr>
          <p:cNvSpPr txBox="1"/>
          <p:nvPr/>
        </p:nvSpPr>
        <p:spPr>
          <a:xfrm>
            <a:off x="7846455" y="1564699"/>
            <a:ext cx="3416999" cy="769441"/>
          </a:xfrm>
          <a:prstGeom prst="rect">
            <a:avLst/>
          </a:prstGeom>
          <a:noFill/>
        </p:spPr>
        <p:txBody>
          <a:bodyPr wrap="square" rtlCol="0">
            <a:spAutoFit/>
          </a:bodyPr>
          <a:lstStyle/>
          <a:p>
            <a:pPr algn="ctr"/>
            <a:r>
              <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Tropical</a:t>
            </a:r>
          </a:p>
        </p:txBody>
      </p:sp>
      <p:sp>
        <p:nvSpPr>
          <p:cNvPr id="4" name="TextBox 3">
            <a:extLst>
              <a:ext uri="{FF2B5EF4-FFF2-40B4-BE49-F238E27FC236}">
                <a16:creationId xmlns:a16="http://schemas.microsoft.com/office/drawing/2014/main" id="{0B366CBA-EEAB-5329-99B7-0964341D904B}"/>
              </a:ext>
            </a:extLst>
          </p:cNvPr>
          <p:cNvSpPr txBox="1"/>
          <p:nvPr/>
        </p:nvSpPr>
        <p:spPr>
          <a:xfrm>
            <a:off x="406559" y="6540524"/>
            <a:ext cx="6155472" cy="215444"/>
          </a:xfrm>
          <a:prstGeom prst="rect">
            <a:avLst/>
          </a:prstGeom>
          <a:noFill/>
        </p:spPr>
        <p:txBody>
          <a:bodyPr wrap="square">
            <a:spAutoFit/>
          </a:bodyPr>
          <a:lstStyle/>
          <a:p>
            <a:r>
              <a:rPr lang="en-GB" sz="800" dirty="0"/>
              <a:t>Photo by </a:t>
            </a:r>
            <a:r>
              <a:rPr lang="en-GB" sz="800" dirty="0">
                <a:hlinkClick r:id="rId7"/>
              </a:rPr>
              <a:t>Pexels</a:t>
            </a:r>
            <a:r>
              <a:rPr lang="en-GB" sz="800" dirty="0"/>
              <a:t> from </a:t>
            </a:r>
            <a:r>
              <a:rPr lang="en-GB" sz="800" dirty="0">
                <a:hlinkClick r:id="rId8"/>
              </a:rPr>
              <a:t>Pixabay</a:t>
            </a:r>
            <a:endParaRPr lang="en-GB" sz="800" dirty="0"/>
          </a:p>
        </p:txBody>
      </p:sp>
      <p:pic>
        <p:nvPicPr>
          <p:cNvPr id="3" name="Picture 2" descr="Diagram&#10;&#10;Description automatically generated">
            <a:extLst>
              <a:ext uri="{FF2B5EF4-FFF2-40B4-BE49-F238E27FC236}">
                <a16:creationId xmlns:a16="http://schemas.microsoft.com/office/drawing/2014/main" id="{A5A9D5F8-A0DD-62D7-9C3E-0FF783BD3E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pic>
        <p:nvPicPr>
          <p:cNvPr id="5" name="Picture 4" descr="A cartoon of a bird&#10;&#10;Description automatically generated with low confidence">
            <a:extLst>
              <a:ext uri="{FF2B5EF4-FFF2-40B4-BE49-F238E27FC236}">
                <a16:creationId xmlns:a16="http://schemas.microsoft.com/office/drawing/2014/main" id="{8F9408B0-541E-98E7-106F-7470E66FFD8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88419" y="5160830"/>
            <a:ext cx="1577779" cy="1523502"/>
          </a:xfrm>
          <a:prstGeom prst="rect">
            <a:avLst/>
          </a:prstGeom>
        </p:spPr>
      </p:pic>
      <p:sp>
        <p:nvSpPr>
          <p:cNvPr id="11" name="TextBox 10">
            <a:extLst>
              <a:ext uri="{FF2B5EF4-FFF2-40B4-BE49-F238E27FC236}">
                <a16:creationId xmlns:a16="http://schemas.microsoft.com/office/drawing/2014/main" id="{4417D158-F879-3EA7-3D5C-99C2EB3FD408}"/>
              </a:ext>
            </a:extLst>
          </p:cNvPr>
          <p:cNvSpPr txBox="1"/>
          <p:nvPr/>
        </p:nvSpPr>
        <p:spPr>
          <a:xfrm>
            <a:off x="7008112" y="3987914"/>
            <a:ext cx="5009343" cy="1815882"/>
          </a:xfrm>
          <a:prstGeom prst="rect">
            <a:avLst/>
          </a:prstGeom>
          <a:noFill/>
        </p:spPr>
        <p:txBody>
          <a:bodyPr wrap="square">
            <a:spAutoFit/>
          </a:bodyPr>
          <a:lstStyle/>
          <a:p>
            <a:pPr marL="457200" indent="-457200" algn="just">
              <a:buFont typeface="Arial" panose="020B0604020202020204" pitchFamily="34" charset="0"/>
              <a:buChar char="•"/>
            </a:pPr>
            <a:r>
              <a:rPr lang="en-GB" sz="2800" dirty="0"/>
              <a:t>The Amazon rainforest in Central America is an example of an area with a tropical climate.</a:t>
            </a:r>
          </a:p>
        </p:txBody>
      </p:sp>
    </p:spTree>
    <p:extLst>
      <p:ext uri="{BB962C8B-B14F-4D97-AF65-F5344CB8AC3E}">
        <p14:creationId xmlns:p14="http://schemas.microsoft.com/office/powerpoint/2010/main" val="4271163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613</Words>
  <Application>Microsoft Office PowerPoint</Application>
  <PresentationFormat>Widescreen</PresentationFormat>
  <Paragraphs>81</Paragraphs>
  <Slides>15</Slides>
  <Notes>15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2023-04-14T10:11:48Z</dcterms:created>
  <dcterms:modified xsi:type="dcterms:W3CDTF">2023-04-14T10:12:01Z</dcterms:modified>
</cp:coreProperties>
</file>