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handoutMasterIdLst>
    <p:handoutMasterId r:id="rId28"/>
  </p:handoutMasterIdLst>
  <p:sldIdLst>
    <p:sldId id="256" r:id="rId5"/>
    <p:sldId id="277" r:id="rId6"/>
    <p:sldId id="280" r:id="rId7"/>
    <p:sldId id="299" r:id="rId8"/>
    <p:sldId id="305" r:id="rId9"/>
    <p:sldId id="300" r:id="rId10"/>
    <p:sldId id="304" r:id="rId11"/>
    <p:sldId id="308" r:id="rId12"/>
    <p:sldId id="306" r:id="rId13"/>
    <p:sldId id="309" r:id="rId14"/>
    <p:sldId id="282" r:id="rId15"/>
    <p:sldId id="311" r:id="rId16"/>
    <p:sldId id="285" r:id="rId17"/>
    <p:sldId id="288" r:id="rId18"/>
    <p:sldId id="302" r:id="rId19"/>
    <p:sldId id="286" r:id="rId20"/>
    <p:sldId id="296" r:id="rId21"/>
    <p:sldId id="298" r:id="rId22"/>
    <p:sldId id="297" r:id="rId23"/>
    <p:sldId id="287" r:id="rId24"/>
    <p:sldId id="312"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9BC1"/>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7D87F-5B48-483E-A589-547CCF168FC1}" v="1" dt="2023-04-14T08:36:48.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041" autoAdjust="0"/>
  </p:normalViewPr>
  <p:slideViewPr>
    <p:cSldViewPr snapToGrid="0">
      <p:cViewPr varScale="1">
        <p:scale>
          <a:sx n="51" d="100"/>
          <a:sy n="51" d="100"/>
        </p:scale>
        <p:origin x="1288" y="40"/>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14/04/2023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302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8798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56991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16187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73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69384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85104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389859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3644638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409621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48557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21</a:t>
            </a:fld>
            <a:endParaRPr lang="en-GB"/>
          </a:p>
        </p:txBody>
      </p:sp>
    </p:spTree>
    <p:extLst>
      <p:ext uri="{BB962C8B-B14F-4D97-AF65-F5344CB8AC3E}">
        <p14:creationId xmlns:p14="http://schemas.microsoft.com/office/powerpoint/2010/main" val="406802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22</a:t>
            </a:fld>
            <a:endParaRPr lang="en-GB"/>
          </a:p>
        </p:txBody>
      </p:sp>
    </p:spTree>
    <p:extLst>
      <p:ext uri="{BB962C8B-B14F-4D97-AF65-F5344CB8AC3E}">
        <p14:creationId xmlns:p14="http://schemas.microsoft.com/office/powerpoint/2010/main" val="322275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09610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88901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1205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16368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95666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349642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95306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creazilla.com/nodes/78144-factory-clipart"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bbc.co.uk/teach/class-clips-video/history-ks1--ks2-explain-this-industrialisation/zmmx6v4" TargetMode="External"/><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creazilla.com/nodes/78144-factory-clipart" TargetMode="External"/><Relationship Id="rId12" Type="http://schemas.openxmlformats.org/officeDocument/2006/relationships/hyperlink" Target="https://pixabay.com/?utm_source=link-attribution&amp;utm_medium=referral&amp;utm_campaign=image&amp;utm_content=31185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hyperlink" Target="https://pixabay.com/users/clker-free-vector-images-3736/?utm_source=link-attribution&amp;utm_medium=referral&amp;utm_campaign=image&amp;utm_content=311850" TargetMode="External"/><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pixabay.com/en/vw-beetle-volkswagen-car-automobile-3118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youtube.com/watch?v=YJrKgBUDGYc" TargetMode="External"/><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it/users/stevepb-282134/?utm_source=link-attribution&amp;utm_medium=referral&amp;utm_campaign=image&amp;utm_content=374097"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pixabay.com/it/?utm_source=link-attribution&amp;utm_medium=referral&amp;utm_campaign=image&amp;utm_content=374097"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it/users/pier52-13422867/?utm_source=link-attribution&amp;utm_medium=referral&amp;utm_campaign=image&amp;utm_content=5155047"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pixabay.com/it/?utm_source=link-attribution&amp;utm_medium=referral&amp;utm_campaign=image&amp;utm_content=515504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Nc7f5563azs" TargetMode="External"/><Relationship Id="rId3" Type="http://schemas.openxmlformats.org/officeDocument/2006/relationships/notesSlide" Target="../notesSlides/notesSlide18.xml"/><Relationship Id="rId7"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video" Target="https://www.youtube.com/embed/Nc7f5563azs?feature=oembed" TargetMode="Externa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it/users/peggychoucair-1130890/?utm_source=link-attribution&amp;utm_medium=referral&amp;utm_campaign=image&amp;utm_content=7129877"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pixabay.com/it/?utm_source=link-attribution&amp;utm_medium=referral&amp;utm_campaign=image&amp;utm_content=71298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0.xml"/><Relationship Id="rId7" Type="http://schemas.openxmlformats.org/officeDocument/2006/relationships/hyperlink" Target="https://www.youtube.com/watch?v=-D_Np-3dVBQ&amp;t=359s" TargetMode="External"/><Relationship Id="rId2" Type="http://schemas.openxmlformats.org/officeDocument/2006/relationships/slideLayout" Target="../slideLayouts/slideLayout3.xml"/><Relationship Id="rId1" Type="http://schemas.openxmlformats.org/officeDocument/2006/relationships/video" Target="https://www.youtube.com/embed/-D_Np-3dVBQ?start=359&amp;feature=oembed" TargetMode="Externa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Climate Change?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381003" y="2522031"/>
            <a:ext cx="11152377" cy="1015663"/>
          </a:xfrm>
          <a:prstGeom prst="rect">
            <a:avLst/>
          </a:prstGeom>
          <a:noFill/>
        </p:spPr>
        <p:txBody>
          <a:bodyPr wrap="square" rtlCol="0">
            <a:spAutoFit/>
          </a:bodyPr>
          <a:lstStyle/>
          <a:p>
            <a:pPr marL="285750" indent="-285750">
              <a:buFont typeface="Arial" panose="020B0604020202020204" pitchFamily="34" charset="0"/>
              <a:buChar char="•"/>
            </a:pPr>
            <a:r>
              <a:rPr lang="en-GB" sz="3000" dirty="0"/>
              <a:t>To understand what climate change is, the causes of it and why it is happening. </a:t>
            </a:r>
          </a:p>
        </p:txBody>
      </p:sp>
      <p:sp>
        <p:nvSpPr>
          <p:cNvPr id="9" name="TextBox 8">
            <a:extLst>
              <a:ext uri="{FF2B5EF4-FFF2-40B4-BE49-F238E27FC236}">
                <a16:creationId xmlns:a16="http://schemas.microsoft.com/office/drawing/2014/main" id="{E2C89A80-7800-48D9-B1D9-D5E2B9F13507}"/>
              </a:ext>
            </a:extLst>
          </p:cNvPr>
          <p:cNvSpPr txBox="1"/>
          <p:nvPr/>
        </p:nvSpPr>
        <p:spPr>
          <a:xfrm>
            <a:off x="658619" y="1835622"/>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381003" y="4346332"/>
            <a:ext cx="11152378" cy="1908215"/>
          </a:xfrm>
          <a:prstGeom prst="rect">
            <a:avLst/>
          </a:prstGeom>
          <a:noFill/>
        </p:spPr>
        <p:txBody>
          <a:bodyPr wrap="square" rtlCol="0">
            <a:spAutoFit/>
          </a:bodyPr>
          <a:lstStyle/>
          <a:p>
            <a:pPr marL="342900" lvl="0" indent="-342900">
              <a:buFont typeface="Arial" panose="020B0604020202020204" pitchFamily="34" charset="0"/>
              <a:buChar char="•"/>
            </a:pPr>
            <a:r>
              <a:rPr lang="en-GB" sz="3000" dirty="0"/>
              <a:t>To learn about the greenhouse effect and how it is causing global warming and climate change. </a:t>
            </a:r>
          </a:p>
          <a:p>
            <a:pPr marL="342900" lvl="0" indent="-342900">
              <a:buFont typeface="Arial" panose="020B0604020202020204" pitchFamily="34" charset="0"/>
              <a:buChar char="•"/>
            </a:pPr>
            <a:r>
              <a:rPr lang="en-GB" sz="3000" dirty="0"/>
              <a:t>To be aware of how the global temperature has changed over time.</a:t>
            </a:r>
          </a:p>
          <a:p>
            <a:pPr marL="285750" indent="-285750">
              <a:buFont typeface="Arial" panose="020B0604020202020204" pitchFamily="34" charset="0"/>
              <a:buChar char="•"/>
            </a:pPr>
            <a:endParaRPr lang="en-GB" sz="2800" dirty="0"/>
          </a:p>
        </p:txBody>
      </p:sp>
      <p:sp>
        <p:nvSpPr>
          <p:cNvPr id="11" name="TextBox 10">
            <a:extLst>
              <a:ext uri="{FF2B5EF4-FFF2-40B4-BE49-F238E27FC236}">
                <a16:creationId xmlns:a16="http://schemas.microsoft.com/office/drawing/2014/main" id="{540FED8A-91B0-45C6-BB44-BC3BC937F09B}"/>
              </a:ext>
            </a:extLst>
          </p:cNvPr>
          <p:cNvSpPr txBox="1"/>
          <p:nvPr/>
        </p:nvSpPr>
        <p:spPr>
          <a:xfrm>
            <a:off x="658619" y="3647414"/>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4" name="TextBox 3">
            <a:extLst>
              <a:ext uri="{FF2B5EF4-FFF2-40B4-BE49-F238E27FC236}">
                <a16:creationId xmlns:a16="http://schemas.microsoft.com/office/drawing/2014/main" id="{6AE4F531-B0BA-7E7A-CF5E-B0B830E39CB7}"/>
              </a:ext>
            </a:extLst>
          </p:cNvPr>
          <p:cNvSpPr txBox="1"/>
          <p:nvPr/>
        </p:nvSpPr>
        <p:spPr>
          <a:xfrm>
            <a:off x="381003" y="5723479"/>
            <a:ext cx="10231255" cy="1015663"/>
          </a:xfrm>
          <a:prstGeom prst="rect">
            <a:avLst/>
          </a:prstGeom>
          <a:noFill/>
        </p:spPr>
        <p:txBody>
          <a:bodyPr wrap="square">
            <a:spAutoFit/>
          </a:bodyPr>
          <a:lstStyle/>
          <a:p>
            <a:pPr marL="342900" indent="-342900">
              <a:buFont typeface="Arial" panose="020B0604020202020204" pitchFamily="34" charset="0"/>
              <a:buChar char="•"/>
            </a:pPr>
            <a:r>
              <a:rPr lang="en-GB" sz="3000" dirty="0"/>
              <a:t>To learn about the human activities that are causing climate change. </a:t>
            </a:r>
          </a:p>
        </p:txBody>
      </p:sp>
      <p:pic>
        <p:nvPicPr>
          <p:cNvPr id="2" name="Picture 1" descr="Diagram&#10;&#10;Description automatically generated">
            <a:extLst>
              <a:ext uri="{FF2B5EF4-FFF2-40B4-BE49-F238E27FC236}">
                <a16:creationId xmlns:a16="http://schemas.microsoft.com/office/drawing/2014/main" id="{625A52C7-C486-606A-4EFD-4ED8B2189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0" name="TextBox 19">
            <a:extLst>
              <a:ext uri="{FF2B5EF4-FFF2-40B4-BE49-F238E27FC236}">
                <a16:creationId xmlns:a16="http://schemas.microsoft.com/office/drawing/2014/main" id="{5899E080-72DF-5B90-EF68-41CE9D0F7C75}"/>
              </a:ext>
            </a:extLst>
          </p:cNvPr>
          <p:cNvSpPr txBox="1"/>
          <p:nvPr/>
        </p:nvSpPr>
        <p:spPr>
          <a:xfrm>
            <a:off x="4596777" y="4045037"/>
            <a:ext cx="776992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22" name="TextBox 21">
            <a:extLst>
              <a:ext uri="{FF2B5EF4-FFF2-40B4-BE49-F238E27FC236}">
                <a16:creationId xmlns:a16="http://schemas.microsoft.com/office/drawing/2014/main" id="{CE7D2947-AECE-5ACB-F4E0-F96695002811}"/>
              </a:ext>
            </a:extLst>
          </p:cNvPr>
          <p:cNvSpPr txBox="1"/>
          <p:nvPr/>
        </p:nvSpPr>
        <p:spPr>
          <a:xfrm>
            <a:off x="4596777" y="5294076"/>
            <a:ext cx="7769926"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4" name="TextBox 13">
            <a:extLst>
              <a:ext uri="{FF2B5EF4-FFF2-40B4-BE49-F238E27FC236}">
                <a16:creationId xmlns:a16="http://schemas.microsoft.com/office/drawing/2014/main" id="{D5908A24-BCE0-4879-B8F5-B112A7C6159C}"/>
              </a:ext>
            </a:extLst>
          </p:cNvPr>
          <p:cNvSpPr txBox="1"/>
          <p:nvPr/>
        </p:nvSpPr>
        <p:spPr>
          <a:xfrm>
            <a:off x="4154294" y="1987571"/>
            <a:ext cx="7769926" cy="954107"/>
          </a:xfrm>
          <a:prstGeom prst="rect">
            <a:avLst/>
          </a:prstGeom>
          <a:noFill/>
        </p:spPr>
        <p:txBody>
          <a:bodyPr wrap="square" rtlCol="0">
            <a:spAutoFit/>
          </a:bodyPr>
          <a:lstStyle/>
          <a:p>
            <a:r>
              <a:rPr lang="en-GB" sz="2700" dirty="0"/>
              <a:t>- a change in the Earth’s usual weather conditions over many years.</a:t>
            </a:r>
          </a:p>
        </p:txBody>
      </p:sp>
      <p:sp>
        <p:nvSpPr>
          <p:cNvPr id="15" name="TextBox 14">
            <a:extLst>
              <a:ext uri="{FF2B5EF4-FFF2-40B4-BE49-F238E27FC236}">
                <a16:creationId xmlns:a16="http://schemas.microsoft.com/office/drawing/2014/main" id="{03E3F7A5-E5B7-4016-88C9-A6122FDA9582}"/>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6" name="Picture 5" descr="Diagram&#10;&#10;Description automatically generated">
            <a:extLst>
              <a:ext uri="{FF2B5EF4-FFF2-40B4-BE49-F238E27FC236}">
                <a16:creationId xmlns:a16="http://schemas.microsoft.com/office/drawing/2014/main" id="{9609BAC2-7559-8645-BC56-8F486FD278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97222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and Global Warming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106326" y="1780684"/>
            <a:ext cx="11970201" cy="1384995"/>
          </a:xfrm>
          <a:prstGeom prst="rect">
            <a:avLst/>
          </a:prstGeom>
          <a:noFill/>
        </p:spPr>
        <p:txBody>
          <a:bodyPr wrap="square" rtlCol="0">
            <a:spAutoFit/>
          </a:bodyPr>
          <a:lstStyle/>
          <a:p>
            <a:pPr algn="just"/>
            <a:r>
              <a:rPr lang="en-GB" sz="2800" dirty="0"/>
              <a:t>The climate and global temperature has always varied slightly over time. However, since the </a:t>
            </a:r>
            <a:r>
              <a:rPr lang="en-GB" sz="2800" b="1" dirty="0">
                <a:solidFill>
                  <a:srgbClr val="119BC1"/>
                </a:solidFill>
              </a:rPr>
              <a:t>Industrial Revolution</a:t>
            </a:r>
            <a:r>
              <a:rPr lang="en-GB" sz="2800" dirty="0"/>
              <a:t>, there has been a sharp increase in temperature. </a:t>
            </a:r>
          </a:p>
        </p:txBody>
      </p:sp>
      <p:sp>
        <p:nvSpPr>
          <p:cNvPr id="19" name="TextBox 18">
            <a:extLst>
              <a:ext uri="{FF2B5EF4-FFF2-40B4-BE49-F238E27FC236}">
                <a16:creationId xmlns:a16="http://schemas.microsoft.com/office/drawing/2014/main" id="{6951F7B3-3191-8D3F-06DB-8B5010DF8134}"/>
              </a:ext>
            </a:extLst>
          </p:cNvPr>
          <p:cNvSpPr txBox="1"/>
          <p:nvPr/>
        </p:nvSpPr>
        <p:spPr>
          <a:xfrm>
            <a:off x="106326" y="3423666"/>
            <a:ext cx="11873023" cy="954107"/>
          </a:xfrm>
          <a:prstGeom prst="rect">
            <a:avLst/>
          </a:prstGeom>
          <a:noFill/>
        </p:spPr>
        <p:txBody>
          <a:bodyPr wrap="square" lIns="91440" tIns="45720" rIns="91440" bIns="45720" anchor="t">
            <a:spAutoFit/>
          </a:bodyPr>
          <a:lstStyle/>
          <a:p>
            <a:pPr algn="just"/>
            <a:r>
              <a:rPr lang="en-GB" sz="2800" dirty="0"/>
              <a:t>This is due to </a:t>
            </a:r>
            <a:r>
              <a:rPr lang="en-GB" sz="2800" b="1" dirty="0">
                <a:solidFill>
                  <a:srgbClr val="119BC1"/>
                </a:solidFill>
              </a:rPr>
              <a:t>global warming</a:t>
            </a:r>
            <a:r>
              <a:rPr lang="en-GB" sz="2800" dirty="0">
                <a:solidFill>
                  <a:srgbClr val="119BC1"/>
                </a:solidFill>
              </a:rPr>
              <a:t> </a:t>
            </a:r>
            <a:r>
              <a:rPr lang="en-GB" sz="2800" dirty="0"/>
              <a:t>caused by human activity. Some human activity creates more </a:t>
            </a:r>
            <a:r>
              <a:rPr lang="en-GB" sz="2800" b="1" dirty="0">
                <a:solidFill>
                  <a:srgbClr val="119BC1"/>
                </a:solidFill>
              </a:rPr>
              <a:t>greenhouse gases </a:t>
            </a:r>
            <a:r>
              <a:rPr lang="en-GB" sz="2800" dirty="0"/>
              <a:t>which is causing the </a:t>
            </a:r>
            <a:r>
              <a:rPr lang="en-GB" sz="2800" b="1" dirty="0">
                <a:solidFill>
                  <a:srgbClr val="119BC1"/>
                </a:solidFill>
              </a:rPr>
              <a:t>greenhouse effect</a:t>
            </a:r>
            <a:r>
              <a:rPr lang="en-GB" sz="2800" b="1" dirty="0"/>
              <a:t>.</a:t>
            </a:r>
          </a:p>
        </p:txBody>
      </p:sp>
      <p:pic>
        <p:nvPicPr>
          <p:cNvPr id="4" name="Picture 3" descr="Diagram&#10;&#10;Description automatically generated">
            <a:extLst>
              <a:ext uri="{FF2B5EF4-FFF2-40B4-BE49-F238E27FC236}">
                <a16:creationId xmlns:a16="http://schemas.microsoft.com/office/drawing/2014/main" id="{DF230DD0-6E13-6441-5C3C-6C8E530BA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2" name="Picture 1" descr="Icon&#10;&#10;Description automatically generated">
            <a:extLst>
              <a:ext uri="{FF2B5EF4-FFF2-40B4-BE49-F238E27FC236}">
                <a16:creationId xmlns:a16="http://schemas.microsoft.com/office/drawing/2014/main" id="{6BFBA8F1-AF20-22A3-529F-DA37C05F7F6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20990" y="4530096"/>
            <a:ext cx="3189958" cy="2209046"/>
          </a:xfrm>
          <a:prstGeom prst="rect">
            <a:avLst/>
          </a:prstGeom>
        </p:spPr>
      </p:pic>
      <p:pic>
        <p:nvPicPr>
          <p:cNvPr id="12" name="Picture 11" descr="A thermometer with a red liquid&#10;&#10;Description automatically generated with medium confidence">
            <a:extLst>
              <a:ext uri="{FF2B5EF4-FFF2-40B4-BE49-F238E27FC236}">
                <a16:creationId xmlns:a16="http://schemas.microsoft.com/office/drawing/2014/main" id="{D3C94D42-B085-7193-4807-2ADFB21303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0948" y="4530097"/>
            <a:ext cx="1360543" cy="2355940"/>
          </a:xfrm>
          <a:prstGeom prst="rect">
            <a:avLst/>
          </a:prstGeom>
        </p:spPr>
      </p:pic>
      <p:sp>
        <p:nvSpPr>
          <p:cNvPr id="14" name="Arrow: Up 13">
            <a:extLst>
              <a:ext uri="{FF2B5EF4-FFF2-40B4-BE49-F238E27FC236}">
                <a16:creationId xmlns:a16="http://schemas.microsoft.com/office/drawing/2014/main" id="{5B1B5D1E-9C1E-39ED-9546-C62C95AB6C7F}"/>
              </a:ext>
            </a:extLst>
          </p:cNvPr>
          <p:cNvSpPr/>
          <p:nvPr/>
        </p:nvSpPr>
        <p:spPr>
          <a:xfrm>
            <a:off x="7520682" y="4869711"/>
            <a:ext cx="250905" cy="136369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Tree>
    <p:extLst>
      <p:ext uri="{BB962C8B-B14F-4D97-AF65-F5344CB8AC3E}">
        <p14:creationId xmlns:p14="http://schemas.microsoft.com/office/powerpoint/2010/main" val="576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Industrial Revolution</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213732" y="1683382"/>
            <a:ext cx="11764536" cy="2523768"/>
          </a:xfrm>
          <a:prstGeom prst="rect">
            <a:avLst/>
          </a:prstGeom>
          <a:noFill/>
        </p:spPr>
        <p:txBody>
          <a:bodyPr wrap="square" rtlCol="0">
            <a:spAutoFit/>
          </a:bodyPr>
          <a:lstStyle/>
          <a:p>
            <a:pPr algn="just"/>
            <a:r>
              <a:rPr lang="en-GB" sz="2600" dirty="0"/>
              <a:t>The </a:t>
            </a:r>
            <a:r>
              <a:rPr lang="en-GB" sz="2600" b="1" dirty="0"/>
              <a:t>Industrial Revolution </a:t>
            </a:r>
            <a:r>
              <a:rPr lang="en-GB" sz="2600" dirty="0"/>
              <a:t>marked a big change in society as lots of large factories began being built in towns and cities. Instead of working in agriculture and products being made by hand in rural homes or small workshops, things began being made in big factories in towns and cities (</a:t>
            </a:r>
            <a:r>
              <a:rPr lang="en-GB" sz="2600" b="1" dirty="0"/>
              <a:t>industrialisation</a:t>
            </a:r>
            <a:r>
              <a:rPr lang="en-GB" sz="2600" dirty="0"/>
              <a:t>).</a:t>
            </a:r>
          </a:p>
          <a:p>
            <a:pPr algn="just"/>
            <a:endParaRPr lang="en-GB" sz="2600" dirty="0"/>
          </a:p>
          <a:p>
            <a:pPr algn="just"/>
            <a:endParaRPr lang="en-GB" sz="2800" dirty="0"/>
          </a:p>
        </p:txBody>
      </p:sp>
      <p:sp>
        <p:nvSpPr>
          <p:cNvPr id="4" name="TextBox 3">
            <a:extLst>
              <a:ext uri="{FF2B5EF4-FFF2-40B4-BE49-F238E27FC236}">
                <a16:creationId xmlns:a16="http://schemas.microsoft.com/office/drawing/2014/main" id="{385DD6D7-A03B-D214-D679-2285641926E4}"/>
              </a:ext>
            </a:extLst>
          </p:cNvPr>
          <p:cNvSpPr txBox="1"/>
          <p:nvPr/>
        </p:nvSpPr>
        <p:spPr>
          <a:xfrm>
            <a:off x="6982392" y="3779640"/>
            <a:ext cx="4785054"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GB" sz="3200" b="1" dirty="0">
                <a:solidFill>
                  <a:schemeClr val="bg1"/>
                </a:solidFill>
                <a:hlinkClick r:id="rId6">
                  <a:extLst>
                    <a:ext uri="{A12FA001-AC4F-418D-AE19-62706E023703}">
                      <ahyp:hlinkClr xmlns:ahyp="http://schemas.microsoft.com/office/drawing/2018/hyperlinkcolor" val="tx"/>
                    </a:ext>
                  </a:extLst>
                </a:hlinkClick>
              </a:rPr>
              <a:t>Click here</a:t>
            </a:r>
            <a:r>
              <a:rPr lang="en-GB" sz="3200" dirty="0">
                <a:solidFill>
                  <a:schemeClr val="bg1"/>
                </a:solidFill>
              </a:rPr>
              <a:t> to watch a video about “Industrialisation” by BBC Teach</a:t>
            </a:r>
            <a:r>
              <a:rPr lang="en-GB" sz="3200" b="1" dirty="0">
                <a:solidFill>
                  <a:schemeClr val="bg1"/>
                </a:solidFill>
              </a:rPr>
              <a:t>. </a:t>
            </a:r>
          </a:p>
        </p:txBody>
      </p:sp>
      <p:sp>
        <p:nvSpPr>
          <p:cNvPr id="6" name="TextBox 5">
            <a:extLst>
              <a:ext uri="{FF2B5EF4-FFF2-40B4-BE49-F238E27FC236}">
                <a16:creationId xmlns:a16="http://schemas.microsoft.com/office/drawing/2014/main" id="{5454AD3A-E6BB-489C-DCF7-AD0CB5AC4C9D}"/>
              </a:ext>
            </a:extLst>
          </p:cNvPr>
          <p:cNvSpPr txBox="1"/>
          <p:nvPr/>
        </p:nvSpPr>
        <p:spPr>
          <a:xfrm>
            <a:off x="213732" y="3493896"/>
            <a:ext cx="5920103" cy="2893100"/>
          </a:xfrm>
          <a:prstGeom prst="rect">
            <a:avLst/>
          </a:prstGeom>
          <a:noFill/>
        </p:spPr>
        <p:txBody>
          <a:bodyPr wrap="square" rtlCol="0">
            <a:spAutoFit/>
          </a:bodyPr>
          <a:lstStyle/>
          <a:p>
            <a:pPr algn="just"/>
            <a:r>
              <a:rPr lang="en-GB" sz="2600" dirty="0"/>
              <a:t>As a result, lots of people moved from the countryside to larger towns and cities in order to work and earn money.</a:t>
            </a:r>
          </a:p>
          <a:p>
            <a:pPr algn="just"/>
            <a:endParaRPr lang="en-GB" sz="2600" dirty="0"/>
          </a:p>
          <a:p>
            <a:pPr algn="just"/>
            <a:r>
              <a:rPr lang="en-GB" sz="2600" dirty="0"/>
              <a:t>Watch the video below about the </a:t>
            </a:r>
            <a:r>
              <a:rPr lang="en-GB" sz="2600" b="1" dirty="0"/>
              <a:t>industrialisation</a:t>
            </a:r>
            <a:r>
              <a:rPr lang="en-GB" sz="2600" dirty="0"/>
              <a:t> that occurred in Britain as a result of the </a:t>
            </a:r>
            <a:r>
              <a:rPr lang="en-GB" sz="2600" b="1" dirty="0"/>
              <a:t>Industrial Revolution</a:t>
            </a:r>
            <a:r>
              <a:rPr lang="en-GB" sz="2600" dirty="0"/>
              <a:t>.</a:t>
            </a:r>
          </a:p>
        </p:txBody>
      </p:sp>
      <p:pic>
        <p:nvPicPr>
          <p:cNvPr id="5" name="Picture 4" descr="Diagram&#10;&#10;Description automatically generated">
            <a:extLst>
              <a:ext uri="{FF2B5EF4-FFF2-40B4-BE49-F238E27FC236}">
                <a16:creationId xmlns:a16="http://schemas.microsoft.com/office/drawing/2014/main" id="{5517D7F2-D6B1-93D2-DC5C-C25C66E9F9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91959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Greenhouse Gases (GHG) and the Greenhouse Effect (GHE)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324431" y="1896830"/>
            <a:ext cx="11350118" cy="954107"/>
          </a:xfrm>
          <a:prstGeom prst="rect">
            <a:avLst/>
          </a:prstGeom>
          <a:noFill/>
        </p:spPr>
        <p:txBody>
          <a:bodyPr wrap="square" rtlCol="0">
            <a:spAutoFit/>
          </a:bodyPr>
          <a:lstStyle/>
          <a:p>
            <a:pPr algn="just"/>
            <a:r>
              <a:rPr lang="en-GB" sz="2800" dirty="0"/>
              <a:t>Human activity is causing an increase in greenhouse gases being released into our atmosphere. These gases are:</a:t>
            </a:r>
          </a:p>
        </p:txBody>
      </p:sp>
      <p:sp>
        <p:nvSpPr>
          <p:cNvPr id="3" name="TextBox 2">
            <a:extLst>
              <a:ext uri="{FF2B5EF4-FFF2-40B4-BE49-F238E27FC236}">
                <a16:creationId xmlns:a16="http://schemas.microsoft.com/office/drawing/2014/main" id="{A5E23542-5429-BACC-EA9F-5CAF8EE3746E}"/>
              </a:ext>
            </a:extLst>
          </p:cNvPr>
          <p:cNvSpPr txBox="1"/>
          <p:nvPr/>
        </p:nvSpPr>
        <p:spPr>
          <a:xfrm>
            <a:off x="324431" y="3086762"/>
            <a:ext cx="4730726" cy="3539430"/>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Carbon Dioxide 	         (CO</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Methane 		        (MH</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4</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Sulphur Dioxide          (SO</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Water Vapour    	        (H</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Nitrous Oxide	        (N</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a:t>
            </a:r>
          </a:p>
          <a:p>
            <a:r>
              <a:rPr lang="en-GB" sz="3200" b="1" dirty="0" err="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Chloroflurocarbons</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(CFCs)</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Ozone</a:t>
            </a:r>
          </a:p>
        </p:txBody>
      </p:sp>
      <p:pic>
        <p:nvPicPr>
          <p:cNvPr id="5" name="Picture 4" descr="Icon&#10;&#10;Description automatically generated">
            <a:extLst>
              <a:ext uri="{FF2B5EF4-FFF2-40B4-BE49-F238E27FC236}">
                <a16:creationId xmlns:a16="http://schemas.microsoft.com/office/drawing/2014/main" id="{252B02C5-89CA-8972-F784-22AC2F5F163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436179" y="2684510"/>
            <a:ext cx="2824271" cy="1955808"/>
          </a:xfrm>
          <a:prstGeom prst="rect">
            <a:avLst/>
          </a:prstGeom>
        </p:spPr>
      </p:pic>
      <p:pic>
        <p:nvPicPr>
          <p:cNvPr id="19" name="Picture 18" descr="Icon&#10;&#10;Description automatically generated">
            <a:extLst>
              <a:ext uri="{FF2B5EF4-FFF2-40B4-BE49-F238E27FC236}">
                <a16:creationId xmlns:a16="http://schemas.microsoft.com/office/drawing/2014/main" id="{1279C84E-C9AE-3205-9838-B7A05CE892D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28831" y="3385789"/>
            <a:ext cx="2697555" cy="1348778"/>
          </a:xfrm>
          <a:prstGeom prst="rect">
            <a:avLst/>
          </a:prstGeom>
          <a:noFill/>
        </p:spPr>
      </p:pic>
      <p:sp>
        <p:nvSpPr>
          <p:cNvPr id="23" name="TextBox 22">
            <a:extLst>
              <a:ext uri="{FF2B5EF4-FFF2-40B4-BE49-F238E27FC236}">
                <a16:creationId xmlns:a16="http://schemas.microsoft.com/office/drawing/2014/main" id="{8C62AB22-B93F-DDFD-AA89-92692E9BC3B0}"/>
              </a:ext>
            </a:extLst>
          </p:cNvPr>
          <p:cNvSpPr txBox="1"/>
          <p:nvPr/>
        </p:nvSpPr>
        <p:spPr>
          <a:xfrm>
            <a:off x="4880401" y="4961170"/>
            <a:ext cx="6794148" cy="1384995"/>
          </a:xfrm>
          <a:prstGeom prst="rect">
            <a:avLst/>
          </a:prstGeom>
          <a:noFill/>
        </p:spPr>
        <p:txBody>
          <a:bodyPr wrap="square">
            <a:spAutoFit/>
          </a:bodyPr>
          <a:lstStyle/>
          <a:p>
            <a:pPr algn="just"/>
            <a:r>
              <a:rPr lang="en-GB" sz="2800"/>
              <a:t>Greenhouse gases support all life on Earth and without them, the Earth would be on average 18°C cooler.</a:t>
            </a:r>
            <a:endParaRPr lang="en-GB" sz="2800" dirty="0"/>
          </a:p>
        </p:txBody>
      </p:sp>
      <p:pic>
        <p:nvPicPr>
          <p:cNvPr id="4" name="Picture 3" descr="Diagram&#10;&#10;Description automatically generated">
            <a:extLst>
              <a:ext uri="{FF2B5EF4-FFF2-40B4-BE49-F238E27FC236}">
                <a16:creationId xmlns:a16="http://schemas.microsoft.com/office/drawing/2014/main" id="{84EC15B8-9325-A04F-0785-3428454D5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82EF1AAE-D089-94B7-79AF-43498043F62E}"/>
              </a:ext>
            </a:extLst>
          </p:cNvPr>
          <p:cNvSpPr txBox="1"/>
          <p:nvPr/>
        </p:nvSpPr>
        <p:spPr>
          <a:xfrm>
            <a:off x="5753393" y="4547985"/>
            <a:ext cx="2427890" cy="184666"/>
          </a:xfrm>
          <a:prstGeom prst="rect">
            <a:avLst/>
          </a:prstGeom>
          <a:noFill/>
        </p:spPr>
        <p:txBody>
          <a:bodyPr wrap="square">
            <a:spAutoFit/>
          </a:bodyPr>
          <a:lstStyle/>
          <a:p>
            <a:r>
              <a:rPr lang="en-GB" sz="600" dirty="0"/>
              <a:t>Image by </a:t>
            </a:r>
            <a:r>
              <a:rPr lang="en-GB" sz="600" dirty="0" err="1">
                <a:hlinkClick r:id="rId11"/>
              </a:rPr>
              <a:t>Clker</a:t>
            </a:r>
            <a:r>
              <a:rPr lang="en-GB" sz="600" dirty="0">
                <a:hlinkClick r:id="rId11"/>
              </a:rPr>
              <a:t>-Free-Vector-Images</a:t>
            </a:r>
            <a:r>
              <a:rPr lang="en-GB" sz="600" dirty="0"/>
              <a:t> from </a:t>
            </a:r>
            <a:r>
              <a:rPr lang="en-GB" sz="600" dirty="0" err="1">
                <a:hlinkClick r:id="rId12"/>
              </a:rPr>
              <a:t>Pixabay</a:t>
            </a:r>
            <a:r>
              <a:rPr lang="en-GB" sz="600" dirty="0"/>
              <a:t> </a:t>
            </a:r>
          </a:p>
        </p:txBody>
      </p:sp>
    </p:spTree>
    <p:extLst>
      <p:ext uri="{BB962C8B-B14F-4D97-AF65-F5344CB8AC3E}">
        <p14:creationId xmlns:p14="http://schemas.microsoft.com/office/powerpoint/2010/main" val="30208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Global Warming and the Greenhouse Effect (GHE)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794CB096-FD38-49C0-17D0-C59173F6FB56}"/>
              </a:ext>
            </a:extLst>
          </p:cNvPr>
          <p:cNvSpPr txBox="1"/>
          <p:nvPr/>
        </p:nvSpPr>
        <p:spPr>
          <a:xfrm>
            <a:off x="3399918" y="6063830"/>
            <a:ext cx="5392161" cy="646331"/>
          </a:xfrm>
          <a:prstGeom prst="rect">
            <a:avLst/>
          </a:prstGeom>
          <a:noFill/>
        </p:spPr>
        <p:txBody>
          <a:bodyPr wrap="square">
            <a:spAutoFit/>
          </a:bodyPr>
          <a:lstStyle/>
          <a:p>
            <a:br>
              <a:rPr lang="en-GB" dirty="0"/>
            </a:br>
            <a:r>
              <a:rPr lang="en-GB" dirty="0"/>
              <a:t>Video: </a:t>
            </a:r>
            <a:r>
              <a:rPr lang="en-GB" sz="1700" b="0" i="0" dirty="0">
                <a:solidFill>
                  <a:srgbClr val="030303"/>
                </a:solidFill>
                <a:effectLst/>
                <a:latin typeface="Roboto" panose="02000000000000000000" pitchFamily="2" charset="0"/>
                <a:hlinkClick r:id="rId6"/>
              </a:rPr>
              <a:t>BBC What’s New / </a:t>
            </a:r>
            <a:r>
              <a:rPr lang="en-GB" sz="1700" b="0" i="0" dirty="0" err="1">
                <a:solidFill>
                  <a:srgbClr val="030303"/>
                </a:solidFill>
                <a:effectLst/>
                <a:latin typeface="Roboto" panose="02000000000000000000" pitchFamily="2" charset="0"/>
                <a:hlinkClick r:id="rId6"/>
              </a:rPr>
              <a:t>Actu</a:t>
            </a:r>
            <a:r>
              <a:rPr lang="en-GB" sz="1700" b="0" i="0" dirty="0">
                <a:solidFill>
                  <a:srgbClr val="030303"/>
                </a:solidFill>
                <a:effectLst/>
                <a:latin typeface="Roboto" panose="02000000000000000000" pitchFamily="2" charset="0"/>
                <a:hlinkClick r:id="rId6"/>
              </a:rPr>
              <a:t> </a:t>
            </a:r>
            <a:r>
              <a:rPr lang="en-GB" sz="1700" b="0" i="0" dirty="0" err="1">
                <a:solidFill>
                  <a:srgbClr val="030303"/>
                </a:solidFill>
                <a:effectLst/>
                <a:latin typeface="Roboto" panose="02000000000000000000" pitchFamily="2" charset="0"/>
                <a:hlinkClick r:id="rId6"/>
              </a:rPr>
              <a:t>Jeunes</a:t>
            </a:r>
            <a:r>
              <a:rPr lang="en-GB" sz="1700" b="0" i="0" dirty="0">
                <a:solidFill>
                  <a:srgbClr val="030303"/>
                </a:solidFill>
                <a:effectLst/>
                <a:latin typeface="Roboto" panose="02000000000000000000" pitchFamily="2" charset="0"/>
                <a:hlinkClick r:id="rId6"/>
              </a:rPr>
              <a:t> YouTube Video</a:t>
            </a:r>
            <a:endParaRPr lang="en-GB" sz="1700" dirty="0"/>
          </a:p>
        </p:txBody>
      </p:sp>
      <p:pic>
        <p:nvPicPr>
          <p:cNvPr id="4" name="Picture 3" descr="Diagram&#10;&#10;Description automatically generated">
            <a:extLst>
              <a:ext uri="{FF2B5EF4-FFF2-40B4-BE49-F238E27FC236}">
                <a16:creationId xmlns:a16="http://schemas.microsoft.com/office/drawing/2014/main" id="{9C514128-E808-0444-1FDE-4B6EE040A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 name="TextBox 1">
            <a:extLst>
              <a:ext uri="{FF2B5EF4-FFF2-40B4-BE49-F238E27FC236}">
                <a16:creationId xmlns:a16="http://schemas.microsoft.com/office/drawing/2014/main" id="{CEC7B111-050D-780F-10BA-070A28472D8A}"/>
              </a:ext>
            </a:extLst>
          </p:cNvPr>
          <p:cNvSpPr txBox="1"/>
          <p:nvPr/>
        </p:nvSpPr>
        <p:spPr>
          <a:xfrm>
            <a:off x="2532109" y="2803658"/>
            <a:ext cx="7127777"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3200" b="1" dirty="0">
                <a:solidFill>
                  <a:schemeClr val="bg1"/>
                </a:solidFill>
                <a:hlinkClick r:id="rId6">
                  <a:extLst>
                    <a:ext uri="{A12FA001-AC4F-418D-AE19-62706E023703}">
                      <ahyp:hlinkClr xmlns:ahyp="http://schemas.microsoft.com/office/drawing/2018/hyperlinkcolor" val="tx"/>
                    </a:ext>
                  </a:extLst>
                </a:hlinkClick>
              </a:rPr>
              <a:t>Click here</a:t>
            </a:r>
            <a:r>
              <a:rPr lang="en-GB" sz="3200" dirty="0">
                <a:solidFill>
                  <a:schemeClr val="bg1"/>
                </a:solidFill>
                <a:hlinkClick r:id="rId6">
                  <a:extLst>
                    <a:ext uri="{A12FA001-AC4F-418D-AE19-62706E023703}">
                      <ahyp:hlinkClr xmlns:ahyp="http://schemas.microsoft.com/office/drawing/2018/hyperlinkcolor" val="tx"/>
                    </a:ext>
                  </a:extLst>
                </a:hlinkClick>
              </a:rPr>
              <a:t> </a:t>
            </a:r>
            <a:r>
              <a:rPr lang="en-GB" sz="3200" dirty="0">
                <a:solidFill>
                  <a:schemeClr val="bg1"/>
                </a:solidFill>
              </a:rPr>
              <a:t>to watch a ‘What is Global Warming?’ video by BBC What’s New / </a:t>
            </a:r>
            <a:r>
              <a:rPr lang="en-GB" sz="3200" dirty="0" err="1">
                <a:solidFill>
                  <a:schemeClr val="bg1"/>
                </a:solidFill>
              </a:rPr>
              <a:t>Actu</a:t>
            </a:r>
            <a:r>
              <a:rPr lang="en-GB" sz="3200" dirty="0">
                <a:solidFill>
                  <a:schemeClr val="bg1"/>
                </a:solidFill>
              </a:rPr>
              <a:t> </a:t>
            </a:r>
            <a:r>
              <a:rPr lang="en-GB" sz="3200" dirty="0" err="1">
                <a:solidFill>
                  <a:schemeClr val="bg1"/>
                </a:solidFill>
              </a:rPr>
              <a:t>Jeunes</a:t>
            </a:r>
            <a:endParaRPr lang="en-GB" sz="3200" b="1" dirty="0">
              <a:solidFill>
                <a:schemeClr val="bg1"/>
              </a:solidFill>
            </a:endParaRPr>
          </a:p>
        </p:txBody>
      </p:sp>
    </p:spTree>
    <p:extLst>
      <p:ext uri="{BB962C8B-B14F-4D97-AF65-F5344CB8AC3E}">
        <p14:creationId xmlns:p14="http://schemas.microsoft.com/office/powerpoint/2010/main" val="312090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23A99D-31F9-9BD7-3198-4D7D6398D78B}"/>
              </a:ext>
            </a:extLst>
          </p:cNvPr>
          <p:cNvPicPr>
            <a:picLocks noChangeAspect="1"/>
          </p:cNvPicPr>
          <p:nvPr/>
        </p:nvPicPr>
        <p:blipFill>
          <a:blip r:embed="rId3"/>
          <a:stretch>
            <a:fillRect/>
          </a:stretch>
        </p:blipFill>
        <p:spPr>
          <a:xfrm rot="16200000">
            <a:off x="3343981" y="345823"/>
            <a:ext cx="5401595" cy="763111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Greenhouse Effect (GHE)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33016" y="6043607"/>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5" name="Rectangle 4">
            <a:extLst>
              <a:ext uri="{FF2B5EF4-FFF2-40B4-BE49-F238E27FC236}">
                <a16:creationId xmlns:a16="http://schemas.microsoft.com/office/drawing/2014/main" id="{C85A4B4D-2A1E-9FFE-854F-96340B8977D4}"/>
              </a:ext>
            </a:extLst>
          </p:cNvPr>
          <p:cNvSpPr/>
          <p:nvPr/>
        </p:nvSpPr>
        <p:spPr>
          <a:xfrm>
            <a:off x="8793126" y="1807535"/>
            <a:ext cx="510362" cy="39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Rectangle 5">
            <a:extLst>
              <a:ext uri="{FF2B5EF4-FFF2-40B4-BE49-F238E27FC236}">
                <a16:creationId xmlns:a16="http://schemas.microsoft.com/office/drawing/2014/main" id="{41E6F01B-C94D-F00B-4873-336CABEE4548}"/>
              </a:ext>
            </a:extLst>
          </p:cNvPr>
          <p:cNvSpPr/>
          <p:nvPr/>
        </p:nvSpPr>
        <p:spPr>
          <a:xfrm>
            <a:off x="7201786" y="2534094"/>
            <a:ext cx="1144772" cy="379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5" name="Rectangle 14">
            <a:extLst>
              <a:ext uri="{FF2B5EF4-FFF2-40B4-BE49-F238E27FC236}">
                <a16:creationId xmlns:a16="http://schemas.microsoft.com/office/drawing/2014/main" id="{1C94FD36-3887-3762-617B-12E5BE191667}"/>
              </a:ext>
            </a:extLst>
          </p:cNvPr>
          <p:cNvSpPr/>
          <p:nvPr/>
        </p:nvSpPr>
        <p:spPr>
          <a:xfrm>
            <a:off x="8092269" y="3472854"/>
            <a:ext cx="1401714" cy="704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7" name="Rectangle 16">
            <a:extLst>
              <a:ext uri="{FF2B5EF4-FFF2-40B4-BE49-F238E27FC236}">
                <a16:creationId xmlns:a16="http://schemas.microsoft.com/office/drawing/2014/main" id="{24D979D3-D2F4-8191-0EDE-C7F2A16E68B5}"/>
              </a:ext>
            </a:extLst>
          </p:cNvPr>
          <p:cNvSpPr/>
          <p:nvPr/>
        </p:nvSpPr>
        <p:spPr>
          <a:xfrm>
            <a:off x="7107808" y="5853992"/>
            <a:ext cx="2195680" cy="501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4" name="TextBox 3">
            <a:extLst>
              <a:ext uri="{FF2B5EF4-FFF2-40B4-BE49-F238E27FC236}">
                <a16:creationId xmlns:a16="http://schemas.microsoft.com/office/drawing/2014/main" id="{81A7996A-964E-A849-D67A-8DD8AB07C3F6}"/>
              </a:ext>
            </a:extLst>
          </p:cNvPr>
          <p:cNvSpPr txBox="1"/>
          <p:nvPr/>
        </p:nvSpPr>
        <p:spPr>
          <a:xfrm>
            <a:off x="6123282" y="3741988"/>
            <a:ext cx="1429885" cy="369332"/>
          </a:xfrm>
          <a:prstGeom prst="rect">
            <a:avLst/>
          </a:prstGeom>
          <a:solidFill>
            <a:schemeClr val="bg1"/>
          </a:solidFill>
          <a:ln>
            <a:solidFill>
              <a:schemeClr val="tx1"/>
            </a:solidFill>
          </a:ln>
        </p:spPr>
        <p:txBody>
          <a:bodyPr wrap="square" rtlCol="0">
            <a:spAutoFit/>
          </a:bodyPr>
          <a:lstStyle/>
          <a:p>
            <a:pPr algn="ctr"/>
            <a:r>
              <a:rPr lang="en-GB" dirty="0"/>
              <a:t>5</a:t>
            </a:r>
          </a:p>
        </p:txBody>
      </p:sp>
      <p:sp>
        <p:nvSpPr>
          <p:cNvPr id="11" name="TextBox 10">
            <a:extLst>
              <a:ext uri="{FF2B5EF4-FFF2-40B4-BE49-F238E27FC236}">
                <a16:creationId xmlns:a16="http://schemas.microsoft.com/office/drawing/2014/main" id="{E6D2FCFF-5A18-9747-581D-520E5A8B7B59}"/>
              </a:ext>
            </a:extLst>
          </p:cNvPr>
          <p:cNvSpPr txBox="1"/>
          <p:nvPr/>
        </p:nvSpPr>
        <p:spPr>
          <a:xfrm rot="20742537">
            <a:off x="2768462" y="3011190"/>
            <a:ext cx="2368225" cy="923330"/>
          </a:xfrm>
          <a:prstGeom prst="rect">
            <a:avLst/>
          </a:prstGeom>
          <a:solidFill>
            <a:schemeClr val="bg1"/>
          </a:solidFill>
          <a:ln>
            <a:solidFill>
              <a:schemeClr val="tx1"/>
            </a:solidFill>
          </a:ln>
        </p:spPr>
        <p:txBody>
          <a:bodyPr wrap="square" rtlCol="0">
            <a:spAutoFit/>
          </a:bodyPr>
          <a:lstStyle/>
          <a:p>
            <a:pPr algn="ctr"/>
            <a:endParaRPr lang="en-GB" dirty="0"/>
          </a:p>
          <a:p>
            <a:pPr algn="ctr"/>
            <a:r>
              <a:rPr lang="en-GB" dirty="0"/>
              <a:t>6</a:t>
            </a:r>
          </a:p>
          <a:p>
            <a:pPr algn="ctr"/>
            <a:endParaRPr lang="en-GB" dirty="0"/>
          </a:p>
        </p:txBody>
      </p:sp>
      <p:pic>
        <p:nvPicPr>
          <p:cNvPr id="3" name="Picture 2" descr="Diagram&#10;&#10;Description automatically generated">
            <a:extLst>
              <a:ext uri="{FF2B5EF4-FFF2-40B4-BE49-F238E27FC236}">
                <a16:creationId xmlns:a16="http://schemas.microsoft.com/office/drawing/2014/main" id="{F61E2AF7-4A5B-C07A-3462-4635ED9203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150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7" grpId="0" animBg="1"/>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4C1D29-5F11-F095-90E5-194946D5883E}"/>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2147622F-F2D7-3226-E899-FF4412DC3503}"/>
              </a:ext>
            </a:extLst>
          </p:cNvPr>
          <p:cNvSpPr txBox="1"/>
          <p:nvPr/>
        </p:nvSpPr>
        <p:spPr>
          <a:xfrm>
            <a:off x="97628" y="1571349"/>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Burning of fossil fuels</a:t>
            </a:r>
          </a:p>
        </p:txBody>
      </p:sp>
      <p:sp>
        <p:nvSpPr>
          <p:cNvPr id="4" name="TextBox 3">
            <a:extLst>
              <a:ext uri="{FF2B5EF4-FFF2-40B4-BE49-F238E27FC236}">
                <a16:creationId xmlns:a16="http://schemas.microsoft.com/office/drawing/2014/main" id="{D068F093-BE80-8C3D-EAAD-0C4C13BCE2BA}"/>
              </a:ext>
            </a:extLst>
          </p:cNvPr>
          <p:cNvSpPr txBox="1"/>
          <p:nvPr/>
        </p:nvSpPr>
        <p:spPr>
          <a:xfrm>
            <a:off x="5576776" y="2971800"/>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5B1E37C-C500-5D5D-22A5-C6D6381BAE42}"/>
              </a:ext>
            </a:extLst>
          </p:cNvPr>
          <p:cNvSpPr txBox="1"/>
          <p:nvPr/>
        </p:nvSpPr>
        <p:spPr>
          <a:xfrm>
            <a:off x="177362" y="2455734"/>
            <a:ext cx="5918638" cy="4401205"/>
          </a:xfrm>
          <a:prstGeom prst="rect">
            <a:avLst/>
          </a:prstGeom>
          <a:noFill/>
        </p:spPr>
        <p:txBody>
          <a:bodyPr wrap="square" rtlCol="0">
            <a:spAutoFit/>
          </a:bodyPr>
          <a:lstStyle/>
          <a:p>
            <a:pPr algn="just"/>
            <a:r>
              <a:rPr lang="en-GB" sz="2800" dirty="0"/>
              <a:t>Fossil fuels are coal, oil and gas and were formed millions of years ago. </a:t>
            </a:r>
          </a:p>
          <a:p>
            <a:pPr algn="just"/>
            <a:endParaRPr lang="en-GB" sz="2800" dirty="0"/>
          </a:p>
          <a:p>
            <a:pPr algn="just"/>
            <a:r>
              <a:rPr lang="en-GB" sz="2800" dirty="0"/>
              <a:t>We use them for many things, such as to heat our homes, drive vehicles, fly planes, run factories and power technology. </a:t>
            </a:r>
          </a:p>
          <a:p>
            <a:pPr algn="just"/>
            <a:endParaRPr lang="en-GB" sz="2800" dirty="0"/>
          </a:p>
          <a:p>
            <a:pPr algn="just"/>
            <a:r>
              <a:rPr lang="en-GB" sz="2800" dirty="0"/>
              <a:t>They are harmful as they release greenhouse gases into the atmosphere.</a:t>
            </a:r>
          </a:p>
        </p:txBody>
      </p:sp>
      <p:pic>
        <p:nvPicPr>
          <p:cNvPr id="7" name="Picture 6" descr="A picture containing train, smoke, steam, grass&#10;&#10;Description automatically generated">
            <a:extLst>
              <a:ext uri="{FF2B5EF4-FFF2-40B4-BE49-F238E27FC236}">
                <a16:creationId xmlns:a16="http://schemas.microsoft.com/office/drawing/2014/main" id="{E612EC06-F830-9C9D-A930-038993F07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983" y="2635891"/>
            <a:ext cx="5100431" cy="3398959"/>
          </a:xfrm>
          <a:prstGeom prst="rect">
            <a:avLst/>
          </a:prstGeom>
        </p:spPr>
      </p:pic>
      <p:pic>
        <p:nvPicPr>
          <p:cNvPr id="8" name="Picture 7" descr="Diagram&#10;&#10;Description automatically generated">
            <a:extLst>
              <a:ext uri="{FF2B5EF4-FFF2-40B4-BE49-F238E27FC236}">
                <a16:creationId xmlns:a16="http://schemas.microsoft.com/office/drawing/2014/main" id="{722D902B-5D71-6C47-CDDC-EC27906B50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EE6D2673-5460-2690-77D5-0A6197286E19}"/>
              </a:ext>
            </a:extLst>
          </p:cNvPr>
          <p:cNvSpPr txBox="1"/>
          <p:nvPr/>
        </p:nvSpPr>
        <p:spPr>
          <a:xfrm>
            <a:off x="6394982" y="6017966"/>
            <a:ext cx="2159737" cy="215444"/>
          </a:xfrm>
          <a:prstGeom prst="rect">
            <a:avLst/>
          </a:prstGeom>
          <a:noFill/>
        </p:spPr>
        <p:txBody>
          <a:bodyPr wrap="square" rtlCol="0">
            <a:spAutoFit/>
          </a:bodyPr>
          <a:lstStyle/>
          <a:p>
            <a:r>
              <a:rPr lang="en-GB" sz="800" dirty="0"/>
              <a:t>Photo by </a:t>
            </a:r>
            <a:r>
              <a:rPr lang="en-GB" sz="800" dirty="0">
                <a:hlinkClick r:id="rId8"/>
              </a:rPr>
              <a:t>Steve </a:t>
            </a:r>
            <a:r>
              <a:rPr lang="en-GB" sz="800" dirty="0" err="1">
                <a:hlinkClick r:id="rId8"/>
              </a:rPr>
              <a:t>Buissinne</a:t>
            </a:r>
            <a:r>
              <a:rPr lang="en-GB" sz="800" dirty="0"/>
              <a:t> from </a:t>
            </a:r>
            <a:r>
              <a:rPr lang="en-GB" sz="800" dirty="0" err="1">
                <a:hlinkClick r:id="rId9"/>
              </a:rPr>
              <a:t>Pixabay</a:t>
            </a:r>
            <a:r>
              <a:rPr lang="en-GB" sz="800" dirty="0"/>
              <a:t> </a:t>
            </a:r>
          </a:p>
        </p:txBody>
      </p:sp>
    </p:spTree>
    <p:extLst>
      <p:ext uri="{BB962C8B-B14F-4D97-AF65-F5344CB8AC3E}">
        <p14:creationId xmlns:p14="http://schemas.microsoft.com/office/powerpoint/2010/main" val="410147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488806-CE74-FA25-F716-0D2542FD4852}"/>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787C3703-F599-D1F2-804E-D5807FCE6D5A}"/>
              </a:ext>
            </a:extLst>
          </p:cNvPr>
          <p:cNvSpPr txBox="1"/>
          <p:nvPr/>
        </p:nvSpPr>
        <p:spPr>
          <a:xfrm>
            <a:off x="288673" y="1613157"/>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Deforestation</a:t>
            </a:r>
          </a:p>
        </p:txBody>
      </p:sp>
      <p:sp>
        <p:nvSpPr>
          <p:cNvPr id="4" name="TextBox 3">
            <a:extLst>
              <a:ext uri="{FF2B5EF4-FFF2-40B4-BE49-F238E27FC236}">
                <a16:creationId xmlns:a16="http://schemas.microsoft.com/office/drawing/2014/main" id="{382BB744-E902-4647-4B3C-53929DCE0AD3}"/>
              </a:ext>
            </a:extLst>
          </p:cNvPr>
          <p:cNvSpPr txBox="1"/>
          <p:nvPr/>
        </p:nvSpPr>
        <p:spPr>
          <a:xfrm>
            <a:off x="121832" y="2456795"/>
            <a:ext cx="5831488" cy="4401205"/>
          </a:xfrm>
          <a:prstGeom prst="rect">
            <a:avLst/>
          </a:prstGeom>
          <a:noFill/>
        </p:spPr>
        <p:txBody>
          <a:bodyPr wrap="square" rtlCol="0">
            <a:spAutoFit/>
          </a:bodyPr>
          <a:lstStyle/>
          <a:p>
            <a:pPr algn="just"/>
            <a:r>
              <a:rPr lang="en-GB" sz="2800" dirty="0"/>
              <a:t>Deforestation is the cutting down of trees, which destroys forests. The wood can be used for buildings, paper and agriculture.</a:t>
            </a:r>
          </a:p>
          <a:p>
            <a:pPr algn="just"/>
            <a:endParaRPr lang="en-GB" sz="2800" dirty="0"/>
          </a:p>
          <a:p>
            <a:pPr algn="just"/>
            <a:r>
              <a:rPr lang="en-GB" sz="2800" dirty="0"/>
              <a:t>Trees store carbon dioxide and when trees are cut down, the carbon dioxide is released into the atmosphere which contribute to the greenhouse effect and global warming.</a:t>
            </a:r>
          </a:p>
        </p:txBody>
      </p:sp>
      <p:pic>
        <p:nvPicPr>
          <p:cNvPr id="7" name="Picture 6" descr="A picture containing outdoor, grass, tree, field&#10;&#10;Description automatically generated">
            <a:extLst>
              <a:ext uri="{FF2B5EF4-FFF2-40B4-BE49-F238E27FC236}">
                <a16:creationId xmlns:a16="http://schemas.microsoft.com/office/drawing/2014/main" id="{F5593878-B54E-8344-A9F0-7FFECAD4E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8682" y="2952136"/>
            <a:ext cx="5716044" cy="2773174"/>
          </a:xfrm>
          <a:prstGeom prst="rect">
            <a:avLst/>
          </a:prstGeom>
        </p:spPr>
      </p:pic>
      <p:pic>
        <p:nvPicPr>
          <p:cNvPr id="6" name="Picture 5" descr="Diagram&#10;&#10;Description automatically generated">
            <a:extLst>
              <a:ext uri="{FF2B5EF4-FFF2-40B4-BE49-F238E27FC236}">
                <a16:creationId xmlns:a16="http://schemas.microsoft.com/office/drawing/2014/main" id="{5FDF1664-61E8-A906-23C9-64DEF4044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3" name="TextBox 12">
            <a:extLst>
              <a:ext uri="{FF2B5EF4-FFF2-40B4-BE49-F238E27FC236}">
                <a16:creationId xmlns:a16="http://schemas.microsoft.com/office/drawing/2014/main" id="{9FC5CD70-87FD-0E04-96FD-C039BFD31C60}"/>
              </a:ext>
            </a:extLst>
          </p:cNvPr>
          <p:cNvSpPr txBox="1"/>
          <p:nvPr/>
        </p:nvSpPr>
        <p:spPr>
          <a:xfrm>
            <a:off x="6238682" y="5725310"/>
            <a:ext cx="1765742" cy="215444"/>
          </a:xfrm>
          <a:prstGeom prst="rect">
            <a:avLst/>
          </a:prstGeom>
          <a:noFill/>
        </p:spPr>
        <p:txBody>
          <a:bodyPr wrap="square">
            <a:spAutoFit/>
          </a:bodyPr>
          <a:lstStyle/>
          <a:p>
            <a:r>
              <a:rPr lang="en-GB" sz="800" dirty="0"/>
              <a:t>Photo by </a:t>
            </a:r>
            <a:r>
              <a:rPr lang="en-GB" sz="800" dirty="0">
                <a:hlinkClick r:id="rId8"/>
              </a:rPr>
              <a:t>Hans </a:t>
            </a:r>
            <a:r>
              <a:rPr lang="en-GB" sz="800" dirty="0" err="1">
                <a:hlinkClick r:id="rId8"/>
              </a:rPr>
              <a:t>Bijstra</a:t>
            </a:r>
            <a:r>
              <a:rPr lang="en-GB" sz="800" dirty="0"/>
              <a:t> from </a:t>
            </a:r>
            <a:r>
              <a:rPr lang="en-GB" sz="800" dirty="0" err="1">
                <a:hlinkClick r:id="rId9"/>
              </a:rPr>
              <a:t>Pixabay</a:t>
            </a:r>
            <a:r>
              <a:rPr lang="en-GB" sz="800" dirty="0"/>
              <a:t> </a:t>
            </a:r>
          </a:p>
        </p:txBody>
      </p:sp>
    </p:spTree>
    <p:extLst>
      <p:ext uri="{BB962C8B-B14F-4D97-AF65-F5344CB8AC3E}">
        <p14:creationId xmlns:p14="http://schemas.microsoft.com/office/powerpoint/2010/main" val="36656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787C3703-F599-D1F2-804E-D5807FCE6D5A}"/>
              </a:ext>
            </a:extLst>
          </p:cNvPr>
          <p:cNvSpPr txBox="1"/>
          <p:nvPr/>
        </p:nvSpPr>
        <p:spPr>
          <a:xfrm>
            <a:off x="97628" y="1571349"/>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Deforestation</a:t>
            </a:r>
          </a:p>
        </p:txBody>
      </p:sp>
      <p:pic>
        <p:nvPicPr>
          <p:cNvPr id="6" name="Online Media 5" title="Deforestation Effects on Climate">
            <a:hlinkClick r:id="" action="ppaction://media"/>
            <a:extLst>
              <a:ext uri="{FF2B5EF4-FFF2-40B4-BE49-F238E27FC236}">
                <a16:creationId xmlns:a16="http://schemas.microsoft.com/office/drawing/2014/main" id="{AA02E515-A2B5-F88C-B306-6512BE275499}"/>
              </a:ext>
            </a:extLst>
          </p:cNvPr>
          <p:cNvPicPr>
            <a:picLocks noRot="1" noChangeAspect="1"/>
          </p:cNvPicPr>
          <p:nvPr>
            <a:videoFile r:link="rId1"/>
          </p:nvPr>
        </p:nvPicPr>
        <p:blipFill>
          <a:blip r:embed="rId7"/>
          <a:stretch>
            <a:fillRect/>
          </a:stretch>
        </p:blipFill>
        <p:spPr>
          <a:xfrm>
            <a:off x="3148099" y="2711450"/>
            <a:ext cx="5882124" cy="3323400"/>
          </a:xfrm>
          <a:prstGeom prst="rect">
            <a:avLst/>
          </a:prstGeom>
        </p:spPr>
      </p:pic>
      <p:sp>
        <p:nvSpPr>
          <p:cNvPr id="4" name="TextBox 3">
            <a:extLst>
              <a:ext uri="{FF2B5EF4-FFF2-40B4-BE49-F238E27FC236}">
                <a16:creationId xmlns:a16="http://schemas.microsoft.com/office/drawing/2014/main" id="{753B5ACE-C1FE-8B20-E350-B8A4DF7F8286}"/>
              </a:ext>
            </a:extLst>
          </p:cNvPr>
          <p:cNvSpPr txBox="1"/>
          <p:nvPr/>
        </p:nvSpPr>
        <p:spPr>
          <a:xfrm>
            <a:off x="3011425" y="6131719"/>
            <a:ext cx="6155472" cy="369332"/>
          </a:xfrm>
          <a:prstGeom prst="rect">
            <a:avLst/>
          </a:prstGeom>
          <a:noFill/>
        </p:spPr>
        <p:txBody>
          <a:bodyPr wrap="square">
            <a:spAutoFit/>
          </a:bodyPr>
          <a:lstStyle/>
          <a:p>
            <a:pPr algn="ctr"/>
            <a:r>
              <a:rPr lang="en-GB" dirty="0">
                <a:hlinkClick r:id="rId8"/>
              </a:rPr>
              <a:t>YouTube Video</a:t>
            </a:r>
            <a:r>
              <a:rPr lang="en-GB" dirty="0"/>
              <a:t> by Christie Todd</a:t>
            </a:r>
          </a:p>
        </p:txBody>
      </p:sp>
      <p:pic>
        <p:nvPicPr>
          <p:cNvPr id="5" name="Picture 4" descr="Diagram&#10;&#10;Description automatically generated">
            <a:extLst>
              <a:ext uri="{FF2B5EF4-FFF2-40B4-BE49-F238E27FC236}">
                <a16:creationId xmlns:a16="http://schemas.microsoft.com/office/drawing/2014/main" id="{9E18E0DF-4341-8374-CDE8-C37F6F4424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2352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CB816A-2698-3903-52E6-17F853B0DFCB}"/>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D13ECCF5-03D9-171F-75AF-C666DBBA1315}"/>
              </a:ext>
            </a:extLst>
          </p:cNvPr>
          <p:cNvSpPr txBox="1"/>
          <p:nvPr/>
        </p:nvSpPr>
        <p:spPr>
          <a:xfrm>
            <a:off x="97628" y="1571349"/>
            <a:ext cx="11832103"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Intensive Farming</a:t>
            </a:r>
            <a:endPar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p:txBody>
      </p:sp>
      <p:sp>
        <p:nvSpPr>
          <p:cNvPr id="4" name="TextBox 3">
            <a:extLst>
              <a:ext uri="{FF2B5EF4-FFF2-40B4-BE49-F238E27FC236}">
                <a16:creationId xmlns:a16="http://schemas.microsoft.com/office/drawing/2014/main" id="{6416AE51-603D-C7D4-578D-ABFEB35CF974}"/>
              </a:ext>
            </a:extLst>
          </p:cNvPr>
          <p:cNvSpPr txBox="1"/>
          <p:nvPr/>
        </p:nvSpPr>
        <p:spPr>
          <a:xfrm>
            <a:off x="71224" y="2332129"/>
            <a:ext cx="6241871" cy="3693319"/>
          </a:xfrm>
          <a:prstGeom prst="rect">
            <a:avLst/>
          </a:prstGeom>
          <a:noFill/>
        </p:spPr>
        <p:txBody>
          <a:bodyPr wrap="square" rtlCol="0">
            <a:spAutoFit/>
          </a:bodyPr>
          <a:lstStyle/>
          <a:p>
            <a:pPr algn="just"/>
            <a:r>
              <a:rPr lang="en-GB" sz="2600" dirty="0"/>
              <a:t>In some countries, lots of trees and forests have been cut down and cleared to make way for farmland, so there are less trees to absorb carbon dioxide from the atmosphere.</a:t>
            </a:r>
          </a:p>
          <a:p>
            <a:pPr algn="just"/>
            <a:endParaRPr lang="en-GB" sz="2600" dirty="0"/>
          </a:p>
          <a:p>
            <a:pPr algn="just"/>
            <a:r>
              <a:rPr lang="en-GB" sz="2600" dirty="0"/>
              <a:t>Also, in order for us to keep eating meat and dairy, humans have been farming more livestock such as cows and sheep and they release methane.</a:t>
            </a:r>
          </a:p>
        </p:txBody>
      </p:sp>
      <p:pic>
        <p:nvPicPr>
          <p:cNvPr id="8" name="Picture 7" descr="A group of cows grazing in a field&#10;&#10;Description automatically generated with medium confidence">
            <a:extLst>
              <a:ext uri="{FF2B5EF4-FFF2-40B4-BE49-F238E27FC236}">
                <a16:creationId xmlns:a16="http://schemas.microsoft.com/office/drawing/2014/main" id="{B48E7C2D-01D1-6F05-6BD8-9A2911A7E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0442" y="2718499"/>
            <a:ext cx="5143397" cy="2893161"/>
          </a:xfrm>
          <a:prstGeom prst="rect">
            <a:avLst/>
          </a:prstGeom>
        </p:spPr>
      </p:pic>
      <p:pic>
        <p:nvPicPr>
          <p:cNvPr id="6" name="Picture 5" descr="Diagram&#10;&#10;Description automatically generated">
            <a:extLst>
              <a:ext uri="{FF2B5EF4-FFF2-40B4-BE49-F238E27FC236}">
                <a16:creationId xmlns:a16="http://schemas.microsoft.com/office/drawing/2014/main" id="{8285257A-8724-03FA-3982-5FE9972984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3F50D93B-0956-8E46-4EED-41055C9CD496}"/>
              </a:ext>
            </a:extLst>
          </p:cNvPr>
          <p:cNvSpPr txBox="1"/>
          <p:nvPr/>
        </p:nvSpPr>
        <p:spPr>
          <a:xfrm>
            <a:off x="6447364" y="5611660"/>
            <a:ext cx="2153920" cy="230832"/>
          </a:xfrm>
          <a:prstGeom prst="rect">
            <a:avLst/>
          </a:prstGeom>
          <a:noFill/>
        </p:spPr>
        <p:txBody>
          <a:bodyPr wrap="square" rtlCol="0">
            <a:spAutoFit/>
          </a:bodyPr>
          <a:lstStyle/>
          <a:p>
            <a:r>
              <a:rPr lang="en-GB" sz="900" dirty="0"/>
              <a:t>Photo by </a:t>
            </a:r>
            <a:r>
              <a:rPr lang="en-GB" sz="900" dirty="0" err="1">
                <a:hlinkClick r:id="rId8"/>
              </a:rPr>
              <a:t>Peggychoucair</a:t>
            </a:r>
            <a:r>
              <a:rPr lang="en-GB" sz="900" dirty="0"/>
              <a:t> from </a:t>
            </a:r>
            <a:r>
              <a:rPr lang="en-GB" sz="900" dirty="0" err="1">
                <a:hlinkClick r:id="rId9"/>
              </a:rPr>
              <a:t>Pixabay</a:t>
            </a:r>
            <a:endParaRPr lang="en-GB" sz="900" dirty="0"/>
          </a:p>
        </p:txBody>
      </p:sp>
    </p:spTree>
    <p:extLst>
      <p:ext uri="{BB962C8B-B14F-4D97-AF65-F5344CB8AC3E}">
        <p14:creationId xmlns:p14="http://schemas.microsoft.com/office/powerpoint/2010/main" val="181519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F218F531-EC6B-017B-5D2C-4C693412832E}"/>
              </a:ext>
            </a:extLst>
          </p:cNvPr>
          <p:cNvSpPr txBox="1"/>
          <p:nvPr/>
        </p:nvSpPr>
        <p:spPr>
          <a:xfrm>
            <a:off x="2743199" y="2052369"/>
            <a:ext cx="9159787" cy="2062103"/>
          </a:xfrm>
          <a:prstGeom prst="rect">
            <a:avLst/>
          </a:prstGeom>
          <a:noFill/>
        </p:spPr>
        <p:txBody>
          <a:bodyPr wrap="square" rtlCol="0">
            <a:spAutoFit/>
          </a:bodyPr>
          <a:lstStyle/>
          <a:p>
            <a:pPr algn="just"/>
            <a:r>
              <a:rPr lang="en-GB" sz="3200" dirty="0"/>
              <a:t>Sunshine, rain, thunderstorms, wind and snow are all examples of weather. The weather is described as what is happening outside right </a:t>
            </a:r>
            <a:r>
              <a:rPr lang="en-GB" sz="3200" b="1" dirty="0"/>
              <a:t>now. </a:t>
            </a:r>
            <a:r>
              <a:rPr lang="en-GB" sz="3200" dirty="0"/>
              <a:t>It is temporary and only lasts a few days and weeks.</a:t>
            </a:r>
          </a:p>
        </p:txBody>
      </p:sp>
      <p:sp>
        <p:nvSpPr>
          <p:cNvPr id="4" name="TextBox 3">
            <a:extLst>
              <a:ext uri="{FF2B5EF4-FFF2-40B4-BE49-F238E27FC236}">
                <a16:creationId xmlns:a16="http://schemas.microsoft.com/office/drawing/2014/main" id="{C9BC528F-E3F2-8545-F5BD-C46146BB3127}"/>
              </a:ext>
            </a:extLst>
          </p:cNvPr>
          <p:cNvSpPr txBox="1"/>
          <p:nvPr/>
        </p:nvSpPr>
        <p:spPr>
          <a:xfrm>
            <a:off x="182688" y="440449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a:t>
            </a:r>
          </a:p>
        </p:txBody>
      </p:sp>
      <p:sp>
        <p:nvSpPr>
          <p:cNvPr id="5" name="TextBox 4">
            <a:extLst>
              <a:ext uri="{FF2B5EF4-FFF2-40B4-BE49-F238E27FC236}">
                <a16:creationId xmlns:a16="http://schemas.microsoft.com/office/drawing/2014/main" id="{1670E123-48B9-CF94-988E-2DE23206B4B2}"/>
              </a:ext>
            </a:extLst>
          </p:cNvPr>
          <p:cNvSpPr txBox="1"/>
          <p:nvPr/>
        </p:nvSpPr>
        <p:spPr>
          <a:xfrm>
            <a:off x="182688" y="192937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Weather -</a:t>
            </a:r>
          </a:p>
        </p:txBody>
      </p:sp>
      <p:sp>
        <p:nvSpPr>
          <p:cNvPr id="7" name="TextBox 6">
            <a:extLst>
              <a:ext uri="{FF2B5EF4-FFF2-40B4-BE49-F238E27FC236}">
                <a16:creationId xmlns:a16="http://schemas.microsoft.com/office/drawing/2014/main" id="{62E440F0-094B-81D6-2055-6C6611CD03CE}"/>
              </a:ext>
            </a:extLst>
          </p:cNvPr>
          <p:cNvSpPr txBox="1"/>
          <p:nvPr/>
        </p:nvSpPr>
        <p:spPr>
          <a:xfrm>
            <a:off x="2743198" y="4536052"/>
            <a:ext cx="9159787" cy="1077218"/>
          </a:xfrm>
          <a:prstGeom prst="rect">
            <a:avLst/>
          </a:prstGeom>
          <a:noFill/>
        </p:spPr>
        <p:txBody>
          <a:bodyPr wrap="square" rtlCol="0">
            <a:spAutoFit/>
          </a:bodyPr>
          <a:lstStyle/>
          <a:p>
            <a:pPr algn="just"/>
            <a:r>
              <a:rPr lang="en-GB" sz="3200" dirty="0"/>
              <a:t>Climate is a description of the weather conditions in an area over the last 30 years.</a:t>
            </a:r>
          </a:p>
        </p:txBody>
      </p:sp>
      <p:pic>
        <p:nvPicPr>
          <p:cNvPr id="11" name="Picture 10" descr="Diagram&#10;&#10;Description automatically generated">
            <a:extLst>
              <a:ext uri="{FF2B5EF4-FFF2-40B4-BE49-F238E27FC236}">
                <a16:creationId xmlns:a16="http://schemas.microsoft.com/office/drawing/2014/main" id="{72774C7C-19E9-367D-B334-09A99404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2" name="Picture 11" descr="Diagram&#10;&#10;Description automatically generated">
            <a:extLst>
              <a:ext uri="{FF2B5EF4-FFF2-40B4-BE49-F238E27FC236}">
                <a16:creationId xmlns:a16="http://schemas.microsoft.com/office/drawing/2014/main" id="{EC88A509-1B72-0F41-DB05-06F6B8879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68" y="5334885"/>
            <a:ext cx="1081467" cy="1081467"/>
          </a:xfrm>
          <a:prstGeom prst="rect">
            <a:avLst/>
          </a:prstGeom>
        </p:spPr>
      </p:pic>
      <p:grpSp>
        <p:nvGrpSpPr>
          <p:cNvPr id="14" name="Group 13">
            <a:extLst>
              <a:ext uri="{FF2B5EF4-FFF2-40B4-BE49-F238E27FC236}">
                <a16:creationId xmlns:a16="http://schemas.microsoft.com/office/drawing/2014/main" id="{998653FB-07EB-263C-CA7A-66748F771A2E}"/>
              </a:ext>
            </a:extLst>
          </p:cNvPr>
          <p:cNvGrpSpPr/>
          <p:nvPr/>
        </p:nvGrpSpPr>
        <p:grpSpPr>
          <a:xfrm>
            <a:off x="93603" y="2620434"/>
            <a:ext cx="2461609" cy="842748"/>
            <a:chOff x="87323" y="2559900"/>
            <a:chExt cx="2461609" cy="842748"/>
          </a:xfrm>
        </p:grpSpPr>
        <p:pic>
          <p:nvPicPr>
            <p:cNvPr id="16" name="Picture 15" descr="Icon&#10;&#10;Description automatically generated">
              <a:extLst>
                <a:ext uri="{FF2B5EF4-FFF2-40B4-BE49-F238E27FC236}">
                  <a16:creationId xmlns:a16="http://schemas.microsoft.com/office/drawing/2014/main" id="{1F573E3B-A772-95F1-7D87-38CFC4714A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471" y="2572844"/>
              <a:ext cx="840007" cy="81686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E64D3A3F-CDCF-22A1-9010-D92ADC83DE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884" y="2647990"/>
              <a:ext cx="645048" cy="707594"/>
            </a:xfrm>
            <a:prstGeom prst="rect">
              <a:avLst/>
            </a:prstGeom>
          </p:spPr>
        </p:pic>
        <p:pic>
          <p:nvPicPr>
            <p:cNvPr id="20" name="Picture 19" descr="Shape, arrow&#10;&#10;Description automatically generated">
              <a:extLst>
                <a:ext uri="{FF2B5EF4-FFF2-40B4-BE49-F238E27FC236}">
                  <a16:creationId xmlns:a16="http://schemas.microsoft.com/office/drawing/2014/main" id="{B264C2B3-90D3-ABE4-BC0E-E6F0DD5D5B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3" y="2559900"/>
              <a:ext cx="840007" cy="842748"/>
            </a:xfrm>
            <a:prstGeom prst="rect">
              <a:avLst/>
            </a:prstGeom>
          </p:spPr>
        </p:pic>
      </p:grpSp>
    </p:spTree>
    <p:extLst>
      <p:ext uri="{BB962C8B-B14F-4D97-AF65-F5344CB8AC3E}">
        <p14:creationId xmlns:p14="http://schemas.microsoft.com/office/powerpoint/2010/main" val="13958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Video</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71224" y="6034849"/>
            <a:ext cx="11077559" cy="615553"/>
          </a:xfrm>
          <a:prstGeom prst="rect">
            <a:avLst/>
          </a:prstGeom>
          <a:noFill/>
        </p:spPr>
        <p:txBody>
          <a:bodyPr wrap="square" rtlCol="0">
            <a:spAutoFit/>
          </a:bodyPr>
          <a:lstStyle/>
          <a:p>
            <a:pPr algn="ctr"/>
            <a:r>
              <a:rPr lang="en-GB" sz="1600" dirty="0"/>
              <a:t>Show video for the first three minutes – YouTube video by </a:t>
            </a:r>
            <a:br>
              <a:rPr lang="en-GB" sz="1600" dirty="0"/>
            </a:br>
            <a:r>
              <a:rPr lang="en-GB" sz="1600" dirty="0"/>
              <a:t>Matt </a:t>
            </a:r>
            <a:r>
              <a:rPr lang="en-GB" sz="1600" dirty="0" err="1"/>
              <a:t>Miltonberger</a:t>
            </a:r>
            <a:r>
              <a:rPr lang="en-GB" sz="1600" dirty="0"/>
              <a:t>- </a:t>
            </a:r>
            <a:r>
              <a:rPr lang="en-GB" dirty="0"/>
              <a:t> </a:t>
            </a:r>
            <a:r>
              <a:rPr lang="en-GB" sz="1600" dirty="0">
                <a:hlinkClick r:id="rId7"/>
              </a:rPr>
              <a:t>https://www.youtube.com/watch?v=-D_Np-3dVBQ&amp;t=359s</a:t>
            </a:r>
            <a:r>
              <a:rPr lang="en-GB" sz="1600" dirty="0"/>
              <a:t> </a:t>
            </a:r>
          </a:p>
        </p:txBody>
      </p:sp>
      <p:pic>
        <p:nvPicPr>
          <p:cNvPr id="3" name="Online Media 2" title="Climate Change - We are the PROBLEM &amp; the SOLUTION (Animated Infographic)">
            <a:hlinkClick r:id="" action="ppaction://media"/>
            <a:extLst>
              <a:ext uri="{FF2B5EF4-FFF2-40B4-BE49-F238E27FC236}">
                <a16:creationId xmlns:a16="http://schemas.microsoft.com/office/drawing/2014/main" id="{1D89EE6B-4483-8075-90FC-82F67E94F268}"/>
              </a:ext>
            </a:extLst>
          </p:cNvPr>
          <p:cNvPicPr>
            <a:picLocks noRot="1" noChangeAspect="1"/>
          </p:cNvPicPr>
          <p:nvPr>
            <a:videoFile r:link="rId1"/>
          </p:nvPr>
        </p:nvPicPr>
        <p:blipFill>
          <a:blip r:embed="rId8"/>
          <a:stretch>
            <a:fillRect/>
          </a:stretch>
        </p:blipFill>
        <p:spPr>
          <a:xfrm>
            <a:off x="2339278" y="1623079"/>
            <a:ext cx="7513443" cy="4245095"/>
          </a:xfrm>
          <a:prstGeom prst="rect">
            <a:avLst/>
          </a:prstGeom>
        </p:spPr>
      </p:pic>
      <p:pic>
        <p:nvPicPr>
          <p:cNvPr id="4" name="Picture 3" descr="Diagram&#10;&#10;Description automatically generated">
            <a:extLst>
              <a:ext uri="{FF2B5EF4-FFF2-40B4-BE49-F238E27FC236}">
                <a16:creationId xmlns:a16="http://schemas.microsoft.com/office/drawing/2014/main" id="{1804A63D-7242-4330-BCA7-0A599DFC63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9896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Wordsearch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4" name="Picture 3" descr="Diagram&#10;&#10;Description automatically generated">
            <a:extLst>
              <a:ext uri="{FF2B5EF4-FFF2-40B4-BE49-F238E27FC236}">
                <a16:creationId xmlns:a16="http://schemas.microsoft.com/office/drawing/2014/main" id="{424E15E7-3C59-9174-D6C8-7D97971858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picture containing text, screenshot, number, font&#10;&#10;Description automatically generated">
            <a:extLst>
              <a:ext uri="{FF2B5EF4-FFF2-40B4-BE49-F238E27FC236}">
                <a16:creationId xmlns:a16="http://schemas.microsoft.com/office/drawing/2014/main" id="{D717D4C4-5CFC-8312-F592-B59364E3B2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501" y="1453231"/>
            <a:ext cx="3815151" cy="5392243"/>
          </a:xfrm>
          <a:prstGeom prst="rect">
            <a:avLst/>
          </a:prstGeom>
        </p:spPr>
      </p:pic>
    </p:spTree>
    <p:extLst>
      <p:ext uri="{BB962C8B-B14F-4D97-AF65-F5344CB8AC3E}">
        <p14:creationId xmlns:p14="http://schemas.microsoft.com/office/powerpoint/2010/main" val="264923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370207" y="5527018"/>
            <a:ext cx="8141263" cy="1015663"/>
          </a:xfrm>
          <a:prstGeom prst="rect">
            <a:avLst/>
          </a:prstGeom>
          <a:noFill/>
          <a:ln>
            <a:noFill/>
          </a:ln>
        </p:spPr>
        <p:txBody>
          <a:bodyPr wrap="square" rtlCol="0">
            <a:spAutoFit/>
          </a:bodyPr>
          <a:lstStyle/>
          <a:p>
            <a:pPr marL="457200" indent="-457200" algn="just">
              <a:buFont typeface="Arial" panose="020B0604020202020204" pitchFamily="34" charset="0"/>
              <a:buChar char="•"/>
            </a:pPr>
            <a:r>
              <a:rPr lang="en-GB" sz="3000" dirty="0"/>
              <a:t>Write a newspaper article about climate change and the causes of it </a:t>
            </a:r>
          </a:p>
        </p:txBody>
      </p:sp>
      <p:pic>
        <p:nvPicPr>
          <p:cNvPr id="6" name="Graphic 5" descr="Newspaper outline">
            <a:extLst>
              <a:ext uri="{FF2B5EF4-FFF2-40B4-BE49-F238E27FC236}">
                <a16:creationId xmlns:a16="http://schemas.microsoft.com/office/drawing/2014/main" id="{DC58ABFE-9CA1-9949-0801-35D16878C0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01740" y="4071606"/>
            <a:ext cx="2315390" cy="2315390"/>
          </a:xfrm>
          <a:prstGeom prst="rect">
            <a:avLst/>
          </a:prstGeom>
        </p:spPr>
      </p:pic>
      <p:sp>
        <p:nvSpPr>
          <p:cNvPr id="12" name="TextBox 11">
            <a:extLst>
              <a:ext uri="{FF2B5EF4-FFF2-40B4-BE49-F238E27FC236}">
                <a16:creationId xmlns:a16="http://schemas.microsoft.com/office/drawing/2014/main" id="{F265C438-799F-85EE-6B43-B128B2353131}"/>
              </a:ext>
            </a:extLst>
          </p:cNvPr>
          <p:cNvSpPr txBox="1"/>
          <p:nvPr/>
        </p:nvSpPr>
        <p:spPr>
          <a:xfrm>
            <a:off x="370207" y="3249922"/>
            <a:ext cx="10053120" cy="1477328"/>
          </a:xfrm>
          <a:prstGeom prst="rect">
            <a:avLst/>
          </a:prstGeom>
          <a:noFill/>
        </p:spPr>
        <p:txBody>
          <a:bodyPr wrap="square">
            <a:spAutoFit/>
          </a:bodyPr>
          <a:lstStyle/>
          <a:p>
            <a:pPr marL="457200" indent="-457200" algn="just">
              <a:buFont typeface="Arial" panose="020B0604020202020204" pitchFamily="34" charset="0"/>
              <a:buChar char="•"/>
            </a:pPr>
            <a:r>
              <a:rPr lang="en-GB" sz="3000" dirty="0"/>
              <a:t>Create a poster about climate change on one of these topics:</a:t>
            </a:r>
          </a:p>
          <a:p>
            <a:pPr marL="971550" lvl="1" indent="-514350" algn="just">
              <a:buFont typeface="+mj-lt"/>
              <a:buAutoNum type="arabicPeriod"/>
            </a:pPr>
            <a:r>
              <a:rPr lang="en-GB" sz="3000" dirty="0"/>
              <a:t>Climate change and the greenhouse effect</a:t>
            </a:r>
          </a:p>
          <a:p>
            <a:pPr marL="971550" lvl="1" indent="-514350" algn="just">
              <a:buFont typeface="+mj-lt"/>
              <a:buAutoNum type="arabicPeriod"/>
            </a:pPr>
            <a:r>
              <a:rPr lang="en-GB" sz="3000" dirty="0"/>
              <a:t>Causes of climate change</a:t>
            </a:r>
          </a:p>
        </p:txBody>
      </p:sp>
      <p:sp>
        <p:nvSpPr>
          <p:cNvPr id="3" name="TextBox 2">
            <a:extLst>
              <a:ext uri="{FF2B5EF4-FFF2-40B4-BE49-F238E27FC236}">
                <a16:creationId xmlns:a16="http://schemas.microsoft.com/office/drawing/2014/main" id="{82A7AE7B-8D1C-502B-FC57-C19E50587F0E}"/>
              </a:ext>
            </a:extLst>
          </p:cNvPr>
          <p:cNvSpPr txBox="1"/>
          <p:nvPr/>
        </p:nvSpPr>
        <p:spPr>
          <a:xfrm>
            <a:off x="526324" y="2019041"/>
            <a:ext cx="10053120" cy="553998"/>
          </a:xfrm>
          <a:prstGeom prst="rect">
            <a:avLst/>
          </a:prstGeom>
          <a:noFill/>
        </p:spPr>
        <p:txBody>
          <a:bodyPr wrap="square">
            <a:spAutoFit/>
          </a:bodyPr>
          <a:lstStyle/>
          <a:p>
            <a:pPr algn="just"/>
            <a:r>
              <a:rPr lang="en-GB" sz="3000" dirty="0"/>
              <a:t>Choose one of the following topics:</a:t>
            </a:r>
          </a:p>
        </p:txBody>
      </p:sp>
      <p:pic>
        <p:nvPicPr>
          <p:cNvPr id="4" name="Picture 3" descr="Diagram&#10;&#10;Description automatically generated">
            <a:extLst>
              <a:ext uri="{FF2B5EF4-FFF2-40B4-BE49-F238E27FC236}">
                <a16:creationId xmlns:a16="http://schemas.microsoft.com/office/drawing/2014/main" id="{26ECABDE-1AEF-5DF4-A258-4536C4CA7E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52649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Climate Change?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590364" y="1929374"/>
            <a:ext cx="11231429"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 pairs, discuss what you think climate change is?</a:t>
            </a:r>
          </a:p>
        </p:txBody>
      </p:sp>
      <p:grpSp>
        <p:nvGrpSpPr>
          <p:cNvPr id="5" name="Group 4">
            <a:extLst>
              <a:ext uri="{FF2B5EF4-FFF2-40B4-BE49-F238E27FC236}">
                <a16:creationId xmlns:a16="http://schemas.microsoft.com/office/drawing/2014/main" id="{16107A3D-F496-DB56-F21A-C5B8E0A1F212}"/>
              </a:ext>
            </a:extLst>
          </p:cNvPr>
          <p:cNvGrpSpPr/>
          <p:nvPr/>
        </p:nvGrpSpPr>
        <p:grpSpPr>
          <a:xfrm>
            <a:off x="1625749" y="3244786"/>
            <a:ext cx="2654813" cy="2738054"/>
            <a:chOff x="2082949" y="4035067"/>
            <a:chExt cx="2654813" cy="2738054"/>
          </a:xfrm>
        </p:grpSpPr>
        <p:pic>
          <p:nvPicPr>
            <p:cNvPr id="7" name="Picture 6" descr="Icon&#10;&#10;Description automatically generated">
              <a:extLst>
                <a:ext uri="{FF2B5EF4-FFF2-40B4-BE49-F238E27FC236}">
                  <a16:creationId xmlns:a16="http://schemas.microsoft.com/office/drawing/2014/main" id="{67A24ED1-AA0D-7A67-1D15-47DE1DA7A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1" name="Picture 10" descr="Diagram&#10;&#10;Description automatically generated">
              <a:extLst>
                <a:ext uri="{FF2B5EF4-FFF2-40B4-BE49-F238E27FC236}">
                  <a16:creationId xmlns:a16="http://schemas.microsoft.com/office/drawing/2014/main" id="{E4B8B47E-AE05-3BCE-7C4F-BCFB6E2BC4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3" name="Picture 12" descr="A picture containing logo&#10;&#10;Description automatically generated">
            <a:extLst>
              <a:ext uri="{FF2B5EF4-FFF2-40B4-BE49-F238E27FC236}">
                <a16:creationId xmlns:a16="http://schemas.microsoft.com/office/drawing/2014/main" id="{9279C56D-8A97-E174-6477-E375004BE6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1884" y="3429000"/>
            <a:ext cx="2264235" cy="2483782"/>
          </a:xfrm>
          <a:prstGeom prst="rect">
            <a:avLst/>
          </a:prstGeom>
        </p:spPr>
      </p:pic>
      <p:pic>
        <p:nvPicPr>
          <p:cNvPr id="15" name="Picture 14" descr="Diagram&#10;&#10;Description automatically generated">
            <a:extLst>
              <a:ext uri="{FF2B5EF4-FFF2-40B4-BE49-F238E27FC236}">
                <a16:creationId xmlns:a16="http://schemas.microsoft.com/office/drawing/2014/main" id="{1E5E6F27-D91F-434B-F89A-B853D41C5D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1867" y="3911411"/>
            <a:ext cx="2528266" cy="2528266"/>
          </a:xfrm>
          <a:prstGeom prst="rect">
            <a:avLst/>
          </a:prstGeom>
        </p:spPr>
      </p:pic>
      <p:pic>
        <p:nvPicPr>
          <p:cNvPr id="16" name="Picture 15" descr="Diagram&#10;&#10;Description automatically generated">
            <a:extLst>
              <a:ext uri="{FF2B5EF4-FFF2-40B4-BE49-F238E27FC236}">
                <a16:creationId xmlns:a16="http://schemas.microsoft.com/office/drawing/2014/main" id="{38B427CC-EA5A-FA0F-1908-B0B2D49E76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51570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82688" y="1929375"/>
            <a:ext cx="11832103"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 is a change in the Earth’s usual weather conditions over many years. </a:t>
            </a:r>
          </a:p>
        </p:txBody>
      </p:sp>
      <p:grpSp>
        <p:nvGrpSpPr>
          <p:cNvPr id="5" name="Group 4">
            <a:extLst>
              <a:ext uri="{FF2B5EF4-FFF2-40B4-BE49-F238E27FC236}">
                <a16:creationId xmlns:a16="http://schemas.microsoft.com/office/drawing/2014/main" id="{C6CBC1BE-8867-3CEA-A8DF-19A7CBB11A68}"/>
              </a:ext>
            </a:extLst>
          </p:cNvPr>
          <p:cNvGrpSpPr/>
          <p:nvPr/>
        </p:nvGrpSpPr>
        <p:grpSpPr>
          <a:xfrm>
            <a:off x="1625749" y="3244786"/>
            <a:ext cx="2654813" cy="2738054"/>
            <a:chOff x="2082949" y="4035067"/>
            <a:chExt cx="2654813" cy="2738054"/>
          </a:xfrm>
        </p:grpSpPr>
        <p:pic>
          <p:nvPicPr>
            <p:cNvPr id="7" name="Picture 6" descr="Icon&#10;&#10;Description automatically generated">
              <a:extLst>
                <a:ext uri="{FF2B5EF4-FFF2-40B4-BE49-F238E27FC236}">
                  <a16:creationId xmlns:a16="http://schemas.microsoft.com/office/drawing/2014/main" id="{16952892-D6EA-8AB1-D492-3A07B8531C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1" name="Picture 10" descr="Diagram&#10;&#10;Description automatically generated">
              <a:extLst>
                <a:ext uri="{FF2B5EF4-FFF2-40B4-BE49-F238E27FC236}">
                  <a16:creationId xmlns:a16="http://schemas.microsoft.com/office/drawing/2014/main" id="{E95E736C-335E-B8CC-A535-DF817050D0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3" name="Picture 12" descr="A picture containing logo&#10;&#10;Description automatically generated">
            <a:extLst>
              <a:ext uri="{FF2B5EF4-FFF2-40B4-BE49-F238E27FC236}">
                <a16:creationId xmlns:a16="http://schemas.microsoft.com/office/drawing/2014/main" id="{B8DC700B-81F3-BB6B-EA0F-B41E7687E3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1884" y="3429000"/>
            <a:ext cx="2264235" cy="2483782"/>
          </a:xfrm>
          <a:prstGeom prst="rect">
            <a:avLst/>
          </a:prstGeom>
        </p:spPr>
      </p:pic>
      <p:pic>
        <p:nvPicPr>
          <p:cNvPr id="15" name="Picture 14" descr="Diagram&#10;&#10;Description automatically generated">
            <a:extLst>
              <a:ext uri="{FF2B5EF4-FFF2-40B4-BE49-F238E27FC236}">
                <a16:creationId xmlns:a16="http://schemas.microsoft.com/office/drawing/2014/main" id="{6F8EF2A2-47C1-D720-50C9-8641F1211A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1867" y="3911411"/>
            <a:ext cx="2528266" cy="2528266"/>
          </a:xfrm>
          <a:prstGeom prst="rect">
            <a:avLst/>
          </a:prstGeom>
        </p:spPr>
      </p:pic>
      <p:pic>
        <p:nvPicPr>
          <p:cNvPr id="16" name="Picture 15" descr="Diagram&#10;&#10;Description automatically generated">
            <a:extLst>
              <a:ext uri="{FF2B5EF4-FFF2-40B4-BE49-F238E27FC236}">
                <a16:creationId xmlns:a16="http://schemas.microsoft.com/office/drawing/2014/main" id="{CCF769DA-40DA-F63D-48BB-1409B17F8B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16192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6" name="TextBox 15">
            <a:extLst>
              <a:ext uri="{FF2B5EF4-FFF2-40B4-BE49-F238E27FC236}">
                <a16:creationId xmlns:a16="http://schemas.microsoft.com/office/drawing/2014/main" id="{A6881EF4-4CB2-3FEC-D78C-FD909DCEC26B}"/>
              </a:ext>
            </a:extLst>
          </p:cNvPr>
          <p:cNvSpPr txBox="1"/>
          <p:nvPr/>
        </p:nvSpPr>
        <p:spPr>
          <a:xfrm>
            <a:off x="4596777" y="2024963"/>
            <a:ext cx="7769926" cy="923330"/>
          </a:xfrm>
          <a:prstGeom prst="rect">
            <a:avLst/>
          </a:prstGeom>
          <a:noFill/>
        </p:spPr>
        <p:txBody>
          <a:bodyPr wrap="square" rtlCol="0">
            <a:spAutoFit/>
          </a:bodyPr>
          <a:lstStyle/>
          <a:p>
            <a:r>
              <a:rPr lang="en-GB" sz="2700" dirty="0"/>
              <a:t>- a change in the Earth’s usual weather conditions over many years.</a:t>
            </a:r>
          </a:p>
        </p:txBody>
      </p:sp>
      <p:sp>
        <p:nvSpPr>
          <p:cNvPr id="18" name="TextBox 17">
            <a:extLst>
              <a:ext uri="{FF2B5EF4-FFF2-40B4-BE49-F238E27FC236}">
                <a16:creationId xmlns:a16="http://schemas.microsoft.com/office/drawing/2014/main" id="{0B5972B6-3101-8585-5A58-627BA0F34C0C}"/>
              </a:ext>
            </a:extLst>
          </p:cNvPr>
          <p:cNvSpPr txBox="1"/>
          <p:nvPr/>
        </p:nvSpPr>
        <p:spPr>
          <a:xfrm>
            <a:off x="4596777" y="3215304"/>
            <a:ext cx="7242102" cy="523220"/>
          </a:xfrm>
          <a:prstGeom prst="rect">
            <a:avLst/>
          </a:prstGeom>
          <a:noFill/>
        </p:spPr>
        <p:txBody>
          <a:bodyPr wrap="square" rtlCol="0">
            <a:spAutoFit/>
          </a:bodyPr>
          <a:lstStyle/>
          <a:p>
            <a:r>
              <a:rPr lang="en-GB" sz="2700" dirty="0"/>
              <a:t>- an increase in the Earth’s average temperature.</a:t>
            </a:r>
          </a:p>
        </p:txBody>
      </p:sp>
      <p:sp>
        <p:nvSpPr>
          <p:cNvPr id="20" name="TextBox 19">
            <a:extLst>
              <a:ext uri="{FF2B5EF4-FFF2-40B4-BE49-F238E27FC236}">
                <a16:creationId xmlns:a16="http://schemas.microsoft.com/office/drawing/2014/main" id="{5899E080-72DF-5B90-EF68-41CE9D0F7C75}"/>
              </a:ext>
            </a:extLst>
          </p:cNvPr>
          <p:cNvSpPr txBox="1"/>
          <p:nvPr/>
        </p:nvSpPr>
        <p:spPr>
          <a:xfrm>
            <a:off x="4596777" y="4233852"/>
            <a:ext cx="776992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22" name="TextBox 21">
            <a:extLst>
              <a:ext uri="{FF2B5EF4-FFF2-40B4-BE49-F238E27FC236}">
                <a16:creationId xmlns:a16="http://schemas.microsoft.com/office/drawing/2014/main" id="{CE7D2947-AECE-5ACB-F4E0-F96695002811}"/>
              </a:ext>
            </a:extLst>
          </p:cNvPr>
          <p:cNvSpPr txBox="1"/>
          <p:nvPr/>
        </p:nvSpPr>
        <p:spPr>
          <a:xfrm>
            <a:off x="4596777" y="5294076"/>
            <a:ext cx="7769926"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pic>
        <p:nvPicPr>
          <p:cNvPr id="6" name="Picture 5" descr="Diagram&#10;&#10;Description automatically generated">
            <a:extLst>
              <a:ext uri="{FF2B5EF4-FFF2-40B4-BE49-F238E27FC236}">
                <a16:creationId xmlns:a16="http://schemas.microsoft.com/office/drawing/2014/main" id="{B9C80AB8-A251-2659-9598-6575827265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39905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8" name="TextBox 17">
            <a:extLst>
              <a:ext uri="{FF2B5EF4-FFF2-40B4-BE49-F238E27FC236}">
                <a16:creationId xmlns:a16="http://schemas.microsoft.com/office/drawing/2014/main" id="{0B5972B6-3101-8585-5A58-627BA0F34C0C}"/>
              </a:ext>
            </a:extLst>
          </p:cNvPr>
          <p:cNvSpPr txBox="1"/>
          <p:nvPr/>
        </p:nvSpPr>
        <p:spPr>
          <a:xfrm>
            <a:off x="2120351" y="6266409"/>
            <a:ext cx="7242102" cy="523220"/>
          </a:xfrm>
          <a:prstGeom prst="rect">
            <a:avLst/>
          </a:prstGeom>
          <a:noFill/>
        </p:spPr>
        <p:txBody>
          <a:bodyPr wrap="square" rtlCol="0">
            <a:spAutoFit/>
          </a:bodyPr>
          <a:lstStyle/>
          <a:p>
            <a:r>
              <a:rPr lang="en-GB" sz="2700" dirty="0"/>
              <a:t>- an increase in the Earth’s average temperature.</a:t>
            </a:r>
          </a:p>
        </p:txBody>
      </p:sp>
      <p:pic>
        <p:nvPicPr>
          <p:cNvPr id="6" name="Picture 5" descr="Diagram&#10;&#10;Description automatically generated">
            <a:extLst>
              <a:ext uri="{FF2B5EF4-FFF2-40B4-BE49-F238E27FC236}">
                <a16:creationId xmlns:a16="http://schemas.microsoft.com/office/drawing/2014/main" id="{7C3BC886-1678-173F-4A9D-978E133CA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4081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54167E-6 -1.85185E-6 L 0.17565 -0.45185 " pathEditMode="relative" rAng="0" ptsTypes="AA">
                                      <p:cBhvr>
                                        <p:cTn id="6" dur="2000" fill="hold"/>
                                        <p:tgtEl>
                                          <p:spTgt spid="18"/>
                                        </p:tgtEl>
                                        <p:attrNameLst>
                                          <p:attrName>ppt_x</p:attrName>
                                          <p:attrName>ppt_y</p:attrName>
                                        </p:attrNameLst>
                                      </p:cBhvr>
                                      <p:rCtr x="8776" y="-2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2" name="TextBox 21">
            <a:extLst>
              <a:ext uri="{FF2B5EF4-FFF2-40B4-BE49-F238E27FC236}">
                <a16:creationId xmlns:a16="http://schemas.microsoft.com/office/drawing/2014/main" id="{CE7D2947-AECE-5ACB-F4E0-F96695002811}"/>
              </a:ext>
            </a:extLst>
          </p:cNvPr>
          <p:cNvSpPr txBox="1"/>
          <p:nvPr/>
        </p:nvSpPr>
        <p:spPr>
          <a:xfrm>
            <a:off x="169978" y="5984068"/>
            <a:ext cx="7406479"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6" name="TextBox 5">
            <a:extLst>
              <a:ext uri="{FF2B5EF4-FFF2-40B4-BE49-F238E27FC236}">
                <a16:creationId xmlns:a16="http://schemas.microsoft.com/office/drawing/2014/main" id="{2C8A1A2A-7AB2-B4CB-9CDD-1CB764759EC0}"/>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03F9C59D-DF18-109D-196C-EDD6D57751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6259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66667E-6 3.7037E-7 L 0.36432 -0.12847 " pathEditMode="relative" rAng="0" ptsTypes="AA">
                                      <p:cBhvr>
                                        <p:cTn id="6" dur="2000" fill="hold"/>
                                        <p:tgtEl>
                                          <p:spTgt spid="22"/>
                                        </p:tgtEl>
                                        <p:attrNameLst>
                                          <p:attrName>ppt_x</p:attrName>
                                          <p:attrName>ppt_y</p:attrName>
                                        </p:attrNameLst>
                                      </p:cBhvr>
                                      <p:rCtr x="18216" y="-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3" name="TextBox 12">
            <a:extLst>
              <a:ext uri="{FF2B5EF4-FFF2-40B4-BE49-F238E27FC236}">
                <a16:creationId xmlns:a16="http://schemas.microsoft.com/office/drawing/2014/main" id="{6EA2FA34-B85D-4BB0-85C4-D5241ED8EA8D}"/>
              </a:ext>
            </a:extLst>
          </p:cNvPr>
          <p:cNvSpPr txBox="1"/>
          <p:nvPr/>
        </p:nvSpPr>
        <p:spPr>
          <a:xfrm>
            <a:off x="71224" y="5963718"/>
            <a:ext cx="8459827" cy="954107"/>
          </a:xfrm>
          <a:prstGeom prst="rect">
            <a:avLst/>
          </a:prstGeom>
          <a:noFill/>
        </p:spPr>
        <p:txBody>
          <a:bodyPr wrap="square" rtlCol="0">
            <a:spAutoFit/>
          </a:bodyPr>
          <a:lstStyle/>
          <a:p>
            <a:r>
              <a:rPr lang="en-GB" sz="2700" dirty="0"/>
              <a:t>- a change in the Earth’s usual weather conditions over many years.</a:t>
            </a:r>
          </a:p>
        </p:txBody>
      </p:sp>
      <p:sp>
        <p:nvSpPr>
          <p:cNvPr id="6" name="TextBox 5">
            <a:extLst>
              <a:ext uri="{FF2B5EF4-FFF2-40B4-BE49-F238E27FC236}">
                <a16:creationId xmlns:a16="http://schemas.microsoft.com/office/drawing/2014/main" id="{5CA2E996-033D-DF4D-C9CD-A042F73AF5F7}"/>
              </a:ext>
            </a:extLst>
          </p:cNvPr>
          <p:cNvSpPr txBox="1"/>
          <p:nvPr/>
        </p:nvSpPr>
        <p:spPr>
          <a:xfrm>
            <a:off x="4598663" y="5046764"/>
            <a:ext cx="7423360"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4" name="TextBox 13">
            <a:extLst>
              <a:ext uri="{FF2B5EF4-FFF2-40B4-BE49-F238E27FC236}">
                <a16:creationId xmlns:a16="http://schemas.microsoft.com/office/drawing/2014/main" id="{CA210191-389A-4A7E-8830-AC60C2F7865F}"/>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179E3661-70DA-E3E7-845D-B7C441DF3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40233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375E-6 -3.7037E-7 L 0.33711 -0.5787 " pathEditMode="relative" rAng="0" ptsTypes="AA">
                                      <p:cBhvr>
                                        <p:cTn id="6" dur="2000" fill="hold"/>
                                        <p:tgtEl>
                                          <p:spTgt spid="13"/>
                                        </p:tgtEl>
                                        <p:attrNameLst>
                                          <p:attrName>ppt_x</p:attrName>
                                          <p:attrName>ppt_y</p:attrName>
                                        </p:attrNameLst>
                                      </p:cBhvr>
                                      <p:rCtr x="16849" y="-2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0" name="TextBox 19">
            <a:extLst>
              <a:ext uri="{FF2B5EF4-FFF2-40B4-BE49-F238E27FC236}">
                <a16:creationId xmlns:a16="http://schemas.microsoft.com/office/drawing/2014/main" id="{5899E080-72DF-5B90-EF68-41CE9D0F7C75}"/>
              </a:ext>
            </a:extLst>
          </p:cNvPr>
          <p:cNvSpPr txBox="1"/>
          <p:nvPr/>
        </p:nvSpPr>
        <p:spPr>
          <a:xfrm>
            <a:off x="169978" y="5950736"/>
            <a:ext cx="822997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6" name="TextBox 5">
            <a:extLst>
              <a:ext uri="{FF2B5EF4-FFF2-40B4-BE49-F238E27FC236}">
                <a16:creationId xmlns:a16="http://schemas.microsoft.com/office/drawing/2014/main" id="{44F33FDE-1A77-7042-3894-98BC9B747D39}"/>
              </a:ext>
            </a:extLst>
          </p:cNvPr>
          <p:cNvSpPr txBox="1"/>
          <p:nvPr/>
        </p:nvSpPr>
        <p:spPr>
          <a:xfrm>
            <a:off x="4154294" y="1987571"/>
            <a:ext cx="7769926" cy="954107"/>
          </a:xfrm>
          <a:prstGeom prst="rect">
            <a:avLst/>
          </a:prstGeom>
          <a:noFill/>
        </p:spPr>
        <p:txBody>
          <a:bodyPr wrap="square" rtlCol="0">
            <a:spAutoFit/>
          </a:bodyPr>
          <a:lstStyle/>
          <a:p>
            <a:r>
              <a:rPr lang="en-GB" sz="2700" dirty="0"/>
              <a:t>- a change in the Earth’s usual weather conditions over many years.</a:t>
            </a:r>
          </a:p>
        </p:txBody>
      </p:sp>
      <p:sp>
        <p:nvSpPr>
          <p:cNvPr id="15" name="TextBox 14">
            <a:extLst>
              <a:ext uri="{FF2B5EF4-FFF2-40B4-BE49-F238E27FC236}">
                <a16:creationId xmlns:a16="http://schemas.microsoft.com/office/drawing/2014/main" id="{A54E6489-D0EC-4B51-A644-491449C8F0DA}"/>
              </a:ext>
            </a:extLst>
          </p:cNvPr>
          <p:cNvSpPr txBox="1"/>
          <p:nvPr/>
        </p:nvSpPr>
        <p:spPr>
          <a:xfrm>
            <a:off x="4598663" y="5046764"/>
            <a:ext cx="7423360"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6" name="TextBox 15">
            <a:extLst>
              <a:ext uri="{FF2B5EF4-FFF2-40B4-BE49-F238E27FC236}">
                <a16:creationId xmlns:a16="http://schemas.microsoft.com/office/drawing/2014/main" id="{263AD5E4-4403-42AD-97DC-3E90DFF020A4}"/>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A200226E-4C4A-58EB-E414-F6DF7A58C0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8328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29167E-6 1.48148E-6 L 0.36472 -0.28472 " pathEditMode="relative" rAng="0" ptsTypes="AA">
                                      <p:cBhvr>
                                        <p:cTn id="6" dur="2000" fill="hold"/>
                                        <p:tgtEl>
                                          <p:spTgt spid="20"/>
                                        </p:tgtEl>
                                        <p:attrNameLst>
                                          <p:attrName>ppt_x</p:attrName>
                                          <p:attrName>ppt_y</p:attrName>
                                        </p:attrNameLst>
                                      </p:cBhvr>
                                      <p:rCtr x="18229" y="-1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918d64-0868-4484-9640-aa75d834f91a">
      <Terms xmlns="http://schemas.microsoft.com/office/infopath/2007/PartnerControls"/>
    </lcf76f155ced4ddcb4097134ff3c332f>
    <TaxCatchAll xmlns="8d210c81-b8b9-47bc-9532-5c70ce3633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07E8CCB7EAD44EA117A50E291279FC" ma:contentTypeVersion="17" ma:contentTypeDescription="Create a new document." ma:contentTypeScope="" ma:versionID="9f9230f0a05788b176e1aca39c09f340">
  <xsd:schema xmlns:xsd="http://www.w3.org/2001/XMLSchema" xmlns:xs="http://www.w3.org/2001/XMLSchema" xmlns:p="http://schemas.microsoft.com/office/2006/metadata/properties" xmlns:ns2="0a918d64-0868-4484-9640-aa75d834f91a" xmlns:ns3="8d210c81-b8b9-47bc-9532-5c70ce363325" targetNamespace="http://schemas.microsoft.com/office/2006/metadata/properties" ma:root="true" ma:fieldsID="04c6cf12be7fdf5a816d399fd23c80ed" ns2:_="" ns3:_="">
    <xsd:import namespace="0a918d64-0868-4484-9640-aa75d834f91a"/>
    <xsd:import namespace="8d210c81-b8b9-47bc-9532-5c70ce3633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18d64-0868-4484-9640-aa75d834f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34243f-6555-4dd0-ae16-5b824c47145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210c81-b8b9-47bc-9532-5c70ce3633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20de8-9df9-4f81-9455-b80ef7d0f909}" ma:internalName="TaxCatchAll" ma:showField="CatchAllData" ma:web="8d210c81-b8b9-47bc-9532-5c70ce363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0EE97-5024-4CFF-A9FC-AEDDC1C608DC}">
  <ds:schemaRefs>
    <ds:schemaRef ds:uri="http://schemas.microsoft.com/sharepoint/v3/contenttype/forms"/>
  </ds:schemaRefs>
</ds:datastoreItem>
</file>

<file path=customXml/itemProps2.xml><?xml version="1.0" encoding="utf-8"?>
<ds:datastoreItem xmlns:ds="http://schemas.openxmlformats.org/officeDocument/2006/customXml" ds:itemID="{EB2E1633-DA14-4013-8773-BBB1370805FB}">
  <ds:schemaRefs>
    <ds:schemaRef ds:uri="http://purl.org/dc/terms/"/>
    <ds:schemaRef ds:uri="http://schemas.microsoft.com/office/2006/documentManagement/types"/>
    <ds:schemaRef ds:uri="http://schemas.microsoft.com/office/infopath/2007/PartnerControls"/>
    <ds:schemaRef ds:uri="0a918d64-0868-4484-9640-aa75d834f91a"/>
    <ds:schemaRef ds:uri="8d210c81-b8b9-47bc-9532-5c70ce363325"/>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A6EF13A-01F6-4357-8B97-06308183B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18d64-0868-4484-9640-aa75d834f91a"/>
    <ds:schemaRef ds:uri="8d210c81-b8b9-47bc-9532-5c70ce363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Widescreen</PresentationFormat>
  <Paragraphs>149</Paragraphs>
  <Slides>22</Slides>
  <Notes>22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ReithSans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2023-02-06T09:49:15Z</dcterms:created>
  <dcterms:modified xsi:type="dcterms:W3CDTF">2023-04-14T08:37:09Z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0x010100FC07E8CCB7EAD44EA117A50E291279FC</vt:lpwstr>
  </property>
</Properties>
</file>