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56" r:id="rId2"/>
    <p:sldId id="300" r:id="rId3"/>
    <p:sldId id="301" r:id="rId4"/>
    <p:sldId id="310" r:id="rId5"/>
    <p:sldId id="322" r:id="rId6"/>
    <p:sldId id="323" r:id="rId7"/>
    <p:sldId id="325" r:id="rId8"/>
    <p:sldId id="324" r:id="rId9"/>
    <p:sldId id="306" r:id="rId10"/>
    <p:sldId id="317" r:id="rId11"/>
    <p:sldId id="312" r:id="rId12"/>
    <p:sldId id="316" r:id="rId13"/>
    <p:sldId id="304" r:id="rId14"/>
    <p:sldId id="326" r:id="rId15"/>
    <p:sldId id="327" r:id="rId16"/>
    <p:sldId id="305" r:id="rId17"/>
    <p:sldId id="308" r:id="rId18"/>
    <p:sldId id="307" r:id="rId19"/>
    <p:sldId id="318" r:id="rId20"/>
    <p:sldId id="330" r:id="rId21"/>
    <p:sldId id="328" r:id="rId22"/>
    <p:sldId id="329" r:id="rId23"/>
    <p:sldId id="303" r:id="rId24"/>
    <p:sldId id="320" r:id="rId25"/>
    <p:sldId id="3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068E9-B770-467D-8164-B6C4E1383E0D}" v="38" dt="2023-04-13T14:17:34.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94" autoAdjust="0"/>
  </p:normalViewPr>
  <p:slideViewPr>
    <p:cSldViewPr snapToGrid="0">
      <p:cViewPr varScale="1">
        <p:scale>
          <a:sx n="57" d="100"/>
          <a:sy n="57" d="100"/>
        </p:scale>
        <p:origin x="992"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14/04/2023</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4407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507416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382272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138947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334589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124806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153045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2908748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340797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11644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19</a:t>
            </a:fld>
            <a:endParaRPr lang="en-GB"/>
          </a:p>
        </p:txBody>
      </p:sp>
    </p:spTree>
    <p:extLst>
      <p:ext uri="{BB962C8B-B14F-4D97-AF65-F5344CB8AC3E}">
        <p14:creationId xmlns:p14="http://schemas.microsoft.com/office/powerpoint/2010/main" val="300493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3163688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20</a:t>
            </a:fld>
            <a:endParaRPr lang="en-GB"/>
          </a:p>
        </p:txBody>
      </p:sp>
    </p:spTree>
    <p:extLst>
      <p:ext uri="{BB962C8B-B14F-4D97-AF65-F5344CB8AC3E}">
        <p14:creationId xmlns:p14="http://schemas.microsoft.com/office/powerpoint/2010/main" val="391128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21</a:t>
            </a:fld>
            <a:endParaRPr lang="en-GB"/>
          </a:p>
        </p:txBody>
      </p:sp>
    </p:spTree>
    <p:extLst>
      <p:ext uri="{BB962C8B-B14F-4D97-AF65-F5344CB8AC3E}">
        <p14:creationId xmlns:p14="http://schemas.microsoft.com/office/powerpoint/2010/main" val="125814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22</a:t>
            </a:fld>
            <a:endParaRPr lang="en-GB"/>
          </a:p>
        </p:txBody>
      </p:sp>
    </p:spTree>
    <p:extLst>
      <p:ext uri="{BB962C8B-B14F-4D97-AF65-F5344CB8AC3E}">
        <p14:creationId xmlns:p14="http://schemas.microsoft.com/office/powerpoint/2010/main" val="2637127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23</a:t>
            </a:fld>
            <a:endParaRPr lang="en-GB"/>
          </a:p>
        </p:txBody>
      </p:sp>
    </p:spTree>
    <p:extLst>
      <p:ext uri="{BB962C8B-B14F-4D97-AF65-F5344CB8AC3E}">
        <p14:creationId xmlns:p14="http://schemas.microsoft.com/office/powerpoint/2010/main" val="927963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24</a:t>
            </a:fld>
            <a:endParaRPr lang="en-GB"/>
          </a:p>
        </p:txBody>
      </p:sp>
    </p:spTree>
    <p:extLst>
      <p:ext uri="{BB962C8B-B14F-4D97-AF65-F5344CB8AC3E}">
        <p14:creationId xmlns:p14="http://schemas.microsoft.com/office/powerpoint/2010/main" val="523814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25</a:t>
            </a:fld>
            <a:endParaRPr lang="en-GB"/>
          </a:p>
        </p:txBody>
      </p:sp>
    </p:spTree>
    <p:extLst>
      <p:ext uri="{BB962C8B-B14F-4D97-AF65-F5344CB8AC3E}">
        <p14:creationId xmlns:p14="http://schemas.microsoft.com/office/powerpoint/2010/main" val="171792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336678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348871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237934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300650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00810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138690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60430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youtu.be/vJY3DTaE0sI" TargetMode="External"/><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9.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hyperlink" Target="https://openclipart.org/detail/280406/pencil-doodling"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sv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hyperlink" Target="https://pixabay.com/de/users/jplenio-7645255/?utm_source=link-attribution&amp;utm_medium=referral&amp;utm_campaign=image&amp;utm_content=3622519" TargetMode="External"/><Relationship Id="rId3" Type="http://schemas.openxmlformats.org/officeDocument/2006/relationships/image" Target="../media/image1.png"/><Relationship Id="rId7" Type="http://schemas.openxmlformats.org/officeDocument/2006/relationships/image" Target="../media/image25.jpg"/><Relationship Id="rId12" Type="http://schemas.openxmlformats.org/officeDocument/2006/relationships/hyperlink" Target="https://pixabay.com/de/?utm_source=link-attribution&amp;utm_medium=referral&amp;utm_campaign=image&amp;utm_content=3473335" TargetMode="External"/><Relationship Id="rId2" Type="http://schemas.openxmlformats.org/officeDocument/2006/relationships/notesSlide" Target="../notesSlides/notesSlide21.xml"/><Relationship Id="rId16" Type="http://schemas.openxmlformats.org/officeDocument/2006/relationships/hyperlink" Target="https://pixabay.com/de/?utm_source=link-attribution&amp;utm_medium=referral&amp;utm_campaign=image&amp;utm_content=1628500" TargetMode="External"/><Relationship Id="rId1" Type="http://schemas.openxmlformats.org/officeDocument/2006/relationships/slideLayout" Target="../slideLayouts/slideLayout3.xml"/><Relationship Id="rId6" Type="http://schemas.openxmlformats.org/officeDocument/2006/relationships/hyperlink" Target="https://www.europarl.europa.eu/news/en/headlines/society/20190926STO62270/what-is-carbon-neutrality-and-how-can-it-be-achieved-by-2050" TargetMode="External"/><Relationship Id="rId11" Type="http://schemas.openxmlformats.org/officeDocument/2006/relationships/hyperlink" Target="https://pixabay.com/de/users/dimitrisvetsikas1969-1857980/?utm_source=link-attribution&amp;utm_medium=referral&amp;utm_campaign=image&amp;utm_content=3473335" TargetMode="External"/><Relationship Id="rId5" Type="http://schemas.openxmlformats.org/officeDocument/2006/relationships/hyperlink" Target="https://openclipart.org/detail/280406/pencil-doodling" TargetMode="External"/><Relationship Id="rId15" Type="http://schemas.openxmlformats.org/officeDocument/2006/relationships/hyperlink" Target="https://pixabay.com/de/users/meganelford0-1353891/?utm_source=link-attribution&amp;utm_medium=referral&amp;utm_campaign=image&amp;utm_content=1628500"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7.jpeg"/><Relationship Id="rId14" Type="http://schemas.openxmlformats.org/officeDocument/2006/relationships/hyperlink" Target="https://pixabay.com/de/?utm_source=link-attribution&amp;utm_medium=referral&amp;utm_campaign=image&amp;utm_content=3622519"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nationalgrid.com/stories/energy-explained/what-is-net-zero"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youtube.com/watch?v=XKM7W4KtSjQ" TargetMode="External"/><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9.sv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creativecommons.org/licenses/by-sa/2.0/" TargetMode="External"/><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s://www.geograph.org.uk/photo/3091353" TargetMode="External"/><Relationship Id="rId4" Type="http://schemas.openxmlformats.org/officeDocument/2006/relationships/image" Target="../media/image2.png"/><Relationship Id="rId9" Type="http://schemas.openxmlformats.org/officeDocument/2006/relationships/hyperlink" Target="https://www.geograph.org.uk/profile/78549"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creativecommons.org/licenses/by-sa/2.0/" TargetMode="External"/><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s://www.geograph.org.uk/photo/4524576" TargetMode="External"/><Relationship Id="rId4" Type="http://schemas.openxmlformats.org/officeDocument/2006/relationships/image" Target="../media/image2.png"/><Relationship Id="rId9" Type="http://schemas.openxmlformats.org/officeDocument/2006/relationships/hyperlink" Target="https://www.geograph.org.uk/profile/38853"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geograph.org.uk/profile/43729" TargetMode="External"/><Relationship Id="rId3" Type="http://schemas.openxmlformats.org/officeDocument/2006/relationships/image" Target="../media/image1.png"/><Relationship Id="rId7" Type="http://schemas.openxmlformats.org/officeDocument/2006/relationships/hyperlink" Target="http://creativecommons.org/licenses/by-sa/2.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hyperlink" Target="https://openclipart.org/detail/280406/pencil-doodling"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eograph.org.uk/photo/5301785"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de/?utm_source=link-attribution&amp;utm_medium=referral&amp;utm_campaign=image&amp;utm_content=1834265" TargetMode="External"/><Relationship Id="rId3" Type="http://schemas.openxmlformats.org/officeDocument/2006/relationships/image" Target="../media/image1.png"/><Relationship Id="rId7" Type="http://schemas.openxmlformats.org/officeDocument/2006/relationships/hyperlink" Target="https://pixabay.com/de/users/pexels-2286921/?utm_source=link-attribution&amp;utm_medium=referral&amp;utm_campaign=image&amp;utm_content=183426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pixabay.com/de/users/200degrees-2051452/?utm_source=link-attribution&amp;utm_medium=referral&amp;utm_campaign=image&amp;utm_content=2181037"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pixabay.com/de/?utm_source=link-attribution&amp;utm_medium=referral&amp;utm_campaign=image&amp;utm_content=21810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655973" y="2367855"/>
            <a:ext cx="8880047"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t>To be able to name some of the steps that we can all take to reduce the effect of climate change.</a:t>
            </a:r>
          </a:p>
        </p:txBody>
      </p:sp>
      <p:sp>
        <p:nvSpPr>
          <p:cNvPr id="9" name="TextBox 8">
            <a:extLst>
              <a:ext uri="{FF2B5EF4-FFF2-40B4-BE49-F238E27FC236}">
                <a16:creationId xmlns:a16="http://schemas.microsoft.com/office/drawing/2014/main" id="{E2C89A80-7800-48D9-B1D9-D5E2B9F13507}"/>
              </a:ext>
            </a:extLst>
          </p:cNvPr>
          <p:cNvSpPr txBox="1"/>
          <p:nvPr/>
        </p:nvSpPr>
        <p:spPr>
          <a:xfrm>
            <a:off x="1655974" y="1686294"/>
            <a:ext cx="3416999" cy="769441"/>
          </a:xfrm>
          <a:prstGeom prst="rect">
            <a:avLst/>
          </a:prstGeom>
          <a:noFill/>
        </p:spPr>
        <p:txBody>
          <a:bodyPr wrap="square" rtlCol="0">
            <a:spAutoFit/>
          </a:bodyPr>
          <a:lstStyle/>
          <a:p>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655973" y="4134045"/>
            <a:ext cx="8880047" cy="2492990"/>
          </a:xfrm>
          <a:prstGeom prst="rect">
            <a:avLst/>
          </a:prstGeom>
          <a:noFill/>
        </p:spPr>
        <p:txBody>
          <a:bodyPr wrap="square" rtlCol="0">
            <a:spAutoFit/>
          </a:bodyPr>
          <a:lstStyle/>
          <a:p>
            <a:pPr marL="457200" indent="-457200">
              <a:buFont typeface="Arial" panose="020B0604020202020204" pitchFamily="34" charset="0"/>
              <a:buChar char="•"/>
            </a:pPr>
            <a:r>
              <a:rPr lang="en-GB" sz="2600" dirty="0"/>
              <a:t>To name some steps that we can do to reduce the effect of climate change and why.</a:t>
            </a:r>
          </a:p>
          <a:p>
            <a:pPr marL="457200" indent="-457200">
              <a:buFont typeface="Arial" panose="020B0604020202020204" pitchFamily="34" charset="0"/>
              <a:buChar char="•"/>
            </a:pPr>
            <a:r>
              <a:rPr lang="en-GB" sz="2600" dirty="0"/>
              <a:t>To recognise what can be done at school to reduce climate change.</a:t>
            </a:r>
          </a:p>
          <a:p>
            <a:pPr marL="457200" indent="-457200">
              <a:buFont typeface="Arial" panose="020B0604020202020204" pitchFamily="34" charset="0"/>
              <a:buChar char="•"/>
            </a:pPr>
            <a:r>
              <a:rPr lang="en-GB" sz="2600" dirty="0"/>
              <a:t>To spread awareness of climate change to a wider audience (Adults at home and the wider school).</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655974" y="3473831"/>
            <a:ext cx="4821026" cy="769441"/>
          </a:xfrm>
          <a:prstGeom prst="rect">
            <a:avLst/>
          </a:prstGeom>
          <a:noFill/>
        </p:spPr>
        <p:txBody>
          <a:bodyPr wrap="square" rtlCol="0">
            <a:spAutoFit/>
          </a:bodyPr>
          <a:lstStyle/>
          <a:p>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pic>
        <p:nvPicPr>
          <p:cNvPr id="4" name="Picture 3" descr="Diagram&#10;&#10;Description automatically generated">
            <a:extLst>
              <a:ext uri="{FF2B5EF4-FFF2-40B4-BE49-F238E27FC236}">
                <a16:creationId xmlns:a16="http://schemas.microsoft.com/office/drawing/2014/main" id="{8FA08F2D-7BE3-3630-D8A3-66F2AFFC66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D2E621-18B9-7346-E27A-F06588E233E0}"/>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229946" y="1708211"/>
            <a:ext cx="11732108" cy="1785104"/>
          </a:xfrm>
          <a:prstGeom prst="rect">
            <a:avLst/>
          </a:prstGeom>
          <a:noFill/>
        </p:spPr>
        <p:txBody>
          <a:bodyPr wrap="square" rtlCol="0">
            <a:spAutoFit/>
          </a:bodyPr>
          <a:lstStyle/>
          <a:p>
            <a:pPr algn="just"/>
            <a:r>
              <a:rPr lang="en-GB" sz="2600" dirty="0"/>
              <a:t>Even though some fruits and vegetables are imported into the UK, lots can be grown and consumed seasonally in the UK. The UK also has ideal conditions to grow grass, therefore meat and other dairy products can be produced sustainably. </a:t>
            </a:r>
          </a:p>
          <a:p>
            <a:pPr algn="ctr"/>
            <a:endParaRPr lang="en-GB" sz="3200" dirty="0"/>
          </a:p>
        </p:txBody>
      </p:sp>
      <p:pic>
        <p:nvPicPr>
          <p:cNvPr id="7" name="Picture 6" descr="Diagram&#10;&#10;Description automatically generated">
            <a:extLst>
              <a:ext uri="{FF2B5EF4-FFF2-40B4-BE49-F238E27FC236}">
                <a16:creationId xmlns:a16="http://schemas.microsoft.com/office/drawing/2014/main" id="{16F9B743-D7EB-E835-BAF5-0A82E2627E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7" name="Picture 16" descr="A picture containing fruit, vegetable, food&#10;&#10;Description automatically generated">
            <a:extLst>
              <a:ext uri="{FF2B5EF4-FFF2-40B4-BE49-F238E27FC236}">
                <a16:creationId xmlns:a16="http://schemas.microsoft.com/office/drawing/2014/main" id="{931A3AF5-7E7A-435B-B835-E973CF2509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5301" y="2898493"/>
            <a:ext cx="8545475" cy="3235637"/>
          </a:xfrm>
          <a:prstGeom prst="rect">
            <a:avLst/>
          </a:prstGeom>
        </p:spPr>
      </p:pic>
      <p:pic>
        <p:nvPicPr>
          <p:cNvPr id="19" name="Picture 18" descr="A picture containing bottle, text, soft drink, illustration&#10;&#10;Description automatically generated">
            <a:extLst>
              <a:ext uri="{FF2B5EF4-FFF2-40B4-BE49-F238E27FC236}">
                <a16:creationId xmlns:a16="http://schemas.microsoft.com/office/drawing/2014/main" id="{E03B6C48-6FA3-726A-91B4-9C08DE9CD8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790" y="2898493"/>
            <a:ext cx="3117668" cy="4148843"/>
          </a:xfrm>
          <a:prstGeom prst="rect">
            <a:avLst/>
          </a:prstGeom>
        </p:spPr>
      </p:pic>
    </p:spTree>
    <p:extLst>
      <p:ext uri="{BB962C8B-B14F-4D97-AF65-F5344CB8AC3E}">
        <p14:creationId xmlns:p14="http://schemas.microsoft.com/office/powerpoint/2010/main" val="212207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AD2C6D-260E-7826-8220-8BA3CC8AB16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6" name="TextBox 5">
            <a:extLst>
              <a:ext uri="{FF2B5EF4-FFF2-40B4-BE49-F238E27FC236}">
                <a16:creationId xmlns:a16="http://schemas.microsoft.com/office/drawing/2014/main" id="{0EF55BB5-654D-D9F7-B7B4-D39963F4409D}"/>
              </a:ext>
            </a:extLst>
          </p:cNvPr>
          <p:cNvSpPr txBox="1"/>
          <p:nvPr/>
        </p:nvSpPr>
        <p:spPr>
          <a:xfrm>
            <a:off x="5238961" y="2690745"/>
            <a:ext cx="6691782" cy="2308324"/>
          </a:xfrm>
          <a:prstGeom prst="rect">
            <a:avLst/>
          </a:prstGeom>
          <a:noFill/>
        </p:spPr>
        <p:txBody>
          <a:bodyPr wrap="square" rtlCol="0">
            <a:spAutoFit/>
          </a:bodyPr>
          <a:lstStyle/>
          <a:p>
            <a:pPr algn="ctr"/>
            <a:r>
              <a:rPr lang="en-GB" sz="36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Fill in the table and complete the worksheet to find out how many miles the products have travelled to arrive on your plate at school.</a:t>
            </a:r>
          </a:p>
        </p:txBody>
      </p:sp>
      <p:pic>
        <p:nvPicPr>
          <p:cNvPr id="4" name="Picture 3" descr="Diagram&#10;&#10;Description automatically generated">
            <a:extLst>
              <a:ext uri="{FF2B5EF4-FFF2-40B4-BE49-F238E27FC236}">
                <a16:creationId xmlns:a16="http://schemas.microsoft.com/office/drawing/2014/main" id="{B4A4F436-CD41-F19D-ACB9-F271473B9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5" name="Picture 4" descr="A picture containing text, screenshot, number, parallel&#10;&#10;Description automatically generated">
            <a:extLst>
              <a:ext uri="{FF2B5EF4-FFF2-40B4-BE49-F238E27FC236}">
                <a16:creationId xmlns:a16="http://schemas.microsoft.com/office/drawing/2014/main" id="{82475693-A8DE-87FF-3239-2AC5D57031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4647" y="1639228"/>
            <a:ext cx="3606866" cy="5099913"/>
          </a:xfrm>
          <a:prstGeom prst="rect">
            <a:avLst/>
          </a:prstGeom>
        </p:spPr>
      </p:pic>
    </p:spTree>
    <p:extLst>
      <p:ext uri="{BB962C8B-B14F-4D97-AF65-F5344CB8AC3E}">
        <p14:creationId xmlns:p14="http://schemas.microsoft.com/office/powerpoint/2010/main" val="47283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FECBFC-CE88-BE10-621A-11F298A620C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934419" y="1514598"/>
            <a:ext cx="11068494" cy="646331"/>
          </a:xfrm>
          <a:prstGeom prst="rect">
            <a:avLst/>
          </a:prstGeom>
          <a:noFill/>
        </p:spPr>
        <p:txBody>
          <a:bodyPr wrap="square" rtlCol="0">
            <a:spAutoFit/>
          </a:bodyPr>
          <a:lstStyle/>
          <a:p>
            <a:pPr algn="ctr"/>
            <a:r>
              <a:rPr lang="en-GB" sz="36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Eat locally grown and seasonal food</a:t>
            </a:r>
          </a:p>
        </p:txBody>
      </p:sp>
      <p:sp>
        <p:nvSpPr>
          <p:cNvPr id="11" name="TextBox 10">
            <a:extLst>
              <a:ext uri="{FF2B5EF4-FFF2-40B4-BE49-F238E27FC236}">
                <a16:creationId xmlns:a16="http://schemas.microsoft.com/office/drawing/2014/main" id="{D3C37D13-6609-B4C1-8DCC-6F1E87E1E14D}"/>
              </a:ext>
            </a:extLst>
          </p:cNvPr>
          <p:cNvSpPr txBox="1"/>
          <p:nvPr/>
        </p:nvSpPr>
        <p:spPr>
          <a:xfrm>
            <a:off x="207655" y="2235625"/>
            <a:ext cx="11795258" cy="4524315"/>
          </a:xfrm>
          <a:prstGeom prst="rect">
            <a:avLst/>
          </a:prstGeom>
          <a:noFill/>
        </p:spPr>
        <p:txBody>
          <a:bodyPr wrap="square">
            <a:spAutoFit/>
          </a:bodyPr>
          <a:lstStyle/>
          <a:p>
            <a:pPr algn="just"/>
            <a:r>
              <a:rPr lang="en-GB" sz="2600"/>
              <a:t>In conclusion, we should: </a:t>
            </a:r>
          </a:p>
          <a:p>
            <a:pPr algn="just"/>
            <a:endParaRPr lang="en-GB" sz="2600"/>
          </a:p>
          <a:p>
            <a:pPr marL="457200" indent="-457200" algn="just">
              <a:buFont typeface="Arial" panose="020B0604020202020204" pitchFamily="34" charset="0"/>
              <a:buChar char="•"/>
            </a:pPr>
            <a:r>
              <a:rPr lang="en-GB" sz="2600"/>
              <a:t>Eat foods that have been grown and produced in the UK.</a:t>
            </a:r>
          </a:p>
          <a:p>
            <a:pPr marL="457200" indent="-457200" algn="just">
              <a:buFont typeface="Arial" panose="020B0604020202020204" pitchFamily="34" charset="0"/>
              <a:buChar char="•"/>
            </a:pPr>
            <a:endParaRPr lang="en-GB" sz="2600"/>
          </a:p>
          <a:p>
            <a:pPr marL="457200" indent="-457200" algn="just">
              <a:buFont typeface="Arial" panose="020B0604020202020204" pitchFamily="34" charset="0"/>
              <a:buChar char="•"/>
            </a:pPr>
            <a:r>
              <a:rPr lang="en-GB" sz="2600"/>
              <a:t>Eat seasonal food – certain foods in the UK are fresher, taste better and ready to eat at different times of year. </a:t>
            </a:r>
            <a:r>
              <a:rPr lang="en-GB" sz="2600">
                <a:solidFill>
                  <a:srgbClr val="309DC3"/>
                </a:solidFill>
              </a:rPr>
              <a:t>For example, </a:t>
            </a:r>
            <a:r>
              <a:rPr lang="en-GB" sz="2600" err="1">
                <a:solidFill>
                  <a:srgbClr val="309DC3"/>
                </a:solidFill>
              </a:rPr>
              <a:t>brussel</a:t>
            </a:r>
            <a:r>
              <a:rPr lang="en-GB" sz="2600">
                <a:solidFill>
                  <a:srgbClr val="309DC3"/>
                </a:solidFill>
              </a:rPr>
              <a:t> sprouts grow best when the temperature is lower in winter, that’s why we see them at Christmas time</a:t>
            </a:r>
            <a:r>
              <a:rPr lang="en-GB" sz="2600"/>
              <a:t>. </a:t>
            </a:r>
          </a:p>
          <a:p>
            <a:pPr marL="457200" indent="-457200" algn="just">
              <a:buFont typeface="Arial" panose="020B0604020202020204" pitchFamily="34" charset="0"/>
              <a:buChar char="•"/>
            </a:pPr>
            <a:endParaRPr lang="en-GB" sz="2600"/>
          </a:p>
          <a:p>
            <a:pPr algn="just"/>
            <a:r>
              <a:rPr lang="en-GB" sz="2600"/>
              <a:t>Eating seasonally reduces </a:t>
            </a:r>
            <a:r>
              <a:rPr lang="en-GB" sz="2600">
                <a:solidFill>
                  <a:srgbClr val="309DC3"/>
                </a:solidFill>
              </a:rPr>
              <a:t>food miles </a:t>
            </a:r>
            <a:r>
              <a:rPr lang="en-GB" sz="2600"/>
              <a:t>as we don’t import food from other countries and only eat different foods at certain times of year.</a:t>
            </a:r>
          </a:p>
          <a:p>
            <a:pPr marL="457200" indent="-457200" algn="just">
              <a:buFont typeface="Arial" panose="020B0604020202020204" pitchFamily="34" charset="0"/>
              <a:buChar char="•"/>
            </a:pPr>
            <a:endParaRPr lang="en-GB" sz="2800"/>
          </a:p>
        </p:txBody>
      </p:sp>
      <p:pic>
        <p:nvPicPr>
          <p:cNvPr id="5" name="Picture 4" descr="Diagram&#10;&#10;Description automatically generated">
            <a:extLst>
              <a:ext uri="{FF2B5EF4-FFF2-40B4-BE49-F238E27FC236}">
                <a16:creationId xmlns:a16="http://schemas.microsoft.com/office/drawing/2014/main" id="{F62C5AE7-E82D-EBA4-AB4E-8BC1A83D77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30435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D743C-D666-A6BF-FFD7-4A576DB0692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903768" y="1769909"/>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Reuse and Recycle Waste</a:t>
            </a:r>
          </a:p>
        </p:txBody>
      </p:sp>
      <p:sp>
        <p:nvSpPr>
          <p:cNvPr id="3" name="TextBox 2">
            <a:extLst>
              <a:ext uri="{FF2B5EF4-FFF2-40B4-BE49-F238E27FC236}">
                <a16:creationId xmlns:a16="http://schemas.microsoft.com/office/drawing/2014/main" id="{CDF2509F-4BF8-7E1D-F0E3-610CB4F32D4F}"/>
              </a:ext>
            </a:extLst>
          </p:cNvPr>
          <p:cNvSpPr txBox="1"/>
          <p:nvPr/>
        </p:nvSpPr>
        <p:spPr>
          <a:xfrm>
            <a:off x="161430" y="2994438"/>
            <a:ext cx="11869139" cy="2154436"/>
          </a:xfrm>
          <a:prstGeom prst="rect">
            <a:avLst/>
          </a:prstGeom>
          <a:noFill/>
        </p:spPr>
        <p:txBody>
          <a:bodyPr wrap="square" rtlCol="0">
            <a:spAutoFit/>
          </a:bodyPr>
          <a:lstStyle/>
          <a:p>
            <a:pPr marL="457200" indent="-457200">
              <a:buFont typeface="Arial" panose="020B0604020202020204" pitchFamily="34" charset="0"/>
              <a:buChar char="•"/>
            </a:pPr>
            <a:r>
              <a:rPr lang="en-GB" sz="2800">
                <a:solidFill>
                  <a:srgbClr val="00B050"/>
                </a:solidFill>
              </a:rPr>
              <a:t>Reduces the use of natural resources – </a:t>
            </a:r>
            <a:r>
              <a:rPr lang="en-GB" sz="2800"/>
              <a:t>By recycling waste and products, there is less reliance on the need for natural resources. For example, recycling products made from wood helps save trees and forests by stopping them being cut down.</a:t>
            </a:r>
          </a:p>
          <a:p>
            <a:pPr marL="457200" indent="-457200">
              <a:buFont typeface="Arial" panose="020B0604020202020204" pitchFamily="34" charset="0"/>
              <a:buChar char="•"/>
            </a:pPr>
            <a:endParaRPr lang="en-GB" sz="2200"/>
          </a:p>
        </p:txBody>
      </p:sp>
      <p:pic>
        <p:nvPicPr>
          <p:cNvPr id="6" name="Picture 5" descr="A picture containing text, clock&#10;&#10;Description automatically generated">
            <a:extLst>
              <a:ext uri="{FF2B5EF4-FFF2-40B4-BE49-F238E27FC236}">
                <a16:creationId xmlns:a16="http://schemas.microsoft.com/office/drawing/2014/main" id="{2F769C03-7EFD-F8BF-CB2D-618DF738ED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073" y="1664140"/>
            <a:ext cx="946298" cy="892699"/>
          </a:xfrm>
          <a:prstGeom prst="rect">
            <a:avLst/>
          </a:prstGeom>
        </p:spPr>
      </p:pic>
      <p:pic>
        <p:nvPicPr>
          <p:cNvPr id="7" name="Picture 6" descr="A picture containing text, clock&#10;&#10;Description automatically generated">
            <a:extLst>
              <a:ext uri="{FF2B5EF4-FFF2-40B4-BE49-F238E27FC236}">
                <a16:creationId xmlns:a16="http://schemas.microsoft.com/office/drawing/2014/main" id="{B2B2003B-170F-842D-1B0B-6A2738D309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3705" y="1740389"/>
            <a:ext cx="946298" cy="892699"/>
          </a:xfrm>
          <a:prstGeom prst="rect">
            <a:avLst/>
          </a:prstGeom>
        </p:spPr>
      </p:pic>
      <p:pic>
        <p:nvPicPr>
          <p:cNvPr id="8" name="Picture 7" descr="Diagram&#10;&#10;Description automatically generated">
            <a:extLst>
              <a:ext uri="{FF2B5EF4-FFF2-40B4-BE49-F238E27FC236}">
                <a16:creationId xmlns:a16="http://schemas.microsoft.com/office/drawing/2014/main" id="{FC42C414-F143-8E9C-0098-2FF122A20B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08168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7FA053-B1A2-85EB-0755-84F6985E7E36}"/>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CDF2509F-4BF8-7E1D-F0E3-610CB4F32D4F}"/>
              </a:ext>
            </a:extLst>
          </p:cNvPr>
          <p:cNvSpPr txBox="1"/>
          <p:nvPr/>
        </p:nvSpPr>
        <p:spPr>
          <a:xfrm>
            <a:off x="71224" y="2624774"/>
            <a:ext cx="11869139" cy="3539430"/>
          </a:xfrm>
          <a:prstGeom prst="rect">
            <a:avLst/>
          </a:prstGeom>
          <a:noFill/>
        </p:spPr>
        <p:txBody>
          <a:bodyPr wrap="square" rtlCol="0">
            <a:spAutoFit/>
          </a:bodyPr>
          <a:lstStyle/>
          <a:p>
            <a:pPr marL="457200" indent="-457200">
              <a:buFont typeface="Arial" panose="020B0604020202020204" pitchFamily="34" charset="0"/>
              <a:buChar char="•"/>
            </a:pPr>
            <a:endParaRPr lang="en-GB" sz="2800" dirty="0"/>
          </a:p>
          <a:p>
            <a:pPr marL="457200" indent="-457200" algn="just">
              <a:buFont typeface="Arial" panose="020B0604020202020204" pitchFamily="34" charset="0"/>
              <a:buChar char="•"/>
            </a:pPr>
            <a:r>
              <a:rPr lang="en-GB" sz="2800" dirty="0">
                <a:solidFill>
                  <a:srgbClr val="00B050"/>
                </a:solidFill>
              </a:rPr>
              <a:t>Saves energy</a:t>
            </a:r>
            <a:r>
              <a:rPr lang="en-GB" sz="2800" dirty="0"/>
              <a:t> – Reusing old products and/or making products from recycled materials uses less energy than making brand new ones from natural, raw materials. </a:t>
            </a:r>
          </a:p>
          <a:p>
            <a:pPr marL="914400" lvl="1" indent="-457200" algn="just">
              <a:buFont typeface="Arial" panose="020B0604020202020204" pitchFamily="34" charset="0"/>
              <a:buChar char="•"/>
            </a:pPr>
            <a:endParaRPr lang="en-GB" sz="2800" dirty="0"/>
          </a:p>
          <a:p>
            <a:pPr lvl="1" algn="just"/>
            <a:r>
              <a:rPr lang="en-GB" sz="2800" dirty="0"/>
              <a:t>For example, the amount of energy saved from recycling one glass bottle could power an old 100-watt light bulb for 4 hours and a new low-energy LED equivalent for a lot longer.</a:t>
            </a:r>
          </a:p>
        </p:txBody>
      </p:sp>
      <p:pic>
        <p:nvPicPr>
          <p:cNvPr id="6" name="Picture 5" descr="A picture containing text, clock&#10;&#10;Description automatically generated">
            <a:extLst>
              <a:ext uri="{FF2B5EF4-FFF2-40B4-BE49-F238E27FC236}">
                <a16:creationId xmlns:a16="http://schemas.microsoft.com/office/drawing/2014/main" id="{2F769C03-7EFD-F8BF-CB2D-618DF738ED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073" y="1664140"/>
            <a:ext cx="946298" cy="892699"/>
          </a:xfrm>
          <a:prstGeom prst="rect">
            <a:avLst/>
          </a:prstGeom>
        </p:spPr>
      </p:pic>
      <p:pic>
        <p:nvPicPr>
          <p:cNvPr id="7" name="Picture 6" descr="A picture containing text, clock&#10;&#10;Description automatically generated">
            <a:extLst>
              <a:ext uri="{FF2B5EF4-FFF2-40B4-BE49-F238E27FC236}">
                <a16:creationId xmlns:a16="http://schemas.microsoft.com/office/drawing/2014/main" id="{B2B2003B-170F-842D-1B0B-6A2738D309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3705" y="1740389"/>
            <a:ext cx="946298" cy="892699"/>
          </a:xfrm>
          <a:prstGeom prst="rect">
            <a:avLst/>
          </a:prstGeom>
        </p:spPr>
      </p:pic>
      <p:sp>
        <p:nvSpPr>
          <p:cNvPr id="11" name="TextBox 10">
            <a:extLst>
              <a:ext uri="{FF2B5EF4-FFF2-40B4-BE49-F238E27FC236}">
                <a16:creationId xmlns:a16="http://schemas.microsoft.com/office/drawing/2014/main" id="{14F6D6A8-EEA9-45A1-2C92-6434A387BA0D}"/>
              </a:ext>
            </a:extLst>
          </p:cNvPr>
          <p:cNvSpPr txBox="1"/>
          <p:nvPr/>
        </p:nvSpPr>
        <p:spPr>
          <a:xfrm>
            <a:off x="903768" y="1769909"/>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Reuse and Recycle Waste</a:t>
            </a:r>
          </a:p>
        </p:txBody>
      </p:sp>
      <p:pic>
        <p:nvPicPr>
          <p:cNvPr id="5" name="Picture 4" descr="Diagram&#10;&#10;Description automatically generated">
            <a:extLst>
              <a:ext uri="{FF2B5EF4-FFF2-40B4-BE49-F238E27FC236}">
                <a16:creationId xmlns:a16="http://schemas.microsoft.com/office/drawing/2014/main" id="{5C93BADE-D71F-F944-6EAA-A0454EE161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90003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FFD900-5DD0-6E53-684F-0CD6426C87F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CDF2509F-4BF8-7E1D-F0E3-610CB4F32D4F}"/>
              </a:ext>
            </a:extLst>
          </p:cNvPr>
          <p:cNvSpPr txBox="1"/>
          <p:nvPr/>
        </p:nvSpPr>
        <p:spPr>
          <a:xfrm>
            <a:off x="71224" y="2624774"/>
            <a:ext cx="11869139" cy="3447098"/>
          </a:xfrm>
          <a:prstGeom prst="rect">
            <a:avLst/>
          </a:prstGeom>
          <a:noFill/>
        </p:spPr>
        <p:txBody>
          <a:bodyPr wrap="square" rtlCol="0">
            <a:spAutoFit/>
          </a:bodyPr>
          <a:lstStyle/>
          <a:p>
            <a:endParaRPr lang="en-GB" sz="2800"/>
          </a:p>
          <a:p>
            <a:pPr marL="457200" indent="-457200">
              <a:buFont typeface="Arial" panose="020B0604020202020204" pitchFamily="34" charset="0"/>
              <a:buChar char="•"/>
            </a:pPr>
            <a:r>
              <a:rPr lang="en-GB" sz="2800">
                <a:solidFill>
                  <a:srgbClr val="00B050"/>
                </a:solidFill>
              </a:rPr>
              <a:t>Reduces greenhouse gas emissions</a:t>
            </a:r>
            <a:r>
              <a:rPr lang="en-GB" sz="2800"/>
              <a:t> – with less waste being sent to landfill, there will be less methane released from waste. </a:t>
            </a:r>
          </a:p>
          <a:p>
            <a:endParaRPr lang="en-GB" sz="2800"/>
          </a:p>
          <a:p>
            <a:pPr lvl="1"/>
            <a:r>
              <a:rPr lang="en-GB" sz="2800"/>
              <a:t>Also, less energy is used when recycling products compared to creating new ones, so there are less carbon emissions and other greenhouse gases released into the atmosphere.</a:t>
            </a:r>
          </a:p>
          <a:p>
            <a:pPr marL="457200" indent="-457200">
              <a:buFont typeface="Arial" panose="020B0604020202020204" pitchFamily="34" charset="0"/>
              <a:buChar char="•"/>
            </a:pPr>
            <a:endParaRPr lang="en-GB" sz="2200"/>
          </a:p>
        </p:txBody>
      </p:sp>
      <p:pic>
        <p:nvPicPr>
          <p:cNvPr id="6" name="Picture 5" descr="A picture containing text, clock&#10;&#10;Description automatically generated">
            <a:extLst>
              <a:ext uri="{FF2B5EF4-FFF2-40B4-BE49-F238E27FC236}">
                <a16:creationId xmlns:a16="http://schemas.microsoft.com/office/drawing/2014/main" id="{2F769C03-7EFD-F8BF-CB2D-618DF738ED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073" y="1664140"/>
            <a:ext cx="946298" cy="892699"/>
          </a:xfrm>
          <a:prstGeom prst="rect">
            <a:avLst/>
          </a:prstGeom>
        </p:spPr>
      </p:pic>
      <p:pic>
        <p:nvPicPr>
          <p:cNvPr id="7" name="Picture 6" descr="A picture containing text, clock&#10;&#10;Description automatically generated">
            <a:extLst>
              <a:ext uri="{FF2B5EF4-FFF2-40B4-BE49-F238E27FC236}">
                <a16:creationId xmlns:a16="http://schemas.microsoft.com/office/drawing/2014/main" id="{B2B2003B-170F-842D-1B0B-6A2738D309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3705" y="1740389"/>
            <a:ext cx="946298" cy="892699"/>
          </a:xfrm>
          <a:prstGeom prst="rect">
            <a:avLst/>
          </a:prstGeom>
        </p:spPr>
      </p:pic>
      <p:sp>
        <p:nvSpPr>
          <p:cNvPr id="11" name="TextBox 10">
            <a:extLst>
              <a:ext uri="{FF2B5EF4-FFF2-40B4-BE49-F238E27FC236}">
                <a16:creationId xmlns:a16="http://schemas.microsoft.com/office/drawing/2014/main" id="{2B1F436E-852A-62B2-E943-EC5ED21F4B12}"/>
              </a:ext>
            </a:extLst>
          </p:cNvPr>
          <p:cNvSpPr txBox="1"/>
          <p:nvPr/>
        </p:nvSpPr>
        <p:spPr>
          <a:xfrm>
            <a:off x="903768" y="1769909"/>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Reuse and Recycle Waste</a:t>
            </a:r>
          </a:p>
        </p:txBody>
      </p:sp>
      <p:pic>
        <p:nvPicPr>
          <p:cNvPr id="5" name="Picture 4" descr="Diagram&#10;&#10;Description automatically generated">
            <a:extLst>
              <a:ext uri="{FF2B5EF4-FFF2-40B4-BE49-F238E27FC236}">
                <a16:creationId xmlns:a16="http://schemas.microsoft.com/office/drawing/2014/main" id="{A169FCB4-C1AF-6E13-F121-313E787EC2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373494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B7ADC7-A1DD-6890-C8E1-3742A6669170}"/>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903768" y="1769909"/>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Plant more trees</a:t>
            </a:r>
          </a:p>
        </p:txBody>
      </p:sp>
      <p:sp>
        <p:nvSpPr>
          <p:cNvPr id="3" name="TextBox 2">
            <a:extLst>
              <a:ext uri="{FF2B5EF4-FFF2-40B4-BE49-F238E27FC236}">
                <a16:creationId xmlns:a16="http://schemas.microsoft.com/office/drawing/2014/main" id="{C69A13EA-A59E-25EC-A47A-71D72BC4DC44}"/>
              </a:ext>
            </a:extLst>
          </p:cNvPr>
          <p:cNvSpPr txBox="1"/>
          <p:nvPr/>
        </p:nvSpPr>
        <p:spPr>
          <a:xfrm>
            <a:off x="370207" y="2644853"/>
            <a:ext cx="8420378" cy="3970318"/>
          </a:xfrm>
          <a:prstGeom prst="rect">
            <a:avLst/>
          </a:prstGeom>
          <a:noFill/>
        </p:spPr>
        <p:txBody>
          <a:bodyPr wrap="square" rtlCol="0">
            <a:spAutoFit/>
          </a:bodyPr>
          <a:lstStyle/>
          <a:p>
            <a:pPr algn="just"/>
            <a:r>
              <a:rPr lang="en-GB" sz="2800" dirty="0"/>
              <a:t>Trees absorb carbon dioxide from the atmosphere and store it in their leaves and trunks. </a:t>
            </a:r>
          </a:p>
          <a:p>
            <a:pPr algn="just"/>
            <a:endParaRPr lang="en-GB" sz="2800" dirty="0"/>
          </a:p>
          <a:p>
            <a:pPr algn="just"/>
            <a:r>
              <a:rPr lang="en-GB" sz="2800" dirty="0"/>
              <a:t>Therefore, they can help to fight climate change because they absorb the extra carbon dioxide produced by fossil fuels. </a:t>
            </a:r>
          </a:p>
          <a:p>
            <a:pPr algn="just"/>
            <a:endParaRPr lang="en-GB" sz="2800" dirty="0"/>
          </a:p>
          <a:p>
            <a:pPr algn="just"/>
            <a:r>
              <a:rPr lang="en-GB" sz="2800" dirty="0"/>
              <a:t>Not only that, but trees also provide us with oxygen to breathe. </a:t>
            </a:r>
            <a:endParaRPr lang="en-GB" sz="3200" dirty="0"/>
          </a:p>
        </p:txBody>
      </p:sp>
      <p:pic>
        <p:nvPicPr>
          <p:cNvPr id="7" name="Picture 6" descr="Diagram&#10;&#10;Description automatically generated">
            <a:extLst>
              <a:ext uri="{FF2B5EF4-FFF2-40B4-BE49-F238E27FC236}">
                <a16:creationId xmlns:a16="http://schemas.microsoft.com/office/drawing/2014/main" id="{5399FC88-8A3C-3026-D367-490DE7BF2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1" name="Picture 10" descr="A green tree with a black background&#10;&#10;Description automatically generated with low confidence">
            <a:extLst>
              <a:ext uri="{FF2B5EF4-FFF2-40B4-BE49-F238E27FC236}">
                <a16:creationId xmlns:a16="http://schemas.microsoft.com/office/drawing/2014/main" id="{5FDE8373-0C01-E13F-F50A-35BF9DE8DC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8322" y="1509865"/>
            <a:ext cx="3331471" cy="4425705"/>
          </a:xfrm>
          <a:prstGeom prst="rect">
            <a:avLst/>
          </a:prstGeom>
        </p:spPr>
      </p:pic>
    </p:spTree>
    <p:extLst>
      <p:ext uri="{BB962C8B-B14F-4D97-AF65-F5344CB8AC3E}">
        <p14:creationId xmlns:p14="http://schemas.microsoft.com/office/powerpoint/2010/main" val="273664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3D79FC-8BC9-26FB-F305-98C7F3D30979}"/>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499730" y="1513877"/>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Plant more trees</a:t>
            </a:r>
          </a:p>
        </p:txBody>
      </p:sp>
      <p:sp>
        <p:nvSpPr>
          <p:cNvPr id="3" name="TextBox 2">
            <a:extLst>
              <a:ext uri="{FF2B5EF4-FFF2-40B4-BE49-F238E27FC236}">
                <a16:creationId xmlns:a16="http://schemas.microsoft.com/office/drawing/2014/main" id="{61EBA89D-0F05-8B29-5459-20EBE87698FB}"/>
              </a:ext>
            </a:extLst>
          </p:cNvPr>
          <p:cNvSpPr txBox="1"/>
          <p:nvPr/>
        </p:nvSpPr>
        <p:spPr>
          <a:xfrm>
            <a:off x="1626647" y="3299732"/>
            <a:ext cx="8592006"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3600" dirty="0"/>
              <a:t>Check out this video by </a:t>
            </a:r>
            <a:r>
              <a:rPr lang="en-GB" sz="3600" dirty="0">
                <a:solidFill>
                  <a:schemeClr val="bg1"/>
                </a:solidFill>
              </a:rPr>
              <a:t>the</a:t>
            </a:r>
          </a:p>
          <a:p>
            <a:pPr algn="ctr"/>
            <a:r>
              <a:rPr lang="en-GB" sz="3600" dirty="0">
                <a:solidFill>
                  <a:schemeClr val="bg1"/>
                </a:solidFill>
              </a:rPr>
              <a:t> </a:t>
            </a:r>
            <a:r>
              <a:rPr lang="en-GB" sz="3600" b="1" u="sng" dirty="0">
                <a:solidFill>
                  <a:schemeClr val="bg1"/>
                </a:solidFill>
                <a:hlinkClick r:id="rId6">
                  <a:extLst>
                    <a:ext uri="{A12FA001-AC4F-418D-AE19-62706E023703}">
                      <ahyp:hlinkClr xmlns:ahyp="http://schemas.microsoft.com/office/drawing/2018/hyperlinkcolor" val="tx"/>
                    </a:ext>
                  </a:extLst>
                </a:hlinkClick>
              </a:rPr>
              <a:t>Woodland Trust</a:t>
            </a:r>
            <a:r>
              <a:rPr lang="en-GB" sz="3600" b="1" u="sng" dirty="0">
                <a:solidFill>
                  <a:schemeClr val="bg1"/>
                </a:solidFill>
              </a:rPr>
              <a:t> here</a:t>
            </a:r>
          </a:p>
        </p:txBody>
      </p:sp>
      <p:pic>
        <p:nvPicPr>
          <p:cNvPr id="7" name="Picture 6" descr="Diagram&#10;&#10;Description automatically generated">
            <a:extLst>
              <a:ext uri="{FF2B5EF4-FFF2-40B4-BE49-F238E27FC236}">
                <a16:creationId xmlns:a16="http://schemas.microsoft.com/office/drawing/2014/main" id="{447CB77D-B346-1107-2663-20842F8A96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1" name="Picture 10" descr="A green tree with a black background&#10;&#10;Description automatically generated with low confidence">
            <a:extLst>
              <a:ext uri="{FF2B5EF4-FFF2-40B4-BE49-F238E27FC236}">
                <a16:creationId xmlns:a16="http://schemas.microsoft.com/office/drawing/2014/main" id="{93048334-EFC2-C1F9-51F9-4F1E086910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429671">
            <a:off x="-190480" y="1839862"/>
            <a:ext cx="3331471" cy="4425705"/>
          </a:xfrm>
          <a:prstGeom prst="rect">
            <a:avLst/>
          </a:prstGeom>
        </p:spPr>
      </p:pic>
      <p:pic>
        <p:nvPicPr>
          <p:cNvPr id="2" name="Picture 1" descr="A green tree with a black background&#10;&#10;Description automatically generated with low confidence">
            <a:extLst>
              <a:ext uri="{FF2B5EF4-FFF2-40B4-BE49-F238E27FC236}">
                <a16:creationId xmlns:a16="http://schemas.microsoft.com/office/drawing/2014/main" id="{1B5EB416-86C6-5F6B-37A6-5D47CE4707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429671">
            <a:off x="9054082" y="1839861"/>
            <a:ext cx="3331471" cy="4425705"/>
          </a:xfrm>
          <a:prstGeom prst="rect">
            <a:avLst/>
          </a:prstGeom>
        </p:spPr>
      </p:pic>
    </p:spTree>
    <p:extLst>
      <p:ext uri="{BB962C8B-B14F-4D97-AF65-F5344CB8AC3E}">
        <p14:creationId xmlns:p14="http://schemas.microsoft.com/office/powerpoint/2010/main" val="18388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7179F-C304-A393-02D7-670AF6825D88}"/>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78454" y="1503317"/>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our energy usage</a:t>
            </a:r>
          </a:p>
        </p:txBody>
      </p:sp>
      <p:sp>
        <p:nvSpPr>
          <p:cNvPr id="3" name="TextBox 2">
            <a:extLst>
              <a:ext uri="{FF2B5EF4-FFF2-40B4-BE49-F238E27FC236}">
                <a16:creationId xmlns:a16="http://schemas.microsoft.com/office/drawing/2014/main" id="{4E221C94-2A0B-B2FD-F38A-A3538C0EAC18}"/>
              </a:ext>
            </a:extLst>
          </p:cNvPr>
          <p:cNvSpPr txBox="1"/>
          <p:nvPr/>
        </p:nvSpPr>
        <p:spPr>
          <a:xfrm>
            <a:off x="475756" y="2272758"/>
            <a:ext cx="11464603" cy="3108543"/>
          </a:xfrm>
          <a:prstGeom prst="rect">
            <a:avLst/>
          </a:prstGeom>
          <a:noFill/>
        </p:spPr>
        <p:txBody>
          <a:bodyPr wrap="square" rtlCol="0">
            <a:spAutoFit/>
          </a:bodyPr>
          <a:lstStyle/>
          <a:p>
            <a:r>
              <a:rPr lang="en-GB" sz="2800"/>
              <a:t>A lot of the electricity we use in our homes comes from fossil fuels – </a:t>
            </a:r>
            <a:r>
              <a:rPr lang="en-GB" sz="2800">
                <a:solidFill>
                  <a:srgbClr val="309DC3"/>
                </a:solidFill>
              </a:rPr>
              <a:t>coal, oil and natural gas</a:t>
            </a:r>
            <a:r>
              <a:rPr lang="en-GB" sz="2800"/>
              <a:t>.  Fossil fuels are natural resources that will eventually run out. </a:t>
            </a:r>
          </a:p>
          <a:p>
            <a:endParaRPr lang="en-GB" sz="2800"/>
          </a:p>
          <a:p>
            <a:r>
              <a:rPr lang="en-GB" sz="2800"/>
              <a:t>They are harmful for the environment as they release greenhouse gases into the atmosphere when they burn. </a:t>
            </a:r>
          </a:p>
          <a:p>
            <a:pPr marL="457200" indent="-457200">
              <a:buFont typeface="Arial" panose="020B0604020202020204" pitchFamily="34" charset="0"/>
              <a:buChar char="•"/>
            </a:pPr>
            <a:r>
              <a:rPr lang="en-GB" sz="2800"/>
              <a:t>Electricity is created by generators which are often powered by fossil fuels.</a:t>
            </a:r>
          </a:p>
          <a:p>
            <a:pPr marL="457200" indent="-457200">
              <a:buFont typeface="Arial" panose="020B0604020202020204" pitchFamily="34" charset="0"/>
              <a:buChar char="•"/>
            </a:pPr>
            <a:r>
              <a:rPr lang="en-GB" sz="2800"/>
              <a:t>Natural gas is used to heat our homes and for cooking. </a:t>
            </a:r>
            <a:endParaRPr lang="en-GB" sz="3200"/>
          </a:p>
        </p:txBody>
      </p:sp>
      <p:sp>
        <p:nvSpPr>
          <p:cNvPr id="5" name="TextBox 4">
            <a:extLst>
              <a:ext uri="{FF2B5EF4-FFF2-40B4-BE49-F238E27FC236}">
                <a16:creationId xmlns:a16="http://schemas.microsoft.com/office/drawing/2014/main" id="{9852AED4-D260-839E-E107-5FA7939316B9}"/>
              </a:ext>
            </a:extLst>
          </p:cNvPr>
          <p:cNvSpPr txBox="1"/>
          <p:nvPr/>
        </p:nvSpPr>
        <p:spPr>
          <a:xfrm>
            <a:off x="-251641" y="5848387"/>
            <a:ext cx="12192000" cy="1077218"/>
          </a:xfrm>
          <a:prstGeom prst="rect">
            <a:avLst/>
          </a:prstGeom>
          <a:noFill/>
        </p:spPr>
        <p:txBody>
          <a:bodyPr wrap="square" rtlCol="0">
            <a:spAutoFit/>
          </a:bodyPr>
          <a:lstStyle/>
          <a:p>
            <a:pPr algn="ctr"/>
            <a:r>
              <a:rPr lang="en-GB" sz="32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List as many things as you can in your home that use </a:t>
            </a:r>
          </a:p>
          <a:p>
            <a:pPr algn="ctr"/>
            <a:r>
              <a:rPr lang="en-GB" sz="32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electricity.</a:t>
            </a:r>
          </a:p>
        </p:txBody>
      </p:sp>
      <p:pic>
        <p:nvPicPr>
          <p:cNvPr id="7" name="Picture 6" descr="Diagram&#10;&#10;Description automatically generated">
            <a:extLst>
              <a:ext uri="{FF2B5EF4-FFF2-40B4-BE49-F238E27FC236}">
                <a16:creationId xmlns:a16="http://schemas.microsoft.com/office/drawing/2014/main" id="{BFAD4CD3-258A-AFC3-BADC-78710A7C18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134724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F84785-2EC6-A47B-504E-FE92C21B4AF1}"/>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78456" y="1612048"/>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our energy usage</a:t>
            </a:r>
          </a:p>
        </p:txBody>
      </p:sp>
      <p:sp>
        <p:nvSpPr>
          <p:cNvPr id="3" name="TextBox 2">
            <a:extLst>
              <a:ext uri="{FF2B5EF4-FFF2-40B4-BE49-F238E27FC236}">
                <a16:creationId xmlns:a16="http://schemas.microsoft.com/office/drawing/2014/main" id="{4E221C94-2A0B-B2FD-F38A-A3538C0EAC18}"/>
              </a:ext>
            </a:extLst>
          </p:cNvPr>
          <p:cNvSpPr txBox="1"/>
          <p:nvPr/>
        </p:nvSpPr>
        <p:spPr>
          <a:xfrm>
            <a:off x="475756" y="2460536"/>
            <a:ext cx="11464603" cy="4401205"/>
          </a:xfrm>
          <a:prstGeom prst="rect">
            <a:avLst/>
          </a:prstGeom>
          <a:noFill/>
        </p:spPr>
        <p:txBody>
          <a:bodyPr wrap="square" rtlCol="0">
            <a:spAutoFit/>
          </a:bodyPr>
          <a:lstStyle/>
          <a:p>
            <a:r>
              <a:rPr lang="en-GB" sz="2800"/>
              <a:t>To reduce the amount of gas and electricity used in our homes, here are some examples of what we can do:</a:t>
            </a:r>
          </a:p>
          <a:p>
            <a:r>
              <a:rPr lang="en-GB" sz="2800"/>
              <a:t>     </a:t>
            </a:r>
          </a:p>
          <a:p>
            <a:r>
              <a:rPr lang="en-GB" sz="2800"/>
              <a:t>    Turn off lights when we are not in the room.</a:t>
            </a:r>
          </a:p>
          <a:p>
            <a:r>
              <a:rPr lang="en-GB" sz="2800"/>
              <a:t>     Switch to LED light bulbs.</a:t>
            </a:r>
          </a:p>
          <a:p>
            <a:r>
              <a:rPr lang="en-GB" sz="2800"/>
              <a:t>     Unplug any electrical devices that we are not using. </a:t>
            </a:r>
          </a:p>
          <a:p>
            <a:r>
              <a:rPr lang="en-GB" sz="2800"/>
              <a:t>     Wear a thick jumper and socks instead of turning the heating on. </a:t>
            </a:r>
          </a:p>
          <a:p>
            <a:r>
              <a:rPr lang="en-GB" sz="2800"/>
              <a:t>     Put less water in the kettle when making a cup of tea or coffee.</a:t>
            </a:r>
          </a:p>
          <a:p>
            <a:r>
              <a:rPr lang="en-GB" sz="2800"/>
              <a:t>     Hang clothes out to dry instead of using a tumble dryer. </a:t>
            </a:r>
          </a:p>
          <a:p>
            <a:r>
              <a:rPr lang="en-GB" sz="2800"/>
              <a:t>     Have showers instead of baths.</a:t>
            </a:r>
          </a:p>
        </p:txBody>
      </p:sp>
      <p:pic>
        <p:nvPicPr>
          <p:cNvPr id="7" name="Graphic 6" descr="Checkmark with solid fill">
            <a:extLst>
              <a:ext uri="{FF2B5EF4-FFF2-40B4-BE49-F238E27FC236}">
                <a16:creationId xmlns:a16="http://schemas.microsoft.com/office/drawing/2014/main" id="{B6C2E61E-F69B-1E9A-7BAE-7214C9E2BC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470" y="6330799"/>
            <a:ext cx="415983" cy="415983"/>
          </a:xfrm>
          <a:prstGeom prst="rect">
            <a:avLst/>
          </a:prstGeom>
        </p:spPr>
      </p:pic>
      <p:pic>
        <p:nvPicPr>
          <p:cNvPr id="24" name="Graphic 23" descr="Checkmark with solid fill">
            <a:extLst>
              <a:ext uri="{FF2B5EF4-FFF2-40B4-BE49-F238E27FC236}">
                <a16:creationId xmlns:a16="http://schemas.microsoft.com/office/drawing/2014/main" id="{6DA8380E-1E6B-347F-8D88-B9B4D899C0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472" y="3750275"/>
            <a:ext cx="415983" cy="415983"/>
          </a:xfrm>
          <a:prstGeom prst="rect">
            <a:avLst/>
          </a:prstGeom>
        </p:spPr>
      </p:pic>
      <p:pic>
        <p:nvPicPr>
          <p:cNvPr id="26" name="Graphic 25" descr="Checkmark with solid fill">
            <a:extLst>
              <a:ext uri="{FF2B5EF4-FFF2-40B4-BE49-F238E27FC236}">
                <a16:creationId xmlns:a16="http://schemas.microsoft.com/office/drawing/2014/main" id="{4A277A14-8C66-EB56-EC7A-96AFDAA15D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470" y="4224158"/>
            <a:ext cx="415983" cy="415983"/>
          </a:xfrm>
          <a:prstGeom prst="rect">
            <a:avLst/>
          </a:prstGeom>
        </p:spPr>
      </p:pic>
      <p:pic>
        <p:nvPicPr>
          <p:cNvPr id="28" name="Graphic 27" descr="Checkmark with solid fill">
            <a:extLst>
              <a:ext uri="{FF2B5EF4-FFF2-40B4-BE49-F238E27FC236}">
                <a16:creationId xmlns:a16="http://schemas.microsoft.com/office/drawing/2014/main" id="{0A3B0A23-261F-407B-4804-8BDA7068EE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470" y="4640141"/>
            <a:ext cx="415983" cy="415983"/>
          </a:xfrm>
          <a:prstGeom prst="rect">
            <a:avLst/>
          </a:prstGeom>
        </p:spPr>
      </p:pic>
      <p:pic>
        <p:nvPicPr>
          <p:cNvPr id="30" name="Graphic 29" descr="Checkmark with solid fill">
            <a:extLst>
              <a:ext uri="{FF2B5EF4-FFF2-40B4-BE49-F238E27FC236}">
                <a16:creationId xmlns:a16="http://schemas.microsoft.com/office/drawing/2014/main" id="{31902EFF-0A6F-4982-AB6B-AD5EB2D4E0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756" y="5056124"/>
            <a:ext cx="415983" cy="415983"/>
          </a:xfrm>
          <a:prstGeom prst="rect">
            <a:avLst/>
          </a:prstGeom>
        </p:spPr>
      </p:pic>
      <p:pic>
        <p:nvPicPr>
          <p:cNvPr id="32" name="Graphic 31" descr="Checkmark with solid fill">
            <a:extLst>
              <a:ext uri="{FF2B5EF4-FFF2-40B4-BE49-F238E27FC236}">
                <a16:creationId xmlns:a16="http://schemas.microsoft.com/office/drawing/2014/main" id="{9599D832-2284-A1C8-5273-2B296F6943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370" y="5472107"/>
            <a:ext cx="415983" cy="415983"/>
          </a:xfrm>
          <a:prstGeom prst="rect">
            <a:avLst/>
          </a:prstGeom>
        </p:spPr>
      </p:pic>
      <p:pic>
        <p:nvPicPr>
          <p:cNvPr id="34" name="Graphic 33" descr="Checkmark with solid fill">
            <a:extLst>
              <a:ext uri="{FF2B5EF4-FFF2-40B4-BE49-F238E27FC236}">
                <a16:creationId xmlns:a16="http://schemas.microsoft.com/office/drawing/2014/main" id="{8860F353-4880-2C81-6E95-593662C78C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470" y="5901453"/>
            <a:ext cx="415983" cy="415983"/>
          </a:xfrm>
          <a:prstGeom prst="rect">
            <a:avLst/>
          </a:prstGeom>
        </p:spPr>
      </p:pic>
      <p:pic>
        <p:nvPicPr>
          <p:cNvPr id="6" name="Picture 5" descr="Diagram&#10;&#10;Description automatically generated">
            <a:extLst>
              <a:ext uri="{FF2B5EF4-FFF2-40B4-BE49-F238E27FC236}">
                <a16:creationId xmlns:a16="http://schemas.microsoft.com/office/drawing/2014/main" id="{A782415C-B2AB-5722-D80C-3787C49D0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339331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Lesson Recap</a:t>
            </a:r>
            <a:endParaRPr lang="en-GB" sz="40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0" y="1785895"/>
            <a:ext cx="11065774"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name any impacts of climate change?</a:t>
            </a:r>
          </a:p>
        </p:txBody>
      </p:sp>
      <p:sp>
        <p:nvSpPr>
          <p:cNvPr id="16" name="TextBox 15">
            <a:extLst>
              <a:ext uri="{FF2B5EF4-FFF2-40B4-BE49-F238E27FC236}">
                <a16:creationId xmlns:a16="http://schemas.microsoft.com/office/drawing/2014/main" id="{A6881EF4-4CB2-3FEC-D78C-FD909DCEC26B}"/>
              </a:ext>
            </a:extLst>
          </p:cNvPr>
          <p:cNvSpPr txBox="1"/>
          <p:nvPr/>
        </p:nvSpPr>
        <p:spPr>
          <a:xfrm>
            <a:off x="370207" y="2802803"/>
            <a:ext cx="4720589" cy="3970318"/>
          </a:xfrm>
          <a:prstGeom prst="rect">
            <a:avLst/>
          </a:prstGeom>
          <a:noFill/>
        </p:spPr>
        <p:txBody>
          <a:bodyPr wrap="square" rtlCol="0">
            <a:spAutoFit/>
          </a:bodyPr>
          <a:lstStyle/>
          <a:p>
            <a:pPr marL="457200" indent="-457200">
              <a:buFont typeface="Arial" panose="020B0604020202020204" pitchFamily="34" charset="0"/>
              <a:buChar char="•"/>
            </a:pPr>
            <a:r>
              <a:rPr lang="en-GB" sz="3200"/>
              <a:t>Extreme weather</a:t>
            </a:r>
          </a:p>
          <a:p>
            <a:pPr marL="457200" indent="-457200">
              <a:buFont typeface="Arial" panose="020B0604020202020204" pitchFamily="34" charset="0"/>
              <a:buChar char="•"/>
            </a:pPr>
            <a:endParaRPr lang="en-GB" sz="3200"/>
          </a:p>
          <a:p>
            <a:pPr marL="457200" indent="-457200">
              <a:buFont typeface="Arial" panose="020B0604020202020204" pitchFamily="34" charset="0"/>
              <a:buChar char="•"/>
            </a:pPr>
            <a:r>
              <a:rPr lang="en-GB" sz="3200"/>
              <a:t>Temperature rise</a:t>
            </a:r>
          </a:p>
          <a:p>
            <a:pPr marL="457200" indent="-457200">
              <a:buFont typeface="Arial" panose="020B0604020202020204" pitchFamily="34" charset="0"/>
              <a:buChar char="•"/>
            </a:pPr>
            <a:endParaRPr lang="en-GB" sz="3200"/>
          </a:p>
          <a:p>
            <a:pPr marL="457200" indent="-457200">
              <a:buFont typeface="Arial" panose="020B0604020202020204" pitchFamily="34" charset="0"/>
              <a:buChar char="•"/>
            </a:pPr>
            <a:r>
              <a:rPr lang="en-GB" sz="3200"/>
              <a:t>Sea-level rise</a:t>
            </a:r>
          </a:p>
          <a:p>
            <a:pPr marL="457200" indent="-457200">
              <a:buFont typeface="Arial" panose="020B0604020202020204" pitchFamily="34" charset="0"/>
              <a:buChar char="•"/>
            </a:pPr>
            <a:endParaRPr lang="en-GB" sz="3200"/>
          </a:p>
          <a:p>
            <a:pPr marL="457200" indent="-457200">
              <a:buFont typeface="Arial" panose="020B0604020202020204" pitchFamily="34" charset="0"/>
              <a:buChar char="•"/>
            </a:pPr>
            <a:r>
              <a:rPr lang="en-GB" sz="3200"/>
              <a:t>Ecosystems</a:t>
            </a:r>
          </a:p>
          <a:p>
            <a:pPr marL="342900" indent="-342900">
              <a:buFont typeface="Arial" panose="020B0604020202020204" pitchFamily="34" charset="0"/>
              <a:buChar char="•"/>
            </a:pPr>
            <a:endParaRPr lang="en-GB" sz="2400"/>
          </a:p>
        </p:txBody>
      </p:sp>
      <p:sp>
        <p:nvSpPr>
          <p:cNvPr id="6" name="TextBox 5">
            <a:extLst>
              <a:ext uri="{FF2B5EF4-FFF2-40B4-BE49-F238E27FC236}">
                <a16:creationId xmlns:a16="http://schemas.microsoft.com/office/drawing/2014/main" id="{0CB62141-F4E7-6BEE-1A6E-D8984E86E879}"/>
              </a:ext>
            </a:extLst>
          </p:cNvPr>
          <p:cNvSpPr txBox="1"/>
          <p:nvPr/>
        </p:nvSpPr>
        <p:spPr>
          <a:xfrm>
            <a:off x="5018041" y="2753896"/>
            <a:ext cx="7478760" cy="3908762"/>
          </a:xfrm>
          <a:prstGeom prst="rect">
            <a:avLst/>
          </a:prstGeom>
          <a:noFill/>
        </p:spPr>
        <p:txBody>
          <a:bodyPr wrap="square" rtlCol="0">
            <a:spAutoFit/>
          </a:bodyPr>
          <a:lstStyle/>
          <a:p>
            <a:pPr marL="457200" indent="-457200">
              <a:buFont typeface="Arial" panose="020B0604020202020204" pitchFamily="34" charset="0"/>
              <a:buChar char="•"/>
            </a:pPr>
            <a:r>
              <a:rPr lang="en-GB" sz="3200" dirty="0"/>
              <a:t>Impacts on human health</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Impacts to transport links and buildings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Food</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Air quality</a:t>
            </a:r>
          </a:p>
          <a:p>
            <a:pPr marL="342900" indent="-342900">
              <a:buFont typeface="Arial" panose="020B0604020202020204" pitchFamily="34" charset="0"/>
              <a:buChar char="•"/>
            </a:pPr>
            <a:endParaRPr lang="en-GB" sz="2400" dirty="0"/>
          </a:p>
        </p:txBody>
      </p:sp>
      <p:pic>
        <p:nvPicPr>
          <p:cNvPr id="11" name="Graphic 10" descr="Thought bubble outline">
            <a:extLst>
              <a:ext uri="{FF2B5EF4-FFF2-40B4-BE49-F238E27FC236}">
                <a16:creationId xmlns:a16="http://schemas.microsoft.com/office/drawing/2014/main" id="{DE2D426F-7656-925C-8120-201E466AEE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65794" y="1438355"/>
            <a:ext cx="1226206" cy="1226206"/>
          </a:xfrm>
          <a:prstGeom prst="rect">
            <a:avLst/>
          </a:prstGeom>
        </p:spPr>
      </p:pic>
      <p:pic>
        <p:nvPicPr>
          <p:cNvPr id="3" name="Picture 2" descr="Diagram&#10;&#10;Description automatically generated">
            <a:extLst>
              <a:ext uri="{FF2B5EF4-FFF2-40B4-BE49-F238E27FC236}">
                <a16:creationId xmlns:a16="http://schemas.microsoft.com/office/drawing/2014/main" id="{D0711F9D-F08E-DFB1-2249-12722F2E8D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40819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wipe(down)">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wipe(down)">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wipe(down)">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3E7440-BB2F-E798-A0F5-C6F62DA1556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713585" y="1805944"/>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Renewable Energy</a:t>
            </a:r>
          </a:p>
        </p:txBody>
      </p:sp>
      <p:sp>
        <p:nvSpPr>
          <p:cNvPr id="3" name="TextBox 2">
            <a:extLst>
              <a:ext uri="{FF2B5EF4-FFF2-40B4-BE49-F238E27FC236}">
                <a16:creationId xmlns:a16="http://schemas.microsoft.com/office/drawing/2014/main" id="{4E221C94-2A0B-B2FD-F38A-A3538C0EAC18}"/>
              </a:ext>
            </a:extLst>
          </p:cNvPr>
          <p:cNvSpPr txBox="1"/>
          <p:nvPr/>
        </p:nvSpPr>
        <p:spPr>
          <a:xfrm>
            <a:off x="199298" y="2926307"/>
            <a:ext cx="11793402" cy="3108543"/>
          </a:xfrm>
          <a:prstGeom prst="rect">
            <a:avLst/>
          </a:prstGeom>
          <a:noFill/>
        </p:spPr>
        <p:txBody>
          <a:bodyPr wrap="square" rtlCol="0">
            <a:spAutoFit/>
          </a:bodyPr>
          <a:lstStyle/>
          <a:p>
            <a:pPr algn="ctr"/>
            <a:r>
              <a:rPr lang="en-GB" sz="2800" b="1" dirty="0"/>
              <a:t>A natural source of energy that can be used to create electricity. </a:t>
            </a:r>
          </a:p>
          <a:p>
            <a:pPr algn="just"/>
            <a:endParaRPr lang="en-GB" sz="2800" dirty="0"/>
          </a:p>
          <a:p>
            <a:pPr algn="just"/>
            <a:r>
              <a:rPr lang="en-GB" sz="2800" b="1" dirty="0"/>
              <a:t>Water</a:t>
            </a:r>
            <a:r>
              <a:rPr lang="en-GB" sz="2800" dirty="0"/>
              <a:t> (hydropower), </a:t>
            </a:r>
            <a:r>
              <a:rPr lang="en-GB" sz="2800" b="1" dirty="0"/>
              <a:t>sun</a:t>
            </a:r>
            <a:r>
              <a:rPr lang="en-GB" sz="2800" dirty="0"/>
              <a:t> (solar) and </a:t>
            </a:r>
            <a:r>
              <a:rPr lang="en-GB" sz="2800" b="1" dirty="0"/>
              <a:t>wind</a:t>
            </a:r>
            <a:r>
              <a:rPr lang="en-GB" sz="2800" dirty="0"/>
              <a:t> are examples of renewable energy sources. </a:t>
            </a:r>
          </a:p>
          <a:p>
            <a:pPr algn="just"/>
            <a:endParaRPr lang="en-GB" sz="2800" dirty="0"/>
          </a:p>
          <a:p>
            <a:pPr algn="just"/>
            <a:r>
              <a:rPr lang="en-GB" sz="2800" dirty="0"/>
              <a:t>They are different to fossil fuels in that they will not run out and are cleaner as they do not produce harmful greenhouse gases. </a:t>
            </a:r>
          </a:p>
        </p:txBody>
      </p:sp>
      <p:pic>
        <p:nvPicPr>
          <p:cNvPr id="22" name="Graphic 21" descr="Wind Turbines outline">
            <a:extLst>
              <a:ext uri="{FF2B5EF4-FFF2-40B4-BE49-F238E27FC236}">
                <a16:creationId xmlns:a16="http://schemas.microsoft.com/office/drawing/2014/main" id="{EA189585-F6FC-644B-B961-834F004CB5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3704" y="1713978"/>
            <a:ext cx="1069579" cy="1161807"/>
          </a:xfrm>
          <a:prstGeom prst="rect">
            <a:avLst/>
          </a:prstGeom>
        </p:spPr>
      </p:pic>
      <p:pic>
        <p:nvPicPr>
          <p:cNvPr id="24" name="Graphic 23" descr="Windy outline">
            <a:extLst>
              <a:ext uri="{FF2B5EF4-FFF2-40B4-BE49-F238E27FC236}">
                <a16:creationId xmlns:a16="http://schemas.microsoft.com/office/drawing/2014/main" id="{18DC34A6-833D-58DA-B00B-B7E7F98045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73283" y="1672696"/>
            <a:ext cx="682455" cy="682455"/>
          </a:xfrm>
          <a:prstGeom prst="rect">
            <a:avLst/>
          </a:prstGeom>
        </p:spPr>
      </p:pic>
      <p:pic>
        <p:nvPicPr>
          <p:cNvPr id="6" name="Picture 5" descr="Diagram&#10;&#10;Description automatically generated">
            <a:extLst>
              <a:ext uri="{FF2B5EF4-FFF2-40B4-BE49-F238E27FC236}">
                <a16:creationId xmlns:a16="http://schemas.microsoft.com/office/drawing/2014/main" id="{3BE80140-B5B6-7BB6-7D6C-AC7D392FBD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8" name="Picture 7" descr="A picture containing star, circle, art, astronomy&#10;&#10;Description automatically generated">
            <a:extLst>
              <a:ext uri="{FF2B5EF4-FFF2-40B4-BE49-F238E27FC236}">
                <a16:creationId xmlns:a16="http://schemas.microsoft.com/office/drawing/2014/main" id="{6DED4A39-7A97-C5F6-81BF-DFB2EFBD64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3300" y="1483287"/>
            <a:ext cx="1519319" cy="1477455"/>
          </a:xfrm>
          <a:prstGeom prst="rect">
            <a:avLst/>
          </a:prstGeom>
        </p:spPr>
      </p:pic>
    </p:spTree>
    <p:extLst>
      <p:ext uri="{BB962C8B-B14F-4D97-AF65-F5344CB8AC3E}">
        <p14:creationId xmlns:p14="http://schemas.microsoft.com/office/powerpoint/2010/main" val="153102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23C5E2-AE91-068C-A91D-2F3C643C7289}"/>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664626" y="1649894"/>
            <a:ext cx="10862747"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Have you heard of the term ‘carbon neutral?’</a:t>
            </a:r>
          </a:p>
        </p:txBody>
      </p:sp>
      <p:sp>
        <p:nvSpPr>
          <p:cNvPr id="14" name="TextBox 13">
            <a:extLst>
              <a:ext uri="{FF2B5EF4-FFF2-40B4-BE49-F238E27FC236}">
                <a16:creationId xmlns:a16="http://schemas.microsoft.com/office/drawing/2014/main" id="{3A7EB482-A24B-9A91-0896-D81024F31BA0}"/>
              </a:ext>
            </a:extLst>
          </p:cNvPr>
          <p:cNvSpPr txBox="1"/>
          <p:nvPr/>
        </p:nvSpPr>
        <p:spPr>
          <a:xfrm>
            <a:off x="267365" y="2402908"/>
            <a:ext cx="11657270" cy="830997"/>
          </a:xfrm>
          <a:prstGeom prst="rect">
            <a:avLst/>
          </a:prstGeom>
          <a:noFill/>
        </p:spPr>
        <p:txBody>
          <a:bodyPr wrap="square" rtlCol="0">
            <a:spAutoFit/>
          </a:bodyPr>
          <a:lstStyle/>
          <a:p>
            <a:pPr algn="just" fontAlgn="ctr"/>
            <a:r>
              <a:rPr lang="en-GB" sz="2400" b="1" dirty="0"/>
              <a:t>“Carbon neutral = </a:t>
            </a:r>
            <a:r>
              <a:rPr lang="en-GB" sz="2400" dirty="0"/>
              <a:t>having a balance between emitting carbon and absorbing carbon from the atmosphere and storing it in </a:t>
            </a:r>
            <a:r>
              <a:rPr lang="en-GB" sz="2400" b="1" dirty="0"/>
              <a:t>carbon </a:t>
            </a:r>
            <a:r>
              <a:rPr lang="en-GB" sz="2400" b="1"/>
              <a:t>sinks</a:t>
            </a:r>
            <a:r>
              <a:rPr lang="en-GB" sz="2400"/>
              <a:t>.”</a:t>
            </a:r>
            <a:endParaRPr lang="en-GB" sz="2400" b="1" dirty="0"/>
          </a:p>
        </p:txBody>
      </p:sp>
      <p:sp>
        <p:nvSpPr>
          <p:cNvPr id="16" name="TextBox 15">
            <a:extLst>
              <a:ext uri="{FF2B5EF4-FFF2-40B4-BE49-F238E27FC236}">
                <a16:creationId xmlns:a16="http://schemas.microsoft.com/office/drawing/2014/main" id="{B4CA9240-5530-04D5-E152-DEC79336E6F5}"/>
              </a:ext>
            </a:extLst>
          </p:cNvPr>
          <p:cNvSpPr txBox="1"/>
          <p:nvPr/>
        </p:nvSpPr>
        <p:spPr>
          <a:xfrm>
            <a:off x="267365" y="3363926"/>
            <a:ext cx="11657270" cy="830997"/>
          </a:xfrm>
          <a:prstGeom prst="rect">
            <a:avLst/>
          </a:prstGeom>
          <a:noFill/>
        </p:spPr>
        <p:txBody>
          <a:bodyPr wrap="square">
            <a:spAutoFit/>
          </a:bodyPr>
          <a:lstStyle/>
          <a:p>
            <a:pPr algn="just" fontAlgn="ctr"/>
            <a:r>
              <a:rPr lang="en-GB" sz="2400" dirty="0"/>
              <a:t>“A carbon sink is any system that absorbs more carbon than it emits. The main natural carbon sinks are soil, forests and oceans.”</a:t>
            </a:r>
          </a:p>
        </p:txBody>
      </p:sp>
      <p:sp>
        <p:nvSpPr>
          <p:cNvPr id="35" name="TextBox 34">
            <a:extLst>
              <a:ext uri="{FF2B5EF4-FFF2-40B4-BE49-F238E27FC236}">
                <a16:creationId xmlns:a16="http://schemas.microsoft.com/office/drawing/2014/main" id="{B788F621-4099-ECA1-02EE-7553AC76A2E4}"/>
              </a:ext>
            </a:extLst>
          </p:cNvPr>
          <p:cNvSpPr txBox="1"/>
          <p:nvPr/>
        </p:nvSpPr>
        <p:spPr>
          <a:xfrm>
            <a:off x="5449167" y="3929982"/>
            <a:ext cx="1823992" cy="215444"/>
          </a:xfrm>
          <a:prstGeom prst="rect">
            <a:avLst/>
          </a:prstGeom>
          <a:noFill/>
        </p:spPr>
        <p:txBody>
          <a:bodyPr wrap="square" rtlCol="0">
            <a:spAutoFit/>
          </a:bodyPr>
          <a:lstStyle/>
          <a:p>
            <a:r>
              <a:rPr lang="en-GB" sz="800" dirty="0">
                <a:hlinkClick r:id="rId6"/>
              </a:rPr>
              <a:t>European Parliament News</a:t>
            </a:r>
            <a:endParaRPr lang="en-GB" sz="800" dirty="0"/>
          </a:p>
        </p:txBody>
      </p:sp>
      <p:pic>
        <p:nvPicPr>
          <p:cNvPr id="6" name="Picture 5" descr="A forest of trees&#10;&#10;Description automatically generated with low confidence">
            <a:extLst>
              <a:ext uri="{FF2B5EF4-FFF2-40B4-BE49-F238E27FC236}">
                <a16:creationId xmlns:a16="http://schemas.microsoft.com/office/drawing/2014/main" id="{E3E07705-18CE-9633-3833-EDEAB00D0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1050" y="4285333"/>
            <a:ext cx="3538368" cy="2357989"/>
          </a:xfrm>
          <a:prstGeom prst="rect">
            <a:avLst/>
          </a:prstGeom>
        </p:spPr>
      </p:pic>
      <p:pic>
        <p:nvPicPr>
          <p:cNvPr id="8" name="Picture 7" descr="A picture containing ground, sky, outdoor, dirt&#10;&#10;Description automatically generated">
            <a:extLst>
              <a:ext uri="{FF2B5EF4-FFF2-40B4-BE49-F238E27FC236}">
                <a16:creationId xmlns:a16="http://schemas.microsoft.com/office/drawing/2014/main" id="{987A9473-E208-A3F3-953E-D527ED9F28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24" y="4285333"/>
            <a:ext cx="3143985" cy="2357989"/>
          </a:xfrm>
          <a:prstGeom prst="rect">
            <a:avLst/>
          </a:prstGeom>
        </p:spPr>
      </p:pic>
      <p:pic>
        <p:nvPicPr>
          <p:cNvPr id="12" name="Picture 11" descr="Waves crashing on a beach&#10;&#10;Description automatically generated with medium confidence">
            <a:extLst>
              <a:ext uri="{FF2B5EF4-FFF2-40B4-BE49-F238E27FC236}">
                <a16:creationId xmlns:a16="http://schemas.microsoft.com/office/drawing/2014/main" id="{9950F452-3B18-E26C-2E57-338BDC65EA2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865259" y="4285333"/>
            <a:ext cx="3353394" cy="2357989"/>
          </a:xfrm>
          <a:prstGeom prst="rect">
            <a:avLst/>
          </a:prstGeom>
        </p:spPr>
      </p:pic>
      <p:pic>
        <p:nvPicPr>
          <p:cNvPr id="5" name="Picture 4" descr="Diagram&#10;&#10;Description automatically generated">
            <a:extLst>
              <a:ext uri="{FF2B5EF4-FFF2-40B4-BE49-F238E27FC236}">
                <a16:creationId xmlns:a16="http://schemas.microsoft.com/office/drawing/2014/main" id="{0179AE7E-CFE9-C52E-F453-1FC6A8442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72C8CC49-332D-BACD-4E53-9A9302E3435D}"/>
              </a:ext>
            </a:extLst>
          </p:cNvPr>
          <p:cNvSpPr txBox="1"/>
          <p:nvPr/>
        </p:nvSpPr>
        <p:spPr>
          <a:xfrm>
            <a:off x="6809418" y="6583510"/>
            <a:ext cx="2051892" cy="215444"/>
          </a:xfrm>
          <a:prstGeom prst="rect">
            <a:avLst/>
          </a:prstGeom>
          <a:noFill/>
        </p:spPr>
        <p:txBody>
          <a:bodyPr wrap="square">
            <a:spAutoFit/>
          </a:bodyPr>
          <a:lstStyle/>
          <a:p>
            <a:r>
              <a:rPr lang="en-GB" sz="800" dirty="0"/>
              <a:t>Image by </a:t>
            </a:r>
            <a:r>
              <a:rPr lang="en-GB" sz="800" dirty="0">
                <a:hlinkClick r:id="rId11"/>
              </a:rPr>
              <a:t>Dimitris </a:t>
            </a:r>
            <a:r>
              <a:rPr lang="en-GB" sz="800" dirty="0" err="1">
                <a:hlinkClick r:id="rId11"/>
              </a:rPr>
              <a:t>Vetsikas</a:t>
            </a:r>
            <a:r>
              <a:rPr lang="en-GB" sz="800" dirty="0"/>
              <a:t> from </a:t>
            </a:r>
            <a:r>
              <a:rPr lang="en-GB" sz="800" dirty="0" err="1">
                <a:hlinkClick r:id="rId12"/>
              </a:rPr>
              <a:t>Pixabay</a:t>
            </a:r>
            <a:r>
              <a:rPr lang="en-GB" sz="800" dirty="0"/>
              <a:t> </a:t>
            </a:r>
          </a:p>
        </p:txBody>
      </p:sp>
      <p:sp>
        <p:nvSpPr>
          <p:cNvPr id="15" name="TextBox 14">
            <a:extLst>
              <a:ext uri="{FF2B5EF4-FFF2-40B4-BE49-F238E27FC236}">
                <a16:creationId xmlns:a16="http://schemas.microsoft.com/office/drawing/2014/main" id="{E11F9CA0-C23E-6F66-85F5-F1550A7207AD}"/>
              </a:ext>
            </a:extLst>
          </p:cNvPr>
          <p:cNvSpPr txBox="1"/>
          <p:nvPr/>
        </p:nvSpPr>
        <p:spPr>
          <a:xfrm>
            <a:off x="3215209" y="6613416"/>
            <a:ext cx="1504185" cy="215444"/>
          </a:xfrm>
          <a:prstGeom prst="rect">
            <a:avLst/>
          </a:prstGeom>
          <a:noFill/>
        </p:spPr>
        <p:txBody>
          <a:bodyPr wrap="square">
            <a:spAutoFit/>
          </a:bodyPr>
          <a:lstStyle/>
          <a:p>
            <a:r>
              <a:rPr lang="en-GB" sz="800"/>
              <a:t>Image by </a:t>
            </a:r>
            <a:r>
              <a:rPr lang="en-GB" sz="800">
                <a:hlinkClick r:id="rId13"/>
              </a:rPr>
              <a:t>Joe</a:t>
            </a:r>
            <a:r>
              <a:rPr lang="en-GB" sz="800"/>
              <a:t> from </a:t>
            </a:r>
            <a:r>
              <a:rPr lang="en-GB" sz="800">
                <a:hlinkClick r:id="rId14"/>
              </a:rPr>
              <a:t>Pixabay</a:t>
            </a:r>
            <a:r>
              <a:rPr lang="en-GB" sz="800"/>
              <a:t> </a:t>
            </a:r>
            <a:endParaRPr lang="en-GB" sz="800" dirty="0"/>
          </a:p>
        </p:txBody>
      </p:sp>
      <p:sp>
        <p:nvSpPr>
          <p:cNvPr id="18" name="TextBox 17">
            <a:extLst>
              <a:ext uri="{FF2B5EF4-FFF2-40B4-BE49-F238E27FC236}">
                <a16:creationId xmlns:a16="http://schemas.microsoft.com/office/drawing/2014/main" id="{2CEA449C-B663-E587-D143-400E2C6CE961}"/>
              </a:ext>
            </a:extLst>
          </p:cNvPr>
          <p:cNvSpPr txBox="1"/>
          <p:nvPr/>
        </p:nvSpPr>
        <p:spPr>
          <a:xfrm>
            <a:off x="19116" y="6607591"/>
            <a:ext cx="1919689" cy="215444"/>
          </a:xfrm>
          <a:prstGeom prst="rect">
            <a:avLst/>
          </a:prstGeom>
          <a:noFill/>
        </p:spPr>
        <p:txBody>
          <a:bodyPr wrap="square">
            <a:spAutoFit/>
          </a:bodyPr>
          <a:lstStyle/>
          <a:p>
            <a:r>
              <a:rPr lang="en-GB" sz="800" dirty="0"/>
              <a:t>Image by </a:t>
            </a:r>
            <a:r>
              <a:rPr lang="en-GB" sz="800" dirty="0">
                <a:hlinkClick r:id="rId15"/>
              </a:rPr>
              <a:t>meganelford0</a:t>
            </a:r>
            <a:r>
              <a:rPr lang="en-GB" sz="800" dirty="0"/>
              <a:t> from </a:t>
            </a:r>
            <a:r>
              <a:rPr lang="en-GB" sz="800" dirty="0" err="1">
                <a:hlinkClick r:id="rId16"/>
              </a:rPr>
              <a:t>Pixabay</a:t>
            </a:r>
            <a:r>
              <a:rPr lang="en-GB" sz="800" dirty="0"/>
              <a:t> </a:t>
            </a:r>
          </a:p>
        </p:txBody>
      </p:sp>
    </p:spTree>
    <p:extLst>
      <p:ext uri="{BB962C8B-B14F-4D97-AF65-F5344CB8AC3E}">
        <p14:creationId xmlns:p14="http://schemas.microsoft.com/office/powerpoint/2010/main" val="304644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FCDF22-7663-28CA-EF5B-7ECF706019D8}"/>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664626" y="1649894"/>
            <a:ext cx="10862747" cy="707886"/>
          </a:xfrm>
          <a:prstGeom prst="rect">
            <a:avLst/>
          </a:prstGeom>
          <a:noFill/>
        </p:spPr>
        <p:txBody>
          <a:bodyPr wrap="square" rtlCol="0">
            <a:spAutoFit/>
          </a:bodyPr>
          <a:lstStyle/>
          <a:p>
            <a:pPr algn="ctr"/>
            <a:r>
              <a:rPr lang="en-GB" sz="40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Net Zero Emissions</a:t>
            </a:r>
          </a:p>
        </p:txBody>
      </p:sp>
      <p:sp>
        <p:nvSpPr>
          <p:cNvPr id="5" name="TextBox 4">
            <a:extLst>
              <a:ext uri="{FF2B5EF4-FFF2-40B4-BE49-F238E27FC236}">
                <a16:creationId xmlns:a16="http://schemas.microsoft.com/office/drawing/2014/main" id="{972DA476-46B1-9BE3-6046-AAF11B39128A}"/>
              </a:ext>
            </a:extLst>
          </p:cNvPr>
          <p:cNvSpPr txBox="1"/>
          <p:nvPr/>
        </p:nvSpPr>
        <p:spPr>
          <a:xfrm>
            <a:off x="164523" y="2446018"/>
            <a:ext cx="11657270" cy="1200329"/>
          </a:xfrm>
          <a:prstGeom prst="rect">
            <a:avLst/>
          </a:prstGeom>
          <a:noFill/>
        </p:spPr>
        <p:txBody>
          <a:bodyPr wrap="square">
            <a:spAutoFit/>
          </a:bodyPr>
          <a:lstStyle/>
          <a:p>
            <a:pPr algn="just" fontAlgn="ctr"/>
            <a:r>
              <a:rPr lang="en-GB" sz="2400" dirty="0"/>
              <a:t>In order to help tackle climate change, we need to be </a:t>
            </a:r>
            <a:r>
              <a:rPr lang="en-GB" sz="2400" dirty="0">
                <a:solidFill>
                  <a:srgbClr val="309DC3"/>
                </a:solidFill>
              </a:rPr>
              <a:t>carbon neutral</a:t>
            </a:r>
            <a:r>
              <a:rPr lang="en-GB" sz="2400" dirty="0"/>
              <a:t> </a:t>
            </a:r>
            <a:r>
              <a:rPr lang="en-GB" sz="2400" b="1" dirty="0"/>
              <a:t>and</a:t>
            </a:r>
            <a:r>
              <a:rPr lang="en-GB" sz="2400" dirty="0"/>
              <a:t> have </a:t>
            </a:r>
            <a:r>
              <a:rPr lang="en-GB" sz="2400" dirty="0">
                <a:solidFill>
                  <a:srgbClr val="309DC3"/>
                </a:solidFill>
              </a:rPr>
              <a:t>net</a:t>
            </a:r>
            <a:r>
              <a:rPr lang="en-GB" sz="2400" dirty="0"/>
              <a:t> </a:t>
            </a:r>
            <a:r>
              <a:rPr lang="en-GB" sz="2400" dirty="0">
                <a:solidFill>
                  <a:srgbClr val="309DC3"/>
                </a:solidFill>
              </a:rPr>
              <a:t>zero emissions</a:t>
            </a:r>
            <a:r>
              <a:rPr lang="en-GB" sz="2400" dirty="0"/>
              <a:t>, which is a balance between the greenhouse gases put into the atmosphere and those taken out. </a:t>
            </a:r>
          </a:p>
        </p:txBody>
      </p:sp>
      <p:sp>
        <p:nvSpPr>
          <p:cNvPr id="7" name="TextBox 6">
            <a:extLst>
              <a:ext uri="{FF2B5EF4-FFF2-40B4-BE49-F238E27FC236}">
                <a16:creationId xmlns:a16="http://schemas.microsoft.com/office/drawing/2014/main" id="{67DD2F18-C958-CF74-5197-55C53BDE4F65}"/>
              </a:ext>
            </a:extLst>
          </p:cNvPr>
          <p:cNvSpPr txBox="1"/>
          <p:nvPr/>
        </p:nvSpPr>
        <p:spPr>
          <a:xfrm>
            <a:off x="5932714" y="3995030"/>
            <a:ext cx="5834732" cy="1200329"/>
          </a:xfrm>
          <a:prstGeom prst="rect">
            <a:avLst/>
          </a:prstGeom>
          <a:noFill/>
        </p:spPr>
        <p:txBody>
          <a:bodyPr wrap="square">
            <a:spAutoFit/>
          </a:bodyPr>
          <a:lstStyle/>
          <a:p>
            <a:pPr algn="just" fontAlgn="ctr"/>
            <a:r>
              <a:rPr lang="en-GB" sz="2400" dirty="0"/>
              <a:t>The UK government was the </a:t>
            </a:r>
            <a:r>
              <a:rPr lang="en-GB" sz="2400" b="1" dirty="0"/>
              <a:t>first major economy </a:t>
            </a:r>
            <a:r>
              <a:rPr lang="en-GB" sz="2400" dirty="0"/>
              <a:t>to set a legally binding target of net zero emissions </a:t>
            </a:r>
            <a:r>
              <a:rPr lang="en-GB" sz="2400" b="1" dirty="0"/>
              <a:t>by 2050</a:t>
            </a:r>
            <a:r>
              <a:rPr lang="en-GB" sz="2400" dirty="0"/>
              <a:t>.  </a:t>
            </a:r>
          </a:p>
        </p:txBody>
      </p:sp>
      <p:sp>
        <p:nvSpPr>
          <p:cNvPr id="12" name="TextBox 11">
            <a:extLst>
              <a:ext uri="{FF2B5EF4-FFF2-40B4-BE49-F238E27FC236}">
                <a16:creationId xmlns:a16="http://schemas.microsoft.com/office/drawing/2014/main" id="{61960044-7C42-866B-49AB-B4EDBFB4AF63}"/>
              </a:ext>
            </a:extLst>
          </p:cNvPr>
          <p:cNvSpPr txBox="1"/>
          <p:nvPr/>
        </p:nvSpPr>
        <p:spPr>
          <a:xfrm>
            <a:off x="521406" y="3995030"/>
            <a:ext cx="496910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800" b="1" dirty="0">
                <a:solidFill>
                  <a:schemeClr val="bg1"/>
                </a:solidFill>
              </a:rPr>
              <a:t>Check out this </a:t>
            </a:r>
            <a:r>
              <a:rPr lang="en-GB" sz="2800" b="1" dirty="0">
                <a:solidFill>
                  <a:schemeClr val="bg1"/>
                </a:solidFill>
                <a:hlinkClick r:id="rId6">
                  <a:extLst>
                    <a:ext uri="{A12FA001-AC4F-418D-AE19-62706E023703}">
                      <ahyp:hlinkClr xmlns:ahyp="http://schemas.microsoft.com/office/drawing/2018/hyperlinkcolor" val="tx"/>
                    </a:ext>
                  </a:extLst>
                </a:hlinkClick>
              </a:rPr>
              <a:t>YouTube video</a:t>
            </a:r>
            <a:r>
              <a:rPr lang="en-GB" sz="2800" b="1" dirty="0">
                <a:solidFill>
                  <a:schemeClr val="bg1"/>
                </a:solidFill>
              </a:rPr>
              <a:t> by </a:t>
            </a:r>
            <a:r>
              <a:rPr lang="en-GB" sz="2800" b="1" dirty="0">
                <a:solidFill>
                  <a:schemeClr val="bg1"/>
                </a:solidFill>
                <a:hlinkClick r:id="rId7">
                  <a:extLst>
                    <a:ext uri="{A12FA001-AC4F-418D-AE19-62706E023703}">
                      <ahyp:hlinkClr xmlns:ahyp="http://schemas.microsoft.com/office/drawing/2018/hyperlinkcolor" val="tx"/>
                    </a:ext>
                  </a:extLst>
                </a:hlinkClick>
              </a:rPr>
              <a:t>National Grid</a:t>
            </a:r>
            <a:r>
              <a:rPr lang="en-GB" sz="2800" b="1" dirty="0">
                <a:solidFill>
                  <a:schemeClr val="bg1"/>
                </a:solidFill>
              </a:rPr>
              <a:t> here for more information!</a:t>
            </a:r>
          </a:p>
        </p:txBody>
      </p:sp>
      <p:pic>
        <p:nvPicPr>
          <p:cNvPr id="6" name="Picture 5" descr="Diagram&#10;&#10;Description automatically generated">
            <a:extLst>
              <a:ext uri="{FF2B5EF4-FFF2-40B4-BE49-F238E27FC236}">
                <a16:creationId xmlns:a16="http://schemas.microsoft.com/office/drawing/2014/main" id="{8069217C-81E0-FF4B-E018-90D8213754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601460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54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Activity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010124" y="2078426"/>
            <a:ext cx="10659205" cy="4154984"/>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Write down a few ideas of what we could do at school to help reduce the effects of climate change.</a:t>
            </a:r>
          </a:p>
          <a:p>
            <a:pPr algn="ctr"/>
            <a:endPar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Choose one idea and create a poster that can be put up around school.</a:t>
            </a:r>
          </a:p>
        </p:txBody>
      </p:sp>
      <p:pic>
        <p:nvPicPr>
          <p:cNvPr id="3" name="Picture 2" descr="Diagram&#10;&#10;Description automatically generated">
            <a:extLst>
              <a:ext uri="{FF2B5EF4-FFF2-40B4-BE49-F238E27FC236}">
                <a16:creationId xmlns:a16="http://schemas.microsoft.com/office/drawing/2014/main" id="{CDC99BD7-1DA9-C633-B208-0F23E7D263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163603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800" b="1">
                <a:ln w="9525">
                  <a:solidFill>
                    <a:prstClr val="white"/>
                  </a:solidFill>
                  <a:prstDash val="solid"/>
                </a:ln>
                <a:effectLst>
                  <a:outerShdw blurRad="12700" dist="38100" dir="2700000" algn="tl" rotWithShape="0">
                    <a:srgbClr val="5B9BD5">
                      <a:lumMod val="60000"/>
                      <a:lumOff val="40000"/>
                    </a:srgbClr>
                  </a:outerShdw>
                </a:effectLst>
                <a:ea typeface="+mn-lt"/>
                <a:cs typeface="+mn-lt"/>
              </a:rPr>
              <a:t>    </a:t>
            </a:r>
            <a:r>
              <a:rPr lang="en-GB" sz="5400" b="1">
                <a:ln w="9525">
                  <a:solidFill>
                    <a:prstClr val="white"/>
                  </a:solidFill>
                  <a:prstDash val="solid"/>
                </a:ln>
                <a:effectLst>
                  <a:outerShdw blurRad="12700" dist="38100" dir="2700000" algn="tl" rotWithShape="0">
                    <a:srgbClr val="5B9BD5">
                      <a:lumMod val="60000"/>
                      <a:lumOff val="40000"/>
                    </a:srgbClr>
                  </a:outerShdw>
                </a:effectLst>
                <a:ea typeface="+mn-lt"/>
                <a:cs typeface="+mn-lt"/>
              </a:rPr>
              <a:t>Activity</a:t>
            </a:r>
            <a:endParaRPr lang="en-US"/>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50551" y="6068829"/>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02E89D38-AE71-DD1C-7505-6F68F3EDA865}"/>
              </a:ext>
            </a:extLst>
          </p:cNvPr>
          <p:cNvSpPr txBox="1"/>
          <p:nvPr/>
        </p:nvSpPr>
        <p:spPr>
          <a:xfrm>
            <a:off x="720428" y="2152136"/>
            <a:ext cx="10693689" cy="2554545"/>
          </a:xfrm>
          <a:prstGeom prst="rect">
            <a:avLst/>
          </a:prstGeom>
          <a:noFill/>
        </p:spPr>
        <p:txBody>
          <a:bodyPr wrap="square" lIns="91440" tIns="45720" rIns="91440" bIns="45720" rtlCol="0" anchor="t">
            <a:spAutoFit/>
          </a:bodyPr>
          <a:lstStyle/>
          <a:p>
            <a:pPr algn="ctr"/>
            <a:r>
              <a:rPr lang="en-GB" sz="3200">
                <a:ea typeface="+mn-lt"/>
                <a:cs typeface="+mn-lt"/>
              </a:rPr>
              <a:t>Write a diary entry that your future self will read in 2100. Write about what is currently causing climate change and the effects that it is having on the planet. Write about how it makes you feel and what people can do to reduce the effects of climate change. </a:t>
            </a:r>
          </a:p>
        </p:txBody>
      </p:sp>
      <p:pic>
        <p:nvPicPr>
          <p:cNvPr id="13" name="Graphic 12" descr="Open book outline">
            <a:extLst>
              <a:ext uri="{FF2B5EF4-FFF2-40B4-BE49-F238E27FC236}">
                <a16:creationId xmlns:a16="http://schemas.microsoft.com/office/drawing/2014/main" id="{77023A16-01EF-E162-748B-13FD8B920E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78193" y="4550553"/>
            <a:ext cx="2307447" cy="2307447"/>
          </a:xfrm>
          <a:prstGeom prst="rect">
            <a:avLst/>
          </a:prstGeom>
        </p:spPr>
      </p:pic>
      <p:sp>
        <p:nvSpPr>
          <p:cNvPr id="18" name="Graphic 15" descr="Pencil outline">
            <a:extLst>
              <a:ext uri="{FF2B5EF4-FFF2-40B4-BE49-F238E27FC236}">
                <a16:creationId xmlns:a16="http://schemas.microsoft.com/office/drawing/2014/main" id="{8D1F3D3B-CBD6-3423-589D-1EA915B9F0D5}"/>
              </a:ext>
            </a:extLst>
          </p:cNvPr>
          <p:cNvSpPr/>
          <p:nvPr/>
        </p:nvSpPr>
        <p:spPr>
          <a:xfrm>
            <a:off x="6721475" y="4641750"/>
            <a:ext cx="1519395" cy="1521323"/>
          </a:xfrm>
          <a:custGeom>
            <a:avLst/>
            <a:gdLst>
              <a:gd name="connsiteX0" fmla="*/ 1497225 w 1519395"/>
              <a:gd name="connsiteY0" fmla="*/ 156362 h 1521323"/>
              <a:gd name="connsiteX1" fmla="*/ 1363632 w 1519395"/>
              <a:gd name="connsiteY1" fmla="*/ 22294 h 1521323"/>
              <a:gd name="connsiteX2" fmla="*/ 1256179 w 1519395"/>
              <a:gd name="connsiteY2" fmla="*/ 22215 h 1521323"/>
              <a:gd name="connsiteX3" fmla="*/ 1256100 w 1519395"/>
              <a:gd name="connsiteY3" fmla="*/ 22294 h 1521323"/>
              <a:gd name="connsiteX4" fmla="*/ 114484 w 1519395"/>
              <a:gd name="connsiteY4" fmla="*/ 1163909 h 1521323"/>
              <a:gd name="connsiteX5" fmla="*/ 0 w 1519395"/>
              <a:gd name="connsiteY5" fmla="*/ 1521324 h 1521323"/>
              <a:gd name="connsiteX6" fmla="*/ 356237 w 1519395"/>
              <a:gd name="connsiteY6" fmla="*/ 1405567 h 1521323"/>
              <a:gd name="connsiteX7" fmla="*/ 356237 w 1519395"/>
              <a:gd name="connsiteY7" fmla="*/ 1405567 h 1521323"/>
              <a:gd name="connsiteX8" fmla="*/ 1497169 w 1519395"/>
              <a:gd name="connsiteY8" fmla="*/ 263705 h 1521323"/>
              <a:gd name="connsiteX9" fmla="*/ 1497225 w 1519395"/>
              <a:gd name="connsiteY9" fmla="*/ 156362 h 1521323"/>
              <a:gd name="connsiteX10" fmla="*/ 1121860 w 1519395"/>
              <a:gd name="connsiteY10" fmla="*/ 210157 h 1521323"/>
              <a:gd name="connsiteX11" fmla="*/ 1309476 w 1519395"/>
              <a:gd name="connsiteY11" fmla="*/ 397792 h 1521323"/>
              <a:gd name="connsiteX12" fmla="*/ 1268922 w 1519395"/>
              <a:gd name="connsiteY12" fmla="*/ 438385 h 1521323"/>
              <a:gd name="connsiteX13" fmla="*/ 1081267 w 1519395"/>
              <a:gd name="connsiteY13" fmla="*/ 250731 h 1521323"/>
              <a:gd name="connsiteX14" fmla="*/ 334658 w 1519395"/>
              <a:gd name="connsiteY14" fmla="*/ 1372648 h 1521323"/>
              <a:gd name="connsiteX15" fmla="*/ 123336 w 1519395"/>
              <a:gd name="connsiteY15" fmla="*/ 1441297 h 1521323"/>
              <a:gd name="connsiteX16" fmla="*/ 79552 w 1519395"/>
              <a:gd name="connsiteY16" fmla="*/ 1397494 h 1521323"/>
              <a:gd name="connsiteX17" fmla="*/ 147479 w 1519395"/>
              <a:gd name="connsiteY17" fmla="*/ 1185355 h 1521323"/>
              <a:gd name="connsiteX18" fmla="*/ 302538 w 1519395"/>
              <a:gd name="connsiteY18" fmla="*/ 1217533 h 1521323"/>
              <a:gd name="connsiteX19" fmla="*/ 334658 w 1519395"/>
              <a:gd name="connsiteY19" fmla="*/ 1372648 h 1521323"/>
              <a:gd name="connsiteX20" fmla="*/ 329378 w 1519395"/>
              <a:gd name="connsiteY20" fmla="*/ 1190673 h 1521323"/>
              <a:gd name="connsiteX21" fmla="*/ 200210 w 1519395"/>
              <a:gd name="connsiteY21" fmla="*/ 1131788 h 1521323"/>
              <a:gd name="connsiteX22" fmla="*/ 1054408 w 1519395"/>
              <a:gd name="connsiteY22" fmla="*/ 277590 h 1521323"/>
              <a:gd name="connsiteX23" fmla="*/ 1242062 w 1519395"/>
              <a:gd name="connsiteY23" fmla="*/ 465187 h 1521323"/>
              <a:gd name="connsiteX24" fmla="*/ 388358 w 1519395"/>
              <a:gd name="connsiteY24" fmla="*/ 1319689 h 1521323"/>
              <a:gd name="connsiteX25" fmla="*/ 329378 w 1519395"/>
              <a:gd name="connsiteY25" fmla="*/ 1190673 h 1521323"/>
              <a:gd name="connsiteX26" fmla="*/ 1470290 w 1519395"/>
              <a:gd name="connsiteY26" fmla="*/ 236845 h 1521323"/>
              <a:gd name="connsiteX27" fmla="*/ 1336336 w 1519395"/>
              <a:gd name="connsiteY27" fmla="*/ 370914 h 1521323"/>
              <a:gd name="connsiteX28" fmla="*/ 1148719 w 1519395"/>
              <a:gd name="connsiteY28" fmla="*/ 183298 h 1521323"/>
              <a:gd name="connsiteX29" fmla="*/ 1282940 w 1519395"/>
              <a:gd name="connsiteY29" fmla="*/ 49058 h 1521323"/>
              <a:gd name="connsiteX30" fmla="*/ 1336666 w 1519395"/>
              <a:gd name="connsiteY30" fmla="*/ 49009 h 1521323"/>
              <a:gd name="connsiteX31" fmla="*/ 1336716 w 1519395"/>
              <a:gd name="connsiteY31" fmla="*/ 49058 h 1521323"/>
              <a:gd name="connsiteX32" fmla="*/ 1470328 w 1519395"/>
              <a:gd name="connsiteY32" fmla="*/ 183127 h 1521323"/>
              <a:gd name="connsiteX33" fmla="*/ 1470290 w 1519395"/>
              <a:gd name="connsiteY33" fmla="*/ 236845 h 15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9395" h="1521323">
                <a:moveTo>
                  <a:pt x="1497225" y="156362"/>
                </a:moveTo>
                <a:lnTo>
                  <a:pt x="1363632" y="22294"/>
                </a:lnTo>
                <a:cubicBezTo>
                  <a:pt x="1333982" y="-7400"/>
                  <a:pt x="1285873" y="-7436"/>
                  <a:pt x="1256179" y="22215"/>
                </a:cubicBezTo>
                <a:cubicBezTo>
                  <a:pt x="1256153" y="22241"/>
                  <a:pt x="1256126" y="22268"/>
                  <a:pt x="1256100" y="22294"/>
                </a:cubicBezTo>
                <a:lnTo>
                  <a:pt x="114484" y="1163909"/>
                </a:lnTo>
                <a:lnTo>
                  <a:pt x="0" y="1521324"/>
                </a:lnTo>
                <a:lnTo>
                  <a:pt x="356237" y="1405567"/>
                </a:lnTo>
                <a:lnTo>
                  <a:pt x="356237" y="1405567"/>
                </a:lnTo>
                <a:lnTo>
                  <a:pt x="1497169" y="263705"/>
                </a:lnTo>
                <a:cubicBezTo>
                  <a:pt x="1526782" y="234061"/>
                  <a:pt x="1526809" y="186039"/>
                  <a:pt x="1497225" y="156362"/>
                </a:cubicBezTo>
                <a:close/>
                <a:moveTo>
                  <a:pt x="1121860" y="210157"/>
                </a:moveTo>
                <a:lnTo>
                  <a:pt x="1309476" y="397792"/>
                </a:lnTo>
                <a:lnTo>
                  <a:pt x="1268922" y="438385"/>
                </a:lnTo>
                <a:lnTo>
                  <a:pt x="1081267" y="250731"/>
                </a:lnTo>
                <a:close/>
                <a:moveTo>
                  <a:pt x="334658" y="1372648"/>
                </a:moveTo>
                <a:lnTo>
                  <a:pt x="123336" y="1441297"/>
                </a:lnTo>
                <a:lnTo>
                  <a:pt x="79552" y="1397494"/>
                </a:lnTo>
                <a:lnTo>
                  <a:pt x="147479" y="1185355"/>
                </a:lnTo>
                <a:cubicBezTo>
                  <a:pt x="185945" y="1155114"/>
                  <a:pt x="253397" y="1168411"/>
                  <a:pt x="302538" y="1217533"/>
                </a:cubicBezTo>
                <a:cubicBezTo>
                  <a:pt x="351678" y="1266654"/>
                  <a:pt x="364975" y="1334201"/>
                  <a:pt x="334658" y="1372648"/>
                </a:cubicBezTo>
                <a:close/>
                <a:moveTo>
                  <a:pt x="329378" y="1190673"/>
                </a:moveTo>
                <a:cubicBezTo>
                  <a:pt x="295420" y="1155272"/>
                  <a:pt x="249205" y="1134204"/>
                  <a:pt x="200210" y="1131788"/>
                </a:cubicBezTo>
                <a:lnTo>
                  <a:pt x="1054408" y="277590"/>
                </a:lnTo>
                <a:lnTo>
                  <a:pt x="1242062" y="465187"/>
                </a:lnTo>
                <a:lnTo>
                  <a:pt x="388358" y="1319689"/>
                </a:lnTo>
                <a:cubicBezTo>
                  <a:pt x="385864" y="1270738"/>
                  <a:pt x="364766" y="1224587"/>
                  <a:pt x="329378" y="1190673"/>
                </a:cubicBezTo>
                <a:close/>
                <a:moveTo>
                  <a:pt x="1470290" y="236845"/>
                </a:moveTo>
                <a:lnTo>
                  <a:pt x="1336336" y="370914"/>
                </a:lnTo>
                <a:lnTo>
                  <a:pt x="1148719" y="183298"/>
                </a:lnTo>
                <a:lnTo>
                  <a:pt x="1282940" y="49058"/>
                </a:lnTo>
                <a:cubicBezTo>
                  <a:pt x="1297762" y="34208"/>
                  <a:pt x="1321818" y="34186"/>
                  <a:pt x="1336666" y="49009"/>
                </a:cubicBezTo>
                <a:cubicBezTo>
                  <a:pt x="1336683" y="49026"/>
                  <a:pt x="1336698" y="49041"/>
                  <a:pt x="1336716" y="49058"/>
                </a:cubicBezTo>
                <a:lnTo>
                  <a:pt x="1470328" y="183127"/>
                </a:lnTo>
                <a:cubicBezTo>
                  <a:pt x="1485148" y="197973"/>
                  <a:pt x="1485131" y="222021"/>
                  <a:pt x="1470290" y="236845"/>
                </a:cubicBezTo>
                <a:close/>
              </a:path>
            </a:pathLst>
          </a:custGeom>
          <a:solidFill>
            <a:srgbClr val="000000"/>
          </a:solidFill>
          <a:ln w="18951" cap="flat">
            <a:noFill/>
            <a:prstDash val="solid"/>
            <a:miter/>
          </a:ln>
        </p:spPr>
        <p:txBody>
          <a:bodyPr rtlCol="0" anchor="ctr"/>
          <a:lstStyle/>
          <a:p>
            <a:endParaRPr lang="en-GB"/>
          </a:p>
        </p:txBody>
      </p:sp>
      <p:pic>
        <p:nvPicPr>
          <p:cNvPr id="3" name="Picture 2" descr="Diagram&#10;&#10;Description automatically generated">
            <a:extLst>
              <a:ext uri="{FF2B5EF4-FFF2-40B4-BE49-F238E27FC236}">
                <a16:creationId xmlns:a16="http://schemas.microsoft.com/office/drawing/2014/main" id="{679C568E-90B6-B389-81B3-62BDD4B947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307489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endParaRPr lang="en-GB" sz="40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4469616" y="2188200"/>
            <a:ext cx="7232527" cy="3416320"/>
          </a:xfrm>
          <a:prstGeom prst="rect">
            <a:avLst/>
          </a:prstGeom>
          <a:noFill/>
        </p:spPr>
        <p:txBody>
          <a:bodyPr wrap="square" rtlCol="0">
            <a:spAutoFit/>
          </a:bodyPr>
          <a:lstStyle/>
          <a:p>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With a parent or guardian, using the ‘Climate Change Diary’ worksheet handed out in class, make a note of at least one thing you have done each day to help tackle climate change.</a:t>
            </a:r>
          </a:p>
        </p:txBody>
      </p:sp>
      <p:pic>
        <p:nvPicPr>
          <p:cNvPr id="3" name="Picture 2" descr="Diagram&#10;&#10;Description automatically generated">
            <a:extLst>
              <a:ext uri="{FF2B5EF4-FFF2-40B4-BE49-F238E27FC236}">
                <a16:creationId xmlns:a16="http://schemas.microsoft.com/office/drawing/2014/main" id="{DACEB05C-80F6-1330-CD22-A7F61192A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6" name="Picture 5" descr="A picture containing text, screenshot, diagram, plot&#10;&#10;Description automatically generated">
            <a:extLst>
              <a:ext uri="{FF2B5EF4-FFF2-40B4-BE49-F238E27FC236}">
                <a16:creationId xmlns:a16="http://schemas.microsoft.com/office/drawing/2014/main" id="{F5D7E958-FF20-E1F5-659D-3597D1881E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857" y="1764942"/>
            <a:ext cx="3602017" cy="5093057"/>
          </a:xfrm>
          <a:prstGeom prst="rect">
            <a:avLst/>
          </a:prstGeom>
        </p:spPr>
      </p:pic>
    </p:spTree>
    <p:extLst>
      <p:ext uri="{BB962C8B-B14F-4D97-AF65-F5344CB8AC3E}">
        <p14:creationId xmlns:p14="http://schemas.microsoft.com/office/powerpoint/2010/main" val="323848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34DC3E-A8B3-CF4B-28AF-E6365C4B21E7}"/>
              </a:ext>
            </a:extLst>
          </p:cNvPr>
          <p:cNvSpPr/>
          <p:nvPr/>
        </p:nvSpPr>
        <p:spPr>
          <a:xfrm>
            <a:off x="0" y="58727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Use public transport</a:t>
            </a:r>
          </a:p>
        </p:txBody>
      </p:sp>
      <p:sp>
        <p:nvSpPr>
          <p:cNvPr id="3" name="TextBox 2">
            <a:extLst>
              <a:ext uri="{FF2B5EF4-FFF2-40B4-BE49-F238E27FC236}">
                <a16:creationId xmlns:a16="http://schemas.microsoft.com/office/drawing/2014/main" id="{1784DD43-5D56-5FF2-7757-B0FB25A38F76}"/>
              </a:ext>
            </a:extLst>
          </p:cNvPr>
          <p:cNvSpPr txBox="1"/>
          <p:nvPr/>
        </p:nvSpPr>
        <p:spPr>
          <a:xfrm>
            <a:off x="251637" y="2539350"/>
            <a:ext cx="11773785" cy="4708981"/>
          </a:xfrm>
          <a:prstGeom prst="rect">
            <a:avLst/>
          </a:prstGeom>
          <a:noFill/>
        </p:spPr>
        <p:txBody>
          <a:bodyPr wrap="square" rtlCol="0">
            <a:spAutoFit/>
          </a:bodyPr>
          <a:lstStyle/>
          <a:p>
            <a:r>
              <a:rPr lang="en-GB" sz="2800" dirty="0"/>
              <a:t>Lots of people and households have cars, which can be bad for the environment as they contribute to global warming and cause air pollution.</a:t>
            </a:r>
          </a:p>
          <a:p>
            <a:endParaRPr lang="en-GB" sz="2800" dirty="0"/>
          </a:p>
          <a:p>
            <a:r>
              <a:rPr lang="en-GB" sz="2800" dirty="0"/>
              <a:t>Many run off petrol and diesel (which come from fossil fuels) and they emit a lot of carbon dioxide (CO</a:t>
            </a:r>
            <a:r>
              <a:rPr lang="en-GB" sz="1400" dirty="0"/>
              <a:t>2</a:t>
            </a:r>
            <a:r>
              <a:rPr lang="en-GB" sz="2800" dirty="0"/>
              <a:t>)</a:t>
            </a:r>
            <a:endParaRPr lang="en-GB" sz="3200" dirty="0"/>
          </a:p>
          <a:p>
            <a:pPr marL="285750" indent="-285750">
              <a:buFont typeface="Arial" panose="020B0604020202020204" pitchFamily="34" charset="0"/>
              <a:buChar char="•"/>
            </a:pPr>
            <a:endParaRPr lang="en-GB" sz="3200" dirty="0"/>
          </a:p>
          <a:p>
            <a:endParaRPr lang="en-GB" sz="3200" dirty="0"/>
          </a:p>
          <a:p>
            <a:pPr algn="ctr"/>
            <a:r>
              <a:rPr lang="en-GB" sz="3200" b="1" dirty="0"/>
              <a:t>Other than by car,</a:t>
            </a:r>
          </a:p>
          <a:p>
            <a:pPr algn="ctr"/>
            <a:r>
              <a:rPr lang="en-GB" sz="3200" b="1" dirty="0"/>
              <a:t>What other ways could you travel?</a:t>
            </a:r>
          </a:p>
          <a:p>
            <a:endParaRPr lang="en-GB" sz="3200" dirty="0"/>
          </a:p>
        </p:txBody>
      </p:sp>
      <p:pic>
        <p:nvPicPr>
          <p:cNvPr id="6" name="Graphic 5" descr="Thought bubble outline">
            <a:extLst>
              <a:ext uri="{FF2B5EF4-FFF2-40B4-BE49-F238E27FC236}">
                <a16:creationId xmlns:a16="http://schemas.microsoft.com/office/drawing/2014/main" id="{4204AC9E-0A2A-184D-D229-273C530E79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6714" y="4339387"/>
            <a:ext cx="2163878" cy="2163878"/>
          </a:xfrm>
          <a:prstGeom prst="rect">
            <a:avLst/>
          </a:prstGeom>
        </p:spPr>
      </p:pic>
      <p:pic>
        <p:nvPicPr>
          <p:cNvPr id="7" name="Picture 6" descr="Diagram&#10;&#10;Description automatically generated">
            <a:extLst>
              <a:ext uri="{FF2B5EF4-FFF2-40B4-BE49-F238E27FC236}">
                <a16:creationId xmlns:a16="http://schemas.microsoft.com/office/drawing/2014/main" id="{0F11452F-154F-1680-5416-9BE0E14E50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325886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92ABD8-E99F-45A0-9012-80C7C0250E4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766397" y="1549500"/>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12" name="TextBox 11">
            <a:extLst>
              <a:ext uri="{FF2B5EF4-FFF2-40B4-BE49-F238E27FC236}">
                <a16:creationId xmlns:a16="http://schemas.microsoft.com/office/drawing/2014/main" id="{F68B4D5C-041C-2768-265F-F38780CF863D}"/>
              </a:ext>
            </a:extLst>
          </p:cNvPr>
          <p:cNvSpPr txBox="1"/>
          <p:nvPr/>
        </p:nvSpPr>
        <p:spPr>
          <a:xfrm>
            <a:off x="7766036" y="3617887"/>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Bus</a:t>
            </a:r>
          </a:p>
        </p:txBody>
      </p:sp>
      <p:pic>
        <p:nvPicPr>
          <p:cNvPr id="5" name="Picture 4" descr="Diagram&#10;&#10;Description automatically generated">
            <a:extLst>
              <a:ext uri="{FF2B5EF4-FFF2-40B4-BE49-F238E27FC236}">
                <a16:creationId xmlns:a16="http://schemas.microsoft.com/office/drawing/2014/main" id="{284A81D0-ED66-8D20-CC3D-CACA6A3B63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7" name="Picture 6" descr="A double decker bus on the street&#10;&#10;Description automatically generated with medium confidence">
            <a:extLst>
              <a:ext uri="{FF2B5EF4-FFF2-40B4-BE49-F238E27FC236}">
                <a16:creationId xmlns:a16="http://schemas.microsoft.com/office/drawing/2014/main" id="{44A8F89F-6E4F-4467-1100-C1D5889A4B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061" y="2324767"/>
            <a:ext cx="5559400" cy="4169551"/>
          </a:xfrm>
          <a:prstGeom prst="rect">
            <a:avLst/>
          </a:prstGeom>
        </p:spPr>
      </p:pic>
      <p:sp>
        <p:nvSpPr>
          <p:cNvPr id="11" name="TextBox 10">
            <a:extLst>
              <a:ext uri="{FF2B5EF4-FFF2-40B4-BE49-F238E27FC236}">
                <a16:creationId xmlns:a16="http://schemas.microsoft.com/office/drawing/2014/main" id="{31E86E1B-D52D-44BC-2F09-E3F62D3D78EA}"/>
              </a:ext>
            </a:extLst>
          </p:cNvPr>
          <p:cNvSpPr txBox="1"/>
          <p:nvPr/>
        </p:nvSpPr>
        <p:spPr>
          <a:xfrm>
            <a:off x="593712" y="6494318"/>
            <a:ext cx="5387829" cy="338554"/>
          </a:xfrm>
          <a:prstGeom prst="rect">
            <a:avLst/>
          </a:prstGeom>
          <a:noFill/>
        </p:spPr>
        <p:txBody>
          <a:bodyPr wrap="square">
            <a:spAutoFit/>
          </a:bodyPr>
          <a:lstStyle/>
          <a:p>
            <a:r>
              <a:rPr lang="en-GB" sz="800" b="1" dirty="0"/>
              <a:t>Bus on High Street, St Neots</a:t>
            </a:r>
            <a:br>
              <a:rPr lang="en-GB" sz="800" dirty="0"/>
            </a:br>
            <a:r>
              <a:rPr lang="en-GB" sz="800" dirty="0">
                <a:hlinkClick r:id="rId8"/>
              </a:rPr>
              <a:t>cc-by-</a:t>
            </a:r>
            <a:r>
              <a:rPr lang="en-GB" sz="800" dirty="0" err="1">
                <a:hlinkClick r:id="rId8"/>
              </a:rPr>
              <a:t>sa</a:t>
            </a:r>
            <a:r>
              <a:rPr lang="en-GB" sz="800" dirty="0">
                <a:hlinkClick r:id="rId8"/>
              </a:rPr>
              <a:t>/2.0</a:t>
            </a:r>
            <a:r>
              <a:rPr lang="en-GB" sz="800" dirty="0"/>
              <a:t> - © </a:t>
            </a:r>
            <a:r>
              <a:rPr lang="en-GB" sz="800" dirty="0">
                <a:hlinkClick r:id="rId9" tooltip="View profile"/>
              </a:rPr>
              <a:t>Richard Vince</a:t>
            </a:r>
            <a:r>
              <a:rPr lang="en-GB" sz="800" dirty="0"/>
              <a:t> - </a:t>
            </a:r>
            <a:r>
              <a:rPr lang="en-GB" sz="800" dirty="0">
                <a:hlinkClick r:id="rId10"/>
              </a:rPr>
              <a:t>geograph.org.uk/p/3091353</a:t>
            </a:r>
            <a:endParaRPr lang="en-GB" sz="800" dirty="0"/>
          </a:p>
        </p:txBody>
      </p:sp>
    </p:spTree>
    <p:extLst>
      <p:ext uri="{BB962C8B-B14F-4D97-AF65-F5344CB8AC3E}">
        <p14:creationId xmlns:p14="http://schemas.microsoft.com/office/powerpoint/2010/main" val="110268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2E5196-27D4-51C1-EBA1-BE46E5E971D6}"/>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14" name="TextBox 13">
            <a:extLst>
              <a:ext uri="{FF2B5EF4-FFF2-40B4-BE49-F238E27FC236}">
                <a16:creationId xmlns:a16="http://schemas.microsoft.com/office/drawing/2014/main" id="{B0CD76D6-0C33-2CF1-C048-C1D53ACB3369}"/>
              </a:ext>
            </a:extLst>
          </p:cNvPr>
          <p:cNvSpPr txBox="1"/>
          <p:nvPr/>
        </p:nvSpPr>
        <p:spPr>
          <a:xfrm>
            <a:off x="8064138" y="3581515"/>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Train</a:t>
            </a:r>
          </a:p>
        </p:txBody>
      </p:sp>
      <p:pic>
        <p:nvPicPr>
          <p:cNvPr id="5" name="Picture 4" descr="Diagram&#10;&#10;Description automatically generated">
            <a:extLst>
              <a:ext uri="{FF2B5EF4-FFF2-40B4-BE49-F238E27FC236}">
                <a16:creationId xmlns:a16="http://schemas.microsoft.com/office/drawing/2014/main" id="{52D9605E-BF4A-5FD4-2795-C4246C2E6D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1" name="Picture 10" descr="A train on the tracks&#10;&#10;Description automatically generated with low confidence">
            <a:extLst>
              <a:ext uri="{FF2B5EF4-FFF2-40B4-BE49-F238E27FC236}">
                <a16:creationId xmlns:a16="http://schemas.microsoft.com/office/drawing/2014/main" id="{43828839-7CEF-43DB-D28A-06ACDF0A31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926" y="2672127"/>
            <a:ext cx="5640906" cy="3762440"/>
          </a:xfrm>
          <a:prstGeom prst="rect">
            <a:avLst/>
          </a:prstGeom>
        </p:spPr>
      </p:pic>
      <p:sp>
        <p:nvSpPr>
          <p:cNvPr id="13" name="TextBox 12">
            <a:extLst>
              <a:ext uri="{FF2B5EF4-FFF2-40B4-BE49-F238E27FC236}">
                <a16:creationId xmlns:a16="http://schemas.microsoft.com/office/drawing/2014/main" id="{BE290A02-8A7C-DE08-4EF6-4196E589FECC}"/>
              </a:ext>
            </a:extLst>
          </p:cNvPr>
          <p:cNvSpPr txBox="1"/>
          <p:nvPr/>
        </p:nvSpPr>
        <p:spPr>
          <a:xfrm>
            <a:off x="808926" y="6434567"/>
            <a:ext cx="5185232" cy="338554"/>
          </a:xfrm>
          <a:prstGeom prst="rect">
            <a:avLst/>
          </a:prstGeom>
          <a:noFill/>
        </p:spPr>
        <p:txBody>
          <a:bodyPr wrap="square">
            <a:spAutoFit/>
          </a:bodyPr>
          <a:lstStyle/>
          <a:p>
            <a:r>
              <a:rPr lang="en-GB" sz="800" b="1" dirty="0"/>
              <a:t>Northern Rail Class 323, 323224, Alderley Edge railway station</a:t>
            </a:r>
            <a:br>
              <a:rPr lang="en-GB" sz="800" dirty="0"/>
            </a:br>
            <a:r>
              <a:rPr lang="en-GB" sz="800" dirty="0">
                <a:hlinkClick r:id="rId8"/>
              </a:rPr>
              <a:t>cc-by-</a:t>
            </a:r>
            <a:r>
              <a:rPr lang="en-GB" sz="800" dirty="0" err="1">
                <a:hlinkClick r:id="rId8"/>
              </a:rPr>
              <a:t>sa</a:t>
            </a:r>
            <a:r>
              <a:rPr lang="en-GB" sz="800" dirty="0">
                <a:hlinkClick r:id="rId8"/>
              </a:rPr>
              <a:t>/2.0</a:t>
            </a:r>
            <a:r>
              <a:rPr lang="en-GB" sz="800" dirty="0"/>
              <a:t> - © </a:t>
            </a:r>
            <a:r>
              <a:rPr lang="en-GB" sz="800" dirty="0">
                <a:hlinkClick r:id="rId9" tooltip="View profile"/>
              </a:rPr>
              <a:t>El Pollock</a:t>
            </a:r>
            <a:r>
              <a:rPr lang="en-GB" sz="800" dirty="0"/>
              <a:t> - </a:t>
            </a:r>
            <a:r>
              <a:rPr lang="en-GB" sz="800" dirty="0">
                <a:hlinkClick r:id="rId10"/>
              </a:rPr>
              <a:t>geograph.org.uk/p/4524576</a:t>
            </a:r>
            <a:endParaRPr lang="en-GB" sz="800" dirty="0"/>
          </a:p>
        </p:txBody>
      </p:sp>
    </p:spTree>
    <p:extLst>
      <p:ext uri="{BB962C8B-B14F-4D97-AF65-F5344CB8AC3E}">
        <p14:creationId xmlns:p14="http://schemas.microsoft.com/office/powerpoint/2010/main" val="254350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CA4014-1660-260F-88A2-AAE3B25986DF}"/>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18" name="TextBox 17">
            <a:extLst>
              <a:ext uri="{FF2B5EF4-FFF2-40B4-BE49-F238E27FC236}">
                <a16:creationId xmlns:a16="http://schemas.microsoft.com/office/drawing/2014/main" id="{88D67411-DCAF-F412-917C-53889CA2C446}"/>
              </a:ext>
            </a:extLst>
          </p:cNvPr>
          <p:cNvSpPr txBox="1"/>
          <p:nvPr/>
        </p:nvSpPr>
        <p:spPr>
          <a:xfrm>
            <a:off x="8228692" y="3721796"/>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Tram</a:t>
            </a:r>
          </a:p>
        </p:txBody>
      </p:sp>
      <p:pic>
        <p:nvPicPr>
          <p:cNvPr id="17" name="Picture 16" descr="A yellow bus on the street&#10;&#10;Description automatically generated with medium confidence">
            <a:extLst>
              <a:ext uri="{FF2B5EF4-FFF2-40B4-BE49-F238E27FC236}">
                <a16:creationId xmlns:a16="http://schemas.microsoft.com/office/drawing/2014/main" id="{FB2E66F2-A889-28DE-782D-7C77535115D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08926" y="2699224"/>
            <a:ext cx="5889974" cy="3468741"/>
          </a:xfrm>
          <a:prstGeom prst="rect">
            <a:avLst/>
          </a:prstGeom>
        </p:spPr>
      </p:pic>
      <p:sp>
        <p:nvSpPr>
          <p:cNvPr id="5" name="TextBox 4">
            <a:extLst>
              <a:ext uri="{FF2B5EF4-FFF2-40B4-BE49-F238E27FC236}">
                <a16:creationId xmlns:a16="http://schemas.microsoft.com/office/drawing/2014/main" id="{7B1DF429-005E-8E4B-422A-CDFB1BA522E6}"/>
              </a:ext>
            </a:extLst>
          </p:cNvPr>
          <p:cNvSpPr txBox="1"/>
          <p:nvPr/>
        </p:nvSpPr>
        <p:spPr>
          <a:xfrm>
            <a:off x="743507" y="6178210"/>
            <a:ext cx="7485185" cy="338554"/>
          </a:xfrm>
          <a:prstGeom prst="rect">
            <a:avLst/>
          </a:prstGeom>
          <a:noFill/>
        </p:spPr>
        <p:txBody>
          <a:bodyPr wrap="square">
            <a:spAutoFit/>
          </a:bodyPr>
          <a:lstStyle/>
          <a:p>
            <a:r>
              <a:rPr lang="en-GB" sz="800" b="1" dirty="0"/>
              <a:t>Metrolink Second City Crossing, Manchester Cenotaph</a:t>
            </a:r>
            <a:br>
              <a:rPr lang="en-GB" sz="800" dirty="0"/>
            </a:br>
            <a:r>
              <a:rPr lang="en-GB" sz="800" dirty="0">
                <a:hlinkClick r:id="rId7"/>
              </a:rPr>
              <a:t>cc-by-</a:t>
            </a:r>
            <a:r>
              <a:rPr lang="en-GB" sz="800" dirty="0" err="1">
                <a:hlinkClick r:id="rId7"/>
              </a:rPr>
              <a:t>sa</a:t>
            </a:r>
            <a:r>
              <a:rPr lang="en-GB" sz="800" dirty="0">
                <a:hlinkClick r:id="rId7"/>
              </a:rPr>
              <a:t>/2.0</a:t>
            </a:r>
            <a:r>
              <a:rPr lang="en-GB" sz="800" dirty="0"/>
              <a:t> - © </a:t>
            </a:r>
            <a:r>
              <a:rPr lang="en-GB" sz="800" dirty="0">
                <a:hlinkClick r:id="rId8" tooltip="View profile"/>
              </a:rPr>
              <a:t>David Dixon</a:t>
            </a:r>
            <a:r>
              <a:rPr lang="en-GB" sz="800" dirty="0"/>
              <a:t> - </a:t>
            </a:r>
            <a:r>
              <a:rPr lang="en-GB" sz="800" dirty="0">
                <a:hlinkClick r:id="rId9"/>
              </a:rPr>
              <a:t>geograph.org.uk/p/5301785</a:t>
            </a:r>
            <a:endParaRPr lang="en-GB" sz="800" dirty="0"/>
          </a:p>
        </p:txBody>
      </p:sp>
      <p:pic>
        <p:nvPicPr>
          <p:cNvPr id="6" name="Picture 5" descr="Diagram&#10;&#10;Description automatically generated">
            <a:extLst>
              <a:ext uri="{FF2B5EF4-FFF2-40B4-BE49-F238E27FC236}">
                <a16:creationId xmlns:a16="http://schemas.microsoft.com/office/drawing/2014/main" id="{650069BD-9358-5BD6-EE83-A7F42423B4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9689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99D30B-AFD5-81E5-A3FD-ECD234C79A29}"/>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5" name="TextBox 4">
            <a:extLst>
              <a:ext uri="{FF2B5EF4-FFF2-40B4-BE49-F238E27FC236}">
                <a16:creationId xmlns:a16="http://schemas.microsoft.com/office/drawing/2014/main" id="{BD448612-DDAA-611D-2259-E93F197CDE70}"/>
              </a:ext>
            </a:extLst>
          </p:cNvPr>
          <p:cNvSpPr txBox="1"/>
          <p:nvPr/>
        </p:nvSpPr>
        <p:spPr>
          <a:xfrm>
            <a:off x="8265623" y="3721796"/>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Bike</a:t>
            </a:r>
          </a:p>
        </p:txBody>
      </p:sp>
      <p:pic>
        <p:nvPicPr>
          <p:cNvPr id="6" name="Picture 5" descr="Diagram&#10;&#10;Description automatically generated">
            <a:extLst>
              <a:ext uri="{FF2B5EF4-FFF2-40B4-BE49-F238E27FC236}">
                <a16:creationId xmlns:a16="http://schemas.microsoft.com/office/drawing/2014/main" id="{641B5AF0-4F01-5DE4-913B-33E6E35515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8" name="TextBox 7">
            <a:extLst>
              <a:ext uri="{FF2B5EF4-FFF2-40B4-BE49-F238E27FC236}">
                <a16:creationId xmlns:a16="http://schemas.microsoft.com/office/drawing/2014/main" id="{2803EE60-2EFC-1D29-1CEB-82FC4633E897}"/>
              </a:ext>
            </a:extLst>
          </p:cNvPr>
          <p:cNvSpPr txBox="1"/>
          <p:nvPr/>
        </p:nvSpPr>
        <p:spPr>
          <a:xfrm>
            <a:off x="1010124" y="6423499"/>
            <a:ext cx="6097712" cy="215444"/>
          </a:xfrm>
          <a:prstGeom prst="rect">
            <a:avLst/>
          </a:prstGeom>
          <a:noFill/>
        </p:spPr>
        <p:txBody>
          <a:bodyPr wrap="square">
            <a:spAutoFit/>
          </a:bodyPr>
          <a:lstStyle/>
          <a:p>
            <a:r>
              <a:rPr lang="en-GB" sz="800" dirty="0"/>
              <a:t>Image by </a:t>
            </a:r>
            <a:r>
              <a:rPr lang="en-GB" sz="800" dirty="0" err="1">
                <a:hlinkClick r:id="rId7"/>
              </a:rPr>
              <a:t>Pexels</a:t>
            </a:r>
            <a:r>
              <a:rPr lang="en-GB" sz="800" dirty="0"/>
              <a:t> on </a:t>
            </a:r>
            <a:r>
              <a:rPr lang="en-GB" sz="800" dirty="0" err="1">
                <a:hlinkClick r:id="rId8"/>
              </a:rPr>
              <a:t>Pixabay</a:t>
            </a:r>
            <a:r>
              <a:rPr lang="en-GB" sz="800" dirty="0"/>
              <a:t> </a:t>
            </a:r>
          </a:p>
        </p:txBody>
      </p:sp>
      <p:pic>
        <p:nvPicPr>
          <p:cNvPr id="13" name="Picture 12" descr="A bicycle on a dirt path&#10;&#10;Description automatically generated with low confidence">
            <a:extLst>
              <a:ext uri="{FF2B5EF4-FFF2-40B4-BE49-F238E27FC236}">
                <a16:creationId xmlns:a16="http://schemas.microsoft.com/office/drawing/2014/main" id="{8F527553-D1F5-5188-2061-EA0190C9AA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0124" y="2773113"/>
            <a:ext cx="5456490" cy="3637661"/>
          </a:xfrm>
          <a:prstGeom prst="rect">
            <a:avLst/>
          </a:prstGeom>
        </p:spPr>
      </p:pic>
    </p:spTree>
    <p:extLst>
      <p:ext uri="{BB962C8B-B14F-4D97-AF65-F5344CB8AC3E}">
        <p14:creationId xmlns:p14="http://schemas.microsoft.com/office/powerpoint/2010/main" val="181364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A6F6C-329F-39CA-C168-BC4D7232F53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20" name="TextBox 19">
            <a:extLst>
              <a:ext uri="{FF2B5EF4-FFF2-40B4-BE49-F238E27FC236}">
                <a16:creationId xmlns:a16="http://schemas.microsoft.com/office/drawing/2014/main" id="{97560406-D036-D52E-DEA7-195608A07757}"/>
              </a:ext>
            </a:extLst>
          </p:cNvPr>
          <p:cNvSpPr txBox="1"/>
          <p:nvPr/>
        </p:nvSpPr>
        <p:spPr>
          <a:xfrm>
            <a:off x="5877698" y="3634605"/>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Walk</a:t>
            </a:r>
          </a:p>
        </p:txBody>
      </p:sp>
      <p:pic>
        <p:nvPicPr>
          <p:cNvPr id="15" name="Graphic 14" descr="Shoe footprints with solid fill">
            <a:extLst>
              <a:ext uri="{FF2B5EF4-FFF2-40B4-BE49-F238E27FC236}">
                <a16:creationId xmlns:a16="http://schemas.microsoft.com/office/drawing/2014/main" id="{F086FD9D-DB4B-1362-3917-9A635A9963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95228" y="3071471"/>
            <a:ext cx="2724247" cy="2724247"/>
          </a:xfrm>
          <a:prstGeom prst="rect">
            <a:avLst/>
          </a:prstGeom>
        </p:spPr>
      </p:pic>
      <p:pic>
        <p:nvPicPr>
          <p:cNvPr id="5" name="Picture 4" descr="Diagram&#10;&#10;Description automatically generated">
            <a:extLst>
              <a:ext uri="{FF2B5EF4-FFF2-40B4-BE49-F238E27FC236}">
                <a16:creationId xmlns:a16="http://schemas.microsoft.com/office/drawing/2014/main" id="{DBD241D1-BC9A-251B-5ABA-E09A0D64EF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113333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CAD43C-1729-2F3D-A1A4-6570E5B87995}"/>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934419" y="1514598"/>
            <a:ext cx="11068494" cy="646331"/>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Eat locally grown and seasonal food</a:t>
            </a:r>
          </a:p>
        </p:txBody>
      </p:sp>
      <p:sp>
        <p:nvSpPr>
          <p:cNvPr id="3" name="TextBox 2">
            <a:extLst>
              <a:ext uri="{FF2B5EF4-FFF2-40B4-BE49-F238E27FC236}">
                <a16:creationId xmlns:a16="http://schemas.microsoft.com/office/drawing/2014/main" id="{B61395FF-096D-DDBB-CCD7-524DC090B29E}"/>
              </a:ext>
            </a:extLst>
          </p:cNvPr>
          <p:cNvSpPr txBox="1"/>
          <p:nvPr/>
        </p:nvSpPr>
        <p:spPr>
          <a:xfrm>
            <a:off x="71224" y="3585352"/>
            <a:ext cx="8617509" cy="1384995"/>
          </a:xfrm>
          <a:prstGeom prst="rect">
            <a:avLst/>
          </a:prstGeom>
          <a:noFill/>
        </p:spPr>
        <p:txBody>
          <a:bodyPr wrap="square" rtlCol="0">
            <a:spAutoFit/>
          </a:bodyPr>
          <a:lstStyle/>
          <a:p>
            <a:endParaRPr lang="en-GB" sz="2800" dirty="0"/>
          </a:p>
          <a:p>
            <a:pPr algn="ctr"/>
            <a:r>
              <a:rPr lang="en-GB" sz="2800" b="1" dirty="0">
                <a:solidFill>
                  <a:srgbClr val="309DC3"/>
                </a:solidFill>
              </a:rPr>
              <a:t>Food miles = the distance food must travel in order to be on your plate.</a:t>
            </a:r>
          </a:p>
        </p:txBody>
      </p:sp>
      <p:sp>
        <p:nvSpPr>
          <p:cNvPr id="11" name="TextBox 10">
            <a:extLst>
              <a:ext uri="{FF2B5EF4-FFF2-40B4-BE49-F238E27FC236}">
                <a16:creationId xmlns:a16="http://schemas.microsoft.com/office/drawing/2014/main" id="{D3C37D13-6609-B4C1-8DCC-6F1E87E1E14D}"/>
              </a:ext>
            </a:extLst>
          </p:cNvPr>
          <p:cNvSpPr txBox="1"/>
          <p:nvPr/>
        </p:nvSpPr>
        <p:spPr>
          <a:xfrm>
            <a:off x="207655" y="2235625"/>
            <a:ext cx="11559791" cy="1384995"/>
          </a:xfrm>
          <a:prstGeom prst="rect">
            <a:avLst/>
          </a:prstGeom>
          <a:noFill/>
        </p:spPr>
        <p:txBody>
          <a:bodyPr wrap="square">
            <a:spAutoFit/>
          </a:bodyPr>
          <a:lstStyle/>
          <a:p>
            <a:pPr algn="just"/>
            <a:r>
              <a:rPr lang="en-GB" sz="2800" dirty="0"/>
              <a:t>Supporting UK farmers and buying food which is grown and produced in the UK can reduce the impact of the food industry on the environment as it reduces </a:t>
            </a:r>
            <a:r>
              <a:rPr lang="en-GB" sz="2800" b="1" dirty="0">
                <a:solidFill>
                  <a:srgbClr val="309DC3"/>
                </a:solidFill>
              </a:rPr>
              <a:t>food miles</a:t>
            </a:r>
            <a:r>
              <a:rPr lang="en-GB" sz="1800" b="1" dirty="0"/>
              <a:t>. </a:t>
            </a:r>
            <a:r>
              <a:rPr lang="en-GB" sz="1800" dirty="0"/>
              <a:t> </a:t>
            </a:r>
          </a:p>
        </p:txBody>
      </p:sp>
      <p:sp>
        <p:nvSpPr>
          <p:cNvPr id="12" name="TextBox 11">
            <a:extLst>
              <a:ext uri="{FF2B5EF4-FFF2-40B4-BE49-F238E27FC236}">
                <a16:creationId xmlns:a16="http://schemas.microsoft.com/office/drawing/2014/main" id="{98AE20CC-C3FA-6963-B8CA-2DEC27532624}"/>
              </a:ext>
            </a:extLst>
          </p:cNvPr>
          <p:cNvSpPr txBox="1"/>
          <p:nvPr/>
        </p:nvSpPr>
        <p:spPr>
          <a:xfrm>
            <a:off x="207655" y="5342352"/>
            <a:ext cx="9850745" cy="1384995"/>
          </a:xfrm>
          <a:prstGeom prst="rect">
            <a:avLst/>
          </a:prstGeom>
          <a:noFill/>
        </p:spPr>
        <p:txBody>
          <a:bodyPr wrap="square">
            <a:spAutoFit/>
          </a:bodyPr>
          <a:lstStyle/>
          <a:p>
            <a:pPr algn="just"/>
            <a:r>
              <a:rPr lang="en-GB" sz="2800" dirty="0"/>
              <a:t>Sometimes, we eat foods that have been produced in different countries and transported to us on planes, boats and lorries which release greenhouse gases into the atmosphere.</a:t>
            </a:r>
          </a:p>
        </p:txBody>
      </p:sp>
      <p:pic>
        <p:nvPicPr>
          <p:cNvPr id="7" name="Picture 6" descr="A picture containing transport, handcart&#10;&#10;Description automatically generated">
            <a:extLst>
              <a:ext uri="{FF2B5EF4-FFF2-40B4-BE49-F238E27FC236}">
                <a16:creationId xmlns:a16="http://schemas.microsoft.com/office/drawing/2014/main" id="{60DF8F4E-B023-B204-2888-98999CA4FC9B}"/>
              </a:ext>
            </a:extLst>
          </p:cNvPr>
          <p:cNvPicPr>
            <a:picLocks noChangeAspect="1"/>
          </p:cNvPicPr>
          <p:nvPr/>
        </p:nvPicPr>
        <p:blipFill rotWithShape="1">
          <a:blip r:embed="rId6">
            <a:extLst>
              <a:ext uri="{28A0092B-C50C-407E-A947-70E740481C1C}">
                <a14:useLocalDpi xmlns:a14="http://schemas.microsoft.com/office/drawing/2010/main" val="0"/>
              </a:ext>
            </a:extLst>
          </a:blip>
          <a:srcRect t="7866" b="8971"/>
          <a:stretch/>
        </p:blipFill>
        <p:spPr>
          <a:xfrm>
            <a:off x="8611620" y="3429000"/>
            <a:ext cx="3566715" cy="1675435"/>
          </a:xfrm>
          <a:prstGeom prst="rect">
            <a:avLst/>
          </a:prstGeom>
        </p:spPr>
      </p:pic>
      <p:pic>
        <p:nvPicPr>
          <p:cNvPr id="6" name="Picture 5" descr="Diagram&#10;&#10;Description automatically generated">
            <a:extLst>
              <a:ext uri="{FF2B5EF4-FFF2-40B4-BE49-F238E27FC236}">
                <a16:creationId xmlns:a16="http://schemas.microsoft.com/office/drawing/2014/main" id="{E2967EB0-1473-B245-76E5-E5C4E3C73A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3" name="TextBox 12">
            <a:extLst>
              <a:ext uri="{FF2B5EF4-FFF2-40B4-BE49-F238E27FC236}">
                <a16:creationId xmlns:a16="http://schemas.microsoft.com/office/drawing/2014/main" id="{4F99214A-90C4-2793-E8CC-312A0FF5D4E6}"/>
              </a:ext>
            </a:extLst>
          </p:cNvPr>
          <p:cNvSpPr txBox="1"/>
          <p:nvPr/>
        </p:nvSpPr>
        <p:spPr>
          <a:xfrm>
            <a:off x="9850448" y="4904380"/>
            <a:ext cx="1684961" cy="200055"/>
          </a:xfrm>
          <a:prstGeom prst="rect">
            <a:avLst/>
          </a:prstGeom>
          <a:noFill/>
        </p:spPr>
        <p:txBody>
          <a:bodyPr wrap="square">
            <a:spAutoFit/>
          </a:bodyPr>
          <a:lstStyle/>
          <a:p>
            <a:r>
              <a:rPr lang="en-GB" sz="700" dirty="0"/>
              <a:t>Image of </a:t>
            </a:r>
            <a:r>
              <a:rPr lang="en-GB" sz="700" dirty="0">
                <a:hlinkClick r:id="rId8"/>
              </a:rPr>
              <a:t>200 Degrees</a:t>
            </a:r>
            <a:r>
              <a:rPr lang="en-GB" sz="700" dirty="0"/>
              <a:t> on </a:t>
            </a:r>
            <a:r>
              <a:rPr lang="en-GB" sz="700" dirty="0" err="1">
                <a:hlinkClick r:id="rId9"/>
              </a:rPr>
              <a:t>Pixabay</a:t>
            </a:r>
            <a:r>
              <a:rPr lang="en-GB" sz="700" dirty="0"/>
              <a:t> </a:t>
            </a:r>
          </a:p>
        </p:txBody>
      </p:sp>
    </p:spTree>
    <p:extLst>
      <p:ext uri="{BB962C8B-B14F-4D97-AF65-F5344CB8AC3E}">
        <p14:creationId xmlns:p14="http://schemas.microsoft.com/office/powerpoint/2010/main" val="1526235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1595</Words>
  <Application>Microsoft Office PowerPoint</Application>
  <PresentationFormat>Widescreen</PresentationFormat>
  <Paragraphs>170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2023-04-14T07:05:02Z</dcterms:created>
  <dcterms:modified xsi:type="dcterms:W3CDTF">2023-04-14T09:56:46Z</dcterms:modified>
</cp:coreProperties>
</file>