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9" r:id="rId3"/>
    <p:sldId id="292" r:id="rId4"/>
    <p:sldId id="287" r:id="rId5"/>
    <p:sldId id="289" r:id="rId6"/>
    <p:sldId id="284" r:id="rId7"/>
    <p:sldId id="286" r:id="rId8"/>
    <p:sldId id="273" r:id="rId9"/>
    <p:sldId id="290" r:id="rId10"/>
    <p:sldId id="291" r:id="rId11"/>
    <p:sldId id="281" r:id="rId12"/>
    <p:sldId id="271" r:id="rId13"/>
    <p:sldId id="275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6AF2B2-D062-4AA6-9901-26DA243A3DC0}" v="2" dt="2023-09-06T07:54:21.065"/>
    <p1510:client id="{BE8357FA-61CC-4AA9-A2F6-07D1478671F4}" v="4" dt="2023-09-05T12:47:38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1588" autoAdjust="0"/>
  </p:normalViewPr>
  <p:slideViewPr>
    <p:cSldViewPr snapToGrid="0">
      <p:cViewPr varScale="1">
        <p:scale>
          <a:sx n="103" d="100"/>
          <a:sy n="103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88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822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394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7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05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6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73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0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4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58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42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F5A3-4260-43DA-9A37-CBDD4CF289C8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hyperlink" Target="https://creativecommons.org/licenses/by-sa/3.0/deed.en" TargetMode="External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hyperlink" Target="https://commons.wikimedia.org/w/index.php?title=User:Vbrinning&amp;action=edit&amp;redlink=1" TargetMode="External"/><Relationship Id="rId5" Type="http://schemas.openxmlformats.org/officeDocument/2006/relationships/hyperlink" Target="https://openclipart.org/detail/280406/pencil-doodling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s://commons.wikimedia.org/wiki/File:Hydrosnake_low_level_flood_Barricade.jp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3.jpg"/><Relationship Id="rId1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13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3.jp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21.jpg"/><Relationship Id="rId1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s://pixabay.com/en/boys-studying-children-student-1844435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hyperlink" Target="https://pixabay.com/en/water-stream-river-creek-flow-wet-908813/" TargetMode="Externa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hyperlink" Target="https://openclipart.org/detail/280406/pencil-doodling" TargetMode="External"/><Relationship Id="rId12" Type="http://schemas.openxmlformats.org/officeDocument/2006/relationships/hyperlink" Target="https://en.wikipedia.org/wiki/File:Magnifying_glass_01.sv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hyperlink" Target="https://pixabay.com/en/home-country-rural-house-estate-304190/" TargetMode="Externa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Reducing Flooding (Part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BF616-BC3A-4D9E-A529-F60B57EE2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9097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understand how we can reduce flooding through the </a:t>
            </a:r>
            <a:r>
              <a:rPr lang="en-GB" sz="3200" b="1" dirty="0">
                <a:solidFill>
                  <a:schemeClr val="accent2"/>
                </a:solidFill>
              </a:rPr>
              <a:t>catchment</a:t>
            </a:r>
            <a:r>
              <a:rPr lang="en-GB" sz="3200" dirty="0"/>
              <a:t> using flood schemes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378594"/>
            <a:ext cx="92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what flood resilience is and the different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Introduce different types of flood defences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Think of ways we can stop or reduce flooding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09153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1E0FE4-C4BD-4A4A-B413-B722A10D94B8}"/>
              </a:ext>
            </a:extLst>
          </p:cNvPr>
          <p:cNvGrpSpPr/>
          <p:nvPr/>
        </p:nvGrpSpPr>
        <p:grpSpPr>
          <a:xfrm>
            <a:off x="10133496" y="109214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1212109" y="1498644"/>
            <a:ext cx="987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Let’s take a closer look </a:t>
            </a:r>
            <a:r>
              <a:rPr lang="en-GB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at some defences</a:t>
            </a:r>
            <a:endParaRPr lang="en-GB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2B7AE-2A0F-4D3E-B685-F3BF66C7A66B}"/>
              </a:ext>
            </a:extLst>
          </p:cNvPr>
          <p:cNvSpPr txBox="1"/>
          <p:nvPr/>
        </p:nvSpPr>
        <p:spPr>
          <a:xfrm>
            <a:off x="1084363" y="6320623"/>
            <a:ext cx="2599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Alternative sandbags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3941B-2883-4DC6-B20D-35E223342289}"/>
              </a:ext>
            </a:extLst>
          </p:cNvPr>
          <p:cNvSpPr txBox="1"/>
          <p:nvPr/>
        </p:nvSpPr>
        <p:spPr>
          <a:xfrm>
            <a:off x="6237356" y="3712124"/>
            <a:ext cx="2319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Automatic airbrick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33FF7C-508D-4B88-B3D4-101E8512DFC8}"/>
              </a:ext>
            </a:extLst>
          </p:cNvPr>
          <p:cNvSpPr txBox="1"/>
          <p:nvPr/>
        </p:nvSpPr>
        <p:spPr>
          <a:xfrm>
            <a:off x="4743778" y="6320623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Raised electric sockets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632C9-397A-4A77-9198-C7A355D9D34E}"/>
              </a:ext>
            </a:extLst>
          </p:cNvPr>
          <p:cNvSpPr txBox="1"/>
          <p:nvPr/>
        </p:nvSpPr>
        <p:spPr>
          <a:xfrm>
            <a:off x="654399" y="3707367"/>
            <a:ext cx="157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door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B03A6C-1063-4632-B336-B26D217F2277}"/>
              </a:ext>
            </a:extLst>
          </p:cNvPr>
          <p:cNvSpPr txBox="1"/>
          <p:nvPr/>
        </p:nvSpPr>
        <p:spPr>
          <a:xfrm>
            <a:off x="9491832" y="3736538"/>
            <a:ext cx="187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Hard flooring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7350B-737A-4326-A697-BB0CF402CEB7}"/>
              </a:ext>
            </a:extLst>
          </p:cNvPr>
          <p:cNvSpPr txBox="1"/>
          <p:nvPr/>
        </p:nvSpPr>
        <p:spPr>
          <a:xfrm>
            <a:off x="3386691" y="3708806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barrier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5C299E-D2D2-4F6A-AB8C-7BEC68A900E1}"/>
              </a:ext>
            </a:extLst>
          </p:cNvPr>
          <p:cNvSpPr txBox="1"/>
          <p:nvPr/>
        </p:nvSpPr>
        <p:spPr>
          <a:xfrm>
            <a:off x="8585474" y="6166735"/>
            <a:ext cx="2382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Kitchen made from resilient materials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98A13-CFCB-413A-8EBE-2D14EAE10C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7" y="4418030"/>
            <a:ext cx="2397162" cy="16573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07CF9F-8B0E-4548-8E89-5531F451653F}"/>
              </a:ext>
            </a:extLst>
          </p:cNvPr>
          <p:cNvSpPr txBox="1"/>
          <p:nvPr/>
        </p:nvSpPr>
        <p:spPr>
          <a:xfrm>
            <a:off x="1084363" y="6033368"/>
            <a:ext cx="2760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0"/>
              </a:rPr>
              <a:t>Domestic flood control 2011 - water reactive sandbag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 by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1"/>
              </a:rPr>
              <a:t>Gravitas International Ltd 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is licenced under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2"/>
              </a:rPr>
              <a:t>CC BY-SA 3.0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.</a:t>
            </a:r>
            <a:endParaRPr lang="en-GB" sz="800" dirty="0"/>
          </a:p>
        </p:txBody>
      </p:sp>
      <p:pic>
        <p:nvPicPr>
          <p:cNvPr id="23" name="Picture 22" descr="A picture containing building, brick, ground, outdoor&#10;&#10;Description automatically generated">
            <a:extLst>
              <a:ext uri="{FF2B5EF4-FFF2-40B4-BE49-F238E27FC236}">
                <a16:creationId xmlns:a16="http://schemas.microsoft.com/office/drawing/2014/main" id="{36EC5172-00AC-4798-A838-37FFA9F26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81" y="2012801"/>
            <a:ext cx="2054347" cy="16589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2FB0F8-EC7C-46DE-A522-CA4E07684810}"/>
              </a:ext>
            </a:extLst>
          </p:cNvPr>
          <p:cNvSpPr txBox="1"/>
          <p:nvPr/>
        </p:nvSpPr>
        <p:spPr>
          <a:xfrm>
            <a:off x="3215349" y="3465244"/>
            <a:ext cx="1772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Lakeside Flood Solutions</a:t>
            </a:r>
          </a:p>
        </p:txBody>
      </p:sp>
      <p:pic>
        <p:nvPicPr>
          <p:cNvPr id="30" name="Picture 29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9A81624B-BFB4-1CC9-68FE-E0E717DF08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82" y="1649393"/>
            <a:ext cx="1595021" cy="21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07787E-967A-4DCC-A84E-E5A4C3F91F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2142" y="4355809"/>
            <a:ext cx="2353835" cy="1766419"/>
          </a:xfrm>
          <a:prstGeom prst="rect">
            <a:avLst/>
          </a:prstGeom>
        </p:spPr>
      </p:pic>
      <p:pic>
        <p:nvPicPr>
          <p:cNvPr id="20" name="Picture 19" descr="A kitchen with grey cabinets and a white tile floor&#10;&#10;Description automatically generated">
            <a:extLst>
              <a:ext uri="{FF2B5EF4-FFF2-40B4-BE49-F238E27FC236}">
                <a16:creationId xmlns:a16="http://schemas.microsoft.com/office/drawing/2014/main" id="{A9AF602E-A35B-78EE-BA97-33510FC66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74" y="4354430"/>
            <a:ext cx="2353836" cy="17653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A8573E-FCCA-0B46-E004-B68C28077EA7}"/>
              </a:ext>
            </a:extLst>
          </p:cNvPr>
          <p:cNvSpPr txBox="1"/>
          <p:nvPr/>
        </p:nvSpPr>
        <p:spPr>
          <a:xfrm>
            <a:off x="9776627" y="5908038"/>
            <a:ext cx="1501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0D085E-B558-CFAF-F6E5-1E264B09B5A2}"/>
              </a:ext>
            </a:extLst>
          </p:cNvPr>
          <p:cNvSpPr txBox="1"/>
          <p:nvPr/>
        </p:nvSpPr>
        <p:spPr>
          <a:xfrm>
            <a:off x="6104839" y="5912439"/>
            <a:ext cx="2452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pic>
        <p:nvPicPr>
          <p:cNvPr id="31" name="Picture 30" descr="A white door with glass panels&#10;&#10;Description automatically generated">
            <a:extLst>
              <a:ext uri="{FF2B5EF4-FFF2-40B4-BE49-F238E27FC236}">
                <a16:creationId xmlns:a16="http://schemas.microsoft.com/office/drawing/2014/main" id="{912A1EAA-F9E1-1592-45BD-FEC1A504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2" y="1806042"/>
            <a:ext cx="1427073" cy="19027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D90DD0-19F4-C078-B8BB-EE98A5F7A297}"/>
              </a:ext>
            </a:extLst>
          </p:cNvPr>
          <p:cNvSpPr txBox="1"/>
          <p:nvPr/>
        </p:nvSpPr>
        <p:spPr>
          <a:xfrm>
            <a:off x="747067" y="3505187"/>
            <a:ext cx="1374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pic>
        <p:nvPicPr>
          <p:cNvPr id="3" name="Picture 2" descr="A brick wall with holes in it&#10;&#10;Description automatically generated">
            <a:extLst>
              <a:ext uri="{FF2B5EF4-FFF2-40B4-BE49-F238E27FC236}">
                <a16:creationId xmlns:a16="http://schemas.microsoft.com/office/drawing/2014/main" id="{098F5307-CF11-235D-D242-177365C244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14" y="2030154"/>
            <a:ext cx="2240414" cy="16803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E3BF71-A55B-476E-976D-9A28B946D486}"/>
              </a:ext>
            </a:extLst>
          </p:cNvPr>
          <p:cNvSpPr txBox="1"/>
          <p:nvPr/>
        </p:nvSpPr>
        <p:spPr>
          <a:xfrm>
            <a:off x="7397179" y="3486004"/>
            <a:ext cx="12504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</p:spTree>
    <p:extLst>
      <p:ext uri="{BB962C8B-B14F-4D97-AF65-F5344CB8AC3E}">
        <p14:creationId xmlns:p14="http://schemas.microsoft.com/office/powerpoint/2010/main" val="103327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Flood Schemes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A834C7-35C2-81C8-045A-89721E8FEB67}"/>
              </a:ext>
            </a:extLst>
          </p:cNvPr>
          <p:cNvGrpSpPr/>
          <p:nvPr/>
        </p:nvGrpSpPr>
        <p:grpSpPr>
          <a:xfrm>
            <a:off x="10218653" y="6034850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424555" y="2659622"/>
            <a:ext cx="5199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Flood schemes are built to protect big parts of towns and villages from flooding!</a:t>
            </a:r>
          </a:p>
          <a:p>
            <a:endParaRPr lang="en-GB" sz="3200" dirty="0"/>
          </a:p>
          <a:p>
            <a:r>
              <a:rPr lang="en-GB" sz="3200" dirty="0"/>
              <a:t>They are usually made up of walls, embankments, and flood storage areas.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333115" y="1841502"/>
            <a:ext cx="549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 flood schemes do?</a:t>
            </a:r>
          </a:p>
        </p:txBody>
      </p:sp>
      <p:pic>
        <p:nvPicPr>
          <p:cNvPr id="4" name="Picture 3" descr="A wide shot of a river flowing through a grassy area&#10;&#10;Description automatically generated">
            <a:extLst>
              <a:ext uri="{FF2B5EF4-FFF2-40B4-BE49-F238E27FC236}">
                <a16:creationId xmlns:a16="http://schemas.microsoft.com/office/drawing/2014/main" id="{5E460C3A-E45E-B48B-905E-8FC4DFEF0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849"/>
            <a:ext cx="5762885" cy="40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Types of Flood Defences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E1567-75BE-4D4D-97C8-208CB9D3F2CF}"/>
              </a:ext>
            </a:extLst>
          </p:cNvPr>
          <p:cNvGrpSpPr/>
          <p:nvPr/>
        </p:nvGrpSpPr>
        <p:grpSpPr>
          <a:xfrm>
            <a:off x="10195569" y="44708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931A1A-99FF-4F9D-85CF-351F6C19E1E8}"/>
              </a:ext>
            </a:extLst>
          </p:cNvPr>
          <p:cNvSpPr txBox="1"/>
          <p:nvPr/>
        </p:nvSpPr>
        <p:spPr>
          <a:xfrm>
            <a:off x="1710027" y="602489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21CDA-B168-4B40-AE08-B62AB4341AEF}"/>
              </a:ext>
            </a:extLst>
          </p:cNvPr>
          <p:cNvSpPr txBox="1"/>
          <p:nvPr/>
        </p:nvSpPr>
        <p:spPr>
          <a:xfrm>
            <a:off x="8718110" y="3324601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Storage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2C10DD-C748-4AE6-9482-C4A88E98E94B}"/>
              </a:ext>
            </a:extLst>
          </p:cNvPr>
          <p:cNvSpPr txBox="1"/>
          <p:nvPr/>
        </p:nvSpPr>
        <p:spPr>
          <a:xfrm>
            <a:off x="8252255" y="6034850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Coastal defences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2970D-A9BC-4615-9CC4-9CDEDFDBBF22}"/>
              </a:ext>
            </a:extLst>
          </p:cNvPr>
          <p:cNvSpPr txBox="1"/>
          <p:nvPr/>
        </p:nvSpPr>
        <p:spPr>
          <a:xfrm>
            <a:off x="1245117" y="3324602"/>
            <a:ext cx="276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walls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42CC7-A017-42E9-82E7-7E244D702506}"/>
              </a:ext>
            </a:extLst>
          </p:cNvPr>
          <p:cNvSpPr txBox="1"/>
          <p:nvPr/>
        </p:nvSpPr>
        <p:spPr>
          <a:xfrm>
            <a:off x="4592820" y="6042201"/>
            <a:ext cx="300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Temporary flood barriers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770465-8EEF-4293-8306-1733AA7A4802}"/>
              </a:ext>
            </a:extLst>
          </p:cNvPr>
          <p:cNvSpPr txBox="1"/>
          <p:nvPr/>
        </p:nvSpPr>
        <p:spPr>
          <a:xfrm>
            <a:off x="1156523" y="3620222"/>
            <a:ext cx="287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Built along the river to stop floodwater from rivers reaching into towns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8E376-7063-4CE3-BB51-1FC06A5D859A}"/>
              </a:ext>
            </a:extLst>
          </p:cNvPr>
          <p:cNvSpPr txBox="1"/>
          <p:nvPr/>
        </p:nvSpPr>
        <p:spPr>
          <a:xfrm>
            <a:off x="4555347" y="6396533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Put up in communities before flooding happens to stop floodwater reaching houses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D6CCAE-C270-4B16-A725-AC8BF639075E}"/>
              </a:ext>
            </a:extLst>
          </p:cNvPr>
          <p:cNvSpPr txBox="1"/>
          <p:nvPr/>
        </p:nvSpPr>
        <p:spPr>
          <a:xfrm>
            <a:off x="8118729" y="6386908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This can be flood walls or changes to the beach to protect it from waves and high tides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806D4-20F7-4CC6-8B25-F6FA960B1D98}"/>
              </a:ext>
            </a:extLst>
          </p:cNvPr>
          <p:cNvSpPr txBox="1"/>
          <p:nvPr/>
        </p:nvSpPr>
        <p:spPr>
          <a:xfrm>
            <a:off x="1033170" y="6386907"/>
            <a:ext cx="312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These take water from a place that is flooding to a different location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40FE67-3E97-4A21-B139-376E99A65C0E}"/>
              </a:ext>
            </a:extLst>
          </p:cNvPr>
          <p:cNvSpPr txBox="1"/>
          <p:nvPr/>
        </p:nvSpPr>
        <p:spPr>
          <a:xfrm>
            <a:off x="8365010" y="3635172"/>
            <a:ext cx="249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Floodwater is directed out of a river onto empty land to be stored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24333B-AE6B-426E-9651-46AAA9C103F7}"/>
              </a:ext>
            </a:extLst>
          </p:cNvPr>
          <p:cNvSpPr txBox="1"/>
          <p:nvPr/>
        </p:nvSpPr>
        <p:spPr>
          <a:xfrm>
            <a:off x="5209633" y="330792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Embankments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40BAD9-B8CF-44C2-B441-30BEE03F0EAB}"/>
              </a:ext>
            </a:extLst>
          </p:cNvPr>
          <p:cNvSpPr txBox="1"/>
          <p:nvPr/>
        </p:nvSpPr>
        <p:spPr>
          <a:xfrm>
            <a:off x="4687931" y="3618498"/>
            <a:ext cx="276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Grassy hills or slopes which stop floodwater from rivers reaching houses</a:t>
            </a:r>
          </a:p>
        </p:txBody>
      </p:sp>
      <p:pic>
        <p:nvPicPr>
          <p:cNvPr id="12" name="Picture 11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A3B49C65-ADFC-A1D5-EF0E-2917D9780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1" y="1521112"/>
            <a:ext cx="2970020" cy="1821727"/>
          </a:xfrm>
          <a:prstGeom prst="rect">
            <a:avLst/>
          </a:prstGeom>
        </p:spPr>
      </p:pic>
      <p:pic>
        <p:nvPicPr>
          <p:cNvPr id="29" name="Picture 2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B9AD2B8-635E-ABF5-023C-C396E6A0C4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05" y="1537169"/>
            <a:ext cx="2970020" cy="1837786"/>
          </a:xfrm>
          <a:prstGeom prst="rect">
            <a:avLst/>
          </a:prstGeom>
        </p:spPr>
      </p:pic>
      <p:pic>
        <p:nvPicPr>
          <p:cNvPr id="32" name="Picture 31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F0FFF48A-0AD5-66A6-6C6F-3644B1E27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7" y="4053783"/>
            <a:ext cx="2760572" cy="2040236"/>
          </a:xfrm>
          <a:prstGeom prst="rect">
            <a:avLst/>
          </a:prstGeom>
        </p:spPr>
      </p:pic>
      <p:pic>
        <p:nvPicPr>
          <p:cNvPr id="34" name="Picture 33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8BDF8B29-B0DF-D50B-0CEE-4C968DC35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19" y="4075482"/>
            <a:ext cx="2988325" cy="1993773"/>
          </a:xfrm>
          <a:prstGeom prst="rect">
            <a:avLst/>
          </a:prstGeom>
        </p:spPr>
      </p:pic>
      <p:pic>
        <p:nvPicPr>
          <p:cNvPr id="36" name="Picture 35" descr="A large group of rocks on a beach&#10;&#10;Description automatically generated with low confidence">
            <a:extLst>
              <a:ext uri="{FF2B5EF4-FFF2-40B4-BE49-F238E27FC236}">
                <a16:creationId xmlns:a16="http://schemas.microsoft.com/office/drawing/2014/main" id="{CC181DB7-3CDA-39AE-7D73-7FFACFF27A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71" y="4053783"/>
            <a:ext cx="3081302" cy="2046177"/>
          </a:xfrm>
          <a:prstGeom prst="rect">
            <a:avLst/>
          </a:prstGeom>
        </p:spPr>
      </p:pic>
      <p:pic>
        <p:nvPicPr>
          <p:cNvPr id="5" name="Picture 4" descr="A wide shot of a river flowing through a grassy area&#10;&#10;Description automatically generated">
            <a:extLst>
              <a:ext uri="{FF2B5EF4-FFF2-40B4-BE49-F238E27FC236}">
                <a16:creationId xmlns:a16="http://schemas.microsoft.com/office/drawing/2014/main" id="{07677DFF-50A3-F50C-9F50-276332E1E6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73"/>
          <a:stretch/>
        </p:blipFill>
        <p:spPr>
          <a:xfrm>
            <a:off x="1245118" y="1456405"/>
            <a:ext cx="2760572" cy="188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 of Lesson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259CF5-24F1-44A9-BEE8-AB2FD6E8C232}"/>
              </a:ext>
            </a:extLst>
          </p:cNvPr>
          <p:cNvSpPr txBox="1"/>
          <p:nvPr/>
        </p:nvSpPr>
        <p:spPr>
          <a:xfrm>
            <a:off x="699544" y="2133717"/>
            <a:ext cx="526310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does property flood resilience do?...</a:t>
            </a:r>
          </a:p>
          <a:p>
            <a:pPr>
              <a:spcAft>
                <a:spcPts val="600"/>
              </a:spcAft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 SuDS do?...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 flood schemes and defences do?...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1B1FB0-AD5C-4ED8-B6AC-12975C77425F}"/>
              </a:ext>
            </a:extLst>
          </p:cNvPr>
          <p:cNvSpPr txBox="1"/>
          <p:nvPr/>
        </p:nvSpPr>
        <p:spPr>
          <a:xfrm>
            <a:off x="6119955" y="2029638"/>
            <a:ext cx="5929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Stops or reduces the amount of water getting into your home and damaging things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DA39F-1339-4A96-B269-C6C573DD90E7}"/>
              </a:ext>
            </a:extLst>
          </p:cNvPr>
          <p:cNvSpPr txBox="1"/>
          <p:nvPr/>
        </p:nvSpPr>
        <p:spPr>
          <a:xfrm>
            <a:off x="6119955" y="4656666"/>
            <a:ext cx="5701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Protect big parts of towns and villages from flooding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6BF10F-BCD4-41E0-A8CA-EECE2889067A}"/>
              </a:ext>
            </a:extLst>
          </p:cNvPr>
          <p:cNvSpPr txBox="1"/>
          <p:nvPr/>
        </p:nvSpPr>
        <p:spPr>
          <a:xfrm>
            <a:off x="6096000" y="3539546"/>
            <a:ext cx="5568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Catch rainwater and stop it from flowing over roads and into drains</a:t>
            </a:r>
          </a:p>
        </p:txBody>
      </p:sp>
    </p:spTree>
    <p:extLst>
      <p:ext uri="{BB962C8B-B14F-4D97-AF65-F5344CB8AC3E}">
        <p14:creationId xmlns:p14="http://schemas.microsoft.com/office/powerpoint/2010/main" val="534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776722" y="1700061"/>
            <a:ext cx="106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 your home from flooding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0C4BF-76F1-4EEC-B3C0-1127D3C098FB}"/>
              </a:ext>
            </a:extLst>
          </p:cNvPr>
          <p:cNvSpPr txBox="1"/>
          <p:nvPr/>
        </p:nvSpPr>
        <p:spPr>
          <a:xfrm>
            <a:off x="776722" y="2741894"/>
            <a:ext cx="7133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Using what we’ve learnt in this lesson, have a look around your house and answer the questions on the sheet.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Where could flood water get 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What defences could you use to stop flood water getting 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Do you think a flood scheme would help to stop your home from flooding? If so, how?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D81A4C-D0FA-43C8-8C70-0C023EBC7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68061" y="2622830"/>
            <a:ext cx="3653732" cy="32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7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1292555" y="2805075"/>
            <a:ext cx="85425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dirty="0"/>
              <a:t>A </a:t>
            </a:r>
            <a:r>
              <a:rPr lang="en-GB" sz="2800" dirty="0">
                <a:solidFill>
                  <a:schemeClr val="accent2"/>
                </a:solidFill>
              </a:rPr>
              <a:t>catchment </a:t>
            </a:r>
            <a:r>
              <a:rPr lang="en-GB" sz="2800" dirty="0"/>
              <a:t>is an area of land which leads each drop of rain that falls within it, towards the same river.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Can you remember the three ‘courses’ of a river?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1.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2.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3.</a:t>
            </a:r>
            <a:endParaRPr lang="en-GB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2214024" y="1883229"/>
            <a:ext cx="7763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a catchment?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95C0D6-4006-4EEF-9246-039BEE94773E}"/>
              </a:ext>
            </a:extLst>
          </p:cNvPr>
          <p:cNvSpPr txBox="1"/>
          <p:nvPr/>
        </p:nvSpPr>
        <p:spPr>
          <a:xfrm>
            <a:off x="1839574" y="4566475"/>
            <a:ext cx="258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Upper course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1DA5B-B337-4AD9-BE4C-7622BCD5ECB8}"/>
              </a:ext>
            </a:extLst>
          </p:cNvPr>
          <p:cNvSpPr txBox="1"/>
          <p:nvPr/>
        </p:nvSpPr>
        <p:spPr>
          <a:xfrm>
            <a:off x="1839574" y="5846574"/>
            <a:ext cx="2636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Lower course</a:t>
            </a:r>
            <a:endParaRPr lang="en-GB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1E5F8-BCCE-4249-BBA9-1AD02E5BFB66}"/>
              </a:ext>
            </a:extLst>
          </p:cNvPr>
          <p:cNvSpPr txBox="1"/>
          <p:nvPr/>
        </p:nvSpPr>
        <p:spPr>
          <a:xfrm>
            <a:off x="1839574" y="5216008"/>
            <a:ext cx="274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Middle course</a:t>
            </a:r>
          </a:p>
        </p:txBody>
      </p:sp>
    </p:spTree>
    <p:extLst>
      <p:ext uri="{BB962C8B-B14F-4D97-AF65-F5344CB8AC3E}">
        <p14:creationId xmlns:p14="http://schemas.microsoft.com/office/powerpoint/2010/main" val="11114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F340C0-E28C-4A9E-B11D-6A5C700E6E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5831621" y="2861766"/>
            <a:ext cx="6289155" cy="39962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2313152" y="6043797"/>
            <a:ext cx="756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b="1" dirty="0"/>
              <a:t>Now lets take a closer looks at how this is done…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1644429" y="1698002"/>
            <a:ext cx="890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Who manages the risk of flooding?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5C55D-E731-4113-9C5A-481842E56DEE}"/>
              </a:ext>
            </a:extLst>
          </p:cNvPr>
          <p:cNvSpPr txBox="1"/>
          <p:nvPr/>
        </p:nvSpPr>
        <p:spPr>
          <a:xfrm>
            <a:off x="589902" y="2670769"/>
            <a:ext cx="4444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Environment Agency    –</a:t>
            </a:r>
          </a:p>
          <a:p>
            <a:endParaRPr lang="en-GB" sz="3200" b="1" dirty="0"/>
          </a:p>
          <a:p>
            <a:r>
              <a:rPr lang="en-GB" sz="3200" b="1" dirty="0"/>
              <a:t>Water Companies         – </a:t>
            </a:r>
          </a:p>
          <a:p>
            <a:endParaRPr lang="en-GB" sz="3200" b="1" dirty="0"/>
          </a:p>
          <a:p>
            <a:r>
              <a:rPr lang="en-GB" sz="3200" b="1" dirty="0"/>
              <a:t>Local Council or</a:t>
            </a:r>
          </a:p>
          <a:p>
            <a:r>
              <a:rPr lang="en-GB" sz="3200" b="1" dirty="0"/>
              <a:t>County Council              –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D5A2CD-FFD6-4324-8C13-DF6F3ED5C327}"/>
              </a:ext>
            </a:extLst>
          </p:cNvPr>
          <p:cNvSpPr txBox="1"/>
          <p:nvPr/>
        </p:nvSpPr>
        <p:spPr>
          <a:xfrm>
            <a:off x="5267088" y="2670769"/>
            <a:ext cx="618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Main rivers, the sea and reservoirs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0E04D9-84D8-45B9-A497-54C8D259D657}"/>
              </a:ext>
            </a:extLst>
          </p:cNvPr>
          <p:cNvSpPr txBox="1"/>
          <p:nvPr/>
        </p:nvSpPr>
        <p:spPr>
          <a:xfrm>
            <a:off x="5267088" y="5132982"/>
            <a:ext cx="4234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Surface water flooding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D33486-1D32-420C-8720-C6E72B2EC195}"/>
              </a:ext>
            </a:extLst>
          </p:cNvPr>
          <p:cNvSpPr txBox="1"/>
          <p:nvPr/>
        </p:nvSpPr>
        <p:spPr>
          <a:xfrm>
            <a:off x="5267088" y="3666372"/>
            <a:ext cx="618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Sewer flooding and blockages</a:t>
            </a:r>
          </a:p>
        </p:txBody>
      </p:sp>
    </p:spTree>
    <p:extLst>
      <p:ext uri="{BB962C8B-B14F-4D97-AF65-F5344CB8AC3E}">
        <p14:creationId xmlns:p14="http://schemas.microsoft.com/office/powerpoint/2010/main" val="242689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68A541-A1F9-4E96-A04F-D222F739D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24" y="1540266"/>
            <a:ext cx="7600950" cy="4480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254001" y="2021720"/>
            <a:ext cx="3972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 you know any ways we can reduce flooding?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50964-1F73-455C-9652-4C05A61B4800}"/>
              </a:ext>
            </a:extLst>
          </p:cNvPr>
          <p:cNvSpPr txBox="1"/>
          <p:nvPr/>
        </p:nvSpPr>
        <p:spPr>
          <a:xfrm>
            <a:off x="5601429" y="1800787"/>
            <a:ext cx="119348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Natural flood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E72CA-6B2B-4A3F-A42F-0011420A61DF}"/>
              </a:ext>
            </a:extLst>
          </p:cNvPr>
          <p:cNvSpPr txBox="1"/>
          <p:nvPr/>
        </p:nvSpPr>
        <p:spPr>
          <a:xfrm>
            <a:off x="10115766" y="2363357"/>
            <a:ext cx="1298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Flood schemes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C0EE9B-02B7-4B13-BFFD-0FFE82C44F33}"/>
              </a:ext>
            </a:extLst>
          </p:cNvPr>
          <p:cNvSpPr txBox="1"/>
          <p:nvPr/>
        </p:nvSpPr>
        <p:spPr>
          <a:xfrm>
            <a:off x="9487394" y="4948040"/>
            <a:ext cx="21807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Preparing for flooding &amp; creating community 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1AEEE-58C5-455E-B626-17032EBADEF0}"/>
              </a:ext>
            </a:extLst>
          </p:cNvPr>
          <p:cNvSpPr txBox="1"/>
          <p:nvPr/>
        </p:nvSpPr>
        <p:spPr>
          <a:xfrm>
            <a:off x="5339061" y="3910943"/>
            <a:ext cx="182373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Sustainable Drainage Systems (SuDS)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659B3-1E79-4801-9526-3C10C9DA3162}"/>
              </a:ext>
            </a:extLst>
          </p:cNvPr>
          <p:cNvSpPr txBox="1"/>
          <p:nvPr/>
        </p:nvSpPr>
        <p:spPr>
          <a:xfrm>
            <a:off x="7944831" y="4299267"/>
            <a:ext cx="156804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Property Flood Resilience (PFR)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8FD28-4ED7-4A55-A323-8ED419D9DB7D}"/>
              </a:ext>
            </a:extLst>
          </p:cNvPr>
          <p:cNvSpPr txBox="1"/>
          <p:nvPr/>
        </p:nvSpPr>
        <p:spPr>
          <a:xfrm>
            <a:off x="8101184" y="3472906"/>
            <a:ext cx="156804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Only flush the 3 p’s</a:t>
            </a:r>
          </a:p>
        </p:txBody>
      </p:sp>
    </p:spTree>
    <p:extLst>
      <p:ext uri="{BB962C8B-B14F-4D97-AF65-F5344CB8AC3E}">
        <p14:creationId xmlns:p14="http://schemas.microsoft.com/office/powerpoint/2010/main" val="41159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6B91E-F4D4-41B0-A59B-F2B60B474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 b="2102"/>
          <a:stretch/>
        </p:blipFill>
        <p:spPr>
          <a:xfrm>
            <a:off x="6380801" y="2754860"/>
            <a:ext cx="5171880" cy="32450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4D4280-0C5C-4E48-ADBC-E42CB6A45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b="2070"/>
          <a:stretch/>
        </p:blipFill>
        <p:spPr>
          <a:xfrm>
            <a:off x="650806" y="2754860"/>
            <a:ext cx="5177695" cy="3246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028543-4704-4C98-AF1E-567D2D1A4764}"/>
              </a:ext>
            </a:extLst>
          </p:cNvPr>
          <p:cNvSpPr txBox="1"/>
          <p:nvPr/>
        </p:nvSpPr>
        <p:spPr>
          <a:xfrm>
            <a:off x="2095132" y="2056062"/>
            <a:ext cx="801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Which one would be more prepared for flooding?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054523-694D-4B44-B9B5-C438419D3523}"/>
              </a:ext>
            </a:extLst>
          </p:cNvPr>
          <p:cNvSpPr/>
          <p:nvPr/>
        </p:nvSpPr>
        <p:spPr>
          <a:xfrm>
            <a:off x="10494392" y="3370472"/>
            <a:ext cx="855482" cy="3446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37B3D3B-586E-4E9B-AF25-5009FDCF38CF}"/>
              </a:ext>
            </a:extLst>
          </p:cNvPr>
          <p:cNvSpPr/>
          <p:nvPr/>
        </p:nvSpPr>
        <p:spPr>
          <a:xfrm>
            <a:off x="9007982" y="5083404"/>
            <a:ext cx="246142" cy="1748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52D49C-8AC9-4FDA-B55D-40CF55301F96}"/>
              </a:ext>
            </a:extLst>
          </p:cNvPr>
          <p:cNvSpPr/>
          <p:nvPr/>
        </p:nvSpPr>
        <p:spPr>
          <a:xfrm>
            <a:off x="8371002" y="4906654"/>
            <a:ext cx="595739" cy="4265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8412B8-E75C-4603-9E41-E0E531C91061}"/>
              </a:ext>
            </a:extLst>
          </p:cNvPr>
          <p:cNvSpPr/>
          <p:nvPr/>
        </p:nvSpPr>
        <p:spPr>
          <a:xfrm>
            <a:off x="9515099" y="4769208"/>
            <a:ext cx="242254" cy="5316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2CCEB07-248E-4887-BD6D-26D1DF15D685}"/>
              </a:ext>
            </a:extLst>
          </p:cNvPr>
          <p:cNvSpPr/>
          <p:nvPr/>
        </p:nvSpPr>
        <p:spPr>
          <a:xfrm>
            <a:off x="7275133" y="5151749"/>
            <a:ext cx="1003955" cy="1111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39399D-D582-4B9E-95D3-0408F1BBA4DF}"/>
              </a:ext>
            </a:extLst>
          </p:cNvPr>
          <p:cNvSpPr/>
          <p:nvPr/>
        </p:nvSpPr>
        <p:spPr>
          <a:xfrm>
            <a:off x="6203612" y="2604238"/>
            <a:ext cx="5506596" cy="3544562"/>
          </a:xfrm>
          <a:prstGeom prst="rect">
            <a:avLst/>
          </a:prstGeom>
          <a:noFill/>
          <a:ln w="1047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49CE3E-C41C-4995-AA7E-D66DC0C66C25}"/>
              </a:ext>
            </a:extLst>
          </p:cNvPr>
          <p:cNvSpPr/>
          <p:nvPr/>
        </p:nvSpPr>
        <p:spPr>
          <a:xfrm>
            <a:off x="9651376" y="4412585"/>
            <a:ext cx="769202" cy="2555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D4237A-FE89-470D-B094-B5362B357FCB}"/>
              </a:ext>
            </a:extLst>
          </p:cNvPr>
          <p:cNvSpPr/>
          <p:nvPr/>
        </p:nvSpPr>
        <p:spPr>
          <a:xfrm>
            <a:off x="9528151" y="3689164"/>
            <a:ext cx="783386" cy="499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27CCDA4-31F6-4136-8925-190B4AED902D}"/>
              </a:ext>
            </a:extLst>
          </p:cNvPr>
          <p:cNvSpPr/>
          <p:nvPr/>
        </p:nvSpPr>
        <p:spPr>
          <a:xfrm>
            <a:off x="9788830" y="4687467"/>
            <a:ext cx="494294" cy="6457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00B0A-1F20-4191-914C-18FFE9278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85016">
            <a:off x="9710936" y="918049"/>
            <a:ext cx="2289361" cy="22760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C07437-71ED-4BA9-8D1A-67B3EAA73BA9}"/>
              </a:ext>
            </a:extLst>
          </p:cNvPr>
          <p:cNvSpPr txBox="1"/>
          <p:nvPr/>
        </p:nvSpPr>
        <p:spPr>
          <a:xfrm>
            <a:off x="868045" y="1469122"/>
            <a:ext cx="1109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 you spot the difference between these two houses?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7407747-3D46-4E3E-AB20-632A3787A5FA}"/>
              </a:ext>
            </a:extLst>
          </p:cNvPr>
          <p:cNvSpPr/>
          <p:nvPr/>
        </p:nvSpPr>
        <p:spPr>
          <a:xfrm>
            <a:off x="7594420" y="4876015"/>
            <a:ext cx="192657" cy="1504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F49E51-C741-4256-946D-18737398F60D}"/>
              </a:ext>
            </a:extLst>
          </p:cNvPr>
          <p:cNvSpPr/>
          <p:nvPr/>
        </p:nvSpPr>
        <p:spPr>
          <a:xfrm>
            <a:off x="10189030" y="3952703"/>
            <a:ext cx="277079" cy="550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3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5806D-F9B0-447C-869D-BD2299549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3984" y="1652781"/>
            <a:ext cx="8164032" cy="51203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73D0C-54A6-47AC-899B-0D6B80145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91501" y="3024832"/>
            <a:ext cx="3792218" cy="30507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CF4CE2-7527-495C-9043-F4E20BF125E3}"/>
              </a:ext>
            </a:extLst>
          </p:cNvPr>
          <p:cNvSpPr txBox="1"/>
          <p:nvPr/>
        </p:nvSpPr>
        <p:spPr>
          <a:xfrm>
            <a:off x="1212111" y="3890341"/>
            <a:ext cx="75127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Resistance and Resilience</a:t>
            </a:r>
            <a:endParaRPr lang="en-GB" sz="3200" dirty="0">
              <a:solidFill>
                <a:srgbClr val="7030A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7030A0"/>
                </a:solidFill>
              </a:rPr>
              <a:t>Resistance =  stops water coming in </a:t>
            </a:r>
            <a:endParaRPr lang="en-GB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/>
                </a:solidFill>
              </a:rPr>
              <a:t>Resilience = reduces flood damage &amp; makes recovery faster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1212111" y="1808360"/>
            <a:ext cx="96178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Property Flood Resilience (PFR) = </a:t>
            </a:r>
            <a:r>
              <a:rPr lang="en-GB" sz="3200" dirty="0"/>
              <a:t>Changes people can make to their property so that it can cope better when it floods</a:t>
            </a:r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550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3E497-3CA1-4CC4-92EC-1D02E9DA09EE}"/>
              </a:ext>
            </a:extLst>
          </p:cNvPr>
          <p:cNvSpPr txBox="1"/>
          <p:nvPr/>
        </p:nvSpPr>
        <p:spPr>
          <a:xfrm>
            <a:off x="817776" y="3193762"/>
            <a:ext cx="85626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SuDS</a:t>
            </a:r>
            <a:r>
              <a:rPr lang="en-GB" sz="2800" dirty="0"/>
              <a:t> catch rain to stop it from adding to surface water, entering drains and adding to the risk of flooding!</a:t>
            </a:r>
          </a:p>
          <a:p>
            <a:endParaRPr lang="en-GB" sz="2800" dirty="0"/>
          </a:p>
          <a:p>
            <a:r>
              <a:rPr lang="en-GB" sz="2800" dirty="0"/>
              <a:t>As well as reducing flood risk they have lots of other benefits such as creating habitats for wildlife and soaking up carbon dioxide (CO</a:t>
            </a:r>
            <a:r>
              <a:rPr lang="en-GB" sz="2800" baseline="-25000" dirty="0"/>
              <a:t>2</a:t>
            </a:r>
            <a:r>
              <a:rPr lang="en-GB" sz="2800" dirty="0"/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1062A-ADEC-459B-8480-7CD8B5780204}"/>
              </a:ext>
            </a:extLst>
          </p:cNvPr>
          <p:cNvSpPr txBox="1"/>
          <p:nvPr/>
        </p:nvSpPr>
        <p:spPr>
          <a:xfrm>
            <a:off x="817776" y="2078870"/>
            <a:ext cx="9083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Sustainable Drainage Systems (SuDS)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 descr="A cloud and raindrops on a black background&#10;&#10;Description automatically generated">
            <a:extLst>
              <a:ext uri="{FF2B5EF4-FFF2-40B4-BE49-F238E27FC236}">
                <a16:creationId xmlns:a16="http://schemas.microsoft.com/office/drawing/2014/main" id="{2D1E43D7-F908-D758-FEF5-58C8FDDC3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53" y="3038938"/>
            <a:ext cx="2623390" cy="2512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4B637-75D4-41ED-ABA8-0AB23DF635EA}"/>
              </a:ext>
            </a:extLst>
          </p:cNvPr>
          <p:cNvSpPr txBox="1"/>
          <p:nvPr/>
        </p:nvSpPr>
        <p:spPr>
          <a:xfrm>
            <a:off x="11286066" y="5540065"/>
            <a:ext cx="293793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" dirty="0"/>
              <a:t>Image: The Flood Hub</a:t>
            </a:r>
          </a:p>
        </p:txBody>
      </p:sp>
    </p:spTree>
    <p:extLst>
      <p:ext uri="{BB962C8B-B14F-4D97-AF65-F5344CB8AC3E}">
        <p14:creationId xmlns:p14="http://schemas.microsoft.com/office/powerpoint/2010/main" val="201888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F0BF69C-2645-488C-BC9D-96BCC8EF5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08" y="2010964"/>
            <a:ext cx="7379172" cy="4628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74BCB4-0473-43D4-B78A-DFE3B36E77F6}"/>
              </a:ext>
            </a:extLst>
          </p:cNvPr>
          <p:cNvSpPr txBox="1"/>
          <p:nvPr/>
        </p:nvSpPr>
        <p:spPr>
          <a:xfrm>
            <a:off x="8706112" y="2010964"/>
            <a:ext cx="341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Resistance =  stops water coming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B1C007-8A62-4379-8321-20C8281540B3}"/>
              </a:ext>
            </a:extLst>
          </p:cNvPr>
          <p:cNvSpPr txBox="1"/>
          <p:nvPr/>
        </p:nvSpPr>
        <p:spPr>
          <a:xfrm>
            <a:off x="8706112" y="3318462"/>
            <a:ext cx="3414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</a:rPr>
              <a:t>Resilience = reduces flood damage &amp; makes recovery faster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BD92A2-1308-47D8-925C-518A9BE7EDFF}"/>
              </a:ext>
            </a:extLst>
          </p:cNvPr>
          <p:cNvSpPr/>
          <p:nvPr/>
        </p:nvSpPr>
        <p:spPr>
          <a:xfrm>
            <a:off x="3961780" y="5977304"/>
            <a:ext cx="668698" cy="41756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B9D59D-E5AE-4A12-B4EF-7F9362ED2C0A}"/>
              </a:ext>
            </a:extLst>
          </p:cNvPr>
          <p:cNvSpPr/>
          <p:nvPr/>
        </p:nvSpPr>
        <p:spPr>
          <a:xfrm>
            <a:off x="4694274" y="6077621"/>
            <a:ext cx="816380" cy="41756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E52524-F3AB-438B-A764-8A65C4C01E66}"/>
              </a:ext>
            </a:extLst>
          </p:cNvPr>
          <p:cNvSpPr/>
          <p:nvPr/>
        </p:nvSpPr>
        <p:spPr>
          <a:xfrm>
            <a:off x="4648742" y="2660976"/>
            <a:ext cx="772888" cy="41756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8ADAAC-912C-4707-B443-B28E168BF4CC}"/>
              </a:ext>
            </a:extLst>
          </p:cNvPr>
          <p:cNvSpPr/>
          <p:nvPr/>
        </p:nvSpPr>
        <p:spPr>
          <a:xfrm>
            <a:off x="2816548" y="5938858"/>
            <a:ext cx="1071639" cy="637976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E0CEFD-2441-4E9C-A0AB-31453C1D3174}"/>
              </a:ext>
            </a:extLst>
          </p:cNvPr>
          <p:cNvSpPr/>
          <p:nvPr/>
        </p:nvSpPr>
        <p:spPr>
          <a:xfrm>
            <a:off x="6748131" y="5123828"/>
            <a:ext cx="916015" cy="46003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77DE2-A3E3-4547-819A-FC38D7ADB1BF}"/>
              </a:ext>
            </a:extLst>
          </p:cNvPr>
          <p:cNvSpPr/>
          <p:nvPr/>
        </p:nvSpPr>
        <p:spPr>
          <a:xfrm>
            <a:off x="2884832" y="2684721"/>
            <a:ext cx="1166178" cy="474247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FD821E-CA00-45E4-B681-29C6AEBD55A1}"/>
              </a:ext>
            </a:extLst>
          </p:cNvPr>
          <p:cNvSpPr/>
          <p:nvPr/>
        </p:nvSpPr>
        <p:spPr>
          <a:xfrm>
            <a:off x="854974" y="3412908"/>
            <a:ext cx="1025082" cy="47319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A4E26F-9ECF-46EA-9243-D63C32332BEC}"/>
              </a:ext>
            </a:extLst>
          </p:cNvPr>
          <p:cNvSpPr/>
          <p:nvPr/>
        </p:nvSpPr>
        <p:spPr>
          <a:xfrm>
            <a:off x="881658" y="4448616"/>
            <a:ext cx="871485" cy="42282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337244-16DB-4EF9-8335-8F34F57F2C9F}"/>
              </a:ext>
            </a:extLst>
          </p:cNvPr>
          <p:cNvSpPr/>
          <p:nvPr/>
        </p:nvSpPr>
        <p:spPr>
          <a:xfrm>
            <a:off x="1844395" y="5953528"/>
            <a:ext cx="674381" cy="417566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042FDB-9A30-4E82-992A-7A19466FF1FB}"/>
              </a:ext>
            </a:extLst>
          </p:cNvPr>
          <p:cNvSpPr/>
          <p:nvPr/>
        </p:nvSpPr>
        <p:spPr>
          <a:xfrm>
            <a:off x="5677146" y="2731184"/>
            <a:ext cx="946574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E954AF4-8793-49AB-8E44-4CF7E4D72599}"/>
              </a:ext>
            </a:extLst>
          </p:cNvPr>
          <p:cNvSpPr/>
          <p:nvPr/>
        </p:nvSpPr>
        <p:spPr>
          <a:xfrm>
            <a:off x="6859988" y="2506662"/>
            <a:ext cx="880153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82B197-E7DC-4F35-94FE-45DBDF5C0480}"/>
              </a:ext>
            </a:extLst>
          </p:cNvPr>
          <p:cNvSpPr/>
          <p:nvPr/>
        </p:nvSpPr>
        <p:spPr>
          <a:xfrm>
            <a:off x="5478758" y="4010821"/>
            <a:ext cx="705473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E70FC-03AF-43A1-A60E-11CBAF4D22CF}"/>
              </a:ext>
            </a:extLst>
          </p:cNvPr>
          <p:cNvSpPr txBox="1"/>
          <p:nvPr/>
        </p:nvSpPr>
        <p:spPr>
          <a:xfrm>
            <a:off x="8706112" y="5050256"/>
            <a:ext cx="341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SuDS = catch and store rainwater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1DFE35E-0C51-4413-B9C3-5D9FDC1360B9}"/>
              </a:ext>
            </a:extLst>
          </p:cNvPr>
          <p:cNvSpPr/>
          <p:nvPr/>
        </p:nvSpPr>
        <p:spPr>
          <a:xfrm>
            <a:off x="6401980" y="4681824"/>
            <a:ext cx="916015" cy="263763"/>
          </a:xfrm>
          <a:prstGeom prst="roundRect">
            <a:avLst>
              <a:gd name="adj" fmla="val 18175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4D9F4-67CE-45A6-9F6C-4C555B6276C1}"/>
              </a:ext>
            </a:extLst>
          </p:cNvPr>
          <p:cNvSpPr txBox="1"/>
          <p:nvPr/>
        </p:nvSpPr>
        <p:spPr>
          <a:xfrm>
            <a:off x="929425" y="1544830"/>
            <a:ext cx="10442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Can you guess which defences are </a:t>
            </a:r>
            <a:r>
              <a:rPr lang="en-GB" sz="2200" dirty="0">
                <a:solidFill>
                  <a:srgbClr val="7030A0"/>
                </a:solidFill>
              </a:rPr>
              <a:t>resistance</a:t>
            </a:r>
            <a:r>
              <a:rPr lang="en-GB" sz="2200" dirty="0"/>
              <a:t>, which are </a:t>
            </a:r>
            <a:r>
              <a:rPr lang="en-GB" sz="2200" dirty="0">
                <a:solidFill>
                  <a:schemeClr val="accent2"/>
                </a:solidFill>
              </a:rPr>
              <a:t>resilience</a:t>
            </a:r>
            <a:r>
              <a:rPr lang="en-GB" sz="2200" dirty="0"/>
              <a:t>, and which are </a:t>
            </a:r>
            <a:r>
              <a:rPr lang="en-GB" sz="2200" dirty="0">
                <a:solidFill>
                  <a:srgbClr val="00B0F0"/>
                </a:solidFill>
              </a:rPr>
              <a:t>SuDS</a:t>
            </a:r>
            <a:r>
              <a:rPr lang="en-GB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64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Office PowerPoint</Application>
  <PresentationFormat>Widescreen</PresentationFormat>
  <Paragraphs>120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2023-09-06T07:56:21Z</dcterms:created>
  <dcterms:modified xsi:type="dcterms:W3CDTF">2023-09-06T08:25:13Z</dcterms:modified>
</cp:coreProperties>
</file>