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96" r:id="rId3"/>
    <p:sldId id="294" r:id="rId4"/>
    <p:sldId id="279" r:id="rId5"/>
    <p:sldId id="271" r:id="rId6"/>
    <p:sldId id="282" r:id="rId7"/>
    <p:sldId id="273" r:id="rId8"/>
    <p:sldId id="284" r:id="rId9"/>
    <p:sldId id="285" r:id="rId10"/>
    <p:sldId id="287" r:id="rId11"/>
    <p:sldId id="280" r:id="rId12"/>
    <p:sldId id="289" r:id="rId13"/>
    <p:sldId id="283" r:id="rId14"/>
    <p:sldId id="286" r:id="rId15"/>
    <p:sldId id="274" r:id="rId16"/>
    <p:sldId id="275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9DC3"/>
    <a:srgbClr val="FF6600"/>
    <a:srgbClr val="11E334"/>
    <a:srgbClr val="F17FD3"/>
    <a:srgbClr val="F40C0C"/>
    <a:srgbClr val="66FFCC"/>
    <a:srgbClr val="CC66FF"/>
    <a:srgbClr val="FF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D5260A-72A2-404A-8A4F-88E18BAA5561}" v="6" dt="2023-08-25T14:22:45.3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93817" autoAdjust="0"/>
  </p:normalViewPr>
  <p:slideViewPr>
    <p:cSldViewPr snapToGrid="0">
      <p:cViewPr varScale="1">
        <p:scale>
          <a:sx n="102" d="100"/>
          <a:sy n="102" d="100"/>
        </p:scale>
        <p:origin x="9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299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5EE093-164E-4594-8B60-89D0980444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B8BAB6-1D3C-45B8-97FA-D02422AE2B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CCD9B-6C65-46CB-95AD-0A0160D7C8C1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4F397-47F0-474D-8B7E-47003C1033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587256-7654-413F-BD73-22689FC422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D4068-2204-4EFD-8C93-79F5F1A7F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041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A9141-E803-41FC-AA0A-E9A76424AB21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0655-02D7-49E5-B559-A8484B61A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881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tedutilities.com/help-and-support/wastewater-services/Monster-found-in-liverpool-sewer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969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056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https://www.unitedutilities.com/help-and-support/wastewater-services/Monster-found-in-liverpool-sewer/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149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316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27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284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005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664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207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162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672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701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142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71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245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701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38139-FC2E-4D51-B744-9BAE450E6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5EB43C-4F3D-4CD6-A876-1481EFC5EF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12063-6E4B-4B2D-951D-3785D495B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A5520-1DA6-43F1-953E-A65FB8F26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4B67E-0E9B-4D93-B683-535C72754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424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BBA58-58EA-47B9-94A8-20986E16E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8CA683-590B-4C47-9DE0-850B7BB0E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37304-ADB1-4685-A037-6D0D0687C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34F05-9671-43FF-915F-BEAE0329A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7752D-E30B-40C0-A789-6ED6A6FDF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040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6070E8-D8BF-4A89-8773-882CDD021D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313BDF-026B-4031-872D-1E2875254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96B83-4EEA-4213-BDE2-2C6C82B39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BD4FB-096C-4D0D-A961-4C1E3621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24C6-DCCE-4500-993F-F7C2B9780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142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F9B94-AEC0-40A8-A1A0-9D587650D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3791B-DB41-41CD-AF36-0A15817CA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A77D7-3B0B-4BE2-81C1-BEB0BC3D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2C6AC-5106-4A03-9A58-E694C6B70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9A9C4-CDA7-4C69-AA2E-7F43F1AC6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75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1D592-6DC1-45AA-898D-815FCA89D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BE179-D96F-413B-86BE-2669E18B8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6D766-C212-4855-B310-5980F77EC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1B2D2-CB5E-4540-9F5E-4DE99024B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80D1B-4B3C-480C-B67D-18A4F599D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873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BEB36-BB85-479E-9756-DD1826842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04146-CA58-4E2D-A1F1-95440F9EC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5C4CD4-7407-4629-972B-AB4D97556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C270B1-2DB3-4D27-91BF-CA3F88B0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E5CBE-8F2A-4719-AFF2-D66FE27A0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480A1-2DB1-47C8-B9EB-B10C42559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482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9FD4B-2B34-4D89-A4CE-AA0EA1E5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21EDC-0CA3-423F-891F-B6C8125A1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1CC073-1EAF-4E01-AE5C-B9FC3F72C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B1383-4BFF-43BD-A896-577CF7709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5DEABD-9928-4D13-8FFC-865B79BAA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5DB117-95F4-4F8F-A38C-4871F5A02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15A027-5005-44F2-B5F7-0C2CBB851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6368E6-D9AC-4A8D-826A-FAE8E6E41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81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8441-E78C-44D9-9E70-FD28C8EE5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C1A58-D195-4D8F-A7F1-BC02BF9AC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644E25-01F1-4C86-9BBA-E26B9E3B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B248CF-3CFB-4D7B-AF1A-BED7CA76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366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CB93D-1D72-4BAC-8764-A967D2470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B5D804-1F65-4C78-B3D3-1EC6A7A66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43ECA-D9B9-4386-B274-6F7BAF8FD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384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47FE5-F080-439A-B4C7-BC55B21D2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54B2E-D84E-4EE8-A067-CDDE778A6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3B9274-594C-4FF6-B753-D35C0C4F7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5F873-3717-48E4-A6F6-2611DD9D2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25D9BD-6E0E-4D63-801D-C7F59EFE8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92EE0-4D25-4ED7-990B-BA5B21703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449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60E8C-D4D4-425F-87DF-CF17564B6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67D219-FDF0-4ACF-8EF3-CCE5B0009E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0C6CE-8014-4738-87AC-23786ED75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854F25-75AF-4453-B365-16F6DA7C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8B2A0-BDE3-4876-A522-A0360E969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EB9CB-6A2C-4599-838D-EE6FDF678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99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33B54B-C93C-4722-BC68-58D3FADD4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5C756-3566-4C33-A9BE-C1E901179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28D7D-A200-412C-8832-63F719C952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9F5A3-4260-43DA-9A37-CBDD4CF289C8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2F3BE-4A73-4F3E-8647-CDD47774F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2F4A-D9D9-4982-865D-8F26A120A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94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goodfreephotos.com/vector-images/happy-water-droplet-vector-files.png.php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openclipart.org/detail/280406/pencil-doodling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2cR8yNlmqAM" TargetMode="External"/><Relationship Id="rId6" Type="http://schemas.openxmlformats.org/officeDocument/2006/relationships/hyperlink" Target="https://openclipart.org/detail/280406/pencil-doodling" TargetMode="External"/><Relationship Id="rId11" Type="http://schemas.openxmlformats.org/officeDocument/2006/relationships/hyperlink" Target="https://www.youtube.com/watch?v=2cR8yNlmqAM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hyperlink" Target="https://creativecommons.org/licenses/by-sa/4.0/deed.en" TargetMode="External"/><Relationship Id="rId5" Type="http://schemas.openxmlformats.org/officeDocument/2006/relationships/hyperlink" Target="https://openclipart.org/detail/280406/pencil-doodling" TargetMode="External"/><Relationship Id="rId10" Type="http://schemas.openxmlformats.org/officeDocument/2006/relationships/hyperlink" Target="https://commons.wikimedia.org/wiki/File:Fatberg_at_Museum_of_London.jpg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openclipart.org/detail/280406/pencil-doodling" TargetMode="External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openclipart.org/detail/280406/pencil-doodling" TargetMode="External"/><Relationship Id="rId10" Type="http://schemas.openxmlformats.org/officeDocument/2006/relationships/hyperlink" Target="https://pixabay.com/en/boys-studying-children-student-1844435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280406/pencil-doodling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oodfreephotos.com/vector-images/happy-water-droplet-vector-files.png.php" TargetMode="External"/><Relationship Id="rId5" Type="http://schemas.microsoft.com/office/2007/relationships/hdphoto" Target="../media/hdphoto1.wdp"/><Relationship Id="rId10" Type="http://schemas.openxmlformats.org/officeDocument/2006/relationships/image" Target="../media/image16.sv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24.PNG"/><Relationship Id="rId5" Type="http://schemas.openxmlformats.org/officeDocument/2006/relationships/hyperlink" Target="https://openclipart.org/detail/280406/pencil-doodling" TargetMode="External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hyperlink" Target="https://openclipart.org/detail/280406/pencil-doodlin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21YAP8RF_sw" TargetMode="External"/><Relationship Id="rId6" Type="http://schemas.openxmlformats.org/officeDocument/2006/relationships/hyperlink" Target="https://openclipart.org/detail/280406/pencil-doodling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hyperlink" Target="https://catchmentbasedapproach.org/learn/what-is-natural-flood-management/" TargetMode="External"/><Relationship Id="rId4" Type="http://schemas.openxmlformats.org/officeDocument/2006/relationships/image" Target="../media/image1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0.jp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oodfreephotos.com/vector-images/happy-water-droplet-vector-files.png.php" TargetMode="External"/><Relationship Id="rId11" Type="http://schemas.openxmlformats.org/officeDocument/2006/relationships/image" Target="../media/image8.JPG"/><Relationship Id="rId5" Type="http://schemas.microsoft.com/office/2007/relationships/hdphoto" Target="../media/hdphoto1.wdp"/><Relationship Id="rId10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2.png"/><Relationship Id="rId1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280406/pencil-doodling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oodfreephotos.com/vector-images/happy-water-droplet-vector-files.png.php" TargetMode="External"/><Relationship Id="rId11" Type="http://schemas.openxmlformats.org/officeDocument/2006/relationships/image" Target="../media/image17.png"/><Relationship Id="rId5" Type="http://schemas.microsoft.com/office/2007/relationships/hdphoto" Target="../media/hdphoto1.wdp"/><Relationship Id="rId10" Type="http://schemas.openxmlformats.org/officeDocument/2006/relationships/image" Target="../media/image16.sv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6EB31A-2791-4976-922B-B05727066594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Reducing flooding through the catchment (Part 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F13F3-955B-48F3-9080-279AA38E7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254C9B-FBDC-4027-A0AA-BCF1CC3C9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FBF616-BC3A-4D9E-A529-F60B57EE2A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E33A09C-98F3-4C8C-97BD-B4C169F86EF1}"/>
              </a:ext>
            </a:extLst>
          </p:cNvPr>
          <p:cNvSpPr txBox="1"/>
          <p:nvPr/>
        </p:nvSpPr>
        <p:spPr>
          <a:xfrm>
            <a:off x="1655974" y="2455735"/>
            <a:ext cx="9878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To understand how we can reduce flooding using natural flood management and by looking after watercourses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89A80-7800-48D9-B1D9-D5E2B9F13507}"/>
              </a:ext>
            </a:extLst>
          </p:cNvPr>
          <p:cNvSpPr txBox="1"/>
          <p:nvPr/>
        </p:nvSpPr>
        <p:spPr>
          <a:xfrm>
            <a:off x="1655974" y="1686294"/>
            <a:ext cx="3416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Lesson aim: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99B3E5-081E-43B2-A039-D1B21A8043BA}"/>
              </a:ext>
            </a:extLst>
          </p:cNvPr>
          <p:cNvSpPr txBox="1"/>
          <p:nvPr/>
        </p:nvSpPr>
        <p:spPr>
          <a:xfrm>
            <a:off x="1655974" y="4451746"/>
            <a:ext cx="9200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Learn what natural flood management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Learn the importance of looking after watercourses and drainage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0FED8A-91B0-45C6-BB44-BC3BC937F09B}"/>
              </a:ext>
            </a:extLst>
          </p:cNvPr>
          <p:cNvSpPr txBox="1"/>
          <p:nvPr/>
        </p:nvSpPr>
        <p:spPr>
          <a:xfrm>
            <a:off x="1655974" y="3682305"/>
            <a:ext cx="4821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Lesson objectives:</a:t>
            </a:r>
          </a:p>
        </p:txBody>
      </p:sp>
    </p:spTree>
    <p:extLst>
      <p:ext uri="{BB962C8B-B14F-4D97-AF65-F5344CB8AC3E}">
        <p14:creationId xmlns:p14="http://schemas.microsoft.com/office/powerpoint/2010/main" val="2176627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Drains and sewers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pic>
        <p:nvPicPr>
          <p:cNvPr id="7" name="Online Media 6">
            <a:hlinkClick r:id="" action="ppaction://media"/>
            <a:extLst>
              <a:ext uri="{FF2B5EF4-FFF2-40B4-BE49-F238E27FC236}">
                <a16:creationId xmlns:a16="http://schemas.microsoft.com/office/drawing/2014/main" id="{3C8611C0-D371-4350-98B3-9660C3777A5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2971800" y="2087545"/>
            <a:ext cx="6248400" cy="35147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3B298A-093E-4B89-94EC-8987F40F31AD}"/>
              </a:ext>
            </a:extLst>
          </p:cNvPr>
          <p:cNvSpPr txBox="1"/>
          <p:nvPr/>
        </p:nvSpPr>
        <p:spPr>
          <a:xfrm>
            <a:off x="3251880" y="5679411"/>
            <a:ext cx="5688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hlinkClick r:id="rId11"/>
              </a:rPr>
              <a:t>https://www.youtube.com/watch?v=2cR8yNlmqAM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95350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Fatbergs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A9CA97-626A-44AF-BF7A-83E8474AE7F3}"/>
              </a:ext>
            </a:extLst>
          </p:cNvPr>
          <p:cNvSpPr txBox="1"/>
          <p:nvPr/>
        </p:nvSpPr>
        <p:spPr>
          <a:xfrm>
            <a:off x="944790" y="2918899"/>
            <a:ext cx="6285349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/>
              <a:t>Putting the wrong things down the toilet and sink can cause blockages and </a:t>
            </a:r>
            <a:r>
              <a:rPr lang="en-GB" sz="2300" b="1" dirty="0">
                <a:solidFill>
                  <a:schemeClr val="accent2"/>
                </a:solidFill>
              </a:rPr>
              <a:t>fatbergs</a:t>
            </a:r>
            <a:r>
              <a:rPr lang="en-GB" sz="2300" dirty="0"/>
              <a:t> in sewers.</a:t>
            </a:r>
          </a:p>
          <a:p>
            <a:endParaRPr lang="en-GB" sz="2300" dirty="0"/>
          </a:p>
          <a:p>
            <a:r>
              <a:rPr lang="en-GB" sz="2300" dirty="0"/>
              <a:t>If sewers get blocked up this can cause flooding because the water has nowhere else to go.</a:t>
            </a:r>
          </a:p>
          <a:p>
            <a:endParaRPr lang="en-GB" sz="2300" dirty="0"/>
          </a:p>
          <a:p>
            <a:r>
              <a:rPr lang="en-GB" sz="2300" dirty="0"/>
              <a:t>The water will burst up out of sewers in the road or in gardens, or will go back up people’s sinks and toilets in houses!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D7657B-B58A-4723-90CE-EB76CAC1DB88}"/>
              </a:ext>
            </a:extLst>
          </p:cNvPr>
          <p:cNvSpPr txBox="1"/>
          <p:nvPr/>
        </p:nvSpPr>
        <p:spPr>
          <a:xfrm>
            <a:off x="819854" y="2021720"/>
            <a:ext cx="70090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Blockages cause flooding!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4A5136-2E17-36C7-8986-66715A5AA1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091" y="2333786"/>
            <a:ext cx="4392702" cy="3277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CD62E6-2826-883E-62D5-50F6A90D0804}"/>
              </a:ext>
            </a:extLst>
          </p:cNvPr>
          <p:cNvSpPr txBox="1"/>
          <p:nvPr/>
        </p:nvSpPr>
        <p:spPr>
          <a:xfrm>
            <a:off x="7429091" y="2333785"/>
            <a:ext cx="418473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</a:t>
            </a:r>
            <a:r>
              <a:rPr lang="en-GB" sz="800" dirty="0">
                <a:solidFill>
                  <a:schemeClr val="bg1"/>
                </a:solidFill>
              </a:rPr>
              <a:t>: A dried section of a "fatberg" by Lord </a:t>
            </a:r>
            <a:r>
              <a:rPr lang="en-GB" sz="800" dirty="0" err="1">
                <a:solidFill>
                  <a:schemeClr val="bg1"/>
                </a:solidFill>
              </a:rPr>
              <a:t>Belbury</a:t>
            </a:r>
            <a:r>
              <a:rPr lang="en-GB" sz="800" dirty="0">
                <a:solidFill>
                  <a:schemeClr val="bg1"/>
                </a:solidFill>
              </a:rPr>
              <a:t> is licensed under </a:t>
            </a:r>
            <a:r>
              <a:rPr lang="en-GB" sz="800" dirty="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4.0</a:t>
            </a:r>
            <a:r>
              <a:rPr lang="en-GB" sz="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934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Fatbergs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D4F70E-DFDD-4C72-8FDB-A4F70D27A6C0}"/>
              </a:ext>
            </a:extLst>
          </p:cNvPr>
          <p:cNvSpPr txBox="1"/>
          <p:nvPr/>
        </p:nvSpPr>
        <p:spPr>
          <a:xfrm>
            <a:off x="944791" y="2163095"/>
            <a:ext cx="927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Biggest ever fatberg in North West England was found in Liverpool in 2019!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A75B6E-3DB9-4BDA-981A-923948B88BCD}"/>
              </a:ext>
            </a:extLst>
          </p:cNvPr>
          <p:cNvSpPr txBox="1"/>
          <p:nvPr/>
        </p:nvSpPr>
        <p:spPr>
          <a:xfrm>
            <a:off x="944791" y="3240313"/>
            <a:ext cx="927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chemeClr val="accent2"/>
                </a:solidFill>
              </a:rPr>
              <a:t>250 metres long – the size of 10 swimming pools or 2.5 football pitches.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290471-BA5D-47D0-936E-FDC2CFFAF2F2}"/>
              </a:ext>
            </a:extLst>
          </p:cNvPr>
          <p:cNvSpPr txBox="1"/>
          <p:nvPr/>
        </p:nvSpPr>
        <p:spPr>
          <a:xfrm>
            <a:off x="944791" y="4493741"/>
            <a:ext cx="9273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chemeClr val="accent2"/>
                </a:solidFill>
              </a:rPr>
              <a:t>400 tonnes – as heavy as 4 blue whales!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11C5C9-4809-478F-A479-C0FF7A69E6D8}"/>
              </a:ext>
            </a:extLst>
          </p:cNvPr>
          <p:cNvSpPr txBox="1"/>
          <p:nvPr/>
        </p:nvSpPr>
        <p:spPr>
          <a:xfrm>
            <a:off x="944791" y="5584119"/>
            <a:ext cx="10144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chemeClr val="accent2"/>
                </a:solidFill>
              </a:rPr>
              <a:t>Fats, grease, oil, wet wipes, sanitary products and more</a:t>
            </a:r>
          </a:p>
        </p:txBody>
      </p:sp>
      <p:pic>
        <p:nvPicPr>
          <p:cNvPr id="5" name="Picture 4" descr="A picture containing text, aircraft, vector graphics&#10;&#10;Description automatically generated">
            <a:extLst>
              <a:ext uri="{FF2B5EF4-FFF2-40B4-BE49-F238E27FC236}">
                <a16:creationId xmlns:a16="http://schemas.microsoft.com/office/drawing/2014/main" id="{46A1A4A8-86E3-157A-6280-AF9901E6A2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088" y="3078949"/>
            <a:ext cx="3344121" cy="334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84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45D280-73D9-4B16-8D5A-DCF5BEE1C84E}"/>
              </a:ext>
            </a:extLst>
          </p:cNvPr>
          <p:cNvSpPr txBox="1"/>
          <p:nvPr/>
        </p:nvSpPr>
        <p:spPr>
          <a:xfrm>
            <a:off x="798556" y="2367355"/>
            <a:ext cx="888004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Write a short newspaper article pretending that the biggest fatberg ever has been found! Include:</a:t>
            </a:r>
          </a:p>
          <a:p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Why the fatberg happened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What the fatberg is made up of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What happened because of the fatberg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Add a drawing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47220E-F508-4A06-9C26-752581533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168061" y="2622830"/>
            <a:ext cx="3653732" cy="320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47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Experiment time!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2DFA49-8073-48B8-8B23-BF7AA1959E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3BC07D7-1A04-4F24-80F2-88B7D34F6DCC}"/>
              </a:ext>
            </a:extLst>
          </p:cNvPr>
          <p:cNvSpPr txBox="1"/>
          <p:nvPr/>
        </p:nvSpPr>
        <p:spPr>
          <a:xfrm>
            <a:off x="947195" y="2322788"/>
            <a:ext cx="102976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Optional: </a:t>
            </a:r>
            <a:r>
              <a:rPr lang="en-GB" sz="3200" dirty="0"/>
              <a:t>Experiment to show how wet wipes don’t break down in sewers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30923F0-7475-007C-05D9-6AF539A5D3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61074" y="3173192"/>
            <a:ext cx="3301427" cy="333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89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Quick test!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CF4CE2-7527-495C-9043-F4E20BF125E3}"/>
              </a:ext>
            </a:extLst>
          </p:cNvPr>
          <p:cNvSpPr txBox="1"/>
          <p:nvPr/>
        </p:nvSpPr>
        <p:spPr>
          <a:xfrm>
            <a:off x="5510527" y="3503870"/>
            <a:ext cx="40769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Please complete the 6 test questions now </a:t>
            </a:r>
            <a:r>
              <a:rPr lang="en-GB" sz="3200" dirty="0">
                <a:sym typeface="Wingdings" panose="05000000000000000000" pitchFamily="2" charset="2"/>
              </a:rPr>
              <a:t></a:t>
            </a:r>
            <a:endParaRPr lang="en-GB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FB6B4B-1550-4B47-AEA5-8027E256C3E3}"/>
              </a:ext>
            </a:extLst>
          </p:cNvPr>
          <p:cNvSpPr txBox="1"/>
          <p:nvPr/>
        </p:nvSpPr>
        <p:spPr>
          <a:xfrm>
            <a:off x="5510527" y="2020691"/>
            <a:ext cx="6254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How much have you learnt?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5EA9C5-543E-40C2-AB58-E8965DFB62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667" y="1523913"/>
            <a:ext cx="3731826" cy="5278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DEA399-BD1D-4B7C-8FEC-D9327C58CC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667" y="1524709"/>
            <a:ext cx="3731263" cy="5277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DB49D7-5348-E75B-D027-6BC4BDBE9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630" y="3292863"/>
            <a:ext cx="2515782" cy="244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3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Recap of lesson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F7E20D-8871-420C-8DBD-9394AFB7414A}"/>
              </a:ext>
            </a:extLst>
          </p:cNvPr>
          <p:cNvSpPr txBox="1"/>
          <p:nvPr/>
        </p:nvSpPr>
        <p:spPr>
          <a:xfrm>
            <a:off x="832895" y="2076567"/>
            <a:ext cx="542276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We need to manage flood risk to…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Natural flood management is…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The only things that should go down the drain are…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818BD0-B92F-4A52-A259-BED512BC16C0}"/>
              </a:ext>
            </a:extLst>
          </p:cNvPr>
          <p:cNvSpPr txBox="1"/>
          <p:nvPr/>
        </p:nvSpPr>
        <p:spPr>
          <a:xfrm>
            <a:off x="6228441" y="2126620"/>
            <a:ext cx="5796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309DC3"/>
                </a:solidFill>
              </a:rPr>
              <a:t>Reduce the number of homes and businesses that flood.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460EBD-B2D8-4A28-92AA-192F5FA6DEA9}"/>
              </a:ext>
            </a:extLst>
          </p:cNvPr>
          <p:cNvSpPr txBox="1"/>
          <p:nvPr/>
        </p:nvSpPr>
        <p:spPr>
          <a:xfrm>
            <a:off x="6228440" y="3670739"/>
            <a:ext cx="5796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309DC3"/>
                </a:solidFill>
              </a:rPr>
              <a:t>Using natural materials and processes to reduce the risk of flooding.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A64992-F47D-4D71-942A-6A0568B25702}"/>
              </a:ext>
            </a:extLst>
          </p:cNvPr>
          <p:cNvSpPr txBox="1"/>
          <p:nvPr/>
        </p:nvSpPr>
        <p:spPr>
          <a:xfrm>
            <a:off x="6228441" y="5400109"/>
            <a:ext cx="5568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309DC3"/>
                </a:solidFill>
              </a:rPr>
              <a:t>Paper, pee and poo!</a:t>
            </a:r>
          </a:p>
        </p:txBody>
      </p:sp>
    </p:spTree>
    <p:extLst>
      <p:ext uri="{BB962C8B-B14F-4D97-AF65-F5344CB8AC3E}">
        <p14:creationId xmlns:p14="http://schemas.microsoft.com/office/powerpoint/2010/main" val="53401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50B86E-C873-437C-9C78-A5A116299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94446" y="3461167"/>
            <a:ext cx="4126330" cy="31514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Homework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164733-AE3B-43EB-B590-034BD1AE9AAD}"/>
              </a:ext>
            </a:extLst>
          </p:cNvPr>
          <p:cNvSpPr txBox="1"/>
          <p:nvPr/>
        </p:nvSpPr>
        <p:spPr>
          <a:xfrm>
            <a:off x="819854" y="3854984"/>
            <a:ext cx="7174592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GB" sz="2800" dirty="0"/>
              <a:t>Draw a river and town (or use the template)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GB" sz="2800" dirty="0"/>
              <a:t>Draw or cut &amp; stick on at least 4 types of flood protection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GB" sz="2800" dirty="0"/>
              <a:t>Label what the flood defences are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GB" sz="2800" dirty="0"/>
              <a:t>Write down how the flood defences help to stop flooding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CB6E44-15A8-4218-8DC3-5B42E4B91BCD}"/>
              </a:ext>
            </a:extLst>
          </p:cNvPr>
          <p:cNvSpPr txBox="1"/>
          <p:nvPr/>
        </p:nvSpPr>
        <p:spPr>
          <a:xfrm>
            <a:off x="776722" y="1700061"/>
            <a:ext cx="10638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Create a flood scheme!</a:t>
            </a:r>
            <a:endParaRPr lang="en-GB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90C4BF-76F1-4EEC-B3C0-1127D3C098FB}"/>
              </a:ext>
            </a:extLst>
          </p:cNvPr>
          <p:cNvSpPr txBox="1"/>
          <p:nvPr/>
        </p:nvSpPr>
        <p:spPr>
          <a:xfrm>
            <a:off x="819854" y="2524597"/>
            <a:ext cx="10638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Thinking about what you have learnt, and the different ways to try to manage flooding, can you be a flood engineer and create a flood scheme by placing flood protection at the correct place on the catchment image?</a:t>
            </a:r>
          </a:p>
        </p:txBody>
      </p:sp>
    </p:spTree>
    <p:extLst>
      <p:ext uri="{BB962C8B-B14F-4D97-AF65-F5344CB8AC3E}">
        <p14:creationId xmlns:p14="http://schemas.microsoft.com/office/powerpoint/2010/main" val="1833176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Recap…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B28F67-352D-4E77-92BA-07678BD42CB4}"/>
              </a:ext>
            </a:extLst>
          </p:cNvPr>
          <p:cNvSpPr txBox="1"/>
          <p:nvPr/>
        </p:nvSpPr>
        <p:spPr>
          <a:xfrm>
            <a:off x="1467136" y="1476772"/>
            <a:ext cx="890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Ways to reduce flooding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DF2EB5-1044-4BC9-8DE6-3685A76C4CA8}"/>
              </a:ext>
            </a:extLst>
          </p:cNvPr>
          <p:cNvSpPr txBox="1"/>
          <p:nvPr/>
        </p:nvSpPr>
        <p:spPr>
          <a:xfrm>
            <a:off x="295532" y="2172571"/>
            <a:ext cx="2988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PFR   =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F01DE9-8C3E-4A5B-B7FC-29FD58F415DD}"/>
              </a:ext>
            </a:extLst>
          </p:cNvPr>
          <p:cNvSpPr txBox="1"/>
          <p:nvPr/>
        </p:nvSpPr>
        <p:spPr>
          <a:xfrm>
            <a:off x="2204182" y="2184658"/>
            <a:ext cx="9987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accent2"/>
                </a:solidFill>
              </a:rPr>
              <a:t>P</a:t>
            </a:r>
            <a:r>
              <a:rPr lang="en-GB" sz="3200" b="1" dirty="0">
                <a:solidFill>
                  <a:schemeClr val="accent2"/>
                </a:solidFill>
              </a:rPr>
              <a:t>roperty </a:t>
            </a:r>
            <a:r>
              <a:rPr lang="en-GB" sz="3200" b="1" u="sng" dirty="0">
                <a:solidFill>
                  <a:schemeClr val="accent2"/>
                </a:solidFill>
              </a:rPr>
              <a:t>F</a:t>
            </a:r>
            <a:r>
              <a:rPr lang="en-GB" sz="3200" b="1" dirty="0">
                <a:solidFill>
                  <a:schemeClr val="accent2"/>
                </a:solidFill>
              </a:rPr>
              <a:t>lood </a:t>
            </a:r>
            <a:r>
              <a:rPr lang="en-GB" sz="3200" b="1" u="sng" dirty="0">
                <a:solidFill>
                  <a:schemeClr val="accent2"/>
                </a:solidFill>
              </a:rPr>
              <a:t>R</a:t>
            </a:r>
            <a:r>
              <a:rPr lang="en-GB" sz="3200" b="1" dirty="0">
                <a:solidFill>
                  <a:schemeClr val="accent2"/>
                </a:solidFill>
              </a:rPr>
              <a:t>esilience</a:t>
            </a:r>
            <a:r>
              <a:rPr lang="en-GB" sz="3200" dirty="0"/>
              <a:t>. This stops water getting into your home and damaging things.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0BB8CD-E403-451F-A539-BAD958CD165E}"/>
              </a:ext>
            </a:extLst>
          </p:cNvPr>
          <p:cNvSpPr txBox="1"/>
          <p:nvPr/>
        </p:nvSpPr>
        <p:spPr>
          <a:xfrm>
            <a:off x="2204182" y="3534034"/>
            <a:ext cx="9987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accent2"/>
                </a:solidFill>
              </a:rPr>
              <a:t>S</a:t>
            </a:r>
            <a:r>
              <a:rPr lang="en-GB" sz="3200" b="1" dirty="0">
                <a:solidFill>
                  <a:schemeClr val="accent2"/>
                </a:solidFill>
              </a:rPr>
              <a:t>ustainable </a:t>
            </a:r>
            <a:r>
              <a:rPr lang="en-GB" sz="3200" b="1" u="sng" dirty="0">
                <a:solidFill>
                  <a:schemeClr val="accent2"/>
                </a:solidFill>
              </a:rPr>
              <a:t>D</a:t>
            </a:r>
            <a:r>
              <a:rPr lang="en-GB" sz="3200" b="1" dirty="0">
                <a:solidFill>
                  <a:schemeClr val="accent2"/>
                </a:solidFill>
              </a:rPr>
              <a:t>rainage </a:t>
            </a:r>
            <a:r>
              <a:rPr lang="en-GB" sz="3200" b="1" u="sng" dirty="0">
                <a:solidFill>
                  <a:schemeClr val="accent2"/>
                </a:solidFill>
              </a:rPr>
              <a:t>S</a:t>
            </a:r>
            <a:r>
              <a:rPr lang="en-GB" sz="3200" b="1" dirty="0">
                <a:solidFill>
                  <a:schemeClr val="accent2"/>
                </a:solidFill>
              </a:rPr>
              <a:t>ystems</a:t>
            </a:r>
            <a:r>
              <a:rPr lang="en-GB" sz="3200" dirty="0"/>
              <a:t>. These catch rainwater, release it slowly and stop it from flowing over roads and into drains.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FA8B56-3EF6-4F70-97CB-88BD44729272}"/>
              </a:ext>
            </a:extLst>
          </p:cNvPr>
          <p:cNvSpPr txBox="1"/>
          <p:nvPr/>
        </p:nvSpPr>
        <p:spPr>
          <a:xfrm>
            <a:off x="295531" y="3544830"/>
            <a:ext cx="2094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err="1"/>
              <a:t>SuDS</a:t>
            </a:r>
            <a:r>
              <a:rPr lang="en-GB" sz="3200" dirty="0"/>
              <a:t>   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6A1785-BDA6-4A0C-BA45-A91E6B3FC48E}"/>
              </a:ext>
            </a:extLst>
          </p:cNvPr>
          <p:cNvSpPr txBox="1"/>
          <p:nvPr/>
        </p:nvSpPr>
        <p:spPr>
          <a:xfrm>
            <a:off x="370206" y="5052082"/>
            <a:ext cx="11821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chemeClr val="accent2"/>
                </a:solidFill>
              </a:rPr>
              <a:t>Flood schemes </a:t>
            </a:r>
            <a:r>
              <a:rPr lang="en-GB" sz="3200" dirty="0"/>
              <a:t>are built to protect big parts of towns and villages from flooding where the risk of flooding is high for many homes and businesses. </a:t>
            </a:r>
          </a:p>
        </p:txBody>
      </p:sp>
    </p:spTree>
    <p:extLst>
      <p:ext uri="{BB962C8B-B14F-4D97-AF65-F5344CB8AC3E}">
        <p14:creationId xmlns:p14="http://schemas.microsoft.com/office/powerpoint/2010/main" val="250190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14" grpId="0"/>
      <p:bldP spid="15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C0153E6-258D-4C2B-9409-65411997F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479" y="1582480"/>
            <a:ext cx="7600950" cy="4480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83AE77-28E6-4BAB-841A-97F863D23C58}"/>
              </a:ext>
            </a:extLst>
          </p:cNvPr>
          <p:cNvSpPr txBox="1"/>
          <p:nvPr/>
        </p:nvSpPr>
        <p:spPr>
          <a:xfrm>
            <a:off x="254001" y="2021720"/>
            <a:ext cx="3972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Already covered…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A50964-1F73-455C-9652-4C05A61B4800}"/>
              </a:ext>
            </a:extLst>
          </p:cNvPr>
          <p:cNvSpPr txBox="1"/>
          <p:nvPr/>
        </p:nvSpPr>
        <p:spPr>
          <a:xfrm>
            <a:off x="5887173" y="1760110"/>
            <a:ext cx="1193485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Natural flood management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FE72CA-6B2B-4A3F-A42F-0011420A61DF}"/>
              </a:ext>
            </a:extLst>
          </p:cNvPr>
          <p:cNvSpPr txBox="1"/>
          <p:nvPr/>
        </p:nvSpPr>
        <p:spPr>
          <a:xfrm>
            <a:off x="10523442" y="2363357"/>
            <a:ext cx="1298351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Flood schemes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C0EE9B-02B7-4B13-BFFD-0FFE82C44F33}"/>
              </a:ext>
            </a:extLst>
          </p:cNvPr>
          <p:cNvSpPr txBox="1"/>
          <p:nvPr/>
        </p:nvSpPr>
        <p:spPr>
          <a:xfrm>
            <a:off x="9586715" y="4969375"/>
            <a:ext cx="2180731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Preparing for flooding &amp; creating community groups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1AEEE-58C5-455E-B626-17032EBADEF0}"/>
              </a:ext>
            </a:extLst>
          </p:cNvPr>
          <p:cNvSpPr txBox="1"/>
          <p:nvPr/>
        </p:nvSpPr>
        <p:spPr>
          <a:xfrm>
            <a:off x="5545446" y="3939571"/>
            <a:ext cx="1704440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Sustainable Drainage Systems (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SuDS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F659B3-1E79-4801-9526-3C10C9DA3162}"/>
              </a:ext>
            </a:extLst>
          </p:cNvPr>
          <p:cNvSpPr txBox="1"/>
          <p:nvPr/>
        </p:nvSpPr>
        <p:spPr>
          <a:xfrm>
            <a:off x="8349623" y="4315379"/>
            <a:ext cx="1389846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Property Flood Resilience (PFR)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Reducing Flooding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78FD28-4ED7-4A55-A323-8ED419D9DB7D}"/>
              </a:ext>
            </a:extLst>
          </p:cNvPr>
          <p:cNvSpPr txBox="1"/>
          <p:nvPr/>
        </p:nvSpPr>
        <p:spPr>
          <a:xfrm>
            <a:off x="8170941" y="3515120"/>
            <a:ext cx="1568049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Only flush the 3 p’s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7B410B-4456-48C6-91DB-B3F2CB0A89AB}"/>
              </a:ext>
            </a:extLst>
          </p:cNvPr>
          <p:cNvSpPr txBox="1"/>
          <p:nvPr/>
        </p:nvSpPr>
        <p:spPr>
          <a:xfrm>
            <a:off x="254000" y="3253550"/>
            <a:ext cx="40944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other ways can we reduce flooding?</a:t>
            </a:r>
          </a:p>
        </p:txBody>
      </p:sp>
    </p:spTree>
    <p:extLst>
      <p:ext uri="{BB962C8B-B14F-4D97-AF65-F5344CB8AC3E}">
        <p14:creationId xmlns:p14="http://schemas.microsoft.com/office/powerpoint/2010/main" val="411590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Natural flood management (NFM)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74ACDC-978C-42E4-A084-CEE5A4419F83}"/>
              </a:ext>
            </a:extLst>
          </p:cNvPr>
          <p:cNvSpPr txBox="1"/>
          <p:nvPr/>
        </p:nvSpPr>
        <p:spPr>
          <a:xfrm>
            <a:off x="599441" y="3128535"/>
            <a:ext cx="50908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Uses natural materials and processes to help slow the flow of water and reduce the risk of flooding to communities downstream.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83AE77-28E6-4BAB-841A-97F863D23C58}"/>
              </a:ext>
            </a:extLst>
          </p:cNvPr>
          <p:cNvSpPr txBox="1"/>
          <p:nvPr/>
        </p:nvSpPr>
        <p:spPr>
          <a:xfrm>
            <a:off x="599441" y="1973744"/>
            <a:ext cx="4988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does it do?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6BF2E2-131F-4074-9357-3E41C6DBDA01}"/>
              </a:ext>
            </a:extLst>
          </p:cNvPr>
          <p:cNvSpPr txBox="1"/>
          <p:nvPr/>
        </p:nvSpPr>
        <p:spPr>
          <a:xfrm>
            <a:off x="6035635" y="5683080"/>
            <a:ext cx="56882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hlinkClick r:id="rId10"/>
              </a:rPr>
              <a:t>https://catchmentbasedapproach.org/learn/what-is-natural-flood-management/</a:t>
            </a:r>
            <a:endParaRPr lang="en-GB" sz="1200" dirty="0"/>
          </a:p>
        </p:txBody>
      </p:sp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CE64C176-5835-4BB8-98D5-23A0E9DFC28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060" y="2215549"/>
            <a:ext cx="5808925" cy="326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43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Natural flood management (NFM)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2DFA49-8073-48B8-8B23-BF7AA1959E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0635A5-B557-49BB-A39D-99094B3E7550}"/>
              </a:ext>
            </a:extLst>
          </p:cNvPr>
          <p:cNvSpPr txBox="1"/>
          <p:nvPr/>
        </p:nvSpPr>
        <p:spPr>
          <a:xfrm>
            <a:off x="1638907" y="5986798"/>
            <a:ext cx="1772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Moorlands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2C8169-CF60-4E76-ADB4-27DE6F14DE9D}"/>
              </a:ext>
            </a:extLst>
          </p:cNvPr>
          <p:cNvSpPr txBox="1"/>
          <p:nvPr/>
        </p:nvSpPr>
        <p:spPr>
          <a:xfrm>
            <a:off x="8503188" y="5971408"/>
            <a:ext cx="1603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Floodplains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321FFF-3CA4-46C9-8F73-25C10B0F8CC9}"/>
              </a:ext>
            </a:extLst>
          </p:cNvPr>
          <p:cNvSpPr txBox="1"/>
          <p:nvPr/>
        </p:nvSpPr>
        <p:spPr>
          <a:xfrm>
            <a:off x="7938387" y="3283961"/>
            <a:ext cx="2704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Meandering rivers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5EFFBF-22E3-4E1C-BBBC-A85306460A95}"/>
              </a:ext>
            </a:extLst>
          </p:cNvPr>
          <p:cNvSpPr txBox="1"/>
          <p:nvPr/>
        </p:nvSpPr>
        <p:spPr>
          <a:xfrm>
            <a:off x="4432912" y="5986798"/>
            <a:ext cx="331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Farmland management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0F4034-38EE-4216-A81C-54353BEA7A8B}"/>
              </a:ext>
            </a:extLst>
          </p:cNvPr>
          <p:cNvSpPr txBox="1"/>
          <p:nvPr/>
        </p:nvSpPr>
        <p:spPr>
          <a:xfrm>
            <a:off x="1173997" y="3283962"/>
            <a:ext cx="2760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Leaky woody dams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5846E4-AB7C-4DC3-8AFF-E7CFEC9374BC}"/>
              </a:ext>
            </a:extLst>
          </p:cNvPr>
          <p:cNvSpPr txBox="1"/>
          <p:nvPr/>
        </p:nvSpPr>
        <p:spPr>
          <a:xfrm>
            <a:off x="5151645" y="3283961"/>
            <a:ext cx="1895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Tree planting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09D566-D41A-40D1-A852-76290A90D55C}"/>
              </a:ext>
            </a:extLst>
          </p:cNvPr>
          <p:cNvSpPr txBox="1"/>
          <p:nvPr/>
        </p:nvSpPr>
        <p:spPr>
          <a:xfrm>
            <a:off x="1099045" y="3594532"/>
            <a:ext cx="2866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These hold back water but let it through small gaps to slow the flow of the stream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B341A1-BE55-4A7D-A64D-C3C6587EA4B3}"/>
              </a:ext>
            </a:extLst>
          </p:cNvPr>
          <p:cNvSpPr txBox="1"/>
          <p:nvPr/>
        </p:nvSpPr>
        <p:spPr>
          <a:xfrm>
            <a:off x="4550918" y="3594532"/>
            <a:ext cx="3081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Catches some rain before it reaches the ground, and roots help to soak up 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FF0D87-D8CD-4FDD-B0FC-3FBCCFE27F45}"/>
              </a:ext>
            </a:extLst>
          </p:cNvPr>
          <p:cNvSpPr txBox="1"/>
          <p:nvPr/>
        </p:nvSpPr>
        <p:spPr>
          <a:xfrm>
            <a:off x="7857328" y="3594532"/>
            <a:ext cx="2866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Bendy streams and rivers slow the flow of water and can connect it to floodplains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9BDE6F-10FC-488B-B418-9AAE658DBCA1}"/>
              </a:ext>
            </a:extLst>
          </p:cNvPr>
          <p:cNvSpPr txBox="1"/>
          <p:nvPr/>
        </p:nvSpPr>
        <p:spPr>
          <a:xfrm>
            <a:off x="1353166" y="6269318"/>
            <a:ext cx="2406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Healthy </a:t>
            </a:r>
            <a:r>
              <a:rPr lang="en-GB" sz="1200" b="1" dirty="0">
                <a:solidFill>
                  <a:schemeClr val="accent2"/>
                </a:solidFill>
              </a:rPr>
              <a:t>peatland</a:t>
            </a:r>
            <a:r>
              <a:rPr lang="en-GB" sz="1200" dirty="0"/>
              <a:t> soaks up more water before it reaches streams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3593E5-F169-4852-A6BC-55C4D59008DB}"/>
              </a:ext>
            </a:extLst>
          </p:cNvPr>
          <p:cNvSpPr txBox="1"/>
          <p:nvPr/>
        </p:nvSpPr>
        <p:spPr>
          <a:xfrm>
            <a:off x="4724400" y="6270235"/>
            <a:ext cx="2797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This will help to stop </a:t>
            </a:r>
            <a:r>
              <a:rPr lang="en-GB" sz="1200" b="1" dirty="0">
                <a:solidFill>
                  <a:schemeClr val="accent2"/>
                </a:solidFill>
              </a:rPr>
              <a:t>soil compaction</a:t>
            </a:r>
            <a:r>
              <a:rPr lang="en-GB" sz="1200" dirty="0">
                <a:solidFill>
                  <a:schemeClr val="accent2"/>
                </a:solidFill>
              </a:rPr>
              <a:t> </a:t>
            </a:r>
            <a:r>
              <a:rPr lang="en-GB" sz="1200" dirty="0"/>
              <a:t>so rain soaks into the ground more easily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F5CEF69-749E-46B8-8701-EC52C2715E00}"/>
              </a:ext>
            </a:extLst>
          </p:cNvPr>
          <p:cNvSpPr txBox="1"/>
          <p:nvPr/>
        </p:nvSpPr>
        <p:spPr>
          <a:xfrm>
            <a:off x="8216651" y="6269318"/>
            <a:ext cx="2125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Water flows out of a river onto empty land where it is stored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E4E41C-9A33-4758-AB27-556136F5D0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145" y="1553262"/>
            <a:ext cx="2429709" cy="18222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DAED84-849A-4CB1-A143-4D755BDF44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49" y="1553262"/>
            <a:ext cx="2406617" cy="1804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AFAD200-6ADC-490A-B9FC-351C2E5C5B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731" y="4245196"/>
            <a:ext cx="2386205" cy="1789654"/>
          </a:xfrm>
          <a:prstGeom prst="rect">
            <a:avLst/>
          </a:prstGeom>
        </p:spPr>
      </p:pic>
      <p:pic>
        <p:nvPicPr>
          <p:cNvPr id="20" name="Picture 19" descr="A picture containing grass, sky, outdoor, mountain&#10;&#10;Description automatically generated">
            <a:extLst>
              <a:ext uri="{FF2B5EF4-FFF2-40B4-BE49-F238E27FC236}">
                <a16:creationId xmlns:a16="http://schemas.microsoft.com/office/drawing/2014/main" id="{5B2490D6-89CA-8AD9-B1E5-64EB74F586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258" y="4229887"/>
            <a:ext cx="2406617" cy="1804963"/>
          </a:xfrm>
          <a:prstGeom prst="rect">
            <a:avLst/>
          </a:prstGeom>
        </p:spPr>
      </p:pic>
      <p:pic>
        <p:nvPicPr>
          <p:cNvPr id="32" name="Picture 31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8A51DB1D-78F2-871A-EAE1-CFB2E0BEFB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57" y="1553262"/>
            <a:ext cx="2397560" cy="1798170"/>
          </a:xfrm>
          <a:prstGeom prst="rect">
            <a:avLst/>
          </a:prstGeom>
        </p:spPr>
      </p:pic>
      <p:pic>
        <p:nvPicPr>
          <p:cNvPr id="4" name="Picture 3" descr="A river with a tractor and sheep&#10;&#10;Description automatically generated with medium confidence">
            <a:extLst>
              <a:ext uri="{FF2B5EF4-FFF2-40B4-BE49-F238E27FC236}">
                <a16:creationId xmlns:a16="http://schemas.microsoft.com/office/drawing/2014/main" id="{58CBF8A3-D9C4-4EB8-D442-B97F916436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814" y="4245196"/>
            <a:ext cx="2535294" cy="1793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A6D80D-E5BC-0CB9-5633-5335F888AC57}"/>
              </a:ext>
            </a:extLst>
          </p:cNvPr>
          <p:cNvSpPr txBox="1"/>
          <p:nvPr/>
        </p:nvSpPr>
        <p:spPr>
          <a:xfrm>
            <a:off x="4823652" y="3202235"/>
            <a:ext cx="10021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>
                <a:solidFill>
                  <a:schemeClr val="bg1"/>
                </a:solidFill>
              </a:rPr>
              <a:t>Image: The Flood Hub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20BC34-FAD1-5F74-EFBF-0FABE812158E}"/>
              </a:ext>
            </a:extLst>
          </p:cNvPr>
          <p:cNvSpPr txBox="1"/>
          <p:nvPr/>
        </p:nvSpPr>
        <p:spPr>
          <a:xfrm>
            <a:off x="8076731" y="3202235"/>
            <a:ext cx="10021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>
                <a:solidFill>
                  <a:schemeClr val="bg1"/>
                </a:solidFill>
              </a:rPr>
              <a:t>Image: The Flood Hub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E10011-F446-6B9D-86DB-F75DE354B488}"/>
              </a:ext>
            </a:extLst>
          </p:cNvPr>
          <p:cNvSpPr txBox="1"/>
          <p:nvPr/>
        </p:nvSpPr>
        <p:spPr>
          <a:xfrm>
            <a:off x="8036766" y="5831623"/>
            <a:ext cx="10021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>
                <a:solidFill>
                  <a:schemeClr val="bg1"/>
                </a:solidFill>
              </a:rPr>
              <a:t>Image: The Flood Hub</a:t>
            </a:r>
          </a:p>
        </p:txBody>
      </p:sp>
    </p:spTree>
    <p:extLst>
      <p:ext uri="{BB962C8B-B14F-4D97-AF65-F5344CB8AC3E}">
        <p14:creationId xmlns:p14="http://schemas.microsoft.com/office/powerpoint/2010/main" val="115302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Natural flood management (NFM)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CB6E44-15A8-4218-8DC3-5B42E4B91BCD}"/>
              </a:ext>
            </a:extLst>
          </p:cNvPr>
          <p:cNvSpPr txBox="1"/>
          <p:nvPr/>
        </p:nvSpPr>
        <p:spPr>
          <a:xfrm>
            <a:off x="533576" y="2705725"/>
            <a:ext cx="29437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It has lots of benefits!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E1AB86-FD2A-4665-9204-CF9080FE347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881" y="1587838"/>
            <a:ext cx="4066237" cy="5151304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620273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AD6F2C-08DB-4FED-96C9-0CC0242CF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032" y="1577927"/>
            <a:ext cx="3673001" cy="5195193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Natural Flood Management (NFM)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41062A-ADEC-459B-8480-7CD8B5780204}"/>
              </a:ext>
            </a:extLst>
          </p:cNvPr>
          <p:cNvSpPr txBox="1"/>
          <p:nvPr/>
        </p:nvSpPr>
        <p:spPr>
          <a:xfrm>
            <a:off x="694326" y="2025185"/>
            <a:ext cx="3416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Worksheet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80B08B-D120-47A1-9203-D1241D9FA670}"/>
              </a:ext>
            </a:extLst>
          </p:cNvPr>
          <p:cNvSpPr txBox="1"/>
          <p:nvPr/>
        </p:nvSpPr>
        <p:spPr>
          <a:xfrm>
            <a:off x="694326" y="2960797"/>
            <a:ext cx="36575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Draw lines from the type of NFM to the correct description.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E8BA3E-772D-49B0-99BD-BA0F1A9697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096" y="762208"/>
            <a:ext cx="3962876" cy="5605200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F45FF3B1-0FA6-44F5-BE38-76D9F274CF78}"/>
              </a:ext>
            </a:extLst>
          </p:cNvPr>
          <p:cNvSpPr/>
          <p:nvPr/>
        </p:nvSpPr>
        <p:spPr>
          <a:xfrm rot="17553644">
            <a:off x="6466035" y="5518406"/>
            <a:ext cx="941864" cy="1430008"/>
          </a:xfrm>
          <a:prstGeom prst="curvedRightArrow">
            <a:avLst>
              <a:gd name="adj1" fmla="val 22519"/>
              <a:gd name="adj2" fmla="val 50000"/>
              <a:gd name="adj3" fmla="val 25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88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Experiment time!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2DFA49-8073-48B8-8B23-BF7AA1959E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3BC07D7-1A04-4F24-80F2-88B7D34F6DCC}"/>
              </a:ext>
            </a:extLst>
          </p:cNvPr>
          <p:cNvSpPr txBox="1"/>
          <p:nvPr/>
        </p:nvSpPr>
        <p:spPr>
          <a:xfrm>
            <a:off x="947195" y="2322788"/>
            <a:ext cx="102976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Optional: </a:t>
            </a:r>
            <a:r>
              <a:rPr lang="en-GB" sz="3200" dirty="0"/>
              <a:t>Experiment to show how you can slow the flow of water</a:t>
            </a:r>
            <a:endParaRPr lang="en-GB" sz="3200" dirty="0">
              <a:solidFill>
                <a:srgbClr val="FF0000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6B343C6-4F13-D4B8-FC4A-64C2DB2497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51438" y="2979714"/>
            <a:ext cx="3301427" cy="3330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C118B5-95C2-9A2B-55D1-88F781E7211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57108" y="3042495"/>
            <a:ext cx="5039040" cy="320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34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CF90ADB4-996F-496F-8597-F1EF665A795C}"/>
              </a:ext>
            </a:extLst>
          </p:cNvPr>
          <p:cNvSpPr/>
          <p:nvPr/>
        </p:nvSpPr>
        <p:spPr>
          <a:xfrm>
            <a:off x="4695108" y="3900663"/>
            <a:ext cx="1785257" cy="119379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401D16C-7AC5-4248-9136-EC6547A65423}"/>
              </a:ext>
            </a:extLst>
          </p:cNvPr>
          <p:cNvSpPr/>
          <p:nvPr/>
        </p:nvSpPr>
        <p:spPr>
          <a:xfrm>
            <a:off x="9717312" y="2693623"/>
            <a:ext cx="1785257" cy="119379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C86731F-9B18-4891-B02C-D8FBDE3AED3D}"/>
              </a:ext>
            </a:extLst>
          </p:cNvPr>
          <p:cNvSpPr/>
          <p:nvPr/>
        </p:nvSpPr>
        <p:spPr>
          <a:xfrm>
            <a:off x="1226917" y="5338326"/>
            <a:ext cx="2958062" cy="139304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Drains and sewers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B28F67-352D-4E77-92BA-07678BD42CB4}"/>
              </a:ext>
            </a:extLst>
          </p:cNvPr>
          <p:cNvSpPr txBox="1"/>
          <p:nvPr/>
        </p:nvSpPr>
        <p:spPr>
          <a:xfrm>
            <a:off x="959303" y="1910941"/>
            <a:ext cx="9650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Which of these belong down the drain?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2528E4-AF96-432B-A7C3-7E0B22C0C426}"/>
              </a:ext>
            </a:extLst>
          </p:cNvPr>
          <p:cNvSpPr txBox="1"/>
          <p:nvPr/>
        </p:nvSpPr>
        <p:spPr>
          <a:xfrm>
            <a:off x="6870503" y="3339690"/>
            <a:ext cx="2160469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Cotton buds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5711A3-EA4C-4B10-B0BE-416CBE3F179B}"/>
              </a:ext>
            </a:extLst>
          </p:cNvPr>
          <p:cNvSpPr txBox="1"/>
          <p:nvPr/>
        </p:nvSpPr>
        <p:spPr>
          <a:xfrm>
            <a:off x="3404131" y="3060077"/>
            <a:ext cx="2053240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Food scraps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230A94-8FC8-4BBE-A317-B8D0A86DA08A}"/>
              </a:ext>
            </a:extLst>
          </p:cNvPr>
          <p:cNvSpPr txBox="1"/>
          <p:nvPr/>
        </p:nvSpPr>
        <p:spPr>
          <a:xfrm>
            <a:off x="8032460" y="5857056"/>
            <a:ext cx="1430853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Nappies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D9EB38-6D88-4D4C-AD79-B64C6189CFC6}"/>
              </a:ext>
            </a:extLst>
          </p:cNvPr>
          <p:cNvSpPr txBox="1"/>
          <p:nvPr/>
        </p:nvSpPr>
        <p:spPr>
          <a:xfrm>
            <a:off x="9071429" y="4549009"/>
            <a:ext cx="1785257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Wet wipes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29C665-A7B2-429B-A925-B9028659EEAC}"/>
              </a:ext>
            </a:extLst>
          </p:cNvPr>
          <p:cNvSpPr txBox="1"/>
          <p:nvPr/>
        </p:nvSpPr>
        <p:spPr>
          <a:xfrm>
            <a:off x="4755369" y="5603474"/>
            <a:ext cx="2155590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Cooking oils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4D62A5-C1B5-447B-8480-B306DFDCA4B9}"/>
              </a:ext>
            </a:extLst>
          </p:cNvPr>
          <p:cNvSpPr txBox="1"/>
          <p:nvPr/>
        </p:nvSpPr>
        <p:spPr>
          <a:xfrm>
            <a:off x="5042509" y="4231748"/>
            <a:ext cx="1090456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Poo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7F63C3-CADD-47D4-A6A3-2C4B3A294548}"/>
              </a:ext>
            </a:extLst>
          </p:cNvPr>
          <p:cNvSpPr txBox="1"/>
          <p:nvPr/>
        </p:nvSpPr>
        <p:spPr>
          <a:xfrm>
            <a:off x="10112656" y="3002707"/>
            <a:ext cx="994571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Pee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0A4A98-B03E-46E5-B5CD-AEE04FEE6DE6}"/>
              </a:ext>
            </a:extLst>
          </p:cNvPr>
          <p:cNvSpPr txBox="1"/>
          <p:nvPr/>
        </p:nvSpPr>
        <p:spPr>
          <a:xfrm>
            <a:off x="1628153" y="5804017"/>
            <a:ext cx="2155590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Toilet paper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3FD9D1-FDFC-4142-8866-5A66FDEF4702}"/>
              </a:ext>
            </a:extLst>
          </p:cNvPr>
          <p:cNvSpPr txBox="1"/>
          <p:nvPr/>
        </p:nvSpPr>
        <p:spPr>
          <a:xfrm>
            <a:off x="973819" y="3664706"/>
            <a:ext cx="1913140" cy="9541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‘Flushable’ wet wipes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828BD3-4DBA-49FD-9AE9-03E473B0F14D}"/>
              </a:ext>
            </a:extLst>
          </p:cNvPr>
          <p:cNvSpPr txBox="1"/>
          <p:nvPr/>
        </p:nvSpPr>
        <p:spPr>
          <a:xfrm>
            <a:off x="2528660" y="2941930"/>
            <a:ext cx="7134680" cy="30240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 3 p’s</a:t>
            </a:r>
          </a:p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Paper, pee and poo</a:t>
            </a:r>
          </a:p>
        </p:txBody>
      </p:sp>
    </p:spTree>
    <p:extLst>
      <p:ext uri="{BB962C8B-B14F-4D97-AF65-F5344CB8AC3E}">
        <p14:creationId xmlns:p14="http://schemas.microsoft.com/office/powerpoint/2010/main" val="295633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2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806</Words>
  <Application>Microsoft Office PowerPoint</Application>
  <PresentationFormat>Widescreen</PresentationFormat>
  <Paragraphs>122</Paragraphs>
  <Slides>17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2023-09-05T09:59:41Z</dcterms:created>
  <dcterms:modified xsi:type="dcterms:W3CDTF">2023-09-05T10:00:38Z</dcterms:modified>
</cp:coreProperties>
</file>