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1" r:id="rId3"/>
    <p:sldId id="278" r:id="rId4"/>
    <p:sldId id="279" r:id="rId5"/>
    <p:sldId id="280" r:id="rId6"/>
    <p:sldId id="295" r:id="rId7"/>
    <p:sldId id="299" r:id="rId8"/>
    <p:sldId id="284" r:id="rId9"/>
    <p:sldId id="282" r:id="rId10"/>
    <p:sldId id="285" r:id="rId11"/>
    <p:sldId id="286" r:id="rId12"/>
    <p:sldId id="287" r:id="rId13"/>
    <p:sldId id="288" r:id="rId14"/>
    <p:sldId id="289" r:id="rId15"/>
    <p:sldId id="297" r:id="rId16"/>
    <p:sldId id="296" r:id="rId17"/>
    <p:sldId id="292" r:id="rId18"/>
    <p:sldId id="293" r:id="rId19"/>
    <p:sldId id="294" r:id="rId20"/>
    <p:sldId id="290" r:id="rId21"/>
    <p:sldId id="275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2E4"/>
    <a:srgbClr val="309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B6A35-9E53-422B-82CC-03393AB6DE4F}" v="2" dt="2023-09-06T08:11:38.886"/>
    <p1510:client id="{4D94E52B-650D-4004-8267-75C0392DCDAE}" v="1" dt="2023-09-06T07:15:59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1621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5EE093-164E-4594-8B60-89D098044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8BAB6-1D3C-45B8-97FA-D02422AE2B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CCD9B-6C65-46CB-95AD-0A0160D7C8C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4F397-47F0-474D-8B7E-47003C1033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87256-7654-413F-BD73-22689FC42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4068-2204-4EFD-8C93-79F5F1A7FD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4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9141-E803-41FC-AA0A-E9A76424AB2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0655-02D7-49E5-B559-A8484B61A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8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5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71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0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9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11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95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62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09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80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9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84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94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05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5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7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0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00250" lvl="4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9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1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3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8139-FC2E-4D51-B744-9BAE450E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EB43C-4F3D-4CD6-A876-1481EFC5E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2063-6E4B-4B2D-951D-3785D495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5520-1DA6-43F1-953E-A65FB8F2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4B67E-0E9B-4D93-B683-535C7275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2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BA58-58EA-47B9-94A8-20986E16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CA683-590B-4C47-9DE0-850B7BB0E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7304-ADB1-4685-A037-6D0D0687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34F05-9671-43FF-915F-BEAE0329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752D-E30B-40C0-A789-6ED6A6FD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4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070E8-D8BF-4A89-8773-882CDD021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13BDF-026B-4031-872D-1E2875254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6B83-4EEA-4213-BDE2-2C6C82B3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D4FB-096C-4D0D-A961-4C1E3621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4C6-DCCE-4500-993F-F7C2B978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9B94-AEC0-40A8-A1A0-9D587650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791B-DB41-41CD-AF36-0A15817CA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77D7-3B0B-4BE2-81C1-BEB0BC3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2C6AC-5106-4A03-9A58-E694C6B7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9A9C4-CDA7-4C69-AA2E-7F43F1AC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5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D592-6DC1-45AA-898D-815FCA89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BE179-D96F-413B-86BE-2669E18B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6D766-C212-4855-B310-5980F77E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B2D2-CB5E-4540-9F5E-4DE99024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0D1B-4B3C-480C-B67D-18A4F599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7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EB36-BB85-479E-9756-DD182684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4146-CA58-4E2D-A1F1-95440F9EC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C4CD4-7407-4629-972B-AB4D9755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270B1-2DB3-4D27-91BF-CA3F88B0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E5CBE-8F2A-4719-AFF2-D66FE27A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480A1-2DB1-47C8-B9EB-B10C4255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8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FD4B-2B34-4D89-A4CE-AA0EA1E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21EDC-0CA3-423F-891F-B6C8125A1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CC073-1EAF-4E01-AE5C-B9FC3F72C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1383-4BFF-43BD-A896-577CF7709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DEABD-9928-4D13-8FFC-865B79BAA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DB117-95F4-4F8F-A38C-4871F5A0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5A027-5005-44F2-B5F7-0C2CBB85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368E6-D9AC-4A8D-826A-FAE8E6E4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1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8441-E78C-44D9-9E70-FD28C8EE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C1A58-D195-4D8F-A7F1-BC02BF9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44E25-01F1-4C86-9BBA-E26B9E3B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248CF-3CFB-4D7B-AF1A-BED7CA76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6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CB93D-1D72-4BAC-8764-A967D247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5D804-1F65-4C78-B3D3-1EC6A7A6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43ECA-D9B9-4386-B274-6F7BAF8F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8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7FE5-F080-439A-B4C7-BC55B21D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4B2E-D84E-4EE8-A067-CDDE778A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B9274-594C-4FF6-B753-D35C0C4F7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5F873-3717-48E4-A6F6-2611DD9D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5D9BD-6E0E-4D63-801D-C7F59EFE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92EE0-4D25-4ED7-990B-BA5B2170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0E8C-D4D4-425F-87DF-CF17564B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7D219-FDF0-4ACF-8EF3-CCE5B0009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0C6CE-8014-4738-87AC-23786ED7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54F25-75AF-4453-B365-16F6DA7C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8B2A0-BDE3-4876-A522-A0360E96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EB9CB-6A2C-4599-838D-EE6FDF67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9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3B54B-C93C-4722-BC68-58D3FADD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5C756-3566-4C33-A9BE-C1E901179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28D7D-A200-412C-8832-63F719C95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F5A3-4260-43DA-9A37-CBDD4CF289C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2F3BE-4A73-4F3E-8647-CDD47774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2F4A-D9D9-4982-865D-8F26A120A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4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oodfreephotos.com/vector-images/happy-water-droplet-vector-files.png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openclipart.org/detail/280406/pencil-doodli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hyperlink" Target="https://www.bbc.co.uk/bitesize/guides/z6jx382/revision/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13" Type="http://schemas.openxmlformats.org/officeDocument/2006/relationships/image" Target="../media/image22.sv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hyperlink" Target="https://openclipart.org/detail/280406/pencil-doodling" TargetMode="External"/><Relationship Id="rId10" Type="http://schemas.openxmlformats.org/officeDocument/2006/relationships/hyperlink" Target="https://pixabay.com/en/agriculture-farm-landscape-nature-147828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hyperlink" Target="https://openclipart.org/detail/280406/pencil-doodling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www.bbc.co.uk/bitesize/topics/z849q6f/articles/z7w8pg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openclipart.org/detail/280406/pencil-doodli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openxmlformats.org/officeDocument/2006/relationships/hyperlink" Target="https://pixabay.com/en/boys-studying-children-student-1844435/" TargetMode="External"/><Relationship Id="rId10" Type="http://schemas.openxmlformats.org/officeDocument/2006/relationships/hyperlink" Target="https://www.goodfreephotos.com/vector-images/happy-water-droplet-vector-files.png.php" TargetMode="External"/><Relationship Id="rId4" Type="http://schemas.openxmlformats.org/officeDocument/2006/relationships/image" Target="../media/image3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https://openclipart.org/detail/280406/pencil-doodl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hyperlink" Target="https://www.goodfreephotos.com/vector-images/happy-water-droplet-vector-files.png.php" TargetMode="External"/><Relationship Id="rId4" Type="http://schemas.openxmlformats.org/officeDocument/2006/relationships/hyperlink" Target="https://pixabay.com/en/water-stream-river-creek-flow-wet-908813/" TargetMode="Externa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1.jpg"/><Relationship Id="rId5" Type="http://schemas.openxmlformats.org/officeDocument/2006/relationships/hyperlink" Target="https://openclipart.org/detail/280406/pencil-doodling" TargetMode="External"/><Relationship Id="rId10" Type="http://schemas.openxmlformats.org/officeDocument/2006/relationships/hyperlink" Target="https://www.bbc.co.uk/bitesize/guides/zyt9q6f/revision/4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6EB31A-2791-4976-922B-B05727066594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River from Source to Sea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F13F3-955B-48F3-9080-279AA38E7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54C9B-FBDC-4027-A0AA-BCF1CC3C9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BF616-BC3A-4D9E-A529-F60B57EE2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33A09C-98F3-4C8C-97BD-B4C169F86EF1}"/>
              </a:ext>
            </a:extLst>
          </p:cNvPr>
          <p:cNvSpPr txBox="1"/>
          <p:nvPr/>
        </p:nvSpPr>
        <p:spPr>
          <a:xfrm>
            <a:off x="1655973" y="2283280"/>
            <a:ext cx="8880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understand how rivers and the surrounding land changes from source to sea.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89A80-7800-48D9-B1D9-D5E2B9F13507}"/>
              </a:ext>
            </a:extLst>
          </p:cNvPr>
          <p:cNvSpPr txBox="1"/>
          <p:nvPr/>
        </p:nvSpPr>
        <p:spPr>
          <a:xfrm>
            <a:off x="1655974" y="1571349"/>
            <a:ext cx="3416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 aim: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9B3E5-081E-43B2-A039-D1B21A8043BA}"/>
              </a:ext>
            </a:extLst>
          </p:cNvPr>
          <p:cNvSpPr txBox="1"/>
          <p:nvPr/>
        </p:nvSpPr>
        <p:spPr>
          <a:xfrm>
            <a:off x="1655973" y="4184597"/>
            <a:ext cx="8880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learn the processes that shape the land and create landforms.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learn how the land changes from source to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learn the different river landforms.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understand what affects the flow of a river.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FED8A-91B0-45C6-BB44-BC3BC937F09B}"/>
              </a:ext>
            </a:extLst>
          </p:cNvPr>
          <p:cNvSpPr txBox="1"/>
          <p:nvPr/>
        </p:nvSpPr>
        <p:spPr>
          <a:xfrm>
            <a:off x="1655973" y="3420529"/>
            <a:ext cx="4821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 objectives:</a:t>
            </a:r>
          </a:p>
        </p:txBody>
      </p:sp>
    </p:spTree>
    <p:extLst>
      <p:ext uri="{BB962C8B-B14F-4D97-AF65-F5344CB8AC3E}">
        <p14:creationId xmlns:p14="http://schemas.microsoft.com/office/powerpoint/2010/main" val="217662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52FF9-B3A4-45D7-8BC2-FE600DBD0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7" y="2480465"/>
            <a:ext cx="5494980" cy="41212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River landforms – Middle and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64733-AE3B-43EB-B590-034BD1AE9AAD}"/>
              </a:ext>
            </a:extLst>
          </p:cNvPr>
          <p:cNvSpPr txBox="1"/>
          <p:nvPr/>
        </p:nvSpPr>
        <p:spPr>
          <a:xfrm>
            <a:off x="6183907" y="2270638"/>
            <a:ext cx="593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Meanders are a bend in the river channel created by the speed of the water, </a:t>
            </a:r>
            <a:r>
              <a:rPr lang="en-GB" sz="3200" b="1" dirty="0">
                <a:solidFill>
                  <a:schemeClr val="accent2"/>
                </a:solidFill>
              </a:rPr>
              <a:t>erosion</a:t>
            </a:r>
            <a:r>
              <a:rPr lang="en-GB" sz="3200" dirty="0"/>
              <a:t> and </a:t>
            </a:r>
            <a:r>
              <a:rPr lang="en-GB" sz="3200" b="1" dirty="0">
                <a:solidFill>
                  <a:schemeClr val="accent2"/>
                </a:solidFill>
              </a:rPr>
              <a:t>deposition</a:t>
            </a:r>
            <a:r>
              <a:rPr lang="en-GB" sz="32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3839183" y="1455662"/>
            <a:ext cx="4513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Meander</a:t>
            </a:r>
          </a:p>
        </p:txBody>
      </p:sp>
      <p:pic>
        <p:nvPicPr>
          <p:cNvPr id="6" name="Picture 5" descr="A diagram of a river&#10;&#10;Description automatically generated">
            <a:extLst>
              <a:ext uri="{FF2B5EF4-FFF2-40B4-BE49-F238E27FC236}">
                <a16:creationId xmlns:a16="http://schemas.microsoft.com/office/drawing/2014/main" id="{01327912-20F5-76BB-7FA2-41815FAE84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85" y="3786149"/>
            <a:ext cx="4210559" cy="3232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5C7A4B-ECCC-9ABB-6D51-712E14A4B82F}"/>
              </a:ext>
            </a:extLst>
          </p:cNvPr>
          <p:cNvSpPr txBox="1"/>
          <p:nvPr/>
        </p:nvSpPr>
        <p:spPr>
          <a:xfrm>
            <a:off x="4325265" y="6340091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Image: The Flood Hub</a:t>
            </a:r>
          </a:p>
        </p:txBody>
      </p:sp>
    </p:spTree>
    <p:extLst>
      <p:ext uri="{BB962C8B-B14F-4D97-AF65-F5344CB8AC3E}">
        <p14:creationId xmlns:p14="http://schemas.microsoft.com/office/powerpoint/2010/main" val="292307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River landforms – Middle and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64733-AE3B-43EB-B590-034BD1AE9AAD}"/>
              </a:ext>
            </a:extLst>
          </p:cNvPr>
          <p:cNvSpPr txBox="1"/>
          <p:nvPr/>
        </p:nvSpPr>
        <p:spPr>
          <a:xfrm>
            <a:off x="204280" y="2523284"/>
            <a:ext cx="5388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 oxbow lake is a curved lake created when the gap between a meander bend gets smaller and the river takes the straighter, quicker route through the land instead of flowing around the meander.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993843" y="1495712"/>
            <a:ext cx="1020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Oxbow lake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15766-C538-45EC-835A-21250584F819}"/>
              </a:ext>
            </a:extLst>
          </p:cNvPr>
          <p:cNvSpPr txBox="1"/>
          <p:nvPr/>
        </p:nvSpPr>
        <p:spPr>
          <a:xfrm>
            <a:off x="204280" y="6255702"/>
            <a:ext cx="8057404" cy="37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Video: </a:t>
            </a:r>
            <a:r>
              <a:rPr lang="en-GB" dirty="0">
                <a:hlinkClick r:id="rId9"/>
              </a:rPr>
              <a:t>https://www.bbc.co.uk/bitesize/guides/z6jx382/revision/4</a:t>
            </a:r>
            <a:r>
              <a:rPr lang="en-GB" dirty="0"/>
              <a:t> </a:t>
            </a:r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66ECD30B-3D47-9A76-D44A-68317FA67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65" y="2080725"/>
            <a:ext cx="6929122" cy="49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River landforms – Middle and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7B224-EEFE-4A6D-ABDD-86D664B1B81B}"/>
              </a:ext>
            </a:extLst>
          </p:cNvPr>
          <p:cNvSpPr txBox="1"/>
          <p:nvPr/>
        </p:nvSpPr>
        <p:spPr>
          <a:xfrm>
            <a:off x="347153" y="2822178"/>
            <a:ext cx="114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floodplain is the flat land next to a river where water flows when a river overtops during a flood.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4387500" y="1484001"/>
            <a:ext cx="341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Floodplain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27A5C-EBD7-4AD0-93B2-639A89AB44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401" y="4082760"/>
            <a:ext cx="9700141" cy="1952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88F2EA-02F8-9E26-5D72-1981080DE2CD}"/>
              </a:ext>
            </a:extLst>
          </p:cNvPr>
          <p:cNvSpPr txBox="1"/>
          <p:nvPr/>
        </p:nvSpPr>
        <p:spPr>
          <a:xfrm>
            <a:off x="1234401" y="5904045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Image: The Flood Hub</a:t>
            </a:r>
          </a:p>
        </p:txBody>
      </p:sp>
    </p:spTree>
    <p:extLst>
      <p:ext uri="{BB962C8B-B14F-4D97-AF65-F5344CB8AC3E}">
        <p14:creationId xmlns:p14="http://schemas.microsoft.com/office/powerpoint/2010/main" val="117219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7B224-EEFE-4A6D-ABDD-86D664B1B81B}"/>
              </a:ext>
            </a:extLst>
          </p:cNvPr>
          <p:cNvSpPr txBox="1"/>
          <p:nvPr/>
        </p:nvSpPr>
        <p:spPr>
          <a:xfrm>
            <a:off x="531184" y="2450474"/>
            <a:ext cx="11325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levee can form naturally or be built alongside the river on the floodplain. They are a raised bank of a river that protects against flooding.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4387500" y="1481209"/>
            <a:ext cx="341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Levee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B08AB-9EC0-4D4D-B61E-E8136553CE85}"/>
              </a:ext>
            </a:extLst>
          </p:cNvPr>
          <p:cNvSpPr txBox="1"/>
          <p:nvPr/>
        </p:nvSpPr>
        <p:spPr>
          <a:xfrm>
            <a:off x="5867285" y="4027147"/>
            <a:ext cx="100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Levees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07667-6B85-4C0B-95CA-81A9C2E8FD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01098" y="4396479"/>
            <a:ext cx="8785575" cy="1593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CB1A1A-B443-408E-91D0-670B29979ABF}"/>
              </a:ext>
            </a:extLst>
          </p:cNvPr>
          <p:cNvCxnSpPr>
            <a:endCxn id="14" idx="1"/>
          </p:cNvCxnSpPr>
          <p:nvPr/>
        </p:nvCxnSpPr>
        <p:spPr>
          <a:xfrm flipV="1">
            <a:off x="4377447" y="4211813"/>
            <a:ext cx="1489838" cy="593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AD1EC-5CF1-4118-9A3A-CC5097E7ACAD}"/>
              </a:ext>
            </a:extLst>
          </p:cNvPr>
          <p:cNvCxnSpPr>
            <a:cxnSpLocks/>
          </p:cNvCxnSpPr>
          <p:nvPr/>
        </p:nvCxnSpPr>
        <p:spPr>
          <a:xfrm flipH="1" flipV="1">
            <a:off x="6678467" y="4211813"/>
            <a:ext cx="1357311" cy="614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D8A95F-311B-49D1-B641-6887E410E0BE}"/>
              </a:ext>
            </a:extLst>
          </p:cNvPr>
          <p:cNvSpPr txBox="1"/>
          <p:nvPr/>
        </p:nvSpPr>
        <p:spPr>
          <a:xfrm>
            <a:off x="5588729" y="5446853"/>
            <a:ext cx="156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River channel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2ED6D-F515-038C-D664-7153B36E9CEC}"/>
              </a:ext>
            </a:extLst>
          </p:cNvPr>
          <p:cNvSpPr txBox="1"/>
          <p:nvPr/>
        </p:nvSpPr>
        <p:spPr>
          <a:xfrm>
            <a:off x="1712866" y="5989972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Image: The Flood Hub</a:t>
            </a:r>
          </a:p>
        </p:txBody>
      </p:sp>
    </p:spTree>
    <p:extLst>
      <p:ext uri="{BB962C8B-B14F-4D97-AF65-F5344CB8AC3E}">
        <p14:creationId xmlns:p14="http://schemas.microsoft.com/office/powerpoint/2010/main" val="383278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7B224-EEFE-4A6D-ABDD-86D664B1B81B}"/>
              </a:ext>
            </a:extLst>
          </p:cNvPr>
          <p:cNvSpPr txBox="1"/>
          <p:nvPr/>
        </p:nvSpPr>
        <p:spPr>
          <a:xfrm>
            <a:off x="6433757" y="3170010"/>
            <a:ext cx="57582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 estuary is the point where a river meets the sea. At this point, freshwater from the river mixes with the saltwater from the sea.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4387500" y="1477431"/>
            <a:ext cx="341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Estuary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E301D-AC06-40A1-B309-3F26D5BD3CB1}"/>
              </a:ext>
            </a:extLst>
          </p:cNvPr>
          <p:cNvSpPr txBox="1"/>
          <p:nvPr/>
        </p:nvSpPr>
        <p:spPr>
          <a:xfrm>
            <a:off x="6356078" y="5862250"/>
            <a:ext cx="86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/>
              <a:t>River</a:t>
            </a:r>
            <a:endParaRPr lang="en-GB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85FD8-0124-4BAD-AB08-7EDD8E30E343}"/>
              </a:ext>
            </a:extLst>
          </p:cNvPr>
          <p:cNvSpPr txBox="1"/>
          <p:nvPr/>
        </p:nvSpPr>
        <p:spPr>
          <a:xfrm>
            <a:off x="2733536" y="2006047"/>
            <a:ext cx="610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/>
              <a:t>Sea</a:t>
            </a:r>
          </a:p>
        </p:txBody>
      </p:sp>
      <p:pic>
        <p:nvPicPr>
          <p:cNvPr id="3" name="Picture 2" descr="Aerial view of a river&#10;&#10;Description automatically generated">
            <a:extLst>
              <a:ext uri="{FF2B5EF4-FFF2-40B4-BE49-F238E27FC236}">
                <a16:creationId xmlns:a16="http://schemas.microsoft.com/office/drawing/2014/main" id="{B63BAE71-D5E9-5269-0E3B-12E1316022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" y="2503885"/>
            <a:ext cx="5874861" cy="39288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22BBCC-25E9-E1DE-21C1-406FCB1620E9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038563" y="2406157"/>
            <a:ext cx="1" cy="1444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6D34C-AB07-94FA-6722-FEB925C78386}"/>
              </a:ext>
            </a:extLst>
          </p:cNvPr>
          <p:cNvCxnSpPr>
            <a:endCxn id="18" idx="1"/>
          </p:cNvCxnSpPr>
          <p:nvPr/>
        </p:nvCxnSpPr>
        <p:spPr>
          <a:xfrm>
            <a:off x="4019107" y="5862250"/>
            <a:ext cx="2336971" cy="200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25F4130-3D70-4F4C-A554-00F0FA0EE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27" y="1639852"/>
            <a:ext cx="11020746" cy="441011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104617A-0ED7-41B7-854A-0AB5E2BB647D}"/>
              </a:ext>
            </a:extLst>
          </p:cNvPr>
          <p:cNvSpPr/>
          <p:nvPr/>
        </p:nvSpPr>
        <p:spPr>
          <a:xfrm>
            <a:off x="8998968" y="1821270"/>
            <a:ext cx="1696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F29D3C7-4525-46E9-AB30-1E16609C4908}"/>
              </a:ext>
            </a:extLst>
          </p:cNvPr>
          <p:cNvSpPr/>
          <p:nvPr/>
        </p:nvSpPr>
        <p:spPr>
          <a:xfrm>
            <a:off x="5232365" y="1845925"/>
            <a:ext cx="1721658" cy="3774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5A31AA-EDD5-4B46-8F7E-8B7258FA5D30}"/>
              </a:ext>
            </a:extLst>
          </p:cNvPr>
          <p:cNvSpPr/>
          <p:nvPr/>
        </p:nvSpPr>
        <p:spPr>
          <a:xfrm>
            <a:off x="2347326" y="1823300"/>
            <a:ext cx="1648602" cy="3852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ACC64B3-4812-48FE-A858-1706B11FC849}"/>
              </a:ext>
            </a:extLst>
          </p:cNvPr>
          <p:cNvSpPr/>
          <p:nvPr/>
        </p:nvSpPr>
        <p:spPr>
          <a:xfrm>
            <a:off x="10665474" y="5640060"/>
            <a:ext cx="909744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388CA7-F096-4C0A-A19E-0D68C55955CD}"/>
              </a:ext>
            </a:extLst>
          </p:cNvPr>
          <p:cNvSpPr/>
          <p:nvPr/>
        </p:nvSpPr>
        <p:spPr>
          <a:xfrm>
            <a:off x="8075484" y="5581588"/>
            <a:ext cx="1320028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D3A5882-A65F-4F9A-8BA5-8FC1EABE9816}"/>
              </a:ext>
            </a:extLst>
          </p:cNvPr>
          <p:cNvSpPr/>
          <p:nvPr/>
        </p:nvSpPr>
        <p:spPr>
          <a:xfrm>
            <a:off x="10242176" y="4199366"/>
            <a:ext cx="1253991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B58970F-F770-4362-9E3E-C4E835D95110}"/>
              </a:ext>
            </a:extLst>
          </p:cNvPr>
          <p:cNvSpPr/>
          <p:nvPr/>
        </p:nvSpPr>
        <p:spPr>
          <a:xfrm>
            <a:off x="8994078" y="3637443"/>
            <a:ext cx="964696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C8BC64D-5091-48E5-B48C-51958C7384CC}"/>
              </a:ext>
            </a:extLst>
          </p:cNvPr>
          <p:cNvSpPr/>
          <p:nvPr/>
        </p:nvSpPr>
        <p:spPr>
          <a:xfrm>
            <a:off x="5990608" y="5132143"/>
            <a:ext cx="1244615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41EF2D-226A-42F4-886F-4EDAA60F3BFA}"/>
              </a:ext>
            </a:extLst>
          </p:cNvPr>
          <p:cNvSpPr/>
          <p:nvPr/>
        </p:nvSpPr>
        <p:spPr>
          <a:xfrm>
            <a:off x="6823712" y="2902049"/>
            <a:ext cx="1084639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5B160C-06E5-427C-B9D0-FC5F39857199}"/>
              </a:ext>
            </a:extLst>
          </p:cNvPr>
          <p:cNvSpPr/>
          <p:nvPr/>
        </p:nvSpPr>
        <p:spPr>
          <a:xfrm>
            <a:off x="4624490" y="2554195"/>
            <a:ext cx="1506232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1031D4E-F803-4524-8BFF-4B9E1F0EBB67}"/>
              </a:ext>
            </a:extLst>
          </p:cNvPr>
          <p:cNvSpPr/>
          <p:nvPr/>
        </p:nvSpPr>
        <p:spPr>
          <a:xfrm>
            <a:off x="2413125" y="2247639"/>
            <a:ext cx="1069546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8FA888F-6F32-4C1D-9F46-B68AB44D2E20}"/>
              </a:ext>
            </a:extLst>
          </p:cNvPr>
          <p:cNvSpPr/>
          <p:nvPr/>
        </p:nvSpPr>
        <p:spPr>
          <a:xfrm>
            <a:off x="601372" y="1751066"/>
            <a:ext cx="972143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9AF36C-B6B2-4F7A-9DE1-4A15D172F9E5}"/>
              </a:ext>
            </a:extLst>
          </p:cNvPr>
          <p:cNvCxnSpPr>
            <a:cxnSpLocks/>
          </p:cNvCxnSpPr>
          <p:nvPr/>
        </p:nvCxnSpPr>
        <p:spPr>
          <a:xfrm flipV="1">
            <a:off x="1338743" y="3003550"/>
            <a:ext cx="221402" cy="5893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7CCC76-0708-4163-A208-22A45628D685}"/>
              </a:ext>
            </a:extLst>
          </p:cNvPr>
          <p:cNvCxnSpPr>
            <a:cxnSpLocks/>
          </p:cNvCxnSpPr>
          <p:nvPr/>
        </p:nvCxnSpPr>
        <p:spPr>
          <a:xfrm flipH="1">
            <a:off x="2091859" y="2578018"/>
            <a:ext cx="745731" cy="7201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70742F-79B4-49A7-9EC4-5C5276CFD10B}"/>
              </a:ext>
            </a:extLst>
          </p:cNvPr>
          <p:cNvCxnSpPr>
            <a:cxnSpLocks/>
          </p:cNvCxnSpPr>
          <p:nvPr/>
        </p:nvCxnSpPr>
        <p:spPr>
          <a:xfrm flipV="1">
            <a:off x="6405656" y="4345747"/>
            <a:ext cx="101470" cy="8481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9F5AAC-27CD-4F81-A5EB-76BA95696BB0}"/>
              </a:ext>
            </a:extLst>
          </p:cNvPr>
          <p:cNvCxnSpPr>
            <a:cxnSpLocks/>
          </p:cNvCxnSpPr>
          <p:nvPr/>
        </p:nvCxnSpPr>
        <p:spPr>
          <a:xfrm flipV="1">
            <a:off x="6954023" y="4967302"/>
            <a:ext cx="1173285" cy="224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EE7827-0DA2-42A1-99D8-2AA34CF9155C}"/>
              </a:ext>
            </a:extLst>
          </p:cNvPr>
          <p:cNvCxnSpPr>
            <a:cxnSpLocks/>
          </p:cNvCxnSpPr>
          <p:nvPr/>
        </p:nvCxnSpPr>
        <p:spPr>
          <a:xfrm>
            <a:off x="9610037" y="3928730"/>
            <a:ext cx="722149" cy="12651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AB6067-63CB-493F-9DE7-7ED17FEEA342}"/>
              </a:ext>
            </a:extLst>
          </p:cNvPr>
          <p:cNvCxnSpPr>
            <a:cxnSpLocks/>
          </p:cNvCxnSpPr>
          <p:nvPr/>
        </p:nvCxnSpPr>
        <p:spPr>
          <a:xfrm>
            <a:off x="10853257" y="4577309"/>
            <a:ext cx="31830" cy="6934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E4D7AD-A764-4337-AE63-4B311C6CED11}"/>
              </a:ext>
            </a:extLst>
          </p:cNvPr>
          <p:cNvCxnSpPr>
            <a:cxnSpLocks/>
          </p:cNvCxnSpPr>
          <p:nvPr/>
        </p:nvCxnSpPr>
        <p:spPr>
          <a:xfrm flipH="1">
            <a:off x="6702552" y="3226981"/>
            <a:ext cx="518507" cy="4040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AC1844-D857-40A3-B23E-1EB28F9EB0CF}"/>
              </a:ext>
            </a:extLst>
          </p:cNvPr>
          <p:cNvCxnSpPr>
            <a:cxnSpLocks/>
          </p:cNvCxnSpPr>
          <p:nvPr/>
        </p:nvCxnSpPr>
        <p:spPr>
          <a:xfrm flipH="1">
            <a:off x="5232366" y="2935215"/>
            <a:ext cx="146382" cy="10577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1B1D05-5593-43EF-8D4C-DB24087870D7}"/>
              </a:ext>
            </a:extLst>
          </p:cNvPr>
          <p:cNvCxnSpPr>
            <a:cxnSpLocks/>
          </p:cNvCxnSpPr>
          <p:nvPr/>
        </p:nvCxnSpPr>
        <p:spPr>
          <a:xfrm>
            <a:off x="7474917" y="3215532"/>
            <a:ext cx="742473" cy="1130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2A2210-9BB6-47C2-AE7F-C8A44051F27E}"/>
              </a:ext>
            </a:extLst>
          </p:cNvPr>
          <p:cNvCxnSpPr>
            <a:cxnSpLocks/>
          </p:cNvCxnSpPr>
          <p:nvPr/>
        </p:nvCxnSpPr>
        <p:spPr>
          <a:xfrm flipV="1">
            <a:off x="8718740" y="5191389"/>
            <a:ext cx="138181" cy="3711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1F7A166-DC3A-4326-975D-3E102ED45E61}"/>
              </a:ext>
            </a:extLst>
          </p:cNvPr>
          <p:cNvSpPr/>
          <p:nvPr/>
        </p:nvSpPr>
        <p:spPr>
          <a:xfrm>
            <a:off x="818984" y="3631051"/>
            <a:ext cx="1040830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C81415-8B95-4193-96BC-2647448FA017}"/>
              </a:ext>
            </a:extLst>
          </p:cNvPr>
          <p:cNvSpPr txBox="1"/>
          <p:nvPr/>
        </p:nvSpPr>
        <p:spPr>
          <a:xfrm>
            <a:off x="585627" y="3592872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Tributary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0DA572-8306-4509-801B-3B9A9A13FFF5}"/>
              </a:ext>
            </a:extLst>
          </p:cNvPr>
          <p:cNvSpPr txBox="1"/>
          <p:nvPr/>
        </p:nvSpPr>
        <p:spPr>
          <a:xfrm>
            <a:off x="5859800" y="5116966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Floodplain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498EDA-FC04-4C98-BBA7-61EFF6512127}"/>
              </a:ext>
            </a:extLst>
          </p:cNvPr>
          <p:cNvSpPr txBox="1"/>
          <p:nvPr/>
        </p:nvSpPr>
        <p:spPr>
          <a:xfrm>
            <a:off x="4447224" y="2535105"/>
            <a:ext cx="186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River channel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BD76CE-8622-4E14-92B5-430C4903E55B}"/>
              </a:ext>
            </a:extLst>
          </p:cNvPr>
          <p:cNvSpPr txBox="1"/>
          <p:nvPr/>
        </p:nvSpPr>
        <p:spPr>
          <a:xfrm>
            <a:off x="2201621" y="222541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Waterfall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D06790-0FC9-401D-B363-38ECA3EA9B74}"/>
              </a:ext>
            </a:extLst>
          </p:cNvPr>
          <p:cNvSpPr txBox="1"/>
          <p:nvPr/>
        </p:nvSpPr>
        <p:spPr>
          <a:xfrm>
            <a:off x="6621076" y="288122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Meander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D93748-2A10-4D38-B1E7-2039C5CA3160}"/>
              </a:ext>
            </a:extLst>
          </p:cNvPr>
          <p:cNvSpPr txBox="1"/>
          <p:nvPr/>
        </p:nvSpPr>
        <p:spPr>
          <a:xfrm>
            <a:off x="7965624" y="55624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Oxbow lake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17B062-660B-45EE-9E2D-578AEA44EE48}"/>
              </a:ext>
            </a:extLst>
          </p:cNvPr>
          <p:cNvSpPr txBox="1"/>
          <p:nvPr/>
        </p:nvSpPr>
        <p:spPr>
          <a:xfrm>
            <a:off x="8712421" y="3601295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Estuary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041F3B-8CEC-4B9D-9E98-E73BC6D38836}"/>
              </a:ext>
            </a:extLst>
          </p:cNvPr>
          <p:cNvSpPr txBox="1"/>
          <p:nvPr/>
        </p:nvSpPr>
        <p:spPr>
          <a:xfrm>
            <a:off x="10100141" y="41771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Sea or lake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20ABDD-050C-4794-83A2-0BCFC916D1A9}"/>
              </a:ext>
            </a:extLst>
          </p:cNvPr>
          <p:cNvSpPr txBox="1"/>
          <p:nvPr/>
        </p:nvSpPr>
        <p:spPr>
          <a:xfrm>
            <a:off x="2347326" y="1808432"/>
            <a:ext cx="16486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Upper course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73256E-26C7-41CF-9961-AC1A1A04448A}"/>
              </a:ext>
            </a:extLst>
          </p:cNvPr>
          <p:cNvSpPr txBox="1"/>
          <p:nvPr/>
        </p:nvSpPr>
        <p:spPr>
          <a:xfrm>
            <a:off x="10570659" y="5620518"/>
            <a:ext cx="109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Mouth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340020-D02B-4DC4-893D-0010743F1242}"/>
              </a:ext>
            </a:extLst>
          </p:cNvPr>
          <p:cNvSpPr txBox="1"/>
          <p:nvPr/>
        </p:nvSpPr>
        <p:spPr>
          <a:xfrm>
            <a:off x="8994078" y="1823300"/>
            <a:ext cx="17011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Lower course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06F5E0-1743-4E4C-A848-2BA4B18B5C54}"/>
              </a:ext>
            </a:extLst>
          </p:cNvPr>
          <p:cNvSpPr txBox="1"/>
          <p:nvPr/>
        </p:nvSpPr>
        <p:spPr>
          <a:xfrm>
            <a:off x="5232365" y="1825301"/>
            <a:ext cx="1721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Middle course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BF6839-5091-4B0D-88B2-ECDA7F8186D5}"/>
              </a:ext>
            </a:extLst>
          </p:cNvPr>
          <p:cNvSpPr txBox="1"/>
          <p:nvPr/>
        </p:nvSpPr>
        <p:spPr>
          <a:xfrm>
            <a:off x="614743" y="1717396"/>
            <a:ext cx="9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1F4D3-263E-021D-4CC6-21B62E289649}"/>
              </a:ext>
            </a:extLst>
          </p:cNvPr>
          <p:cNvSpPr txBox="1"/>
          <p:nvPr/>
        </p:nvSpPr>
        <p:spPr>
          <a:xfrm>
            <a:off x="818984" y="5657548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Image: The Flood Hub</a:t>
            </a:r>
          </a:p>
        </p:txBody>
      </p:sp>
    </p:spTree>
    <p:extLst>
      <p:ext uri="{BB962C8B-B14F-4D97-AF65-F5344CB8AC3E}">
        <p14:creationId xmlns:p14="http://schemas.microsoft.com/office/powerpoint/2010/main" val="21163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Card game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0B79E2-0772-402F-89F8-140A6AA82018}"/>
              </a:ext>
            </a:extLst>
          </p:cNvPr>
          <p:cNvSpPr txBox="1"/>
          <p:nvPr/>
        </p:nvSpPr>
        <p:spPr>
          <a:xfrm>
            <a:off x="0" y="1687548"/>
            <a:ext cx="746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play a card game!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3E5868-0C5C-4532-B9AD-FC5CDE859092}"/>
              </a:ext>
            </a:extLst>
          </p:cNvPr>
          <p:cNvSpPr txBox="1"/>
          <p:nvPr/>
        </p:nvSpPr>
        <p:spPr>
          <a:xfrm>
            <a:off x="347154" y="2855168"/>
            <a:ext cx="6505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Match the small cards to the course of the river that they are found in.</a:t>
            </a:r>
          </a:p>
          <a:p>
            <a:endParaRPr lang="en-GB" sz="2800" dirty="0"/>
          </a:p>
          <a:p>
            <a:r>
              <a:rPr lang="en-GB" sz="2800" dirty="0"/>
              <a:t>Some cards are the same because they are found in more than one section of the river.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467DE-5C47-4B9F-BF3A-F49E0B71A0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81" y="1579016"/>
            <a:ext cx="3150275" cy="44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affects the flow of a river?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001F41-7AB8-4863-B2A3-0E510B7A140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5889" b="13993"/>
          <a:stretch/>
        </p:blipFill>
        <p:spPr>
          <a:xfrm>
            <a:off x="9096918" y="4671625"/>
            <a:ext cx="2909809" cy="1201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61B94B-EA26-44CF-9C1E-6FE81B7137A9}"/>
              </a:ext>
            </a:extLst>
          </p:cNvPr>
          <p:cNvSpPr txBox="1"/>
          <p:nvPr/>
        </p:nvSpPr>
        <p:spPr>
          <a:xfrm>
            <a:off x="3408284" y="2718166"/>
            <a:ext cx="3182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water cannot soak into the ground and enters the river quicker which increases flow.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AF4381-C857-4308-9D87-890EEAB4AAD9}"/>
              </a:ext>
            </a:extLst>
          </p:cNvPr>
          <p:cNvSpPr txBox="1"/>
          <p:nvPr/>
        </p:nvSpPr>
        <p:spPr>
          <a:xfrm>
            <a:off x="5578834" y="4633064"/>
            <a:ext cx="3345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Farm machinery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b="1" dirty="0">
                <a:solidFill>
                  <a:schemeClr val="accent2"/>
                </a:solidFill>
              </a:rPr>
              <a:t>compacts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/>
              <a:t>soil and water cannot soak into the ground. The water runs off and enters the river quicker, increasing flow.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2279D7-F08E-4896-BB04-C5F14316DF55}"/>
              </a:ext>
            </a:extLst>
          </p:cNvPr>
          <p:cNvSpPr txBox="1"/>
          <p:nvPr/>
        </p:nvSpPr>
        <p:spPr>
          <a:xfrm>
            <a:off x="229785" y="4609748"/>
            <a:ext cx="3094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Flood walls can change the flow of water by keeping more water in the channel, stopping it flowing naturally onto the </a:t>
            </a:r>
            <a:r>
              <a:rPr lang="en-GB" sz="2000" b="1" dirty="0">
                <a:solidFill>
                  <a:schemeClr val="accent2"/>
                </a:solidFill>
              </a:rPr>
              <a:t>floodplain</a:t>
            </a:r>
            <a:r>
              <a:rPr lang="en-GB" sz="20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EA4289-8E38-4111-9F3D-64057DD67E17}"/>
              </a:ext>
            </a:extLst>
          </p:cNvPr>
          <p:cNvSpPr txBox="1"/>
          <p:nvPr/>
        </p:nvSpPr>
        <p:spPr>
          <a:xfrm>
            <a:off x="9071635" y="2726217"/>
            <a:ext cx="3030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When trees are chopped down, water isn’t soaked up by the trees and leaves. Water enters the channel quicker and increases flow.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7CACAF-05A2-439B-B320-B55076D25D8D}"/>
              </a:ext>
            </a:extLst>
          </p:cNvPr>
          <p:cNvSpPr txBox="1"/>
          <p:nvPr/>
        </p:nvSpPr>
        <p:spPr>
          <a:xfrm>
            <a:off x="4022220" y="1463017"/>
            <a:ext cx="414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Man-made effects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4226BB-5E3E-4531-95DF-2EE1484DE8ED}"/>
              </a:ext>
            </a:extLst>
          </p:cNvPr>
          <p:cNvSpPr txBox="1"/>
          <p:nvPr/>
        </p:nvSpPr>
        <p:spPr>
          <a:xfrm>
            <a:off x="3230323" y="2247918"/>
            <a:ext cx="318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Urban areas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D6EA83-50BC-4CE5-9180-ACC2085DF34E}"/>
              </a:ext>
            </a:extLst>
          </p:cNvPr>
          <p:cNvSpPr txBox="1"/>
          <p:nvPr/>
        </p:nvSpPr>
        <p:spPr>
          <a:xfrm>
            <a:off x="9071636" y="2267743"/>
            <a:ext cx="3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Deforestation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DA7837-34D8-45BB-BC9B-CBCDE6BDBCCA}"/>
              </a:ext>
            </a:extLst>
          </p:cNvPr>
          <p:cNvSpPr txBox="1"/>
          <p:nvPr/>
        </p:nvSpPr>
        <p:spPr>
          <a:xfrm>
            <a:off x="229785" y="4146992"/>
            <a:ext cx="309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Flood walls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8B8728-FDB0-44AF-A3CA-8F3A8032824B}"/>
              </a:ext>
            </a:extLst>
          </p:cNvPr>
          <p:cNvSpPr txBox="1"/>
          <p:nvPr/>
        </p:nvSpPr>
        <p:spPr>
          <a:xfrm>
            <a:off x="5578835" y="4166036"/>
            <a:ext cx="334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Drainage of farmland</a:t>
            </a: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D27E55EE-38EE-5C40-8EE6-DD2D8254C5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4" y="1952637"/>
            <a:ext cx="3230553" cy="2001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4D55E1-B4CB-C5E4-B304-ECAE4EFADED3}"/>
              </a:ext>
            </a:extLst>
          </p:cNvPr>
          <p:cNvSpPr txBox="1"/>
          <p:nvPr/>
        </p:nvSpPr>
        <p:spPr>
          <a:xfrm>
            <a:off x="89683" y="3684781"/>
            <a:ext cx="323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2"/>
                </a:solidFill>
              </a:rPr>
              <a:t>https://www.kindpng.com/picc/m/228-2288709_transparent-cityscape-png-cartoon-building-clipart-png-png.png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82A8BEF-CAFA-A7F9-E718-26D9E37D86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62009" y="2332866"/>
            <a:ext cx="1362674" cy="1735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A5BDB9-5C95-9D13-0051-51C764CF8F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23" y="4588868"/>
            <a:ext cx="2013278" cy="13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affects the flow of a river?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03E4BDF-6E1A-48B0-8DF8-690AFF17C50C}"/>
              </a:ext>
            </a:extLst>
          </p:cNvPr>
          <p:cNvSpPr txBox="1"/>
          <p:nvPr/>
        </p:nvSpPr>
        <p:spPr>
          <a:xfrm>
            <a:off x="6379093" y="5405831"/>
            <a:ext cx="335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Areas that have more rainfall throughout the year will have rivers with bigger flows.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278B81-979B-473F-BCAD-5056B429055E}"/>
              </a:ext>
            </a:extLst>
          </p:cNvPr>
          <p:cNvSpPr txBox="1"/>
          <p:nvPr/>
        </p:nvSpPr>
        <p:spPr>
          <a:xfrm>
            <a:off x="2640807" y="5394064"/>
            <a:ext cx="3074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Areas with grass instead of concrete allow water to soak into the ground, which slows down and decreases the flow.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5E9E4D9-62B9-4485-B454-38F6668C7B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195" y="2569044"/>
            <a:ext cx="771307" cy="13397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1BBFAB-7F41-42F3-92BE-0AC8ECF5E8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8050" y="2507895"/>
            <a:ext cx="1690771" cy="15338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11779E0-99D2-45EB-93CA-6B291881529E}"/>
              </a:ext>
            </a:extLst>
          </p:cNvPr>
          <p:cNvSpPr txBox="1"/>
          <p:nvPr/>
        </p:nvSpPr>
        <p:spPr>
          <a:xfrm>
            <a:off x="6379092" y="2438334"/>
            <a:ext cx="321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 reaches the river channel quicker in smaller, narrow </a:t>
            </a:r>
            <a:r>
              <a:rPr lang="en-GB" b="1" dirty="0">
                <a:solidFill>
                  <a:schemeClr val="accent2"/>
                </a:solidFill>
              </a:rPr>
              <a:t>catchments</a:t>
            </a:r>
            <a:r>
              <a:rPr lang="en-GB" dirty="0"/>
              <a:t>, compared to large, round ones.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467C7E8-0BA0-4A90-A4C5-E4BCBD0174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944" y="2829742"/>
            <a:ext cx="4522233" cy="13488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A428E17-A1AA-4C5B-84C7-A43CDC7211A6}"/>
              </a:ext>
            </a:extLst>
          </p:cNvPr>
          <p:cNvSpPr txBox="1"/>
          <p:nvPr/>
        </p:nvSpPr>
        <p:spPr>
          <a:xfrm>
            <a:off x="556003" y="2305196"/>
            <a:ext cx="452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 reaches the river channel quicker when the slopes of the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chemeClr val="accent2"/>
                </a:solidFill>
              </a:rPr>
              <a:t>catchment</a:t>
            </a:r>
            <a:r>
              <a:rPr lang="en-GB" dirty="0"/>
              <a:t> are steeper.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1D7696-68D6-456B-8F39-3EEBED54DE09}"/>
              </a:ext>
            </a:extLst>
          </p:cNvPr>
          <p:cNvSpPr txBox="1"/>
          <p:nvPr/>
        </p:nvSpPr>
        <p:spPr>
          <a:xfrm>
            <a:off x="819854" y="4266612"/>
            <a:ext cx="10644674" cy="369332"/>
          </a:xfrm>
          <a:prstGeom prst="rect">
            <a:avLst/>
          </a:prstGeom>
          <a:noFill/>
          <a:ln w="666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 </a:t>
            </a:r>
            <a:r>
              <a:rPr lang="en-GB" b="1" dirty="0">
                <a:solidFill>
                  <a:schemeClr val="accent2"/>
                </a:solidFill>
              </a:rPr>
              <a:t>catchment </a:t>
            </a:r>
            <a:r>
              <a:rPr lang="en-GB" b="1" dirty="0"/>
              <a:t>is an area of land that leads each drop of rain that falls within it towards the same river.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413C94-D134-428A-8FE8-2189361F0D1C}"/>
              </a:ext>
            </a:extLst>
          </p:cNvPr>
          <p:cNvSpPr txBox="1"/>
          <p:nvPr/>
        </p:nvSpPr>
        <p:spPr>
          <a:xfrm>
            <a:off x="4022220" y="1413501"/>
            <a:ext cx="414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Natural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effects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A9E70-6584-482D-83FE-3EE8508344DA}"/>
              </a:ext>
            </a:extLst>
          </p:cNvPr>
          <p:cNvSpPr txBox="1"/>
          <p:nvPr/>
        </p:nvSpPr>
        <p:spPr>
          <a:xfrm>
            <a:off x="556004" y="1921555"/>
            <a:ext cx="454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steepness of the catchment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6956B-0D74-4960-82D8-EE494996B030}"/>
              </a:ext>
            </a:extLst>
          </p:cNvPr>
          <p:cNvSpPr txBox="1"/>
          <p:nvPr/>
        </p:nvSpPr>
        <p:spPr>
          <a:xfrm>
            <a:off x="6379093" y="1936309"/>
            <a:ext cx="490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size and shape of the catchment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F51E9B-0B6B-48E0-B5EB-F1AF470F3603}"/>
              </a:ext>
            </a:extLst>
          </p:cNvPr>
          <p:cNvSpPr txBox="1"/>
          <p:nvPr/>
        </p:nvSpPr>
        <p:spPr>
          <a:xfrm>
            <a:off x="2640806" y="4944166"/>
            <a:ext cx="269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Vegetation cover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1D268-4AAD-47A7-AA1A-934A51BFD597}"/>
              </a:ext>
            </a:extLst>
          </p:cNvPr>
          <p:cNvSpPr txBox="1"/>
          <p:nvPr/>
        </p:nvSpPr>
        <p:spPr>
          <a:xfrm>
            <a:off x="6379092" y="4944166"/>
            <a:ext cx="301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Weather and climate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35018-9590-CA87-EF97-D9B5FDA9E9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4" y="5128389"/>
            <a:ext cx="2417075" cy="1610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7821E-DD72-9DD6-706A-F4C765E202E3}"/>
              </a:ext>
            </a:extLst>
          </p:cNvPr>
          <p:cNvSpPr txBox="1"/>
          <p:nvPr/>
        </p:nvSpPr>
        <p:spPr>
          <a:xfrm>
            <a:off x="347154" y="6537279"/>
            <a:ext cx="18199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2"/>
                </a:solidFill>
              </a:rPr>
              <a:t>Image: Petr Kratochvil via Public domain pictures.net</a:t>
            </a:r>
            <a:endParaRPr lang="en-GB" sz="600" dirty="0">
              <a:solidFill>
                <a:schemeClr val="bg2"/>
              </a:solidFill>
            </a:endParaRPr>
          </a:p>
        </p:txBody>
      </p:sp>
      <p:pic>
        <p:nvPicPr>
          <p:cNvPr id="4" name="Picture 3" descr="A cloud and raindrops on a black background&#10;&#10;Description automatically generated">
            <a:extLst>
              <a:ext uri="{FF2B5EF4-FFF2-40B4-BE49-F238E27FC236}">
                <a16:creationId xmlns:a16="http://schemas.microsoft.com/office/drawing/2014/main" id="{9F8B6F9B-F66A-2761-10F0-FF6A284439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47" y="4898601"/>
            <a:ext cx="1271039" cy="1217399"/>
          </a:xfrm>
          <a:prstGeom prst="rect">
            <a:avLst/>
          </a:prstGeom>
        </p:spPr>
      </p:pic>
      <p:pic>
        <p:nvPicPr>
          <p:cNvPr id="13" name="Picture 12" descr="A yellow sun with pointed edges&#10;&#10;Description automatically generated">
            <a:extLst>
              <a:ext uri="{FF2B5EF4-FFF2-40B4-BE49-F238E27FC236}">
                <a16:creationId xmlns:a16="http://schemas.microsoft.com/office/drawing/2014/main" id="{5708B563-4F51-956B-D56F-E45B585C5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50" y="4703319"/>
            <a:ext cx="1516540" cy="14747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4CEDE2-D02D-AC0A-17B3-573D020CE3E4}"/>
              </a:ext>
            </a:extLst>
          </p:cNvPr>
          <p:cNvSpPr txBox="1"/>
          <p:nvPr/>
        </p:nvSpPr>
        <p:spPr>
          <a:xfrm>
            <a:off x="2315279" y="4075998"/>
            <a:ext cx="1706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The Flood Hub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70ACA-8A60-E585-B81A-2CC32D877361}"/>
              </a:ext>
            </a:extLst>
          </p:cNvPr>
          <p:cNvSpPr txBox="1"/>
          <p:nvPr/>
        </p:nvSpPr>
        <p:spPr>
          <a:xfrm>
            <a:off x="9628195" y="3877594"/>
            <a:ext cx="1706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The Flood Hub</a:t>
            </a:r>
          </a:p>
        </p:txBody>
      </p:sp>
    </p:spTree>
    <p:extLst>
      <p:ext uri="{BB962C8B-B14F-4D97-AF65-F5344CB8AC3E}">
        <p14:creationId xmlns:p14="http://schemas.microsoft.com/office/powerpoint/2010/main" val="33466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affects the flow of a river?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4A10A-AAEC-4E12-AC5D-E2B5B5809315}"/>
              </a:ext>
            </a:extLst>
          </p:cNvPr>
          <p:cNvSpPr txBox="1"/>
          <p:nvPr/>
        </p:nvSpPr>
        <p:spPr>
          <a:xfrm>
            <a:off x="7756989" y="1760274"/>
            <a:ext cx="4171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Don’t forget….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natural, meandering channel slows the flow of a river.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straightened channel speeds up the flow of water.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D30AAA-7C35-4CD4-800B-DB63B4D45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3" y="1674233"/>
            <a:ext cx="7178983" cy="5075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C3B4D2-9501-463E-B202-66559A167211}"/>
              </a:ext>
            </a:extLst>
          </p:cNvPr>
          <p:cNvSpPr txBox="1"/>
          <p:nvPr/>
        </p:nvSpPr>
        <p:spPr>
          <a:xfrm>
            <a:off x="730250" y="3290500"/>
            <a:ext cx="259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Size and shape of the river catchment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283B0-5F43-49A7-BDDF-C30FDEFDA9A3}"/>
              </a:ext>
            </a:extLst>
          </p:cNvPr>
          <p:cNvSpPr txBox="1"/>
          <p:nvPr/>
        </p:nvSpPr>
        <p:spPr>
          <a:xfrm>
            <a:off x="3304997" y="3835023"/>
            <a:ext cx="193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Tree cover - deforestation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48048-0CC1-472B-B9F9-BBCCF4814DC5}"/>
              </a:ext>
            </a:extLst>
          </p:cNvPr>
          <p:cNvSpPr txBox="1"/>
          <p:nvPr/>
        </p:nvSpPr>
        <p:spPr>
          <a:xfrm>
            <a:off x="6131255" y="4046523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Drainage of farmland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037FB-7B90-43F7-A93F-BD269A48DEF5}"/>
              </a:ext>
            </a:extLst>
          </p:cNvPr>
          <p:cNvSpPr txBox="1"/>
          <p:nvPr/>
        </p:nvSpPr>
        <p:spPr>
          <a:xfrm>
            <a:off x="4318000" y="480423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Flood walls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A71FD-BEBD-4208-AFB5-A5B67C2E4964}"/>
              </a:ext>
            </a:extLst>
          </p:cNvPr>
          <p:cNvSpPr txBox="1"/>
          <p:nvPr/>
        </p:nvSpPr>
        <p:spPr>
          <a:xfrm>
            <a:off x="1247775" y="4482788"/>
            <a:ext cx="97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Urban areas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BA69F-0C3A-44F7-8E79-30FF37688D77}"/>
              </a:ext>
            </a:extLst>
          </p:cNvPr>
          <p:cNvSpPr txBox="1"/>
          <p:nvPr/>
        </p:nvSpPr>
        <p:spPr>
          <a:xfrm>
            <a:off x="5911850" y="2896800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Weather and climate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386B65-8F35-4210-97BF-CFDEE548EC36}"/>
              </a:ext>
            </a:extLst>
          </p:cNvPr>
          <p:cNvSpPr txBox="1"/>
          <p:nvPr/>
        </p:nvSpPr>
        <p:spPr>
          <a:xfrm>
            <a:off x="2768600" y="6452220"/>
            <a:ext cx="128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Vegetation cover</a:t>
            </a:r>
          </a:p>
        </p:txBody>
      </p:sp>
    </p:spTree>
    <p:extLst>
      <p:ext uri="{BB962C8B-B14F-4D97-AF65-F5344CB8AC3E}">
        <p14:creationId xmlns:p14="http://schemas.microsoft.com/office/powerpoint/2010/main" val="5310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E9E606A-C8D5-420B-B78E-592362A22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8118" y="2851166"/>
            <a:ext cx="7726167" cy="3014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Source to mouth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D7657B-B58A-4723-90CE-EB76CAC1DB88}"/>
              </a:ext>
            </a:extLst>
          </p:cNvPr>
          <p:cNvSpPr txBox="1"/>
          <p:nvPr/>
        </p:nvSpPr>
        <p:spPr>
          <a:xfrm>
            <a:off x="358680" y="1771679"/>
            <a:ext cx="11474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Where a river starts is called the </a:t>
            </a:r>
            <a:r>
              <a:rPr lang="en-GB" sz="2800" b="1" dirty="0">
                <a:solidFill>
                  <a:schemeClr val="accent2"/>
                </a:solidFill>
              </a:rPr>
              <a:t>source</a:t>
            </a:r>
            <a:r>
              <a:rPr lang="en-GB" sz="2800" dirty="0"/>
              <a:t>, this is in hilly, upland or mountainous areas. Where a river ends is called the </a:t>
            </a:r>
            <a:r>
              <a:rPr lang="en-GB" sz="2800" b="1" dirty="0">
                <a:solidFill>
                  <a:schemeClr val="accent2"/>
                </a:solidFill>
              </a:rPr>
              <a:t>mouth</a:t>
            </a:r>
            <a:r>
              <a:rPr lang="en-GB" sz="2800" dirty="0"/>
              <a:t>, this is at the sea or a lake.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4661D-1F0E-4BFA-A160-3C83E1DC249D}"/>
              </a:ext>
            </a:extLst>
          </p:cNvPr>
          <p:cNvSpPr txBox="1"/>
          <p:nvPr/>
        </p:nvSpPr>
        <p:spPr>
          <a:xfrm>
            <a:off x="1411690" y="2811007"/>
            <a:ext cx="11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Source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716132-ADD0-4173-A086-70611B6E0916}"/>
              </a:ext>
            </a:extLst>
          </p:cNvPr>
          <p:cNvSpPr txBox="1"/>
          <p:nvPr/>
        </p:nvSpPr>
        <p:spPr>
          <a:xfrm>
            <a:off x="9690425" y="5143315"/>
            <a:ext cx="11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Mouth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559A3-0062-42C4-AAC7-5626021A8608}"/>
              </a:ext>
            </a:extLst>
          </p:cNvPr>
          <p:cNvSpPr txBox="1"/>
          <p:nvPr/>
        </p:nvSpPr>
        <p:spPr>
          <a:xfrm>
            <a:off x="1611328" y="6001634"/>
            <a:ext cx="8969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video follows the route of a river from source to mouth:  </a:t>
            </a:r>
            <a:r>
              <a:rPr lang="en-GB" sz="2000" dirty="0">
                <a:hlinkClick r:id="rId10"/>
              </a:rPr>
              <a:t>https://www.bbc.co.uk/bitesize/topics/z849q6f/articles/z7w8pg8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8622E-2A04-3B47-DBDA-0ED06F3C3640}"/>
              </a:ext>
            </a:extLst>
          </p:cNvPr>
          <p:cNvSpPr txBox="1"/>
          <p:nvPr/>
        </p:nvSpPr>
        <p:spPr>
          <a:xfrm>
            <a:off x="2568536" y="5526308"/>
            <a:ext cx="17069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Image: The Flood Hub</a:t>
            </a:r>
          </a:p>
        </p:txBody>
      </p:sp>
    </p:spTree>
    <p:extLst>
      <p:ext uri="{BB962C8B-B14F-4D97-AF65-F5344CB8AC3E}">
        <p14:creationId xmlns:p14="http://schemas.microsoft.com/office/powerpoint/2010/main" val="4258471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 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6453353" y="2769185"/>
            <a:ext cx="4960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Note down the grid references of the river landforms and places listed on the worksheet.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90D7D-C52A-4A8F-884A-09619C2A3E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88" y="1540343"/>
            <a:ext cx="3546572" cy="50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60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 of lesson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F7E20D-8871-420C-8DBD-9394AFB7414A}"/>
              </a:ext>
            </a:extLst>
          </p:cNvPr>
          <p:cNvSpPr txBox="1"/>
          <p:nvPr/>
        </p:nvSpPr>
        <p:spPr>
          <a:xfrm>
            <a:off x="71225" y="1668089"/>
            <a:ext cx="64810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Rivers and landscapes change over time due to three processes…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Rivers can be split into three sections…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A natural river channel…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A straightened river channel…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818BD0-B92F-4A52-A259-BED512BC16C0}"/>
              </a:ext>
            </a:extLst>
          </p:cNvPr>
          <p:cNvSpPr txBox="1"/>
          <p:nvPr/>
        </p:nvSpPr>
        <p:spPr>
          <a:xfrm>
            <a:off x="6552288" y="1674585"/>
            <a:ext cx="5568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weathering, erosion and deposition.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60EBD-B2D8-4A28-92AA-192F5FA6DEA9}"/>
              </a:ext>
            </a:extLst>
          </p:cNvPr>
          <p:cNvSpPr txBox="1"/>
          <p:nvPr/>
        </p:nvSpPr>
        <p:spPr>
          <a:xfrm>
            <a:off x="5965614" y="3175058"/>
            <a:ext cx="5973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the upper, middle and lower course.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64992-F47D-4D71-942A-6A0568B25702}"/>
              </a:ext>
            </a:extLst>
          </p:cNvPr>
          <p:cNvSpPr txBox="1"/>
          <p:nvPr/>
        </p:nvSpPr>
        <p:spPr>
          <a:xfrm>
            <a:off x="5914578" y="4751896"/>
            <a:ext cx="602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slows the flow of water in a river.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A489C-5B87-4BE6-878F-A8738CC1D1A7}"/>
              </a:ext>
            </a:extLst>
          </p:cNvPr>
          <p:cNvSpPr txBox="1"/>
          <p:nvPr/>
        </p:nvSpPr>
        <p:spPr>
          <a:xfrm>
            <a:off x="5914578" y="5678914"/>
            <a:ext cx="602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speeds up the flow of water in a river.</a:t>
            </a:r>
          </a:p>
        </p:txBody>
      </p:sp>
    </p:spTree>
    <p:extLst>
      <p:ext uri="{BB962C8B-B14F-4D97-AF65-F5344CB8AC3E}">
        <p14:creationId xmlns:p14="http://schemas.microsoft.com/office/powerpoint/2010/main" val="5340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34D1C-F67B-40F3-9E11-5D06E4245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4159" y="4433819"/>
            <a:ext cx="2542713" cy="2228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45D280-73D9-4B16-8D5A-DCF5BEE1C84E}"/>
              </a:ext>
            </a:extLst>
          </p:cNvPr>
          <p:cNvSpPr txBox="1"/>
          <p:nvPr/>
        </p:nvSpPr>
        <p:spPr>
          <a:xfrm>
            <a:off x="4252837" y="2424181"/>
            <a:ext cx="7702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Complete the river landforms homework sheet by matching up each type of landform with which course it is in and the description of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F7CFD-AD62-42F5-85FC-BA28FD0D08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1" y="1734290"/>
            <a:ext cx="3562453" cy="50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43FA83E-98FB-4C60-8B74-FFFA47F3B8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15844" y="3957840"/>
            <a:ext cx="6096000" cy="3876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Why do rivers change over time?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1B567E-3020-4BB2-ADFD-9E56E1264B72}"/>
              </a:ext>
            </a:extLst>
          </p:cNvPr>
          <p:cNvSpPr txBox="1"/>
          <p:nvPr/>
        </p:nvSpPr>
        <p:spPr>
          <a:xfrm>
            <a:off x="505527" y="3393955"/>
            <a:ext cx="112836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		    is the breaking down or wearing away of rocks where they are. It does not happen because they move or crash into each other.</a:t>
            </a:r>
            <a:endParaRPr lang="en-GB" sz="3200" dirty="0"/>
          </a:p>
          <a:p>
            <a:endParaRPr lang="en-GB" sz="2400" dirty="0"/>
          </a:p>
          <a:p>
            <a:r>
              <a:rPr lang="en-GB" sz="2400" dirty="0"/>
              <a:t>                    is when materials such as rock, soil and sand are broken down and worn away by rain, rivers, wind or waves, and are then moved away.</a:t>
            </a:r>
          </a:p>
          <a:p>
            <a:endParaRPr lang="en-GB" sz="2400" dirty="0"/>
          </a:p>
          <a:p>
            <a:r>
              <a:rPr lang="en-GB" sz="2400" dirty="0"/>
              <a:t>		  is when the eroded materials are left behind because the river, wave or wind slows down.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42AE6-8673-4D59-A3FF-B4219F3EFF35}"/>
              </a:ext>
            </a:extLst>
          </p:cNvPr>
          <p:cNvSpPr txBox="1"/>
          <p:nvPr/>
        </p:nvSpPr>
        <p:spPr>
          <a:xfrm>
            <a:off x="505527" y="4402036"/>
            <a:ext cx="148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Erosion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464C0-B47C-49AF-AE27-BF6E8E13BFA1}"/>
              </a:ext>
            </a:extLst>
          </p:cNvPr>
          <p:cNvSpPr txBox="1"/>
          <p:nvPr/>
        </p:nvSpPr>
        <p:spPr>
          <a:xfrm>
            <a:off x="505527" y="5505661"/>
            <a:ext cx="207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8794E-39F4-4C8E-A9BE-03B37AAFDF3B}"/>
              </a:ext>
            </a:extLst>
          </p:cNvPr>
          <p:cNvSpPr txBox="1"/>
          <p:nvPr/>
        </p:nvSpPr>
        <p:spPr>
          <a:xfrm>
            <a:off x="782040" y="1620926"/>
            <a:ext cx="10730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Rivers can change naturally or the changes can be man-made. 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Rivers never stay the same, they change all the time. These are some of the processes which can shape the landscape, the river’s channel and create landforms.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95094-9F38-4AFF-90AA-44AB8F1CF157}"/>
              </a:ext>
            </a:extLst>
          </p:cNvPr>
          <p:cNvSpPr txBox="1"/>
          <p:nvPr/>
        </p:nvSpPr>
        <p:spPr>
          <a:xfrm>
            <a:off x="505527" y="3298411"/>
            <a:ext cx="227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Weathering</a:t>
            </a:r>
          </a:p>
        </p:txBody>
      </p:sp>
    </p:spTree>
    <p:extLst>
      <p:ext uri="{BB962C8B-B14F-4D97-AF65-F5344CB8AC3E}">
        <p14:creationId xmlns:p14="http://schemas.microsoft.com/office/powerpoint/2010/main" val="202754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natural river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BF5829-EE6B-4DD6-991F-0AA570914B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949"/>
          <a:stretch/>
        </p:blipFill>
        <p:spPr>
          <a:xfrm>
            <a:off x="154425" y="1649393"/>
            <a:ext cx="5016853" cy="4987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18574D-B2ED-481E-92D7-6685820FA34E}"/>
              </a:ext>
            </a:extLst>
          </p:cNvPr>
          <p:cNvSpPr txBox="1"/>
          <p:nvPr/>
        </p:nvSpPr>
        <p:spPr>
          <a:xfrm>
            <a:off x="5758104" y="2660103"/>
            <a:ext cx="6279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Water flows </a:t>
            </a:r>
            <a:r>
              <a:rPr lang="en-GB" sz="3200" b="1" dirty="0"/>
              <a:t>slower</a:t>
            </a:r>
            <a:r>
              <a:rPr lang="en-GB" sz="3200" dirty="0"/>
              <a:t> through an unchanged, natural river channel</a:t>
            </a:r>
          </a:p>
          <a:p>
            <a:endParaRPr lang="en-GB" sz="3200" b="1" dirty="0"/>
          </a:p>
          <a:p>
            <a:r>
              <a:rPr lang="en-GB" sz="3200" dirty="0"/>
              <a:t>This is due to the curved shape of the channel which slows the flow of water.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B9D18-DEE5-46F1-A74F-DD1862ED5E94}"/>
              </a:ext>
            </a:extLst>
          </p:cNvPr>
          <p:cNvSpPr txBox="1"/>
          <p:nvPr/>
        </p:nvSpPr>
        <p:spPr>
          <a:xfrm>
            <a:off x="0" y="6631709"/>
            <a:ext cx="884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 taken from West Cumbria Rivers Trust Natural rivers for life A short guide to restoring natural rivers in Cumbria -  Design &amp; illustration by Custard Graphic Design</a:t>
            </a:r>
          </a:p>
          <a:p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49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5F319C-BBBA-46C8-86DC-6E3854C6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456405"/>
            <a:ext cx="3750658" cy="51681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 straightened river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22F89-1307-420B-B9C5-40F374F8CFCB}"/>
              </a:ext>
            </a:extLst>
          </p:cNvPr>
          <p:cNvSpPr txBox="1"/>
          <p:nvPr/>
        </p:nvSpPr>
        <p:spPr>
          <a:xfrm>
            <a:off x="5455578" y="3236012"/>
            <a:ext cx="636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Water flows much </a:t>
            </a:r>
            <a:r>
              <a:rPr lang="en-GB" sz="3200" b="1" dirty="0"/>
              <a:t>quicker</a:t>
            </a:r>
            <a:r>
              <a:rPr lang="en-GB" sz="3200" dirty="0"/>
              <a:t> through a straightened river channel as water can easily flow through.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08585-DC75-4453-B4B7-FE07B652643A}"/>
              </a:ext>
            </a:extLst>
          </p:cNvPr>
          <p:cNvSpPr txBox="1"/>
          <p:nvPr/>
        </p:nvSpPr>
        <p:spPr>
          <a:xfrm>
            <a:off x="0" y="6624536"/>
            <a:ext cx="988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 taken from West Cumbria Rivers Trust Natural rivers for life A short guide to restoring natural rivers in Cumbria -  Design &amp; illustration by Custard Graphic Design</a:t>
            </a:r>
          </a:p>
          <a:p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77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Changes in the land around a river and the channel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42C00A-914C-4B3D-BE2B-6A9196BB3CE3}"/>
              </a:ext>
            </a:extLst>
          </p:cNvPr>
          <p:cNvSpPr txBox="1"/>
          <p:nvPr/>
        </p:nvSpPr>
        <p:spPr>
          <a:xfrm>
            <a:off x="484875" y="2324409"/>
            <a:ext cx="329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Upper course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33764-5D06-4629-A728-BD5810EF52DC}"/>
              </a:ext>
            </a:extLst>
          </p:cNvPr>
          <p:cNvSpPr txBox="1"/>
          <p:nvPr/>
        </p:nvSpPr>
        <p:spPr>
          <a:xfrm>
            <a:off x="4189224" y="2324409"/>
            <a:ext cx="342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Middle course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8E735-B269-4B36-9561-BCD23F6287D4}"/>
              </a:ext>
            </a:extLst>
          </p:cNvPr>
          <p:cNvSpPr txBox="1"/>
          <p:nvPr/>
        </p:nvSpPr>
        <p:spPr>
          <a:xfrm>
            <a:off x="8445341" y="2360571"/>
            <a:ext cx="332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Lower course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DEF62-309B-4148-A5C0-2612F864F5FE}"/>
              </a:ext>
            </a:extLst>
          </p:cNvPr>
          <p:cNvSpPr txBox="1"/>
          <p:nvPr/>
        </p:nvSpPr>
        <p:spPr>
          <a:xfrm>
            <a:off x="262970" y="3871910"/>
            <a:ext cx="3726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Begins in hills and mountains </a:t>
            </a:r>
            <a:r>
              <a:rPr lang="en-GB" sz="2000" dirty="0">
                <a:solidFill>
                  <a:schemeClr val="accent2"/>
                </a:solidFill>
              </a:rPr>
              <a:t>(</a:t>
            </a:r>
            <a:r>
              <a:rPr lang="en-GB" sz="2000" b="1" dirty="0">
                <a:solidFill>
                  <a:schemeClr val="accent2"/>
                </a:solidFill>
              </a:rPr>
              <a:t>the source</a:t>
            </a:r>
            <a:r>
              <a:rPr lang="en-GB" sz="2000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Steep slopes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Narrow </a:t>
            </a:r>
            <a:r>
              <a:rPr lang="en-GB" sz="2000" b="1" dirty="0">
                <a:solidFill>
                  <a:schemeClr val="accent2"/>
                </a:solidFill>
              </a:rPr>
              <a:t>valley</a:t>
            </a:r>
            <a:r>
              <a:rPr lang="en-GB" sz="2000" dirty="0"/>
              <a:t>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Narrow, shallow river channel with a rocky bed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A0754C-D59E-42AF-9682-0335DCD2CAAA}"/>
              </a:ext>
            </a:extLst>
          </p:cNvPr>
          <p:cNvSpPr txBox="1"/>
          <p:nvPr/>
        </p:nvSpPr>
        <p:spPr>
          <a:xfrm>
            <a:off x="4213625" y="3871910"/>
            <a:ext cx="342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Gentler slopes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Wider, deeper channel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40184-461C-46A4-9187-EFA44D143F6C}"/>
              </a:ext>
            </a:extLst>
          </p:cNvPr>
          <p:cNvSpPr txBox="1"/>
          <p:nvPr/>
        </p:nvSpPr>
        <p:spPr>
          <a:xfrm>
            <a:off x="8599657" y="3903862"/>
            <a:ext cx="3521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Ends at the sea or a lake </a:t>
            </a:r>
            <a:r>
              <a:rPr lang="en-GB" sz="2000" dirty="0">
                <a:solidFill>
                  <a:schemeClr val="accent2"/>
                </a:solidFill>
              </a:rPr>
              <a:t>(</a:t>
            </a:r>
            <a:r>
              <a:rPr lang="en-GB" sz="2000" b="1" dirty="0">
                <a:solidFill>
                  <a:schemeClr val="accent2"/>
                </a:solidFill>
              </a:rPr>
              <a:t>mouth</a:t>
            </a:r>
            <a:r>
              <a:rPr lang="en-GB" sz="2000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Low lying, flat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Gentle, wide valleys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Wide channel and fastest flow</a:t>
            </a:r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C1BFF-FE10-436F-819B-BECC394137B3}"/>
              </a:ext>
            </a:extLst>
          </p:cNvPr>
          <p:cNvSpPr txBox="1"/>
          <p:nvPr/>
        </p:nvSpPr>
        <p:spPr>
          <a:xfrm>
            <a:off x="454710" y="3410245"/>
            <a:ext cx="342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first third of a river.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4A7D5D-CCE5-4E3D-A70F-975B67778C09}"/>
              </a:ext>
            </a:extLst>
          </p:cNvPr>
          <p:cNvSpPr txBox="1"/>
          <p:nvPr/>
        </p:nvSpPr>
        <p:spPr>
          <a:xfrm>
            <a:off x="4048076" y="3429000"/>
            <a:ext cx="375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second third of a river.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113A9-A81F-42D9-8AB3-A30CB66B125B}"/>
              </a:ext>
            </a:extLst>
          </p:cNvPr>
          <p:cNvSpPr txBox="1"/>
          <p:nvPr/>
        </p:nvSpPr>
        <p:spPr>
          <a:xfrm>
            <a:off x="8499688" y="3428999"/>
            <a:ext cx="375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last third of a river.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CAAB2-436D-4003-B741-1734D6D58970}"/>
              </a:ext>
            </a:extLst>
          </p:cNvPr>
          <p:cNvSpPr txBox="1"/>
          <p:nvPr/>
        </p:nvSpPr>
        <p:spPr>
          <a:xfrm>
            <a:off x="201536" y="1654965"/>
            <a:ext cx="1162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river can be split into three sections:</a:t>
            </a:r>
          </a:p>
        </p:txBody>
      </p:sp>
    </p:spTree>
    <p:extLst>
      <p:ext uri="{BB962C8B-B14F-4D97-AF65-F5344CB8AC3E}">
        <p14:creationId xmlns:p14="http://schemas.microsoft.com/office/powerpoint/2010/main" val="339980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883DB4-01AE-4562-BC31-D4582548E097}"/>
              </a:ext>
            </a:extLst>
          </p:cNvPr>
          <p:cNvSpPr txBox="1"/>
          <p:nvPr/>
        </p:nvSpPr>
        <p:spPr>
          <a:xfrm>
            <a:off x="425310" y="5946001"/>
            <a:ext cx="9906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river landform is a natural feature created by a river on the Earth’s surface.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4B3AFA-7CA2-4B79-807B-AFE3447CCB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27" y="1639852"/>
            <a:ext cx="11020746" cy="44101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E19347-69A3-4531-B0F4-A3034265E33F}"/>
              </a:ext>
            </a:extLst>
          </p:cNvPr>
          <p:cNvSpPr txBox="1"/>
          <p:nvPr/>
        </p:nvSpPr>
        <p:spPr>
          <a:xfrm>
            <a:off x="585627" y="3592872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Tributary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3623A-2ED5-450A-889F-B8DB6144FE09}"/>
              </a:ext>
            </a:extLst>
          </p:cNvPr>
          <p:cNvSpPr txBox="1"/>
          <p:nvPr/>
        </p:nvSpPr>
        <p:spPr>
          <a:xfrm>
            <a:off x="5859800" y="5116966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Floodplain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0CCA1-6729-467F-8EB7-0A623641F54E}"/>
              </a:ext>
            </a:extLst>
          </p:cNvPr>
          <p:cNvSpPr txBox="1"/>
          <p:nvPr/>
        </p:nvSpPr>
        <p:spPr>
          <a:xfrm>
            <a:off x="4447224" y="2535105"/>
            <a:ext cx="186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River channel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418E3-7EA4-48DD-964F-C4D0D176C388}"/>
              </a:ext>
            </a:extLst>
          </p:cNvPr>
          <p:cNvSpPr txBox="1"/>
          <p:nvPr/>
        </p:nvSpPr>
        <p:spPr>
          <a:xfrm>
            <a:off x="2201621" y="222541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Waterfall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CDA84-0B97-44AE-A6DD-6304EF8ADB80}"/>
              </a:ext>
            </a:extLst>
          </p:cNvPr>
          <p:cNvSpPr txBox="1"/>
          <p:nvPr/>
        </p:nvSpPr>
        <p:spPr>
          <a:xfrm>
            <a:off x="6621076" y="288122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Meander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673B3-39AA-45C1-9601-4D947EC11E0D}"/>
              </a:ext>
            </a:extLst>
          </p:cNvPr>
          <p:cNvSpPr txBox="1"/>
          <p:nvPr/>
        </p:nvSpPr>
        <p:spPr>
          <a:xfrm>
            <a:off x="7965624" y="55624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Oxbow 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D8D43-F26F-48C4-98BC-09AC7F47064B}"/>
              </a:ext>
            </a:extLst>
          </p:cNvPr>
          <p:cNvSpPr txBox="1"/>
          <p:nvPr/>
        </p:nvSpPr>
        <p:spPr>
          <a:xfrm>
            <a:off x="8712421" y="3601295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Estuary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ABC357-04A6-4256-9F2A-9A5CA3E6DEBA}"/>
              </a:ext>
            </a:extLst>
          </p:cNvPr>
          <p:cNvSpPr txBox="1"/>
          <p:nvPr/>
        </p:nvSpPr>
        <p:spPr>
          <a:xfrm>
            <a:off x="10100141" y="41771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Sea or lake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9C0817-B2D5-412E-8E1F-4190BDD55111}"/>
              </a:ext>
            </a:extLst>
          </p:cNvPr>
          <p:cNvSpPr txBox="1"/>
          <p:nvPr/>
        </p:nvSpPr>
        <p:spPr>
          <a:xfrm>
            <a:off x="2347326" y="1808432"/>
            <a:ext cx="16486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Upper course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F603F0-221B-4547-B9EF-7BF13B56E75C}"/>
              </a:ext>
            </a:extLst>
          </p:cNvPr>
          <p:cNvSpPr txBox="1"/>
          <p:nvPr/>
        </p:nvSpPr>
        <p:spPr>
          <a:xfrm>
            <a:off x="10570659" y="5620518"/>
            <a:ext cx="109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Mouth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FD3BB8-6DC4-4BF0-8C80-25782C86B4E7}"/>
              </a:ext>
            </a:extLst>
          </p:cNvPr>
          <p:cNvSpPr txBox="1"/>
          <p:nvPr/>
        </p:nvSpPr>
        <p:spPr>
          <a:xfrm>
            <a:off x="8994078" y="1823300"/>
            <a:ext cx="17011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Lower course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F723AC-533E-4B5D-AE97-E2697AE8C84D}"/>
              </a:ext>
            </a:extLst>
          </p:cNvPr>
          <p:cNvSpPr txBox="1"/>
          <p:nvPr/>
        </p:nvSpPr>
        <p:spPr>
          <a:xfrm>
            <a:off x="5232365" y="1825301"/>
            <a:ext cx="172165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Middle course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0BC73-0440-4069-9FAB-0DFDFFBC26FF}"/>
              </a:ext>
            </a:extLst>
          </p:cNvPr>
          <p:cNvSpPr txBox="1"/>
          <p:nvPr/>
        </p:nvSpPr>
        <p:spPr>
          <a:xfrm>
            <a:off x="614743" y="1717396"/>
            <a:ext cx="9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Source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2E5CE3-1CC6-4825-BB7A-7B149CF1CA84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338743" y="3003550"/>
            <a:ext cx="221402" cy="5893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484166-2890-4FB1-8912-26474F5E83F1}"/>
              </a:ext>
            </a:extLst>
          </p:cNvPr>
          <p:cNvCxnSpPr>
            <a:cxnSpLocks/>
          </p:cNvCxnSpPr>
          <p:nvPr/>
        </p:nvCxnSpPr>
        <p:spPr>
          <a:xfrm flipH="1">
            <a:off x="2091859" y="2535105"/>
            <a:ext cx="792090" cy="7631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3B61CC-C83B-4DDF-B40E-142F76604365}"/>
              </a:ext>
            </a:extLst>
          </p:cNvPr>
          <p:cNvCxnSpPr>
            <a:cxnSpLocks/>
          </p:cNvCxnSpPr>
          <p:nvPr/>
        </p:nvCxnSpPr>
        <p:spPr>
          <a:xfrm flipV="1">
            <a:off x="6405656" y="4345747"/>
            <a:ext cx="101470" cy="8481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DC1187E-F32A-4675-B2D1-C0EA28EB6A9F}"/>
              </a:ext>
            </a:extLst>
          </p:cNvPr>
          <p:cNvCxnSpPr>
            <a:cxnSpLocks/>
          </p:cNvCxnSpPr>
          <p:nvPr/>
        </p:nvCxnSpPr>
        <p:spPr>
          <a:xfrm flipV="1">
            <a:off x="6954023" y="4967302"/>
            <a:ext cx="1173285" cy="224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039811-E750-45AF-919A-6792A665B2CC}"/>
              </a:ext>
            </a:extLst>
          </p:cNvPr>
          <p:cNvCxnSpPr>
            <a:cxnSpLocks/>
          </p:cNvCxnSpPr>
          <p:nvPr/>
        </p:nvCxnSpPr>
        <p:spPr>
          <a:xfrm>
            <a:off x="9610037" y="3928730"/>
            <a:ext cx="722149" cy="12651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78E4F7-520B-4709-9230-74D051659604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0853257" y="4577309"/>
            <a:ext cx="31830" cy="6934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A72E64-3351-4AFB-873B-6AFB6AC61D4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718740" y="5191389"/>
            <a:ext cx="138181" cy="3711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952D1F-EAB7-44D5-A131-E6A236B1139A}"/>
              </a:ext>
            </a:extLst>
          </p:cNvPr>
          <p:cNvCxnSpPr>
            <a:cxnSpLocks/>
          </p:cNvCxnSpPr>
          <p:nvPr/>
        </p:nvCxnSpPr>
        <p:spPr>
          <a:xfrm flipH="1">
            <a:off x="6702552" y="3226981"/>
            <a:ext cx="518507" cy="4040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776DB3-8E96-43AB-941C-8AB70B73A6ED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5232366" y="2935215"/>
            <a:ext cx="146382" cy="10577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1C0A13D-3155-4E50-8D31-9603B1671BED}"/>
              </a:ext>
            </a:extLst>
          </p:cNvPr>
          <p:cNvCxnSpPr>
            <a:cxnSpLocks/>
          </p:cNvCxnSpPr>
          <p:nvPr/>
        </p:nvCxnSpPr>
        <p:spPr>
          <a:xfrm>
            <a:off x="7474917" y="3215532"/>
            <a:ext cx="742473" cy="1130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784852-D31C-A996-D4C2-B1412A3277FC}"/>
              </a:ext>
            </a:extLst>
          </p:cNvPr>
          <p:cNvSpPr txBox="1"/>
          <p:nvPr/>
        </p:nvSpPr>
        <p:spPr>
          <a:xfrm>
            <a:off x="660000" y="5787274"/>
            <a:ext cx="2060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Image: The Flood Hub</a:t>
            </a:r>
          </a:p>
        </p:txBody>
      </p:sp>
    </p:spTree>
    <p:extLst>
      <p:ext uri="{BB962C8B-B14F-4D97-AF65-F5344CB8AC3E}">
        <p14:creationId xmlns:p14="http://schemas.microsoft.com/office/powerpoint/2010/main" val="292474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Upper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1" y="145640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V-shaped valley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9A250-0BCC-443D-BEFD-09C8BE63C3A1}"/>
              </a:ext>
            </a:extLst>
          </p:cNvPr>
          <p:cNvSpPr txBox="1"/>
          <p:nvPr/>
        </p:nvSpPr>
        <p:spPr>
          <a:xfrm>
            <a:off x="410346" y="2445899"/>
            <a:ext cx="1137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v-shaped valley is created when a river erodes both vertically and horizontally</a:t>
            </a:r>
            <a:r>
              <a:rPr lang="en-GB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00361-76A9-4C85-BD7D-57A253560E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824" y="3681614"/>
            <a:ext cx="6069525" cy="2868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31D438-88A3-5B49-FF02-ECCABACF3BE2}"/>
              </a:ext>
            </a:extLst>
          </p:cNvPr>
          <p:cNvSpPr txBox="1"/>
          <p:nvPr/>
        </p:nvSpPr>
        <p:spPr>
          <a:xfrm>
            <a:off x="2950953" y="6540969"/>
            <a:ext cx="2060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Image: The Flood Hub</a:t>
            </a:r>
          </a:p>
        </p:txBody>
      </p:sp>
    </p:spTree>
    <p:extLst>
      <p:ext uri="{BB962C8B-B14F-4D97-AF65-F5344CB8AC3E}">
        <p14:creationId xmlns:p14="http://schemas.microsoft.com/office/powerpoint/2010/main" val="119705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Upper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64733-AE3B-43EB-B590-034BD1AE9AAD}"/>
              </a:ext>
            </a:extLst>
          </p:cNvPr>
          <p:cNvSpPr txBox="1"/>
          <p:nvPr/>
        </p:nvSpPr>
        <p:spPr>
          <a:xfrm>
            <a:off x="370208" y="2413727"/>
            <a:ext cx="8017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waterfall is a steep drop in the course of a river. They form when water flows over hard rock that overlies softer rock.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1" y="149275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Waterfall</a:t>
            </a:r>
            <a:endParaRPr lang="en-GB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09DC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61C49-3566-41B9-B865-2C582C5F95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07" y="4124749"/>
            <a:ext cx="7923906" cy="27332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CEC8FF-5796-4684-A240-6274C184DE04}"/>
              </a:ext>
            </a:extLst>
          </p:cNvPr>
          <p:cNvSpPr txBox="1"/>
          <p:nvPr/>
        </p:nvSpPr>
        <p:spPr>
          <a:xfrm>
            <a:off x="397566" y="3940083"/>
            <a:ext cx="691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Video: </a:t>
            </a:r>
            <a:r>
              <a:rPr lang="en-GB" dirty="0">
                <a:hlinkClick r:id="rId10"/>
              </a:rPr>
              <a:t>https://www.bbc.co.uk/bitesize/guides/zyt9q6f/revision/4</a:t>
            </a:r>
            <a:endParaRPr lang="en-GB" dirty="0"/>
          </a:p>
        </p:txBody>
      </p:sp>
      <p:pic>
        <p:nvPicPr>
          <p:cNvPr id="5" name="Picture 4" descr="A waterfall in a rocky place&#10;&#10;Description automatically generated with low confidence">
            <a:extLst>
              <a:ext uri="{FF2B5EF4-FFF2-40B4-BE49-F238E27FC236}">
                <a16:creationId xmlns:a16="http://schemas.microsoft.com/office/drawing/2014/main" id="{DDA382E7-E012-6BBD-E655-7961D524FA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64" y="1527735"/>
            <a:ext cx="3354853" cy="4473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E3318C-F586-296E-7F4B-75C05C7E891E}"/>
              </a:ext>
            </a:extLst>
          </p:cNvPr>
          <p:cNvSpPr txBox="1"/>
          <p:nvPr/>
        </p:nvSpPr>
        <p:spPr>
          <a:xfrm>
            <a:off x="487672" y="6680788"/>
            <a:ext cx="2060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Image: The Flood Hub</a:t>
            </a:r>
          </a:p>
        </p:txBody>
      </p:sp>
    </p:spTree>
    <p:extLst>
      <p:ext uri="{BB962C8B-B14F-4D97-AF65-F5344CB8AC3E}">
        <p14:creationId xmlns:p14="http://schemas.microsoft.com/office/powerpoint/2010/main" val="157458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Widescreen</PresentationFormat>
  <Paragraphs>197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2023-09-06T08:13:16Z</dcterms:created>
  <dcterms:modified xsi:type="dcterms:W3CDTF">2023-09-06T08:13:30Z</dcterms:modified>
</cp:coreProperties>
</file>