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68" r:id="rId3"/>
    <p:sldId id="289" r:id="rId4"/>
    <p:sldId id="293" r:id="rId5"/>
    <p:sldId id="288" r:id="rId6"/>
    <p:sldId id="282" r:id="rId7"/>
    <p:sldId id="291" r:id="rId8"/>
    <p:sldId id="295" r:id="rId9"/>
    <p:sldId id="279" r:id="rId10"/>
    <p:sldId id="290" r:id="rId11"/>
    <p:sldId id="292" r:id="rId12"/>
    <p:sldId id="286" r:id="rId13"/>
    <p:sldId id="284" r:id="rId14"/>
    <p:sldId id="285" r:id="rId15"/>
    <p:sldId id="270" r:id="rId16"/>
    <p:sldId id="283" r:id="rId17"/>
    <p:sldId id="29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2801" autoAdjust="0"/>
  </p:normalViewPr>
  <p:slideViewPr>
    <p:cSldViewPr snapToGrid="0">
      <p:cViewPr varScale="1">
        <p:scale>
          <a:sx n="93" d="100"/>
          <a:sy n="93" d="100"/>
        </p:scale>
        <p:origin x="1278" y="96"/>
      </p:cViewPr>
      <p:guideLst/>
    </p:cSldViewPr>
  </p:slideViewPr>
  <p:notesTextViewPr>
    <p:cViewPr>
      <p:scale>
        <a:sx n="1" d="1"/>
        <a:sy n="1" d="1"/>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05/09/2023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05/09/2023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245261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09873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81715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67678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50191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180257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52721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415393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5283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dirty="0"/>
          </a:p>
        </p:txBody>
      </p:sp>
    </p:spTree>
    <p:extLst>
      <p:ext uri="{BB962C8B-B14F-4D97-AF65-F5344CB8AC3E}">
        <p14:creationId xmlns:p14="http://schemas.microsoft.com/office/powerpoint/2010/main" val="53251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dirty="0"/>
          </a:p>
        </p:txBody>
      </p:sp>
    </p:spTree>
    <p:extLst>
      <p:ext uri="{BB962C8B-B14F-4D97-AF65-F5344CB8AC3E}">
        <p14:creationId xmlns:p14="http://schemas.microsoft.com/office/powerpoint/2010/main" val="179529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dirty="0"/>
          </a:p>
        </p:txBody>
      </p:sp>
    </p:spTree>
    <p:extLst>
      <p:ext uri="{BB962C8B-B14F-4D97-AF65-F5344CB8AC3E}">
        <p14:creationId xmlns:p14="http://schemas.microsoft.com/office/powerpoint/2010/main" val="117237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dirty="0"/>
          </a:p>
        </p:txBody>
      </p:sp>
    </p:spTree>
    <p:extLst>
      <p:ext uri="{BB962C8B-B14F-4D97-AF65-F5344CB8AC3E}">
        <p14:creationId xmlns:p14="http://schemas.microsoft.com/office/powerpoint/2010/main" val="415440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10852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Slide 9</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do have to throw some of your possessions away, the Council may provide skips where people can dispose of their items.</a:t>
            </a:r>
          </a:p>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270994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05/09/2023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05/09/2023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commons.wikimedia.org/wiki/File:WestendMoldyLivingroom.jp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creativecommons.org/licenses/by-sa/2.5/deed.en"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s://commons.wikimedia.org/wiki/User:Infrogmation" TargetMode="External"/><Relationship Id="rId4" Type="http://schemas.openxmlformats.org/officeDocument/2006/relationships/image" Target="../media/image2.pn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P7TvtgH7dWc" TargetMode="External"/><Relationship Id="rId6" Type="http://schemas.openxmlformats.org/officeDocument/2006/relationships/hyperlink" Target="https://openclipart.org/detail/280406/pencil-doodling" TargetMode="External"/><Relationship Id="rId11" Type="http://schemas.openxmlformats.org/officeDocument/2006/relationships/hyperlink" Target="https://www.youtube.com/watch?v=P7TvtgH7dWc&amp;feature=youtu.be" TargetMode="External"/><Relationship Id="rId5" Type="http://schemas.openxmlformats.org/officeDocument/2006/relationships/image" Target="../media/image2.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8.jp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6.jpg"/><Relationship Id="rId5" Type="http://schemas.openxmlformats.org/officeDocument/2006/relationships/hyperlink" Target="https://openclipart.org/detail/280406/pencil-doodling" TargetMode="External"/><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6.jpg"/><Relationship Id="rId5" Type="http://schemas.openxmlformats.org/officeDocument/2006/relationships/hyperlink" Target="https://openclipart.org/detail/280406/pencil-doodling" TargetMode="External"/><Relationship Id="rId10"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892124" y="2261303"/>
            <a:ext cx="8880047" cy="1446550"/>
          </a:xfrm>
          <a:prstGeom prst="rect">
            <a:avLst/>
          </a:prstGeom>
          <a:noFill/>
        </p:spPr>
        <p:txBody>
          <a:bodyPr wrap="square" rtlCol="0">
            <a:spAutoFit/>
          </a:bodyPr>
          <a:lstStyle/>
          <a:p>
            <a:endParaRPr lang="en-GB" sz="3200" dirty="0"/>
          </a:p>
          <a:p>
            <a:pPr marL="342900" lvl="0" indent="-342900">
              <a:buFont typeface="Arial" panose="020B0604020202020204" pitchFamily="34" charset="0"/>
              <a:buChar char="•"/>
            </a:pPr>
            <a:r>
              <a:rPr lang="en-GB" sz="3200" dirty="0"/>
              <a:t>To understand how to recover from flooding.</a:t>
            </a:r>
          </a:p>
          <a:p>
            <a:r>
              <a:rPr lang="en-GB" sz="2400" b="1" dirty="0"/>
              <a:t> </a:t>
            </a:r>
            <a:endParaRPr lang="en-GB" sz="24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292555" y="1965226"/>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892124" y="4636849"/>
            <a:ext cx="10875322" cy="1077218"/>
          </a:xfrm>
          <a:prstGeom prst="rect">
            <a:avLst/>
          </a:prstGeom>
          <a:noFill/>
        </p:spPr>
        <p:txBody>
          <a:bodyPr wrap="square" rtlCol="0">
            <a:spAutoFit/>
          </a:bodyPr>
          <a:lstStyle/>
          <a:p>
            <a:pPr marL="342900" lvl="0" indent="-342900">
              <a:buFont typeface="Arial" panose="020B0604020202020204" pitchFamily="34" charset="0"/>
              <a:buChar char="•"/>
            </a:pPr>
            <a:r>
              <a:rPr lang="en-GB" sz="3200" dirty="0"/>
              <a:t>To understand</a:t>
            </a:r>
            <a:r>
              <a:rPr lang="en-GB" sz="2400" dirty="0"/>
              <a:t> </a:t>
            </a:r>
            <a:r>
              <a:rPr lang="en-GB" sz="3200" dirty="0"/>
              <a:t>the different stages of recovering from a flood.</a:t>
            </a:r>
          </a:p>
          <a:p>
            <a:pPr marL="342900" lvl="0" indent="-342900">
              <a:buFont typeface="Arial" panose="020B0604020202020204" pitchFamily="34" charset="0"/>
              <a:buChar char="•"/>
            </a:pPr>
            <a:r>
              <a:rPr lang="en-GB" sz="3200" dirty="0"/>
              <a:t>Be aware that recovering from flooding can take a long time.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292555" y="3913969"/>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D128B929-9560-47AB-ACCB-D5B2BD92AC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289" y="2448064"/>
            <a:ext cx="3869057" cy="3938932"/>
          </a:xfrm>
          <a:prstGeom prst="rect">
            <a:avLst/>
          </a:prstGeom>
        </p:spPr>
      </p:pic>
      <p:sp>
        <p:nvSpPr>
          <p:cNvPr id="13" name="TextBox 12">
            <a:extLst>
              <a:ext uri="{FF2B5EF4-FFF2-40B4-BE49-F238E27FC236}">
                <a16:creationId xmlns:a16="http://schemas.microsoft.com/office/drawing/2014/main" id="{841BE59C-887C-4318-B460-FB8FC6495105}"/>
              </a:ext>
            </a:extLst>
          </p:cNvPr>
          <p:cNvSpPr txBox="1"/>
          <p:nvPr/>
        </p:nvSpPr>
        <p:spPr>
          <a:xfrm>
            <a:off x="4631496" y="1448960"/>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2" name="TextBox 11">
            <a:extLst>
              <a:ext uri="{FF2B5EF4-FFF2-40B4-BE49-F238E27FC236}">
                <a16:creationId xmlns:a16="http://schemas.microsoft.com/office/drawing/2014/main" id="{5C5C1926-5A7E-444C-B063-48751CDE57DB}"/>
              </a:ext>
            </a:extLst>
          </p:cNvPr>
          <p:cNvSpPr txBox="1"/>
          <p:nvPr/>
        </p:nvSpPr>
        <p:spPr>
          <a:xfrm>
            <a:off x="4823135" y="2924314"/>
            <a:ext cx="7021711" cy="2554545"/>
          </a:xfrm>
          <a:prstGeom prst="rect">
            <a:avLst/>
          </a:prstGeom>
          <a:noFill/>
        </p:spPr>
        <p:txBody>
          <a:bodyPr wrap="square" rtlCol="0">
            <a:spAutoFit/>
          </a:bodyPr>
          <a:lstStyle/>
          <a:p>
            <a:pPr lvl="0"/>
            <a:r>
              <a:rPr lang="en-GB" sz="3200" dirty="0"/>
              <a:t>Floodwater can soak into the plaster and bricks of the walls of your home and this will cause mould to grow. The walls must be thoroughly dried out or the mould will come back, even if you clean it off.</a:t>
            </a:r>
          </a:p>
        </p:txBody>
      </p:sp>
      <p:sp>
        <p:nvSpPr>
          <p:cNvPr id="2" name="TextBox 1">
            <a:extLst>
              <a:ext uri="{FF2B5EF4-FFF2-40B4-BE49-F238E27FC236}">
                <a16:creationId xmlns:a16="http://schemas.microsoft.com/office/drawing/2014/main" id="{0AFEA45D-A4AA-43F7-B454-AE00F4C5DDB7}"/>
              </a:ext>
            </a:extLst>
          </p:cNvPr>
          <p:cNvSpPr txBox="1"/>
          <p:nvPr/>
        </p:nvSpPr>
        <p:spPr>
          <a:xfrm>
            <a:off x="425562" y="6392792"/>
            <a:ext cx="3864118" cy="276999"/>
          </a:xfrm>
          <a:prstGeom prst="rect">
            <a:avLst/>
          </a:prstGeom>
          <a:noFill/>
        </p:spPr>
        <p:txBody>
          <a:bodyPr wrap="square" lIns="91440" tIns="45720" rIns="91440" bIns="45720" rtlCol="0" anchor="t">
            <a:spAutoFit/>
          </a:bodyPr>
          <a:lstStyle/>
          <a:p>
            <a:r>
              <a:rPr lang="en-GB" sz="600" dirty="0"/>
              <a:t>Image: New Orleans after Hurricane Katrina: Mold in flood damaged home by  </a:t>
            </a:r>
            <a:r>
              <a:rPr lang="en-GB" sz="600" dirty="0">
                <a:hlinkClick r:id="rId10"/>
              </a:rPr>
              <a:t>Infrogmation</a:t>
            </a:r>
            <a:r>
              <a:rPr lang="en-GB" sz="600" dirty="0"/>
              <a:t> in licensed under </a:t>
            </a:r>
            <a:r>
              <a:rPr lang="en-GB" sz="600" dirty="0">
                <a:hlinkClick r:id="rId11"/>
              </a:rPr>
              <a:t>CC BY-SA 2.</a:t>
            </a:r>
            <a:r>
              <a:rPr lang="en-GB" sz="600" dirty="0"/>
              <a:t>5 - </a:t>
            </a:r>
            <a:r>
              <a:rPr lang="en-GB" sz="600" dirty="0">
                <a:hlinkClick r:id="rId12"/>
              </a:rPr>
              <a:t>Wikimedia Commons</a:t>
            </a:r>
            <a:endParaRPr lang="en-GB" sz="600"/>
          </a:p>
        </p:txBody>
      </p:sp>
    </p:spTree>
    <p:extLst>
      <p:ext uri="{BB962C8B-B14F-4D97-AF65-F5344CB8AC3E}">
        <p14:creationId xmlns:p14="http://schemas.microsoft.com/office/powerpoint/2010/main" val="406474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390B2A81-5B0A-4DBB-893E-6D7F3CEBD9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9947" y="2581301"/>
            <a:ext cx="5061846" cy="3339243"/>
          </a:xfrm>
          <a:prstGeom prst="rect">
            <a:avLst/>
          </a:prstGeom>
        </p:spPr>
      </p:pic>
      <p:sp>
        <p:nvSpPr>
          <p:cNvPr id="12" name="TextBox 11">
            <a:extLst>
              <a:ext uri="{FF2B5EF4-FFF2-40B4-BE49-F238E27FC236}">
                <a16:creationId xmlns:a16="http://schemas.microsoft.com/office/drawing/2014/main" id="{3086DAC9-CB7F-4C55-A464-A52B6E0705E6}"/>
              </a:ext>
            </a:extLst>
          </p:cNvPr>
          <p:cNvSpPr txBox="1"/>
          <p:nvPr/>
        </p:nvSpPr>
        <p:spPr>
          <a:xfrm>
            <a:off x="4771310" y="1456405"/>
            <a:ext cx="264938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Drying out</a:t>
            </a:r>
            <a:endParaRPr lang="en-GB" sz="4400" dirty="0"/>
          </a:p>
        </p:txBody>
      </p:sp>
      <p:sp>
        <p:nvSpPr>
          <p:cNvPr id="13" name="TextBox 12">
            <a:extLst>
              <a:ext uri="{FF2B5EF4-FFF2-40B4-BE49-F238E27FC236}">
                <a16:creationId xmlns:a16="http://schemas.microsoft.com/office/drawing/2014/main" id="{CA96922B-A467-4072-B159-A28403C132DA}"/>
              </a:ext>
            </a:extLst>
          </p:cNvPr>
          <p:cNvSpPr txBox="1"/>
          <p:nvPr/>
        </p:nvSpPr>
        <p:spPr>
          <a:xfrm>
            <a:off x="347154" y="2481207"/>
            <a:ext cx="6180700" cy="3539430"/>
          </a:xfrm>
          <a:prstGeom prst="rect">
            <a:avLst/>
          </a:prstGeom>
          <a:noFill/>
        </p:spPr>
        <p:txBody>
          <a:bodyPr wrap="square" rtlCol="0">
            <a:spAutoFit/>
          </a:bodyPr>
          <a:lstStyle/>
          <a:p>
            <a:pPr lvl="0"/>
            <a:r>
              <a:rPr lang="en-GB" sz="3200" dirty="0"/>
              <a:t>Drying out your house can take days or weeks using large blowers that work like big hair dryers! When the drying out is finished, you can get a certificate to prove it is properly dried out, and then the repairs to your home can begin. </a:t>
            </a:r>
          </a:p>
        </p:txBody>
      </p:sp>
    </p:spTree>
    <p:extLst>
      <p:ext uri="{BB962C8B-B14F-4D97-AF65-F5344CB8AC3E}">
        <p14:creationId xmlns:p14="http://schemas.microsoft.com/office/powerpoint/2010/main" val="340043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9DAFCF4-F800-45F7-A78D-38AB533CF8F3}"/>
              </a:ext>
            </a:extLst>
          </p:cNvPr>
          <p:cNvSpPr txBox="1"/>
          <p:nvPr/>
        </p:nvSpPr>
        <p:spPr>
          <a:xfrm>
            <a:off x="4617935" y="1456405"/>
            <a:ext cx="295613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Repair</a:t>
            </a:r>
            <a:r>
              <a:rPr lang="en-GB" sz="2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a:t>
            </a: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work</a:t>
            </a:r>
            <a:endParaRPr lang="en-GB" sz="2400" dirty="0"/>
          </a:p>
        </p:txBody>
      </p:sp>
      <p:sp>
        <p:nvSpPr>
          <p:cNvPr id="14" name="TextBox 13">
            <a:extLst>
              <a:ext uri="{FF2B5EF4-FFF2-40B4-BE49-F238E27FC236}">
                <a16:creationId xmlns:a16="http://schemas.microsoft.com/office/drawing/2014/main" id="{DF5E3112-FCD5-4CE6-B6EC-E8BFC4BF34CC}"/>
              </a:ext>
            </a:extLst>
          </p:cNvPr>
          <p:cNvSpPr txBox="1"/>
          <p:nvPr/>
        </p:nvSpPr>
        <p:spPr>
          <a:xfrm>
            <a:off x="347154" y="2350036"/>
            <a:ext cx="11474639" cy="1077218"/>
          </a:xfrm>
          <a:prstGeom prst="rect">
            <a:avLst/>
          </a:prstGeom>
          <a:noFill/>
        </p:spPr>
        <p:txBody>
          <a:bodyPr wrap="square" rtlCol="0">
            <a:spAutoFit/>
          </a:bodyPr>
          <a:lstStyle/>
          <a:p>
            <a:pPr lvl="0" algn="ctr"/>
            <a:r>
              <a:rPr lang="en-GB" sz="3200" dirty="0"/>
              <a:t>Repairs can include replacing plaster on the walls, new floor coverings, replacing electrics, new kitchen units and re-decorating.</a:t>
            </a:r>
          </a:p>
        </p:txBody>
      </p:sp>
      <p:pic>
        <p:nvPicPr>
          <p:cNvPr id="3" name="Picture 2" descr="A person using a sanding tool&#10;&#10;Description automatically generated">
            <a:extLst>
              <a:ext uri="{FF2B5EF4-FFF2-40B4-BE49-F238E27FC236}">
                <a16:creationId xmlns:a16="http://schemas.microsoft.com/office/drawing/2014/main" id="{0B7416B7-8712-A6CC-007C-D555150F8A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9749" y="3551107"/>
            <a:ext cx="5062351" cy="3188035"/>
          </a:xfrm>
          <a:prstGeom prst="rect">
            <a:avLst/>
          </a:prstGeom>
        </p:spPr>
      </p:pic>
    </p:spTree>
    <p:extLst>
      <p:ext uri="{BB962C8B-B14F-4D97-AF65-F5344CB8AC3E}">
        <p14:creationId xmlns:p14="http://schemas.microsoft.com/office/powerpoint/2010/main" val="272446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32339"/>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072A55E8-240F-4C76-A462-BF6864E4A40F}"/>
              </a:ext>
            </a:extLst>
          </p:cNvPr>
          <p:cNvSpPr txBox="1"/>
          <p:nvPr/>
        </p:nvSpPr>
        <p:spPr>
          <a:xfrm>
            <a:off x="4932700" y="1428549"/>
            <a:ext cx="2326599"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Damages</a:t>
            </a:r>
            <a:endParaRPr lang="en-GB" sz="4400" dirty="0"/>
          </a:p>
        </p:txBody>
      </p:sp>
      <p:sp>
        <p:nvSpPr>
          <p:cNvPr id="13" name="TextBox 12">
            <a:extLst>
              <a:ext uri="{FF2B5EF4-FFF2-40B4-BE49-F238E27FC236}">
                <a16:creationId xmlns:a16="http://schemas.microsoft.com/office/drawing/2014/main" id="{32FF675B-6AA6-4E9B-B13C-DA8A58A12DA6}"/>
              </a:ext>
            </a:extLst>
          </p:cNvPr>
          <p:cNvSpPr txBox="1"/>
          <p:nvPr/>
        </p:nvSpPr>
        <p:spPr>
          <a:xfrm>
            <a:off x="819854" y="2218588"/>
            <a:ext cx="9879715" cy="1077218"/>
          </a:xfrm>
          <a:prstGeom prst="rect">
            <a:avLst/>
          </a:prstGeom>
          <a:noFill/>
        </p:spPr>
        <p:txBody>
          <a:bodyPr wrap="square" rtlCol="0">
            <a:spAutoFit/>
          </a:bodyPr>
          <a:lstStyle/>
          <a:p>
            <a:pPr algn="ctr"/>
            <a:r>
              <a:rPr lang="en-GB" sz="3200" dirty="0"/>
              <a:t>It could be too dangerous to return to your home as it may have been badly damaged by the flooding and be unsafe.</a:t>
            </a:r>
          </a:p>
        </p:txBody>
      </p:sp>
      <p:pic>
        <p:nvPicPr>
          <p:cNvPr id="6" name="Picture 5" descr="A picture containing outdoor, tree, house, ground&#10;&#10;Description automatically generated">
            <a:extLst>
              <a:ext uri="{FF2B5EF4-FFF2-40B4-BE49-F238E27FC236}">
                <a16:creationId xmlns:a16="http://schemas.microsoft.com/office/drawing/2014/main" id="{EA54207F-D92F-E75C-5810-C6D9DCC0AF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3542451"/>
            <a:ext cx="4063067" cy="3047300"/>
          </a:xfrm>
          <a:prstGeom prst="rect">
            <a:avLst/>
          </a:prstGeom>
        </p:spPr>
      </p:pic>
      <p:pic>
        <p:nvPicPr>
          <p:cNvPr id="14" name="Picture 13" descr="A picture containing building, outdoor, sky, house&#10;&#10;Description automatically generated">
            <a:extLst>
              <a:ext uri="{FF2B5EF4-FFF2-40B4-BE49-F238E27FC236}">
                <a16:creationId xmlns:a16="http://schemas.microsoft.com/office/drawing/2014/main" id="{9B239097-2CB8-81A2-EA6B-C88AC0D8B8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5868" y="3665775"/>
            <a:ext cx="4063067" cy="2983816"/>
          </a:xfrm>
          <a:prstGeom prst="rect">
            <a:avLst/>
          </a:prstGeom>
        </p:spPr>
      </p:pic>
    </p:spTree>
    <p:extLst>
      <p:ext uri="{BB962C8B-B14F-4D97-AF65-F5344CB8AC3E}">
        <p14:creationId xmlns:p14="http://schemas.microsoft.com/office/powerpoint/2010/main" val="93858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1A56D5AE-6474-480B-81D2-AE2CE7C06567}"/>
              </a:ext>
            </a:extLst>
          </p:cNvPr>
          <p:cNvSpPr txBox="1"/>
          <p:nvPr/>
        </p:nvSpPr>
        <p:spPr>
          <a:xfrm>
            <a:off x="5015460" y="1600982"/>
            <a:ext cx="2326599" cy="769441"/>
          </a:xfrm>
          <a:prstGeom prst="rect">
            <a:avLst/>
          </a:prstGeom>
          <a:noFill/>
        </p:spPr>
        <p:txBody>
          <a:bodyPr wrap="non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Damages</a:t>
            </a:r>
            <a:endParaRPr lang="en-GB" sz="4400" dirty="0"/>
          </a:p>
        </p:txBody>
      </p:sp>
      <p:sp>
        <p:nvSpPr>
          <p:cNvPr id="12" name="TextBox 11">
            <a:extLst>
              <a:ext uri="{FF2B5EF4-FFF2-40B4-BE49-F238E27FC236}">
                <a16:creationId xmlns:a16="http://schemas.microsoft.com/office/drawing/2014/main" id="{FCE695CB-DCCE-4649-94F2-8AAF0EF91423}"/>
              </a:ext>
            </a:extLst>
          </p:cNvPr>
          <p:cNvSpPr txBox="1"/>
          <p:nvPr/>
        </p:nvSpPr>
        <p:spPr>
          <a:xfrm>
            <a:off x="830663" y="2640917"/>
            <a:ext cx="10530674" cy="2246769"/>
          </a:xfrm>
          <a:prstGeom prst="rect">
            <a:avLst/>
          </a:prstGeom>
          <a:noFill/>
        </p:spPr>
        <p:txBody>
          <a:bodyPr wrap="square" rtlCol="0">
            <a:spAutoFit/>
          </a:bodyPr>
          <a:lstStyle/>
          <a:p>
            <a:pPr lvl="0"/>
            <a:r>
              <a:rPr lang="en-GB" sz="2800" dirty="0"/>
              <a:t>If the flood event was particularly severe, you might have to stay with friends, family, or even go to a hotel. When lots of properties are flooded in one area, repair work can take a long time to complete as there can be a shortage of skilled workers such as builders, plasterers or joiners who can carry out the repairs.</a:t>
            </a:r>
            <a:endParaRPr lang="en-GB" sz="2400" dirty="0"/>
          </a:p>
        </p:txBody>
      </p:sp>
    </p:spTree>
    <p:extLst>
      <p:ext uri="{BB962C8B-B14F-4D97-AF65-F5344CB8AC3E}">
        <p14:creationId xmlns:p14="http://schemas.microsoft.com/office/powerpoint/2010/main" val="21401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F1BCCE8C-848E-4D78-8573-F9F15CFFD352}"/>
              </a:ext>
            </a:extLst>
          </p:cNvPr>
          <p:cNvSpPr txBox="1"/>
          <p:nvPr/>
        </p:nvSpPr>
        <p:spPr>
          <a:xfrm>
            <a:off x="2242476" y="5687525"/>
            <a:ext cx="7707046" cy="830997"/>
          </a:xfrm>
          <a:prstGeom prst="rect">
            <a:avLst/>
          </a:prstGeom>
          <a:noFill/>
        </p:spPr>
        <p:txBody>
          <a:bodyPr wrap="none" rtlCol="0">
            <a:spAutoFit/>
          </a:bodyPr>
          <a:lstStyle/>
          <a:p>
            <a:r>
              <a:rPr lang="en-GB" sz="4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Mental health and well-being</a:t>
            </a:r>
            <a:endParaRPr lang="en-GB" sz="4800" dirty="0"/>
          </a:p>
        </p:txBody>
      </p:sp>
      <p:sp>
        <p:nvSpPr>
          <p:cNvPr id="16" name="TextBox 15">
            <a:extLst>
              <a:ext uri="{FF2B5EF4-FFF2-40B4-BE49-F238E27FC236}">
                <a16:creationId xmlns:a16="http://schemas.microsoft.com/office/drawing/2014/main" id="{E0AF86F6-DF98-4B3E-84A2-4A7D6E87A6AB}"/>
              </a:ext>
            </a:extLst>
          </p:cNvPr>
          <p:cNvSpPr txBox="1"/>
          <p:nvPr/>
        </p:nvSpPr>
        <p:spPr>
          <a:xfrm>
            <a:off x="3139709" y="1477578"/>
            <a:ext cx="5912581"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Other effects of flooding</a:t>
            </a:r>
            <a:endParaRPr lang="en-GB" sz="4400" dirty="0"/>
          </a:p>
        </p:txBody>
      </p:sp>
      <p:sp>
        <p:nvSpPr>
          <p:cNvPr id="12" name="TextBox 11">
            <a:extLst>
              <a:ext uri="{FF2B5EF4-FFF2-40B4-BE49-F238E27FC236}">
                <a16:creationId xmlns:a16="http://schemas.microsoft.com/office/drawing/2014/main" id="{DB8B6254-364A-43F5-9331-9BC6486CC0BB}"/>
              </a:ext>
            </a:extLst>
          </p:cNvPr>
          <p:cNvSpPr txBox="1"/>
          <p:nvPr/>
        </p:nvSpPr>
        <p:spPr>
          <a:xfrm>
            <a:off x="1255158" y="2419227"/>
            <a:ext cx="9681684" cy="3108543"/>
          </a:xfrm>
          <a:prstGeom prst="rect">
            <a:avLst/>
          </a:prstGeom>
          <a:noFill/>
        </p:spPr>
        <p:txBody>
          <a:bodyPr wrap="square" rtlCol="0">
            <a:spAutoFit/>
          </a:bodyPr>
          <a:lstStyle/>
          <a:p>
            <a:pPr lvl="0"/>
            <a:r>
              <a:rPr lang="en-GB" sz="2800" dirty="0"/>
              <a:t>There is something else which can be affected by flooding and all the disruption it causes.</a:t>
            </a:r>
          </a:p>
          <a:p>
            <a:pPr lvl="0"/>
            <a:endParaRPr lang="en-GB" sz="2800" dirty="0"/>
          </a:p>
          <a:p>
            <a:pPr lvl="0"/>
            <a:r>
              <a:rPr lang="en-GB" sz="2800" dirty="0"/>
              <a:t>This effect can take much longer to recover than the time it takes to get back into your home. </a:t>
            </a:r>
          </a:p>
          <a:p>
            <a:pPr lvl="0"/>
            <a:endParaRPr lang="en-GB" sz="2800" dirty="0"/>
          </a:p>
          <a:p>
            <a:pPr lvl="0"/>
            <a:r>
              <a:rPr lang="en-GB" sz="2800" dirty="0"/>
              <a:t>Do you know what it might be?</a:t>
            </a:r>
          </a:p>
        </p:txBody>
      </p:sp>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4" name="TextBox 3">
            <a:extLst>
              <a:ext uri="{FF2B5EF4-FFF2-40B4-BE49-F238E27FC236}">
                <a16:creationId xmlns:a16="http://schemas.microsoft.com/office/drawing/2014/main" id="{9205BA3D-299B-4565-B458-EF4DEEDBA778}"/>
              </a:ext>
            </a:extLst>
          </p:cNvPr>
          <p:cNvSpPr txBox="1"/>
          <p:nvPr/>
        </p:nvSpPr>
        <p:spPr>
          <a:xfrm>
            <a:off x="386228" y="1649393"/>
            <a:ext cx="11419543" cy="492443"/>
          </a:xfrm>
          <a:prstGeom prst="rect">
            <a:avLst/>
          </a:prstGeom>
          <a:noFill/>
        </p:spPr>
        <p:txBody>
          <a:bodyPr wrap="square" rtlCol="0">
            <a:spAutoFit/>
          </a:bodyPr>
          <a:lstStyle/>
          <a:p>
            <a:pPr algn="ctr"/>
            <a:r>
              <a:rPr lang="en-GB" sz="2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Being flooded can affect people differently and there are lots of reasons for this:</a:t>
            </a:r>
            <a:endParaRPr lang="en-GB" sz="2600" dirty="0"/>
          </a:p>
        </p:txBody>
      </p:sp>
      <p:sp>
        <p:nvSpPr>
          <p:cNvPr id="2" name="TextBox 1">
            <a:extLst>
              <a:ext uri="{FF2B5EF4-FFF2-40B4-BE49-F238E27FC236}">
                <a16:creationId xmlns:a16="http://schemas.microsoft.com/office/drawing/2014/main" id="{23073757-70A3-4B77-A8E4-A6D1AE4C305E}"/>
              </a:ext>
            </a:extLst>
          </p:cNvPr>
          <p:cNvSpPr txBox="1"/>
          <p:nvPr/>
        </p:nvSpPr>
        <p:spPr>
          <a:xfrm>
            <a:off x="1615382" y="5636387"/>
            <a:ext cx="8961233" cy="892552"/>
          </a:xfrm>
          <a:prstGeom prst="rect">
            <a:avLst/>
          </a:prstGeom>
          <a:noFill/>
        </p:spPr>
        <p:txBody>
          <a:bodyPr wrap="square" rtlCol="0">
            <a:spAutoFit/>
          </a:bodyPr>
          <a:lstStyle/>
          <a:p>
            <a:pPr algn="ctr"/>
            <a:r>
              <a:rPr lang="en-GB" sz="2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is important to remember that recovering from flooding doesn’t only mean fixing the damage to your home.</a:t>
            </a:r>
            <a:endParaRPr lang="en-GB" sz="2600" dirty="0"/>
          </a:p>
        </p:txBody>
      </p:sp>
      <p:sp>
        <p:nvSpPr>
          <p:cNvPr id="12" name="TextBox 11">
            <a:extLst>
              <a:ext uri="{FF2B5EF4-FFF2-40B4-BE49-F238E27FC236}">
                <a16:creationId xmlns:a16="http://schemas.microsoft.com/office/drawing/2014/main" id="{7A8161DB-2901-423B-9477-C99E2A786E4D}"/>
              </a:ext>
            </a:extLst>
          </p:cNvPr>
          <p:cNvSpPr txBox="1"/>
          <p:nvPr/>
        </p:nvSpPr>
        <p:spPr>
          <a:xfrm>
            <a:off x="116011" y="2207882"/>
            <a:ext cx="11935575" cy="3316292"/>
          </a:xfrm>
          <a:prstGeom prst="rect">
            <a:avLst/>
          </a:prstGeom>
          <a:noFill/>
        </p:spPr>
        <p:txBody>
          <a:bodyPr wrap="square" rtlCol="0">
            <a:spAutoFit/>
          </a:bodyPr>
          <a:lstStyle/>
          <a:p>
            <a:pPr marL="457200" lvl="0" indent="-457200">
              <a:spcAft>
                <a:spcPts val="300"/>
              </a:spcAft>
              <a:buFont typeface="Arial" panose="020B0604020202020204" pitchFamily="34" charset="0"/>
              <a:buChar char="•"/>
            </a:pPr>
            <a:r>
              <a:rPr lang="en-GB" sz="2400" dirty="0"/>
              <a:t>It can be a dangerous and scary situation.</a:t>
            </a:r>
          </a:p>
          <a:p>
            <a:pPr marL="457200" lvl="0" indent="-457200">
              <a:spcAft>
                <a:spcPts val="300"/>
              </a:spcAft>
              <a:buFont typeface="Arial" panose="020B0604020202020204" pitchFamily="34" charset="0"/>
              <a:buChar char="•"/>
            </a:pPr>
            <a:r>
              <a:rPr lang="en-GB" sz="2400" dirty="0"/>
              <a:t>It can make people sad when they lose their personal possessions.</a:t>
            </a:r>
          </a:p>
          <a:p>
            <a:pPr marL="457200" lvl="0" indent="-457200">
              <a:spcAft>
                <a:spcPts val="300"/>
              </a:spcAft>
              <a:buFont typeface="Arial" panose="020B0604020202020204" pitchFamily="34" charset="0"/>
              <a:buChar char="•"/>
            </a:pPr>
            <a:r>
              <a:rPr lang="en-GB" sz="2400" dirty="0"/>
              <a:t>You might not know what’s happening or when things will be back to ‘normal’.</a:t>
            </a:r>
          </a:p>
          <a:p>
            <a:pPr marL="457200" lvl="0" indent="-457200">
              <a:spcAft>
                <a:spcPts val="300"/>
              </a:spcAft>
              <a:buFont typeface="Arial" panose="020B0604020202020204" pitchFamily="34" charset="0"/>
              <a:buChar char="•"/>
            </a:pPr>
            <a:r>
              <a:rPr lang="en-GB" sz="2400" dirty="0"/>
              <a:t>You might have to move out of your home for a long time</a:t>
            </a:r>
          </a:p>
          <a:p>
            <a:pPr marL="457200" indent="-457200">
              <a:spcAft>
                <a:spcPts val="300"/>
              </a:spcAft>
              <a:buFont typeface="Arial" panose="020B0604020202020204" pitchFamily="34" charset="0"/>
              <a:buChar char="•"/>
            </a:pPr>
            <a:r>
              <a:rPr lang="en-GB" sz="2400" dirty="0"/>
              <a:t>You might not be able to go back to school as it may also have flooded.</a:t>
            </a:r>
          </a:p>
          <a:p>
            <a:pPr marL="457200" lvl="0" indent="-457200">
              <a:spcAft>
                <a:spcPts val="300"/>
              </a:spcAft>
              <a:buFont typeface="Arial" panose="020B0604020202020204" pitchFamily="34" charset="0"/>
              <a:buChar char="•"/>
            </a:pPr>
            <a:r>
              <a:rPr lang="en-GB" sz="2400" dirty="0"/>
              <a:t>You might feel lonely as you may not be able to see your friends as much.</a:t>
            </a:r>
          </a:p>
          <a:p>
            <a:pPr marL="457200" lvl="0" indent="-457200">
              <a:spcAft>
                <a:spcPts val="300"/>
              </a:spcAft>
              <a:buFont typeface="Arial" panose="020B0604020202020204" pitchFamily="34" charset="0"/>
              <a:buChar char="•"/>
            </a:pPr>
            <a:r>
              <a:rPr lang="en-GB" sz="2400" dirty="0"/>
              <a:t>Recovering from the effects of flooding can be a very stressful time for you and your family.</a:t>
            </a:r>
          </a:p>
          <a:p>
            <a:pPr marL="457200" lvl="0" indent="-457200">
              <a:spcAft>
                <a:spcPts val="300"/>
              </a:spcAft>
              <a:buFont typeface="Arial" panose="020B0604020202020204" pitchFamily="34" charset="0"/>
              <a:buChar char="•"/>
            </a:pPr>
            <a:r>
              <a:rPr lang="en-GB" sz="2400" dirty="0"/>
              <a:t>You might feel nervous whenever it rains or whenever there is a flood warning. </a:t>
            </a:r>
          </a:p>
        </p:txBody>
      </p:sp>
    </p:spTree>
    <p:extLst>
      <p:ext uri="{BB962C8B-B14F-4D97-AF65-F5344CB8AC3E}">
        <p14:creationId xmlns:p14="http://schemas.microsoft.com/office/powerpoint/2010/main" val="250970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2" name="Online Media 1">
            <a:hlinkClick r:id="" action="ppaction://media"/>
            <a:extLst>
              <a:ext uri="{FF2B5EF4-FFF2-40B4-BE49-F238E27FC236}">
                <a16:creationId xmlns:a16="http://schemas.microsoft.com/office/drawing/2014/main" id="{8400EAA3-8690-4673-8111-01F7A9596A8F}"/>
              </a:ext>
            </a:extLst>
          </p:cNvPr>
          <p:cNvPicPr>
            <a:picLocks noRot="1" noChangeAspect="1"/>
          </p:cNvPicPr>
          <p:nvPr>
            <a:videoFile r:link="rId1"/>
          </p:nvPr>
        </p:nvPicPr>
        <p:blipFill>
          <a:blip r:embed="rId10">
            <a:extLst>
              <a:ext uri="{28A0092B-C50C-407E-A947-70E740481C1C}">
                <a14:useLocalDpi xmlns:a14="http://schemas.microsoft.com/office/drawing/2010/main" val="0"/>
              </a:ext>
            </a:extLst>
          </a:blip>
          <a:stretch>
            <a:fillRect/>
          </a:stretch>
        </p:blipFill>
        <p:spPr>
          <a:xfrm>
            <a:off x="3085262" y="2647770"/>
            <a:ext cx="6021476" cy="3387080"/>
          </a:xfrm>
          <a:prstGeom prst="rect">
            <a:avLst/>
          </a:prstGeom>
        </p:spPr>
      </p:pic>
      <p:sp>
        <p:nvSpPr>
          <p:cNvPr id="13" name="TextBox 12">
            <a:extLst>
              <a:ext uri="{FF2B5EF4-FFF2-40B4-BE49-F238E27FC236}">
                <a16:creationId xmlns:a16="http://schemas.microsoft.com/office/drawing/2014/main" id="{DF28EC4A-C6A3-4367-9861-C318883D5483}"/>
              </a:ext>
            </a:extLst>
          </p:cNvPr>
          <p:cNvSpPr txBox="1"/>
          <p:nvPr/>
        </p:nvSpPr>
        <p:spPr>
          <a:xfrm>
            <a:off x="1841503" y="1594383"/>
            <a:ext cx="8508991"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Let’s watch this film about flooding in Whalley, Lancashire, to see how people recovered.</a:t>
            </a:r>
            <a:endParaRPr lang="en-GB" sz="2800" dirty="0"/>
          </a:p>
        </p:txBody>
      </p:sp>
      <p:sp>
        <p:nvSpPr>
          <p:cNvPr id="3" name="TextBox 2">
            <a:extLst>
              <a:ext uri="{FF2B5EF4-FFF2-40B4-BE49-F238E27FC236}">
                <a16:creationId xmlns:a16="http://schemas.microsoft.com/office/drawing/2014/main" id="{0A574B29-E02C-4940-9DA1-C33FBBB9F23A}"/>
              </a:ext>
            </a:extLst>
          </p:cNvPr>
          <p:cNvSpPr txBox="1"/>
          <p:nvPr/>
        </p:nvSpPr>
        <p:spPr>
          <a:xfrm>
            <a:off x="2474359" y="6233410"/>
            <a:ext cx="7243281" cy="369332"/>
          </a:xfrm>
          <a:prstGeom prst="rect">
            <a:avLst/>
          </a:prstGeom>
          <a:noFill/>
        </p:spPr>
        <p:txBody>
          <a:bodyPr wrap="square" rtlCol="0">
            <a:spAutoFit/>
          </a:bodyPr>
          <a:lstStyle/>
          <a:p>
            <a:pPr algn="ctr"/>
            <a:r>
              <a:rPr lang="en-GB" dirty="0">
                <a:hlinkClick r:id="rId11"/>
              </a:rPr>
              <a:t>https://www.youtube.com/watch?v=P7TvtgH7dWc&amp;feature=youtu.be</a:t>
            </a:r>
            <a:endParaRPr lang="en-GB" dirty="0"/>
          </a:p>
        </p:txBody>
      </p:sp>
    </p:spTree>
    <p:extLst>
      <p:ext uri="{BB962C8B-B14F-4D97-AF65-F5344CB8AC3E}">
        <p14:creationId xmlns:p14="http://schemas.microsoft.com/office/powerpoint/2010/main" val="174945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CA8D53E3-ADDF-46F3-BA24-7C762B1CBD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7932" y="1560670"/>
            <a:ext cx="3551035" cy="5022681"/>
          </a:xfrm>
          <a:prstGeom prst="rect">
            <a:avLst/>
          </a:prstGeom>
        </p:spPr>
      </p:pic>
      <p:pic>
        <p:nvPicPr>
          <p:cNvPr id="3" name="Picture 2">
            <a:extLst>
              <a:ext uri="{FF2B5EF4-FFF2-40B4-BE49-F238E27FC236}">
                <a16:creationId xmlns:a16="http://schemas.microsoft.com/office/drawing/2014/main" id="{DF29439F-D6E4-408C-9344-563BB85EA1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3035" y="1560674"/>
            <a:ext cx="3551033" cy="5022678"/>
          </a:xfrm>
          <a:prstGeom prst="rect">
            <a:avLst/>
          </a:prstGeom>
        </p:spPr>
      </p:pic>
    </p:spTree>
    <p:extLst>
      <p:ext uri="{BB962C8B-B14F-4D97-AF65-F5344CB8AC3E}">
        <p14:creationId xmlns:p14="http://schemas.microsoft.com/office/powerpoint/2010/main" val="201888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14316"/>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5" name="TextBox 14">
            <a:extLst>
              <a:ext uri="{FF2B5EF4-FFF2-40B4-BE49-F238E27FC236}">
                <a16:creationId xmlns:a16="http://schemas.microsoft.com/office/drawing/2014/main" id="{30D7657B-B58A-4723-90CE-EB76CAC1DB88}"/>
              </a:ext>
            </a:extLst>
          </p:cNvPr>
          <p:cNvSpPr txBox="1"/>
          <p:nvPr/>
        </p:nvSpPr>
        <p:spPr>
          <a:xfrm>
            <a:off x="-2" y="1497318"/>
            <a:ext cx="12192001" cy="584775"/>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When flooding occurs, who do you think will come to help? </a:t>
            </a:r>
          </a:p>
        </p:txBody>
      </p:sp>
      <p:sp>
        <p:nvSpPr>
          <p:cNvPr id="5" name="TextBox 4">
            <a:extLst>
              <a:ext uri="{FF2B5EF4-FFF2-40B4-BE49-F238E27FC236}">
                <a16:creationId xmlns:a16="http://schemas.microsoft.com/office/drawing/2014/main" id="{08896AB4-95D0-4D5A-94FF-0B69B4D91A2B}"/>
              </a:ext>
            </a:extLst>
          </p:cNvPr>
          <p:cNvSpPr txBox="1"/>
          <p:nvPr/>
        </p:nvSpPr>
        <p:spPr>
          <a:xfrm>
            <a:off x="2315088" y="2745098"/>
            <a:ext cx="2292981" cy="800219"/>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Environment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Agency</a:t>
            </a:r>
          </a:p>
        </p:txBody>
      </p:sp>
      <p:sp>
        <p:nvSpPr>
          <p:cNvPr id="12" name="TextBox 11">
            <a:extLst>
              <a:ext uri="{FF2B5EF4-FFF2-40B4-BE49-F238E27FC236}">
                <a16:creationId xmlns:a16="http://schemas.microsoft.com/office/drawing/2014/main" id="{AC4592B0-AC91-4D5E-9A64-044B8A2EE442}"/>
              </a:ext>
            </a:extLst>
          </p:cNvPr>
          <p:cNvSpPr txBox="1"/>
          <p:nvPr/>
        </p:nvSpPr>
        <p:spPr>
          <a:xfrm>
            <a:off x="10454138" y="4644596"/>
            <a:ext cx="1449051" cy="800219"/>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Voluntary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Groups</a:t>
            </a:r>
          </a:p>
        </p:txBody>
      </p:sp>
      <p:sp>
        <p:nvSpPr>
          <p:cNvPr id="16" name="TextBox 15">
            <a:extLst>
              <a:ext uri="{FF2B5EF4-FFF2-40B4-BE49-F238E27FC236}">
                <a16:creationId xmlns:a16="http://schemas.microsoft.com/office/drawing/2014/main" id="{FBC60744-681D-40DF-B75A-CCBB8823812C}"/>
              </a:ext>
            </a:extLst>
          </p:cNvPr>
          <p:cNvSpPr txBox="1"/>
          <p:nvPr/>
        </p:nvSpPr>
        <p:spPr>
          <a:xfrm>
            <a:off x="6732380" y="2898022"/>
            <a:ext cx="1214243" cy="461665"/>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Police</a:t>
            </a:r>
          </a:p>
        </p:txBody>
      </p:sp>
      <p:sp>
        <p:nvSpPr>
          <p:cNvPr id="19" name="TextBox 18">
            <a:extLst>
              <a:ext uri="{FF2B5EF4-FFF2-40B4-BE49-F238E27FC236}">
                <a16:creationId xmlns:a16="http://schemas.microsoft.com/office/drawing/2014/main" id="{53EE00FF-B921-4849-837E-018BB00A1B17}"/>
              </a:ext>
            </a:extLst>
          </p:cNvPr>
          <p:cNvSpPr txBox="1"/>
          <p:nvPr/>
        </p:nvSpPr>
        <p:spPr>
          <a:xfrm>
            <a:off x="6585833" y="4623015"/>
            <a:ext cx="1507336" cy="800219"/>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Water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companies</a:t>
            </a:r>
          </a:p>
        </p:txBody>
      </p:sp>
      <p:sp>
        <p:nvSpPr>
          <p:cNvPr id="22" name="TextBox 21">
            <a:extLst>
              <a:ext uri="{FF2B5EF4-FFF2-40B4-BE49-F238E27FC236}">
                <a16:creationId xmlns:a16="http://schemas.microsoft.com/office/drawing/2014/main" id="{24E40F8D-AB59-4133-8CA0-AC6F67BFCA0F}"/>
              </a:ext>
            </a:extLst>
          </p:cNvPr>
          <p:cNvSpPr txBox="1"/>
          <p:nvPr/>
        </p:nvSpPr>
        <p:spPr>
          <a:xfrm>
            <a:off x="2356875" y="4521485"/>
            <a:ext cx="1679125" cy="1154162"/>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Fire and Rescue Services</a:t>
            </a:r>
          </a:p>
        </p:txBody>
      </p:sp>
      <p:sp>
        <p:nvSpPr>
          <p:cNvPr id="25" name="TextBox 24">
            <a:extLst>
              <a:ext uri="{FF2B5EF4-FFF2-40B4-BE49-F238E27FC236}">
                <a16:creationId xmlns:a16="http://schemas.microsoft.com/office/drawing/2014/main" id="{3AEFC843-9347-468D-9D4E-81115D63C353}"/>
              </a:ext>
            </a:extLst>
          </p:cNvPr>
          <p:cNvSpPr txBox="1"/>
          <p:nvPr/>
        </p:nvSpPr>
        <p:spPr>
          <a:xfrm>
            <a:off x="10552887" y="2867244"/>
            <a:ext cx="1083951" cy="446276"/>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Council</a:t>
            </a:r>
          </a:p>
        </p:txBody>
      </p:sp>
      <p:pic>
        <p:nvPicPr>
          <p:cNvPr id="4" name="Picture 3">
            <a:extLst>
              <a:ext uri="{FF2B5EF4-FFF2-40B4-BE49-F238E27FC236}">
                <a16:creationId xmlns:a16="http://schemas.microsoft.com/office/drawing/2014/main" id="{54FF2992-D54E-4EF5-BF33-5BF199C6E8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8069" y="4492610"/>
            <a:ext cx="1679125" cy="909043"/>
          </a:xfrm>
          <a:prstGeom prst="rect">
            <a:avLst/>
          </a:prstGeom>
        </p:spPr>
      </p:pic>
      <p:sp>
        <p:nvSpPr>
          <p:cNvPr id="20" name="TextBox 19">
            <a:extLst>
              <a:ext uri="{FF2B5EF4-FFF2-40B4-BE49-F238E27FC236}">
                <a16:creationId xmlns:a16="http://schemas.microsoft.com/office/drawing/2014/main" id="{E54716AB-CDE5-492A-BAF6-78271D7BB7E7}"/>
              </a:ext>
            </a:extLst>
          </p:cNvPr>
          <p:cNvSpPr txBox="1"/>
          <p:nvPr/>
        </p:nvSpPr>
        <p:spPr>
          <a:xfrm>
            <a:off x="-2" y="6054123"/>
            <a:ext cx="10218655" cy="830997"/>
          </a:xfrm>
          <a:prstGeom prst="rect">
            <a:avLst/>
          </a:prstGeom>
          <a:noFill/>
        </p:spPr>
        <p:txBody>
          <a:bodyPr wrap="square" rtlCol="0">
            <a:spAutoFit/>
          </a:bodyPr>
          <a:lstStyle/>
          <a:p>
            <a:r>
              <a:rPr lang="en-GB" sz="2400" dirty="0"/>
              <a:t>Flooding can be dangerous, so there will be a plan for how all those coming to help can work together. </a:t>
            </a:r>
            <a:endParaRPr lang="en-GB" sz="3200" dirty="0"/>
          </a:p>
        </p:txBody>
      </p:sp>
      <p:sp>
        <p:nvSpPr>
          <p:cNvPr id="28" name="TextBox 27">
            <a:extLst>
              <a:ext uri="{FF2B5EF4-FFF2-40B4-BE49-F238E27FC236}">
                <a16:creationId xmlns:a16="http://schemas.microsoft.com/office/drawing/2014/main" id="{EA6221ED-FDF4-49D7-939A-669B19117258}"/>
              </a:ext>
            </a:extLst>
          </p:cNvPr>
          <p:cNvSpPr txBox="1"/>
          <p:nvPr/>
        </p:nvSpPr>
        <p:spPr>
          <a:xfrm>
            <a:off x="4705908" y="5444815"/>
            <a:ext cx="4010101" cy="230832"/>
          </a:xfrm>
          <a:prstGeom prst="rect">
            <a:avLst/>
          </a:prstGeom>
          <a:noFill/>
        </p:spPr>
        <p:txBody>
          <a:bodyPr wrap="square" rtlCol="0">
            <a:spAutoFit/>
          </a:bodyPr>
          <a:lstStyle/>
          <a:p>
            <a:r>
              <a:rPr lang="en-GB" sz="900" dirty="0"/>
              <a:t>Image United Utilities</a:t>
            </a:r>
          </a:p>
        </p:txBody>
      </p:sp>
      <p:pic>
        <p:nvPicPr>
          <p:cNvPr id="17" name="Picture 16" descr="A van on a road&#10;&#10;Description automatically generated with low confidence">
            <a:extLst>
              <a:ext uri="{FF2B5EF4-FFF2-40B4-BE49-F238E27FC236}">
                <a16:creationId xmlns:a16="http://schemas.microsoft.com/office/drawing/2014/main" id="{E1E2FEE6-3F0F-C0C0-197D-FB20A93329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94" y="2392066"/>
            <a:ext cx="2292981" cy="1526266"/>
          </a:xfrm>
          <a:prstGeom prst="rect">
            <a:avLst/>
          </a:prstGeom>
        </p:spPr>
      </p:pic>
      <p:pic>
        <p:nvPicPr>
          <p:cNvPr id="30" name="Picture 29" descr="A picture containing text, outdoor, sky, traveling&#10;&#10;Description automatically generated">
            <a:extLst>
              <a:ext uri="{FF2B5EF4-FFF2-40B4-BE49-F238E27FC236}">
                <a16:creationId xmlns:a16="http://schemas.microsoft.com/office/drawing/2014/main" id="{A13ADF86-49F8-782D-D561-8DC105CB1C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20" y="2427725"/>
            <a:ext cx="2559692" cy="1487821"/>
          </a:xfrm>
          <a:prstGeom prst="rect">
            <a:avLst/>
          </a:prstGeom>
        </p:spPr>
      </p:pic>
      <p:pic>
        <p:nvPicPr>
          <p:cNvPr id="32" name="Picture 31" descr="A picture containing sky, building, outdoor, transport&#10;&#10;Description automatically generated">
            <a:extLst>
              <a:ext uri="{FF2B5EF4-FFF2-40B4-BE49-F238E27FC236}">
                <a16:creationId xmlns:a16="http://schemas.microsoft.com/office/drawing/2014/main" id="{0681C3E2-F74E-A227-1859-A83224DB9F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15427" y="2392066"/>
            <a:ext cx="2292981" cy="1526266"/>
          </a:xfrm>
          <a:prstGeom prst="rect">
            <a:avLst/>
          </a:prstGeom>
        </p:spPr>
      </p:pic>
      <p:pic>
        <p:nvPicPr>
          <p:cNvPr id="35" name="Picture 34" descr="A group of men in a boat in a flooded area&#10;&#10;Description automatically generated with low confidence">
            <a:extLst>
              <a:ext uri="{FF2B5EF4-FFF2-40B4-BE49-F238E27FC236}">
                <a16:creationId xmlns:a16="http://schemas.microsoft.com/office/drawing/2014/main" id="{0E84ED32-1CD5-4417-5E31-1203DD487F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799" y="4393023"/>
            <a:ext cx="2292981" cy="1533431"/>
          </a:xfrm>
          <a:prstGeom prst="rect">
            <a:avLst/>
          </a:prstGeom>
        </p:spPr>
      </p:pic>
      <p:pic>
        <p:nvPicPr>
          <p:cNvPr id="37" name="Picture 36" descr="A picture containing text, sky, outdoor, boat&#10;&#10;Description automatically generated">
            <a:extLst>
              <a:ext uri="{FF2B5EF4-FFF2-40B4-BE49-F238E27FC236}">
                <a16:creationId xmlns:a16="http://schemas.microsoft.com/office/drawing/2014/main" id="{1E45E11E-1438-4C26-78F5-DF5DE7F26D7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02944" y="4247177"/>
            <a:ext cx="2305464" cy="1679277"/>
          </a:xfrm>
          <a:prstGeom prst="rect">
            <a:avLst/>
          </a:prstGeom>
        </p:spPr>
      </p:pic>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19"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14316"/>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1916948-460B-4ECE-940D-64B88B7F0D9C}"/>
              </a:ext>
            </a:extLst>
          </p:cNvPr>
          <p:cNvSpPr txBox="1"/>
          <p:nvPr/>
        </p:nvSpPr>
        <p:spPr>
          <a:xfrm>
            <a:off x="885454" y="2182002"/>
            <a:ext cx="10421092" cy="1077218"/>
          </a:xfrm>
          <a:prstGeom prst="rect">
            <a:avLst/>
          </a:prstGeom>
          <a:noFill/>
        </p:spPr>
        <p:txBody>
          <a:bodyPr wrap="square" rtlCol="0">
            <a:spAutoFit/>
          </a:bodyPr>
          <a:lstStyle/>
          <a:p>
            <a:pPr lvl="0"/>
            <a:r>
              <a:rPr lang="en-GB" sz="3200" dirty="0"/>
              <a:t>It may be too dangerous to stay at home and you may have to leave or even be rescued. </a:t>
            </a:r>
          </a:p>
        </p:txBody>
      </p:sp>
      <p:sp>
        <p:nvSpPr>
          <p:cNvPr id="12" name="TextBox 11">
            <a:extLst>
              <a:ext uri="{FF2B5EF4-FFF2-40B4-BE49-F238E27FC236}">
                <a16:creationId xmlns:a16="http://schemas.microsoft.com/office/drawing/2014/main" id="{3FB3BF67-5068-4B56-869D-EB40D6F6CCC8}"/>
              </a:ext>
            </a:extLst>
          </p:cNvPr>
          <p:cNvSpPr txBox="1"/>
          <p:nvPr/>
        </p:nvSpPr>
        <p:spPr>
          <a:xfrm>
            <a:off x="4339750" y="1446131"/>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pic>
        <p:nvPicPr>
          <p:cNvPr id="5" name="Picture 4" descr="A group of men in a boat in a flooded area&#10;&#10;Description automatically generated with low confidence">
            <a:extLst>
              <a:ext uri="{FF2B5EF4-FFF2-40B4-BE49-F238E27FC236}">
                <a16:creationId xmlns:a16="http://schemas.microsoft.com/office/drawing/2014/main" id="{15F32C5D-DA1D-A10D-E85F-654DD9C3F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6830" y="3198729"/>
            <a:ext cx="5118340" cy="3422889"/>
          </a:xfrm>
          <a:prstGeom prst="rect">
            <a:avLst/>
          </a:prstGeom>
        </p:spPr>
      </p:pic>
    </p:spTree>
    <p:extLst>
      <p:ext uri="{BB962C8B-B14F-4D97-AF65-F5344CB8AC3E}">
        <p14:creationId xmlns:p14="http://schemas.microsoft.com/office/powerpoint/2010/main" val="426789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DE9EE10F-298E-4CF6-B9A2-B0321BAF55F7}"/>
              </a:ext>
            </a:extLst>
          </p:cNvPr>
          <p:cNvSpPr txBox="1"/>
          <p:nvPr/>
        </p:nvSpPr>
        <p:spPr>
          <a:xfrm>
            <a:off x="558771" y="2723052"/>
            <a:ext cx="5194757" cy="3046988"/>
          </a:xfrm>
          <a:prstGeom prst="rect">
            <a:avLst/>
          </a:prstGeom>
          <a:noFill/>
        </p:spPr>
        <p:txBody>
          <a:bodyPr wrap="square" rtlCol="0">
            <a:spAutoFit/>
          </a:bodyPr>
          <a:lstStyle/>
          <a:p>
            <a:pPr lvl="0"/>
            <a:r>
              <a:rPr lang="en-GB" sz="3200" dirty="0"/>
              <a:t>The floodwater could be in your home for hours or even days, so you may have to move out until it’s safe to go back. This could be for a few nights, or maybe much longer.</a:t>
            </a:r>
          </a:p>
        </p:txBody>
      </p:sp>
      <p:sp>
        <p:nvSpPr>
          <p:cNvPr id="13" name="TextBox 12">
            <a:extLst>
              <a:ext uri="{FF2B5EF4-FFF2-40B4-BE49-F238E27FC236}">
                <a16:creationId xmlns:a16="http://schemas.microsoft.com/office/drawing/2014/main" id="{0EADB645-B603-4737-A173-65DE607DD6FE}"/>
              </a:ext>
            </a:extLst>
          </p:cNvPr>
          <p:cNvSpPr txBox="1"/>
          <p:nvPr/>
        </p:nvSpPr>
        <p:spPr>
          <a:xfrm>
            <a:off x="4339750" y="1456405"/>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pic>
        <p:nvPicPr>
          <p:cNvPr id="5" name="Picture 4" descr="A flooded street with buildings on either side of it&#10;&#10;Description automatically generated with low confidence">
            <a:extLst>
              <a:ext uri="{FF2B5EF4-FFF2-40B4-BE49-F238E27FC236}">
                <a16:creationId xmlns:a16="http://schemas.microsoft.com/office/drawing/2014/main" id="{D0BE84FE-A417-CE2B-2D9B-C257514F2A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1060" y="2225846"/>
            <a:ext cx="5079325" cy="3809494"/>
          </a:xfrm>
          <a:prstGeom prst="rect">
            <a:avLst/>
          </a:prstGeom>
        </p:spPr>
      </p:pic>
    </p:spTree>
    <p:extLst>
      <p:ext uri="{BB962C8B-B14F-4D97-AF65-F5344CB8AC3E}">
        <p14:creationId xmlns:p14="http://schemas.microsoft.com/office/powerpoint/2010/main" val="146336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375AF021-8CD0-4A63-ABC0-EEBE9683E296}"/>
              </a:ext>
            </a:extLst>
          </p:cNvPr>
          <p:cNvSpPr txBox="1"/>
          <p:nvPr/>
        </p:nvSpPr>
        <p:spPr>
          <a:xfrm>
            <a:off x="4339750" y="1456405"/>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sp>
        <p:nvSpPr>
          <p:cNvPr id="12" name="TextBox 11">
            <a:extLst>
              <a:ext uri="{FF2B5EF4-FFF2-40B4-BE49-F238E27FC236}">
                <a16:creationId xmlns:a16="http://schemas.microsoft.com/office/drawing/2014/main" id="{4D374F48-A342-4696-881E-3CA57CD2E332}"/>
              </a:ext>
            </a:extLst>
          </p:cNvPr>
          <p:cNvSpPr txBox="1"/>
          <p:nvPr/>
        </p:nvSpPr>
        <p:spPr>
          <a:xfrm>
            <a:off x="447866" y="2471392"/>
            <a:ext cx="5079402" cy="4031873"/>
          </a:xfrm>
          <a:prstGeom prst="rect">
            <a:avLst/>
          </a:prstGeom>
          <a:noFill/>
        </p:spPr>
        <p:txBody>
          <a:bodyPr wrap="square" rtlCol="0">
            <a:spAutoFit/>
          </a:bodyPr>
          <a:lstStyle/>
          <a:p>
            <a:pPr lvl="0"/>
            <a:r>
              <a:rPr lang="en-GB" sz="3200" dirty="0"/>
              <a:t>Emergency recovery centres may be set up where people can stay to be safe, warm and dry. This may be at the local community centre or village hall, somewhere that isn’t at risk of flooding where people can go. </a:t>
            </a:r>
          </a:p>
        </p:txBody>
      </p:sp>
      <p:pic>
        <p:nvPicPr>
          <p:cNvPr id="4" name="Picture 3" descr="A picture containing indoor, ceiling, person, room&#10;&#10;Description automatically generated">
            <a:extLst>
              <a:ext uri="{FF2B5EF4-FFF2-40B4-BE49-F238E27FC236}">
                <a16:creationId xmlns:a16="http://schemas.microsoft.com/office/drawing/2014/main" id="{F804C12D-6B84-53B0-1242-8DD02AD85C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5909" y="2337010"/>
            <a:ext cx="4930453" cy="3697840"/>
          </a:xfrm>
          <a:prstGeom prst="rect">
            <a:avLst/>
          </a:prstGeom>
        </p:spPr>
      </p:pic>
    </p:spTree>
    <p:extLst>
      <p:ext uri="{BB962C8B-B14F-4D97-AF65-F5344CB8AC3E}">
        <p14:creationId xmlns:p14="http://schemas.microsoft.com/office/powerpoint/2010/main" val="425731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F2BA57F-CB65-4566-B174-D8CA474D7C99}"/>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2" name="TextBox 11">
            <a:extLst>
              <a:ext uri="{FF2B5EF4-FFF2-40B4-BE49-F238E27FC236}">
                <a16:creationId xmlns:a16="http://schemas.microsoft.com/office/drawing/2014/main" id="{ABFFCA7E-28B4-44FD-8DCD-A9D30C2C53D9}"/>
              </a:ext>
            </a:extLst>
          </p:cNvPr>
          <p:cNvSpPr txBox="1"/>
          <p:nvPr/>
        </p:nvSpPr>
        <p:spPr>
          <a:xfrm>
            <a:off x="236925" y="2294741"/>
            <a:ext cx="6260128" cy="4524315"/>
          </a:xfrm>
          <a:prstGeom prst="rect">
            <a:avLst/>
          </a:prstGeom>
          <a:noFill/>
        </p:spPr>
        <p:txBody>
          <a:bodyPr wrap="square" rtlCol="0">
            <a:spAutoFit/>
          </a:bodyPr>
          <a:lstStyle/>
          <a:p>
            <a:pPr lvl="0"/>
            <a:r>
              <a:rPr lang="en-GB" sz="3200" dirty="0"/>
              <a:t>When the floodwater has gone down it will be time to start thinking about cleaning up.</a:t>
            </a:r>
          </a:p>
          <a:p>
            <a:pPr lvl="0"/>
            <a:endParaRPr lang="en-GB" sz="3200" dirty="0"/>
          </a:p>
          <a:p>
            <a:pPr lvl="0"/>
            <a:r>
              <a:rPr lang="en-GB" sz="3200" dirty="0"/>
              <a:t>There may be poisonous substances, human and animal waste, </a:t>
            </a:r>
            <a:r>
              <a:rPr lang="en-GB" sz="3200" b="1" dirty="0">
                <a:solidFill>
                  <a:schemeClr val="accent2"/>
                </a:solidFill>
              </a:rPr>
              <a:t>silt</a:t>
            </a:r>
            <a:r>
              <a:rPr lang="en-GB" sz="3200" dirty="0"/>
              <a:t>, germs and bacteria carried into your home by the floodwater, so deep cleaning will be required.</a:t>
            </a:r>
          </a:p>
        </p:txBody>
      </p:sp>
      <p:pic>
        <p:nvPicPr>
          <p:cNvPr id="7" name="Picture 6" descr="A picture containing text, indoor, window&#10;&#10;Description automatically generated">
            <a:extLst>
              <a:ext uri="{FF2B5EF4-FFF2-40B4-BE49-F238E27FC236}">
                <a16:creationId xmlns:a16="http://schemas.microsoft.com/office/drawing/2014/main" id="{4D3412BD-8C4D-2C1E-B725-F41B0A2687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4028" y="2294741"/>
            <a:ext cx="5484267" cy="3650465"/>
          </a:xfrm>
          <a:prstGeom prst="rect">
            <a:avLst/>
          </a:prstGeom>
        </p:spPr>
      </p:pic>
    </p:spTree>
    <p:extLst>
      <p:ext uri="{BB962C8B-B14F-4D97-AF65-F5344CB8AC3E}">
        <p14:creationId xmlns:p14="http://schemas.microsoft.com/office/powerpoint/2010/main" val="322809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12" name="Picture 11">
            <a:extLst>
              <a:ext uri="{FF2B5EF4-FFF2-40B4-BE49-F238E27FC236}">
                <a16:creationId xmlns:a16="http://schemas.microsoft.com/office/drawing/2014/main" id="{E1A9D2E4-7642-4267-B2B4-2F5830B1E0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510" y="3405065"/>
            <a:ext cx="4484414" cy="2993585"/>
          </a:xfrm>
          <a:prstGeom prst="rect">
            <a:avLst/>
          </a:prstGeom>
        </p:spPr>
      </p:pic>
      <p:sp>
        <p:nvSpPr>
          <p:cNvPr id="13" name="TextBox 12">
            <a:extLst>
              <a:ext uri="{FF2B5EF4-FFF2-40B4-BE49-F238E27FC236}">
                <a16:creationId xmlns:a16="http://schemas.microsoft.com/office/drawing/2014/main" id="{60E43C30-7568-41A6-82DB-DAA9EF39BEB0}"/>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4" name="TextBox 13">
            <a:extLst>
              <a:ext uri="{FF2B5EF4-FFF2-40B4-BE49-F238E27FC236}">
                <a16:creationId xmlns:a16="http://schemas.microsoft.com/office/drawing/2014/main" id="{88AEFD86-43D1-408F-B86C-019DCF36E110}"/>
              </a:ext>
            </a:extLst>
          </p:cNvPr>
          <p:cNvSpPr txBox="1"/>
          <p:nvPr/>
        </p:nvSpPr>
        <p:spPr>
          <a:xfrm>
            <a:off x="147082" y="2338402"/>
            <a:ext cx="11897833" cy="954107"/>
          </a:xfrm>
          <a:prstGeom prst="rect">
            <a:avLst/>
          </a:prstGeom>
          <a:noFill/>
        </p:spPr>
        <p:txBody>
          <a:bodyPr wrap="square" rtlCol="0">
            <a:spAutoFit/>
          </a:bodyPr>
          <a:lstStyle/>
          <a:p>
            <a:pPr lvl="0"/>
            <a:r>
              <a:rPr lang="en-GB" sz="2800" dirty="0"/>
              <a:t>Some things such as pots, pans, cutlery and solid tables and chairs can be cleaned by an adult with detergent or disinfectant and will be okay to use again. </a:t>
            </a:r>
          </a:p>
        </p:txBody>
      </p:sp>
      <p:sp>
        <p:nvSpPr>
          <p:cNvPr id="15" name="TextBox 14">
            <a:extLst>
              <a:ext uri="{FF2B5EF4-FFF2-40B4-BE49-F238E27FC236}">
                <a16:creationId xmlns:a16="http://schemas.microsoft.com/office/drawing/2014/main" id="{24008AE6-945D-4CA5-AA42-F5158EB91788}"/>
              </a:ext>
            </a:extLst>
          </p:cNvPr>
          <p:cNvSpPr txBox="1"/>
          <p:nvPr/>
        </p:nvSpPr>
        <p:spPr>
          <a:xfrm>
            <a:off x="4827181" y="3855018"/>
            <a:ext cx="7217734" cy="1815882"/>
          </a:xfrm>
          <a:prstGeom prst="rect">
            <a:avLst/>
          </a:prstGeom>
          <a:noFill/>
        </p:spPr>
        <p:txBody>
          <a:bodyPr wrap="square" rtlCol="0">
            <a:spAutoFit/>
          </a:bodyPr>
          <a:lstStyle/>
          <a:p>
            <a:pPr lvl="0"/>
            <a:r>
              <a:rPr lang="en-GB" sz="2800" dirty="0"/>
              <a:t>Other things that may have been soaked in floodwater such as armchairs, beds, mattresses, couches and carpets usually need to be thrown away.</a:t>
            </a:r>
          </a:p>
        </p:txBody>
      </p:sp>
      <p:sp>
        <p:nvSpPr>
          <p:cNvPr id="2" name="TextBox 1">
            <a:extLst>
              <a:ext uri="{FF2B5EF4-FFF2-40B4-BE49-F238E27FC236}">
                <a16:creationId xmlns:a16="http://schemas.microsoft.com/office/drawing/2014/main" id="{3CCAB59D-E57B-8889-60A0-46AB30DD6E71}"/>
              </a:ext>
            </a:extLst>
          </p:cNvPr>
          <p:cNvSpPr txBox="1"/>
          <p:nvPr/>
        </p:nvSpPr>
        <p:spPr>
          <a:xfrm>
            <a:off x="221510" y="6404840"/>
            <a:ext cx="3021381" cy="230832"/>
          </a:xfrm>
          <a:prstGeom prst="rect">
            <a:avLst/>
          </a:prstGeom>
          <a:noFill/>
        </p:spPr>
        <p:txBody>
          <a:bodyPr wrap="square" rtlCol="0">
            <a:spAutoFit/>
          </a:bodyPr>
          <a:lstStyle/>
          <a:p>
            <a:r>
              <a:rPr lang="en-GB" sz="900" dirty="0"/>
              <a:t>Image from video by J </a:t>
            </a:r>
            <a:r>
              <a:rPr lang="en-GB" sz="900" dirty="0" err="1"/>
              <a:t>Whipps</a:t>
            </a:r>
            <a:r>
              <a:rPr lang="en-GB" sz="900" dirty="0"/>
              <a:t> / Whalley flooding, Lancashire</a:t>
            </a:r>
          </a:p>
        </p:txBody>
      </p:sp>
    </p:spTree>
    <p:extLst>
      <p:ext uri="{BB962C8B-B14F-4D97-AF65-F5344CB8AC3E}">
        <p14:creationId xmlns:p14="http://schemas.microsoft.com/office/powerpoint/2010/main" val="177920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6D6C091-7D8C-431C-9815-58873467B696}"/>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3" name="TextBox 12">
            <a:extLst>
              <a:ext uri="{FF2B5EF4-FFF2-40B4-BE49-F238E27FC236}">
                <a16:creationId xmlns:a16="http://schemas.microsoft.com/office/drawing/2014/main" id="{9AA32172-C68C-425C-ACAA-5C9F2417D597}"/>
              </a:ext>
            </a:extLst>
          </p:cNvPr>
          <p:cNvSpPr txBox="1"/>
          <p:nvPr/>
        </p:nvSpPr>
        <p:spPr>
          <a:xfrm>
            <a:off x="819854" y="2322788"/>
            <a:ext cx="10666877" cy="1077218"/>
          </a:xfrm>
          <a:prstGeom prst="rect">
            <a:avLst/>
          </a:prstGeom>
          <a:noFill/>
        </p:spPr>
        <p:txBody>
          <a:bodyPr wrap="square" rtlCol="0">
            <a:spAutoFit/>
          </a:bodyPr>
          <a:lstStyle/>
          <a:p>
            <a:pPr lvl="0" algn="ctr"/>
            <a:r>
              <a:rPr lang="en-GB" sz="3200" dirty="0"/>
              <a:t>There will also be a clean up required in the streets and surrounding areas near to where you live.</a:t>
            </a:r>
          </a:p>
        </p:txBody>
      </p:sp>
      <p:pic>
        <p:nvPicPr>
          <p:cNvPr id="18" name="Picture 17" descr="A wet street with buildings on either side of it&#10;&#10;Description automatically generated with low confidence">
            <a:extLst>
              <a:ext uri="{FF2B5EF4-FFF2-40B4-BE49-F238E27FC236}">
                <a16:creationId xmlns:a16="http://schemas.microsoft.com/office/drawing/2014/main" id="{95A9652E-82F8-FC49-4D6B-36546FD3E6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1315" y="3496948"/>
            <a:ext cx="3663325" cy="2438400"/>
          </a:xfrm>
          <a:prstGeom prst="rect">
            <a:avLst/>
          </a:prstGeom>
        </p:spPr>
      </p:pic>
      <p:pic>
        <p:nvPicPr>
          <p:cNvPr id="22" name="Picture 21" descr="A picture containing text, outdoor&#10;&#10;Description automatically generated">
            <a:extLst>
              <a:ext uri="{FF2B5EF4-FFF2-40B4-BE49-F238E27FC236}">
                <a16:creationId xmlns:a16="http://schemas.microsoft.com/office/drawing/2014/main" id="{15D211B8-B4C2-4BEF-9BB0-45A66AA376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0776" y="3524885"/>
            <a:ext cx="3251200" cy="2438400"/>
          </a:xfrm>
          <a:prstGeom prst="rect">
            <a:avLst/>
          </a:prstGeom>
        </p:spPr>
      </p:pic>
      <p:pic>
        <p:nvPicPr>
          <p:cNvPr id="24" name="Picture 23" descr="A picture containing outdoor, sky, water&#10;&#10;Description automatically generated">
            <a:extLst>
              <a:ext uri="{FF2B5EF4-FFF2-40B4-BE49-F238E27FC236}">
                <a16:creationId xmlns:a16="http://schemas.microsoft.com/office/drawing/2014/main" id="{B816BEBB-6BB9-E449-E21F-8F4C5DFD20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6995" y="3496948"/>
            <a:ext cx="3454443" cy="2477483"/>
          </a:xfrm>
          <a:prstGeom prst="rect">
            <a:avLst/>
          </a:prstGeom>
        </p:spPr>
      </p:pic>
    </p:spTree>
    <p:extLst>
      <p:ext uri="{BB962C8B-B14F-4D97-AF65-F5344CB8AC3E}">
        <p14:creationId xmlns:p14="http://schemas.microsoft.com/office/powerpoint/2010/main" val="260383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12" name="Picture 11">
            <a:extLst>
              <a:ext uri="{FF2B5EF4-FFF2-40B4-BE49-F238E27FC236}">
                <a16:creationId xmlns:a16="http://schemas.microsoft.com/office/drawing/2014/main" id="{C2A3FA91-E2FC-4621-BAB2-11D1D702B3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2154" y="3536657"/>
            <a:ext cx="4602821" cy="3072627"/>
          </a:xfrm>
          <a:prstGeom prst="rect">
            <a:avLst/>
          </a:prstGeom>
        </p:spPr>
      </p:pic>
      <p:sp>
        <p:nvSpPr>
          <p:cNvPr id="13" name="TextBox 12">
            <a:extLst>
              <a:ext uri="{FF2B5EF4-FFF2-40B4-BE49-F238E27FC236}">
                <a16:creationId xmlns:a16="http://schemas.microsoft.com/office/drawing/2014/main" id="{6339F4D6-2185-4580-BE6E-2503AB791656}"/>
              </a:ext>
            </a:extLst>
          </p:cNvPr>
          <p:cNvSpPr txBox="1"/>
          <p:nvPr/>
        </p:nvSpPr>
        <p:spPr>
          <a:xfrm>
            <a:off x="4488681"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4" name="TextBox 13">
            <a:extLst>
              <a:ext uri="{FF2B5EF4-FFF2-40B4-BE49-F238E27FC236}">
                <a16:creationId xmlns:a16="http://schemas.microsoft.com/office/drawing/2014/main" id="{9ACB7725-9C44-40D2-B813-CBF1726EC6A0}"/>
              </a:ext>
            </a:extLst>
          </p:cNvPr>
          <p:cNvSpPr txBox="1"/>
          <p:nvPr/>
        </p:nvSpPr>
        <p:spPr>
          <a:xfrm>
            <a:off x="352005" y="2342870"/>
            <a:ext cx="11773622" cy="1569660"/>
          </a:xfrm>
          <a:prstGeom prst="rect">
            <a:avLst/>
          </a:prstGeom>
          <a:noFill/>
        </p:spPr>
        <p:txBody>
          <a:bodyPr wrap="square" rtlCol="0">
            <a:spAutoFit/>
          </a:bodyPr>
          <a:lstStyle/>
          <a:p>
            <a:pPr lvl="0"/>
            <a:r>
              <a:rPr lang="en-GB" sz="3200" dirty="0"/>
              <a:t>The council may provide skips so people can throw away their flood damaged items and volunteer groups may come to offer help and support.</a:t>
            </a:r>
          </a:p>
        </p:txBody>
      </p:sp>
      <p:sp>
        <p:nvSpPr>
          <p:cNvPr id="2" name="TextBox 1">
            <a:extLst>
              <a:ext uri="{FF2B5EF4-FFF2-40B4-BE49-F238E27FC236}">
                <a16:creationId xmlns:a16="http://schemas.microsoft.com/office/drawing/2014/main" id="{CEC41554-A157-FDEB-5C98-10E329ED0208}"/>
              </a:ext>
            </a:extLst>
          </p:cNvPr>
          <p:cNvSpPr txBox="1"/>
          <p:nvPr/>
        </p:nvSpPr>
        <p:spPr>
          <a:xfrm>
            <a:off x="3912154" y="6604147"/>
            <a:ext cx="3021381" cy="230832"/>
          </a:xfrm>
          <a:prstGeom prst="rect">
            <a:avLst/>
          </a:prstGeom>
          <a:noFill/>
        </p:spPr>
        <p:txBody>
          <a:bodyPr wrap="square" rtlCol="0">
            <a:spAutoFit/>
          </a:bodyPr>
          <a:lstStyle/>
          <a:p>
            <a:r>
              <a:rPr lang="en-GB" sz="900" dirty="0"/>
              <a:t>Image from video by J </a:t>
            </a:r>
            <a:r>
              <a:rPr lang="en-GB" sz="900" dirty="0" err="1"/>
              <a:t>Whipps</a:t>
            </a:r>
            <a:r>
              <a:rPr lang="en-GB" sz="900" dirty="0"/>
              <a:t> / Whalley flooding, Lancashire</a:t>
            </a:r>
          </a:p>
        </p:txBody>
      </p:sp>
    </p:spTree>
    <p:extLst>
      <p:ext uri="{BB962C8B-B14F-4D97-AF65-F5344CB8AC3E}">
        <p14:creationId xmlns:p14="http://schemas.microsoft.com/office/powerpoint/2010/main" val="215856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Widescreen</PresentationFormat>
  <Paragraphs>107</Paragraphs>
  <Slides>18</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2023-09-05T09:50:45Z</dcterms:created>
  <dcterms:modified xsi:type="dcterms:W3CDTF">2023-09-05T09:52:11Z</dcterms:modified>
</cp:coreProperties>
</file>