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0.xml" ContentType="application/vnd.ms-powerpoint.comments+xml"/>
  <Override PartName="/ppt/notesSlides/notesSlide1.xml" ContentType="application/vnd.openxmlformats-officedocument.presentationml.notesSlide+xml"/>
  <Override PartName="/ppt/comments/modernComment_10E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Arimo" panose="020B0604020202020204" charset="0"/>
      <p:regular r:id="rId33"/>
    </p:embeddedFont>
    <p:embeddedFont>
      <p:font typeface="Montserrat Classic" panose="020B0604020202020204" charset="0"/>
      <p:regular r:id="rId34"/>
    </p:embeddedFont>
    <p:embeddedFont>
      <p:font typeface="Montserrat Classic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C455D-DBD6-43D3-48B0-B13EF43A9323}" name="Christina Worsley" initials="CW" userId="S::christina.worsley@365newground.org.uk::ade186ab-203e-4ed2-a2a0-86b2dc44da96" providerId="AD"/>
  <p188:author id="{1A78498D-3B96-6DAD-EED3-EE8FCA44F843}" name="Ffion Powell" initials="FP" userId="S::ffion.powell@365newground.org.uk::272176fe-f4bb-4480-a809-415fd5f4374c" providerId="AD"/>
  <p188:author id="{42D818E4-2D04-6A1D-7A9F-1554E916F668}" name="Lydia Gaskell" initials="LG" userId="S::lydia.gaskell@365newground.org.uk::4aaa4af6-d7a1-40ac-83e0-71dfe1c003d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C01B97-1F5B-48AD-B3B4-71B06F4A94B3}" v="1" dt="2025-01-20T11:47:25.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1564" y="11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Crawford" userId="eecd62c4-c165-48da-83da-ad08d6d0a9bb" providerId="ADAL" clId="{1D9E9A02-6FA9-4EC4-884E-27C095DEF62E}"/>
    <pc:docChg chg="modSld">
      <pc:chgData name="Lucy Crawford" userId="eecd62c4-c165-48da-83da-ad08d6d0a9bb" providerId="ADAL" clId="{1D9E9A02-6FA9-4EC4-884E-27C095DEF62E}" dt="2024-09-02T12:17:24.874" v="32" actId="20577"/>
      <pc:docMkLst>
        <pc:docMk/>
      </pc:docMkLst>
      <pc:sldChg chg="modSp mod">
        <pc:chgData name="Lucy Crawford" userId="eecd62c4-c165-48da-83da-ad08d6d0a9bb" providerId="ADAL" clId="{1D9E9A02-6FA9-4EC4-884E-27C095DEF62E}" dt="2024-09-02T12:12:20.264" v="2"/>
        <pc:sldMkLst>
          <pc:docMk/>
          <pc:sldMk cId="0" sldId="277"/>
        </pc:sldMkLst>
        <pc:spChg chg="mod">
          <ac:chgData name="Lucy Crawford" userId="eecd62c4-c165-48da-83da-ad08d6d0a9bb" providerId="ADAL" clId="{1D9E9A02-6FA9-4EC4-884E-27C095DEF62E}" dt="2024-09-02T12:12:20.264" v="2"/>
          <ac:spMkLst>
            <pc:docMk/>
            <pc:sldMk cId="0" sldId="277"/>
            <ac:spMk id="23" creationId="{00000000-0000-0000-0000-000000000000}"/>
          </ac:spMkLst>
        </pc:spChg>
      </pc:sldChg>
      <pc:sldChg chg="modSp mod">
        <pc:chgData name="Lucy Crawford" userId="eecd62c4-c165-48da-83da-ad08d6d0a9bb" providerId="ADAL" clId="{1D9E9A02-6FA9-4EC4-884E-27C095DEF62E}" dt="2024-09-02T12:13:55.547" v="3" actId="20577"/>
        <pc:sldMkLst>
          <pc:docMk/>
          <pc:sldMk cId="0" sldId="280"/>
        </pc:sldMkLst>
        <pc:spChg chg="mod">
          <ac:chgData name="Lucy Crawford" userId="eecd62c4-c165-48da-83da-ad08d6d0a9bb" providerId="ADAL" clId="{1D9E9A02-6FA9-4EC4-884E-27C095DEF62E}" dt="2024-09-02T12:13:55.547" v="3" actId="20577"/>
          <ac:spMkLst>
            <pc:docMk/>
            <pc:sldMk cId="0" sldId="280"/>
            <ac:spMk id="11" creationId="{00000000-0000-0000-0000-000000000000}"/>
          </ac:spMkLst>
        </pc:spChg>
      </pc:sldChg>
      <pc:sldChg chg="modSp mod">
        <pc:chgData name="Lucy Crawford" userId="eecd62c4-c165-48da-83da-ad08d6d0a9bb" providerId="ADAL" clId="{1D9E9A02-6FA9-4EC4-884E-27C095DEF62E}" dt="2024-09-02T12:16:37.424" v="31" actId="20577"/>
        <pc:sldMkLst>
          <pc:docMk/>
          <pc:sldMk cId="0" sldId="281"/>
        </pc:sldMkLst>
        <pc:spChg chg="mod">
          <ac:chgData name="Lucy Crawford" userId="eecd62c4-c165-48da-83da-ad08d6d0a9bb" providerId="ADAL" clId="{1D9E9A02-6FA9-4EC4-884E-27C095DEF62E}" dt="2024-09-02T12:14:22.140" v="4" actId="20577"/>
          <ac:spMkLst>
            <pc:docMk/>
            <pc:sldMk cId="0" sldId="281"/>
            <ac:spMk id="11" creationId="{00000000-0000-0000-0000-000000000000}"/>
          </ac:spMkLst>
        </pc:spChg>
        <pc:spChg chg="mod">
          <ac:chgData name="Lucy Crawford" userId="eecd62c4-c165-48da-83da-ad08d6d0a9bb" providerId="ADAL" clId="{1D9E9A02-6FA9-4EC4-884E-27C095DEF62E}" dt="2024-09-02T12:16:37.424" v="31" actId="20577"/>
          <ac:spMkLst>
            <pc:docMk/>
            <pc:sldMk cId="0" sldId="281"/>
            <ac:spMk id="19" creationId="{00000000-0000-0000-0000-000000000000}"/>
          </ac:spMkLst>
        </pc:spChg>
      </pc:sldChg>
      <pc:sldChg chg="modSp mod">
        <pc:chgData name="Lucy Crawford" userId="eecd62c4-c165-48da-83da-ad08d6d0a9bb" providerId="ADAL" clId="{1D9E9A02-6FA9-4EC4-884E-27C095DEF62E}" dt="2024-09-02T12:17:24.874" v="32" actId="20577"/>
        <pc:sldMkLst>
          <pc:docMk/>
          <pc:sldMk cId="0" sldId="282"/>
        </pc:sldMkLst>
        <pc:spChg chg="mod">
          <ac:chgData name="Lucy Crawford" userId="eecd62c4-c165-48da-83da-ad08d6d0a9bb" providerId="ADAL" clId="{1D9E9A02-6FA9-4EC4-884E-27C095DEF62E}" dt="2024-09-02T12:17:24.874" v="32" actId="20577"/>
          <ac:spMkLst>
            <pc:docMk/>
            <pc:sldMk cId="0" sldId="282"/>
            <ac:spMk id="11" creationId="{00000000-0000-0000-0000-000000000000}"/>
          </ac:spMkLst>
        </pc:spChg>
      </pc:sldChg>
    </pc:docChg>
  </pc:docChgLst>
  <pc:docChgLst>
    <pc:chgData name="Ffion Powell" userId="272176fe-f4bb-4480-a809-415fd5f4374c" providerId="ADAL" clId="{F3C01B97-1F5B-48AD-B3B4-71B06F4A94B3}"/>
    <pc:docChg chg="undo custSel modSld">
      <pc:chgData name="Ffion Powell" userId="272176fe-f4bb-4480-a809-415fd5f4374c" providerId="ADAL" clId="{F3C01B97-1F5B-48AD-B3B4-71B06F4A94B3}" dt="2025-01-20T11:48:14.269" v="20" actId="1076"/>
      <pc:docMkLst>
        <pc:docMk/>
      </pc:docMkLst>
      <pc:sldChg chg="addSp modSp mod">
        <pc:chgData name="Ffion Powell" userId="272176fe-f4bb-4480-a809-415fd5f4374c" providerId="ADAL" clId="{F3C01B97-1F5B-48AD-B3B4-71B06F4A94B3}" dt="2025-01-20T11:48:14.269" v="20" actId="1076"/>
        <pc:sldMkLst>
          <pc:docMk/>
          <pc:sldMk cId="0" sldId="256"/>
        </pc:sldMkLst>
        <pc:spChg chg="mod">
          <ac:chgData name="Ffion Powell" userId="272176fe-f4bb-4480-a809-415fd5f4374c" providerId="ADAL" clId="{F3C01B97-1F5B-48AD-B3B4-71B06F4A94B3}" dt="2025-01-20T11:46:55.922" v="4"/>
          <ac:spMkLst>
            <pc:docMk/>
            <pc:sldMk cId="0" sldId="256"/>
            <ac:spMk id="2" creationId="{00000000-0000-0000-0000-000000000000}"/>
          </ac:spMkLst>
        </pc:spChg>
        <pc:spChg chg="add mod">
          <ac:chgData name="Ffion Powell" userId="272176fe-f4bb-4480-a809-415fd5f4374c" providerId="ADAL" clId="{F3C01B97-1F5B-48AD-B3B4-71B06F4A94B3}" dt="2025-01-20T11:48:14.269" v="20" actId="1076"/>
          <ac:spMkLst>
            <pc:docMk/>
            <pc:sldMk cId="0" sldId="256"/>
            <ac:spMk id="11" creationId="{C81EE858-0337-A2E4-4E12-C712EBEFAF1E}"/>
          </ac:spMkLst>
        </pc:spChg>
      </pc:sldChg>
      <pc:sldChg chg="delCm modCm">
        <pc:chgData name="Ffion Powell" userId="272176fe-f4bb-4480-a809-415fd5f4374c" providerId="ADAL" clId="{F3C01B97-1F5B-48AD-B3B4-71B06F4A94B3}" dt="2025-01-20T11:45:06.469" v="2"/>
        <pc:sldMkLst>
          <pc:docMk/>
          <pc:sldMk cId="0" sldId="264"/>
        </pc:sldMkLst>
        <pc:extLst>
          <p:ext xmlns:p="http://schemas.openxmlformats.org/presentationml/2006/main" uri="{D6D511B9-2390-475A-947B-AFAB55BFBCF1}">
            <pc226:cmChg xmlns:pc226="http://schemas.microsoft.com/office/powerpoint/2022/06/main/command" chg="del mod modRxn">
              <pc226:chgData name="Ffion Powell" userId="272176fe-f4bb-4480-a809-415fd5f4374c" providerId="ADAL" clId="{F3C01B97-1F5B-48AD-B3B4-71B06F4A94B3}" dt="2025-01-20T11:45:06.469" v="2"/>
              <pc2:cmMkLst xmlns:pc2="http://schemas.microsoft.com/office/powerpoint/2019/9/main/command">
                <pc:docMk/>
                <pc:sldMk cId="0" sldId="264"/>
                <pc2:cmMk id="{D00E21F9-820C-4A1F-8F10-E527A0F90E17}"/>
              </pc2:cmMkLst>
            </pc226:cmChg>
          </p:ext>
        </pc:extLst>
      </pc:sldChg>
    </pc:docChg>
  </pc:docChgLst>
  <pc:docChgLst>
    <pc:chgData name="Ffion Powell" userId="272176fe-f4bb-4480-a809-415fd5f4374c" providerId="ADAL" clId="{422F933F-171F-4F9C-A3CC-D1F9FF0030DD}"/>
    <pc:docChg chg="undo custSel modSld">
      <pc:chgData name="Ffion Powell" userId="272176fe-f4bb-4480-a809-415fd5f4374c" providerId="ADAL" clId="{422F933F-171F-4F9C-A3CC-D1F9FF0030DD}" dt="2024-08-20T09:32:30.171" v="51" actId="1076"/>
      <pc:docMkLst>
        <pc:docMk/>
      </pc:docMkLst>
      <pc:sldChg chg="modSp mod">
        <pc:chgData name="Ffion Powell" userId="272176fe-f4bb-4480-a809-415fd5f4374c" providerId="ADAL" clId="{422F933F-171F-4F9C-A3CC-D1F9FF0030DD}" dt="2024-08-20T09:29:33.048" v="0" actId="14100"/>
        <pc:sldMkLst>
          <pc:docMk/>
          <pc:sldMk cId="0" sldId="257"/>
        </pc:sldMkLst>
        <pc:spChg chg="mod">
          <ac:chgData name="Ffion Powell" userId="272176fe-f4bb-4480-a809-415fd5f4374c" providerId="ADAL" clId="{422F933F-171F-4F9C-A3CC-D1F9FF0030DD}" dt="2024-08-20T09:29:33.048" v="0" actId="14100"/>
          <ac:spMkLst>
            <pc:docMk/>
            <pc:sldMk cId="0" sldId="257"/>
            <ac:spMk id="16" creationId="{00000000-0000-0000-0000-000000000000}"/>
          </ac:spMkLst>
        </pc:spChg>
      </pc:sldChg>
      <pc:sldChg chg="modSp mod">
        <pc:chgData name="Ffion Powell" userId="272176fe-f4bb-4480-a809-415fd5f4374c" providerId="ADAL" clId="{422F933F-171F-4F9C-A3CC-D1F9FF0030DD}" dt="2024-08-20T09:29:37.973" v="3" actId="1076"/>
        <pc:sldMkLst>
          <pc:docMk/>
          <pc:sldMk cId="0" sldId="258"/>
        </pc:sldMkLst>
        <pc:spChg chg="mod">
          <ac:chgData name="Ffion Powell" userId="272176fe-f4bb-4480-a809-415fd5f4374c" providerId="ADAL" clId="{422F933F-171F-4F9C-A3CC-D1F9FF0030DD}" dt="2024-08-20T09:29:37.973" v="3" actId="1076"/>
          <ac:spMkLst>
            <pc:docMk/>
            <pc:sldMk cId="0" sldId="258"/>
            <ac:spMk id="2" creationId="{00000000-0000-0000-0000-000000000000}"/>
          </ac:spMkLst>
        </pc:spChg>
        <pc:spChg chg="mod">
          <ac:chgData name="Ffion Powell" userId="272176fe-f4bb-4480-a809-415fd5f4374c" providerId="ADAL" clId="{422F933F-171F-4F9C-A3CC-D1F9FF0030DD}" dt="2024-08-20T09:29:36.136" v="1" actId="14100"/>
          <ac:spMkLst>
            <pc:docMk/>
            <pc:sldMk cId="0" sldId="258"/>
            <ac:spMk id="16" creationId="{00000000-0000-0000-0000-000000000000}"/>
          </ac:spMkLst>
        </pc:spChg>
      </pc:sldChg>
      <pc:sldChg chg="modSp mod">
        <pc:chgData name="Ffion Powell" userId="272176fe-f4bb-4480-a809-415fd5f4374c" providerId="ADAL" clId="{422F933F-171F-4F9C-A3CC-D1F9FF0030DD}" dt="2024-08-20T09:29:42.129" v="4" actId="14100"/>
        <pc:sldMkLst>
          <pc:docMk/>
          <pc:sldMk cId="0" sldId="259"/>
        </pc:sldMkLst>
        <pc:spChg chg="mod">
          <ac:chgData name="Ffion Powell" userId="272176fe-f4bb-4480-a809-415fd5f4374c" providerId="ADAL" clId="{422F933F-171F-4F9C-A3CC-D1F9FF0030DD}" dt="2024-08-20T09:29:42.129" v="4" actId="14100"/>
          <ac:spMkLst>
            <pc:docMk/>
            <pc:sldMk cId="0" sldId="259"/>
            <ac:spMk id="16" creationId="{00000000-0000-0000-0000-000000000000}"/>
          </ac:spMkLst>
        </pc:spChg>
      </pc:sldChg>
      <pc:sldChg chg="modSp mod">
        <pc:chgData name="Ffion Powell" userId="272176fe-f4bb-4480-a809-415fd5f4374c" providerId="ADAL" clId="{422F933F-171F-4F9C-A3CC-D1F9FF0030DD}" dt="2024-08-20T09:29:45.710" v="5" actId="14100"/>
        <pc:sldMkLst>
          <pc:docMk/>
          <pc:sldMk cId="0" sldId="260"/>
        </pc:sldMkLst>
        <pc:spChg chg="mod">
          <ac:chgData name="Ffion Powell" userId="272176fe-f4bb-4480-a809-415fd5f4374c" providerId="ADAL" clId="{422F933F-171F-4F9C-A3CC-D1F9FF0030DD}" dt="2024-08-20T09:29:45.710" v="5" actId="14100"/>
          <ac:spMkLst>
            <pc:docMk/>
            <pc:sldMk cId="0" sldId="260"/>
            <ac:spMk id="14" creationId="{00000000-0000-0000-0000-000000000000}"/>
          </ac:spMkLst>
        </pc:spChg>
      </pc:sldChg>
      <pc:sldChg chg="modSp mod">
        <pc:chgData name="Ffion Powell" userId="272176fe-f4bb-4480-a809-415fd5f4374c" providerId="ADAL" clId="{422F933F-171F-4F9C-A3CC-D1F9FF0030DD}" dt="2024-08-20T09:29:50.925" v="6" actId="14100"/>
        <pc:sldMkLst>
          <pc:docMk/>
          <pc:sldMk cId="0" sldId="261"/>
        </pc:sldMkLst>
        <pc:spChg chg="mod">
          <ac:chgData name="Ffion Powell" userId="272176fe-f4bb-4480-a809-415fd5f4374c" providerId="ADAL" clId="{422F933F-171F-4F9C-A3CC-D1F9FF0030DD}" dt="2024-08-20T09:29:50.925" v="6" actId="14100"/>
          <ac:spMkLst>
            <pc:docMk/>
            <pc:sldMk cId="0" sldId="261"/>
            <ac:spMk id="15" creationId="{00000000-0000-0000-0000-000000000000}"/>
          </ac:spMkLst>
        </pc:spChg>
      </pc:sldChg>
      <pc:sldChg chg="modSp mod">
        <pc:chgData name="Ffion Powell" userId="272176fe-f4bb-4480-a809-415fd5f4374c" providerId="ADAL" clId="{422F933F-171F-4F9C-A3CC-D1F9FF0030DD}" dt="2024-08-20T09:32:30.171" v="51" actId="1076"/>
        <pc:sldMkLst>
          <pc:docMk/>
          <pc:sldMk cId="0" sldId="262"/>
        </pc:sldMkLst>
        <pc:spChg chg="mod">
          <ac:chgData name="Ffion Powell" userId="272176fe-f4bb-4480-a809-415fd5f4374c" providerId="ADAL" clId="{422F933F-171F-4F9C-A3CC-D1F9FF0030DD}" dt="2024-08-20T09:32:19.983" v="48" actId="1076"/>
          <ac:spMkLst>
            <pc:docMk/>
            <pc:sldMk cId="0" sldId="262"/>
            <ac:spMk id="2" creationId="{00000000-0000-0000-0000-000000000000}"/>
          </ac:spMkLst>
        </pc:spChg>
        <pc:spChg chg="mod">
          <ac:chgData name="Ffion Powell" userId="272176fe-f4bb-4480-a809-415fd5f4374c" providerId="ADAL" clId="{422F933F-171F-4F9C-A3CC-D1F9FF0030DD}" dt="2024-08-20T09:29:56.021" v="7" actId="14100"/>
          <ac:spMkLst>
            <pc:docMk/>
            <pc:sldMk cId="0" sldId="262"/>
            <ac:spMk id="19" creationId="{00000000-0000-0000-0000-000000000000}"/>
          </ac:spMkLst>
        </pc:spChg>
        <pc:spChg chg="mod">
          <ac:chgData name="Ffion Powell" userId="272176fe-f4bb-4480-a809-415fd5f4374c" providerId="ADAL" clId="{422F933F-171F-4F9C-A3CC-D1F9FF0030DD}" dt="2024-08-20T09:32:30.171" v="51" actId="1076"/>
          <ac:spMkLst>
            <pc:docMk/>
            <pc:sldMk cId="0" sldId="262"/>
            <ac:spMk id="20" creationId="{00000000-0000-0000-0000-000000000000}"/>
          </ac:spMkLst>
        </pc:spChg>
      </pc:sldChg>
      <pc:sldChg chg="modSp mod">
        <pc:chgData name="Ffion Powell" userId="272176fe-f4bb-4480-a809-415fd5f4374c" providerId="ADAL" clId="{422F933F-171F-4F9C-A3CC-D1F9FF0030DD}" dt="2024-08-20T09:32:01.419" v="42" actId="1076"/>
        <pc:sldMkLst>
          <pc:docMk/>
          <pc:sldMk cId="0" sldId="263"/>
        </pc:sldMkLst>
        <pc:spChg chg="mod">
          <ac:chgData name="Ffion Powell" userId="272176fe-f4bb-4480-a809-415fd5f4374c" providerId="ADAL" clId="{422F933F-171F-4F9C-A3CC-D1F9FF0030DD}" dt="2024-08-20T09:30:01.756" v="8" actId="14100"/>
          <ac:spMkLst>
            <pc:docMk/>
            <pc:sldMk cId="0" sldId="263"/>
            <ac:spMk id="15" creationId="{00000000-0000-0000-0000-000000000000}"/>
          </ac:spMkLst>
        </pc:spChg>
        <pc:spChg chg="mod">
          <ac:chgData name="Ffion Powell" userId="272176fe-f4bb-4480-a809-415fd5f4374c" providerId="ADAL" clId="{422F933F-171F-4F9C-A3CC-D1F9FF0030DD}" dt="2024-08-20T09:32:01.419" v="42" actId="1076"/>
          <ac:spMkLst>
            <pc:docMk/>
            <pc:sldMk cId="0" sldId="263"/>
            <ac:spMk id="16" creationId="{00000000-0000-0000-0000-000000000000}"/>
          </ac:spMkLst>
        </pc:spChg>
      </pc:sldChg>
      <pc:sldChg chg="modSp mod">
        <pc:chgData name="Ffion Powell" userId="272176fe-f4bb-4480-a809-415fd5f4374c" providerId="ADAL" clId="{422F933F-171F-4F9C-A3CC-D1F9FF0030DD}" dt="2024-08-20T09:30:05.016" v="9" actId="14100"/>
        <pc:sldMkLst>
          <pc:docMk/>
          <pc:sldMk cId="0" sldId="264"/>
        </pc:sldMkLst>
        <pc:spChg chg="mod">
          <ac:chgData name="Ffion Powell" userId="272176fe-f4bb-4480-a809-415fd5f4374c" providerId="ADAL" clId="{422F933F-171F-4F9C-A3CC-D1F9FF0030DD}" dt="2024-08-20T09:30:05.016" v="9" actId="14100"/>
          <ac:spMkLst>
            <pc:docMk/>
            <pc:sldMk cId="0" sldId="264"/>
            <ac:spMk id="14" creationId="{00000000-0000-0000-0000-000000000000}"/>
          </ac:spMkLst>
        </pc:spChg>
      </pc:sldChg>
      <pc:sldChg chg="modSp mod">
        <pc:chgData name="Ffion Powell" userId="272176fe-f4bb-4480-a809-415fd5f4374c" providerId="ADAL" clId="{422F933F-171F-4F9C-A3CC-D1F9FF0030DD}" dt="2024-08-20T09:30:08.732" v="10" actId="14100"/>
        <pc:sldMkLst>
          <pc:docMk/>
          <pc:sldMk cId="0" sldId="265"/>
        </pc:sldMkLst>
        <pc:spChg chg="mod">
          <ac:chgData name="Ffion Powell" userId="272176fe-f4bb-4480-a809-415fd5f4374c" providerId="ADAL" clId="{422F933F-171F-4F9C-A3CC-D1F9FF0030DD}" dt="2024-08-20T09:30:08.732" v="10" actId="14100"/>
          <ac:spMkLst>
            <pc:docMk/>
            <pc:sldMk cId="0" sldId="265"/>
            <ac:spMk id="14" creationId="{00000000-0000-0000-0000-000000000000}"/>
          </ac:spMkLst>
        </pc:spChg>
      </pc:sldChg>
      <pc:sldChg chg="modSp mod">
        <pc:chgData name="Ffion Powell" userId="272176fe-f4bb-4480-a809-415fd5f4374c" providerId="ADAL" clId="{422F933F-171F-4F9C-A3CC-D1F9FF0030DD}" dt="2024-08-20T09:30:12.214" v="11" actId="14100"/>
        <pc:sldMkLst>
          <pc:docMk/>
          <pc:sldMk cId="0" sldId="266"/>
        </pc:sldMkLst>
        <pc:spChg chg="mod">
          <ac:chgData name="Ffion Powell" userId="272176fe-f4bb-4480-a809-415fd5f4374c" providerId="ADAL" clId="{422F933F-171F-4F9C-A3CC-D1F9FF0030DD}" dt="2024-08-20T09:30:12.214" v="11" actId="14100"/>
          <ac:spMkLst>
            <pc:docMk/>
            <pc:sldMk cId="0" sldId="266"/>
            <ac:spMk id="9" creationId="{00000000-0000-0000-0000-000000000000}"/>
          </ac:spMkLst>
        </pc:spChg>
      </pc:sldChg>
      <pc:sldChg chg="modSp mod">
        <pc:chgData name="Ffion Powell" userId="272176fe-f4bb-4480-a809-415fd5f4374c" providerId="ADAL" clId="{422F933F-171F-4F9C-A3CC-D1F9FF0030DD}" dt="2024-08-20T09:30:17.179" v="12" actId="14100"/>
        <pc:sldMkLst>
          <pc:docMk/>
          <pc:sldMk cId="0" sldId="267"/>
        </pc:sldMkLst>
        <pc:spChg chg="mod">
          <ac:chgData name="Ffion Powell" userId="272176fe-f4bb-4480-a809-415fd5f4374c" providerId="ADAL" clId="{422F933F-171F-4F9C-A3CC-D1F9FF0030DD}" dt="2024-08-20T09:30:17.179" v="12" actId="14100"/>
          <ac:spMkLst>
            <pc:docMk/>
            <pc:sldMk cId="0" sldId="267"/>
            <ac:spMk id="10" creationId="{00000000-0000-0000-0000-000000000000}"/>
          </ac:spMkLst>
        </pc:spChg>
      </pc:sldChg>
      <pc:sldChg chg="modSp mod">
        <pc:chgData name="Ffion Powell" userId="272176fe-f4bb-4480-a809-415fd5f4374c" providerId="ADAL" clId="{422F933F-171F-4F9C-A3CC-D1F9FF0030DD}" dt="2024-08-20T09:30:20.794" v="13" actId="14100"/>
        <pc:sldMkLst>
          <pc:docMk/>
          <pc:sldMk cId="0" sldId="268"/>
        </pc:sldMkLst>
        <pc:spChg chg="mod">
          <ac:chgData name="Ffion Powell" userId="272176fe-f4bb-4480-a809-415fd5f4374c" providerId="ADAL" clId="{422F933F-171F-4F9C-A3CC-D1F9FF0030DD}" dt="2024-08-20T09:30:20.794" v="13" actId="14100"/>
          <ac:spMkLst>
            <pc:docMk/>
            <pc:sldMk cId="0" sldId="268"/>
            <ac:spMk id="10" creationId="{00000000-0000-0000-0000-000000000000}"/>
          </ac:spMkLst>
        </pc:spChg>
      </pc:sldChg>
      <pc:sldChg chg="modSp mod">
        <pc:chgData name="Ffion Powell" userId="272176fe-f4bb-4480-a809-415fd5f4374c" providerId="ADAL" clId="{422F933F-171F-4F9C-A3CC-D1F9FF0030DD}" dt="2024-08-20T09:30:25.637" v="14" actId="14100"/>
        <pc:sldMkLst>
          <pc:docMk/>
          <pc:sldMk cId="0" sldId="269"/>
        </pc:sldMkLst>
        <pc:spChg chg="mod">
          <ac:chgData name="Ffion Powell" userId="272176fe-f4bb-4480-a809-415fd5f4374c" providerId="ADAL" clId="{422F933F-171F-4F9C-A3CC-D1F9FF0030DD}" dt="2024-08-20T09:30:25.637" v="14" actId="14100"/>
          <ac:spMkLst>
            <pc:docMk/>
            <pc:sldMk cId="0" sldId="269"/>
            <ac:spMk id="25" creationId="{00000000-0000-0000-0000-000000000000}"/>
          </ac:spMkLst>
        </pc:spChg>
      </pc:sldChg>
      <pc:sldChg chg="modSp mod">
        <pc:chgData name="Ffion Powell" userId="272176fe-f4bb-4480-a809-415fd5f4374c" providerId="ADAL" clId="{422F933F-171F-4F9C-A3CC-D1F9FF0030DD}" dt="2024-08-20T09:30:28.837" v="15" actId="14100"/>
        <pc:sldMkLst>
          <pc:docMk/>
          <pc:sldMk cId="0" sldId="270"/>
        </pc:sldMkLst>
        <pc:spChg chg="mod">
          <ac:chgData name="Ffion Powell" userId="272176fe-f4bb-4480-a809-415fd5f4374c" providerId="ADAL" clId="{422F933F-171F-4F9C-A3CC-D1F9FF0030DD}" dt="2024-08-20T09:30:28.837" v="15" actId="14100"/>
          <ac:spMkLst>
            <pc:docMk/>
            <pc:sldMk cId="0" sldId="270"/>
            <ac:spMk id="13" creationId="{00000000-0000-0000-0000-000000000000}"/>
          </ac:spMkLst>
        </pc:spChg>
      </pc:sldChg>
      <pc:sldChg chg="modSp mod">
        <pc:chgData name="Ffion Powell" userId="272176fe-f4bb-4480-a809-415fd5f4374c" providerId="ADAL" clId="{422F933F-171F-4F9C-A3CC-D1F9FF0030DD}" dt="2024-08-20T09:30:32.007" v="16" actId="14100"/>
        <pc:sldMkLst>
          <pc:docMk/>
          <pc:sldMk cId="0" sldId="271"/>
        </pc:sldMkLst>
        <pc:spChg chg="mod">
          <ac:chgData name="Ffion Powell" userId="272176fe-f4bb-4480-a809-415fd5f4374c" providerId="ADAL" clId="{422F933F-171F-4F9C-A3CC-D1F9FF0030DD}" dt="2024-08-20T09:30:32.007" v="16" actId="14100"/>
          <ac:spMkLst>
            <pc:docMk/>
            <pc:sldMk cId="0" sldId="271"/>
            <ac:spMk id="13" creationId="{00000000-0000-0000-0000-000000000000}"/>
          </ac:spMkLst>
        </pc:spChg>
      </pc:sldChg>
      <pc:sldChg chg="modSp mod">
        <pc:chgData name="Ffion Powell" userId="272176fe-f4bb-4480-a809-415fd5f4374c" providerId="ADAL" clId="{422F933F-171F-4F9C-A3CC-D1F9FF0030DD}" dt="2024-08-20T09:30:38.997" v="18" actId="14100"/>
        <pc:sldMkLst>
          <pc:docMk/>
          <pc:sldMk cId="0" sldId="272"/>
        </pc:sldMkLst>
        <pc:spChg chg="mod">
          <ac:chgData name="Ffion Powell" userId="272176fe-f4bb-4480-a809-415fd5f4374c" providerId="ADAL" clId="{422F933F-171F-4F9C-A3CC-D1F9FF0030DD}" dt="2024-08-20T09:30:38.997" v="18" actId="14100"/>
          <ac:spMkLst>
            <pc:docMk/>
            <pc:sldMk cId="0" sldId="272"/>
            <ac:spMk id="12" creationId="{00000000-0000-0000-0000-000000000000}"/>
          </ac:spMkLst>
        </pc:spChg>
      </pc:sldChg>
      <pc:sldChg chg="modSp mod">
        <pc:chgData name="Ffion Powell" userId="272176fe-f4bb-4480-a809-415fd5f4374c" providerId="ADAL" clId="{422F933F-171F-4F9C-A3CC-D1F9FF0030DD}" dt="2024-08-20T09:30:43.690" v="19" actId="14100"/>
        <pc:sldMkLst>
          <pc:docMk/>
          <pc:sldMk cId="0" sldId="273"/>
        </pc:sldMkLst>
        <pc:spChg chg="mod">
          <ac:chgData name="Ffion Powell" userId="272176fe-f4bb-4480-a809-415fd5f4374c" providerId="ADAL" clId="{422F933F-171F-4F9C-A3CC-D1F9FF0030DD}" dt="2024-08-20T09:30:43.690" v="19" actId="14100"/>
          <ac:spMkLst>
            <pc:docMk/>
            <pc:sldMk cId="0" sldId="273"/>
            <ac:spMk id="16" creationId="{00000000-0000-0000-0000-000000000000}"/>
          </ac:spMkLst>
        </pc:spChg>
      </pc:sldChg>
      <pc:sldChg chg="modSp mod">
        <pc:chgData name="Ffion Powell" userId="272176fe-f4bb-4480-a809-415fd5f4374c" providerId="ADAL" clId="{422F933F-171F-4F9C-A3CC-D1F9FF0030DD}" dt="2024-08-20T09:30:48.624" v="20" actId="14100"/>
        <pc:sldMkLst>
          <pc:docMk/>
          <pc:sldMk cId="0" sldId="274"/>
        </pc:sldMkLst>
        <pc:spChg chg="mod">
          <ac:chgData name="Ffion Powell" userId="272176fe-f4bb-4480-a809-415fd5f4374c" providerId="ADAL" clId="{422F933F-171F-4F9C-A3CC-D1F9FF0030DD}" dt="2024-08-20T09:30:48.624" v="20" actId="14100"/>
          <ac:spMkLst>
            <pc:docMk/>
            <pc:sldMk cId="0" sldId="274"/>
            <ac:spMk id="23" creationId="{00000000-0000-0000-0000-000000000000}"/>
          </ac:spMkLst>
        </pc:spChg>
      </pc:sldChg>
      <pc:sldChg chg="modSp mod">
        <pc:chgData name="Ffion Powell" userId="272176fe-f4bb-4480-a809-415fd5f4374c" providerId="ADAL" clId="{422F933F-171F-4F9C-A3CC-D1F9FF0030DD}" dt="2024-08-20T09:30:52.301" v="21" actId="14100"/>
        <pc:sldMkLst>
          <pc:docMk/>
          <pc:sldMk cId="0" sldId="275"/>
        </pc:sldMkLst>
        <pc:spChg chg="mod">
          <ac:chgData name="Ffion Powell" userId="272176fe-f4bb-4480-a809-415fd5f4374c" providerId="ADAL" clId="{422F933F-171F-4F9C-A3CC-D1F9FF0030DD}" dt="2024-08-20T09:30:52.301" v="21" actId="14100"/>
          <ac:spMkLst>
            <pc:docMk/>
            <pc:sldMk cId="0" sldId="275"/>
            <ac:spMk id="23" creationId="{00000000-0000-0000-0000-000000000000}"/>
          </ac:spMkLst>
        </pc:spChg>
      </pc:sldChg>
      <pc:sldChg chg="modSp mod">
        <pc:chgData name="Ffion Powell" userId="272176fe-f4bb-4480-a809-415fd5f4374c" providerId="ADAL" clId="{422F933F-171F-4F9C-A3CC-D1F9FF0030DD}" dt="2024-08-20T09:30:56.183" v="22" actId="14100"/>
        <pc:sldMkLst>
          <pc:docMk/>
          <pc:sldMk cId="0" sldId="276"/>
        </pc:sldMkLst>
        <pc:spChg chg="mod">
          <ac:chgData name="Ffion Powell" userId="272176fe-f4bb-4480-a809-415fd5f4374c" providerId="ADAL" clId="{422F933F-171F-4F9C-A3CC-D1F9FF0030DD}" dt="2024-08-20T09:30:56.183" v="22" actId="14100"/>
          <ac:spMkLst>
            <pc:docMk/>
            <pc:sldMk cId="0" sldId="276"/>
            <ac:spMk id="23" creationId="{00000000-0000-0000-0000-000000000000}"/>
          </ac:spMkLst>
        </pc:spChg>
      </pc:sldChg>
      <pc:sldChg chg="modSp mod">
        <pc:chgData name="Ffion Powell" userId="272176fe-f4bb-4480-a809-415fd5f4374c" providerId="ADAL" clId="{422F933F-171F-4F9C-A3CC-D1F9FF0030DD}" dt="2024-08-20T09:31:04.231" v="26" actId="14100"/>
        <pc:sldMkLst>
          <pc:docMk/>
          <pc:sldMk cId="0" sldId="277"/>
        </pc:sldMkLst>
        <pc:spChg chg="mod">
          <ac:chgData name="Ffion Powell" userId="272176fe-f4bb-4480-a809-415fd5f4374c" providerId="ADAL" clId="{422F933F-171F-4F9C-A3CC-D1F9FF0030DD}" dt="2024-08-20T09:31:02.153" v="25" actId="1076"/>
          <ac:spMkLst>
            <pc:docMk/>
            <pc:sldMk cId="0" sldId="277"/>
            <ac:spMk id="2" creationId="{00000000-0000-0000-0000-000000000000}"/>
          </ac:spMkLst>
        </pc:spChg>
        <pc:spChg chg="mod">
          <ac:chgData name="Ffion Powell" userId="272176fe-f4bb-4480-a809-415fd5f4374c" providerId="ADAL" clId="{422F933F-171F-4F9C-A3CC-D1F9FF0030DD}" dt="2024-08-20T09:30:59.434" v="23" actId="14100"/>
          <ac:spMkLst>
            <pc:docMk/>
            <pc:sldMk cId="0" sldId="277"/>
            <ac:spMk id="12" creationId="{00000000-0000-0000-0000-000000000000}"/>
          </ac:spMkLst>
        </pc:spChg>
        <pc:spChg chg="mod">
          <ac:chgData name="Ffion Powell" userId="272176fe-f4bb-4480-a809-415fd5f4374c" providerId="ADAL" clId="{422F933F-171F-4F9C-A3CC-D1F9FF0030DD}" dt="2024-08-20T09:31:04.231" v="26" actId="14100"/>
          <ac:spMkLst>
            <pc:docMk/>
            <pc:sldMk cId="0" sldId="277"/>
            <ac:spMk id="13" creationId="{00000000-0000-0000-0000-000000000000}"/>
          </ac:spMkLst>
        </pc:spChg>
      </pc:sldChg>
      <pc:sldChg chg="modSp mod">
        <pc:chgData name="Ffion Powell" userId="272176fe-f4bb-4480-a809-415fd5f4374c" providerId="ADAL" clId="{422F933F-171F-4F9C-A3CC-D1F9FF0030DD}" dt="2024-08-20T09:31:10.454" v="28" actId="14100"/>
        <pc:sldMkLst>
          <pc:docMk/>
          <pc:sldMk cId="0" sldId="278"/>
        </pc:sldMkLst>
        <pc:spChg chg="mod">
          <ac:chgData name="Ffion Powell" userId="272176fe-f4bb-4480-a809-415fd5f4374c" providerId="ADAL" clId="{422F933F-171F-4F9C-A3CC-D1F9FF0030DD}" dt="2024-08-20T09:31:10.454" v="28" actId="14100"/>
          <ac:spMkLst>
            <pc:docMk/>
            <pc:sldMk cId="0" sldId="278"/>
            <ac:spMk id="18" creationId="{00000000-0000-0000-0000-000000000000}"/>
          </ac:spMkLst>
        </pc:spChg>
        <pc:spChg chg="mod">
          <ac:chgData name="Ffion Powell" userId="272176fe-f4bb-4480-a809-415fd5f4374c" providerId="ADAL" clId="{422F933F-171F-4F9C-A3CC-D1F9FF0030DD}" dt="2024-08-20T09:31:08.344" v="27" actId="14100"/>
          <ac:spMkLst>
            <pc:docMk/>
            <pc:sldMk cId="0" sldId="278"/>
            <ac:spMk id="19" creationId="{00000000-0000-0000-0000-000000000000}"/>
          </ac:spMkLst>
        </pc:spChg>
      </pc:sldChg>
      <pc:sldChg chg="modSp mod">
        <pc:chgData name="Ffion Powell" userId="272176fe-f4bb-4480-a809-415fd5f4374c" providerId="ADAL" clId="{422F933F-171F-4F9C-A3CC-D1F9FF0030DD}" dt="2024-08-20T09:31:17.732" v="30" actId="14100"/>
        <pc:sldMkLst>
          <pc:docMk/>
          <pc:sldMk cId="0" sldId="279"/>
        </pc:sldMkLst>
        <pc:spChg chg="mod">
          <ac:chgData name="Ffion Powell" userId="272176fe-f4bb-4480-a809-415fd5f4374c" providerId="ADAL" clId="{422F933F-171F-4F9C-A3CC-D1F9FF0030DD}" dt="2024-08-20T09:31:16.191" v="29" actId="14100"/>
          <ac:spMkLst>
            <pc:docMk/>
            <pc:sldMk cId="0" sldId="279"/>
            <ac:spMk id="21" creationId="{00000000-0000-0000-0000-000000000000}"/>
          </ac:spMkLst>
        </pc:spChg>
        <pc:spChg chg="mod">
          <ac:chgData name="Ffion Powell" userId="272176fe-f4bb-4480-a809-415fd5f4374c" providerId="ADAL" clId="{422F933F-171F-4F9C-A3CC-D1F9FF0030DD}" dt="2024-08-20T09:31:17.732" v="30" actId="14100"/>
          <ac:spMkLst>
            <pc:docMk/>
            <pc:sldMk cId="0" sldId="279"/>
            <ac:spMk id="22" creationId="{00000000-0000-0000-0000-000000000000}"/>
          </ac:spMkLst>
        </pc:spChg>
      </pc:sldChg>
      <pc:sldChg chg="modSp mod">
        <pc:chgData name="Ffion Powell" userId="272176fe-f4bb-4480-a809-415fd5f4374c" providerId="ADAL" clId="{422F933F-171F-4F9C-A3CC-D1F9FF0030DD}" dt="2024-08-20T09:31:23.523" v="32" actId="14100"/>
        <pc:sldMkLst>
          <pc:docMk/>
          <pc:sldMk cId="0" sldId="280"/>
        </pc:sldMkLst>
        <pc:spChg chg="mod">
          <ac:chgData name="Ffion Powell" userId="272176fe-f4bb-4480-a809-415fd5f4374c" providerId="ADAL" clId="{422F933F-171F-4F9C-A3CC-D1F9FF0030DD}" dt="2024-08-20T09:31:23.523" v="32" actId="14100"/>
          <ac:spMkLst>
            <pc:docMk/>
            <pc:sldMk cId="0" sldId="280"/>
            <ac:spMk id="13" creationId="{00000000-0000-0000-0000-000000000000}"/>
          </ac:spMkLst>
        </pc:spChg>
        <pc:spChg chg="mod">
          <ac:chgData name="Ffion Powell" userId="272176fe-f4bb-4480-a809-415fd5f4374c" providerId="ADAL" clId="{422F933F-171F-4F9C-A3CC-D1F9FF0030DD}" dt="2024-08-20T09:31:21.655" v="31" actId="14100"/>
          <ac:spMkLst>
            <pc:docMk/>
            <pc:sldMk cId="0" sldId="280"/>
            <ac:spMk id="14" creationId="{00000000-0000-0000-0000-000000000000}"/>
          </ac:spMkLst>
        </pc:spChg>
      </pc:sldChg>
      <pc:sldChg chg="modSp mod">
        <pc:chgData name="Ffion Powell" userId="272176fe-f4bb-4480-a809-415fd5f4374c" providerId="ADAL" clId="{422F933F-171F-4F9C-A3CC-D1F9FF0030DD}" dt="2024-08-20T09:31:28.501" v="33" actId="14100"/>
        <pc:sldMkLst>
          <pc:docMk/>
          <pc:sldMk cId="0" sldId="281"/>
        </pc:sldMkLst>
        <pc:spChg chg="mod">
          <ac:chgData name="Ffion Powell" userId="272176fe-f4bb-4480-a809-415fd5f4374c" providerId="ADAL" clId="{422F933F-171F-4F9C-A3CC-D1F9FF0030DD}" dt="2024-08-20T09:31:28.501" v="33" actId="14100"/>
          <ac:spMkLst>
            <pc:docMk/>
            <pc:sldMk cId="0" sldId="281"/>
            <ac:spMk id="12" creationId="{00000000-0000-0000-0000-000000000000}"/>
          </ac:spMkLst>
        </pc:spChg>
      </pc:sldChg>
      <pc:sldChg chg="modSp mod">
        <pc:chgData name="Ffion Powell" userId="272176fe-f4bb-4480-a809-415fd5f4374c" providerId="ADAL" clId="{422F933F-171F-4F9C-A3CC-D1F9FF0030DD}" dt="2024-08-20T09:31:46.731" v="39" actId="1076"/>
        <pc:sldMkLst>
          <pc:docMk/>
          <pc:sldMk cId="0" sldId="282"/>
        </pc:sldMkLst>
        <pc:spChg chg="mod">
          <ac:chgData name="Ffion Powell" userId="272176fe-f4bb-4480-a809-415fd5f4374c" providerId="ADAL" clId="{422F933F-171F-4F9C-A3CC-D1F9FF0030DD}" dt="2024-08-20T09:31:34.583" v="36" actId="1076"/>
          <ac:spMkLst>
            <pc:docMk/>
            <pc:sldMk cId="0" sldId="282"/>
            <ac:spMk id="2" creationId="{00000000-0000-0000-0000-000000000000}"/>
          </ac:spMkLst>
        </pc:spChg>
        <pc:spChg chg="mod">
          <ac:chgData name="Ffion Powell" userId="272176fe-f4bb-4480-a809-415fd5f4374c" providerId="ADAL" clId="{422F933F-171F-4F9C-A3CC-D1F9FF0030DD}" dt="2024-08-20T09:31:40.753" v="38" actId="12788"/>
          <ac:spMkLst>
            <pc:docMk/>
            <pc:sldMk cId="0" sldId="282"/>
            <ac:spMk id="11" creationId="{00000000-0000-0000-0000-000000000000}"/>
          </ac:spMkLst>
        </pc:spChg>
        <pc:spChg chg="mod">
          <ac:chgData name="Ffion Powell" userId="272176fe-f4bb-4480-a809-415fd5f4374c" providerId="ADAL" clId="{422F933F-171F-4F9C-A3CC-D1F9FF0030DD}" dt="2024-08-20T09:31:32.587" v="34" actId="14100"/>
          <ac:spMkLst>
            <pc:docMk/>
            <pc:sldMk cId="0" sldId="282"/>
            <ac:spMk id="13" creationId="{00000000-0000-0000-0000-000000000000}"/>
          </ac:spMkLst>
        </pc:spChg>
        <pc:spChg chg="mod">
          <ac:chgData name="Ffion Powell" userId="272176fe-f4bb-4480-a809-415fd5f4374c" providerId="ADAL" clId="{422F933F-171F-4F9C-A3CC-D1F9FF0030DD}" dt="2024-08-20T09:31:46.731" v="39" actId="1076"/>
          <ac:spMkLst>
            <pc:docMk/>
            <pc:sldMk cId="0" sldId="282"/>
            <ac:spMk id="17" creationId="{00000000-0000-0000-0000-000000000000}"/>
          </ac:spMkLst>
        </pc:spChg>
      </pc:sldChg>
    </pc:docChg>
  </pc:docChgLst>
  <pc:docChgLst>
    <pc:chgData name="Christina Worsley" userId="S::christina.worsley@365newground.org.uk::ade186ab-203e-4ed2-a2a0-86b2dc44da96" providerId="AD" clId="Web-{DD589CED-D112-499A-5F66-CB440A87BDEA}"/>
    <pc:docChg chg="mod">
      <pc:chgData name="Christina Worsley" userId="S::christina.worsley@365newground.org.uk::ade186ab-203e-4ed2-a2a0-86b2dc44da96" providerId="AD" clId="Web-{DD589CED-D112-499A-5F66-CB440A87BDEA}" dt="2024-08-20T12:38:50.672" v="0"/>
      <pc:docMkLst>
        <pc:docMk/>
      </pc:docMkLst>
    </pc:docChg>
  </pc:docChgLst>
  <pc:docChgLst>
    <pc:chgData name="Lydia Gaskell" userId="4aaa4af6-d7a1-40ac-83e0-71dfe1c003d7" providerId="ADAL" clId="{F6723EFA-C9F6-4E52-957A-BB00D1DC935D}"/>
    <pc:docChg chg="undo custSel modSld">
      <pc:chgData name="Lydia Gaskell" userId="4aaa4af6-d7a1-40ac-83e0-71dfe1c003d7" providerId="ADAL" clId="{F6723EFA-C9F6-4E52-957A-BB00D1DC935D}" dt="2024-09-02T12:20:21.894" v="146" actId="20577"/>
      <pc:docMkLst>
        <pc:docMk/>
      </pc:docMkLst>
      <pc:sldChg chg="modSp mod">
        <pc:chgData name="Lydia Gaskell" userId="4aaa4af6-d7a1-40ac-83e0-71dfe1c003d7" providerId="ADAL" clId="{F6723EFA-C9F6-4E52-957A-BB00D1DC935D}" dt="2024-09-02T11:40:58.536" v="21" actId="14100"/>
        <pc:sldMkLst>
          <pc:docMk/>
          <pc:sldMk cId="0" sldId="257"/>
        </pc:sldMkLst>
        <pc:spChg chg="mod">
          <ac:chgData name="Lydia Gaskell" userId="4aaa4af6-d7a1-40ac-83e0-71dfe1c003d7" providerId="ADAL" clId="{F6723EFA-C9F6-4E52-957A-BB00D1DC935D}" dt="2024-09-02T11:36:37.926" v="10" actId="1076"/>
          <ac:spMkLst>
            <pc:docMk/>
            <pc:sldMk cId="0" sldId="257"/>
            <ac:spMk id="2" creationId="{00000000-0000-0000-0000-000000000000}"/>
          </ac:spMkLst>
        </pc:spChg>
        <pc:spChg chg="ord">
          <ac:chgData name="Lydia Gaskell" userId="4aaa4af6-d7a1-40ac-83e0-71dfe1c003d7" providerId="ADAL" clId="{F6723EFA-C9F6-4E52-957A-BB00D1DC935D}" dt="2024-09-02T11:36:21.761" v="6" actId="166"/>
          <ac:spMkLst>
            <pc:docMk/>
            <pc:sldMk cId="0" sldId="257"/>
            <ac:spMk id="10" creationId="{00000000-0000-0000-0000-000000000000}"/>
          </ac:spMkLst>
        </pc:spChg>
        <pc:spChg chg="mod">
          <ac:chgData name="Lydia Gaskell" userId="4aaa4af6-d7a1-40ac-83e0-71dfe1c003d7" providerId="ADAL" clId="{F6723EFA-C9F6-4E52-957A-BB00D1DC935D}" dt="2024-09-02T11:36:32.312" v="8" actId="1076"/>
          <ac:spMkLst>
            <pc:docMk/>
            <pc:sldMk cId="0" sldId="257"/>
            <ac:spMk id="15" creationId="{00000000-0000-0000-0000-000000000000}"/>
          </ac:spMkLst>
        </pc:spChg>
        <pc:grpChg chg="mod">
          <ac:chgData name="Lydia Gaskell" userId="4aaa4af6-d7a1-40ac-83e0-71dfe1c003d7" providerId="ADAL" clId="{F6723EFA-C9F6-4E52-957A-BB00D1DC935D}" dt="2024-09-02T11:40:58.536" v="21" actId="14100"/>
          <ac:grpSpMkLst>
            <pc:docMk/>
            <pc:sldMk cId="0" sldId="257"/>
            <ac:grpSpMk id="12" creationId="{00000000-0000-0000-0000-000000000000}"/>
          </ac:grpSpMkLst>
        </pc:grpChg>
      </pc:sldChg>
      <pc:sldChg chg="addSp delSp modSp mod">
        <pc:chgData name="Lydia Gaskell" userId="4aaa4af6-d7a1-40ac-83e0-71dfe1c003d7" providerId="ADAL" clId="{F6723EFA-C9F6-4E52-957A-BB00D1DC935D}" dt="2024-09-02T11:44:15.287" v="34" actId="2711"/>
        <pc:sldMkLst>
          <pc:docMk/>
          <pc:sldMk cId="0" sldId="259"/>
        </pc:sldMkLst>
        <pc:spChg chg="del">
          <ac:chgData name="Lydia Gaskell" userId="4aaa4af6-d7a1-40ac-83e0-71dfe1c003d7" providerId="ADAL" clId="{F6723EFA-C9F6-4E52-957A-BB00D1DC935D}" dt="2024-09-02T11:39:50.242" v="14" actId="478"/>
          <ac:spMkLst>
            <pc:docMk/>
            <pc:sldMk cId="0" sldId="259"/>
            <ac:spMk id="13" creationId="{00000000-0000-0000-0000-000000000000}"/>
          </ac:spMkLst>
        </pc:spChg>
        <pc:spChg chg="mod">
          <ac:chgData name="Lydia Gaskell" userId="4aaa4af6-d7a1-40ac-83e0-71dfe1c003d7" providerId="ADAL" clId="{F6723EFA-C9F6-4E52-957A-BB00D1DC935D}" dt="2024-09-02T11:40:03.178" v="16" actId="20577"/>
          <ac:spMkLst>
            <pc:docMk/>
            <pc:sldMk cId="0" sldId="259"/>
            <ac:spMk id="15" creationId="{00000000-0000-0000-0000-000000000000}"/>
          </ac:spMkLst>
        </pc:spChg>
        <pc:spChg chg="add mod">
          <ac:chgData name="Lydia Gaskell" userId="4aaa4af6-d7a1-40ac-83e0-71dfe1c003d7" providerId="ADAL" clId="{F6723EFA-C9F6-4E52-957A-BB00D1DC935D}" dt="2024-09-02T11:44:15.287" v="34" actId="2711"/>
          <ac:spMkLst>
            <pc:docMk/>
            <pc:sldMk cId="0" sldId="259"/>
            <ac:spMk id="17" creationId="{9FBFBB61-1506-D49E-F9FB-6814D4A17757}"/>
          </ac:spMkLst>
        </pc:spChg>
        <pc:spChg chg="mod">
          <ac:chgData name="Lydia Gaskell" userId="4aaa4af6-d7a1-40ac-83e0-71dfe1c003d7" providerId="ADAL" clId="{F6723EFA-C9F6-4E52-957A-BB00D1DC935D}" dt="2024-09-02T11:40:12.920" v="18"/>
          <ac:spMkLst>
            <pc:docMk/>
            <pc:sldMk cId="0" sldId="259"/>
            <ac:spMk id="19" creationId="{1FA9A362-7273-FA92-D115-881FD6E72583}"/>
          </ac:spMkLst>
        </pc:spChg>
        <pc:spChg chg="mod">
          <ac:chgData name="Lydia Gaskell" userId="4aaa4af6-d7a1-40ac-83e0-71dfe1c003d7" providerId="ADAL" clId="{F6723EFA-C9F6-4E52-957A-BB00D1DC935D}" dt="2024-09-02T11:40:12.920" v="18"/>
          <ac:spMkLst>
            <pc:docMk/>
            <pc:sldMk cId="0" sldId="259"/>
            <ac:spMk id="20" creationId="{593EEE8D-A92C-43BC-D259-99E9EBEFE8C4}"/>
          </ac:spMkLst>
        </pc:spChg>
        <pc:grpChg chg="del">
          <ac:chgData name="Lydia Gaskell" userId="4aaa4af6-d7a1-40ac-83e0-71dfe1c003d7" providerId="ADAL" clId="{F6723EFA-C9F6-4E52-957A-BB00D1DC935D}" dt="2024-09-02T11:39:50.242" v="14" actId="478"/>
          <ac:grpSpMkLst>
            <pc:docMk/>
            <pc:sldMk cId="0" sldId="259"/>
            <ac:grpSpMk id="12" creationId="{00000000-0000-0000-0000-000000000000}"/>
          </ac:grpSpMkLst>
        </pc:grpChg>
        <pc:grpChg chg="add mod ord">
          <ac:chgData name="Lydia Gaskell" userId="4aaa4af6-d7a1-40ac-83e0-71dfe1c003d7" providerId="ADAL" clId="{F6723EFA-C9F6-4E52-957A-BB00D1DC935D}" dt="2024-09-02T11:40:51.526" v="20" actId="14100"/>
          <ac:grpSpMkLst>
            <pc:docMk/>
            <pc:sldMk cId="0" sldId="259"/>
            <ac:grpSpMk id="18" creationId="{146D6F7A-72A0-B353-39D0-8F8C26AD92C0}"/>
          </ac:grpSpMkLst>
        </pc:grpChg>
      </pc:sldChg>
      <pc:sldChg chg="modSp mod">
        <pc:chgData name="Lydia Gaskell" userId="4aaa4af6-d7a1-40ac-83e0-71dfe1c003d7" providerId="ADAL" clId="{F6723EFA-C9F6-4E52-957A-BB00D1DC935D}" dt="2024-09-02T11:56:13.598" v="43" actId="1076"/>
        <pc:sldMkLst>
          <pc:docMk/>
          <pc:sldMk cId="0" sldId="264"/>
        </pc:sldMkLst>
        <pc:spChg chg="mod">
          <ac:chgData name="Lydia Gaskell" userId="4aaa4af6-d7a1-40ac-83e0-71dfe1c003d7" providerId="ADAL" clId="{F6723EFA-C9F6-4E52-957A-BB00D1DC935D}" dt="2024-09-02T11:56:13.598" v="43" actId="1076"/>
          <ac:spMkLst>
            <pc:docMk/>
            <pc:sldMk cId="0" sldId="264"/>
            <ac:spMk id="10" creationId="{00000000-0000-0000-0000-000000000000}"/>
          </ac:spMkLst>
        </pc:spChg>
      </pc:sldChg>
      <pc:sldChg chg="modSp mod">
        <pc:chgData name="Lydia Gaskell" userId="4aaa4af6-d7a1-40ac-83e0-71dfe1c003d7" providerId="ADAL" clId="{F6723EFA-C9F6-4E52-957A-BB00D1DC935D}" dt="2024-09-02T11:55:55.069" v="40" actId="1076"/>
        <pc:sldMkLst>
          <pc:docMk/>
          <pc:sldMk cId="0" sldId="265"/>
        </pc:sldMkLst>
        <pc:spChg chg="mod">
          <ac:chgData name="Lydia Gaskell" userId="4aaa4af6-d7a1-40ac-83e0-71dfe1c003d7" providerId="ADAL" clId="{F6723EFA-C9F6-4E52-957A-BB00D1DC935D}" dt="2024-09-02T11:55:43.176" v="38" actId="1076"/>
          <ac:spMkLst>
            <pc:docMk/>
            <pc:sldMk cId="0" sldId="265"/>
            <ac:spMk id="2" creationId="{00000000-0000-0000-0000-000000000000}"/>
          </ac:spMkLst>
        </pc:spChg>
        <pc:spChg chg="mod">
          <ac:chgData name="Lydia Gaskell" userId="4aaa4af6-d7a1-40ac-83e0-71dfe1c003d7" providerId="ADAL" clId="{F6723EFA-C9F6-4E52-957A-BB00D1DC935D}" dt="2024-09-02T11:55:55.069" v="40" actId="1076"/>
          <ac:spMkLst>
            <pc:docMk/>
            <pc:sldMk cId="0" sldId="265"/>
            <ac:spMk id="10" creationId="{00000000-0000-0000-0000-000000000000}"/>
          </ac:spMkLst>
        </pc:spChg>
      </pc:sldChg>
      <pc:sldChg chg="modSp mod">
        <pc:chgData name="Lydia Gaskell" userId="4aaa4af6-d7a1-40ac-83e0-71dfe1c003d7" providerId="ADAL" clId="{F6723EFA-C9F6-4E52-957A-BB00D1DC935D}" dt="2024-09-02T12:14:32.442" v="86" actId="1076"/>
        <pc:sldMkLst>
          <pc:docMk/>
          <pc:sldMk cId="0" sldId="269"/>
        </pc:sldMkLst>
        <pc:spChg chg="mod">
          <ac:chgData name="Lydia Gaskell" userId="4aaa4af6-d7a1-40ac-83e0-71dfe1c003d7" providerId="ADAL" clId="{F6723EFA-C9F6-4E52-957A-BB00D1DC935D}" dt="2024-09-02T12:14:32.442" v="86" actId="1076"/>
          <ac:spMkLst>
            <pc:docMk/>
            <pc:sldMk cId="0" sldId="269"/>
            <ac:spMk id="12" creationId="{00000000-0000-0000-0000-000000000000}"/>
          </ac:spMkLst>
        </pc:spChg>
        <pc:spChg chg="mod">
          <ac:chgData name="Lydia Gaskell" userId="4aaa4af6-d7a1-40ac-83e0-71dfe1c003d7" providerId="ADAL" clId="{F6723EFA-C9F6-4E52-957A-BB00D1DC935D}" dt="2024-09-02T12:13:41.798" v="72" actId="20577"/>
          <ac:spMkLst>
            <pc:docMk/>
            <pc:sldMk cId="0" sldId="269"/>
            <ac:spMk id="17" creationId="{00000000-0000-0000-0000-000000000000}"/>
          </ac:spMkLst>
        </pc:spChg>
        <pc:grpChg chg="mod">
          <ac:chgData name="Lydia Gaskell" userId="4aaa4af6-d7a1-40ac-83e0-71dfe1c003d7" providerId="ADAL" clId="{F6723EFA-C9F6-4E52-957A-BB00D1DC935D}" dt="2024-09-02T12:14:24.683" v="85" actId="1076"/>
          <ac:grpSpMkLst>
            <pc:docMk/>
            <pc:sldMk cId="0" sldId="269"/>
            <ac:grpSpMk id="9" creationId="{00000000-0000-0000-0000-000000000000}"/>
          </ac:grpSpMkLst>
        </pc:grpChg>
      </pc:sldChg>
      <pc:sldChg chg="modSp mod">
        <pc:chgData name="Lydia Gaskell" userId="4aaa4af6-d7a1-40ac-83e0-71dfe1c003d7" providerId="ADAL" clId="{F6723EFA-C9F6-4E52-957A-BB00D1DC935D}" dt="2024-09-02T12:18:15.020" v="120" actId="20577"/>
        <pc:sldMkLst>
          <pc:docMk/>
          <pc:sldMk cId="0" sldId="274"/>
        </pc:sldMkLst>
        <pc:spChg chg="mod">
          <ac:chgData name="Lydia Gaskell" userId="4aaa4af6-d7a1-40ac-83e0-71dfe1c003d7" providerId="ADAL" clId="{F6723EFA-C9F6-4E52-957A-BB00D1DC935D}" dt="2024-09-02T12:18:12.208" v="118" actId="20577"/>
          <ac:spMkLst>
            <pc:docMk/>
            <pc:sldMk cId="0" sldId="274"/>
            <ac:spMk id="12" creationId="{00000000-0000-0000-0000-000000000000}"/>
          </ac:spMkLst>
        </pc:spChg>
        <pc:spChg chg="mod">
          <ac:chgData name="Lydia Gaskell" userId="4aaa4af6-d7a1-40ac-83e0-71dfe1c003d7" providerId="ADAL" clId="{F6723EFA-C9F6-4E52-957A-BB00D1DC935D}" dt="2024-09-02T12:18:15.020" v="120" actId="20577"/>
          <ac:spMkLst>
            <pc:docMk/>
            <pc:sldMk cId="0" sldId="274"/>
            <ac:spMk id="18" creationId="{00000000-0000-0000-0000-000000000000}"/>
          </ac:spMkLst>
        </pc:spChg>
        <pc:spChg chg="mod">
          <ac:chgData name="Lydia Gaskell" userId="4aaa4af6-d7a1-40ac-83e0-71dfe1c003d7" providerId="ADAL" clId="{F6723EFA-C9F6-4E52-957A-BB00D1DC935D}" dt="2024-09-02T12:15:33.693" v="102" actId="20577"/>
          <ac:spMkLst>
            <pc:docMk/>
            <pc:sldMk cId="0" sldId="274"/>
            <ac:spMk id="21" creationId="{00000000-0000-0000-0000-000000000000}"/>
          </ac:spMkLst>
        </pc:spChg>
      </pc:sldChg>
      <pc:sldChg chg="modSp mod">
        <pc:chgData name="Lydia Gaskell" userId="4aaa4af6-d7a1-40ac-83e0-71dfe1c003d7" providerId="ADAL" clId="{F6723EFA-C9F6-4E52-957A-BB00D1DC935D}" dt="2024-09-02T12:18:07.795" v="116" actId="20577"/>
        <pc:sldMkLst>
          <pc:docMk/>
          <pc:sldMk cId="0" sldId="275"/>
        </pc:sldMkLst>
        <pc:spChg chg="mod">
          <ac:chgData name="Lydia Gaskell" userId="4aaa4af6-d7a1-40ac-83e0-71dfe1c003d7" providerId="ADAL" clId="{F6723EFA-C9F6-4E52-957A-BB00D1DC935D}" dt="2024-09-02T12:17:57.649" v="108" actId="20577"/>
          <ac:spMkLst>
            <pc:docMk/>
            <pc:sldMk cId="0" sldId="275"/>
            <ac:spMk id="12" creationId="{00000000-0000-0000-0000-000000000000}"/>
          </ac:spMkLst>
        </pc:spChg>
        <pc:spChg chg="mod">
          <ac:chgData name="Lydia Gaskell" userId="4aaa4af6-d7a1-40ac-83e0-71dfe1c003d7" providerId="ADAL" clId="{F6723EFA-C9F6-4E52-957A-BB00D1DC935D}" dt="2024-09-02T12:18:02.748" v="112" actId="20577"/>
          <ac:spMkLst>
            <pc:docMk/>
            <pc:sldMk cId="0" sldId="275"/>
            <ac:spMk id="15" creationId="{00000000-0000-0000-0000-000000000000}"/>
          </ac:spMkLst>
        </pc:spChg>
        <pc:spChg chg="mod">
          <ac:chgData name="Lydia Gaskell" userId="4aaa4af6-d7a1-40ac-83e0-71dfe1c003d7" providerId="ADAL" clId="{F6723EFA-C9F6-4E52-957A-BB00D1DC935D}" dt="2024-09-02T12:18:05.323" v="114" actId="20577"/>
          <ac:spMkLst>
            <pc:docMk/>
            <pc:sldMk cId="0" sldId="275"/>
            <ac:spMk id="18" creationId="{00000000-0000-0000-0000-000000000000}"/>
          </ac:spMkLst>
        </pc:spChg>
        <pc:spChg chg="mod">
          <ac:chgData name="Lydia Gaskell" userId="4aaa4af6-d7a1-40ac-83e0-71dfe1c003d7" providerId="ADAL" clId="{F6723EFA-C9F6-4E52-957A-BB00D1DC935D}" dt="2024-09-02T12:18:07.795" v="116" actId="20577"/>
          <ac:spMkLst>
            <pc:docMk/>
            <pc:sldMk cId="0" sldId="275"/>
            <ac:spMk id="21" creationId="{00000000-0000-0000-0000-000000000000}"/>
          </ac:spMkLst>
        </pc:spChg>
        <pc:spChg chg="mod">
          <ac:chgData name="Lydia Gaskell" userId="4aaa4af6-d7a1-40ac-83e0-71dfe1c003d7" providerId="ADAL" clId="{F6723EFA-C9F6-4E52-957A-BB00D1DC935D}" dt="2024-09-02T12:17:59.874" v="110" actId="20577"/>
          <ac:spMkLst>
            <pc:docMk/>
            <pc:sldMk cId="0" sldId="275"/>
            <ac:spMk id="26" creationId="{00000000-0000-0000-0000-000000000000}"/>
          </ac:spMkLst>
        </pc:spChg>
      </pc:sldChg>
      <pc:sldChg chg="modSp mod">
        <pc:chgData name="Lydia Gaskell" userId="4aaa4af6-d7a1-40ac-83e0-71dfe1c003d7" providerId="ADAL" clId="{F6723EFA-C9F6-4E52-957A-BB00D1DC935D}" dt="2024-09-02T12:17:35.257" v="106" actId="20577"/>
        <pc:sldMkLst>
          <pc:docMk/>
          <pc:sldMk cId="0" sldId="276"/>
        </pc:sldMkLst>
        <pc:spChg chg="mod">
          <ac:chgData name="Lydia Gaskell" userId="4aaa4af6-d7a1-40ac-83e0-71dfe1c003d7" providerId="ADAL" clId="{F6723EFA-C9F6-4E52-957A-BB00D1DC935D}" dt="2024-09-02T12:17:31.993" v="104" actId="20577"/>
          <ac:spMkLst>
            <pc:docMk/>
            <pc:sldMk cId="0" sldId="276"/>
            <ac:spMk id="18" creationId="{00000000-0000-0000-0000-000000000000}"/>
          </ac:spMkLst>
        </pc:spChg>
        <pc:spChg chg="mod">
          <ac:chgData name="Lydia Gaskell" userId="4aaa4af6-d7a1-40ac-83e0-71dfe1c003d7" providerId="ADAL" clId="{F6723EFA-C9F6-4E52-957A-BB00D1DC935D}" dt="2024-09-02T12:17:35.257" v="106" actId="20577"/>
          <ac:spMkLst>
            <pc:docMk/>
            <pc:sldMk cId="0" sldId="276"/>
            <ac:spMk id="26" creationId="{00000000-0000-0000-0000-000000000000}"/>
          </ac:spMkLst>
        </pc:spChg>
      </pc:sldChg>
      <pc:sldChg chg="modSp mod">
        <pc:chgData name="Lydia Gaskell" userId="4aaa4af6-d7a1-40ac-83e0-71dfe1c003d7" providerId="ADAL" clId="{F6723EFA-C9F6-4E52-957A-BB00D1DC935D}" dt="2024-09-02T12:18:42.950" v="122" actId="20577"/>
        <pc:sldMkLst>
          <pc:docMk/>
          <pc:sldMk cId="0" sldId="277"/>
        </pc:sldMkLst>
        <pc:spChg chg="mod">
          <ac:chgData name="Lydia Gaskell" userId="4aaa4af6-d7a1-40ac-83e0-71dfe1c003d7" providerId="ADAL" clId="{F6723EFA-C9F6-4E52-957A-BB00D1DC935D}" dt="2024-09-02T12:18:42.950" v="122" actId="20577"/>
          <ac:spMkLst>
            <pc:docMk/>
            <pc:sldMk cId="0" sldId="277"/>
            <ac:spMk id="23" creationId="{00000000-0000-0000-0000-000000000000}"/>
          </ac:spMkLst>
        </pc:spChg>
      </pc:sldChg>
      <pc:sldChg chg="modSp mod">
        <pc:chgData name="Lydia Gaskell" userId="4aaa4af6-d7a1-40ac-83e0-71dfe1c003d7" providerId="ADAL" clId="{F6723EFA-C9F6-4E52-957A-BB00D1DC935D}" dt="2024-09-02T12:18:46.943" v="124" actId="20577"/>
        <pc:sldMkLst>
          <pc:docMk/>
          <pc:sldMk cId="0" sldId="278"/>
        </pc:sldMkLst>
        <pc:spChg chg="mod">
          <ac:chgData name="Lydia Gaskell" userId="4aaa4af6-d7a1-40ac-83e0-71dfe1c003d7" providerId="ADAL" clId="{F6723EFA-C9F6-4E52-957A-BB00D1DC935D}" dt="2024-09-02T12:18:46.943" v="124" actId="20577"/>
          <ac:spMkLst>
            <pc:docMk/>
            <pc:sldMk cId="0" sldId="278"/>
            <ac:spMk id="12" creationId="{00000000-0000-0000-0000-000000000000}"/>
          </ac:spMkLst>
        </pc:spChg>
      </pc:sldChg>
      <pc:sldChg chg="modSp mod">
        <pc:chgData name="Lydia Gaskell" userId="4aaa4af6-d7a1-40ac-83e0-71dfe1c003d7" providerId="ADAL" clId="{F6723EFA-C9F6-4E52-957A-BB00D1DC935D}" dt="2024-09-02T12:19:03.182" v="128" actId="20577"/>
        <pc:sldMkLst>
          <pc:docMk/>
          <pc:sldMk cId="0" sldId="279"/>
        </pc:sldMkLst>
        <pc:spChg chg="mod">
          <ac:chgData name="Lydia Gaskell" userId="4aaa4af6-d7a1-40ac-83e0-71dfe1c003d7" providerId="ADAL" clId="{F6723EFA-C9F6-4E52-957A-BB00D1DC935D}" dt="2024-09-02T12:19:03.182" v="128" actId="20577"/>
          <ac:spMkLst>
            <pc:docMk/>
            <pc:sldMk cId="0" sldId="279"/>
            <ac:spMk id="12" creationId="{00000000-0000-0000-0000-000000000000}"/>
          </ac:spMkLst>
        </pc:spChg>
        <pc:spChg chg="mod">
          <ac:chgData name="Lydia Gaskell" userId="4aaa4af6-d7a1-40ac-83e0-71dfe1c003d7" providerId="ADAL" clId="{F6723EFA-C9F6-4E52-957A-BB00D1DC935D}" dt="2024-09-02T12:19:00.888" v="126" actId="20577"/>
          <ac:spMkLst>
            <pc:docMk/>
            <pc:sldMk cId="0" sldId="279"/>
            <ac:spMk id="17" creationId="{00000000-0000-0000-0000-000000000000}"/>
          </ac:spMkLst>
        </pc:spChg>
      </pc:sldChg>
      <pc:sldChg chg="modSp mod">
        <pc:chgData name="Lydia Gaskell" userId="4aaa4af6-d7a1-40ac-83e0-71dfe1c003d7" providerId="ADAL" clId="{F6723EFA-C9F6-4E52-957A-BB00D1DC935D}" dt="2024-09-02T12:20:21.894" v="146" actId="20577"/>
        <pc:sldMkLst>
          <pc:docMk/>
          <pc:sldMk cId="0" sldId="281"/>
        </pc:sldMkLst>
        <pc:spChg chg="mod">
          <ac:chgData name="Lydia Gaskell" userId="4aaa4af6-d7a1-40ac-83e0-71dfe1c003d7" providerId="ADAL" clId="{F6723EFA-C9F6-4E52-957A-BB00D1DC935D}" dt="2024-09-02T12:20:21.894" v="146" actId="20577"/>
          <ac:spMkLst>
            <pc:docMk/>
            <pc:sldMk cId="0" sldId="281"/>
            <ac:spMk id="11" creationId="{00000000-0000-0000-0000-000000000000}"/>
          </ac:spMkLst>
        </pc:spChg>
        <pc:spChg chg="mod">
          <ac:chgData name="Lydia Gaskell" userId="4aaa4af6-d7a1-40ac-83e0-71dfe1c003d7" providerId="ADAL" clId="{F6723EFA-C9F6-4E52-957A-BB00D1DC935D}" dt="2024-09-02T12:19:44.536" v="140" actId="20577"/>
          <ac:spMkLst>
            <pc:docMk/>
            <pc:sldMk cId="0" sldId="281"/>
            <ac:spMk id="16" creationId="{00000000-0000-0000-0000-000000000000}"/>
          </ac:spMkLst>
        </pc:spChg>
        <pc:spChg chg="mod">
          <ac:chgData name="Lydia Gaskell" userId="4aaa4af6-d7a1-40ac-83e0-71dfe1c003d7" providerId="ADAL" clId="{F6723EFA-C9F6-4E52-957A-BB00D1DC935D}" dt="2024-09-02T12:19:42.190" v="138" actId="20577"/>
          <ac:spMkLst>
            <pc:docMk/>
            <pc:sldMk cId="0" sldId="281"/>
            <ac:spMk id="19" creationId="{00000000-0000-0000-0000-000000000000}"/>
          </ac:spMkLst>
        </pc:spChg>
        <pc:spChg chg="mod">
          <ac:chgData name="Lydia Gaskell" userId="4aaa4af6-d7a1-40ac-83e0-71dfe1c003d7" providerId="ADAL" clId="{F6723EFA-C9F6-4E52-957A-BB00D1DC935D}" dt="2024-09-02T12:19:39.689" v="136" actId="20577"/>
          <ac:spMkLst>
            <pc:docMk/>
            <pc:sldMk cId="0" sldId="281"/>
            <ac:spMk id="22" creationId="{00000000-0000-0000-0000-000000000000}"/>
          </ac:spMkLst>
        </pc:spChg>
      </pc:sldChg>
    </pc:docChg>
  </pc:docChgLst>
  <pc:docChgLst>
    <pc:chgData name="Andy Ainsworth" userId="S::andy.ainsworth@365newground.org.uk::5c457bb5-2e21-454a-962d-67d680d4cfa9" providerId="AD" clId="Web-{0ACCF3C2-F278-7856-0395-CA9CE65632ED}"/>
    <pc:docChg chg="modSld">
      <pc:chgData name="Andy Ainsworth" userId="S::andy.ainsworth@365newground.org.uk::5c457bb5-2e21-454a-962d-67d680d4cfa9" providerId="AD" clId="Web-{0ACCF3C2-F278-7856-0395-CA9CE65632ED}" dt="2024-09-02T12:46:43.791" v="1" actId="20577"/>
      <pc:docMkLst>
        <pc:docMk/>
      </pc:docMkLst>
      <pc:sldChg chg="modSp">
        <pc:chgData name="Andy Ainsworth" userId="S::andy.ainsworth@365newground.org.uk::5c457bb5-2e21-454a-962d-67d680d4cfa9" providerId="AD" clId="Web-{0ACCF3C2-F278-7856-0395-CA9CE65632ED}" dt="2024-09-02T12:46:43.791" v="1" actId="20577"/>
        <pc:sldMkLst>
          <pc:docMk/>
          <pc:sldMk cId="0" sldId="260"/>
        </pc:sldMkLst>
        <pc:spChg chg="mod">
          <ac:chgData name="Andy Ainsworth" userId="S::andy.ainsworth@365newground.org.uk::5c457bb5-2e21-454a-962d-67d680d4cfa9" providerId="AD" clId="Web-{0ACCF3C2-F278-7856-0395-CA9CE65632ED}" dt="2024-09-02T12:46:43.791" v="1" actId="20577"/>
          <ac:spMkLst>
            <pc:docMk/>
            <pc:sldMk cId="0" sldId="260"/>
            <ac:spMk id="13" creationId="{00000000-0000-0000-0000-000000000000}"/>
          </ac:spMkLst>
        </pc:spChg>
      </pc:sldChg>
    </pc:docChg>
  </pc:docChgLst>
  <pc:docChgLst>
    <pc:chgData name="Lydia Gaskell" userId="S::lydia.gaskell@365newground.org.uk::4aaa4af6-d7a1-40ac-83e0-71dfe1c003d7" providerId="AD" clId="Web-{D3423611-213B-A465-76C2-CEB35A4DAB32}"/>
    <pc:docChg chg="mod modSld">
      <pc:chgData name="Lydia Gaskell" userId="S::lydia.gaskell@365newground.org.uk::4aaa4af6-d7a1-40ac-83e0-71dfe1c003d7" providerId="AD" clId="Web-{D3423611-213B-A465-76C2-CEB35A4DAB32}" dt="2024-09-02T11:34:23.446" v="67" actId="14100"/>
      <pc:docMkLst>
        <pc:docMk/>
      </pc:docMkLst>
      <pc:sldChg chg="delSp modSp modCm">
        <pc:chgData name="Lydia Gaskell" userId="S::lydia.gaskell@365newground.org.uk::4aaa4af6-d7a1-40ac-83e0-71dfe1c003d7" providerId="AD" clId="Web-{D3423611-213B-A465-76C2-CEB35A4DAB32}" dt="2024-09-02T11:34:23.446" v="67" actId="14100"/>
        <pc:sldMkLst>
          <pc:docMk/>
          <pc:sldMk cId="0" sldId="257"/>
        </pc:sldMkLst>
        <pc:spChg chg="mod topLvl">
          <ac:chgData name="Lydia Gaskell" userId="S::lydia.gaskell@365newground.org.uk::4aaa4af6-d7a1-40ac-83e0-71dfe1c003d7" providerId="AD" clId="Web-{D3423611-213B-A465-76C2-CEB35A4DAB32}" dt="2024-09-02T11:34:23.446" v="67" actId="14100"/>
          <ac:spMkLst>
            <pc:docMk/>
            <pc:sldMk cId="0" sldId="257"/>
            <ac:spMk id="15" creationId="{00000000-0000-0000-0000-000000000000}"/>
          </ac:spMkLst>
        </pc:spChg>
        <pc:grpChg chg="del mod">
          <ac:chgData name="Lydia Gaskell" userId="S::lydia.gaskell@365newground.org.uk::4aaa4af6-d7a1-40ac-83e0-71dfe1c003d7" providerId="AD" clId="Web-{D3423611-213B-A465-76C2-CEB35A4DAB32}" dt="2024-09-02T11:34:03.743" v="63"/>
          <ac:grpSpMkLst>
            <pc:docMk/>
            <pc:sldMk cId="0" sldId="257"/>
            <ac:grpSpMk id="11" creationId="{00000000-0000-0000-0000-000000000000}"/>
          </ac:grpSpMkLst>
        </pc:grpChg>
        <pc:grpChg chg="mod topLvl">
          <ac:chgData name="Lydia Gaskell" userId="S::lydia.gaskell@365newground.org.uk::4aaa4af6-d7a1-40ac-83e0-71dfe1c003d7" providerId="AD" clId="Web-{D3423611-213B-A465-76C2-CEB35A4DAB32}" dt="2024-09-02T11:34:14.759" v="65" actId="14100"/>
          <ac:grpSpMkLst>
            <pc:docMk/>
            <pc:sldMk cId="0" sldId="257"/>
            <ac:grpSpMk id="12" creationId="{00000000-0000-0000-0000-000000000000}"/>
          </ac:grpSpMkLst>
        </pc:grpChg>
        <pc:extLst>
          <p:ext xmlns:p="http://schemas.openxmlformats.org/presentationml/2006/main" uri="{D6D511B9-2390-475A-947B-AFAB55BFBCF1}">
            <pc226:cmChg xmlns:pc226="http://schemas.microsoft.com/office/powerpoint/2022/06/main/command" chg="mod">
              <pc226:chgData name="Lydia Gaskell" userId="S::lydia.gaskell@365newground.org.uk::4aaa4af6-d7a1-40ac-83e0-71dfe1c003d7" providerId="AD" clId="Web-{D3423611-213B-A465-76C2-CEB35A4DAB32}" dt="2024-09-02T11:27:41.075" v="54" actId="20577"/>
              <pc2:cmMkLst xmlns:pc2="http://schemas.microsoft.com/office/powerpoint/2019/9/main/command">
                <pc:docMk/>
                <pc:sldMk cId="0" sldId="257"/>
                <pc2:cmMk id="{55B7BF72-8C5F-4523-BE11-566BFAECE12F}"/>
              </pc2:cmMkLst>
            </pc226:cmChg>
          </p:ext>
        </pc:extLst>
      </pc:sldChg>
      <pc:sldChg chg="modSp">
        <pc:chgData name="Lydia Gaskell" userId="S::lydia.gaskell@365newground.org.uk::4aaa4af6-d7a1-40ac-83e0-71dfe1c003d7" providerId="AD" clId="Web-{D3423611-213B-A465-76C2-CEB35A4DAB32}" dt="2024-09-02T11:28:43.545" v="59" actId="20577"/>
        <pc:sldMkLst>
          <pc:docMk/>
          <pc:sldMk cId="0" sldId="259"/>
        </pc:sldMkLst>
        <pc:spChg chg="mod">
          <ac:chgData name="Lydia Gaskell" userId="S::lydia.gaskell@365newground.org.uk::4aaa4af6-d7a1-40ac-83e0-71dfe1c003d7" providerId="AD" clId="Web-{D3423611-213B-A465-76C2-CEB35A4DAB32}" dt="2024-09-02T11:28:43.545" v="59" actId="20577"/>
          <ac:spMkLst>
            <pc:docMk/>
            <pc:sldMk cId="0" sldId="259"/>
            <ac:spMk id="15" creationId="{00000000-0000-0000-0000-000000000000}"/>
          </ac:spMkLst>
        </pc:spChg>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55B7BF72-8C5F-4523-BE11-566BFAECE12F}" authorId="{1C4C455D-DBD6-43D3-48B0-B13EF43A9323}" created="2024-08-20T12:40:09.441">
    <ac:txMkLst xmlns:ac="http://schemas.microsoft.com/office/drawing/2013/main/command">
      <pc:docMk xmlns:pc="http://schemas.microsoft.com/office/powerpoint/2013/main/command"/>
      <pc:sldMk xmlns:pc="http://schemas.microsoft.com/office/powerpoint/2013/main/command" cId="0" sldId="257"/>
      <ac:spMk id="15" creationId="{00000000-0000-0000-0000-000000000000}"/>
      <ac:txMk cp="16" len="21">
        <ac:context len="350" hash="1651191186"/>
      </ac:txMk>
    </ac:txMkLst>
    <p188:pos x="8276896" y="709448"/>
    <p188:replyLst>
      <p188:reply id="{5236D2DA-7FD5-42A8-8A60-A0D4CD596B0C}" authorId="{42D818E4-2D04-6A1D-7A9F-1554E916F668}" created="2024-09-02T11:27:55.075">
        <p188:txBody>
          <a:bodyPr/>
          <a:lstStyle/>
          <a:p>
            <a:r>
              <a:rPr lang="en-US"/>
              <a:t>added </a:t>
            </a:r>
          </a:p>
        </p188:txBody>
      </p188:reply>
    </p188:replyLst>
    <p188:txBody>
      <a:bodyPr/>
      <a:lstStyle/>
      <a:p>
        <a:r>
          <a:rPr lang="en-US"/>
          <a:t>do we need to define this?</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FCC1A068-3F89-4E48-BDF0-A3960C4D8C6D}" authorId="{1C4C455D-DBD6-43D3-48B0-B13EF43A9323}" created="2024-08-20T12:44:08.356">
    <pc:sldMkLst xmlns:pc="http://schemas.microsoft.com/office/powerpoint/2013/main/command">
      <pc:docMk/>
      <pc:sldMk cId="0" sldId="270"/>
    </pc:sldMkLst>
    <p188:txBody>
      <a:bodyPr/>
      <a:lstStyle/>
      <a:p>
        <a:r>
          <a:rPr lang="en-US"/>
          <a:t>any property flooding or clean up photos's?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https://www.metoffice.gov.uk/weather/learn-about/weather/types-of-weather/wind/what-is-the-jet-stream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microsoft.com/office/2018/10/relationships/comments" Target="../comments/modernComment_10E_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microsoft.com/office/2018/10/relationships/comments" Target="../comments/modernComment_101_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22.sv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jenikirbyhistory.getarchive.net/media/a-cyclone-is-a-low-pressure-area-of-winds-that-spiral-4ee9b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49175"/>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4750543"/>
            <a:ext cx="16962931" cy="5230495"/>
          </a:xfrm>
          <a:prstGeom prst="rect">
            <a:avLst/>
          </a:prstGeom>
        </p:spPr>
        <p:txBody>
          <a:bodyPr lIns="0" tIns="0" rIns="0" bIns="0" rtlCol="0" anchor="t">
            <a:spAutoFit/>
          </a:bodyPr>
          <a:lstStyle/>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Explore the causes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Analyse the social, economic and environmental impacts of Storm Babet on the UK.</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Understand the strategies used to reduce the risks and impacts of Storm Babet.</a:t>
            </a:r>
          </a:p>
          <a:p>
            <a:pPr marL="798831" lvl="1" indent="-399416" algn="l">
              <a:lnSpc>
                <a:spcPts val="5180"/>
              </a:lnSpc>
              <a:buFont typeface="Arial"/>
              <a:buChar char="•"/>
            </a:pPr>
            <a:r>
              <a:rPr lang="en-US" sz="3700">
                <a:solidFill>
                  <a:srgbClr val="000000"/>
                </a:solidFill>
                <a:latin typeface="Montserrat Classic Bold"/>
                <a:ea typeface="Montserrat Classic Bold"/>
                <a:cs typeface="Montserrat Classic Bold"/>
                <a:sym typeface="Montserrat Classic Bold"/>
              </a:rPr>
              <a:t>Use the Storm Babet case study to examine and provide                  evidence on whether weather in the UK is becoming                                                       more extreme.</a:t>
            </a:r>
          </a:p>
        </p:txBody>
      </p:sp>
      <p:sp>
        <p:nvSpPr>
          <p:cNvPr id="8" name="TextBox 8"/>
          <p:cNvSpPr txBox="1"/>
          <p:nvPr/>
        </p:nvSpPr>
        <p:spPr>
          <a:xfrm>
            <a:off x="3478771" y="975001"/>
            <a:ext cx="11604063" cy="2716534"/>
          </a:xfrm>
          <a:prstGeom prst="rect">
            <a:avLst/>
          </a:prstGeom>
        </p:spPr>
        <p:txBody>
          <a:bodyPr lIns="0" tIns="0" rIns="0" bIns="0" rtlCol="0" anchor="t">
            <a:spAutoFit/>
          </a:bodyPr>
          <a:lstStyle/>
          <a:p>
            <a:pPr algn="ctr">
              <a:lnSpc>
                <a:spcPts val="10919"/>
              </a:lnSpc>
            </a:pPr>
            <a:r>
              <a:rPr lang="en-US" sz="7799">
                <a:solidFill>
                  <a:srgbClr val="FFFFFF"/>
                </a:solidFill>
                <a:latin typeface="Montserrat Classic Bold"/>
                <a:ea typeface="Montserrat Classic Bold"/>
                <a:cs typeface="Montserrat Classic Bold"/>
                <a:sym typeface="Montserrat Classic Bold"/>
              </a:rPr>
              <a:t>GCSE Case Study: </a:t>
            </a:r>
          </a:p>
          <a:p>
            <a:pPr algn="ctr">
              <a:lnSpc>
                <a:spcPts val="10919"/>
              </a:lnSpc>
              <a:spcBef>
                <a:spcPct val="0"/>
              </a:spcBef>
            </a:pPr>
            <a:r>
              <a:rPr lang="en-US" sz="7799">
                <a:solidFill>
                  <a:srgbClr val="FFFFFF"/>
                </a:solidFill>
                <a:latin typeface="Montserrat Classic Bold"/>
                <a:ea typeface="Montserrat Classic Bold"/>
                <a:cs typeface="Montserrat Classic Bold"/>
                <a:sym typeface="Montserrat Classic Bold"/>
              </a:rPr>
              <a:t>Storm Babet 2024</a:t>
            </a:r>
          </a:p>
        </p:txBody>
      </p:sp>
      <p:sp>
        <p:nvSpPr>
          <p:cNvPr id="9" name="TextBox 9"/>
          <p:cNvSpPr txBox="1"/>
          <p:nvPr/>
        </p:nvSpPr>
        <p:spPr>
          <a:xfrm>
            <a:off x="1028678" y="3732067"/>
            <a:ext cx="8616752" cy="109474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0">
            <a:extLst>
              <a:ext uri="{FF2B5EF4-FFF2-40B4-BE49-F238E27FC236}">
                <a16:creationId xmlns:a16="http://schemas.microsoft.com/office/drawing/2014/main" id="{C81EE858-0337-A2E4-4E12-C712EBEFAF1E}"/>
              </a:ext>
            </a:extLst>
          </p:cNvPr>
          <p:cNvSpPr txBox="1"/>
          <p:nvPr/>
        </p:nvSpPr>
        <p:spPr>
          <a:xfrm>
            <a:off x="16964255" y="53499"/>
            <a:ext cx="2359814" cy="461665"/>
          </a:xfrm>
          <a:prstGeom prst="rect">
            <a:avLst/>
          </a:prstGeom>
          <a:noFill/>
        </p:spPr>
        <p:txBody>
          <a:bodyPr wrap="square" rtlCol="0">
            <a:spAutoFit/>
          </a:bodyPr>
          <a:lstStyle/>
          <a:p>
            <a:r>
              <a:rPr lang="en-GB" sz="2400" dirty="0"/>
              <a:t>FT Q C33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2832185" y="3018999"/>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248995" y="4677953"/>
            <a:ext cx="11790009" cy="4006007"/>
          </a:xfrm>
          <a:custGeom>
            <a:avLst/>
            <a:gdLst/>
            <a:ahLst/>
            <a:cxnLst/>
            <a:rect l="l" t="t" r="r" b="b"/>
            <a:pathLst>
              <a:path w="11790009" h="4006007">
                <a:moveTo>
                  <a:pt x="0" y="0"/>
                </a:moveTo>
                <a:lnTo>
                  <a:pt x="11790010" y="0"/>
                </a:lnTo>
                <a:lnTo>
                  <a:pt x="11790010" y="4006007"/>
                </a:lnTo>
                <a:lnTo>
                  <a:pt x="0" y="4006007"/>
                </a:lnTo>
                <a:lnTo>
                  <a:pt x="0" y="0"/>
                </a:lnTo>
                <a:close/>
              </a:path>
            </a:pathLst>
          </a:custGeom>
          <a:blipFill>
            <a:blip r:embed="rId6"/>
            <a:stretch>
              <a:fillRect t="-18697"/>
            </a:stretch>
          </a:blipFill>
        </p:spPr>
        <p:txBody>
          <a:bodyPr/>
          <a:lstStyle/>
          <a:p>
            <a:endParaRPr lang="en-GB"/>
          </a:p>
        </p:txBody>
      </p:sp>
      <p:sp>
        <p:nvSpPr>
          <p:cNvPr id="12" name="Freeform 12"/>
          <p:cNvSpPr/>
          <p:nvPr/>
        </p:nvSpPr>
        <p:spPr>
          <a:xfrm flipH="1">
            <a:off x="1445567" y="2774049"/>
            <a:ext cx="2155106" cy="2150006"/>
          </a:xfrm>
          <a:custGeom>
            <a:avLst/>
            <a:gdLst/>
            <a:ahLst/>
            <a:cxnLst/>
            <a:rect l="l" t="t" r="r" b="b"/>
            <a:pathLst>
              <a:path w="2155106" h="2150006">
                <a:moveTo>
                  <a:pt x="2155105" y="0"/>
                </a:moveTo>
                <a:lnTo>
                  <a:pt x="0" y="0"/>
                </a:lnTo>
                <a:lnTo>
                  <a:pt x="0" y="2150007"/>
                </a:lnTo>
                <a:lnTo>
                  <a:pt x="2155105" y="2150007"/>
                </a:lnTo>
                <a:lnTo>
                  <a:pt x="2155105" y="0"/>
                </a:lnTo>
                <a:close/>
              </a:path>
            </a:pathLst>
          </a:custGeom>
          <a:blipFill>
            <a:blip r:embed="rId7"/>
            <a:stretch>
              <a:fillRect l="-175504" t="-9321" r="-45209" b="-75035"/>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TextBox 8"/>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9" name="TextBox 9"/>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0" name="TextBox 10"/>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1" name="TextBox 11"/>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2" name="TextBox 12"/>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3" name="TextBox 13"/>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grpSp>
        <p:nvGrpSpPr>
          <p:cNvPr id="14" name="Group 14"/>
          <p:cNvGrpSpPr/>
          <p:nvPr/>
        </p:nvGrpSpPr>
        <p:grpSpPr>
          <a:xfrm>
            <a:off x="6669003" y="3085718"/>
            <a:ext cx="5273846" cy="7018116"/>
            <a:chOff x="0" y="0"/>
            <a:chExt cx="7031795" cy="9357488"/>
          </a:xfrm>
        </p:grpSpPr>
        <p:sp>
          <p:nvSpPr>
            <p:cNvPr id="15" name="Freeform 15"/>
            <p:cNvSpPr/>
            <p:nvPr/>
          </p:nvSpPr>
          <p:spPr>
            <a:xfrm>
              <a:off x="0" y="0"/>
              <a:ext cx="7031795" cy="9357488"/>
            </a:xfrm>
            <a:custGeom>
              <a:avLst/>
              <a:gdLst/>
              <a:ahLst/>
              <a:cxnLst/>
              <a:rect l="l" t="t" r="r" b="b"/>
              <a:pathLst>
                <a:path w="7031795" h="9357488">
                  <a:moveTo>
                    <a:pt x="0" y="0"/>
                  </a:moveTo>
                  <a:lnTo>
                    <a:pt x="7031795" y="0"/>
                  </a:lnTo>
                  <a:lnTo>
                    <a:pt x="7031795" y="9357488"/>
                  </a:lnTo>
                  <a:lnTo>
                    <a:pt x="0" y="9357488"/>
                  </a:lnTo>
                  <a:lnTo>
                    <a:pt x="0" y="0"/>
                  </a:lnTo>
                  <a:close/>
                </a:path>
              </a:pathLst>
            </a:custGeom>
            <a:blipFill>
              <a:blip r:embed="rId6"/>
              <a:stretch>
                <a:fillRect t="-10126" b="-6078"/>
              </a:stretch>
            </a:blipFill>
          </p:spPr>
          <p:txBody>
            <a:bodyPr/>
            <a:lstStyle/>
            <a:p>
              <a:endParaRPr lang="en-GB"/>
            </a:p>
          </p:txBody>
        </p:sp>
        <p:sp>
          <p:nvSpPr>
            <p:cNvPr id="16" name="Freeform 16"/>
            <p:cNvSpPr/>
            <p:nvPr/>
          </p:nvSpPr>
          <p:spPr>
            <a:xfrm>
              <a:off x="4225458" y="260982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a:off x="4541493" y="2121855"/>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a:off x="1800763" y="4107498"/>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5183790" y="5554537"/>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a:off x="4903896" y="5956662"/>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4867755" y="5170853"/>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a:off x="5115910" y="5027258"/>
              <a:ext cx="316035" cy="449872"/>
            </a:xfrm>
            <a:custGeom>
              <a:avLst/>
              <a:gdLst/>
              <a:ahLst/>
              <a:cxnLst/>
              <a:rect l="l" t="t" r="r" b="b"/>
              <a:pathLst>
                <a:path w="316035" h="449872">
                  <a:moveTo>
                    <a:pt x="0" y="0"/>
                  </a:moveTo>
                  <a:lnTo>
                    <a:pt x="316035" y="0"/>
                  </a:lnTo>
                  <a:lnTo>
                    <a:pt x="316035"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a:off x="5074613" y="5932779"/>
              <a:ext cx="316035" cy="449872"/>
            </a:xfrm>
            <a:custGeom>
              <a:avLst/>
              <a:gdLst/>
              <a:ahLst/>
              <a:cxnLst/>
              <a:rect l="l" t="t" r="r" b="b"/>
              <a:pathLst>
                <a:path w="316035" h="449872">
                  <a:moveTo>
                    <a:pt x="0" y="0"/>
                  </a:moveTo>
                  <a:lnTo>
                    <a:pt x="316036" y="0"/>
                  </a:lnTo>
                  <a:lnTo>
                    <a:pt x="316036" y="449872"/>
                  </a:lnTo>
                  <a:lnTo>
                    <a:pt x="0" y="449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a:off x="4916596" y="5477130"/>
              <a:ext cx="316035" cy="449872"/>
            </a:xfrm>
            <a:custGeom>
              <a:avLst/>
              <a:gdLst/>
              <a:ahLst/>
              <a:cxnLst/>
              <a:rect l="l" t="t" r="r" b="b"/>
              <a:pathLst>
                <a:path w="316035" h="449872">
                  <a:moveTo>
                    <a:pt x="0" y="0"/>
                  </a:moveTo>
                  <a:lnTo>
                    <a:pt x="316035" y="0"/>
                  </a:lnTo>
                  <a:lnTo>
                    <a:pt x="316035" y="449873"/>
                  </a:lnTo>
                  <a:lnTo>
                    <a:pt x="0" y="449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5442726" y="5229225"/>
            <a:ext cx="7402547" cy="4978850"/>
          </a:xfrm>
          <a:custGeom>
            <a:avLst/>
            <a:gdLst/>
            <a:ahLst/>
            <a:cxnLst/>
            <a:rect l="l" t="t" r="r" b="b"/>
            <a:pathLst>
              <a:path w="7402547" h="4978850">
                <a:moveTo>
                  <a:pt x="0" y="0"/>
                </a:moveTo>
                <a:lnTo>
                  <a:pt x="7402548" y="0"/>
                </a:lnTo>
                <a:lnTo>
                  <a:pt x="7402548" y="4978850"/>
                </a:lnTo>
                <a:lnTo>
                  <a:pt x="0" y="4978850"/>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1" name="TextBox 11"/>
          <p:cNvSpPr txBox="1"/>
          <p:nvPr/>
        </p:nvSpPr>
        <p:spPr>
          <a:xfrm>
            <a:off x="1957320" y="2836545"/>
            <a:ext cx="14373360" cy="2306955"/>
          </a:xfrm>
          <a:prstGeom prst="rect">
            <a:avLst/>
          </a:prstGeom>
        </p:spPr>
        <p:txBody>
          <a:bodyPr lIns="0" tIns="0" rIns="0" bIns="0" rtlCol="0" anchor="t">
            <a:spAutoFit/>
          </a:bodyPr>
          <a:lstStyle/>
          <a:p>
            <a:pPr algn="ctr">
              <a:lnSpc>
                <a:spcPts val="4620"/>
              </a:lnSpc>
            </a:pPr>
            <a:r>
              <a:rPr lang="en-US" sz="3300">
                <a:solidFill>
                  <a:srgbClr val="000000"/>
                </a:solidFill>
                <a:latin typeface="Montserrat Classic Bold"/>
                <a:ea typeface="Montserrat Classic Bold"/>
                <a:cs typeface="Montserrat Classic Bold"/>
                <a:sym typeface="Montserrat Classic Bold"/>
              </a:rPr>
              <a:t>TASK:</a:t>
            </a:r>
          </a:p>
          <a:p>
            <a:pPr algn="ctr">
              <a:lnSpc>
                <a:spcPts val="4620"/>
              </a:lnSpc>
              <a:spcBef>
                <a:spcPct val="0"/>
              </a:spcBef>
            </a:pPr>
            <a:r>
              <a:rPr lang="en-US" sz="3300">
                <a:solidFill>
                  <a:srgbClr val="000000"/>
                </a:solidFill>
                <a:latin typeface="Montserrat Classic"/>
                <a:ea typeface="Montserrat Classic"/>
                <a:cs typeface="Montserrat Classic"/>
                <a:sym typeface="Montserrat Classic"/>
              </a:rPr>
              <a:t>Using an atlas, match the names of the locations most severely affected by the storm with their corresponding locations on the map on your worksheet</a:t>
            </a:r>
          </a:p>
        </p:txBody>
      </p:sp>
      <p:sp>
        <p:nvSpPr>
          <p:cNvPr id="12" name="Freeform 12"/>
          <p:cNvSpPr/>
          <p:nvPr/>
        </p:nvSpPr>
        <p:spPr>
          <a:xfrm flipH="1">
            <a:off x="3531481" y="4105845"/>
            <a:ext cx="2155106" cy="2238084"/>
          </a:xfrm>
          <a:custGeom>
            <a:avLst/>
            <a:gdLst/>
            <a:ahLst/>
            <a:cxnLst/>
            <a:rect l="l" t="t" r="r" b="b"/>
            <a:pathLst>
              <a:path w="2155106" h="2238084">
                <a:moveTo>
                  <a:pt x="2155105" y="0"/>
                </a:moveTo>
                <a:lnTo>
                  <a:pt x="0" y="0"/>
                </a:lnTo>
                <a:lnTo>
                  <a:pt x="0" y="2238084"/>
                </a:lnTo>
                <a:lnTo>
                  <a:pt x="2155105" y="2238084"/>
                </a:lnTo>
                <a:lnTo>
                  <a:pt x="2155105" y="0"/>
                </a:lnTo>
                <a:close/>
              </a:path>
            </a:pathLst>
          </a:custGeom>
          <a:blipFill>
            <a:blip r:embed="rId7"/>
            <a:stretch>
              <a:fillRect l="-175504" t="-8954" r="-45209" b="-68147"/>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8" name="Freeform 8"/>
          <p:cNvSpPr/>
          <p:nvPr/>
        </p:nvSpPr>
        <p:spPr>
          <a:xfrm>
            <a:off x="6364814" y="2866643"/>
            <a:ext cx="5449433" cy="7274925"/>
          </a:xfrm>
          <a:custGeom>
            <a:avLst/>
            <a:gdLst/>
            <a:ahLst/>
            <a:cxnLst/>
            <a:rect l="l" t="t" r="r" b="b"/>
            <a:pathLst>
              <a:path w="5449433" h="7274925">
                <a:moveTo>
                  <a:pt x="0" y="0"/>
                </a:moveTo>
                <a:lnTo>
                  <a:pt x="5449433" y="0"/>
                </a:lnTo>
                <a:lnTo>
                  <a:pt x="5449433" y="7274925"/>
                </a:lnTo>
                <a:lnTo>
                  <a:pt x="0" y="7274925"/>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6085805" y="2029077"/>
            <a:ext cx="611638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Locations Affected:</a:t>
            </a:r>
          </a:p>
        </p:txBody>
      </p:sp>
      <p:sp>
        <p:nvSpPr>
          <p:cNvPr id="10" name="TextBox 10"/>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1" name="TextBox 11"/>
          <p:cNvSpPr txBox="1"/>
          <p:nvPr/>
        </p:nvSpPr>
        <p:spPr>
          <a:xfrm>
            <a:off x="475048" y="5891296"/>
            <a:ext cx="5210209" cy="29203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Midlands: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Derby and Nottingham:</a:t>
            </a:r>
            <a:r>
              <a:rPr lang="en-US" sz="2400">
                <a:solidFill>
                  <a:srgbClr val="000000"/>
                </a:solidFill>
                <a:latin typeface="Montserrat Classic Bold"/>
                <a:ea typeface="Montserrat Classic Bold"/>
                <a:cs typeface="Montserrat Classic Bold"/>
                <a:sym typeface="Montserrat Classic Bold"/>
              </a:rPr>
              <a:t> </a:t>
            </a:r>
            <a:r>
              <a:rPr lang="en-US" sz="2400">
                <a:solidFill>
                  <a:srgbClr val="000000"/>
                </a:solidFill>
                <a:latin typeface="Montserrat Classic"/>
                <a:ea typeface="Montserrat Classic"/>
                <a:cs typeface="Montserrat Classic"/>
                <a:sym typeface="Montserrat Classic"/>
              </a:rPr>
              <a:t>Rivers exceeded record levels, causing significant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Retford, Nottinghamshire: Evacuation orders were issued for parts of the town.</a:t>
            </a:r>
          </a:p>
        </p:txBody>
      </p:sp>
      <p:sp>
        <p:nvSpPr>
          <p:cNvPr id="12" name="TextBox 12"/>
          <p:cNvSpPr txBox="1"/>
          <p:nvPr/>
        </p:nvSpPr>
        <p:spPr>
          <a:xfrm>
            <a:off x="12533399" y="3038093"/>
            <a:ext cx="5279318" cy="33394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Scotland: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Brechin, Angus: Became accessible only by boat at one point due to severe flooding.</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Aberdeen: Major roads were closed as flood defences were overtopped by the river South Esk.</a:t>
            </a:r>
          </a:p>
        </p:txBody>
      </p:sp>
      <p:sp>
        <p:nvSpPr>
          <p:cNvPr id="13" name="TextBox 13"/>
          <p:cNvSpPr txBox="1"/>
          <p:nvPr/>
        </p:nvSpPr>
        <p:spPr>
          <a:xfrm>
            <a:off x="475048" y="3476729"/>
            <a:ext cx="5210209" cy="1243965"/>
          </a:xfrm>
          <a:prstGeom prst="rect">
            <a:avLst/>
          </a:prstGeom>
        </p:spPr>
        <p:txBody>
          <a:bodyPr lIns="0" tIns="0" rIns="0" bIns="0" rtlCol="0" anchor="t">
            <a:spAutoFit/>
          </a:bodyPr>
          <a:lstStyle/>
          <a:p>
            <a:pPr algn="ctr">
              <a:lnSpc>
                <a:spcPts val="3360"/>
              </a:lnSpc>
            </a:pPr>
            <a:r>
              <a:rPr lang="en-US" sz="2400">
                <a:solidFill>
                  <a:srgbClr val="000000"/>
                </a:solidFill>
                <a:latin typeface="Montserrat Classic Bold"/>
                <a:ea typeface="Montserrat Classic Bold"/>
                <a:cs typeface="Montserrat Classic Bold"/>
                <a:sym typeface="Montserrat Classic Bold"/>
              </a:rPr>
              <a:t>Northern Ireland: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Derry: Experienced extensive damage due to flooding.</a:t>
            </a:r>
          </a:p>
        </p:txBody>
      </p:sp>
      <p:sp>
        <p:nvSpPr>
          <p:cNvPr id="14" name="TextBox 14"/>
          <p:cNvSpPr txBox="1"/>
          <p:nvPr/>
        </p:nvSpPr>
        <p:spPr>
          <a:xfrm>
            <a:off x="12475348" y="6941388"/>
            <a:ext cx="5395421" cy="1663065"/>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Classic Bold"/>
                <a:ea typeface="Montserrat Classic Bold"/>
                <a:cs typeface="Montserrat Classic Bold"/>
                <a:sym typeface="Montserrat Classic Bold"/>
              </a:rPr>
              <a:t>Northern England: </a:t>
            </a:r>
          </a:p>
          <a:p>
            <a:pPr marL="518163" lvl="1" indent="-259082" algn="l">
              <a:lnSpc>
                <a:spcPts val="3360"/>
              </a:lnSpc>
              <a:buFont typeface="Arial"/>
              <a:buChar char="•"/>
            </a:pPr>
            <a:r>
              <a:rPr lang="en-US" sz="2400">
                <a:solidFill>
                  <a:srgbClr val="000000"/>
                </a:solidFill>
                <a:latin typeface="Montserrat Classic"/>
                <a:ea typeface="Montserrat Classic"/>
                <a:cs typeface="Montserrat Classic"/>
                <a:sym typeface="Montserrat Classic"/>
              </a:rPr>
              <a:t>Leeds, Sheffield, and York: Roads and railways were shut down due to flooding.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181412"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13706" y="3408936"/>
            <a:ext cx="5199880" cy="5326073"/>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are the financial effects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8" cy="638328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are the effects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4887185"/>
            <a:chOff x="0" y="0"/>
            <a:chExt cx="1441615" cy="1287160"/>
          </a:xfrm>
        </p:grpSpPr>
        <p:sp>
          <p:nvSpPr>
            <p:cNvPr id="19" name="Freeform 19"/>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25" name="TextBox 25"/>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836642"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7"/>
            <a:stretch>
              <a:fillRect/>
            </a:stretch>
          </a:blipFill>
        </p:spPr>
        <p:txBody>
          <a:bodyPr/>
          <a:lstStyle/>
          <a:p>
            <a:endParaRPr lang="en-GB"/>
          </a:p>
        </p:txBody>
      </p:sp>
      <p:sp>
        <p:nvSpPr>
          <p:cNvPr id="11" name="Freeform 11"/>
          <p:cNvSpPr/>
          <p:nvPr/>
        </p:nvSpPr>
        <p:spPr>
          <a:xfrm>
            <a:off x="9248969" y="2798037"/>
            <a:ext cx="8202389" cy="6151792"/>
          </a:xfrm>
          <a:custGeom>
            <a:avLst/>
            <a:gdLst/>
            <a:ahLst/>
            <a:cxnLst/>
            <a:rect l="l" t="t" r="r" b="b"/>
            <a:pathLst>
              <a:path w="8202389" h="6151792">
                <a:moveTo>
                  <a:pt x="0" y="0"/>
                </a:moveTo>
                <a:lnTo>
                  <a:pt x="8202389" y="0"/>
                </a:lnTo>
                <a:lnTo>
                  <a:pt x="8202389" y="6151792"/>
                </a:lnTo>
                <a:lnTo>
                  <a:pt x="0" y="6151792"/>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TextBox 14"/>
          <p:cNvSpPr txBox="1"/>
          <p:nvPr/>
        </p:nvSpPr>
        <p:spPr>
          <a:xfrm>
            <a:off x="1249429" y="9046984"/>
            <a:ext cx="7210706"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The Green in Grundisburgh. Suffolk</a:t>
            </a:r>
          </a:p>
        </p:txBody>
      </p:sp>
      <p:sp>
        <p:nvSpPr>
          <p:cNvPr id="15" name="TextBox 15"/>
          <p:cNvSpPr txBox="1"/>
          <p:nvPr/>
        </p:nvSpPr>
        <p:spPr>
          <a:xfrm>
            <a:off x="9595906" y="9016504"/>
            <a:ext cx="545530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The River Severn in flood at Worcester Bridge</a:t>
            </a:r>
          </a:p>
        </p:txBody>
      </p:sp>
    </p:spTree>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323852" y="2798037"/>
            <a:ext cx="8357292" cy="6267969"/>
          </a:xfrm>
          <a:custGeom>
            <a:avLst/>
            <a:gdLst/>
            <a:ahLst/>
            <a:cxnLst/>
            <a:rect l="l" t="t" r="r" b="b"/>
            <a:pathLst>
              <a:path w="8357292" h="6267969">
                <a:moveTo>
                  <a:pt x="0" y="0"/>
                </a:moveTo>
                <a:lnTo>
                  <a:pt x="8357293" y="0"/>
                </a:lnTo>
                <a:lnTo>
                  <a:pt x="8357293" y="6267969"/>
                </a:lnTo>
                <a:lnTo>
                  <a:pt x="0" y="6267969"/>
                </a:lnTo>
                <a:lnTo>
                  <a:pt x="0" y="0"/>
                </a:lnTo>
                <a:close/>
              </a:path>
            </a:pathLst>
          </a:custGeom>
          <a:blipFill>
            <a:blip r:embed="rId6"/>
            <a:stretch>
              <a:fillRect/>
            </a:stretch>
          </a:blipFill>
        </p:spPr>
        <p:txBody>
          <a:bodyPr/>
          <a:lstStyle/>
          <a:p>
            <a:endParaRPr lang="en-GB"/>
          </a:p>
        </p:txBody>
      </p:sp>
      <p:sp>
        <p:nvSpPr>
          <p:cNvPr id="11" name="Freeform 11"/>
          <p:cNvSpPr/>
          <p:nvPr/>
        </p:nvSpPr>
        <p:spPr>
          <a:xfrm>
            <a:off x="9277487" y="2798037"/>
            <a:ext cx="8429782" cy="6267969"/>
          </a:xfrm>
          <a:custGeom>
            <a:avLst/>
            <a:gdLst/>
            <a:ahLst/>
            <a:cxnLst/>
            <a:rect l="l" t="t" r="r" b="b"/>
            <a:pathLst>
              <a:path w="8429782" h="6267969">
                <a:moveTo>
                  <a:pt x="0" y="0"/>
                </a:moveTo>
                <a:lnTo>
                  <a:pt x="8429782" y="0"/>
                </a:lnTo>
                <a:lnTo>
                  <a:pt x="8429782" y="6267969"/>
                </a:lnTo>
                <a:lnTo>
                  <a:pt x="0" y="6267969"/>
                </a:lnTo>
                <a:lnTo>
                  <a:pt x="0" y="0"/>
                </a:lnTo>
                <a:close/>
              </a:path>
            </a:pathLst>
          </a:custGeom>
          <a:blipFill>
            <a:blip r:embed="rId7"/>
            <a:stretch>
              <a:fillRect l="-11185"/>
            </a:stretch>
          </a:blipFill>
        </p:spPr>
        <p:txBody>
          <a:bodyPr/>
          <a:lstStyle/>
          <a:p>
            <a:endParaRPr lang="en-GB"/>
          </a:p>
        </p:txBody>
      </p:sp>
      <p:sp>
        <p:nvSpPr>
          <p:cNvPr id="12" name="TextBox 12"/>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TextBox 14"/>
          <p:cNvSpPr txBox="1"/>
          <p:nvPr/>
        </p:nvSpPr>
        <p:spPr>
          <a:xfrm>
            <a:off x="1445567" y="9132681"/>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Sink hole in Dunbar, Scotland</a:t>
            </a:r>
          </a:p>
        </p:txBody>
      </p:sp>
      <p:sp>
        <p:nvSpPr>
          <p:cNvPr id="15" name="TextBox 15"/>
          <p:cNvSpPr txBox="1"/>
          <p:nvPr/>
        </p:nvSpPr>
        <p:spPr>
          <a:xfrm>
            <a:off x="9527650" y="9215957"/>
            <a:ext cx="5252822"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Flooding at Twynin, Tewkesbury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904349" y="3049860"/>
            <a:ext cx="7862688" cy="5897016"/>
          </a:xfrm>
          <a:custGeom>
            <a:avLst/>
            <a:gdLst/>
            <a:ahLst/>
            <a:cxnLst/>
            <a:rect l="l" t="t" r="r" b="b"/>
            <a:pathLst>
              <a:path w="7862688" h="5897016">
                <a:moveTo>
                  <a:pt x="0" y="0"/>
                </a:moveTo>
                <a:lnTo>
                  <a:pt x="7862688" y="0"/>
                </a:lnTo>
                <a:lnTo>
                  <a:pt x="7862688" y="5897016"/>
                </a:lnTo>
                <a:lnTo>
                  <a:pt x="0" y="589701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Freeform 13"/>
          <p:cNvSpPr/>
          <p:nvPr/>
        </p:nvSpPr>
        <p:spPr>
          <a:xfrm>
            <a:off x="9459036" y="3026637"/>
            <a:ext cx="7924615" cy="5943461"/>
          </a:xfrm>
          <a:custGeom>
            <a:avLst/>
            <a:gdLst/>
            <a:ahLst/>
            <a:cxnLst/>
            <a:rect l="l" t="t" r="r" b="b"/>
            <a:pathLst>
              <a:path w="7924615" h="5943461">
                <a:moveTo>
                  <a:pt x="0" y="0"/>
                </a:moveTo>
                <a:lnTo>
                  <a:pt x="7924615" y="0"/>
                </a:lnTo>
                <a:lnTo>
                  <a:pt x="7924615" y="5943461"/>
                </a:lnTo>
                <a:lnTo>
                  <a:pt x="0" y="5943461"/>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9527650" y="9180195"/>
            <a:ext cx="5252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Breached harbour wall, East Lothian, Scotland</a:t>
            </a:r>
          </a:p>
        </p:txBody>
      </p:sp>
      <p:sp>
        <p:nvSpPr>
          <p:cNvPr id="15" name="TextBox 15"/>
          <p:cNvSpPr txBox="1"/>
          <p:nvPr/>
        </p:nvSpPr>
        <p:spPr>
          <a:xfrm>
            <a:off x="1476703" y="9210675"/>
            <a:ext cx="6717980"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Cliff erosion at Lynemouth cliffs, Scotland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Cut out the impacts of Storm Babet and categorise them by sticking them under the headings Social, Economic and Environmental impacts.</a:t>
            </a:r>
          </a:p>
        </p:txBody>
      </p:sp>
      <p:sp>
        <p:nvSpPr>
          <p:cNvPr id="11" name="Freeform 11"/>
          <p:cNvSpPr/>
          <p:nvPr/>
        </p:nvSpPr>
        <p:spPr>
          <a:xfrm>
            <a:off x="15165327" y="4042652"/>
            <a:ext cx="2155106" cy="2326162"/>
          </a:xfrm>
          <a:custGeom>
            <a:avLst/>
            <a:gdLst/>
            <a:ahLst/>
            <a:cxnLst/>
            <a:rect l="l" t="t" r="r" b="b"/>
            <a:pathLst>
              <a:path w="2155106" h="2326162">
                <a:moveTo>
                  <a:pt x="0" y="0"/>
                </a:moveTo>
                <a:lnTo>
                  <a:pt x="2155106" y="0"/>
                </a:lnTo>
                <a:lnTo>
                  <a:pt x="2155106" y="2326162"/>
                </a:lnTo>
                <a:lnTo>
                  <a:pt x="0" y="2326162"/>
                </a:lnTo>
                <a:lnTo>
                  <a:pt x="0" y="0"/>
                </a:lnTo>
                <a:close/>
              </a:path>
            </a:pathLst>
          </a:custGeom>
          <a:blipFill>
            <a:blip r:embed="rId6"/>
            <a:stretch>
              <a:fillRect l="-175504" t="-8615" r="-45209" b="-61780"/>
            </a:stretch>
          </a:blipFill>
        </p:spPr>
        <p:txBody>
          <a:bodyPr/>
          <a:lstStyle/>
          <a:p>
            <a:endParaRPr lang="en-GB"/>
          </a:p>
        </p:txBody>
      </p:sp>
      <p:sp>
        <p:nvSpPr>
          <p:cNvPr id="12" name="Freeform 12"/>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7"/>
            <a:stretch>
              <a:fillRect t="-2108" b="-2108"/>
            </a:stretch>
          </a:blipFill>
        </p:spPr>
        <p:txBody>
          <a:bodyPr/>
          <a:lstStyle/>
          <a:p>
            <a:endParaRPr lang="en-GB"/>
          </a:p>
        </p:txBody>
      </p:sp>
      <p:sp>
        <p:nvSpPr>
          <p:cNvPr id="13" name="Freeform 13"/>
          <p:cNvSpPr/>
          <p:nvPr/>
        </p:nvSpPr>
        <p:spPr>
          <a:xfrm rot="473245">
            <a:off x="1506669" y="5861796"/>
            <a:ext cx="2875916" cy="4203111"/>
          </a:xfrm>
          <a:custGeom>
            <a:avLst/>
            <a:gdLst/>
            <a:ahLst/>
            <a:cxnLst/>
            <a:rect l="l" t="t" r="r" b="b"/>
            <a:pathLst>
              <a:path w="2875916" h="4203111">
                <a:moveTo>
                  <a:pt x="0" y="0"/>
                </a:moveTo>
                <a:lnTo>
                  <a:pt x="2875916" y="0"/>
                </a:lnTo>
                <a:lnTo>
                  <a:pt x="2875916" y="4203111"/>
                </a:lnTo>
                <a:lnTo>
                  <a:pt x="0" y="4203111"/>
                </a:lnTo>
                <a:lnTo>
                  <a:pt x="0" y="0"/>
                </a:lnTo>
                <a:close/>
              </a:path>
            </a:pathLst>
          </a:custGeom>
          <a:blipFill>
            <a:blip r:embed="rId8"/>
            <a:stretch>
              <a:fillRect l="-3367"/>
            </a:stretch>
          </a:blipFill>
        </p:spPr>
        <p:txBody>
          <a:bodyPr/>
          <a:lstStyle/>
          <a:p>
            <a:endParaRPr lang="en-GB"/>
          </a:p>
        </p:txBody>
      </p:sp>
      <p:sp>
        <p:nvSpPr>
          <p:cNvPr id="14" name="Freeform 14"/>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9"/>
            <a:stretch>
              <a:fillRect l="-22405" t="-42076" r="-34666"/>
            </a:stretch>
          </a:blipFill>
        </p:spPr>
        <p:txBody>
          <a:bodyPr/>
          <a:lstStyle/>
          <a:p>
            <a:endParaRPr lang="en-GB"/>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524915" y="4076700"/>
            <a:ext cx="3720289" cy="3765867"/>
            <a:chOff x="0" y="0"/>
            <a:chExt cx="979829" cy="991833"/>
          </a:xfrm>
        </p:grpSpPr>
        <p:sp>
          <p:nvSpPr>
            <p:cNvPr id="11" name="Freeform 11"/>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Fatalities and injuries:</a:t>
              </a:r>
              <a:r>
                <a:rPr lang="en-US" sz="2499">
                  <a:solidFill>
                    <a:srgbClr val="000000"/>
                  </a:solidFill>
                  <a:latin typeface="Montserrat Classic"/>
                  <a:ea typeface="Montserrat Classic"/>
                  <a:cs typeface="Montserrat Classic"/>
                  <a:sym typeface="Montserrat Classic"/>
                </a:rPr>
                <a:t> 7 people died across the UK due to flooding and wind-related incidents.</a:t>
              </a:r>
            </a:p>
          </p:txBody>
        </p:sp>
      </p:grpSp>
      <p:grpSp>
        <p:nvGrpSpPr>
          <p:cNvPr id="13" name="Group 13"/>
          <p:cNvGrpSpPr/>
          <p:nvPr/>
        </p:nvGrpSpPr>
        <p:grpSpPr>
          <a:xfrm>
            <a:off x="13539011" y="4076700"/>
            <a:ext cx="3720289" cy="3765867"/>
            <a:chOff x="0" y="0"/>
            <a:chExt cx="979829" cy="991833"/>
          </a:xfrm>
        </p:grpSpPr>
        <p:sp>
          <p:nvSpPr>
            <p:cNvPr id="14" name="Freeform 14"/>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Evacuations:</a:t>
              </a:r>
              <a:r>
                <a:rPr lang="en-US" sz="2499">
                  <a:solidFill>
                    <a:srgbClr val="000000"/>
                  </a:solidFill>
                  <a:latin typeface="Montserrat Classic"/>
                  <a:ea typeface="Montserrat Classic"/>
                  <a:cs typeface="Montserrat Classic"/>
                  <a:sym typeface="Montserrat Classic"/>
                </a:rPr>
                <a:t> Over 10,000 people were evacuated from their homes and forced to stay in temporary accommodation. Disrupting their daily life.</a:t>
              </a:r>
            </a:p>
          </p:txBody>
        </p:sp>
      </p:grpSp>
      <p:grpSp>
        <p:nvGrpSpPr>
          <p:cNvPr id="16" name="Group 16"/>
          <p:cNvGrpSpPr/>
          <p:nvPr/>
        </p:nvGrpSpPr>
        <p:grpSpPr>
          <a:xfrm>
            <a:off x="9167006" y="4076700"/>
            <a:ext cx="3720289" cy="3765867"/>
            <a:chOff x="0" y="0"/>
            <a:chExt cx="979829" cy="991833"/>
          </a:xfrm>
        </p:grpSpPr>
        <p:sp>
          <p:nvSpPr>
            <p:cNvPr id="17" name="Freeform 17"/>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School closures:</a:t>
              </a:r>
              <a:r>
                <a:rPr lang="en-US" sz="2499">
                  <a:solidFill>
                    <a:srgbClr val="000000"/>
                  </a:solidFill>
                  <a:latin typeface="Montserrat Classic"/>
                  <a:ea typeface="Montserrat Classic"/>
                  <a:cs typeface="Montserrat Classic"/>
                  <a:sym typeface="Montserrat Classic"/>
                </a:rPr>
                <a:t> Numerous schools across Cheshire, Norfolk, Suffolk, Yorkshire, Scotland and North Wales,  were closed due to a "danger to life".</a:t>
              </a:r>
            </a:p>
          </p:txBody>
        </p:sp>
      </p:grpSp>
      <p:grpSp>
        <p:nvGrpSpPr>
          <p:cNvPr id="19" name="Group 19"/>
          <p:cNvGrpSpPr/>
          <p:nvPr/>
        </p:nvGrpSpPr>
        <p:grpSpPr>
          <a:xfrm>
            <a:off x="4795002" y="3895874"/>
            <a:ext cx="3720289" cy="3946693"/>
            <a:chOff x="0" y="-47625"/>
            <a:chExt cx="979829" cy="1039458"/>
          </a:xfrm>
        </p:grpSpPr>
        <p:sp>
          <p:nvSpPr>
            <p:cNvPr id="20" name="Freeform 20"/>
            <p:cNvSpPr/>
            <p:nvPr/>
          </p:nvSpPr>
          <p:spPr>
            <a:xfrm>
              <a:off x="0" y="0"/>
              <a:ext cx="979829" cy="991833"/>
            </a:xfrm>
            <a:custGeom>
              <a:avLst/>
              <a:gdLst/>
              <a:ahLst/>
              <a:cxnLst/>
              <a:rect l="l" t="t" r="r" b="b"/>
              <a:pathLst>
                <a:path w="979829" h="991833">
                  <a:moveTo>
                    <a:pt x="106131" y="0"/>
                  </a:moveTo>
                  <a:lnTo>
                    <a:pt x="873698" y="0"/>
                  </a:lnTo>
                  <a:cubicBezTo>
                    <a:pt x="932313" y="0"/>
                    <a:pt x="979829" y="47516"/>
                    <a:pt x="979829" y="106131"/>
                  </a:cubicBezTo>
                  <a:lnTo>
                    <a:pt x="979829" y="885702"/>
                  </a:lnTo>
                  <a:cubicBezTo>
                    <a:pt x="979829" y="944317"/>
                    <a:pt x="932313" y="991833"/>
                    <a:pt x="873698" y="991833"/>
                  </a:cubicBezTo>
                  <a:lnTo>
                    <a:pt x="106131" y="991833"/>
                  </a:lnTo>
                  <a:cubicBezTo>
                    <a:pt x="47516" y="991833"/>
                    <a:pt x="0" y="944317"/>
                    <a:pt x="0" y="885702"/>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1" name="TextBox 21"/>
            <p:cNvSpPr txBox="1"/>
            <p:nvPr/>
          </p:nvSpPr>
          <p:spPr>
            <a:xfrm>
              <a:off x="0" y="-47625"/>
              <a:ext cx="979829" cy="1039458"/>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Bold"/>
                  <a:ea typeface="Montserrat Classic Bold"/>
                  <a:cs typeface="Montserrat Classic Bold"/>
                  <a:sym typeface="Montserrat Classic Bold"/>
                </a:rPr>
                <a:t>Displacement: </a:t>
              </a:r>
              <a:r>
                <a:rPr lang="en-US" sz="2499">
                  <a:solidFill>
                    <a:srgbClr val="000000"/>
                  </a:solidFill>
                  <a:latin typeface="Montserrat Classic"/>
                  <a:ea typeface="Montserrat Classic"/>
                  <a:cs typeface="Montserrat Classic"/>
                  <a:sym typeface="Montserrat Classic"/>
                </a:rPr>
                <a:t>Hundreds of people were left homeless due to flooding and property damage. 1,250 properties in England were flooded.</a:t>
              </a:r>
            </a:p>
          </p:txBody>
        </p:sp>
      </p:grpSp>
      <p:sp>
        <p:nvSpPr>
          <p:cNvPr id="22" name="TextBox 22"/>
          <p:cNvSpPr txBox="1"/>
          <p:nvPr/>
        </p:nvSpPr>
        <p:spPr>
          <a:xfrm>
            <a:off x="6413065" y="2014535"/>
            <a:ext cx="5461871"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SOCIAL IMPACTS: </a:t>
            </a:r>
          </a:p>
        </p:txBody>
      </p:sp>
      <p:sp>
        <p:nvSpPr>
          <p:cNvPr id="23" name="TextBox 23"/>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grpSp>
        <p:nvGrpSpPr>
          <p:cNvPr id="12" name="Group 12"/>
          <p:cNvGrpSpPr/>
          <p:nvPr/>
        </p:nvGrpSpPr>
        <p:grpSpPr>
          <a:xfrm>
            <a:off x="2583181" y="2561517"/>
            <a:ext cx="13579793" cy="6315783"/>
            <a:chOff x="0" y="0"/>
            <a:chExt cx="3136286" cy="1483456"/>
          </a:xfrm>
        </p:grpSpPr>
        <p:sp>
          <p:nvSpPr>
            <p:cNvPr id="13" name="Freeform 13"/>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14" name="TextBox 14"/>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Babet,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flooding and damage. The storm claimed the lives of seven people and was the second Met Office named storm of the 2023-24 season.</a:t>
            </a:r>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988307"/>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323852" y="3475961"/>
            <a:ext cx="4504743" cy="5582096"/>
            <a:chOff x="0" y="0"/>
            <a:chExt cx="1186434" cy="1470182"/>
          </a:xfrm>
        </p:grpSpPr>
        <p:sp>
          <p:nvSpPr>
            <p:cNvPr id="11" name="Freeform 11"/>
            <p:cNvSpPr/>
            <p:nvPr/>
          </p:nvSpPr>
          <p:spPr>
            <a:xfrm>
              <a:off x="0" y="0"/>
              <a:ext cx="1186434" cy="1470182"/>
            </a:xfrm>
            <a:custGeom>
              <a:avLst/>
              <a:gdLst/>
              <a:ahLst/>
              <a:cxnLst/>
              <a:rect l="l" t="t" r="r" b="b"/>
              <a:pathLst>
                <a:path w="1186434" h="1470182">
                  <a:moveTo>
                    <a:pt x="87649" y="0"/>
                  </a:moveTo>
                  <a:lnTo>
                    <a:pt x="1098785" y="0"/>
                  </a:lnTo>
                  <a:cubicBezTo>
                    <a:pt x="1122031" y="0"/>
                    <a:pt x="1144325" y="9234"/>
                    <a:pt x="1160763" y="25672"/>
                  </a:cubicBezTo>
                  <a:cubicBezTo>
                    <a:pt x="1177200" y="42109"/>
                    <a:pt x="1186434" y="64403"/>
                    <a:pt x="1186434" y="87649"/>
                  </a:cubicBezTo>
                  <a:lnTo>
                    <a:pt x="1186434" y="1382532"/>
                  </a:lnTo>
                  <a:cubicBezTo>
                    <a:pt x="1186434" y="1430940"/>
                    <a:pt x="1147192" y="1470182"/>
                    <a:pt x="1098785" y="1470182"/>
                  </a:cubicBezTo>
                  <a:lnTo>
                    <a:pt x="87649" y="1470182"/>
                  </a:lnTo>
                  <a:cubicBezTo>
                    <a:pt x="39242" y="1470182"/>
                    <a:pt x="0" y="1430940"/>
                    <a:pt x="0" y="1382532"/>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1186434" cy="1527332"/>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Infrastructure damage:</a:t>
              </a:r>
              <a:r>
                <a:rPr lang="en-US" sz="2500">
                  <a:solidFill>
                    <a:srgbClr val="000000"/>
                  </a:solidFill>
                  <a:latin typeface="Montserrat Classic"/>
                  <a:ea typeface="Montserrat Classic"/>
                  <a:cs typeface="Montserrat Classic"/>
                  <a:sym typeface="Montserrat Classic"/>
                </a:rPr>
                <a:t> Significant damage to roads, bridges, railways, and airports, leading to transportation disruptions. Leeds Bradford Airport was closed on 20th October after a large plane skidded off the runway whilst landing.</a:t>
              </a:r>
            </a:p>
          </p:txBody>
        </p:sp>
      </p:grpSp>
      <p:grpSp>
        <p:nvGrpSpPr>
          <p:cNvPr id="13" name="Group 13"/>
          <p:cNvGrpSpPr/>
          <p:nvPr/>
        </p:nvGrpSpPr>
        <p:grpSpPr>
          <a:xfrm>
            <a:off x="5095553" y="3153713"/>
            <a:ext cx="4504743" cy="2889568"/>
            <a:chOff x="0" y="0"/>
            <a:chExt cx="1186434" cy="761038"/>
          </a:xfrm>
        </p:grpSpPr>
        <p:sp>
          <p:nvSpPr>
            <p:cNvPr id="14" name="Freeform 14"/>
            <p:cNvSpPr/>
            <p:nvPr/>
          </p:nvSpPr>
          <p:spPr>
            <a:xfrm>
              <a:off x="0" y="0"/>
              <a:ext cx="1186434" cy="761038"/>
            </a:xfrm>
            <a:custGeom>
              <a:avLst/>
              <a:gdLst/>
              <a:ahLst/>
              <a:cxnLst/>
              <a:rect l="l" t="t" r="r" b="b"/>
              <a:pathLst>
                <a:path w="1186434" h="761038">
                  <a:moveTo>
                    <a:pt x="87649" y="0"/>
                  </a:moveTo>
                  <a:lnTo>
                    <a:pt x="1098785" y="0"/>
                  </a:lnTo>
                  <a:cubicBezTo>
                    <a:pt x="1122031" y="0"/>
                    <a:pt x="1144325" y="9234"/>
                    <a:pt x="1160763" y="25672"/>
                  </a:cubicBezTo>
                  <a:cubicBezTo>
                    <a:pt x="1177200" y="42109"/>
                    <a:pt x="1186434" y="64403"/>
                    <a:pt x="1186434" y="87649"/>
                  </a:cubicBezTo>
                  <a:lnTo>
                    <a:pt x="1186434" y="673389"/>
                  </a:lnTo>
                  <a:cubicBezTo>
                    <a:pt x="1186434" y="721796"/>
                    <a:pt x="1147192" y="761038"/>
                    <a:pt x="1098785" y="761038"/>
                  </a:cubicBezTo>
                  <a:lnTo>
                    <a:pt x="87649" y="761038"/>
                  </a:lnTo>
                  <a:cubicBezTo>
                    <a:pt x="39242" y="761038"/>
                    <a:pt x="0" y="721796"/>
                    <a:pt x="0" y="673389"/>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186434" cy="818188"/>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Business losses:</a:t>
              </a:r>
              <a:r>
                <a:rPr lang="en-US" sz="2500">
                  <a:solidFill>
                    <a:srgbClr val="000000"/>
                  </a:solidFill>
                  <a:latin typeface="Montserrat Classic"/>
                  <a:ea typeface="Montserrat Classic"/>
                  <a:cs typeface="Montserrat Classic"/>
                  <a:sym typeface="Montserrat Classic"/>
                </a:rPr>
                <a:t> Many businesses suffered due to flooding and power outages, resulting in job losses and economic downturns.</a:t>
              </a:r>
            </a:p>
          </p:txBody>
        </p:sp>
      </p:grpSp>
      <p:grpSp>
        <p:nvGrpSpPr>
          <p:cNvPr id="16" name="Group 16"/>
          <p:cNvGrpSpPr/>
          <p:nvPr/>
        </p:nvGrpSpPr>
        <p:grpSpPr>
          <a:xfrm>
            <a:off x="9867254" y="3421394"/>
            <a:ext cx="3563983" cy="5691230"/>
            <a:chOff x="0" y="0"/>
            <a:chExt cx="938662" cy="1498925"/>
          </a:xfrm>
        </p:grpSpPr>
        <p:sp>
          <p:nvSpPr>
            <p:cNvPr id="17" name="Freeform 17"/>
            <p:cNvSpPr/>
            <p:nvPr/>
          </p:nvSpPr>
          <p:spPr>
            <a:xfrm>
              <a:off x="0" y="0"/>
              <a:ext cx="938662" cy="1498925"/>
            </a:xfrm>
            <a:custGeom>
              <a:avLst/>
              <a:gdLst/>
              <a:ahLst/>
              <a:cxnLst/>
              <a:rect l="l" t="t" r="r" b="b"/>
              <a:pathLst>
                <a:path w="938662" h="1498925">
                  <a:moveTo>
                    <a:pt x="110786" y="0"/>
                  </a:moveTo>
                  <a:lnTo>
                    <a:pt x="827877" y="0"/>
                  </a:lnTo>
                  <a:cubicBezTo>
                    <a:pt x="857259" y="0"/>
                    <a:pt x="885438" y="11672"/>
                    <a:pt x="906214" y="32448"/>
                  </a:cubicBezTo>
                  <a:cubicBezTo>
                    <a:pt x="926990" y="53225"/>
                    <a:pt x="938662" y="81403"/>
                    <a:pt x="938662" y="110786"/>
                  </a:cubicBezTo>
                  <a:lnTo>
                    <a:pt x="938662" y="1388139"/>
                  </a:lnTo>
                  <a:cubicBezTo>
                    <a:pt x="938662" y="1449325"/>
                    <a:pt x="889062" y="1498925"/>
                    <a:pt x="827877" y="1498925"/>
                  </a:cubicBezTo>
                  <a:lnTo>
                    <a:pt x="110786" y="1498925"/>
                  </a:lnTo>
                  <a:cubicBezTo>
                    <a:pt x="49600" y="1498925"/>
                    <a:pt x="0" y="1449325"/>
                    <a:pt x="0" y="1388139"/>
                  </a:cubicBezTo>
                  <a:lnTo>
                    <a:pt x="0" y="110786"/>
                  </a:lnTo>
                  <a:cubicBezTo>
                    <a:pt x="0" y="49600"/>
                    <a:pt x="49600" y="0"/>
                    <a:pt x="110786"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938662" cy="1556075"/>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Agricultural damage: </a:t>
              </a:r>
            </a:p>
            <a:p>
              <a:pPr algn="ctr">
                <a:lnSpc>
                  <a:spcPts val="3500"/>
                </a:lnSpc>
              </a:pPr>
              <a:r>
                <a:rPr lang="en-US" sz="2500">
                  <a:solidFill>
                    <a:srgbClr val="000000"/>
                  </a:solidFill>
                  <a:latin typeface="Montserrat Classic"/>
                  <a:ea typeface="Montserrat Classic"/>
                  <a:cs typeface="Montserrat Classic"/>
                  <a:sym typeface="Montserrat Classic"/>
                </a:rPr>
                <a:t>Flooding damaged crops and farmland, killed livestock, and resulted in significant financial losses for farmers, leading to disruptions in food supplies</a:t>
              </a:r>
              <a:r>
                <a:rPr lang="en-US" sz="2500">
                  <a:solidFill>
                    <a:srgbClr val="000000"/>
                  </a:solidFill>
                  <a:latin typeface="Montserrat Classic Bold"/>
                  <a:ea typeface="Montserrat Classic Bold"/>
                  <a:cs typeface="Montserrat Classic Bold"/>
                  <a:sym typeface="Montserrat Classic Bold"/>
                </a:rPr>
                <a:t>.</a:t>
              </a:r>
            </a:p>
          </p:txBody>
        </p:sp>
      </p:grpSp>
      <p:grpSp>
        <p:nvGrpSpPr>
          <p:cNvPr id="19" name="Group 19"/>
          <p:cNvGrpSpPr/>
          <p:nvPr/>
        </p:nvGrpSpPr>
        <p:grpSpPr>
          <a:xfrm>
            <a:off x="13678887" y="4817572"/>
            <a:ext cx="4430563" cy="2451418"/>
            <a:chOff x="0" y="0"/>
            <a:chExt cx="1166897" cy="645641"/>
          </a:xfrm>
        </p:grpSpPr>
        <p:sp>
          <p:nvSpPr>
            <p:cNvPr id="20" name="Freeform 20"/>
            <p:cNvSpPr/>
            <p:nvPr/>
          </p:nvSpPr>
          <p:spPr>
            <a:xfrm>
              <a:off x="0" y="0"/>
              <a:ext cx="1166897" cy="645641"/>
            </a:xfrm>
            <a:custGeom>
              <a:avLst/>
              <a:gdLst/>
              <a:ahLst/>
              <a:cxnLst/>
              <a:rect l="l" t="t" r="r" b="b"/>
              <a:pathLst>
                <a:path w="1166897" h="645641">
                  <a:moveTo>
                    <a:pt x="89117" y="0"/>
                  </a:moveTo>
                  <a:lnTo>
                    <a:pt x="1077780" y="0"/>
                  </a:lnTo>
                  <a:cubicBezTo>
                    <a:pt x="1126998" y="0"/>
                    <a:pt x="1166897" y="39899"/>
                    <a:pt x="1166897" y="89117"/>
                  </a:cubicBezTo>
                  <a:lnTo>
                    <a:pt x="1166897" y="556524"/>
                  </a:lnTo>
                  <a:cubicBezTo>
                    <a:pt x="1166897" y="580159"/>
                    <a:pt x="1157508" y="602826"/>
                    <a:pt x="1140796" y="619539"/>
                  </a:cubicBezTo>
                  <a:cubicBezTo>
                    <a:pt x="1124083" y="636252"/>
                    <a:pt x="1101416" y="645641"/>
                    <a:pt x="1077780" y="645641"/>
                  </a:cubicBezTo>
                  <a:lnTo>
                    <a:pt x="89117" y="645641"/>
                  </a:lnTo>
                  <a:cubicBezTo>
                    <a:pt x="39899" y="645641"/>
                    <a:pt x="0" y="605742"/>
                    <a:pt x="0" y="556524"/>
                  </a:cubicBezTo>
                  <a:lnTo>
                    <a:pt x="0" y="89117"/>
                  </a:lnTo>
                  <a:cubicBezTo>
                    <a:pt x="0" y="39899"/>
                    <a:pt x="39899" y="0"/>
                    <a:pt x="8911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166897" cy="702791"/>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Power outages:</a:t>
              </a:r>
              <a:r>
                <a:rPr lang="en-US" sz="2500">
                  <a:solidFill>
                    <a:srgbClr val="000000"/>
                  </a:solidFill>
                  <a:latin typeface="Montserrat Classic"/>
                  <a:ea typeface="Montserrat Classic"/>
                  <a:cs typeface="Montserrat Classic"/>
                  <a:sym typeface="Montserrat Classic"/>
                </a:rPr>
                <a:t> Around 100,000 customers initially lost power, affecting homes and businesses.</a:t>
              </a:r>
            </a:p>
          </p:txBody>
        </p:sp>
      </p:grpSp>
      <p:sp>
        <p:nvSpPr>
          <p:cNvPr id="22" name="TextBox 22"/>
          <p:cNvSpPr txBox="1"/>
          <p:nvPr/>
        </p:nvSpPr>
        <p:spPr>
          <a:xfrm>
            <a:off x="6016261" y="2043110"/>
            <a:ext cx="625547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ECONOMIC IMPACTS: </a:t>
            </a:r>
          </a:p>
        </p:txBody>
      </p:sp>
      <p:sp>
        <p:nvSpPr>
          <p:cNvPr id="23" name="TextBox 2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24" name="Group 24"/>
          <p:cNvGrpSpPr/>
          <p:nvPr/>
        </p:nvGrpSpPr>
        <p:grpSpPr>
          <a:xfrm>
            <a:off x="5114860" y="6786044"/>
            <a:ext cx="4504743" cy="2656608"/>
            <a:chOff x="0" y="0"/>
            <a:chExt cx="1186434" cy="699683"/>
          </a:xfrm>
        </p:grpSpPr>
        <p:sp>
          <p:nvSpPr>
            <p:cNvPr id="25" name="Freeform 25"/>
            <p:cNvSpPr/>
            <p:nvPr/>
          </p:nvSpPr>
          <p:spPr>
            <a:xfrm>
              <a:off x="0" y="0"/>
              <a:ext cx="1186434" cy="699683"/>
            </a:xfrm>
            <a:custGeom>
              <a:avLst/>
              <a:gdLst/>
              <a:ahLst/>
              <a:cxnLst/>
              <a:rect l="l" t="t" r="r" b="b"/>
              <a:pathLst>
                <a:path w="1186434" h="699683">
                  <a:moveTo>
                    <a:pt x="87649" y="0"/>
                  </a:moveTo>
                  <a:lnTo>
                    <a:pt x="1098785" y="0"/>
                  </a:lnTo>
                  <a:cubicBezTo>
                    <a:pt x="1122031" y="0"/>
                    <a:pt x="1144325" y="9234"/>
                    <a:pt x="1160763" y="25672"/>
                  </a:cubicBezTo>
                  <a:cubicBezTo>
                    <a:pt x="1177200" y="42109"/>
                    <a:pt x="1186434" y="64403"/>
                    <a:pt x="1186434" y="87649"/>
                  </a:cubicBezTo>
                  <a:lnTo>
                    <a:pt x="1186434" y="612033"/>
                  </a:lnTo>
                  <a:cubicBezTo>
                    <a:pt x="1186434" y="660441"/>
                    <a:pt x="1147192" y="699683"/>
                    <a:pt x="1098785" y="699683"/>
                  </a:cubicBezTo>
                  <a:lnTo>
                    <a:pt x="87649" y="699683"/>
                  </a:lnTo>
                  <a:cubicBezTo>
                    <a:pt x="39242" y="699683"/>
                    <a:pt x="0" y="660441"/>
                    <a:pt x="0" y="612033"/>
                  </a:cubicBezTo>
                  <a:lnTo>
                    <a:pt x="0" y="87649"/>
                  </a:lnTo>
                  <a:cubicBezTo>
                    <a:pt x="0" y="39242"/>
                    <a:pt x="39242" y="0"/>
                    <a:pt x="87649" y="0"/>
                  </a:cubicBezTo>
                  <a:close/>
                </a:path>
              </a:pathLst>
            </a:custGeom>
            <a:solidFill>
              <a:srgbClr val="FFFFFF"/>
            </a:solidFill>
            <a:ln w="76200" cap="rnd">
              <a:solidFill>
                <a:srgbClr val="CC2141"/>
              </a:solidFill>
              <a:prstDash val="solid"/>
              <a:round/>
            </a:ln>
          </p:spPr>
          <p:txBody>
            <a:bodyPr/>
            <a:lstStyle/>
            <a:p>
              <a:endParaRPr lang="en-GB"/>
            </a:p>
          </p:txBody>
        </p:sp>
        <p:sp>
          <p:nvSpPr>
            <p:cNvPr id="26" name="TextBox 26"/>
            <p:cNvSpPr txBox="1"/>
            <p:nvPr/>
          </p:nvSpPr>
          <p:spPr>
            <a:xfrm>
              <a:off x="0" y="-57150"/>
              <a:ext cx="1186434" cy="7568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Bold"/>
                  <a:ea typeface="Montserrat Classic Bold"/>
                  <a:cs typeface="Montserrat Classic Bold"/>
                  <a:sym typeface="Montserrat Classic Bold"/>
                </a:rPr>
                <a:t>Cost of damages:</a:t>
              </a:r>
              <a:r>
                <a:rPr lang="en-US" sz="2500">
                  <a:solidFill>
                    <a:srgbClr val="000000"/>
                  </a:solidFill>
                  <a:latin typeface="Montserrat Classic"/>
                  <a:ea typeface="Montserrat Classic"/>
                  <a:cs typeface="Montserrat Classic"/>
                  <a:sym typeface="Montserrat Classic"/>
                </a:rPr>
                <a:t> Estimates calculate the costs of damage due to Storm </a:t>
              </a:r>
              <a:r>
                <a:rPr lang="en-US" sz="2500" err="1">
                  <a:solidFill>
                    <a:srgbClr val="000000"/>
                  </a:solidFill>
                  <a:latin typeface="Montserrat Classic"/>
                  <a:ea typeface="Montserrat Classic"/>
                  <a:cs typeface="Montserrat Classic"/>
                  <a:sym typeface="Montserrat Classic"/>
                </a:rPr>
                <a:t>Babet</a:t>
              </a:r>
              <a:r>
                <a:rPr lang="en-US" sz="2500">
                  <a:solidFill>
                    <a:srgbClr val="000000"/>
                  </a:solidFill>
                  <a:latin typeface="Montserrat Classic"/>
                  <a:ea typeface="Montserrat Classic"/>
                  <a:cs typeface="Montserrat Classic"/>
                  <a:sym typeface="Montserrat Classic"/>
                </a:rPr>
                <a:t> to be between £450m - £650m.</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13885889" y="4349081"/>
            <a:ext cx="4267895" cy="4129600"/>
            <a:chOff x="0" y="0"/>
            <a:chExt cx="1124055" cy="1087631"/>
          </a:xfrm>
        </p:grpSpPr>
        <p:sp>
          <p:nvSpPr>
            <p:cNvPr id="11" name="Freeform 11"/>
            <p:cNvSpPr/>
            <p:nvPr/>
          </p:nvSpPr>
          <p:spPr>
            <a:xfrm>
              <a:off x="0" y="0"/>
              <a:ext cx="1124055" cy="1087631"/>
            </a:xfrm>
            <a:custGeom>
              <a:avLst/>
              <a:gdLst/>
              <a:ahLst/>
              <a:cxnLst/>
              <a:rect l="l" t="t" r="r" b="b"/>
              <a:pathLst>
                <a:path w="1124055" h="1087631">
                  <a:moveTo>
                    <a:pt x="92514" y="0"/>
                  </a:moveTo>
                  <a:lnTo>
                    <a:pt x="1031541" y="0"/>
                  </a:lnTo>
                  <a:cubicBezTo>
                    <a:pt x="1056077" y="0"/>
                    <a:pt x="1079608" y="9747"/>
                    <a:pt x="1096958" y="27097"/>
                  </a:cubicBezTo>
                  <a:cubicBezTo>
                    <a:pt x="1114308" y="44446"/>
                    <a:pt x="1124055" y="67977"/>
                    <a:pt x="1124055" y="92514"/>
                  </a:cubicBezTo>
                  <a:lnTo>
                    <a:pt x="1124055" y="995118"/>
                  </a:lnTo>
                  <a:cubicBezTo>
                    <a:pt x="1124055" y="1046212"/>
                    <a:pt x="1082635" y="1087631"/>
                    <a:pt x="1031541" y="1087631"/>
                  </a:cubicBezTo>
                  <a:lnTo>
                    <a:pt x="92514" y="1087631"/>
                  </a:lnTo>
                  <a:cubicBezTo>
                    <a:pt x="41420" y="1087631"/>
                    <a:pt x="0" y="1046212"/>
                    <a:pt x="0" y="995118"/>
                  </a:cubicBezTo>
                  <a:lnTo>
                    <a:pt x="0" y="92514"/>
                  </a:lnTo>
                  <a:cubicBezTo>
                    <a:pt x="0" y="41420"/>
                    <a:pt x="41420" y="0"/>
                    <a:pt x="92514"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47625"/>
              <a:ext cx="1124055" cy="1135256"/>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Pollution: </a:t>
              </a:r>
              <a:r>
                <a:rPr lang="en-US" sz="2700">
                  <a:solidFill>
                    <a:srgbClr val="000000"/>
                  </a:solidFill>
                  <a:latin typeface="Montserrat Classic"/>
                  <a:ea typeface="Montserrat Classic"/>
                  <a:cs typeface="Montserrat Classic"/>
                  <a:sym typeface="Montserrat Classic"/>
                </a:rPr>
                <a:t>Flooding spread pollutants from roads, industrial sites, and farms into rivers, contaminating water sources with harmful chemicals and affecting aquatic life.</a:t>
              </a:r>
            </a:p>
          </p:txBody>
        </p:sp>
      </p:grpSp>
      <p:grpSp>
        <p:nvGrpSpPr>
          <p:cNvPr id="13" name="Group 13"/>
          <p:cNvGrpSpPr/>
          <p:nvPr/>
        </p:nvGrpSpPr>
        <p:grpSpPr>
          <a:xfrm>
            <a:off x="187363" y="3022577"/>
            <a:ext cx="4154769" cy="6782607"/>
            <a:chOff x="0" y="0"/>
            <a:chExt cx="1094260" cy="1786366"/>
          </a:xfrm>
        </p:grpSpPr>
        <p:sp>
          <p:nvSpPr>
            <p:cNvPr id="14" name="Freeform 14"/>
            <p:cNvSpPr/>
            <p:nvPr/>
          </p:nvSpPr>
          <p:spPr>
            <a:xfrm>
              <a:off x="0" y="0"/>
              <a:ext cx="1094260" cy="1786366"/>
            </a:xfrm>
            <a:custGeom>
              <a:avLst/>
              <a:gdLst/>
              <a:ahLst/>
              <a:cxnLst/>
              <a:rect l="l" t="t" r="r" b="b"/>
              <a:pathLst>
                <a:path w="1094260" h="1786366">
                  <a:moveTo>
                    <a:pt x="95032" y="0"/>
                  </a:moveTo>
                  <a:lnTo>
                    <a:pt x="999228" y="0"/>
                  </a:lnTo>
                  <a:cubicBezTo>
                    <a:pt x="1024432" y="0"/>
                    <a:pt x="1048604" y="10012"/>
                    <a:pt x="1066426" y="27834"/>
                  </a:cubicBezTo>
                  <a:cubicBezTo>
                    <a:pt x="1084248" y="45656"/>
                    <a:pt x="1094260" y="69828"/>
                    <a:pt x="1094260" y="95032"/>
                  </a:cubicBezTo>
                  <a:lnTo>
                    <a:pt x="1094260" y="1691333"/>
                  </a:lnTo>
                  <a:cubicBezTo>
                    <a:pt x="1094260" y="1716537"/>
                    <a:pt x="1084248" y="1740709"/>
                    <a:pt x="1066426" y="1758531"/>
                  </a:cubicBezTo>
                  <a:cubicBezTo>
                    <a:pt x="1048604" y="1776353"/>
                    <a:pt x="1024432" y="1786366"/>
                    <a:pt x="999228" y="1786366"/>
                  </a:cubicBezTo>
                  <a:lnTo>
                    <a:pt x="95032" y="1786366"/>
                  </a:lnTo>
                  <a:cubicBezTo>
                    <a:pt x="69828" y="1786366"/>
                    <a:pt x="45656" y="1776353"/>
                    <a:pt x="27834" y="1758531"/>
                  </a:cubicBezTo>
                  <a:cubicBezTo>
                    <a:pt x="10012" y="1740709"/>
                    <a:pt x="0" y="1716537"/>
                    <a:pt x="0" y="1691333"/>
                  </a:cubicBezTo>
                  <a:lnTo>
                    <a:pt x="0" y="95032"/>
                  </a:lnTo>
                  <a:cubicBezTo>
                    <a:pt x="0" y="69828"/>
                    <a:pt x="10012" y="45656"/>
                    <a:pt x="27834" y="27834"/>
                  </a:cubicBezTo>
                  <a:cubicBezTo>
                    <a:pt x="45656" y="10012"/>
                    <a:pt x="69828" y="0"/>
                    <a:pt x="95032"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47625"/>
              <a:ext cx="1094260"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Landslides: </a:t>
              </a:r>
              <a:r>
                <a:rPr lang="en-US" sz="2700">
                  <a:solidFill>
                    <a:srgbClr val="000000"/>
                  </a:solidFill>
                  <a:latin typeface="Montserrat Classic"/>
                  <a:ea typeface="Montserrat Classic"/>
                  <a:cs typeface="Montserrat Classic"/>
                  <a:sym typeface="Montserrat Classic"/>
                </a:rPr>
                <a:t>Heavy rains from Storm Babet triggered landslides, causing damage to forests and natural habitats. For example, a slope near houses at the base of Chilwell Quarry collapsed due to the intense rainfall in October.</a:t>
              </a:r>
            </a:p>
          </p:txBody>
        </p:sp>
      </p:grpSp>
      <p:grpSp>
        <p:nvGrpSpPr>
          <p:cNvPr id="16" name="Group 16"/>
          <p:cNvGrpSpPr/>
          <p:nvPr/>
        </p:nvGrpSpPr>
        <p:grpSpPr>
          <a:xfrm>
            <a:off x="4562393" y="6185324"/>
            <a:ext cx="4658422" cy="3236316"/>
            <a:chOff x="0" y="0"/>
            <a:chExt cx="1226910" cy="852363"/>
          </a:xfrm>
        </p:grpSpPr>
        <p:sp>
          <p:nvSpPr>
            <p:cNvPr id="17" name="Freeform 17"/>
            <p:cNvSpPr/>
            <p:nvPr/>
          </p:nvSpPr>
          <p:spPr>
            <a:xfrm>
              <a:off x="0" y="0"/>
              <a:ext cx="1226910" cy="852363"/>
            </a:xfrm>
            <a:custGeom>
              <a:avLst/>
              <a:gdLst/>
              <a:ahLst/>
              <a:cxnLst/>
              <a:rect l="l" t="t" r="r" b="b"/>
              <a:pathLst>
                <a:path w="1226910" h="852363">
                  <a:moveTo>
                    <a:pt x="84758" y="0"/>
                  </a:moveTo>
                  <a:lnTo>
                    <a:pt x="1142152" y="0"/>
                  </a:lnTo>
                  <a:cubicBezTo>
                    <a:pt x="1188962" y="0"/>
                    <a:pt x="1226910" y="37947"/>
                    <a:pt x="1226910" y="84758"/>
                  </a:cubicBezTo>
                  <a:lnTo>
                    <a:pt x="1226910" y="767605"/>
                  </a:lnTo>
                  <a:cubicBezTo>
                    <a:pt x="1226910" y="790084"/>
                    <a:pt x="1217980" y="811643"/>
                    <a:pt x="1202084" y="827538"/>
                  </a:cubicBezTo>
                  <a:cubicBezTo>
                    <a:pt x="1186189" y="843433"/>
                    <a:pt x="1164631" y="852363"/>
                    <a:pt x="1142152" y="852363"/>
                  </a:cubicBezTo>
                  <a:lnTo>
                    <a:pt x="84758" y="852363"/>
                  </a:lnTo>
                  <a:cubicBezTo>
                    <a:pt x="62279" y="852363"/>
                    <a:pt x="40720" y="843433"/>
                    <a:pt x="24825" y="827538"/>
                  </a:cubicBezTo>
                  <a:cubicBezTo>
                    <a:pt x="8930" y="811643"/>
                    <a:pt x="0" y="790084"/>
                    <a:pt x="0" y="767605"/>
                  </a:cubicBezTo>
                  <a:lnTo>
                    <a:pt x="0" y="84758"/>
                  </a:lnTo>
                  <a:cubicBezTo>
                    <a:pt x="0" y="62279"/>
                    <a:pt x="8930" y="40720"/>
                    <a:pt x="24825" y="24825"/>
                  </a:cubicBezTo>
                  <a:cubicBezTo>
                    <a:pt x="40720" y="8930"/>
                    <a:pt x="62279" y="0"/>
                    <a:pt x="84758"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47625"/>
              <a:ext cx="1226910" cy="899988"/>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Soil erosion:</a:t>
              </a:r>
              <a:r>
                <a:rPr lang="en-US" sz="2700">
                  <a:solidFill>
                    <a:srgbClr val="000000"/>
                  </a:solidFill>
                  <a:latin typeface="Montserrat Classic"/>
                  <a:ea typeface="Montserrat Classic"/>
                  <a:cs typeface="Montserrat Classic"/>
                  <a:sym typeface="Montserrat Classic"/>
                </a:rPr>
                <a:t> </a:t>
              </a:r>
            </a:p>
            <a:p>
              <a:pPr algn="ctr">
                <a:lnSpc>
                  <a:spcPts val="3779"/>
                </a:lnSpc>
              </a:pPr>
              <a:r>
                <a:rPr lang="en-US" sz="2700">
                  <a:solidFill>
                    <a:srgbClr val="000000"/>
                  </a:solidFill>
                  <a:latin typeface="Montserrat Classic"/>
                  <a:ea typeface="Montserrat Classic"/>
                  <a:cs typeface="Montserrat Classic"/>
                  <a:sym typeface="Montserrat Classic"/>
                </a:rPr>
                <a:t> Intense rainfall increased soil erosion and disrupted local habitats, affecting wildlife and potentially reducing biodiversity.</a:t>
              </a:r>
            </a:p>
          </p:txBody>
        </p:sp>
      </p:grpSp>
      <p:grpSp>
        <p:nvGrpSpPr>
          <p:cNvPr id="19" name="Group 19"/>
          <p:cNvGrpSpPr/>
          <p:nvPr/>
        </p:nvGrpSpPr>
        <p:grpSpPr>
          <a:xfrm>
            <a:off x="4509177" y="3585978"/>
            <a:ext cx="4711637" cy="2256446"/>
            <a:chOff x="0" y="0"/>
            <a:chExt cx="1240925" cy="594290"/>
          </a:xfrm>
        </p:grpSpPr>
        <p:sp>
          <p:nvSpPr>
            <p:cNvPr id="20" name="Freeform 20"/>
            <p:cNvSpPr/>
            <p:nvPr/>
          </p:nvSpPr>
          <p:spPr>
            <a:xfrm>
              <a:off x="0" y="0"/>
              <a:ext cx="1240925" cy="594290"/>
            </a:xfrm>
            <a:custGeom>
              <a:avLst/>
              <a:gdLst/>
              <a:ahLst/>
              <a:cxnLst/>
              <a:rect l="l" t="t" r="r" b="b"/>
              <a:pathLst>
                <a:path w="1240925" h="594290">
                  <a:moveTo>
                    <a:pt x="83801" y="0"/>
                  </a:moveTo>
                  <a:lnTo>
                    <a:pt x="1157124" y="0"/>
                  </a:lnTo>
                  <a:cubicBezTo>
                    <a:pt x="1203406" y="0"/>
                    <a:pt x="1240925" y="37519"/>
                    <a:pt x="1240925" y="83801"/>
                  </a:cubicBezTo>
                  <a:lnTo>
                    <a:pt x="1240925" y="510490"/>
                  </a:lnTo>
                  <a:cubicBezTo>
                    <a:pt x="1240925" y="556771"/>
                    <a:pt x="1203406" y="594290"/>
                    <a:pt x="1157124" y="594290"/>
                  </a:cubicBezTo>
                  <a:lnTo>
                    <a:pt x="83801" y="594290"/>
                  </a:lnTo>
                  <a:cubicBezTo>
                    <a:pt x="37519" y="594290"/>
                    <a:pt x="0" y="556771"/>
                    <a:pt x="0" y="510490"/>
                  </a:cubicBezTo>
                  <a:lnTo>
                    <a:pt x="0" y="83801"/>
                  </a:lnTo>
                  <a:cubicBezTo>
                    <a:pt x="0" y="37519"/>
                    <a:pt x="37519" y="0"/>
                    <a:pt x="83801"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47625"/>
              <a:ext cx="1240925" cy="641915"/>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Flooding:</a:t>
              </a:r>
              <a:r>
                <a:rPr lang="en-US" sz="2700">
                  <a:solidFill>
                    <a:srgbClr val="000000"/>
                  </a:solidFill>
                  <a:latin typeface="Montserrat Classic"/>
                  <a:ea typeface="Montserrat Classic"/>
                  <a:cs typeface="Montserrat Classic"/>
                  <a:sym typeface="Montserrat Classic"/>
                </a:rPr>
                <a:t> Widespread flooding damaged rivers, lakes, and wetlands, displacing wildlife.</a:t>
              </a:r>
            </a:p>
          </p:txBody>
        </p:sp>
      </p:grpSp>
      <p:sp>
        <p:nvSpPr>
          <p:cNvPr id="22" name="TextBox 22"/>
          <p:cNvSpPr txBox="1"/>
          <p:nvPr/>
        </p:nvSpPr>
        <p:spPr>
          <a:xfrm>
            <a:off x="4960296" y="1928810"/>
            <a:ext cx="8367407" cy="755015"/>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ENVIRONMENTAL IMPACTS: </a:t>
            </a:r>
          </a:p>
        </p:txBody>
      </p:sp>
      <p:sp>
        <p:nvSpPr>
          <p:cNvPr id="23" name="TextBox 23"/>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24" name="Group 24"/>
          <p:cNvGrpSpPr/>
          <p:nvPr/>
        </p:nvGrpSpPr>
        <p:grpSpPr>
          <a:xfrm>
            <a:off x="9449415" y="3026725"/>
            <a:ext cx="4193229" cy="6782607"/>
            <a:chOff x="0" y="0"/>
            <a:chExt cx="1104389" cy="1786366"/>
          </a:xfrm>
        </p:grpSpPr>
        <p:sp>
          <p:nvSpPr>
            <p:cNvPr id="25" name="Freeform 25"/>
            <p:cNvSpPr/>
            <p:nvPr/>
          </p:nvSpPr>
          <p:spPr>
            <a:xfrm>
              <a:off x="0" y="0"/>
              <a:ext cx="1104389" cy="1786366"/>
            </a:xfrm>
            <a:custGeom>
              <a:avLst/>
              <a:gdLst/>
              <a:ahLst/>
              <a:cxnLst/>
              <a:rect l="l" t="t" r="r" b="b"/>
              <a:pathLst>
                <a:path w="1104389" h="1786366">
                  <a:moveTo>
                    <a:pt x="94161" y="0"/>
                  </a:moveTo>
                  <a:lnTo>
                    <a:pt x="1010229" y="0"/>
                  </a:lnTo>
                  <a:cubicBezTo>
                    <a:pt x="1035202" y="0"/>
                    <a:pt x="1059152" y="9920"/>
                    <a:pt x="1076810" y="27579"/>
                  </a:cubicBezTo>
                  <a:cubicBezTo>
                    <a:pt x="1094469" y="45238"/>
                    <a:pt x="1104389" y="69188"/>
                    <a:pt x="1104389" y="94161"/>
                  </a:cubicBezTo>
                  <a:lnTo>
                    <a:pt x="1104389" y="1692205"/>
                  </a:lnTo>
                  <a:cubicBezTo>
                    <a:pt x="1104389" y="1717178"/>
                    <a:pt x="1094469" y="1741128"/>
                    <a:pt x="1076810" y="1758786"/>
                  </a:cubicBezTo>
                  <a:cubicBezTo>
                    <a:pt x="1059152" y="1776445"/>
                    <a:pt x="1035202" y="1786366"/>
                    <a:pt x="1010229" y="1786366"/>
                  </a:cubicBezTo>
                  <a:lnTo>
                    <a:pt x="94161" y="1786366"/>
                  </a:lnTo>
                  <a:cubicBezTo>
                    <a:pt x="69188" y="1786366"/>
                    <a:pt x="45238" y="1776445"/>
                    <a:pt x="27579" y="1758786"/>
                  </a:cubicBezTo>
                  <a:cubicBezTo>
                    <a:pt x="9920" y="1741128"/>
                    <a:pt x="0" y="1717178"/>
                    <a:pt x="0" y="1692205"/>
                  </a:cubicBezTo>
                  <a:lnTo>
                    <a:pt x="0" y="94161"/>
                  </a:lnTo>
                  <a:cubicBezTo>
                    <a:pt x="0" y="69188"/>
                    <a:pt x="9920" y="45238"/>
                    <a:pt x="27579" y="27579"/>
                  </a:cubicBezTo>
                  <a:cubicBezTo>
                    <a:pt x="45238" y="9920"/>
                    <a:pt x="69188" y="0"/>
                    <a:pt x="94161" y="0"/>
                  </a:cubicBezTo>
                  <a:close/>
                </a:path>
              </a:pathLst>
            </a:custGeom>
            <a:solidFill>
              <a:srgbClr val="FFFFFF"/>
            </a:solidFill>
            <a:ln w="76200" cap="rnd">
              <a:solidFill>
                <a:srgbClr val="1C78B6"/>
              </a:solidFill>
              <a:prstDash val="solid"/>
              <a:round/>
            </a:ln>
          </p:spPr>
          <p:txBody>
            <a:bodyPr/>
            <a:lstStyle/>
            <a:p>
              <a:endParaRPr lang="en-GB"/>
            </a:p>
          </p:txBody>
        </p:sp>
        <p:sp>
          <p:nvSpPr>
            <p:cNvPr id="26" name="TextBox 26"/>
            <p:cNvSpPr txBox="1"/>
            <p:nvPr/>
          </p:nvSpPr>
          <p:spPr>
            <a:xfrm>
              <a:off x="0" y="-47625"/>
              <a:ext cx="1104389" cy="1833991"/>
            </a:xfrm>
            <a:prstGeom prst="rect">
              <a:avLst/>
            </a:prstGeom>
          </p:spPr>
          <p:txBody>
            <a:bodyPr lIns="50800" tIns="50800" rIns="50800" bIns="50800" rtlCol="0" anchor="ctr"/>
            <a:lstStyle/>
            <a:p>
              <a:pPr algn="ctr">
                <a:lnSpc>
                  <a:spcPts val="3779"/>
                </a:lnSpc>
              </a:pPr>
              <a:r>
                <a:rPr lang="en-US" sz="2700">
                  <a:solidFill>
                    <a:srgbClr val="000000"/>
                  </a:solidFill>
                  <a:latin typeface="Montserrat Classic Bold"/>
                  <a:ea typeface="Montserrat Classic Bold"/>
                  <a:cs typeface="Montserrat Classic Bold"/>
                  <a:sym typeface="Montserrat Classic Bold"/>
                </a:rPr>
                <a:t>Debris and waste: </a:t>
              </a:r>
              <a:r>
                <a:rPr lang="en-US" sz="2700">
                  <a:solidFill>
                    <a:srgbClr val="000000"/>
                  </a:solidFill>
                  <a:latin typeface="Montserrat Classic"/>
                  <a:ea typeface="Montserrat Classic"/>
                  <a:cs typeface="Montserrat Classic"/>
                  <a:sym typeface="Montserrat Classic"/>
                </a:rPr>
                <a:t>The storm caused extensive damage and debris, including hazardous materials. Over 750 </a:t>
              </a:r>
              <a:r>
                <a:rPr lang="en-US" sz="2700" err="1">
                  <a:solidFill>
                    <a:srgbClr val="000000"/>
                  </a:solidFill>
                  <a:latin typeface="Montserrat Classic"/>
                  <a:ea typeface="Montserrat Classic"/>
                  <a:cs typeface="Montserrat Classic"/>
                  <a:sym typeface="Montserrat Classic"/>
                </a:rPr>
                <a:t>tonnes</a:t>
              </a:r>
              <a:r>
                <a:rPr lang="en-US" sz="2700">
                  <a:solidFill>
                    <a:srgbClr val="000000"/>
                  </a:solidFill>
                  <a:latin typeface="Montserrat Classic"/>
                  <a:ea typeface="Montserrat Classic"/>
                  <a:cs typeface="Montserrat Classic"/>
                  <a:sym typeface="Montserrat Classic"/>
                </a:rPr>
                <a:t> of debris were removed from Sunderland’s promenades and beaches after recent storms including Storm </a:t>
              </a:r>
              <a:r>
                <a:rPr lang="en-US" sz="2700" err="1">
                  <a:solidFill>
                    <a:srgbClr val="000000"/>
                  </a:solidFill>
                  <a:latin typeface="Montserrat Classic"/>
                  <a:ea typeface="Montserrat Classic"/>
                  <a:cs typeface="Montserrat Classic"/>
                  <a:sym typeface="Montserrat Classic"/>
                </a:rPr>
                <a:t>Babet</a:t>
              </a:r>
              <a:r>
                <a:rPr lang="en-US" sz="2700">
                  <a:solidFill>
                    <a:srgbClr val="000000"/>
                  </a:solidFill>
                  <a:latin typeface="Montserrat Classic"/>
                  <a:ea typeface="Montserrat Classic"/>
                  <a:cs typeface="Montserrat Classic"/>
                  <a:sym typeface="Montserrat Classic"/>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sp>
        <p:nvSpPr>
          <p:cNvPr id="10" name="Freeform 10"/>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TextBox 12"/>
          <p:cNvSpPr txBox="1"/>
          <p:nvPr/>
        </p:nvSpPr>
        <p:spPr>
          <a:xfrm>
            <a:off x="4154769" y="771544"/>
            <a:ext cx="12687664"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3098601" y="2750733"/>
            <a:ext cx="12090797"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Several management strategies were implemented to minimise the risks posed by Storm Babet:</a:t>
            </a:r>
          </a:p>
        </p:txBody>
      </p:sp>
      <p:grpSp>
        <p:nvGrpSpPr>
          <p:cNvPr id="15" name="Group 15"/>
          <p:cNvGrpSpPr/>
          <p:nvPr/>
        </p:nvGrpSpPr>
        <p:grpSpPr>
          <a:xfrm>
            <a:off x="237207" y="3897844"/>
            <a:ext cx="6859751" cy="5986981"/>
            <a:chOff x="0" y="0"/>
            <a:chExt cx="9146335" cy="7982641"/>
          </a:xfrm>
        </p:grpSpPr>
        <p:sp>
          <p:nvSpPr>
            <p:cNvPr id="16" name="Freeform 16"/>
            <p:cNvSpPr/>
            <p:nvPr/>
          </p:nvSpPr>
          <p:spPr>
            <a:xfrm>
              <a:off x="0" y="0"/>
              <a:ext cx="9146335" cy="7982641"/>
            </a:xfrm>
            <a:custGeom>
              <a:avLst/>
              <a:gdLst/>
              <a:ahLst/>
              <a:cxnLst/>
              <a:rect l="l" t="t" r="r" b="b"/>
              <a:pathLst>
                <a:path w="9146335" h="7982641">
                  <a:moveTo>
                    <a:pt x="0" y="0"/>
                  </a:moveTo>
                  <a:lnTo>
                    <a:pt x="9146335" y="0"/>
                  </a:lnTo>
                  <a:lnTo>
                    <a:pt x="9146335" y="7982641"/>
                  </a:lnTo>
                  <a:lnTo>
                    <a:pt x="0" y="7982641"/>
                  </a:lnTo>
                  <a:lnTo>
                    <a:pt x="0" y="0"/>
                  </a:lnTo>
                  <a:close/>
                </a:path>
              </a:pathLst>
            </a:custGeom>
            <a:blipFill>
              <a:blip r:embed="rId7"/>
              <a:stretch>
                <a:fillRect t="-7247" r="-25814"/>
              </a:stretch>
            </a:blipFill>
          </p:spPr>
          <p:txBody>
            <a:bodyPr/>
            <a:lstStyle/>
            <a:p>
              <a:endParaRPr lang="en-GB"/>
            </a:p>
          </p:txBody>
        </p:sp>
        <p:grpSp>
          <p:nvGrpSpPr>
            <p:cNvPr id="17" name="Group 17"/>
            <p:cNvGrpSpPr/>
            <p:nvPr/>
          </p:nvGrpSpPr>
          <p:grpSpPr>
            <a:xfrm>
              <a:off x="682212" y="1818947"/>
              <a:ext cx="7108190" cy="5126990"/>
              <a:chOff x="0" y="0"/>
              <a:chExt cx="7108190" cy="5126990"/>
            </a:xfrm>
          </p:grpSpPr>
          <p:sp>
            <p:nvSpPr>
              <p:cNvPr id="18" name="Freeform 18"/>
              <p:cNvSpPr/>
              <p:nvPr/>
            </p:nvSpPr>
            <p:spPr>
              <a:xfrm>
                <a:off x="50800" y="50800"/>
                <a:ext cx="7005320" cy="5025390"/>
              </a:xfrm>
              <a:custGeom>
                <a:avLst/>
                <a:gdLst/>
                <a:ahLst/>
                <a:cxnLst/>
                <a:rect l="l" t="t" r="r" b="b"/>
                <a:pathLst>
                  <a:path w="7005320" h="5025390">
                    <a:moveTo>
                      <a:pt x="0" y="4532630"/>
                    </a:moveTo>
                    <a:cubicBezTo>
                      <a:pt x="0" y="4530090"/>
                      <a:pt x="41910" y="4287520"/>
                      <a:pt x="67310" y="4157980"/>
                    </a:cubicBezTo>
                    <a:cubicBezTo>
                      <a:pt x="93980" y="4017010"/>
                      <a:pt x="111760" y="3862070"/>
                      <a:pt x="160020" y="3719830"/>
                    </a:cubicBezTo>
                    <a:cubicBezTo>
                      <a:pt x="208280" y="3571240"/>
                      <a:pt x="293370" y="3413760"/>
                      <a:pt x="363220" y="3285490"/>
                    </a:cubicBezTo>
                    <a:cubicBezTo>
                      <a:pt x="420370" y="3176270"/>
                      <a:pt x="520700" y="3050540"/>
                      <a:pt x="538480" y="2990850"/>
                    </a:cubicBezTo>
                    <a:cubicBezTo>
                      <a:pt x="546100" y="2969260"/>
                      <a:pt x="535940" y="2965450"/>
                      <a:pt x="541020" y="2941320"/>
                    </a:cubicBezTo>
                    <a:cubicBezTo>
                      <a:pt x="558800" y="2868930"/>
                      <a:pt x="646430" y="2667000"/>
                      <a:pt x="726440" y="2536190"/>
                    </a:cubicBezTo>
                    <a:cubicBezTo>
                      <a:pt x="812800" y="2393950"/>
                      <a:pt x="929640" y="2247900"/>
                      <a:pt x="1052830" y="2123440"/>
                    </a:cubicBezTo>
                    <a:cubicBezTo>
                      <a:pt x="1178560" y="1998980"/>
                      <a:pt x="1353820" y="1913890"/>
                      <a:pt x="1475740" y="1790700"/>
                    </a:cubicBezTo>
                    <a:cubicBezTo>
                      <a:pt x="1591310" y="1672590"/>
                      <a:pt x="1666240" y="1525270"/>
                      <a:pt x="1771650" y="1402080"/>
                    </a:cubicBezTo>
                    <a:cubicBezTo>
                      <a:pt x="1877060" y="1280160"/>
                      <a:pt x="1965960" y="1132840"/>
                      <a:pt x="2106930" y="1052830"/>
                    </a:cubicBezTo>
                    <a:cubicBezTo>
                      <a:pt x="2260600" y="963930"/>
                      <a:pt x="2546350" y="1022350"/>
                      <a:pt x="2677160" y="916940"/>
                    </a:cubicBezTo>
                    <a:cubicBezTo>
                      <a:pt x="2796540" y="819150"/>
                      <a:pt x="2769870" y="580390"/>
                      <a:pt x="2887980" y="473710"/>
                    </a:cubicBezTo>
                    <a:cubicBezTo>
                      <a:pt x="3021330" y="354330"/>
                      <a:pt x="3286760" y="295910"/>
                      <a:pt x="3470910" y="266700"/>
                    </a:cubicBezTo>
                    <a:cubicBezTo>
                      <a:pt x="3630930" y="241300"/>
                      <a:pt x="3774440" y="273050"/>
                      <a:pt x="3928110" y="279400"/>
                    </a:cubicBezTo>
                    <a:cubicBezTo>
                      <a:pt x="4084320" y="285750"/>
                      <a:pt x="4244340" y="287020"/>
                      <a:pt x="4401820" y="302260"/>
                    </a:cubicBezTo>
                    <a:cubicBezTo>
                      <a:pt x="4558030" y="317500"/>
                      <a:pt x="4819650" y="347980"/>
                      <a:pt x="4866640" y="370840"/>
                    </a:cubicBezTo>
                    <a:cubicBezTo>
                      <a:pt x="4875530" y="375920"/>
                      <a:pt x="4875530" y="384810"/>
                      <a:pt x="4880610" y="386080"/>
                    </a:cubicBezTo>
                    <a:cubicBezTo>
                      <a:pt x="4889500" y="386080"/>
                      <a:pt x="4893310" y="369570"/>
                      <a:pt x="4911090" y="361950"/>
                    </a:cubicBezTo>
                    <a:cubicBezTo>
                      <a:pt x="4973320" y="334010"/>
                      <a:pt x="5222240" y="304800"/>
                      <a:pt x="5374640" y="274320"/>
                    </a:cubicBezTo>
                    <a:cubicBezTo>
                      <a:pt x="5525770" y="243840"/>
                      <a:pt x="5679440" y="214630"/>
                      <a:pt x="5822950" y="179070"/>
                    </a:cubicBezTo>
                    <a:cubicBezTo>
                      <a:pt x="5957570" y="144780"/>
                      <a:pt x="6142990" y="90170"/>
                      <a:pt x="6210300" y="66040"/>
                    </a:cubicBezTo>
                    <a:cubicBezTo>
                      <a:pt x="6235700" y="58420"/>
                      <a:pt x="6242050" y="53340"/>
                      <a:pt x="6259830" y="45720"/>
                    </a:cubicBezTo>
                    <a:cubicBezTo>
                      <a:pt x="6278880" y="38100"/>
                      <a:pt x="6318250" y="20320"/>
                      <a:pt x="6319520" y="20320"/>
                    </a:cubicBezTo>
                    <a:cubicBezTo>
                      <a:pt x="6320790" y="20320"/>
                      <a:pt x="6351270" y="17780"/>
                      <a:pt x="6358890" y="13970"/>
                    </a:cubicBezTo>
                    <a:cubicBezTo>
                      <a:pt x="6362700" y="12700"/>
                      <a:pt x="6366510" y="8890"/>
                      <a:pt x="6366510" y="10160"/>
                    </a:cubicBezTo>
                    <a:cubicBezTo>
                      <a:pt x="6366510" y="10160"/>
                      <a:pt x="6361430" y="13970"/>
                      <a:pt x="6361430" y="13970"/>
                    </a:cubicBezTo>
                    <a:cubicBezTo>
                      <a:pt x="6361430" y="15240"/>
                      <a:pt x="6374130" y="11430"/>
                      <a:pt x="6384290" y="10160"/>
                    </a:cubicBezTo>
                    <a:cubicBezTo>
                      <a:pt x="6399530" y="7620"/>
                      <a:pt x="6446520" y="0"/>
                      <a:pt x="6447790" y="0"/>
                    </a:cubicBezTo>
                    <a:cubicBezTo>
                      <a:pt x="6449060" y="0"/>
                      <a:pt x="6490970" y="3810"/>
                      <a:pt x="6512560" y="6350"/>
                    </a:cubicBezTo>
                    <a:cubicBezTo>
                      <a:pt x="6534150" y="7620"/>
                      <a:pt x="6576060" y="11430"/>
                      <a:pt x="6577330" y="11430"/>
                    </a:cubicBezTo>
                    <a:cubicBezTo>
                      <a:pt x="6578600" y="11430"/>
                      <a:pt x="6617970" y="25400"/>
                      <a:pt x="6639560" y="31750"/>
                    </a:cubicBezTo>
                    <a:cubicBezTo>
                      <a:pt x="6659880" y="39370"/>
                      <a:pt x="6699250" y="52070"/>
                      <a:pt x="6700520" y="53340"/>
                    </a:cubicBezTo>
                    <a:cubicBezTo>
                      <a:pt x="6701790" y="53340"/>
                      <a:pt x="6737350" y="76200"/>
                      <a:pt x="6755130" y="87630"/>
                    </a:cubicBezTo>
                    <a:cubicBezTo>
                      <a:pt x="6774180" y="99060"/>
                      <a:pt x="6809740" y="121920"/>
                      <a:pt x="6809740" y="123190"/>
                    </a:cubicBezTo>
                    <a:cubicBezTo>
                      <a:pt x="6811010" y="123190"/>
                      <a:pt x="6840220" y="153670"/>
                      <a:pt x="6855460" y="170180"/>
                    </a:cubicBezTo>
                    <a:cubicBezTo>
                      <a:pt x="6869430" y="185420"/>
                      <a:pt x="6899910" y="215900"/>
                      <a:pt x="6899910" y="217170"/>
                    </a:cubicBezTo>
                    <a:cubicBezTo>
                      <a:pt x="6899910" y="217170"/>
                      <a:pt x="6921500" y="254000"/>
                      <a:pt x="6931660" y="273050"/>
                    </a:cubicBezTo>
                    <a:cubicBezTo>
                      <a:pt x="6943090" y="292100"/>
                      <a:pt x="6964680" y="328930"/>
                      <a:pt x="6964680" y="330200"/>
                    </a:cubicBezTo>
                    <a:cubicBezTo>
                      <a:pt x="6964680" y="330200"/>
                      <a:pt x="6976110" y="370840"/>
                      <a:pt x="6982460" y="392430"/>
                    </a:cubicBezTo>
                    <a:cubicBezTo>
                      <a:pt x="6988810" y="412750"/>
                      <a:pt x="7000240" y="453390"/>
                      <a:pt x="7000240" y="454660"/>
                    </a:cubicBezTo>
                    <a:cubicBezTo>
                      <a:pt x="7000240" y="455930"/>
                      <a:pt x="7001510" y="497840"/>
                      <a:pt x="7002780" y="519430"/>
                    </a:cubicBezTo>
                    <a:cubicBezTo>
                      <a:pt x="7002780" y="541020"/>
                      <a:pt x="7005320" y="584200"/>
                      <a:pt x="7005320" y="584200"/>
                    </a:cubicBezTo>
                    <a:cubicBezTo>
                      <a:pt x="7005320" y="585470"/>
                      <a:pt x="6996430" y="627380"/>
                      <a:pt x="6991350" y="647700"/>
                    </a:cubicBezTo>
                    <a:cubicBezTo>
                      <a:pt x="6987540" y="669290"/>
                      <a:pt x="6978650" y="711200"/>
                      <a:pt x="6978650" y="711200"/>
                    </a:cubicBezTo>
                    <a:cubicBezTo>
                      <a:pt x="6978650" y="711200"/>
                      <a:pt x="6978650" y="711200"/>
                      <a:pt x="6978650" y="712470"/>
                    </a:cubicBezTo>
                    <a:cubicBezTo>
                      <a:pt x="6977380" y="713740"/>
                      <a:pt x="6821170" y="998220"/>
                      <a:pt x="6804660" y="1018540"/>
                    </a:cubicBezTo>
                    <a:cubicBezTo>
                      <a:pt x="6802120" y="1021080"/>
                      <a:pt x="6802120" y="1019810"/>
                      <a:pt x="6800850" y="1022350"/>
                    </a:cubicBezTo>
                    <a:cubicBezTo>
                      <a:pt x="6781800" y="1045210"/>
                      <a:pt x="6637020" y="1348740"/>
                      <a:pt x="6590030" y="1399540"/>
                    </a:cubicBezTo>
                    <a:cubicBezTo>
                      <a:pt x="6576060" y="1416050"/>
                      <a:pt x="6560820" y="1409700"/>
                      <a:pt x="6553200" y="1424940"/>
                    </a:cubicBezTo>
                    <a:cubicBezTo>
                      <a:pt x="6540500" y="1449070"/>
                      <a:pt x="6572250" y="1501140"/>
                      <a:pt x="6550660" y="1545590"/>
                    </a:cubicBezTo>
                    <a:cubicBezTo>
                      <a:pt x="6510020" y="1629410"/>
                      <a:pt x="6314440" y="1758950"/>
                      <a:pt x="6197600" y="1837690"/>
                    </a:cubicBezTo>
                    <a:cubicBezTo>
                      <a:pt x="6097270" y="1905000"/>
                      <a:pt x="5919470" y="1982470"/>
                      <a:pt x="5900420" y="1997710"/>
                    </a:cubicBezTo>
                    <a:cubicBezTo>
                      <a:pt x="5896610" y="2000250"/>
                      <a:pt x="5899150" y="2000250"/>
                      <a:pt x="5896610" y="2002790"/>
                    </a:cubicBezTo>
                    <a:cubicBezTo>
                      <a:pt x="5882640" y="2014220"/>
                      <a:pt x="5765800" y="2084070"/>
                      <a:pt x="5745480" y="2092960"/>
                    </a:cubicBezTo>
                    <a:cubicBezTo>
                      <a:pt x="5741670" y="2094230"/>
                      <a:pt x="5739130" y="2090420"/>
                      <a:pt x="5736590" y="2094230"/>
                    </a:cubicBezTo>
                    <a:cubicBezTo>
                      <a:pt x="5718810" y="2115820"/>
                      <a:pt x="5731510" y="2345690"/>
                      <a:pt x="5715000" y="2486660"/>
                    </a:cubicBezTo>
                    <a:cubicBezTo>
                      <a:pt x="5695950" y="2655570"/>
                      <a:pt x="5668010" y="2866390"/>
                      <a:pt x="5621020" y="3036570"/>
                    </a:cubicBezTo>
                    <a:cubicBezTo>
                      <a:pt x="5579110" y="3188970"/>
                      <a:pt x="5537200" y="3336290"/>
                      <a:pt x="5458460" y="3463290"/>
                    </a:cubicBezTo>
                    <a:cubicBezTo>
                      <a:pt x="5379720" y="3587750"/>
                      <a:pt x="5265420" y="3694430"/>
                      <a:pt x="5151120" y="3790950"/>
                    </a:cubicBezTo>
                    <a:cubicBezTo>
                      <a:pt x="5034280" y="3887470"/>
                      <a:pt x="4904740" y="3968750"/>
                      <a:pt x="4763770" y="4041140"/>
                    </a:cubicBezTo>
                    <a:cubicBezTo>
                      <a:pt x="4610100" y="4118610"/>
                      <a:pt x="4420870" y="4169410"/>
                      <a:pt x="4259580" y="4232910"/>
                    </a:cubicBezTo>
                    <a:cubicBezTo>
                      <a:pt x="4108450" y="4292600"/>
                      <a:pt x="3972560" y="4359910"/>
                      <a:pt x="3823970" y="4410710"/>
                    </a:cubicBezTo>
                    <a:cubicBezTo>
                      <a:pt x="3671570" y="4461510"/>
                      <a:pt x="3510280" y="4494530"/>
                      <a:pt x="3356610" y="4535170"/>
                    </a:cubicBezTo>
                    <a:cubicBezTo>
                      <a:pt x="3206750" y="4574540"/>
                      <a:pt x="3061970" y="4618990"/>
                      <a:pt x="2913380" y="4650740"/>
                    </a:cubicBezTo>
                    <a:cubicBezTo>
                      <a:pt x="2766060" y="4681220"/>
                      <a:pt x="2620010" y="4704080"/>
                      <a:pt x="2470150" y="4723130"/>
                    </a:cubicBezTo>
                    <a:cubicBezTo>
                      <a:pt x="2317750" y="4743450"/>
                      <a:pt x="2159000" y="4748530"/>
                      <a:pt x="2005330" y="4767580"/>
                    </a:cubicBezTo>
                    <a:cubicBezTo>
                      <a:pt x="1854200" y="4785360"/>
                      <a:pt x="1704340" y="4803140"/>
                      <a:pt x="1554480" y="4832350"/>
                    </a:cubicBezTo>
                    <a:cubicBezTo>
                      <a:pt x="1404620" y="4861560"/>
                      <a:pt x="1258570" y="4916170"/>
                      <a:pt x="1107440" y="4944110"/>
                    </a:cubicBezTo>
                    <a:cubicBezTo>
                      <a:pt x="957580" y="4972050"/>
                      <a:pt x="655320" y="5006340"/>
                      <a:pt x="652780" y="5001260"/>
                    </a:cubicBezTo>
                    <a:cubicBezTo>
                      <a:pt x="652780" y="5001260"/>
                      <a:pt x="654050" y="5001260"/>
                      <a:pt x="654050" y="5001260"/>
                    </a:cubicBezTo>
                    <a:cubicBezTo>
                      <a:pt x="652780" y="4999990"/>
                      <a:pt x="627380" y="5007610"/>
                      <a:pt x="613410" y="5011420"/>
                    </a:cubicBezTo>
                    <a:cubicBezTo>
                      <a:pt x="595630" y="5015230"/>
                      <a:pt x="556260" y="5025390"/>
                      <a:pt x="554990" y="5025390"/>
                    </a:cubicBezTo>
                    <a:cubicBezTo>
                      <a:pt x="553720" y="5025390"/>
                      <a:pt x="515620" y="5025390"/>
                      <a:pt x="495300" y="5025390"/>
                    </a:cubicBezTo>
                    <a:cubicBezTo>
                      <a:pt x="474980" y="5025390"/>
                      <a:pt x="435610" y="5025390"/>
                      <a:pt x="435610" y="5025390"/>
                    </a:cubicBezTo>
                    <a:cubicBezTo>
                      <a:pt x="434340" y="5025390"/>
                      <a:pt x="396240" y="5015230"/>
                      <a:pt x="377190" y="5010150"/>
                    </a:cubicBezTo>
                    <a:cubicBezTo>
                      <a:pt x="358140" y="5006340"/>
                      <a:pt x="320040" y="4996180"/>
                      <a:pt x="318770" y="4996180"/>
                    </a:cubicBezTo>
                    <a:cubicBezTo>
                      <a:pt x="318770" y="4996180"/>
                      <a:pt x="284480" y="4978400"/>
                      <a:pt x="266700" y="4968240"/>
                    </a:cubicBezTo>
                    <a:cubicBezTo>
                      <a:pt x="248920" y="4959350"/>
                      <a:pt x="214630" y="4941570"/>
                      <a:pt x="213360" y="4940300"/>
                    </a:cubicBezTo>
                    <a:cubicBezTo>
                      <a:pt x="213360" y="4940300"/>
                      <a:pt x="184150" y="4913630"/>
                      <a:pt x="168910" y="4900930"/>
                    </a:cubicBezTo>
                    <a:cubicBezTo>
                      <a:pt x="153670" y="4888230"/>
                      <a:pt x="124460" y="4861560"/>
                      <a:pt x="124460" y="4861560"/>
                    </a:cubicBezTo>
                    <a:cubicBezTo>
                      <a:pt x="123190" y="4860290"/>
                      <a:pt x="101600" y="4828540"/>
                      <a:pt x="90170" y="4812030"/>
                    </a:cubicBezTo>
                    <a:cubicBezTo>
                      <a:pt x="78740" y="4795520"/>
                      <a:pt x="55880" y="4763770"/>
                      <a:pt x="55880" y="4762500"/>
                    </a:cubicBezTo>
                    <a:cubicBezTo>
                      <a:pt x="55880" y="4762500"/>
                      <a:pt x="41910" y="4725670"/>
                      <a:pt x="35560" y="4706620"/>
                    </a:cubicBezTo>
                    <a:cubicBezTo>
                      <a:pt x="27940" y="4688840"/>
                      <a:pt x="13970" y="4652010"/>
                      <a:pt x="13970" y="4650740"/>
                    </a:cubicBezTo>
                    <a:cubicBezTo>
                      <a:pt x="13970" y="4650740"/>
                      <a:pt x="8890" y="4611370"/>
                      <a:pt x="6350" y="4591050"/>
                    </a:cubicBezTo>
                    <a:cubicBezTo>
                      <a:pt x="3810" y="4572000"/>
                      <a:pt x="0" y="4532630"/>
                      <a:pt x="0" y="4532630"/>
                    </a:cubicBezTo>
                  </a:path>
                </a:pathLst>
              </a:custGeom>
              <a:solidFill>
                <a:srgbClr val="E7191F">
                  <a:alpha val="28627"/>
                </a:srgbClr>
              </a:solidFill>
              <a:ln cap="sq">
                <a:noFill/>
                <a:prstDash val="solid"/>
                <a:miter/>
              </a:ln>
            </p:spPr>
            <p:txBody>
              <a:bodyPr/>
              <a:lstStyle/>
              <a:p>
                <a:endParaRPr lang="en-GB"/>
              </a:p>
            </p:txBody>
          </p:sp>
        </p:grpSp>
        <p:grpSp>
          <p:nvGrpSpPr>
            <p:cNvPr id="19" name="Group 19"/>
            <p:cNvGrpSpPr/>
            <p:nvPr/>
          </p:nvGrpSpPr>
          <p:grpSpPr>
            <a:xfrm>
              <a:off x="820007" y="1923087"/>
              <a:ext cx="6832600" cy="5022850"/>
              <a:chOff x="0" y="0"/>
              <a:chExt cx="6832600" cy="5022850"/>
            </a:xfrm>
          </p:grpSpPr>
          <p:sp>
            <p:nvSpPr>
              <p:cNvPr id="20" name="Freeform 20"/>
              <p:cNvSpPr/>
              <p:nvPr/>
            </p:nvSpPr>
            <p:spPr>
              <a:xfrm>
                <a:off x="44450" y="40640"/>
                <a:ext cx="6760210" cy="4933950"/>
              </a:xfrm>
              <a:custGeom>
                <a:avLst/>
                <a:gdLst/>
                <a:ahLst/>
                <a:cxnLst/>
                <a:rect l="l" t="t" r="r" b="b"/>
                <a:pathLst>
                  <a:path w="6760210" h="4933950">
                    <a:moveTo>
                      <a:pt x="2129790" y="885190"/>
                    </a:moveTo>
                    <a:cubicBezTo>
                      <a:pt x="1868170" y="1004570"/>
                      <a:pt x="1822450" y="1027430"/>
                      <a:pt x="1788160" y="1071880"/>
                    </a:cubicBezTo>
                    <a:cubicBezTo>
                      <a:pt x="1747520" y="1123950"/>
                      <a:pt x="1728470" y="1211580"/>
                      <a:pt x="1704340" y="1281430"/>
                    </a:cubicBezTo>
                    <a:cubicBezTo>
                      <a:pt x="1681480" y="1347470"/>
                      <a:pt x="1685290" y="1405890"/>
                      <a:pt x="1648460" y="1482090"/>
                    </a:cubicBezTo>
                    <a:cubicBezTo>
                      <a:pt x="1584960" y="1607820"/>
                      <a:pt x="1427480" y="1811020"/>
                      <a:pt x="1305560" y="1935480"/>
                    </a:cubicBezTo>
                    <a:cubicBezTo>
                      <a:pt x="1198880" y="2043430"/>
                      <a:pt x="1036320" y="2138680"/>
                      <a:pt x="966470" y="2199640"/>
                    </a:cubicBezTo>
                    <a:cubicBezTo>
                      <a:pt x="933450" y="2228850"/>
                      <a:pt x="920750" y="2239010"/>
                      <a:pt x="896620" y="2266950"/>
                    </a:cubicBezTo>
                    <a:cubicBezTo>
                      <a:pt x="864870" y="2303780"/>
                      <a:pt x="835660" y="2363470"/>
                      <a:pt x="800100" y="2402840"/>
                    </a:cubicBezTo>
                    <a:cubicBezTo>
                      <a:pt x="765810" y="2439670"/>
                      <a:pt x="723900" y="2459990"/>
                      <a:pt x="685800" y="2498090"/>
                    </a:cubicBezTo>
                    <a:cubicBezTo>
                      <a:pt x="642620" y="2541270"/>
                      <a:pt x="598170" y="2598420"/>
                      <a:pt x="557530" y="2651760"/>
                    </a:cubicBezTo>
                    <a:cubicBezTo>
                      <a:pt x="513080" y="2707640"/>
                      <a:pt x="455930" y="2768600"/>
                      <a:pt x="430530" y="2828290"/>
                    </a:cubicBezTo>
                    <a:cubicBezTo>
                      <a:pt x="408940" y="2880360"/>
                      <a:pt x="414020" y="2938780"/>
                      <a:pt x="401320" y="2985770"/>
                    </a:cubicBezTo>
                    <a:cubicBezTo>
                      <a:pt x="389890" y="3026410"/>
                      <a:pt x="382270" y="3054350"/>
                      <a:pt x="360680" y="3096260"/>
                    </a:cubicBezTo>
                    <a:cubicBezTo>
                      <a:pt x="327660" y="3159760"/>
                      <a:pt x="238760" y="3260090"/>
                      <a:pt x="208280" y="3315970"/>
                    </a:cubicBezTo>
                    <a:cubicBezTo>
                      <a:pt x="190500" y="3348990"/>
                      <a:pt x="189230" y="3366770"/>
                      <a:pt x="172720" y="3395980"/>
                    </a:cubicBezTo>
                    <a:cubicBezTo>
                      <a:pt x="151130" y="3437890"/>
                      <a:pt x="101600" y="3491230"/>
                      <a:pt x="80010" y="3536950"/>
                    </a:cubicBezTo>
                    <a:cubicBezTo>
                      <a:pt x="63500" y="3572510"/>
                      <a:pt x="53340" y="3596640"/>
                      <a:pt x="48260" y="3641090"/>
                    </a:cubicBezTo>
                    <a:cubicBezTo>
                      <a:pt x="39370" y="3714750"/>
                      <a:pt x="48260" y="3854450"/>
                      <a:pt x="60960" y="3942080"/>
                    </a:cubicBezTo>
                    <a:cubicBezTo>
                      <a:pt x="72390" y="4011930"/>
                      <a:pt x="102870" y="4055110"/>
                      <a:pt x="111760" y="4128770"/>
                    </a:cubicBezTo>
                    <a:cubicBezTo>
                      <a:pt x="125730" y="4232910"/>
                      <a:pt x="90170" y="4395470"/>
                      <a:pt x="110490" y="4513580"/>
                    </a:cubicBezTo>
                    <a:cubicBezTo>
                      <a:pt x="128270" y="4617720"/>
                      <a:pt x="193040" y="4728210"/>
                      <a:pt x="212090" y="4803140"/>
                    </a:cubicBezTo>
                    <a:cubicBezTo>
                      <a:pt x="223520" y="4847590"/>
                      <a:pt x="236220" y="4892040"/>
                      <a:pt x="231140" y="4912360"/>
                    </a:cubicBezTo>
                    <a:cubicBezTo>
                      <a:pt x="228600" y="4922520"/>
                      <a:pt x="223520" y="4928870"/>
                      <a:pt x="217170" y="4931410"/>
                    </a:cubicBezTo>
                    <a:cubicBezTo>
                      <a:pt x="212090" y="4933950"/>
                      <a:pt x="203200" y="4932680"/>
                      <a:pt x="199390" y="4928870"/>
                    </a:cubicBezTo>
                    <a:cubicBezTo>
                      <a:pt x="194310" y="4923790"/>
                      <a:pt x="194310" y="4909820"/>
                      <a:pt x="195580" y="4899660"/>
                    </a:cubicBezTo>
                    <a:cubicBezTo>
                      <a:pt x="198120" y="4888230"/>
                      <a:pt x="204470" y="4876800"/>
                      <a:pt x="214630" y="4865370"/>
                    </a:cubicBezTo>
                    <a:cubicBezTo>
                      <a:pt x="227330" y="4848860"/>
                      <a:pt x="243840" y="4827270"/>
                      <a:pt x="269240" y="4813300"/>
                    </a:cubicBezTo>
                    <a:cubicBezTo>
                      <a:pt x="309880" y="4790440"/>
                      <a:pt x="361950" y="4777740"/>
                      <a:pt x="444500" y="4766310"/>
                    </a:cubicBezTo>
                    <a:cubicBezTo>
                      <a:pt x="633730" y="4740910"/>
                      <a:pt x="1113790" y="4800600"/>
                      <a:pt x="1390650" y="4765040"/>
                    </a:cubicBezTo>
                    <a:cubicBezTo>
                      <a:pt x="1612900" y="4737100"/>
                      <a:pt x="1785620" y="4653280"/>
                      <a:pt x="1983740" y="4611370"/>
                    </a:cubicBezTo>
                    <a:cubicBezTo>
                      <a:pt x="2181860" y="4569460"/>
                      <a:pt x="2423160" y="4544060"/>
                      <a:pt x="2580640" y="4514850"/>
                    </a:cubicBezTo>
                    <a:cubicBezTo>
                      <a:pt x="2683510" y="4495800"/>
                      <a:pt x="2752090" y="4483100"/>
                      <a:pt x="2834640" y="4460240"/>
                    </a:cubicBezTo>
                    <a:cubicBezTo>
                      <a:pt x="2912110" y="4438650"/>
                      <a:pt x="2987040" y="4403090"/>
                      <a:pt x="3059430" y="4381500"/>
                    </a:cubicBezTo>
                    <a:cubicBezTo>
                      <a:pt x="3125470" y="4362450"/>
                      <a:pt x="3178810" y="4348480"/>
                      <a:pt x="3249930" y="4335780"/>
                    </a:cubicBezTo>
                    <a:cubicBezTo>
                      <a:pt x="3338830" y="4318000"/>
                      <a:pt x="3481070" y="4311650"/>
                      <a:pt x="3556000" y="4292600"/>
                    </a:cubicBezTo>
                    <a:cubicBezTo>
                      <a:pt x="3600450" y="4281170"/>
                      <a:pt x="3628390" y="4269740"/>
                      <a:pt x="3661410" y="4253230"/>
                    </a:cubicBezTo>
                    <a:cubicBezTo>
                      <a:pt x="3693160" y="4237990"/>
                      <a:pt x="3718560" y="4215130"/>
                      <a:pt x="3751580" y="4199890"/>
                    </a:cubicBezTo>
                    <a:cubicBezTo>
                      <a:pt x="3788410" y="4183380"/>
                      <a:pt x="3831590" y="4170680"/>
                      <a:pt x="3876040" y="4160520"/>
                    </a:cubicBezTo>
                    <a:cubicBezTo>
                      <a:pt x="3925570" y="4147820"/>
                      <a:pt x="3968750" y="4149090"/>
                      <a:pt x="4037330" y="4136390"/>
                    </a:cubicBezTo>
                    <a:cubicBezTo>
                      <a:pt x="4155440" y="4112260"/>
                      <a:pt x="4418330" y="4042410"/>
                      <a:pt x="4521200" y="4010660"/>
                    </a:cubicBezTo>
                    <a:cubicBezTo>
                      <a:pt x="4569460" y="3996690"/>
                      <a:pt x="4585970" y="3992880"/>
                      <a:pt x="4626610" y="3975100"/>
                    </a:cubicBezTo>
                    <a:cubicBezTo>
                      <a:pt x="4683760" y="3948430"/>
                      <a:pt x="4757420" y="3910330"/>
                      <a:pt x="4826000" y="3860800"/>
                    </a:cubicBezTo>
                    <a:cubicBezTo>
                      <a:pt x="4909820" y="3801110"/>
                      <a:pt x="5013960" y="3700780"/>
                      <a:pt x="5086350" y="3629660"/>
                    </a:cubicBezTo>
                    <a:cubicBezTo>
                      <a:pt x="5144770" y="3573780"/>
                      <a:pt x="5191760" y="3526790"/>
                      <a:pt x="5233670" y="3474720"/>
                    </a:cubicBezTo>
                    <a:cubicBezTo>
                      <a:pt x="5271770" y="3427730"/>
                      <a:pt x="5300980" y="3384550"/>
                      <a:pt x="5330190" y="3335020"/>
                    </a:cubicBezTo>
                    <a:cubicBezTo>
                      <a:pt x="5361940" y="3281680"/>
                      <a:pt x="5401310" y="3204210"/>
                      <a:pt x="5419090" y="3166110"/>
                    </a:cubicBezTo>
                    <a:cubicBezTo>
                      <a:pt x="5427980" y="3145790"/>
                      <a:pt x="5434330" y="3140710"/>
                      <a:pt x="5438140" y="3121660"/>
                    </a:cubicBezTo>
                    <a:cubicBezTo>
                      <a:pt x="5444490" y="3088640"/>
                      <a:pt x="5448300" y="3020060"/>
                      <a:pt x="5438140" y="2980690"/>
                    </a:cubicBezTo>
                    <a:cubicBezTo>
                      <a:pt x="5429250" y="2947670"/>
                      <a:pt x="5402580" y="2923540"/>
                      <a:pt x="5392420" y="2896870"/>
                    </a:cubicBezTo>
                    <a:cubicBezTo>
                      <a:pt x="5382260" y="2874010"/>
                      <a:pt x="5368290" y="2856230"/>
                      <a:pt x="5374640" y="2829560"/>
                    </a:cubicBezTo>
                    <a:cubicBezTo>
                      <a:pt x="5387340" y="2776220"/>
                      <a:pt x="5521960" y="2670810"/>
                      <a:pt x="5563870" y="2616200"/>
                    </a:cubicBezTo>
                    <a:cubicBezTo>
                      <a:pt x="5588000" y="2585720"/>
                      <a:pt x="5601970" y="2569210"/>
                      <a:pt x="5613400" y="2541270"/>
                    </a:cubicBezTo>
                    <a:cubicBezTo>
                      <a:pt x="5626100" y="2509520"/>
                      <a:pt x="5621020" y="2466340"/>
                      <a:pt x="5631180" y="2437130"/>
                    </a:cubicBezTo>
                    <a:cubicBezTo>
                      <a:pt x="5638800" y="2413000"/>
                      <a:pt x="5656580" y="2396490"/>
                      <a:pt x="5662930" y="2376170"/>
                    </a:cubicBezTo>
                    <a:cubicBezTo>
                      <a:pt x="5669280" y="2355850"/>
                      <a:pt x="5669280" y="2336800"/>
                      <a:pt x="5668010" y="2313940"/>
                    </a:cubicBezTo>
                    <a:cubicBezTo>
                      <a:pt x="5665470" y="2287270"/>
                      <a:pt x="5648960" y="2263140"/>
                      <a:pt x="5643880" y="2227580"/>
                    </a:cubicBezTo>
                    <a:cubicBezTo>
                      <a:pt x="5634990" y="2170430"/>
                      <a:pt x="5614670" y="2054860"/>
                      <a:pt x="5633720" y="2005330"/>
                    </a:cubicBezTo>
                    <a:cubicBezTo>
                      <a:pt x="5645150" y="1973580"/>
                      <a:pt x="5669280" y="1959610"/>
                      <a:pt x="5695950" y="1941830"/>
                    </a:cubicBezTo>
                    <a:cubicBezTo>
                      <a:pt x="5731510" y="1917700"/>
                      <a:pt x="5789930" y="1921510"/>
                      <a:pt x="5834380" y="1885950"/>
                    </a:cubicBezTo>
                    <a:cubicBezTo>
                      <a:pt x="5900420" y="1835150"/>
                      <a:pt x="5947410" y="1705610"/>
                      <a:pt x="6021070" y="1623060"/>
                    </a:cubicBezTo>
                    <a:cubicBezTo>
                      <a:pt x="6099810" y="1532890"/>
                      <a:pt x="6235700" y="1437640"/>
                      <a:pt x="6297930" y="1370330"/>
                    </a:cubicBezTo>
                    <a:cubicBezTo>
                      <a:pt x="6334760" y="1329690"/>
                      <a:pt x="6350000" y="1309370"/>
                      <a:pt x="6376670" y="1266190"/>
                    </a:cubicBezTo>
                    <a:cubicBezTo>
                      <a:pt x="6414770" y="1202690"/>
                      <a:pt x="6463030" y="1068070"/>
                      <a:pt x="6493510" y="1023620"/>
                    </a:cubicBezTo>
                    <a:cubicBezTo>
                      <a:pt x="6506210" y="1003300"/>
                      <a:pt x="6517640" y="1003300"/>
                      <a:pt x="6527800" y="985520"/>
                    </a:cubicBezTo>
                    <a:cubicBezTo>
                      <a:pt x="6545580" y="956310"/>
                      <a:pt x="6555740" y="891540"/>
                      <a:pt x="6576060" y="853440"/>
                    </a:cubicBezTo>
                    <a:cubicBezTo>
                      <a:pt x="6593840" y="821690"/>
                      <a:pt x="6620510" y="807720"/>
                      <a:pt x="6638290" y="770890"/>
                    </a:cubicBezTo>
                    <a:cubicBezTo>
                      <a:pt x="6664960" y="716280"/>
                      <a:pt x="6685280" y="628650"/>
                      <a:pt x="6696710" y="546100"/>
                    </a:cubicBezTo>
                    <a:cubicBezTo>
                      <a:pt x="6710680" y="444500"/>
                      <a:pt x="6717030" y="252730"/>
                      <a:pt x="6701790" y="204470"/>
                    </a:cubicBezTo>
                    <a:cubicBezTo>
                      <a:pt x="6696710" y="187960"/>
                      <a:pt x="6690360" y="186690"/>
                      <a:pt x="6682740" y="176530"/>
                    </a:cubicBezTo>
                    <a:cubicBezTo>
                      <a:pt x="6672580" y="162560"/>
                      <a:pt x="6658610" y="138430"/>
                      <a:pt x="6643370" y="127000"/>
                    </a:cubicBezTo>
                    <a:cubicBezTo>
                      <a:pt x="6628130" y="114300"/>
                      <a:pt x="6614160" y="110490"/>
                      <a:pt x="6588760" y="102870"/>
                    </a:cubicBezTo>
                    <a:cubicBezTo>
                      <a:pt x="6537960" y="86360"/>
                      <a:pt x="6421120" y="59690"/>
                      <a:pt x="6347460" y="50800"/>
                    </a:cubicBezTo>
                    <a:cubicBezTo>
                      <a:pt x="6289040" y="43180"/>
                      <a:pt x="6253480" y="36830"/>
                      <a:pt x="6186170" y="46990"/>
                    </a:cubicBezTo>
                    <a:cubicBezTo>
                      <a:pt x="6070600" y="63500"/>
                      <a:pt x="5859780" y="163830"/>
                      <a:pt x="5722620" y="196850"/>
                    </a:cubicBezTo>
                    <a:cubicBezTo>
                      <a:pt x="5617210" y="222250"/>
                      <a:pt x="5515610" y="238760"/>
                      <a:pt x="5439410" y="242570"/>
                    </a:cubicBezTo>
                    <a:cubicBezTo>
                      <a:pt x="5387340" y="245110"/>
                      <a:pt x="5350510" y="245110"/>
                      <a:pt x="5311140" y="234950"/>
                    </a:cubicBezTo>
                    <a:cubicBezTo>
                      <a:pt x="5274310" y="224790"/>
                      <a:pt x="5248910" y="187960"/>
                      <a:pt x="5210810" y="184150"/>
                    </a:cubicBezTo>
                    <a:cubicBezTo>
                      <a:pt x="5165090" y="177800"/>
                      <a:pt x="5125720" y="209550"/>
                      <a:pt x="5055870" y="217170"/>
                    </a:cubicBezTo>
                    <a:cubicBezTo>
                      <a:pt x="4913630" y="232410"/>
                      <a:pt x="4580890" y="222250"/>
                      <a:pt x="4400550" y="217170"/>
                    </a:cubicBezTo>
                    <a:cubicBezTo>
                      <a:pt x="4273550" y="213360"/>
                      <a:pt x="4171950" y="212090"/>
                      <a:pt x="4077970" y="198120"/>
                    </a:cubicBezTo>
                    <a:cubicBezTo>
                      <a:pt x="4003040" y="187960"/>
                      <a:pt x="3958590" y="160020"/>
                      <a:pt x="3879850" y="151130"/>
                    </a:cubicBezTo>
                    <a:cubicBezTo>
                      <a:pt x="3765550" y="137160"/>
                      <a:pt x="3602990" y="137160"/>
                      <a:pt x="3454400" y="149860"/>
                    </a:cubicBezTo>
                    <a:cubicBezTo>
                      <a:pt x="3289300" y="163830"/>
                      <a:pt x="3023870" y="217170"/>
                      <a:pt x="2931160" y="243840"/>
                    </a:cubicBezTo>
                    <a:cubicBezTo>
                      <a:pt x="2896870" y="254000"/>
                      <a:pt x="2886710" y="257810"/>
                      <a:pt x="2861310" y="273050"/>
                    </a:cubicBezTo>
                    <a:cubicBezTo>
                      <a:pt x="2827020" y="293370"/>
                      <a:pt x="2778760" y="317500"/>
                      <a:pt x="2747010" y="364490"/>
                    </a:cubicBezTo>
                    <a:cubicBezTo>
                      <a:pt x="2698750" y="433070"/>
                      <a:pt x="2693670" y="586740"/>
                      <a:pt x="2650490" y="674370"/>
                    </a:cubicBezTo>
                    <a:cubicBezTo>
                      <a:pt x="2612390" y="750570"/>
                      <a:pt x="2552700" y="836930"/>
                      <a:pt x="2512060" y="868680"/>
                    </a:cubicBezTo>
                    <a:cubicBezTo>
                      <a:pt x="2491740" y="886460"/>
                      <a:pt x="2481580" y="887730"/>
                      <a:pt x="2453640" y="894080"/>
                    </a:cubicBezTo>
                    <a:cubicBezTo>
                      <a:pt x="2391410" y="906780"/>
                      <a:pt x="2212340" y="910590"/>
                      <a:pt x="2142490" y="901700"/>
                    </a:cubicBezTo>
                    <a:cubicBezTo>
                      <a:pt x="2106930" y="897890"/>
                      <a:pt x="2073910" y="892810"/>
                      <a:pt x="2061210" y="881380"/>
                    </a:cubicBezTo>
                    <a:cubicBezTo>
                      <a:pt x="2056130" y="875030"/>
                      <a:pt x="2053590" y="864870"/>
                      <a:pt x="2056130" y="858520"/>
                    </a:cubicBezTo>
                    <a:cubicBezTo>
                      <a:pt x="2058670" y="853440"/>
                      <a:pt x="2070100" y="845820"/>
                      <a:pt x="2076450" y="847090"/>
                    </a:cubicBezTo>
                    <a:cubicBezTo>
                      <a:pt x="2082800" y="848360"/>
                      <a:pt x="2094230" y="863600"/>
                      <a:pt x="2092960" y="869950"/>
                    </a:cubicBezTo>
                    <a:cubicBezTo>
                      <a:pt x="2091690" y="876300"/>
                      <a:pt x="2068830" y="886460"/>
                      <a:pt x="2063750" y="882650"/>
                    </a:cubicBezTo>
                    <a:cubicBezTo>
                      <a:pt x="2058670" y="880110"/>
                      <a:pt x="2056130" y="855980"/>
                      <a:pt x="2062480" y="850900"/>
                    </a:cubicBezTo>
                    <a:cubicBezTo>
                      <a:pt x="2072640" y="842010"/>
                      <a:pt x="2109470" y="861060"/>
                      <a:pt x="2143760" y="863600"/>
                    </a:cubicBezTo>
                    <a:cubicBezTo>
                      <a:pt x="2200910" y="868680"/>
                      <a:pt x="2312670" y="871220"/>
                      <a:pt x="2376170" y="864870"/>
                    </a:cubicBezTo>
                    <a:cubicBezTo>
                      <a:pt x="2418080" y="861060"/>
                      <a:pt x="2448560" y="864870"/>
                      <a:pt x="2482850" y="843280"/>
                    </a:cubicBezTo>
                    <a:cubicBezTo>
                      <a:pt x="2533650" y="808990"/>
                      <a:pt x="2585720" y="716280"/>
                      <a:pt x="2622550" y="640080"/>
                    </a:cubicBezTo>
                    <a:cubicBezTo>
                      <a:pt x="2660650" y="558800"/>
                      <a:pt x="2675890" y="419100"/>
                      <a:pt x="2701290" y="368300"/>
                    </a:cubicBezTo>
                    <a:cubicBezTo>
                      <a:pt x="2711450" y="346710"/>
                      <a:pt x="2716530" y="341630"/>
                      <a:pt x="2733040" y="326390"/>
                    </a:cubicBezTo>
                    <a:cubicBezTo>
                      <a:pt x="2762250" y="298450"/>
                      <a:pt x="2806700" y="256540"/>
                      <a:pt x="2871470" y="227330"/>
                    </a:cubicBezTo>
                    <a:cubicBezTo>
                      <a:pt x="2985770" y="177800"/>
                      <a:pt x="3213100" y="138430"/>
                      <a:pt x="3382010" y="119380"/>
                    </a:cubicBezTo>
                    <a:cubicBezTo>
                      <a:pt x="3543300" y="100330"/>
                      <a:pt x="3732530" y="96520"/>
                      <a:pt x="3859530" y="110490"/>
                    </a:cubicBezTo>
                    <a:cubicBezTo>
                      <a:pt x="3947160" y="120650"/>
                      <a:pt x="3996690" y="152400"/>
                      <a:pt x="4077970" y="163830"/>
                    </a:cubicBezTo>
                    <a:cubicBezTo>
                      <a:pt x="4174490" y="176530"/>
                      <a:pt x="4273550" y="175260"/>
                      <a:pt x="4400550" y="177800"/>
                    </a:cubicBezTo>
                    <a:cubicBezTo>
                      <a:pt x="4583430" y="182880"/>
                      <a:pt x="4935220" y="194310"/>
                      <a:pt x="5071110" y="177800"/>
                    </a:cubicBezTo>
                    <a:cubicBezTo>
                      <a:pt x="5133340" y="170180"/>
                      <a:pt x="5171440" y="146050"/>
                      <a:pt x="5203190" y="144780"/>
                    </a:cubicBezTo>
                    <a:cubicBezTo>
                      <a:pt x="5220970" y="144780"/>
                      <a:pt x="5229860" y="146050"/>
                      <a:pt x="5245100" y="151130"/>
                    </a:cubicBezTo>
                    <a:cubicBezTo>
                      <a:pt x="5265420" y="158750"/>
                      <a:pt x="5285740" y="185420"/>
                      <a:pt x="5313680" y="194310"/>
                    </a:cubicBezTo>
                    <a:cubicBezTo>
                      <a:pt x="5351780" y="207010"/>
                      <a:pt x="5400040" y="205740"/>
                      <a:pt x="5455920" y="203200"/>
                    </a:cubicBezTo>
                    <a:cubicBezTo>
                      <a:pt x="5533390" y="198120"/>
                      <a:pt x="5633720" y="182880"/>
                      <a:pt x="5737860" y="158750"/>
                    </a:cubicBezTo>
                    <a:cubicBezTo>
                      <a:pt x="5871210" y="125730"/>
                      <a:pt x="6073140" y="27940"/>
                      <a:pt x="6184900" y="10160"/>
                    </a:cubicBezTo>
                    <a:cubicBezTo>
                      <a:pt x="6250940" y="0"/>
                      <a:pt x="6294120" y="6350"/>
                      <a:pt x="6343650" y="10160"/>
                    </a:cubicBezTo>
                    <a:cubicBezTo>
                      <a:pt x="6386830" y="13970"/>
                      <a:pt x="6437630" y="20320"/>
                      <a:pt x="6465570" y="31750"/>
                    </a:cubicBezTo>
                    <a:cubicBezTo>
                      <a:pt x="6482080" y="38100"/>
                      <a:pt x="6485890" y="50800"/>
                      <a:pt x="6501130" y="55880"/>
                    </a:cubicBezTo>
                    <a:cubicBezTo>
                      <a:pt x="6522720" y="63500"/>
                      <a:pt x="6557010" y="57150"/>
                      <a:pt x="6582410" y="63500"/>
                    </a:cubicBezTo>
                    <a:cubicBezTo>
                      <a:pt x="6607810" y="68580"/>
                      <a:pt x="6633210" y="72390"/>
                      <a:pt x="6656070" y="90170"/>
                    </a:cubicBezTo>
                    <a:cubicBezTo>
                      <a:pt x="6686550" y="113030"/>
                      <a:pt x="6719570" y="151130"/>
                      <a:pt x="6736080" y="200660"/>
                    </a:cubicBezTo>
                    <a:cubicBezTo>
                      <a:pt x="6760210" y="278130"/>
                      <a:pt x="6746240" y="422910"/>
                      <a:pt x="6733540" y="524510"/>
                    </a:cubicBezTo>
                    <a:cubicBezTo>
                      <a:pt x="6723380" y="614680"/>
                      <a:pt x="6704330" y="716280"/>
                      <a:pt x="6675120" y="781050"/>
                    </a:cubicBezTo>
                    <a:cubicBezTo>
                      <a:pt x="6654800" y="826770"/>
                      <a:pt x="6617970" y="849630"/>
                      <a:pt x="6598920" y="887730"/>
                    </a:cubicBezTo>
                    <a:cubicBezTo>
                      <a:pt x="6582410" y="922020"/>
                      <a:pt x="6581140" y="967740"/>
                      <a:pt x="6565900" y="998220"/>
                    </a:cubicBezTo>
                    <a:cubicBezTo>
                      <a:pt x="6553200" y="1021080"/>
                      <a:pt x="6537960" y="1027430"/>
                      <a:pt x="6520180" y="1054100"/>
                    </a:cubicBezTo>
                    <a:cubicBezTo>
                      <a:pt x="6488430" y="1104900"/>
                      <a:pt x="6443980" y="1230630"/>
                      <a:pt x="6405880" y="1291590"/>
                    </a:cubicBezTo>
                    <a:cubicBezTo>
                      <a:pt x="6377940" y="1336040"/>
                      <a:pt x="6361430" y="1358900"/>
                      <a:pt x="6324600" y="1397000"/>
                    </a:cubicBezTo>
                    <a:cubicBezTo>
                      <a:pt x="6268720" y="1456690"/>
                      <a:pt x="6165850" y="1520190"/>
                      <a:pt x="6092190" y="1600200"/>
                    </a:cubicBezTo>
                    <a:cubicBezTo>
                      <a:pt x="6008370" y="1691640"/>
                      <a:pt x="5934710" y="1856740"/>
                      <a:pt x="5852160" y="1921510"/>
                    </a:cubicBezTo>
                    <a:cubicBezTo>
                      <a:pt x="5797550" y="1965960"/>
                      <a:pt x="5711190" y="1960880"/>
                      <a:pt x="5684520" y="1997710"/>
                    </a:cubicBezTo>
                    <a:cubicBezTo>
                      <a:pt x="5665470" y="2023110"/>
                      <a:pt x="5673090" y="2051050"/>
                      <a:pt x="5671820" y="2090420"/>
                    </a:cubicBezTo>
                    <a:cubicBezTo>
                      <a:pt x="5671820" y="2160270"/>
                      <a:pt x="5716270" y="2317750"/>
                      <a:pt x="5704840" y="2376170"/>
                    </a:cubicBezTo>
                    <a:cubicBezTo>
                      <a:pt x="5698490" y="2406650"/>
                      <a:pt x="5679440" y="2413000"/>
                      <a:pt x="5670550" y="2438400"/>
                    </a:cubicBezTo>
                    <a:cubicBezTo>
                      <a:pt x="5655310" y="2476500"/>
                      <a:pt x="5664200" y="2534920"/>
                      <a:pt x="5636260" y="2588260"/>
                    </a:cubicBezTo>
                    <a:cubicBezTo>
                      <a:pt x="5596890" y="2667000"/>
                      <a:pt x="5422900" y="2767330"/>
                      <a:pt x="5411470" y="2842260"/>
                    </a:cubicBezTo>
                    <a:cubicBezTo>
                      <a:pt x="5405120" y="2893060"/>
                      <a:pt x="5467350" y="2931160"/>
                      <a:pt x="5477510" y="2980690"/>
                    </a:cubicBezTo>
                    <a:cubicBezTo>
                      <a:pt x="5488940" y="3031490"/>
                      <a:pt x="5491480" y="3084830"/>
                      <a:pt x="5473700" y="3147060"/>
                    </a:cubicBezTo>
                    <a:cubicBezTo>
                      <a:pt x="5445760" y="3242310"/>
                      <a:pt x="5335270" y="3399790"/>
                      <a:pt x="5273040" y="3484880"/>
                    </a:cubicBezTo>
                    <a:cubicBezTo>
                      <a:pt x="5231130" y="3542030"/>
                      <a:pt x="5200650" y="3569970"/>
                      <a:pt x="5151120" y="3619500"/>
                    </a:cubicBezTo>
                    <a:cubicBezTo>
                      <a:pt x="5086350" y="3685540"/>
                      <a:pt x="4972050" y="3789680"/>
                      <a:pt x="4912360" y="3840480"/>
                    </a:cubicBezTo>
                    <a:cubicBezTo>
                      <a:pt x="4879340" y="3868420"/>
                      <a:pt x="4864100" y="3881120"/>
                      <a:pt x="4829810" y="3903980"/>
                    </a:cubicBezTo>
                    <a:cubicBezTo>
                      <a:pt x="4780280" y="3937000"/>
                      <a:pt x="4723130" y="3975100"/>
                      <a:pt x="4638040" y="4009390"/>
                    </a:cubicBezTo>
                    <a:cubicBezTo>
                      <a:pt x="4497070" y="4066540"/>
                      <a:pt x="4169410" y="4144010"/>
                      <a:pt x="4042410" y="4169410"/>
                    </a:cubicBezTo>
                    <a:cubicBezTo>
                      <a:pt x="3983990" y="4182110"/>
                      <a:pt x="3964940" y="4173220"/>
                      <a:pt x="3911600" y="4187190"/>
                    </a:cubicBezTo>
                    <a:cubicBezTo>
                      <a:pt x="3820160" y="4211320"/>
                      <a:pt x="3662680" y="4300220"/>
                      <a:pt x="3545840" y="4331970"/>
                    </a:cubicBezTo>
                    <a:cubicBezTo>
                      <a:pt x="3445510" y="4358640"/>
                      <a:pt x="3341370" y="4357370"/>
                      <a:pt x="3256280" y="4373880"/>
                    </a:cubicBezTo>
                    <a:cubicBezTo>
                      <a:pt x="3187700" y="4386580"/>
                      <a:pt x="3135630" y="4398010"/>
                      <a:pt x="3070860" y="4417060"/>
                    </a:cubicBezTo>
                    <a:cubicBezTo>
                      <a:pt x="2998470" y="4438650"/>
                      <a:pt x="2924810" y="4472940"/>
                      <a:pt x="2846070" y="4494530"/>
                    </a:cubicBezTo>
                    <a:cubicBezTo>
                      <a:pt x="2764790" y="4518660"/>
                      <a:pt x="2694940" y="4532630"/>
                      <a:pt x="2590800" y="4551680"/>
                    </a:cubicBezTo>
                    <a:cubicBezTo>
                      <a:pt x="2434590" y="4582160"/>
                      <a:pt x="2195830" y="4605020"/>
                      <a:pt x="1997710" y="4646930"/>
                    </a:cubicBezTo>
                    <a:cubicBezTo>
                      <a:pt x="1795780" y="4688840"/>
                      <a:pt x="1617980" y="4772660"/>
                      <a:pt x="1390650" y="4801870"/>
                    </a:cubicBezTo>
                    <a:cubicBezTo>
                      <a:pt x="1112520" y="4837430"/>
                      <a:pt x="629920" y="4781550"/>
                      <a:pt x="444500" y="4805680"/>
                    </a:cubicBezTo>
                    <a:cubicBezTo>
                      <a:pt x="364490" y="4817110"/>
                      <a:pt x="314960" y="4824730"/>
                      <a:pt x="276860" y="4851400"/>
                    </a:cubicBezTo>
                    <a:cubicBezTo>
                      <a:pt x="248920" y="4871720"/>
                      <a:pt x="240030" y="4922520"/>
                      <a:pt x="222250" y="4928870"/>
                    </a:cubicBezTo>
                    <a:cubicBezTo>
                      <a:pt x="212090" y="4932680"/>
                      <a:pt x="201930" y="4930140"/>
                      <a:pt x="193040" y="4921250"/>
                    </a:cubicBezTo>
                    <a:cubicBezTo>
                      <a:pt x="165100" y="4893310"/>
                      <a:pt x="153670" y="4728210"/>
                      <a:pt x="130810" y="4658360"/>
                    </a:cubicBezTo>
                    <a:cubicBezTo>
                      <a:pt x="114300" y="4607560"/>
                      <a:pt x="88900" y="4588510"/>
                      <a:pt x="77470" y="4532630"/>
                    </a:cubicBezTo>
                    <a:cubicBezTo>
                      <a:pt x="57150" y="4438650"/>
                      <a:pt x="85090" y="4255770"/>
                      <a:pt x="71120" y="4130040"/>
                    </a:cubicBezTo>
                    <a:cubicBezTo>
                      <a:pt x="58420" y="4018280"/>
                      <a:pt x="13970" y="3905250"/>
                      <a:pt x="6350" y="3817620"/>
                    </a:cubicBezTo>
                    <a:cubicBezTo>
                      <a:pt x="0" y="3755390"/>
                      <a:pt x="1270" y="3705860"/>
                      <a:pt x="6350" y="3655060"/>
                    </a:cubicBezTo>
                    <a:cubicBezTo>
                      <a:pt x="12700" y="3609340"/>
                      <a:pt x="17780" y="3568700"/>
                      <a:pt x="36830" y="3526790"/>
                    </a:cubicBezTo>
                    <a:cubicBezTo>
                      <a:pt x="57150" y="3479800"/>
                      <a:pt x="106680" y="3431540"/>
                      <a:pt x="129540" y="3390900"/>
                    </a:cubicBezTo>
                    <a:cubicBezTo>
                      <a:pt x="147320" y="3360420"/>
                      <a:pt x="148590" y="3340100"/>
                      <a:pt x="167640" y="3308350"/>
                    </a:cubicBezTo>
                    <a:cubicBezTo>
                      <a:pt x="199390" y="3255010"/>
                      <a:pt x="283210" y="3168650"/>
                      <a:pt x="316230" y="3107690"/>
                    </a:cubicBezTo>
                    <a:cubicBezTo>
                      <a:pt x="340360" y="3063240"/>
                      <a:pt x="349250" y="3028950"/>
                      <a:pt x="361950" y="2984500"/>
                    </a:cubicBezTo>
                    <a:cubicBezTo>
                      <a:pt x="377190" y="2931160"/>
                      <a:pt x="377190" y="2856230"/>
                      <a:pt x="397510" y="2807970"/>
                    </a:cubicBezTo>
                    <a:cubicBezTo>
                      <a:pt x="414020" y="2767330"/>
                      <a:pt x="436880" y="2747010"/>
                      <a:pt x="466090" y="2707640"/>
                    </a:cubicBezTo>
                    <a:cubicBezTo>
                      <a:pt x="510540" y="2647950"/>
                      <a:pt x="586740" y="2546350"/>
                      <a:pt x="643890" y="2487930"/>
                    </a:cubicBezTo>
                    <a:cubicBezTo>
                      <a:pt x="687070" y="2442210"/>
                      <a:pt x="734060" y="2418080"/>
                      <a:pt x="770890" y="2377440"/>
                    </a:cubicBezTo>
                    <a:cubicBezTo>
                      <a:pt x="806450" y="2339340"/>
                      <a:pt x="830580" y="2288540"/>
                      <a:pt x="861060" y="2251710"/>
                    </a:cubicBezTo>
                    <a:cubicBezTo>
                      <a:pt x="889000" y="2219960"/>
                      <a:pt x="906780" y="2202180"/>
                      <a:pt x="944880" y="2167890"/>
                    </a:cubicBezTo>
                    <a:cubicBezTo>
                      <a:pt x="1017270" y="2104390"/>
                      <a:pt x="1170940" y="2019300"/>
                      <a:pt x="1275080" y="1913890"/>
                    </a:cubicBezTo>
                    <a:cubicBezTo>
                      <a:pt x="1394460" y="1791970"/>
                      <a:pt x="1544320" y="1593850"/>
                      <a:pt x="1610360" y="1464310"/>
                    </a:cubicBezTo>
                    <a:cubicBezTo>
                      <a:pt x="1653540" y="1380490"/>
                      <a:pt x="1652270" y="1310640"/>
                      <a:pt x="1680210" y="1238250"/>
                    </a:cubicBezTo>
                    <a:cubicBezTo>
                      <a:pt x="1708150" y="1165860"/>
                      <a:pt x="1738630" y="1079500"/>
                      <a:pt x="1776730" y="1029970"/>
                    </a:cubicBezTo>
                    <a:cubicBezTo>
                      <a:pt x="1805940" y="994410"/>
                      <a:pt x="1832610" y="979170"/>
                      <a:pt x="1873250" y="955040"/>
                    </a:cubicBezTo>
                    <a:cubicBezTo>
                      <a:pt x="1927860" y="922020"/>
                      <a:pt x="2033270" y="875030"/>
                      <a:pt x="2080260" y="859790"/>
                    </a:cubicBezTo>
                    <a:cubicBezTo>
                      <a:pt x="2103120" y="852170"/>
                      <a:pt x="2123440" y="844550"/>
                      <a:pt x="2133600" y="849630"/>
                    </a:cubicBezTo>
                    <a:cubicBezTo>
                      <a:pt x="2139950" y="852170"/>
                      <a:pt x="2145030" y="862330"/>
                      <a:pt x="2143760" y="868680"/>
                    </a:cubicBezTo>
                    <a:cubicBezTo>
                      <a:pt x="2142490" y="875030"/>
                      <a:pt x="2129790" y="885190"/>
                      <a:pt x="2129790" y="885190"/>
                    </a:cubicBezTo>
                  </a:path>
                </a:pathLst>
              </a:custGeom>
              <a:solidFill>
                <a:srgbClr val="E7191F"/>
              </a:solidFill>
              <a:ln cap="sq">
                <a:noFill/>
                <a:prstDash val="solid"/>
                <a:miter/>
              </a:ln>
            </p:spPr>
            <p:txBody>
              <a:bodyPr/>
              <a:lstStyle/>
              <a:p>
                <a:endParaRPr lang="en-GB"/>
              </a:p>
            </p:txBody>
          </p:sp>
        </p:grpSp>
      </p:grpSp>
      <p:grpSp>
        <p:nvGrpSpPr>
          <p:cNvPr id="21" name="Group 21"/>
          <p:cNvGrpSpPr/>
          <p:nvPr/>
        </p:nvGrpSpPr>
        <p:grpSpPr>
          <a:xfrm>
            <a:off x="6867385" y="4722408"/>
            <a:ext cx="8885929" cy="3227212"/>
            <a:chOff x="0" y="0"/>
            <a:chExt cx="2035669" cy="739319"/>
          </a:xfrm>
        </p:grpSpPr>
        <p:sp>
          <p:nvSpPr>
            <p:cNvPr id="22" name="Freeform 22"/>
            <p:cNvSpPr/>
            <p:nvPr/>
          </p:nvSpPr>
          <p:spPr>
            <a:xfrm>
              <a:off x="0" y="0"/>
              <a:ext cx="2035669" cy="739319"/>
            </a:xfrm>
            <a:custGeom>
              <a:avLst/>
              <a:gdLst/>
              <a:ahLst/>
              <a:cxnLst/>
              <a:rect l="l" t="t" r="r" b="b"/>
              <a:pathLst>
                <a:path w="2035669" h="739319">
                  <a:moveTo>
                    <a:pt x="44434" y="0"/>
                  </a:moveTo>
                  <a:lnTo>
                    <a:pt x="1991234" y="0"/>
                  </a:lnTo>
                  <a:cubicBezTo>
                    <a:pt x="2003019" y="0"/>
                    <a:pt x="2014321" y="4681"/>
                    <a:pt x="2022654" y="13014"/>
                  </a:cubicBezTo>
                  <a:cubicBezTo>
                    <a:pt x="2030987" y="21347"/>
                    <a:pt x="2035669" y="32649"/>
                    <a:pt x="2035669" y="44434"/>
                  </a:cubicBezTo>
                  <a:lnTo>
                    <a:pt x="2035669" y="694885"/>
                  </a:lnTo>
                  <a:cubicBezTo>
                    <a:pt x="2035669" y="706669"/>
                    <a:pt x="2030987" y="717971"/>
                    <a:pt x="2022654" y="726304"/>
                  </a:cubicBezTo>
                  <a:cubicBezTo>
                    <a:pt x="2014321" y="734637"/>
                    <a:pt x="2003019" y="739319"/>
                    <a:pt x="1991234" y="739319"/>
                  </a:cubicBezTo>
                  <a:lnTo>
                    <a:pt x="44434" y="739319"/>
                  </a:lnTo>
                  <a:cubicBezTo>
                    <a:pt x="32649" y="739319"/>
                    <a:pt x="21347" y="734637"/>
                    <a:pt x="13014" y="726304"/>
                  </a:cubicBezTo>
                  <a:cubicBezTo>
                    <a:pt x="4681" y="717971"/>
                    <a:pt x="0" y="706669"/>
                    <a:pt x="0" y="694885"/>
                  </a:cubicBezTo>
                  <a:lnTo>
                    <a:pt x="0" y="44434"/>
                  </a:lnTo>
                  <a:cubicBezTo>
                    <a:pt x="0" y="32649"/>
                    <a:pt x="4681" y="21347"/>
                    <a:pt x="13014" y="13014"/>
                  </a:cubicBezTo>
                  <a:cubicBezTo>
                    <a:pt x="21347" y="4681"/>
                    <a:pt x="32649" y="0"/>
                    <a:pt x="44434"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57150"/>
              <a:ext cx="2035669" cy="796469"/>
            </a:xfrm>
            <a:prstGeom prst="rect">
              <a:avLst/>
            </a:prstGeom>
          </p:spPr>
          <p:txBody>
            <a:bodyPr lIns="50800" tIns="50800" rIns="50800" bIns="50800" rtlCol="0" anchor="ctr"/>
            <a:lstStyle/>
            <a:p>
              <a:pPr algn="ctr">
                <a:lnSpc>
                  <a:spcPts val="4199"/>
                </a:lnSpc>
              </a:pPr>
              <a:r>
                <a:rPr lang="en-US" sz="2999">
                  <a:solidFill>
                    <a:srgbClr val="000000"/>
                  </a:solidFill>
                  <a:latin typeface="Montserrat Classic Bold"/>
                  <a:ea typeface="Montserrat Classic Bold"/>
                  <a:cs typeface="Montserrat Classic Bold"/>
                  <a:sym typeface="Montserrat Classic Bold"/>
                </a:rPr>
                <a:t>Early warnings</a:t>
              </a:r>
              <a:r>
                <a:rPr lang="en-US" sz="2999">
                  <a:solidFill>
                    <a:srgbClr val="000000"/>
                  </a:solidFill>
                  <a:latin typeface="Montserrat Classic"/>
                  <a:ea typeface="Montserrat Classic"/>
                  <a:cs typeface="Montserrat Classic"/>
                  <a:sym typeface="Montserrat Classic"/>
                </a:rPr>
                <a:t>: The Met Office issued two red warnings for heavy rain in eastern Scotland from 19th to 21st October, with amber warnings across Scotland, Northern Ireland, Wales and northern England.</a:t>
              </a:r>
            </a:p>
          </p:txBody>
        </p:sp>
      </p:grpSp>
      <p:sp>
        <p:nvSpPr>
          <p:cNvPr id="24" name="Freeform 24"/>
          <p:cNvSpPr/>
          <p:nvPr/>
        </p:nvSpPr>
        <p:spPr>
          <a:xfrm>
            <a:off x="14748463" y="5954841"/>
            <a:ext cx="2772496" cy="2643463"/>
          </a:xfrm>
          <a:custGeom>
            <a:avLst/>
            <a:gdLst/>
            <a:ahLst/>
            <a:cxnLst/>
            <a:rect l="l" t="t" r="r" b="b"/>
            <a:pathLst>
              <a:path w="2772496" h="2643463">
                <a:moveTo>
                  <a:pt x="0" y="0"/>
                </a:moveTo>
                <a:lnTo>
                  <a:pt x="2772496" y="0"/>
                </a:lnTo>
                <a:lnTo>
                  <a:pt x="2772496" y="2643463"/>
                </a:lnTo>
                <a:lnTo>
                  <a:pt x="0" y="2643463"/>
                </a:lnTo>
                <a:lnTo>
                  <a:pt x="0" y="0"/>
                </a:lnTo>
                <a:close/>
              </a:path>
            </a:pathLst>
          </a:custGeom>
          <a:blipFill>
            <a:blip r:embed="rId8"/>
            <a:stretch>
              <a:fillRect l="-201" t="-3384" r="-201"/>
            </a:stretch>
          </a:blipFill>
        </p:spPr>
        <p:txBody>
          <a:bodyPr/>
          <a:lstStyle/>
          <a:p>
            <a:endParaRPr lang="en-GB"/>
          </a:p>
        </p:txBody>
      </p:sp>
      <p:grpSp>
        <p:nvGrpSpPr>
          <p:cNvPr id="25" name="Group 25"/>
          <p:cNvGrpSpPr/>
          <p:nvPr/>
        </p:nvGrpSpPr>
        <p:grpSpPr>
          <a:xfrm>
            <a:off x="4401762" y="8425870"/>
            <a:ext cx="3947042" cy="1602471"/>
            <a:chOff x="0" y="0"/>
            <a:chExt cx="5262722" cy="2136629"/>
          </a:xfrm>
        </p:grpSpPr>
        <p:grpSp>
          <p:nvGrpSpPr>
            <p:cNvPr id="26" name="Group 26"/>
            <p:cNvGrpSpPr/>
            <p:nvPr/>
          </p:nvGrpSpPr>
          <p:grpSpPr>
            <a:xfrm>
              <a:off x="382517" y="290813"/>
              <a:ext cx="4857210" cy="1845816"/>
              <a:chOff x="0" y="-47625"/>
              <a:chExt cx="959449" cy="364606"/>
            </a:xfrm>
          </p:grpSpPr>
          <p:sp>
            <p:nvSpPr>
              <p:cNvPr id="27" name="Freeform 27"/>
              <p:cNvSpPr/>
              <p:nvPr/>
            </p:nvSpPr>
            <p:spPr>
              <a:xfrm>
                <a:off x="0" y="0"/>
                <a:ext cx="959449" cy="316981"/>
              </a:xfrm>
              <a:custGeom>
                <a:avLst/>
                <a:gdLst/>
                <a:ahLst/>
                <a:cxnLst/>
                <a:rect l="l" t="t" r="r" b="b"/>
                <a:pathLst>
                  <a:path w="959449" h="316981">
                    <a:moveTo>
                      <a:pt x="0" y="0"/>
                    </a:moveTo>
                    <a:lnTo>
                      <a:pt x="959449" y="0"/>
                    </a:lnTo>
                    <a:lnTo>
                      <a:pt x="959449" y="316981"/>
                    </a:lnTo>
                    <a:lnTo>
                      <a:pt x="0" y="316981"/>
                    </a:lnTo>
                    <a:close/>
                  </a:path>
                </a:pathLst>
              </a:custGeom>
              <a:solidFill>
                <a:srgbClr val="FFFFFF"/>
              </a:solidFill>
            </p:spPr>
            <p:txBody>
              <a:bodyPr/>
              <a:lstStyle/>
              <a:p>
                <a:endParaRPr lang="en-GB"/>
              </a:p>
            </p:txBody>
          </p:sp>
          <p:sp>
            <p:nvSpPr>
              <p:cNvPr id="28" name="TextBox 28"/>
              <p:cNvSpPr txBox="1"/>
              <p:nvPr/>
            </p:nvSpPr>
            <p:spPr>
              <a:xfrm>
                <a:off x="0" y="-47625"/>
                <a:ext cx="959449" cy="364606"/>
              </a:xfrm>
              <a:prstGeom prst="rect">
                <a:avLst/>
              </a:prstGeom>
            </p:spPr>
            <p:txBody>
              <a:bodyPr lIns="50800" tIns="50800" rIns="50800" bIns="50800" rtlCol="0" anchor="ctr"/>
              <a:lstStyle/>
              <a:p>
                <a:pPr algn="ctr">
                  <a:lnSpc>
                    <a:spcPts val="3360"/>
                  </a:lnSpc>
                </a:pPr>
                <a:endParaRPr/>
              </a:p>
            </p:txBody>
          </p:sp>
        </p:grpSp>
        <p:grpSp>
          <p:nvGrpSpPr>
            <p:cNvPr id="29" name="Group 29"/>
            <p:cNvGrpSpPr/>
            <p:nvPr/>
          </p:nvGrpSpPr>
          <p:grpSpPr>
            <a:xfrm>
              <a:off x="382517" y="175913"/>
              <a:ext cx="4857210" cy="783100"/>
              <a:chOff x="0" y="-47625"/>
              <a:chExt cx="959449" cy="154686"/>
            </a:xfrm>
          </p:grpSpPr>
          <p:sp>
            <p:nvSpPr>
              <p:cNvPr id="30" name="Freeform 30"/>
              <p:cNvSpPr/>
              <p:nvPr/>
            </p:nvSpPr>
            <p:spPr>
              <a:xfrm>
                <a:off x="0" y="0"/>
                <a:ext cx="959449" cy="107061"/>
              </a:xfrm>
              <a:custGeom>
                <a:avLst/>
                <a:gdLst/>
                <a:ahLst/>
                <a:cxnLst/>
                <a:rect l="l" t="t" r="r" b="b"/>
                <a:pathLst>
                  <a:path w="959449" h="107061">
                    <a:moveTo>
                      <a:pt x="0" y="0"/>
                    </a:moveTo>
                    <a:lnTo>
                      <a:pt x="959449" y="0"/>
                    </a:lnTo>
                    <a:lnTo>
                      <a:pt x="959449" y="107061"/>
                    </a:lnTo>
                    <a:lnTo>
                      <a:pt x="0" y="107061"/>
                    </a:lnTo>
                    <a:close/>
                  </a:path>
                </a:pathLst>
              </a:custGeom>
              <a:solidFill>
                <a:srgbClr val="CC2141"/>
              </a:solidFill>
            </p:spPr>
            <p:txBody>
              <a:bodyPr/>
              <a:lstStyle/>
              <a:p>
                <a:endParaRPr lang="en-GB"/>
              </a:p>
            </p:txBody>
          </p:sp>
          <p:sp>
            <p:nvSpPr>
              <p:cNvPr id="31" name="TextBox 31"/>
              <p:cNvSpPr txBox="1"/>
              <p:nvPr/>
            </p:nvSpPr>
            <p:spPr>
              <a:xfrm>
                <a:off x="0" y="-47625"/>
                <a:ext cx="959449" cy="154686"/>
              </a:xfrm>
              <a:prstGeom prst="rect">
                <a:avLst/>
              </a:prstGeom>
            </p:spPr>
            <p:txBody>
              <a:bodyPr lIns="50800" tIns="50800" rIns="50800" bIns="50800" rtlCol="0" anchor="ctr"/>
              <a:lstStyle/>
              <a:p>
                <a:pPr algn="ctr">
                  <a:lnSpc>
                    <a:spcPts val="3360"/>
                  </a:lnSpc>
                </a:pPr>
                <a:endParaRPr/>
              </a:p>
            </p:txBody>
          </p:sp>
        </p:grpSp>
        <p:sp>
          <p:nvSpPr>
            <p:cNvPr id="32" name="TextBox 32"/>
            <p:cNvSpPr txBox="1"/>
            <p:nvPr/>
          </p:nvSpPr>
          <p:spPr>
            <a:xfrm>
              <a:off x="382517" y="436664"/>
              <a:ext cx="4880205" cy="1545111"/>
            </a:xfrm>
            <a:prstGeom prst="rect">
              <a:avLst/>
            </a:prstGeom>
          </p:spPr>
          <p:txBody>
            <a:bodyPr lIns="0" tIns="0" rIns="0" bIns="0" rtlCol="0" anchor="t">
              <a:spAutoFit/>
            </a:bodyPr>
            <a:lstStyle/>
            <a:p>
              <a:pPr algn="ctr">
                <a:lnSpc>
                  <a:spcPts val="3203"/>
                </a:lnSpc>
              </a:pPr>
              <a:r>
                <a:rPr lang="en-US" sz="1930">
                  <a:solidFill>
                    <a:srgbClr val="000000"/>
                  </a:solidFill>
                  <a:latin typeface="Montserrat Classic Bold"/>
                  <a:ea typeface="Montserrat Classic Bold"/>
                  <a:cs typeface="Montserrat Classic Bold"/>
                  <a:sym typeface="Montserrat Classic Bold"/>
                </a:rPr>
                <a:t>Heavy Rain </a:t>
              </a:r>
            </a:p>
            <a:p>
              <a:pPr algn="ctr">
                <a:lnSpc>
                  <a:spcPts val="3203"/>
                </a:lnSpc>
              </a:pPr>
              <a:r>
                <a:rPr lang="en-US" sz="1930">
                  <a:solidFill>
                    <a:srgbClr val="000000"/>
                  </a:solidFill>
                  <a:latin typeface="Montserrat Classic"/>
                  <a:ea typeface="Montserrat Classic"/>
                  <a:cs typeface="Montserrat Classic"/>
                  <a:sym typeface="Montserrat Classic"/>
                </a:rPr>
                <a:t>Valid 1800 Thurs - 1200 Fri </a:t>
              </a:r>
            </a:p>
            <a:p>
              <a:pPr algn="ctr">
                <a:lnSpc>
                  <a:spcPts val="3203"/>
                </a:lnSpc>
              </a:pPr>
              <a:r>
                <a:rPr lang="en-US" sz="1930">
                  <a:solidFill>
                    <a:srgbClr val="000000"/>
                  </a:solidFill>
                  <a:latin typeface="Montserrat Classic"/>
                  <a:ea typeface="Montserrat Classic"/>
                  <a:cs typeface="Montserrat Classic"/>
                  <a:sym typeface="Montserrat Classic"/>
                </a:rPr>
                <a:t>100-250mm of rain expected</a:t>
              </a:r>
            </a:p>
          </p:txBody>
        </p:sp>
        <p:sp>
          <p:nvSpPr>
            <p:cNvPr id="33" name="Freeform 33"/>
            <p:cNvSpPr/>
            <p:nvPr/>
          </p:nvSpPr>
          <p:spPr>
            <a:xfrm>
              <a:off x="0" y="0"/>
              <a:ext cx="1095703" cy="1063828"/>
            </a:xfrm>
            <a:custGeom>
              <a:avLst/>
              <a:gdLst/>
              <a:ahLst/>
              <a:cxnLst/>
              <a:rect l="l" t="t" r="r" b="b"/>
              <a:pathLst>
                <a:path w="1095703" h="1063828">
                  <a:moveTo>
                    <a:pt x="0" y="0"/>
                  </a:moveTo>
                  <a:lnTo>
                    <a:pt x="1095703" y="0"/>
                  </a:lnTo>
                  <a:lnTo>
                    <a:pt x="1095703" y="1063828"/>
                  </a:lnTo>
                  <a:lnTo>
                    <a:pt x="0" y="10638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a:off x="60508" y="58748"/>
              <a:ext cx="974686" cy="946332"/>
            </a:xfrm>
            <a:custGeom>
              <a:avLst/>
              <a:gdLst/>
              <a:ahLst/>
              <a:cxnLst/>
              <a:rect l="l" t="t" r="r" b="b"/>
              <a:pathLst>
                <a:path w="974686" h="946332">
                  <a:moveTo>
                    <a:pt x="0" y="0"/>
                  </a:moveTo>
                  <a:lnTo>
                    <a:pt x="974687" y="0"/>
                  </a:lnTo>
                  <a:lnTo>
                    <a:pt x="974687" y="946332"/>
                  </a:lnTo>
                  <a:lnTo>
                    <a:pt x="0" y="946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696527" y="4278208"/>
            <a:ext cx="8713610" cy="3757079"/>
            <a:chOff x="0" y="0"/>
            <a:chExt cx="2294943" cy="989519"/>
          </a:xfrm>
        </p:grpSpPr>
        <p:sp>
          <p:nvSpPr>
            <p:cNvPr id="11" name="Freeform 11"/>
            <p:cNvSpPr/>
            <p:nvPr/>
          </p:nvSpPr>
          <p:spPr>
            <a:xfrm>
              <a:off x="0" y="0"/>
              <a:ext cx="2294943" cy="989519"/>
            </a:xfrm>
            <a:custGeom>
              <a:avLst/>
              <a:gdLst/>
              <a:ahLst/>
              <a:cxnLst/>
              <a:rect l="l" t="t" r="r" b="b"/>
              <a:pathLst>
                <a:path w="2294943" h="989519">
                  <a:moveTo>
                    <a:pt x="45313" y="0"/>
                  </a:moveTo>
                  <a:lnTo>
                    <a:pt x="2249630" y="0"/>
                  </a:lnTo>
                  <a:cubicBezTo>
                    <a:pt x="2261648" y="0"/>
                    <a:pt x="2273173" y="4774"/>
                    <a:pt x="2281671" y="13272"/>
                  </a:cubicBezTo>
                  <a:cubicBezTo>
                    <a:pt x="2290169" y="21770"/>
                    <a:pt x="2294943" y="33295"/>
                    <a:pt x="2294943" y="45313"/>
                  </a:cubicBezTo>
                  <a:lnTo>
                    <a:pt x="2294943" y="944206"/>
                  </a:lnTo>
                  <a:cubicBezTo>
                    <a:pt x="2294943" y="956224"/>
                    <a:pt x="2290169" y="967749"/>
                    <a:pt x="2281671" y="976247"/>
                  </a:cubicBezTo>
                  <a:cubicBezTo>
                    <a:pt x="2273173" y="984745"/>
                    <a:pt x="2261648" y="989519"/>
                    <a:pt x="2249630" y="989519"/>
                  </a:cubicBezTo>
                  <a:lnTo>
                    <a:pt x="45313" y="989519"/>
                  </a:lnTo>
                  <a:cubicBezTo>
                    <a:pt x="33295" y="989519"/>
                    <a:pt x="21770" y="984745"/>
                    <a:pt x="13272" y="976247"/>
                  </a:cubicBezTo>
                  <a:cubicBezTo>
                    <a:pt x="4774" y="967749"/>
                    <a:pt x="0" y="956224"/>
                    <a:pt x="0" y="944206"/>
                  </a:cubicBezTo>
                  <a:lnTo>
                    <a:pt x="0" y="45313"/>
                  </a:lnTo>
                  <a:cubicBezTo>
                    <a:pt x="0" y="33295"/>
                    <a:pt x="4774" y="21770"/>
                    <a:pt x="13272" y="13272"/>
                  </a:cubicBezTo>
                  <a:cubicBezTo>
                    <a:pt x="21770" y="4774"/>
                    <a:pt x="33295" y="0"/>
                    <a:pt x="45313"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2294943" cy="1056194"/>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Flood protection: </a:t>
              </a:r>
              <a:r>
                <a:rPr lang="en-US" sz="3299">
                  <a:solidFill>
                    <a:srgbClr val="000000"/>
                  </a:solidFill>
                  <a:latin typeface="Montserrat Classic"/>
                  <a:ea typeface="Montserrat Classic"/>
                  <a:cs typeface="Montserrat Classic"/>
                  <a:sym typeface="Montserrat Classic"/>
                </a:rPr>
                <a:t>The Environment Agency (EA) issued flood alerts, deployed sandbags and sent over 300,000 warnings. They protected 96,000 properties and deployed 25 pumps.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349806" y="7532340"/>
            <a:ext cx="4070508" cy="2131928"/>
          </a:xfrm>
          <a:custGeom>
            <a:avLst/>
            <a:gdLst/>
            <a:ahLst/>
            <a:cxnLst/>
            <a:rect l="l" t="t" r="r" b="b"/>
            <a:pathLst>
              <a:path w="4070508" h="2131928">
                <a:moveTo>
                  <a:pt x="0" y="0"/>
                </a:moveTo>
                <a:lnTo>
                  <a:pt x="4070508" y="0"/>
                </a:lnTo>
                <a:lnTo>
                  <a:pt x="4070508" y="2131929"/>
                </a:lnTo>
                <a:lnTo>
                  <a:pt x="0" y="2131929"/>
                </a:lnTo>
                <a:lnTo>
                  <a:pt x="0" y="0"/>
                </a:lnTo>
                <a:close/>
              </a:path>
            </a:pathLst>
          </a:custGeom>
          <a:blipFill>
            <a:blip r:embed="rId6"/>
            <a:stretch>
              <a:fillRect/>
            </a:stretch>
          </a:blipFill>
        </p:spPr>
        <p:txBody>
          <a:bodyPr/>
          <a:lstStyle/>
          <a:p>
            <a:endParaRPr lang="en-GB"/>
          </a:p>
        </p:txBody>
      </p:sp>
      <p:sp>
        <p:nvSpPr>
          <p:cNvPr id="15" name="Freeform 15"/>
          <p:cNvSpPr/>
          <p:nvPr/>
        </p:nvSpPr>
        <p:spPr>
          <a:xfrm>
            <a:off x="9988230" y="3497330"/>
            <a:ext cx="7927096" cy="5945322"/>
          </a:xfrm>
          <a:custGeom>
            <a:avLst/>
            <a:gdLst/>
            <a:ahLst/>
            <a:cxnLst/>
            <a:rect l="l" t="t" r="r" b="b"/>
            <a:pathLst>
              <a:path w="7927096" h="5945322">
                <a:moveTo>
                  <a:pt x="0" y="0"/>
                </a:moveTo>
                <a:lnTo>
                  <a:pt x="7927096" y="0"/>
                </a:lnTo>
                <a:lnTo>
                  <a:pt x="7927096" y="5945322"/>
                </a:lnTo>
                <a:lnTo>
                  <a:pt x="0" y="594532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4592305" y="7805754"/>
            <a:ext cx="3492304" cy="3492304"/>
          </a:xfrm>
          <a:custGeom>
            <a:avLst/>
            <a:gdLst/>
            <a:ahLst/>
            <a:cxnLst/>
            <a:rect l="l" t="t" r="r" b="b"/>
            <a:pathLst>
              <a:path w="3492304" h="3492304">
                <a:moveTo>
                  <a:pt x="0" y="0"/>
                </a:moveTo>
                <a:lnTo>
                  <a:pt x="3492304" y="0"/>
                </a:lnTo>
                <a:lnTo>
                  <a:pt x="3492304" y="3492304"/>
                </a:lnTo>
                <a:lnTo>
                  <a:pt x="0" y="3492304"/>
                </a:lnTo>
                <a:lnTo>
                  <a:pt x="0" y="0"/>
                </a:lnTo>
                <a:close/>
              </a:path>
            </a:pathLst>
          </a:custGeom>
          <a:blipFill>
            <a:blip r:embed="rId5"/>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8" name="TextBox 18"/>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9" name="TextBox 19"/>
          <p:cNvSpPr txBox="1"/>
          <p:nvPr/>
        </p:nvSpPr>
        <p:spPr>
          <a:xfrm>
            <a:off x="6162912" y="2062393"/>
            <a:ext cx="61814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3542960" y="8048894"/>
            <a:ext cx="3978000" cy="2628361"/>
          </a:xfrm>
          <a:custGeom>
            <a:avLst/>
            <a:gdLst/>
            <a:ahLst/>
            <a:cxnLst/>
            <a:rect l="l" t="t" r="r" b="b"/>
            <a:pathLst>
              <a:path w="3978000" h="2628361">
                <a:moveTo>
                  <a:pt x="0" y="0"/>
                </a:moveTo>
                <a:lnTo>
                  <a:pt x="3977999" y="0"/>
                </a:lnTo>
                <a:lnTo>
                  <a:pt x="3977999" y="2628362"/>
                </a:lnTo>
                <a:lnTo>
                  <a:pt x="0" y="2628362"/>
                </a:lnTo>
                <a:lnTo>
                  <a:pt x="0" y="0"/>
                </a:lnTo>
                <a:close/>
              </a:path>
            </a:pathLst>
          </a:custGeom>
          <a:blipFill>
            <a:blip r:embed="rId5"/>
            <a:stretch>
              <a:fillRect l="-25363" t="-20126" r="-49588" b="-144661"/>
            </a:stretch>
          </a:blipFill>
        </p:spPr>
        <p:txBody>
          <a:bodyPr/>
          <a:lstStyle/>
          <a:p>
            <a:endParaRPr lang="en-GB"/>
          </a:p>
        </p:txBody>
      </p:sp>
      <p:grpSp>
        <p:nvGrpSpPr>
          <p:cNvPr id="10" name="Group 10"/>
          <p:cNvGrpSpPr/>
          <p:nvPr/>
        </p:nvGrpSpPr>
        <p:grpSpPr>
          <a:xfrm>
            <a:off x="13181007" y="3971157"/>
            <a:ext cx="4511404" cy="4919129"/>
            <a:chOff x="0" y="0"/>
            <a:chExt cx="1188189" cy="1295573"/>
          </a:xfrm>
        </p:grpSpPr>
        <p:sp>
          <p:nvSpPr>
            <p:cNvPr id="11" name="Freeform 11"/>
            <p:cNvSpPr/>
            <p:nvPr/>
          </p:nvSpPr>
          <p:spPr>
            <a:xfrm>
              <a:off x="0" y="0"/>
              <a:ext cx="1188189" cy="1295573"/>
            </a:xfrm>
            <a:custGeom>
              <a:avLst/>
              <a:gdLst/>
              <a:ahLst/>
              <a:cxnLst/>
              <a:rect l="l" t="t" r="r" b="b"/>
              <a:pathLst>
                <a:path w="1188189" h="1295573">
                  <a:moveTo>
                    <a:pt x="87520" y="0"/>
                  </a:moveTo>
                  <a:lnTo>
                    <a:pt x="1100669" y="0"/>
                  </a:lnTo>
                  <a:cubicBezTo>
                    <a:pt x="1149005" y="0"/>
                    <a:pt x="1188189" y="39184"/>
                    <a:pt x="1188189" y="87520"/>
                  </a:cubicBezTo>
                  <a:lnTo>
                    <a:pt x="1188189" y="1208053"/>
                  </a:lnTo>
                  <a:cubicBezTo>
                    <a:pt x="1188189" y="1231265"/>
                    <a:pt x="1178968" y="1253526"/>
                    <a:pt x="1162555" y="1269939"/>
                  </a:cubicBezTo>
                  <a:cubicBezTo>
                    <a:pt x="1146142" y="1286352"/>
                    <a:pt x="1123881" y="1295573"/>
                    <a:pt x="1100669" y="1295573"/>
                  </a:cubicBezTo>
                  <a:lnTo>
                    <a:pt x="87520" y="1295573"/>
                  </a:lnTo>
                  <a:cubicBezTo>
                    <a:pt x="39184" y="1295573"/>
                    <a:pt x="0" y="1256389"/>
                    <a:pt x="0" y="1208053"/>
                  </a:cubicBezTo>
                  <a:lnTo>
                    <a:pt x="0" y="87520"/>
                  </a:lnTo>
                  <a:cubicBezTo>
                    <a:pt x="0" y="64308"/>
                    <a:pt x="9221" y="42047"/>
                    <a:pt x="25634" y="25634"/>
                  </a:cubicBezTo>
                  <a:cubicBezTo>
                    <a:pt x="42047" y="9221"/>
                    <a:pt x="64308" y="0"/>
                    <a:pt x="87520"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66675"/>
              <a:ext cx="1188189" cy="13622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Emergency response: </a:t>
              </a:r>
              <a:r>
                <a:rPr lang="en-US" sz="3299">
                  <a:solidFill>
                    <a:srgbClr val="000000"/>
                  </a:solidFill>
                  <a:latin typeface="Montserrat Classic"/>
                  <a:ea typeface="Montserrat Classic"/>
                  <a:cs typeface="Montserrat Classic"/>
                  <a:sym typeface="Montserrat Classic"/>
                </a:rPr>
                <a:t>Local authorities and emergency services implemented response plans to manage the storm's effects.</a:t>
              </a:r>
            </a:p>
          </p:txBody>
        </p:sp>
      </p:grpSp>
      <p:sp>
        <p:nvSpPr>
          <p:cNvPr id="13" name="Freeform 13"/>
          <p:cNvSpPr/>
          <p:nvPr/>
        </p:nvSpPr>
        <p:spPr>
          <a:xfrm>
            <a:off x="14976103" y="7805754"/>
            <a:ext cx="3311897" cy="3311897"/>
          </a:xfrm>
          <a:custGeom>
            <a:avLst/>
            <a:gdLst/>
            <a:ahLst/>
            <a:cxnLst/>
            <a:rect l="l" t="t" r="r" b="b"/>
            <a:pathLst>
              <a:path w="3311897" h="3311897">
                <a:moveTo>
                  <a:pt x="0" y="0"/>
                </a:moveTo>
                <a:lnTo>
                  <a:pt x="3311897" y="0"/>
                </a:lnTo>
                <a:lnTo>
                  <a:pt x="3311897" y="3311897"/>
                </a:lnTo>
                <a:lnTo>
                  <a:pt x="0" y="3311897"/>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90509" y="4037832"/>
            <a:ext cx="5049956" cy="5736215"/>
            <a:chOff x="0" y="0"/>
            <a:chExt cx="1330029" cy="1510773"/>
          </a:xfrm>
        </p:grpSpPr>
        <p:sp>
          <p:nvSpPr>
            <p:cNvPr id="16" name="Freeform 16"/>
            <p:cNvSpPr/>
            <p:nvPr/>
          </p:nvSpPr>
          <p:spPr>
            <a:xfrm>
              <a:off x="0" y="0"/>
              <a:ext cx="1330029" cy="1510773"/>
            </a:xfrm>
            <a:custGeom>
              <a:avLst/>
              <a:gdLst/>
              <a:ahLst/>
              <a:cxnLst/>
              <a:rect l="l" t="t" r="r" b="b"/>
              <a:pathLst>
                <a:path w="1330029" h="1510773">
                  <a:moveTo>
                    <a:pt x="78186" y="0"/>
                  </a:moveTo>
                  <a:lnTo>
                    <a:pt x="1251843" y="0"/>
                  </a:lnTo>
                  <a:cubicBezTo>
                    <a:pt x="1272579" y="0"/>
                    <a:pt x="1292466" y="8237"/>
                    <a:pt x="1307129" y="22900"/>
                  </a:cubicBezTo>
                  <a:cubicBezTo>
                    <a:pt x="1321792" y="37563"/>
                    <a:pt x="1330029" y="57450"/>
                    <a:pt x="1330029" y="78186"/>
                  </a:cubicBezTo>
                  <a:lnTo>
                    <a:pt x="1330029" y="1432586"/>
                  </a:lnTo>
                  <a:cubicBezTo>
                    <a:pt x="1330029" y="1475767"/>
                    <a:pt x="1295024" y="1510773"/>
                    <a:pt x="1251843" y="1510773"/>
                  </a:cubicBezTo>
                  <a:lnTo>
                    <a:pt x="78186" y="1510773"/>
                  </a:lnTo>
                  <a:cubicBezTo>
                    <a:pt x="35005" y="1510773"/>
                    <a:pt x="0" y="1475767"/>
                    <a:pt x="0" y="1432586"/>
                  </a:cubicBezTo>
                  <a:lnTo>
                    <a:pt x="0" y="78186"/>
                  </a:lnTo>
                  <a:cubicBezTo>
                    <a:pt x="0" y="35005"/>
                    <a:pt x="35005" y="0"/>
                    <a:pt x="78186" y="0"/>
                  </a:cubicBezTo>
                  <a:close/>
                </a:path>
              </a:pathLst>
            </a:custGeom>
            <a:solidFill>
              <a:srgbClr val="FFFFFF"/>
            </a:solidFill>
            <a:ln w="76200" cap="rnd">
              <a:solidFill>
                <a:srgbClr val="B8DA0C"/>
              </a:solidFill>
              <a:prstDash val="solid"/>
              <a:round/>
            </a:ln>
          </p:spPr>
          <p:txBody>
            <a:bodyPr/>
            <a:lstStyle/>
            <a:p>
              <a:endParaRPr lang="en-GB"/>
            </a:p>
          </p:txBody>
        </p:sp>
        <p:sp>
          <p:nvSpPr>
            <p:cNvPr id="17" name="TextBox 17"/>
            <p:cNvSpPr txBox="1"/>
            <p:nvPr/>
          </p:nvSpPr>
          <p:spPr>
            <a:xfrm>
              <a:off x="0" y="-66675"/>
              <a:ext cx="1330029" cy="1577448"/>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Bold"/>
                  <a:ea typeface="Montserrat Classic Bold"/>
                  <a:cs typeface="Montserrat Classic Bold"/>
                  <a:sym typeface="Montserrat Classic Bold"/>
                </a:rPr>
                <a:t>Evacuations and rescues: </a:t>
              </a:r>
              <a:r>
                <a:rPr lang="en-US" sz="3299">
                  <a:solidFill>
                    <a:srgbClr val="000000"/>
                  </a:solidFill>
                  <a:latin typeface="Montserrat Classic"/>
                  <a:ea typeface="Montserrat Classic"/>
                  <a:cs typeface="Montserrat Classic"/>
                  <a:sym typeface="Montserrat Classic"/>
                </a:rPr>
                <a:t>Emergency services facilitated evacuations and rescue operations, including airlifting workers from a North Sea drilling platform.</a:t>
              </a:r>
            </a:p>
          </p:txBody>
        </p:sp>
      </p:grpSp>
      <p:sp>
        <p:nvSpPr>
          <p:cNvPr id="18" name="Freeform 18"/>
          <p:cNvSpPr/>
          <p:nvPr/>
        </p:nvSpPr>
        <p:spPr>
          <a:xfrm>
            <a:off x="15933979" y="2051644"/>
            <a:ext cx="1853683" cy="1756364"/>
          </a:xfrm>
          <a:custGeom>
            <a:avLst/>
            <a:gdLst/>
            <a:ahLst/>
            <a:cxnLst/>
            <a:rect l="l" t="t" r="r" b="b"/>
            <a:pathLst>
              <a:path w="1853683" h="1756364">
                <a:moveTo>
                  <a:pt x="0" y="0"/>
                </a:moveTo>
                <a:lnTo>
                  <a:pt x="1853683" y="0"/>
                </a:lnTo>
                <a:lnTo>
                  <a:pt x="1853683" y="1756364"/>
                </a:lnTo>
                <a:lnTo>
                  <a:pt x="0" y="1756364"/>
                </a:lnTo>
                <a:lnTo>
                  <a:pt x="0" y="0"/>
                </a:lnTo>
                <a:close/>
              </a:path>
            </a:pathLst>
          </a:custGeom>
          <a:blipFill>
            <a:blip r:embed="rId7"/>
            <a:stretch>
              <a:fillRect/>
            </a:stretch>
          </a:blipFill>
        </p:spPr>
        <p:txBody>
          <a:bodyPr/>
          <a:lstStyle/>
          <a:p>
            <a:endParaRPr lang="en-GB"/>
          </a:p>
        </p:txBody>
      </p:sp>
      <p:sp>
        <p:nvSpPr>
          <p:cNvPr id="19" name="Freeform 19"/>
          <p:cNvSpPr/>
          <p:nvPr/>
        </p:nvSpPr>
        <p:spPr>
          <a:xfrm flipH="1">
            <a:off x="323852" y="2841163"/>
            <a:ext cx="3210019" cy="1063319"/>
          </a:xfrm>
          <a:custGeom>
            <a:avLst/>
            <a:gdLst/>
            <a:ahLst/>
            <a:cxnLst/>
            <a:rect l="l" t="t" r="r" b="b"/>
            <a:pathLst>
              <a:path w="3210019" h="1063319">
                <a:moveTo>
                  <a:pt x="3210019" y="0"/>
                </a:moveTo>
                <a:lnTo>
                  <a:pt x="0" y="0"/>
                </a:lnTo>
                <a:lnTo>
                  <a:pt x="0" y="1063319"/>
                </a:lnTo>
                <a:lnTo>
                  <a:pt x="3210019" y="1063319"/>
                </a:lnTo>
                <a:lnTo>
                  <a:pt x="3210019" y="0"/>
                </a:lnTo>
                <a:close/>
              </a:path>
            </a:pathLst>
          </a:custGeom>
          <a:blipFill>
            <a:blip r:embed="rId8"/>
            <a:stretch>
              <a:fillRect/>
            </a:stretch>
          </a:blipFill>
        </p:spPr>
        <p:txBody>
          <a:bodyPr/>
          <a:lstStyle/>
          <a:p>
            <a:endParaRPr lang="en-GB"/>
          </a:p>
        </p:txBody>
      </p:sp>
      <p:sp>
        <p:nvSpPr>
          <p:cNvPr id="20" name="Freeform 20"/>
          <p:cNvSpPr/>
          <p:nvPr/>
        </p:nvSpPr>
        <p:spPr>
          <a:xfrm>
            <a:off x="5559730" y="4037832"/>
            <a:ext cx="7168539" cy="5574546"/>
          </a:xfrm>
          <a:custGeom>
            <a:avLst/>
            <a:gdLst/>
            <a:ahLst/>
            <a:cxnLst/>
            <a:rect l="l" t="t" r="r" b="b"/>
            <a:pathLst>
              <a:path w="7168539" h="5574546">
                <a:moveTo>
                  <a:pt x="0" y="0"/>
                </a:moveTo>
                <a:lnTo>
                  <a:pt x="7168540" y="0"/>
                </a:lnTo>
                <a:lnTo>
                  <a:pt x="7168540" y="5574546"/>
                </a:lnTo>
                <a:lnTo>
                  <a:pt x="0" y="5574546"/>
                </a:lnTo>
                <a:lnTo>
                  <a:pt x="0" y="0"/>
                </a:lnTo>
                <a:close/>
              </a:path>
            </a:pathLst>
          </a:custGeom>
          <a:blipFill>
            <a:blip r:embed="rId9"/>
            <a:stretch>
              <a:fillRect r="-16828"/>
            </a:stretch>
          </a:blipFill>
        </p:spPr>
        <p:txBody>
          <a:bodyPr/>
          <a:lstStyle/>
          <a:p>
            <a:endParaRPr lang="en-GB"/>
          </a:p>
        </p:txBody>
      </p:sp>
      <p:sp>
        <p:nvSpPr>
          <p:cNvPr id="21" name="TextBox 21"/>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22" name="TextBox 22"/>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6978" y="4017873"/>
            <a:ext cx="13325568"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questions on your worksheet about reducing the risk of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a:t>
            </a:r>
          </a:p>
        </p:txBody>
      </p:sp>
      <p:sp>
        <p:nvSpPr>
          <p:cNvPr id="12" name="Freeform 12"/>
          <p:cNvSpPr/>
          <p:nvPr/>
        </p:nvSpPr>
        <p:spPr>
          <a:xfrm>
            <a:off x="14734993" y="4338939"/>
            <a:ext cx="2155106" cy="2194045"/>
          </a:xfrm>
          <a:custGeom>
            <a:avLst/>
            <a:gdLst/>
            <a:ahLst/>
            <a:cxnLst/>
            <a:rect l="l" t="t" r="r" b="b"/>
            <a:pathLst>
              <a:path w="2155106" h="2194045">
                <a:moveTo>
                  <a:pt x="0" y="0"/>
                </a:moveTo>
                <a:lnTo>
                  <a:pt x="2155105" y="0"/>
                </a:lnTo>
                <a:lnTo>
                  <a:pt x="2155105" y="2194045"/>
                </a:lnTo>
                <a:lnTo>
                  <a:pt x="0" y="2194045"/>
                </a:lnTo>
                <a:lnTo>
                  <a:pt x="0" y="0"/>
                </a:lnTo>
                <a:close/>
              </a:path>
            </a:pathLst>
          </a:custGeom>
          <a:blipFill>
            <a:blip r:embed="rId7"/>
            <a:stretch>
              <a:fillRect l="-175504" t="-9134" r="-45209" b="-71522"/>
            </a:stretch>
          </a:blipFill>
        </p:spPr>
        <p:txBody>
          <a:bodyPr/>
          <a:lstStyle/>
          <a:p>
            <a:endParaRPr lang="en-GB"/>
          </a:p>
        </p:txBody>
      </p:sp>
      <p:sp>
        <p:nvSpPr>
          <p:cNvPr id="13" name="TextBox 13"/>
          <p:cNvSpPr txBox="1"/>
          <p:nvPr/>
        </p:nvSpPr>
        <p:spPr>
          <a:xfrm>
            <a:off x="6162912" y="2062393"/>
            <a:ext cx="6105287" cy="705771"/>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Montserrat Classic Bold"/>
                <a:ea typeface="Montserrat Classic Bold"/>
                <a:cs typeface="Montserrat Classic Bold"/>
                <a:sym typeface="Montserrat Classic Bold"/>
              </a:rPr>
              <a:t>REDUCING THE RISK:</a:t>
            </a:r>
          </a:p>
        </p:txBody>
      </p:sp>
      <p:sp>
        <p:nvSpPr>
          <p:cNvPr id="14" name="TextBox 14"/>
          <p:cNvSpPr txBox="1"/>
          <p:nvPr/>
        </p:nvSpPr>
        <p:spPr>
          <a:xfrm>
            <a:off x="4154769" y="771544"/>
            <a:ext cx="125330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5" name="Freeform 15"/>
          <p:cNvSpPr/>
          <p:nvPr/>
        </p:nvSpPr>
        <p:spPr>
          <a:xfrm rot="17732" flipH="1">
            <a:off x="120856" y="5797934"/>
            <a:ext cx="4989262" cy="4476228"/>
          </a:xfrm>
          <a:custGeom>
            <a:avLst/>
            <a:gdLst/>
            <a:ahLst/>
            <a:cxnLst/>
            <a:rect l="l" t="t" r="r" b="b"/>
            <a:pathLst>
              <a:path w="4989262" h="4476228">
                <a:moveTo>
                  <a:pt x="4989261" y="0"/>
                </a:moveTo>
                <a:lnTo>
                  <a:pt x="0" y="0"/>
                </a:lnTo>
                <a:lnTo>
                  <a:pt x="0" y="4476228"/>
                </a:lnTo>
                <a:lnTo>
                  <a:pt x="4989261" y="4476228"/>
                </a:lnTo>
                <a:lnTo>
                  <a:pt x="4989261" y="0"/>
                </a:lnTo>
                <a:close/>
              </a:path>
            </a:pathLst>
          </a:custGeom>
          <a:blipFill>
            <a:blip r:embed="rId8"/>
            <a:stretch>
              <a:fillRect t="-2108" b="-2108"/>
            </a:stretch>
          </a:blipFill>
        </p:spPr>
        <p:txBody>
          <a:bodyPr/>
          <a:lstStyle/>
          <a:p>
            <a:endParaRPr lang="en-GB"/>
          </a:p>
        </p:txBody>
      </p:sp>
      <p:sp>
        <p:nvSpPr>
          <p:cNvPr id="16" name="Freeform 16"/>
          <p:cNvSpPr/>
          <p:nvPr/>
        </p:nvSpPr>
        <p:spPr>
          <a:xfrm rot="530332">
            <a:off x="1538432" y="5876414"/>
            <a:ext cx="2875300" cy="4088317"/>
          </a:xfrm>
          <a:custGeom>
            <a:avLst/>
            <a:gdLst/>
            <a:ahLst/>
            <a:cxnLst/>
            <a:rect l="l" t="t" r="r" b="b"/>
            <a:pathLst>
              <a:path w="2875300" h="4088317">
                <a:moveTo>
                  <a:pt x="0" y="0"/>
                </a:moveTo>
                <a:lnTo>
                  <a:pt x="2875299" y="0"/>
                </a:lnTo>
                <a:lnTo>
                  <a:pt x="2875299" y="4088316"/>
                </a:lnTo>
                <a:lnTo>
                  <a:pt x="0" y="4088316"/>
                </a:lnTo>
                <a:lnTo>
                  <a:pt x="0" y="0"/>
                </a:lnTo>
                <a:close/>
              </a:path>
            </a:pathLst>
          </a:custGeom>
          <a:blipFill>
            <a:blip r:embed="rId9"/>
            <a:stretch>
              <a:fillRect/>
            </a:stretch>
          </a:blipFill>
        </p:spPr>
        <p:txBody>
          <a:bodyPr/>
          <a:lstStyle/>
          <a:p>
            <a:endParaRPr lang="en-GB"/>
          </a:p>
        </p:txBody>
      </p:sp>
      <p:sp>
        <p:nvSpPr>
          <p:cNvPr id="17" name="Freeform 17"/>
          <p:cNvSpPr/>
          <p:nvPr/>
        </p:nvSpPr>
        <p:spPr>
          <a:xfrm rot="17732" flipH="1">
            <a:off x="1236416" y="7993188"/>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3" y="4113588"/>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106937" y="3396704"/>
            <a:ext cx="4252838" cy="6437883"/>
            <a:chOff x="0" y="-47625"/>
            <a:chExt cx="1120089" cy="1695574"/>
          </a:xfrm>
        </p:grpSpPr>
        <p:sp>
          <p:nvSpPr>
            <p:cNvPr id="10" name="Freeform 10"/>
            <p:cNvSpPr/>
            <p:nvPr/>
          </p:nvSpPr>
          <p:spPr>
            <a:xfrm>
              <a:off x="0" y="0"/>
              <a:ext cx="1120089" cy="1647949"/>
            </a:xfrm>
            <a:custGeom>
              <a:avLst/>
              <a:gdLst/>
              <a:ahLst/>
              <a:cxnLst/>
              <a:rect l="l" t="t" r="r" b="b"/>
              <a:pathLst>
                <a:path w="1120089" h="1647949">
                  <a:moveTo>
                    <a:pt x="92841" y="0"/>
                  </a:moveTo>
                  <a:lnTo>
                    <a:pt x="1027248" y="0"/>
                  </a:lnTo>
                  <a:cubicBezTo>
                    <a:pt x="1051871" y="0"/>
                    <a:pt x="1075485" y="9781"/>
                    <a:pt x="1092896" y="27193"/>
                  </a:cubicBezTo>
                  <a:cubicBezTo>
                    <a:pt x="1110308" y="44604"/>
                    <a:pt x="1120089" y="68218"/>
                    <a:pt x="1120089" y="92841"/>
                  </a:cubicBezTo>
                  <a:lnTo>
                    <a:pt x="1120089" y="1555108"/>
                  </a:lnTo>
                  <a:cubicBezTo>
                    <a:pt x="1120089" y="1579731"/>
                    <a:pt x="1110308" y="1603346"/>
                    <a:pt x="1092896" y="1620757"/>
                  </a:cubicBezTo>
                  <a:cubicBezTo>
                    <a:pt x="1075485" y="1638168"/>
                    <a:pt x="1051871" y="1647949"/>
                    <a:pt x="1027248" y="1647949"/>
                  </a:cubicBezTo>
                  <a:lnTo>
                    <a:pt x="92841" y="1647949"/>
                  </a:lnTo>
                  <a:cubicBezTo>
                    <a:pt x="68218" y="1647949"/>
                    <a:pt x="44604" y="1638168"/>
                    <a:pt x="27193" y="1620757"/>
                  </a:cubicBezTo>
                  <a:cubicBezTo>
                    <a:pt x="9781" y="1603346"/>
                    <a:pt x="0" y="1579731"/>
                    <a:pt x="0" y="1555108"/>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11" name="TextBox 11"/>
            <p:cNvSpPr txBox="1"/>
            <p:nvPr/>
          </p:nvSpPr>
          <p:spPr>
            <a:xfrm>
              <a:off x="0" y="-47625"/>
              <a:ext cx="1120089" cy="1695574"/>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Intensity of the storm: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brought intense rainfall and high winds, leading to widespread flooding, landslides and significant damage across the UK. The severity of the storm, including the rare red weather warnings and the 7 lives lost, highlights the increasing intensity of storm events in the region.</a:t>
              </a:r>
            </a:p>
          </p:txBody>
        </p:sp>
      </p:grpSp>
      <p:sp>
        <p:nvSpPr>
          <p:cNvPr id="12" name="TextBox 12"/>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3" name="TextBox 13"/>
          <p:cNvSpPr txBox="1"/>
          <p:nvPr/>
        </p:nvSpPr>
        <p:spPr>
          <a:xfrm>
            <a:off x="1410887" y="1927165"/>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grpSp>
        <p:nvGrpSpPr>
          <p:cNvPr id="14" name="Group 14"/>
          <p:cNvGrpSpPr/>
          <p:nvPr/>
        </p:nvGrpSpPr>
        <p:grpSpPr>
          <a:xfrm>
            <a:off x="14000325" y="3578809"/>
            <a:ext cx="4161689" cy="6254499"/>
            <a:chOff x="0" y="0"/>
            <a:chExt cx="1096083" cy="1647275"/>
          </a:xfrm>
        </p:grpSpPr>
        <p:sp>
          <p:nvSpPr>
            <p:cNvPr id="15" name="Freeform 15"/>
            <p:cNvSpPr/>
            <p:nvPr/>
          </p:nvSpPr>
          <p:spPr>
            <a:xfrm>
              <a:off x="0" y="0"/>
              <a:ext cx="1096083" cy="1647275"/>
            </a:xfrm>
            <a:custGeom>
              <a:avLst/>
              <a:gdLst/>
              <a:ahLst/>
              <a:cxnLst/>
              <a:rect l="l" t="t" r="r" b="b"/>
              <a:pathLst>
                <a:path w="1096083" h="1647275">
                  <a:moveTo>
                    <a:pt x="94874" y="0"/>
                  </a:moveTo>
                  <a:lnTo>
                    <a:pt x="1001208" y="0"/>
                  </a:lnTo>
                  <a:cubicBezTo>
                    <a:pt x="1053606" y="0"/>
                    <a:pt x="1096083" y="42477"/>
                    <a:pt x="1096083" y="94874"/>
                  </a:cubicBezTo>
                  <a:lnTo>
                    <a:pt x="1096083" y="1552401"/>
                  </a:lnTo>
                  <a:cubicBezTo>
                    <a:pt x="1096083" y="1604799"/>
                    <a:pt x="1053606" y="1647275"/>
                    <a:pt x="1001208" y="1647275"/>
                  </a:cubicBezTo>
                  <a:lnTo>
                    <a:pt x="94874" y="1647275"/>
                  </a:lnTo>
                  <a:cubicBezTo>
                    <a:pt x="42477" y="1647275"/>
                    <a:pt x="0" y="1604799"/>
                    <a:pt x="0" y="1552401"/>
                  </a:cubicBezTo>
                  <a:lnTo>
                    <a:pt x="0" y="94874"/>
                  </a:lnTo>
                  <a:cubicBezTo>
                    <a:pt x="0" y="42477"/>
                    <a:pt x="42477" y="0"/>
                    <a:pt x="94874" y="0"/>
                  </a:cubicBezTo>
                  <a:close/>
                </a:path>
              </a:pathLst>
            </a:custGeom>
            <a:solidFill>
              <a:srgbClr val="FFFFFF"/>
            </a:solidFill>
            <a:ln w="66675" cap="rnd">
              <a:solidFill>
                <a:srgbClr val="CC2141"/>
              </a:solidFill>
              <a:prstDash val="solid"/>
              <a:round/>
            </a:ln>
          </p:spPr>
          <p:txBody>
            <a:bodyPr/>
            <a:lstStyle/>
            <a:p>
              <a:endParaRPr lang="en-GB"/>
            </a:p>
          </p:txBody>
        </p:sp>
        <p:sp>
          <p:nvSpPr>
            <p:cNvPr id="16" name="TextBox 16"/>
            <p:cNvSpPr txBox="1"/>
            <p:nvPr/>
          </p:nvSpPr>
          <p:spPr>
            <a:xfrm>
              <a:off x="0" y="-47625"/>
              <a:ext cx="1096083"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Historical comparisons:</a:t>
              </a:r>
              <a:r>
                <a:rPr lang="en-US" sz="2399">
                  <a:solidFill>
                    <a:srgbClr val="000000"/>
                  </a:solidFill>
                  <a:latin typeface="Montserrat Classic"/>
                  <a:ea typeface="Montserrat Classic"/>
                  <a:cs typeface="Montserrat Classic"/>
                  <a:sym typeface="Montserrat Classic"/>
                </a:rPr>
                <a:t> When compared to historical records, the frequency and severity of storms like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have increased. This aligns with broader climate trends that show more extreme weather patterns over time, influenced by global temperature rises and changes in atmospheric conditions.</a:t>
              </a:r>
            </a:p>
          </p:txBody>
        </p:sp>
      </p:grpSp>
      <p:grpSp>
        <p:nvGrpSpPr>
          <p:cNvPr id="17" name="Group 17"/>
          <p:cNvGrpSpPr/>
          <p:nvPr/>
        </p:nvGrpSpPr>
        <p:grpSpPr>
          <a:xfrm>
            <a:off x="9110402" y="3578809"/>
            <a:ext cx="4641028" cy="6254499"/>
            <a:chOff x="0" y="0"/>
            <a:chExt cx="1222328" cy="1647275"/>
          </a:xfrm>
        </p:grpSpPr>
        <p:sp>
          <p:nvSpPr>
            <p:cNvPr id="18" name="Freeform 18"/>
            <p:cNvSpPr/>
            <p:nvPr/>
          </p:nvSpPr>
          <p:spPr>
            <a:xfrm>
              <a:off x="0" y="0"/>
              <a:ext cx="1222328" cy="1647275"/>
            </a:xfrm>
            <a:custGeom>
              <a:avLst/>
              <a:gdLst/>
              <a:ahLst/>
              <a:cxnLst/>
              <a:rect l="l" t="t" r="r" b="b"/>
              <a:pathLst>
                <a:path w="1222328" h="1647275">
                  <a:moveTo>
                    <a:pt x="85076" y="0"/>
                  </a:moveTo>
                  <a:lnTo>
                    <a:pt x="1137253" y="0"/>
                  </a:lnTo>
                  <a:cubicBezTo>
                    <a:pt x="1184239" y="0"/>
                    <a:pt x="1222328" y="38090"/>
                    <a:pt x="1222328" y="85076"/>
                  </a:cubicBezTo>
                  <a:lnTo>
                    <a:pt x="1222328" y="1562200"/>
                  </a:lnTo>
                  <a:cubicBezTo>
                    <a:pt x="1222328" y="1609186"/>
                    <a:pt x="1184239" y="1647275"/>
                    <a:pt x="1137253" y="1647275"/>
                  </a:cubicBezTo>
                  <a:lnTo>
                    <a:pt x="85076" y="1647275"/>
                  </a:lnTo>
                  <a:cubicBezTo>
                    <a:pt x="62512" y="1647275"/>
                    <a:pt x="40873" y="1638312"/>
                    <a:pt x="24918" y="1622357"/>
                  </a:cubicBezTo>
                  <a:cubicBezTo>
                    <a:pt x="8963" y="1606403"/>
                    <a:pt x="0" y="1584763"/>
                    <a:pt x="0" y="1562200"/>
                  </a:cubicBezTo>
                  <a:lnTo>
                    <a:pt x="0" y="85076"/>
                  </a:lnTo>
                  <a:cubicBezTo>
                    <a:pt x="0" y="62512"/>
                    <a:pt x="8963" y="40873"/>
                    <a:pt x="24918" y="24918"/>
                  </a:cubicBezTo>
                  <a:cubicBezTo>
                    <a:pt x="40873" y="8963"/>
                    <a:pt x="62512" y="0"/>
                    <a:pt x="85076" y="0"/>
                  </a:cubicBezTo>
                  <a:close/>
                </a:path>
              </a:pathLst>
            </a:custGeom>
            <a:solidFill>
              <a:srgbClr val="FFFFFF"/>
            </a:solidFill>
            <a:ln w="66675" cap="rnd">
              <a:solidFill>
                <a:srgbClr val="CC2141"/>
              </a:solidFill>
              <a:prstDash val="solid"/>
              <a:round/>
            </a:ln>
          </p:spPr>
          <p:txBody>
            <a:bodyPr/>
            <a:lstStyle/>
            <a:p>
              <a:endParaRPr lang="en-GB"/>
            </a:p>
          </p:txBody>
        </p:sp>
        <p:sp>
          <p:nvSpPr>
            <p:cNvPr id="19" name="TextBox 19"/>
            <p:cNvSpPr txBox="1"/>
            <p:nvPr/>
          </p:nvSpPr>
          <p:spPr>
            <a:xfrm>
              <a:off x="0" y="-47625"/>
              <a:ext cx="1222328"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Widespread impacts:</a:t>
              </a:r>
              <a:r>
                <a:rPr lang="en-US" sz="2399">
                  <a:solidFill>
                    <a:srgbClr val="000000"/>
                  </a:solidFill>
                  <a:latin typeface="Montserrat Classic"/>
                  <a:ea typeface="Montserrat Classic"/>
                  <a:cs typeface="Montserrat Classic"/>
                  <a:sym typeface="Montserrat Classic"/>
                </a:rPr>
                <a:t> The extensive damage caused by 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including flooding of homes, disruption to transportation, and economic losses, highlights the increasing risk and impact of extreme weather in the UK. The scale of the storm’s effects reflects the increasing vulnerability of infrastructure and communities to such events.</a:t>
              </a:r>
            </a:p>
          </p:txBody>
        </p:sp>
      </p:grpSp>
      <p:grpSp>
        <p:nvGrpSpPr>
          <p:cNvPr id="20" name="Group 20"/>
          <p:cNvGrpSpPr/>
          <p:nvPr/>
        </p:nvGrpSpPr>
        <p:grpSpPr>
          <a:xfrm>
            <a:off x="4608669" y="3578809"/>
            <a:ext cx="4252838" cy="6254499"/>
            <a:chOff x="0" y="0"/>
            <a:chExt cx="1120089" cy="1647275"/>
          </a:xfrm>
        </p:grpSpPr>
        <p:sp>
          <p:nvSpPr>
            <p:cNvPr id="21" name="Freeform 21"/>
            <p:cNvSpPr/>
            <p:nvPr/>
          </p:nvSpPr>
          <p:spPr>
            <a:xfrm>
              <a:off x="0" y="0"/>
              <a:ext cx="1120089" cy="1647275"/>
            </a:xfrm>
            <a:custGeom>
              <a:avLst/>
              <a:gdLst/>
              <a:ahLst/>
              <a:cxnLst/>
              <a:rect l="l" t="t" r="r" b="b"/>
              <a:pathLst>
                <a:path w="1120089" h="1647275">
                  <a:moveTo>
                    <a:pt x="92841" y="0"/>
                  </a:moveTo>
                  <a:lnTo>
                    <a:pt x="1027248" y="0"/>
                  </a:lnTo>
                  <a:cubicBezTo>
                    <a:pt x="1051871" y="0"/>
                    <a:pt x="1075485" y="9781"/>
                    <a:pt x="1092896" y="27193"/>
                  </a:cubicBezTo>
                  <a:cubicBezTo>
                    <a:pt x="1110308" y="44604"/>
                    <a:pt x="1120089" y="68218"/>
                    <a:pt x="1120089" y="92841"/>
                  </a:cubicBezTo>
                  <a:lnTo>
                    <a:pt x="1120089" y="1554434"/>
                  </a:lnTo>
                  <a:cubicBezTo>
                    <a:pt x="1120089" y="1579057"/>
                    <a:pt x="1110308" y="1602672"/>
                    <a:pt x="1092896" y="1620083"/>
                  </a:cubicBezTo>
                  <a:cubicBezTo>
                    <a:pt x="1075485" y="1637494"/>
                    <a:pt x="1051871" y="1647275"/>
                    <a:pt x="1027248" y="1647275"/>
                  </a:cubicBezTo>
                  <a:lnTo>
                    <a:pt x="92841" y="1647275"/>
                  </a:lnTo>
                  <a:cubicBezTo>
                    <a:pt x="68218" y="1647275"/>
                    <a:pt x="44604" y="1637494"/>
                    <a:pt x="27193" y="1620083"/>
                  </a:cubicBezTo>
                  <a:cubicBezTo>
                    <a:pt x="9781" y="1602672"/>
                    <a:pt x="0" y="1579057"/>
                    <a:pt x="0" y="1554434"/>
                  </a:cubicBezTo>
                  <a:lnTo>
                    <a:pt x="0" y="92841"/>
                  </a:lnTo>
                  <a:cubicBezTo>
                    <a:pt x="0" y="68218"/>
                    <a:pt x="9781" y="44604"/>
                    <a:pt x="27193" y="27193"/>
                  </a:cubicBezTo>
                  <a:cubicBezTo>
                    <a:pt x="44604" y="9781"/>
                    <a:pt x="68218" y="0"/>
                    <a:pt x="92841" y="0"/>
                  </a:cubicBezTo>
                  <a:close/>
                </a:path>
              </a:pathLst>
            </a:custGeom>
            <a:solidFill>
              <a:srgbClr val="FFFFFF"/>
            </a:solidFill>
            <a:ln w="66675" cap="rnd">
              <a:solidFill>
                <a:srgbClr val="CC2141"/>
              </a:solidFill>
              <a:prstDash val="solid"/>
              <a:round/>
            </a:ln>
          </p:spPr>
          <p:txBody>
            <a:bodyPr/>
            <a:lstStyle/>
            <a:p>
              <a:endParaRPr lang="en-GB"/>
            </a:p>
          </p:txBody>
        </p:sp>
        <p:sp>
          <p:nvSpPr>
            <p:cNvPr id="22" name="TextBox 22"/>
            <p:cNvSpPr txBox="1"/>
            <p:nvPr/>
          </p:nvSpPr>
          <p:spPr>
            <a:xfrm>
              <a:off x="0" y="-47625"/>
              <a:ext cx="1120089" cy="1694900"/>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Bold"/>
                  <a:ea typeface="Montserrat Classic Bold"/>
                  <a:cs typeface="Montserrat Classic Bold"/>
                  <a:sym typeface="Montserrat Classic Bold"/>
                </a:rPr>
                <a:t>Frequency of severe weather events: </a:t>
              </a:r>
              <a:r>
                <a:rPr lang="en-US" sz="2399">
                  <a:solidFill>
                    <a:srgbClr val="000000"/>
                  </a:solidFill>
                  <a:latin typeface="Montserrat Classic"/>
                  <a:ea typeface="Montserrat Classic"/>
                  <a:cs typeface="Montserrat Classic"/>
                  <a:sym typeface="Montserrat Classic"/>
                </a:rPr>
                <a:t>Storm </a:t>
              </a:r>
              <a:r>
                <a:rPr lang="en-US" sz="2399" err="1">
                  <a:solidFill>
                    <a:srgbClr val="000000"/>
                  </a:solidFill>
                  <a:latin typeface="Montserrat Classic"/>
                  <a:ea typeface="Montserrat Classic"/>
                  <a:cs typeface="Montserrat Classic"/>
                  <a:sym typeface="Montserrat Classic"/>
                </a:rPr>
                <a:t>Babet</a:t>
              </a:r>
              <a:r>
                <a:rPr lang="en-US" sz="2399">
                  <a:solidFill>
                    <a:srgbClr val="000000"/>
                  </a:solidFill>
                  <a:latin typeface="Montserrat Classic"/>
                  <a:ea typeface="Montserrat Classic"/>
                  <a:cs typeface="Montserrat Classic"/>
                  <a:sym typeface="Montserrat Classic"/>
                </a:rPr>
                <a:t> is part of a pattern of recent severe storms in the UK, such as Storm Ciara and Storm Dennis in 2020. The frequency of such extreme weather events suggests a trend towards more volatile weather conditions, which many experts link to climate change.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1216" y="4000500"/>
            <a:ext cx="13325568" cy="264668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Bold"/>
                <a:ea typeface="Montserrat Classic Bold"/>
                <a:cs typeface="Montserrat Classic Bold"/>
                <a:sym typeface="Montserrat Classic Bold"/>
              </a:rPr>
              <a:t>Answer the question on your worksheet about how Storm </a:t>
            </a:r>
            <a:r>
              <a:rPr lang="en-US" sz="3799" err="1">
                <a:solidFill>
                  <a:srgbClr val="000000"/>
                </a:solidFill>
                <a:latin typeface="Montserrat Classic Bold"/>
                <a:ea typeface="Montserrat Classic Bold"/>
                <a:cs typeface="Montserrat Classic Bold"/>
                <a:sym typeface="Montserrat Classic Bold"/>
              </a:rPr>
              <a:t>Babet</a:t>
            </a:r>
            <a:r>
              <a:rPr lang="en-US" sz="3799">
                <a:solidFill>
                  <a:srgbClr val="000000"/>
                </a:solidFill>
                <a:latin typeface="Montserrat Classic Bold"/>
                <a:ea typeface="Montserrat Classic Bold"/>
                <a:cs typeface="Montserrat Classic Bold"/>
                <a:sym typeface="Montserrat Classic Bold"/>
              </a:rPr>
              <a:t> shows that the weather in the UK is becoming more extreme.</a:t>
            </a:r>
          </a:p>
        </p:txBody>
      </p:sp>
      <p:sp>
        <p:nvSpPr>
          <p:cNvPr id="12" name="Freeform 12"/>
          <p:cNvSpPr/>
          <p:nvPr/>
        </p:nvSpPr>
        <p:spPr>
          <a:xfrm>
            <a:off x="14734993" y="4338939"/>
            <a:ext cx="2155106" cy="2308241"/>
          </a:xfrm>
          <a:custGeom>
            <a:avLst/>
            <a:gdLst/>
            <a:ahLst/>
            <a:cxnLst/>
            <a:rect l="l" t="t" r="r" b="b"/>
            <a:pathLst>
              <a:path w="2155106" h="2308241">
                <a:moveTo>
                  <a:pt x="0" y="0"/>
                </a:moveTo>
                <a:lnTo>
                  <a:pt x="2155105" y="0"/>
                </a:lnTo>
                <a:lnTo>
                  <a:pt x="2155105" y="2308242"/>
                </a:lnTo>
                <a:lnTo>
                  <a:pt x="0" y="2308242"/>
                </a:lnTo>
                <a:lnTo>
                  <a:pt x="0" y="0"/>
                </a:lnTo>
                <a:close/>
              </a:path>
            </a:pathLst>
          </a:custGeom>
          <a:blipFill>
            <a:blip r:embed="rId7"/>
            <a:stretch>
              <a:fillRect l="-175504" t="-8682" r="-45209" b="-63036"/>
            </a:stretch>
          </a:blipFill>
        </p:spPr>
        <p:txBody>
          <a:bodyPr/>
          <a:lstStyle/>
          <a:p>
            <a:endParaRPr lang="en-GB"/>
          </a:p>
        </p:txBody>
      </p:sp>
      <p:sp>
        <p:nvSpPr>
          <p:cNvPr id="13" name="TextBox 13"/>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4" name="Freeform 14"/>
          <p:cNvSpPr/>
          <p:nvPr/>
        </p:nvSpPr>
        <p:spPr>
          <a:xfrm rot="17732" flipH="1">
            <a:off x="-109571" y="5960573"/>
            <a:ext cx="4989262" cy="4476228"/>
          </a:xfrm>
          <a:custGeom>
            <a:avLst/>
            <a:gdLst/>
            <a:ahLst/>
            <a:cxnLst/>
            <a:rect l="l" t="t" r="r" b="b"/>
            <a:pathLst>
              <a:path w="4989262" h="4476228">
                <a:moveTo>
                  <a:pt x="4989262" y="0"/>
                </a:moveTo>
                <a:lnTo>
                  <a:pt x="0" y="0"/>
                </a:lnTo>
                <a:lnTo>
                  <a:pt x="0" y="4476227"/>
                </a:lnTo>
                <a:lnTo>
                  <a:pt x="4989262" y="4476227"/>
                </a:lnTo>
                <a:lnTo>
                  <a:pt x="4989262" y="0"/>
                </a:lnTo>
                <a:close/>
              </a:path>
            </a:pathLst>
          </a:custGeom>
          <a:blipFill>
            <a:blip r:embed="rId8"/>
            <a:stretch>
              <a:fillRect t="-2108" b="-2108"/>
            </a:stretch>
          </a:blipFill>
        </p:spPr>
        <p:txBody>
          <a:bodyPr/>
          <a:lstStyle/>
          <a:p>
            <a:endParaRPr lang="en-GB"/>
          </a:p>
        </p:txBody>
      </p:sp>
      <p:sp>
        <p:nvSpPr>
          <p:cNvPr id="15" name="Freeform 15"/>
          <p:cNvSpPr/>
          <p:nvPr/>
        </p:nvSpPr>
        <p:spPr>
          <a:xfrm rot="530332">
            <a:off x="1308005" y="6039052"/>
            <a:ext cx="2875300" cy="4088317"/>
          </a:xfrm>
          <a:custGeom>
            <a:avLst/>
            <a:gdLst/>
            <a:ahLst/>
            <a:cxnLst/>
            <a:rect l="l" t="t" r="r" b="b"/>
            <a:pathLst>
              <a:path w="2875300" h="4088317">
                <a:moveTo>
                  <a:pt x="0" y="0"/>
                </a:moveTo>
                <a:lnTo>
                  <a:pt x="2875300" y="0"/>
                </a:lnTo>
                <a:lnTo>
                  <a:pt x="2875300" y="4088317"/>
                </a:lnTo>
                <a:lnTo>
                  <a:pt x="0" y="4088317"/>
                </a:lnTo>
                <a:lnTo>
                  <a:pt x="0" y="0"/>
                </a:lnTo>
                <a:close/>
              </a:path>
            </a:pathLst>
          </a:custGeom>
          <a:blipFill>
            <a:blip r:embed="rId9"/>
            <a:stretch>
              <a:fillRect/>
            </a:stretch>
          </a:blipFill>
        </p:spPr>
        <p:txBody>
          <a:bodyPr/>
          <a:lstStyle/>
          <a:p>
            <a:endParaRPr lang="en-GB"/>
          </a:p>
        </p:txBody>
      </p:sp>
      <p:sp>
        <p:nvSpPr>
          <p:cNvPr id="16" name="Freeform 16"/>
          <p:cNvSpPr/>
          <p:nvPr/>
        </p:nvSpPr>
        <p:spPr>
          <a:xfrm rot="17732" flipH="1">
            <a:off x="1005989" y="8155827"/>
            <a:ext cx="3070181" cy="1765839"/>
          </a:xfrm>
          <a:custGeom>
            <a:avLst/>
            <a:gdLst/>
            <a:ahLst/>
            <a:cxnLst/>
            <a:rect l="l" t="t" r="r" b="b"/>
            <a:pathLst>
              <a:path w="3070181" h="1765839">
                <a:moveTo>
                  <a:pt x="3070181" y="0"/>
                </a:moveTo>
                <a:lnTo>
                  <a:pt x="0" y="0"/>
                </a:lnTo>
                <a:lnTo>
                  <a:pt x="0" y="1765839"/>
                </a:lnTo>
                <a:lnTo>
                  <a:pt x="3070181" y="1765839"/>
                </a:lnTo>
                <a:lnTo>
                  <a:pt x="3070181" y="0"/>
                </a:lnTo>
                <a:close/>
              </a:path>
            </a:pathLst>
          </a:custGeom>
          <a:blipFill>
            <a:blip r:embed="rId10"/>
            <a:stretch>
              <a:fillRect l="-22405" t="-42076" r="-34666"/>
            </a:stretch>
          </a:blipFill>
        </p:spPr>
        <p:txBody>
          <a:bodyPr/>
          <a:lstStyle/>
          <a:p>
            <a:endParaRPr lang="en-GB"/>
          </a:p>
        </p:txBody>
      </p:sp>
      <p:sp>
        <p:nvSpPr>
          <p:cNvPr id="17" name="TextBox 17"/>
          <p:cNvSpPr txBox="1"/>
          <p:nvPr/>
        </p:nvSpPr>
        <p:spPr>
          <a:xfrm>
            <a:off x="1410887" y="2049186"/>
            <a:ext cx="15466226" cy="153606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Montserrat Classic Bold"/>
                <a:ea typeface="Montserrat Classic Bold"/>
                <a:cs typeface="Montserrat Classic Bold"/>
                <a:sym typeface="Montserrat Classic Bold"/>
              </a:rPr>
              <a:t>DOES STORM BABET SHOW THAT THE               WEATHER IN THE UK IS BECOMING MORE EXTREME?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2283142" y="3849053"/>
            <a:ext cx="203835" cy="227648"/>
            <a:chOff x="0" y="0"/>
            <a:chExt cx="271780" cy="303530"/>
          </a:xfrm>
        </p:grpSpPr>
        <p:sp>
          <p:nvSpPr>
            <p:cNvPr id="12" name="Freeform 12"/>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3" name="TextBox 13"/>
          <p:cNvSpPr txBox="1"/>
          <p:nvPr/>
        </p:nvSpPr>
        <p:spPr>
          <a:xfrm>
            <a:off x="2237680" y="3303889"/>
            <a:ext cx="13812640" cy="1979931"/>
          </a:xfrm>
          <a:prstGeom prst="rect">
            <a:avLst/>
          </a:prstGeom>
        </p:spPr>
        <p:txBody>
          <a:bodyPr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Fill the blanks on your worksheet with the correct answers about Storm Babet.</a:t>
            </a:r>
          </a:p>
        </p:txBody>
      </p:sp>
      <p:sp>
        <p:nvSpPr>
          <p:cNvPr id="14" name="Freeform 14"/>
          <p:cNvSpPr/>
          <p:nvPr/>
        </p:nvSpPr>
        <p:spPr>
          <a:xfrm>
            <a:off x="3244924" y="5484331"/>
            <a:ext cx="11798152" cy="2541194"/>
          </a:xfrm>
          <a:custGeom>
            <a:avLst/>
            <a:gdLst/>
            <a:ahLst/>
            <a:cxnLst/>
            <a:rect l="l" t="t" r="r" b="b"/>
            <a:pathLst>
              <a:path w="11798152" h="2541194">
                <a:moveTo>
                  <a:pt x="0" y="0"/>
                </a:moveTo>
                <a:lnTo>
                  <a:pt x="11798152" y="0"/>
                </a:lnTo>
                <a:lnTo>
                  <a:pt x="11798152" y="2541194"/>
                </a:lnTo>
                <a:lnTo>
                  <a:pt x="0" y="2541194"/>
                </a:lnTo>
                <a:lnTo>
                  <a:pt x="0" y="0"/>
                </a:lnTo>
                <a:close/>
              </a:path>
            </a:pathLst>
          </a:custGeom>
          <a:blipFill>
            <a:blip r:embed="rId7"/>
            <a:stretch>
              <a:fillRect t="-62735"/>
            </a:stretch>
          </a:blipFill>
        </p:spPr>
        <p:txBody>
          <a:bodyPr/>
          <a:lstStyle/>
          <a:p>
            <a:endParaRPr lang="en-GB"/>
          </a:p>
        </p:txBody>
      </p:sp>
      <p:sp>
        <p:nvSpPr>
          <p:cNvPr id="15" name="Freeform 15"/>
          <p:cNvSpPr/>
          <p:nvPr/>
        </p:nvSpPr>
        <p:spPr>
          <a:xfrm>
            <a:off x="14240361" y="3930102"/>
            <a:ext cx="2155106" cy="2326162"/>
          </a:xfrm>
          <a:custGeom>
            <a:avLst/>
            <a:gdLst/>
            <a:ahLst/>
            <a:cxnLst/>
            <a:rect l="l" t="t" r="r" b="b"/>
            <a:pathLst>
              <a:path w="2155106" h="2326162">
                <a:moveTo>
                  <a:pt x="0" y="0"/>
                </a:moveTo>
                <a:lnTo>
                  <a:pt x="2155106" y="0"/>
                </a:lnTo>
                <a:lnTo>
                  <a:pt x="2155106" y="2326161"/>
                </a:lnTo>
                <a:lnTo>
                  <a:pt x="0" y="2326161"/>
                </a:lnTo>
                <a:lnTo>
                  <a:pt x="0" y="0"/>
                </a:lnTo>
                <a:close/>
              </a:path>
            </a:pathLst>
          </a:custGeom>
          <a:blipFill>
            <a:blip r:embed="rId8"/>
            <a:stretch>
              <a:fillRect l="-175504" t="-8615" r="-45209" b="-61780"/>
            </a:stretch>
          </a:blipFill>
        </p:spPr>
        <p:txBody>
          <a:bodyPr/>
          <a:lstStyle/>
          <a:p>
            <a:endParaRPr lang="en-GB"/>
          </a:p>
        </p:txBody>
      </p:sp>
      <p:sp>
        <p:nvSpPr>
          <p:cNvPr id="16" name="TextBox 16"/>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3189958" y="2784982"/>
            <a:ext cx="11908085" cy="5813322"/>
            <a:chOff x="0" y="-241101"/>
            <a:chExt cx="15877446" cy="7751097"/>
          </a:xfrm>
        </p:grpSpPr>
        <p:sp>
          <p:nvSpPr>
            <p:cNvPr id="14" name="TextBox 14"/>
            <p:cNvSpPr txBox="1"/>
            <p:nvPr/>
          </p:nvSpPr>
          <p:spPr>
            <a:xfrm>
              <a:off x="0" y="-241101"/>
              <a:ext cx="15877446" cy="7751097"/>
            </a:xfrm>
            <a:prstGeom prst="rect">
              <a:avLst/>
            </a:prstGeom>
          </p:spPr>
          <p:txBody>
            <a:bodyPr lIns="50800" tIns="50800" rIns="50800" bIns="50800" rtlCol="0" anchor="ctr"/>
            <a:lstStyle/>
            <a:p>
              <a:pPr algn="ctr">
                <a:lnSpc>
                  <a:spcPts val="2659"/>
                </a:lnSpc>
              </a:pPr>
              <a:endParaRPr/>
            </a:p>
          </p:txBody>
        </p:sp>
        <p:sp>
          <p:nvSpPr>
            <p:cNvPr id="15" name="TextBox 15"/>
            <p:cNvSpPr txBox="1"/>
            <p:nvPr/>
          </p:nvSpPr>
          <p:spPr>
            <a:xfrm>
              <a:off x="201561" y="229876"/>
              <a:ext cx="15474325" cy="910421"/>
            </a:xfrm>
            <a:prstGeom prst="rect">
              <a:avLst/>
            </a:prstGeom>
          </p:spPr>
          <p:txBody>
            <a:bodyPr lIns="0" tIns="0" rIns="0" bIns="0" rtlCol="0" anchor="t">
              <a:spAutoFit/>
            </a:bodyPr>
            <a:lstStyle/>
            <a:p>
              <a:pPr algn="ctr">
                <a:lnSpc>
                  <a:spcPts val="5965"/>
                </a:lnSpc>
                <a:spcBef>
                  <a:spcPct val="0"/>
                </a:spcBef>
              </a:pPr>
              <a:endParaRPr lang="en-US" sz="4250">
                <a:solidFill>
                  <a:srgbClr val="000000"/>
                </a:solidFill>
                <a:latin typeface="Montserrat Classic"/>
                <a:ea typeface="Montserrat Classic"/>
                <a:cs typeface="Montserrat Classic"/>
                <a:sym typeface="Montserrat Classic"/>
              </a:endParaRPr>
            </a:p>
          </p:txBody>
        </p:sp>
      </p:grpSp>
      <p:sp>
        <p:nvSpPr>
          <p:cNvPr id="16" name="TextBox 16"/>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8" name="Group 12">
            <a:extLst>
              <a:ext uri="{FF2B5EF4-FFF2-40B4-BE49-F238E27FC236}">
                <a16:creationId xmlns:a16="http://schemas.microsoft.com/office/drawing/2014/main" id="{146D6F7A-72A0-B353-39D0-8F8C26AD92C0}"/>
              </a:ext>
            </a:extLst>
          </p:cNvPr>
          <p:cNvGrpSpPr/>
          <p:nvPr/>
        </p:nvGrpSpPr>
        <p:grpSpPr>
          <a:xfrm>
            <a:off x="2583181" y="2561517"/>
            <a:ext cx="13579793" cy="6391983"/>
            <a:chOff x="0" y="0"/>
            <a:chExt cx="3136286" cy="1483456"/>
          </a:xfrm>
        </p:grpSpPr>
        <p:sp>
          <p:nvSpPr>
            <p:cNvPr id="19" name="Freeform 13">
              <a:extLst>
                <a:ext uri="{FF2B5EF4-FFF2-40B4-BE49-F238E27FC236}">
                  <a16:creationId xmlns:a16="http://schemas.microsoft.com/office/drawing/2014/main" id="{1FA9A362-7273-FA92-D115-881FD6E72583}"/>
                </a:ext>
              </a:extLst>
            </p:cNvPr>
            <p:cNvSpPr/>
            <p:nvPr/>
          </p:nvSpPr>
          <p:spPr>
            <a:xfrm>
              <a:off x="0" y="0"/>
              <a:ext cx="3136286" cy="1483456"/>
            </a:xfrm>
            <a:custGeom>
              <a:avLst/>
              <a:gdLst/>
              <a:ahLst/>
              <a:cxnLst/>
              <a:rect l="l" t="t" r="r" b="b"/>
              <a:pathLst>
                <a:path w="3136286" h="1483456">
                  <a:moveTo>
                    <a:pt x="33157" y="0"/>
                  </a:moveTo>
                  <a:lnTo>
                    <a:pt x="3103129" y="0"/>
                  </a:lnTo>
                  <a:cubicBezTo>
                    <a:pt x="3111922" y="0"/>
                    <a:pt x="3120356" y="3493"/>
                    <a:pt x="3126574" y="9711"/>
                  </a:cubicBezTo>
                  <a:cubicBezTo>
                    <a:pt x="3132792" y="15930"/>
                    <a:pt x="3136286" y="24363"/>
                    <a:pt x="3136286" y="33157"/>
                  </a:cubicBezTo>
                  <a:lnTo>
                    <a:pt x="3136286" y="1450299"/>
                  </a:lnTo>
                  <a:cubicBezTo>
                    <a:pt x="3136286" y="1468611"/>
                    <a:pt x="3121441" y="1483456"/>
                    <a:pt x="3103129" y="1483456"/>
                  </a:cubicBezTo>
                  <a:lnTo>
                    <a:pt x="33157" y="1483456"/>
                  </a:lnTo>
                  <a:cubicBezTo>
                    <a:pt x="24363" y="1483456"/>
                    <a:pt x="15930" y="1479962"/>
                    <a:pt x="9711" y="1473744"/>
                  </a:cubicBezTo>
                  <a:cubicBezTo>
                    <a:pt x="3493" y="1467526"/>
                    <a:pt x="0" y="1459092"/>
                    <a:pt x="0" y="1450299"/>
                  </a:cubicBezTo>
                  <a:lnTo>
                    <a:pt x="0" y="33157"/>
                  </a:lnTo>
                  <a:cubicBezTo>
                    <a:pt x="0" y="24363"/>
                    <a:pt x="3493" y="15930"/>
                    <a:pt x="9711" y="9711"/>
                  </a:cubicBezTo>
                  <a:cubicBezTo>
                    <a:pt x="15930" y="3493"/>
                    <a:pt x="24363" y="0"/>
                    <a:pt x="33157" y="0"/>
                  </a:cubicBezTo>
                  <a:close/>
                </a:path>
              </a:pathLst>
            </a:custGeom>
            <a:solidFill>
              <a:srgbClr val="FFFFFF"/>
            </a:solidFill>
            <a:ln w="57150" cap="rnd">
              <a:solidFill>
                <a:srgbClr val="309DC3"/>
              </a:solidFill>
              <a:prstDash val="solid"/>
              <a:round/>
            </a:ln>
          </p:spPr>
          <p:txBody>
            <a:bodyPr/>
            <a:lstStyle/>
            <a:p>
              <a:endParaRPr lang="en-GB"/>
            </a:p>
          </p:txBody>
        </p:sp>
        <p:sp>
          <p:nvSpPr>
            <p:cNvPr id="20" name="TextBox 14">
              <a:extLst>
                <a:ext uri="{FF2B5EF4-FFF2-40B4-BE49-F238E27FC236}">
                  <a16:creationId xmlns:a16="http://schemas.microsoft.com/office/drawing/2014/main" id="{593EEE8D-A92C-43BC-D259-99E9EBEFE8C4}"/>
                </a:ext>
              </a:extLst>
            </p:cNvPr>
            <p:cNvSpPr txBox="1"/>
            <p:nvPr/>
          </p:nvSpPr>
          <p:spPr>
            <a:xfrm>
              <a:off x="0" y="-47625"/>
              <a:ext cx="3136286" cy="1531081"/>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9FBFBB61-1506-D49E-F9FB-6814D4A17757}"/>
              </a:ext>
            </a:extLst>
          </p:cNvPr>
          <p:cNvSpPr txBox="1"/>
          <p:nvPr/>
        </p:nvSpPr>
        <p:spPr>
          <a:xfrm>
            <a:off x="2712082" y="2699063"/>
            <a:ext cx="13187688" cy="6068905"/>
          </a:xfrm>
          <a:prstGeom prst="rect">
            <a:avLst/>
          </a:prstGeom>
        </p:spPr>
        <p:txBody>
          <a:bodyPr wrap="square" lIns="0" tIns="0" rIns="0" bIns="0" rtlCol="0" anchor="t">
            <a:spAutoFit/>
          </a:bodyPr>
          <a:lstStyle/>
          <a:p>
            <a:pPr algn="ctr">
              <a:lnSpc>
                <a:spcPts val="5965"/>
              </a:lnSpc>
              <a:spcBef>
                <a:spcPct val="0"/>
              </a:spcBef>
            </a:pPr>
            <a:r>
              <a:rPr lang="en-US" sz="4250">
                <a:solidFill>
                  <a:srgbClr val="000000"/>
                </a:solidFill>
                <a:latin typeface="Montserrat Classic"/>
                <a:ea typeface="Montserrat Classic"/>
                <a:cs typeface="Montserrat Classic"/>
                <a:sym typeface="Montserrat Classic"/>
              </a:rPr>
              <a:t>Storm </a:t>
            </a:r>
            <a:r>
              <a:rPr lang="en-US" sz="4250">
                <a:solidFill>
                  <a:srgbClr val="000000"/>
                </a:solidFill>
                <a:latin typeface="Montserrat Classic Bold" panose="020B0604020202020204" charset="0"/>
                <a:ea typeface="Montserrat Classic"/>
                <a:cs typeface="Montserrat Classic"/>
                <a:sym typeface="Montserrat Classic"/>
              </a:rPr>
              <a:t>Babet</a:t>
            </a:r>
            <a:r>
              <a:rPr lang="en-US" sz="4250">
                <a:solidFill>
                  <a:srgbClr val="000000"/>
                </a:solidFill>
                <a:latin typeface="Montserrat Classic"/>
                <a:ea typeface="Montserrat Classic"/>
                <a:cs typeface="Montserrat Classic"/>
                <a:sym typeface="Montserrat Classic"/>
              </a:rPr>
              <a:t>, an </a:t>
            </a:r>
            <a:r>
              <a:rPr lang="en-US" sz="4250">
                <a:solidFill>
                  <a:srgbClr val="000000"/>
                </a:solidFill>
                <a:latin typeface="Montserrat Classic Bold"/>
                <a:ea typeface="Montserrat Classic Bold"/>
                <a:cs typeface="Montserrat Classic Bold"/>
                <a:sym typeface="Montserrat Classic Bold"/>
              </a:rPr>
              <a:t>extratropical cyclone</a:t>
            </a:r>
            <a:r>
              <a:rPr lang="en-US" sz="4250">
                <a:solidFill>
                  <a:srgbClr val="000000"/>
                </a:solidFill>
                <a:latin typeface="Montserrat Classic"/>
                <a:ea typeface="Montserrat Classic"/>
                <a:cs typeface="Montserrat Classic"/>
                <a:sym typeface="Montserrat Classic"/>
              </a:rPr>
              <a:t>, (formed in areas with greater temperature variations and higher latitudes) hit the UK on </a:t>
            </a:r>
            <a:r>
              <a:rPr lang="en-US" sz="4250">
                <a:solidFill>
                  <a:srgbClr val="000000"/>
                </a:solidFill>
                <a:latin typeface="Montserrat Classic Bold"/>
                <a:ea typeface="Montserrat Classic Bold"/>
                <a:cs typeface="Montserrat Classic Bold"/>
                <a:sym typeface="Montserrat Classic Bold"/>
              </a:rPr>
              <a:t>18th October 2023</a:t>
            </a:r>
            <a:r>
              <a:rPr lang="en-US" sz="4250">
                <a:solidFill>
                  <a:srgbClr val="000000"/>
                </a:solidFill>
                <a:latin typeface="Montserrat Classic"/>
                <a:ea typeface="Montserrat Classic"/>
                <a:cs typeface="Montserrat Classic"/>
                <a:sym typeface="Montserrat Classic"/>
              </a:rPr>
              <a:t>. It was one of the most severe storms in recent years, causing widespread </a:t>
            </a:r>
            <a:r>
              <a:rPr lang="en-US" sz="4250">
                <a:solidFill>
                  <a:srgbClr val="000000"/>
                </a:solidFill>
                <a:latin typeface="Montserrat Classic Bold" panose="020B0604020202020204" charset="0"/>
                <a:ea typeface="Montserrat Classic"/>
                <a:cs typeface="Montserrat Classic"/>
                <a:sym typeface="Montserrat Classic"/>
              </a:rPr>
              <a:t>flooding</a:t>
            </a:r>
            <a:r>
              <a:rPr lang="en-US" sz="4250">
                <a:solidFill>
                  <a:srgbClr val="000000"/>
                </a:solidFill>
                <a:latin typeface="Montserrat Classic"/>
                <a:ea typeface="Montserrat Classic"/>
                <a:cs typeface="Montserrat Classic"/>
                <a:sym typeface="Montserrat Classic"/>
              </a:rPr>
              <a:t> and damage. The storm claimed the lives of seven people and was the second </a:t>
            </a:r>
            <a:r>
              <a:rPr lang="en-US" sz="4250">
                <a:solidFill>
                  <a:srgbClr val="000000"/>
                </a:solidFill>
                <a:latin typeface="Montserrat Classic Bold" panose="020B0604020202020204" charset="0"/>
                <a:ea typeface="Montserrat Classic"/>
                <a:cs typeface="Montserrat Classic"/>
                <a:sym typeface="Montserrat Classic"/>
              </a:rPr>
              <a:t>Met Office </a:t>
            </a:r>
            <a:r>
              <a:rPr lang="en-US" sz="4250">
                <a:solidFill>
                  <a:srgbClr val="000000"/>
                </a:solidFill>
                <a:latin typeface="Montserrat Classic"/>
                <a:ea typeface="Montserrat Classic"/>
                <a:cs typeface="Montserrat Classic"/>
                <a:sym typeface="Montserrat Classic"/>
              </a:rPr>
              <a:t>named storm of the 2023-24 season.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520109" y="2571971"/>
            <a:ext cx="8156833" cy="6686329"/>
            <a:chOff x="0" y="0"/>
            <a:chExt cx="2148302" cy="1761008"/>
          </a:xfrm>
        </p:grpSpPr>
        <p:sp>
          <p:nvSpPr>
            <p:cNvPr id="12" name="Freeform 12"/>
            <p:cNvSpPr/>
            <p:nvPr/>
          </p:nvSpPr>
          <p:spPr>
            <a:xfrm>
              <a:off x="0" y="0"/>
              <a:ext cx="2148302" cy="1761008"/>
            </a:xfrm>
            <a:custGeom>
              <a:avLst/>
              <a:gdLst/>
              <a:ahLst/>
              <a:cxnLst/>
              <a:rect l="l" t="t" r="r" b="b"/>
              <a:pathLst>
                <a:path w="2148302" h="1761008">
                  <a:moveTo>
                    <a:pt x="48406" y="0"/>
                  </a:moveTo>
                  <a:lnTo>
                    <a:pt x="2099896" y="0"/>
                  </a:lnTo>
                  <a:cubicBezTo>
                    <a:pt x="2126630" y="0"/>
                    <a:pt x="2148302" y="21672"/>
                    <a:pt x="2148302" y="48406"/>
                  </a:cubicBezTo>
                  <a:lnTo>
                    <a:pt x="2148302" y="1712603"/>
                  </a:lnTo>
                  <a:cubicBezTo>
                    <a:pt x="2148302" y="1739336"/>
                    <a:pt x="2126630" y="1761008"/>
                    <a:pt x="2099896" y="1761008"/>
                  </a:cubicBezTo>
                  <a:lnTo>
                    <a:pt x="48406" y="1761008"/>
                  </a:lnTo>
                  <a:cubicBezTo>
                    <a:pt x="21672" y="1761008"/>
                    <a:pt x="0" y="1739336"/>
                    <a:pt x="0" y="1712603"/>
                  </a:cubicBezTo>
                  <a:lnTo>
                    <a:pt x="0" y="48406"/>
                  </a:lnTo>
                  <a:cubicBezTo>
                    <a:pt x="0" y="21672"/>
                    <a:pt x="21672" y="0"/>
                    <a:pt x="48406"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66675"/>
              <a:ext cx="2148302" cy="1827683"/>
            </a:xfrm>
            <a:prstGeom prst="rect">
              <a:avLst/>
            </a:prstGeom>
          </p:spPr>
          <p:txBody>
            <a:bodyPr lIns="50800" tIns="50800" rIns="50800" bIns="50800" rtlCol="0" anchor="ctr"/>
            <a:lstStyle/>
            <a:p>
              <a:pPr algn="ctr">
                <a:lnSpc>
                  <a:spcPts val="4899"/>
                </a:lnSpc>
              </a:pPr>
              <a:r>
                <a:rPr lang="en-US" sz="3450">
                  <a:solidFill>
                    <a:srgbClr val="000000"/>
                  </a:solidFill>
                  <a:latin typeface="Montserrat Classic Bold"/>
                  <a:ea typeface="Montserrat Classic Bold"/>
                  <a:cs typeface="Montserrat Classic Bold"/>
                  <a:sym typeface="Montserrat Classic Bold"/>
                </a:rPr>
                <a:t>RAIN:</a:t>
              </a: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Storm Babet brought 150-200mm of rain to the wettest areas of eastern Scotland, leading to two Met Office red warnings for rain.</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In Angus, Scotland, 19th October 2023 was </a:t>
              </a:r>
              <a:r>
                <a:rPr lang="en-US" sz="3150">
                  <a:solidFill>
                    <a:srgbClr val="000000"/>
                  </a:solidFill>
                  <a:latin typeface="Montserrat Classic Bold"/>
                  <a:ea typeface="Montserrat Classic Bold"/>
                  <a:cs typeface="Montserrat Classic Bold"/>
                  <a:sym typeface="Montserrat Classic Bold"/>
                </a:rPr>
                <a:t>the wettest day on record</a:t>
              </a:r>
              <a:r>
                <a:rPr lang="en-US" sz="3150">
                  <a:solidFill>
                    <a:srgbClr val="000000"/>
                  </a:solidFill>
                  <a:latin typeface="Montserrat Classic"/>
                  <a:ea typeface="Montserrat Classic"/>
                  <a:cs typeface="Montserrat Classic"/>
                  <a:sym typeface="Montserrat Classic"/>
                </a:rPr>
                <a:t> since 1891.</a:t>
              </a:r>
              <a:endParaRPr lang="en-US" sz="3150">
                <a:solidFill>
                  <a:srgbClr val="000000"/>
                </a:solidFill>
                <a:latin typeface="Montserrat Classic"/>
                <a:ea typeface="Montserrat Classic"/>
                <a:cs typeface="Montserrat Classic"/>
              </a:endParaRPr>
            </a:p>
            <a:p>
              <a:pPr marL="690245" lvl="1" indent="-344805" algn="l">
                <a:lnSpc>
                  <a:spcPts val="4479"/>
                </a:lnSpc>
                <a:buFont typeface="Arial"/>
                <a:buChar char="•"/>
              </a:pPr>
              <a:r>
                <a:rPr lang="en-US" sz="3150">
                  <a:solidFill>
                    <a:srgbClr val="000000"/>
                  </a:solidFill>
                  <a:latin typeface="Montserrat Classic"/>
                  <a:ea typeface="Montserrat Classic"/>
                  <a:cs typeface="Montserrat Classic"/>
                  <a:sym typeface="Montserrat Classic"/>
                </a:rPr>
                <a:t>This period was the third-wettest independent 3-day stretch for England and Wales on record.</a:t>
              </a:r>
              <a:endParaRPr lang="en-US" sz="3150">
                <a:solidFill>
                  <a:srgbClr val="000000"/>
                </a:solidFill>
                <a:latin typeface="Montserrat Classic"/>
                <a:ea typeface="Montserrat Classic"/>
                <a:cs typeface="Montserrat Classic"/>
              </a:endParaRPr>
            </a:p>
          </p:txBody>
        </p:sp>
      </p:grpSp>
      <p:sp>
        <p:nvSpPr>
          <p:cNvPr id="14" name="TextBox 14"/>
          <p:cNvSpPr txBox="1"/>
          <p:nvPr/>
        </p:nvSpPr>
        <p:spPr>
          <a:xfrm>
            <a:off x="4154769" y="771544"/>
            <a:ext cx="123044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5" name="Group 15"/>
          <p:cNvGrpSpPr/>
          <p:nvPr/>
        </p:nvGrpSpPr>
        <p:grpSpPr>
          <a:xfrm>
            <a:off x="9126729" y="2571971"/>
            <a:ext cx="8132571" cy="4587754"/>
            <a:chOff x="0" y="0"/>
            <a:chExt cx="2141912" cy="1208297"/>
          </a:xfrm>
        </p:grpSpPr>
        <p:sp>
          <p:nvSpPr>
            <p:cNvPr id="16" name="Freeform 16"/>
            <p:cNvSpPr/>
            <p:nvPr/>
          </p:nvSpPr>
          <p:spPr>
            <a:xfrm>
              <a:off x="0" y="0"/>
              <a:ext cx="2141912" cy="1208297"/>
            </a:xfrm>
            <a:custGeom>
              <a:avLst/>
              <a:gdLst/>
              <a:ahLst/>
              <a:cxnLst/>
              <a:rect l="l" t="t" r="r" b="b"/>
              <a:pathLst>
                <a:path w="2141912" h="1208297">
                  <a:moveTo>
                    <a:pt x="48550" y="0"/>
                  </a:moveTo>
                  <a:lnTo>
                    <a:pt x="2093362" y="0"/>
                  </a:lnTo>
                  <a:cubicBezTo>
                    <a:pt x="2106238" y="0"/>
                    <a:pt x="2118587" y="5115"/>
                    <a:pt x="2127692" y="14220"/>
                  </a:cubicBezTo>
                  <a:cubicBezTo>
                    <a:pt x="2136797" y="23325"/>
                    <a:pt x="2141912" y="35674"/>
                    <a:pt x="2141912" y="48550"/>
                  </a:cubicBezTo>
                  <a:lnTo>
                    <a:pt x="2141912" y="1159747"/>
                  </a:lnTo>
                  <a:cubicBezTo>
                    <a:pt x="2141912" y="1172624"/>
                    <a:pt x="2136797" y="1184973"/>
                    <a:pt x="2127692" y="1194077"/>
                  </a:cubicBezTo>
                  <a:cubicBezTo>
                    <a:pt x="2118587" y="1203182"/>
                    <a:pt x="2106238" y="1208297"/>
                    <a:pt x="2093362" y="1208297"/>
                  </a:cubicBezTo>
                  <a:lnTo>
                    <a:pt x="48550" y="1208297"/>
                  </a:lnTo>
                  <a:cubicBezTo>
                    <a:pt x="35674" y="1208297"/>
                    <a:pt x="23325" y="1203182"/>
                    <a:pt x="14220" y="1194077"/>
                  </a:cubicBezTo>
                  <a:cubicBezTo>
                    <a:pt x="5115" y="1184973"/>
                    <a:pt x="0" y="1172624"/>
                    <a:pt x="0" y="1159747"/>
                  </a:cubicBezTo>
                  <a:lnTo>
                    <a:pt x="0" y="48550"/>
                  </a:lnTo>
                  <a:cubicBezTo>
                    <a:pt x="0" y="35674"/>
                    <a:pt x="5115" y="23325"/>
                    <a:pt x="14220" y="14220"/>
                  </a:cubicBezTo>
                  <a:cubicBezTo>
                    <a:pt x="23325" y="5115"/>
                    <a:pt x="35674" y="0"/>
                    <a:pt x="48550" y="0"/>
                  </a:cubicBezTo>
                  <a:close/>
                </a:path>
              </a:pathLst>
            </a:custGeom>
            <a:solidFill>
              <a:srgbClr val="FFFFFF"/>
            </a:solidFill>
            <a:ln w="57150" cap="rnd">
              <a:solidFill>
                <a:srgbClr val="2394E0"/>
              </a:solidFill>
              <a:prstDash val="solid"/>
              <a:round/>
            </a:ln>
          </p:spPr>
          <p:txBody>
            <a:bodyPr/>
            <a:lstStyle/>
            <a:p>
              <a:endParaRPr lang="en-GB"/>
            </a:p>
          </p:txBody>
        </p:sp>
        <p:sp>
          <p:nvSpPr>
            <p:cNvPr id="17" name="TextBox 17"/>
            <p:cNvSpPr txBox="1"/>
            <p:nvPr/>
          </p:nvSpPr>
          <p:spPr>
            <a:xfrm>
              <a:off x="0" y="-76200"/>
              <a:ext cx="2141912" cy="1284497"/>
            </a:xfrm>
            <a:prstGeom prst="rect">
              <a:avLst/>
            </a:prstGeom>
          </p:spPr>
          <p:txBody>
            <a:bodyPr lIns="50800" tIns="50800" rIns="50800" bIns="50800" rtlCol="0" anchor="ctr"/>
            <a:lstStyle/>
            <a:p>
              <a:pPr algn="ctr">
                <a:lnSpc>
                  <a:spcPts val="5039"/>
                </a:lnSpc>
              </a:pPr>
              <a:r>
                <a:rPr lang="en-US" sz="3599">
                  <a:solidFill>
                    <a:srgbClr val="000000"/>
                  </a:solidFill>
                  <a:latin typeface="Montserrat Classic Bold"/>
                  <a:ea typeface="Montserrat Classic Bold"/>
                  <a:cs typeface="Montserrat Classic Bold"/>
                  <a:sym typeface="Montserrat Classic Bold"/>
                </a:rPr>
                <a:t>WIND: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Babet also brought strong winds, gusting over 58 mph across northeast England and much of Scotland.</a:t>
              </a:r>
            </a:p>
            <a:p>
              <a:pPr marL="690872" lvl="1" indent="-345436" algn="l">
                <a:lnSpc>
                  <a:spcPts val="4479"/>
                </a:lnSpc>
                <a:buFont typeface="Arial"/>
                <a:buChar char="•"/>
              </a:pPr>
              <a:r>
                <a:rPr lang="en-US" sz="3199">
                  <a:solidFill>
                    <a:srgbClr val="000000"/>
                  </a:solidFill>
                  <a:latin typeface="Montserrat Classic"/>
                  <a:ea typeface="Montserrat Classic"/>
                  <a:cs typeface="Montserrat Classic"/>
                  <a:sym typeface="Montserrat Classic"/>
                </a:rPr>
                <a:t>Gusts reached 121 mph at Kincardineshire, Scotland. </a:t>
              </a:r>
            </a:p>
          </p:txBody>
        </p:sp>
      </p:grpSp>
      <p:sp>
        <p:nvSpPr>
          <p:cNvPr id="18" name="TextBox 18"/>
          <p:cNvSpPr txBox="1"/>
          <p:nvPr/>
        </p:nvSpPr>
        <p:spPr>
          <a:xfrm>
            <a:off x="9120074" y="7381849"/>
            <a:ext cx="8139226" cy="1216455"/>
          </a:xfrm>
          <a:prstGeom prst="rect">
            <a:avLst/>
          </a:prstGeom>
        </p:spPr>
        <p:txBody>
          <a:bodyPr lIns="0" tIns="0" rIns="0" bIns="0" rtlCol="0" anchor="t">
            <a:spAutoFit/>
          </a:bodyPr>
          <a:lstStyle/>
          <a:p>
            <a:pPr algn="ctr">
              <a:lnSpc>
                <a:spcPts val="4876"/>
              </a:lnSpc>
              <a:spcBef>
                <a:spcPct val="0"/>
              </a:spcBef>
            </a:pPr>
            <a:r>
              <a:rPr lang="en-US" sz="3483">
                <a:solidFill>
                  <a:srgbClr val="000000"/>
                </a:solidFill>
                <a:latin typeface="Montserrat Classic Bold"/>
                <a:ea typeface="Montserrat Classic Bold"/>
                <a:cs typeface="Montserrat Classic Bold"/>
                <a:sym typeface="Montserrat Classic Bold"/>
              </a:rPr>
              <a:t>TASK: Fill in the rainfall and gust figures on your worksheet.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890831" y="3651839"/>
            <a:ext cx="8637585" cy="2190584"/>
            <a:chOff x="0" y="0"/>
            <a:chExt cx="2274920" cy="576944"/>
          </a:xfrm>
        </p:grpSpPr>
        <p:sp>
          <p:nvSpPr>
            <p:cNvPr id="10" name="Freeform 10"/>
            <p:cNvSpPr/>
            <p:nvPr/>
          </p:nvSpPr>
          <p:spPr>
            <a:xfrm>
              <a:off x="0" y="0"/>
              <a:ext cx="2274919" cy="576944"/>
            </a:xfrm>
            <a:custGeom>
              <a:avLst/>
              <a:gdLst/>
              <a:ahLst/>
              <a:cxnLst/>
              <a:rect l="l" t="t" r="r" b="b"/>
              <a:pathLst>
                <a:path w="2274919" h="576944">
                  <a:moveTo>
                    <a:pt x="45712" y="0"/>
                  </a:moveTo>
                  <a:lnTo>
                    <a:pt x="2229208" y="0"/>
                  </a:lnTo>
                  <a:cubicBezTo>
                    <a:pt x="2254454" y="0"/>
                    <a:pt x="2274919" y="20466"/>
                    <a:pt x="2274919" y="45712"/>
                  </a:cubicBezTo>
                  <a:lnTo>
                    <a:pt x="2274919" y="531232"/>
                  </a:lnTo>
                  <a:cubicBezTo>
                    <a:pt x="2274919" y="543356"/>
                    <a:pt x="2270103" y="554983"/>
                    <a:pt x="2261531" y="563555"/>
                  </a:cubicBezTo>
                  <a:cubicBezTo>
                    <a:pt x="2252958" y="572128"/>
                    <a:pt x="2241331" y="576944"/>
                    <a:pt x="2229208" y="576944"/>
                  </a:cubicBezTo>
                  <a:lnTo>
                    <a:pt x="45712" y="576944"/>
                  </a:lnTo>
                  <a:cubicBezTo>
                    <a:pt x="20466" y="576944"/>
                    <a:pt x="0" y="556478"/>
                    <a:pt x="0" y="531232"/>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2274920" cy="643619"/>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Strong Jet Stream:</a:t>
              </a:r>
              <a:r>
                <a:rPr lang="en-US" sz="3699">
                  <a:solidFill>
                    <a:srgbClr val="000000"/>
                  </a:solidFill>
                  <a:latin typeface="Montserrat Classic"/>
                  <a:ea typeface="Montserrat Classic"/>
                  <a:cs typeface="Montserrat Classic"/>
                  <a:sym typeface="Montserrat Classic"/>
                </a:rPr>
                <a:t>  A powerful jet stream steered the storm towards the UK.</a:t>
              </a: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6"/>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79467"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grpSp>
        <p:nvGrpSpPr>
          <p:cNvPr id="16" name="Group 16"/>
          <p:cNvGrpSpPr/>
          <p:nvPr/>
        </p:nvGrpSpPr>
        <p:grpSpPr>
          <a:xfrm>
            <a:off x="10132623" y="3314318"/>
            <a:ext cx="6401613" cy="5634189"/>
            <a:chOff x="0" y="0"/>
            <a:chExt cx="8535485" cy="7512252"/>
          </a:xfrm>
        </p:grpSpPr>
        <p:sp>
          <p:nvSpPr>
            <p:cNvPr id="17" name="Freeform 17"/>
            <p:cNvSpPr/>
            <p:nvPr/>
          </p:nvSpPr>
          <p:spPr>
            <a:xfrm>
              <a:off x="428919" y="0"/>
              <a:ext cx="7521654" cy="7512252"/>
            </a:xfrm>
            <a:custGeom>
              <a:avLst/>
              <a:gdLst/>
              <a:ahLst/>
              <a:cxnLst/>
              <a:rect l="l" t="t" r="r" b="b"/>
              <a:pathLst>
                <a:path w="7521654" h="7512252">
                  <a:moveTo>
                    <a:pt x="0" y="0"/>
                  </a:moveTo>
                  <a:lnTo>
                    <a:pt x="7521654" y="0"/>
                  </a:lnTo>
                  <a:lnTo>
                    <a:pt x="7521654" y="7512252"/>
                  </a:lnTo>
                  <a:lnTo>
                    <a:pt x="0" y="7512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5953667" y="1062556"/>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19" name="Freeform 19"/>
            <p:cNvSpPr/>
            <p:nvPr/>
          </p:nvSpPr>
          <p:spPr>
            <a:xfrm>
              <a:off x="245083" y="241091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0" name="Freeform 20"/>
            <p:cNvSpPr/>
            <p:nvPr/>
          </p:nvSpPr>
          <p:spPr>
            <a:xfrm>
              <a:off x="3387947" y="934955"/>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1" name="Freeform 21"/>
            <p:cNvSpPr/>
            <p:nvPr/>
          </p:nvSpPr>
          <p:spPr>
            <a:xfrm rot="-532888">
              <a:off x="5829152" y="2102427"/>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Freeform 22"/>
            <p:cNvSpPr/>
            <p:nvPr/>
          </p:nvSpPr>
          <p:spPr>
            <a:xfrm flipV="1">
              <a:off x="3666260" y="1851467"/>
              <a:ext cx="1723944" cy="487014"/>
            </a:xfrm>
            <a:custGeom>
              <a:avLst/>
              <a:gdLst/>
              <a:ahLst/>
              <a:cxnLst/>
              <a:rect l="l" t="t" r="r" b="b"/>
              <a:pathLst>
                <a:path w="1723944" h="487014">
                  <a:moveTo>
                    <a:pt x="0" y="487014"/>
                  </a:moveTo>
                  <a:lnTo>
                    <a:pt x="1723943" y="487014"/>
                  </a:lnTo>
                  <a:lnTo>
                    <a:pt x="1723943"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23" name="Freeform 23"/>
            <p:cNvSpPr/>
            <p:nvPr/>
          </p:nvSpPr>
          <p:spPr>
            <a:xfrm>
              <a:off x="5390203" y="2179192"/>
              <a:ext cx="2581817" cy="2233272"/>
            </a:xfrm>
            <a:custGeom>
              <a:avLst/>
              <a:gdLst/>
              <a:ahLst/>
              <a:cxnLst/>
              <a:rect l="l" t="t" r="r" b="b"/>
              <a:pathLst>
                <a:path w="2581817" h="2233272">
                  <a:moveTo>
                    <a:pt x="0" y="0"/>
                  </a:moveTo>
                  <a:lnTo>
                    <a:pt x="2581818" y="0"/>
                  </a:lnTo>
                  <a:lnTo>
                    <a:pt x="2581818" y="2233273"/>
                  </a:lnTo>
                  <a:lnTo>
                    <a:pt x="0" y="2233273"/>
                  </a:lnTo>
                  <a:lnTo>
                    <a:pt x="0" y="0"/>
                  </a:lnTo>
                  <a:close/>
                </a:path>
              </a:pathLst>
            </a:custGeom>
            <a:blipFill>
              <a:blip r:embed="rId8"/>
              <a:stretch>
                <a:fillRect/>
              </a:stretch>
            </a:blipFill>
          </p:spPr>
          <p:txBody>
            <a:bodyPr/>
            <a:lstStyle/>
            <a:p>
              <a:endParaRPr lang="en-GB"/>
            </a:p>
          </p:txBody>
        </p:sp>
        <p:sp>
          <p:nvSpPr>
            <p:cNvPr id="24" name="Freeform 24"/>
            <p:cNvSpPr/>
            <p:nvPr/>
          </p:nvSpPr>
          <p:spPr>
            <a:xfrm rot="-532888">
              <a:off x="999085" y="3277814"/>
              <a:ext cx="1336059" cy="377437"/>
            </a:xfrm>
            <a:custGeom>
              <a:avLst/>
              <a:gdLst/>
              <a:ahLst/>
              <a:cxnLst/>
              <a:rect l="l" t="t" r="r" b="b"/>
              <a:pathLst>
                <a:path w="1336059" h="377437">
                  <a:moveTo>
                    <a:pt x="0" y="0"/>
                  </a:moveTo>
                  <a:lnTo>
                    <a:pt x="1336058" y="0"/>
                  </a:lnTo>
                  <a:lnTo>
                    <a:pt x="1336058" y="377437"/>
                  </a:lnTo>
                  <a:lnTo>
                    <a:pt x="0" y="3774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25"/>
            <p:cNvSpPr/>
            <p:nvPr/>
          </p:nvSpPr>
          <p:spPr>
            <a:xfrm>
              <a:off x="2826900" y="227586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26" name="Freeform 26"/>
            <p:cNvSpPr/>
            <p:nvPr/>
          </p:nvSpPr>
          <p:spPr>
            <a:xfrm rot="-532888">
              <a:off x="4453547" y="3299330"/>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7" name="Freeform 27"/>
            <p:cNvSpPr/>
            <p:nvPr/>
          </p:nvSpPr>
          <p:spPr>
            <a:xfrm>
              <a:off x="822228" y="1007300"/>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28" name="Freeform 28"/>
            <p:cNvSpPr/>
            <p:nvPr/>
          </p:nvSpPr>
          <p:spPr>
            <a:xfrm rot="-532888">
              <a:off x="1430720" y="1880429"/>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9"/>
            <p:cNvSpPr/>
            <p:nvPr/>
          </p:nvSpPr>
          <p:spPr>
            <a:xfrm flipV="1">
              <a:off x="2799783" y="3013621"/>
              <a:ext cx="1208526" cy="341408"/>
            </a:xfrm>
            <a:custGeom>
              <a:avLst/>
              <a:gdLst/>
              <a:ahLst/>
              <a:cxnLst/>
              <a:rect l="l" t="t" r="r" b="b"/>
              <a:pathLst>
                <a:path w="1208526" h="341408">
                  <a:moveTo>
                    <a:pt x="0" y="341408"/>
                  </a:moveTo>
                  <a:lnTo>
                    <a:pt x="1208525" y="341408"/>
                  </a:lnTo>
                  <a:lnTo>
                    <a:pt x="1208525" y="0"/>
                  </a:lnTo>
                  <a:lnTo>
                    <a:pt x="0" y="0"/>
                  </a:lnTo>
                  <a:lnTo>
                    <a:pt x="0" y="341408"/>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0" name="Freeform 30"/>
            <p:cNvSpPr/>
            <p:nvPr/>
          </p:nvSpPr>
          <p:spPr>
            <a:xfrm flipV="1">
              <a:off x="5993458" y="3125124"/>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31" name="Freeform 31"/>
            <p:cNvSpPr/>
            <p:nvPr/>
          </p:nvSpPr>
          <p:spPr>
            <a:xfrm>
              <a:off x="5653801" y="4205248"/>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2" name="Freeform 32"/>
            <p:cNvSpPr/>
            <p:nvPr/>
          </p:nvSpPr>
          <p:spPr>
            <a:xfrm>
              <a:off x="3071983" y="4077647"/>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3" name="Freeform 33"/>
            <p:cNvSpPr/>
            <p:nvPr/>
          </p:nvSpPr>
          <p:spPr>
            <a:xfrm rot="-532888">
              <a:off x="5513188" y="5245118"/>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34"/>
            <p:cNvSpPr/>
            <p:nvPr/>
          </p:nvSpPr>
          <p:spPr>
            <a:xfrm flipV="1">
              <a:off x="3350295" y="4994159"/>
              <a:ext cx="1723944" cy="487014"/>
            </a:xfrm>
            <a:custGeom>
              <a:avLst/>
              <a:gdLst/>
              <a:ahLst/>
              <a:cxnLst/>
              <a:rect l="l" t="t" r="r" b="b"/>
              <a:pathLst>
                <a:path w="1723944" h="487014">
                  <a:moveTo>
                    <a:pt x="0" y="487014"/>
                  </a:moveTo>
                  <a:lnTo>
                    <a:pt x="1723944" y="487014"/>
                  </a:lnTo>
                  <a:lnTo>
                    <a:pt x="1723944" y="0"/>
                  </a:lnTo>
                  <a:lnTo>
                    <a:pt x="0" y="0"/>
                  </a:lnTo>
                  <a:lnTo>
                    <a:pt x="0" y="487014"/>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35" name="Freeform 35"/>
            <p:cNvSpPr/>
            <p:nvPr/>
          </p:nvSpPr>
          <p:spPr>
            <a:xfrm>
              <a:off x="506264" y="4149991"/>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6" name="Freeform 36"/>
            <p:cNvSpPr/>
            <p:nvPr/>
          </p:nvSpPr>
          <p:spPr>
            <a:xfrm rot="-532888">
              <a:off x="1114756" y="5023120"/>
              <a:ext cx="1723944" cy="487014"/>
            </a:xfrm>
            <a:custGeom>
              <a:avLst/>
              <a:gdLst/>
              <a:ahLst/>
              <a:cxnLst/>
              <a:rect l="l" t="t" r="r" b="b"/>
              <a:pathLst>
                <a:path w="1723944" h="487014">
                  <a:moveTo>
                    <a:pt x="0" y="0"/>
                  </a:moveTo>
                  <a:lnTo>
                    <a:pt x="1723944" y="0"/>
                  </a:lnTo>
                  <a:lnTo>
                    <a:pt x="1723944" y="487014"/>
                  </a:lnTo>
                  <a:lnTo>
                    <a:pt x="0" y="487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7"/>
            <p:cNvSpPr/>
            <p:nvPr/>
          </p:nvSpPr>
          <p:spPr>
            <a:xfrm>
              <a:off x="0" y="3472297"/>
              <a:ext cx="2581817" cy="2233272"/>
            </a:xfrm>
            <a:custGeom>
              <a:avLst/>
              <a:gdLst/>
              <a:ahLst/>
              <a:cxnLst/>
              <a:rect l="l" t="t" r="r" b="b"/>
              <a:pathLst>
                <a:path w="2581817" h="2233272">
                  <a:moveTo>
                    <a:pt x="0" y="0"/>
                  </a:moveTo>
                  <a:lnTo>
                    <a:pt x="2581817" y="0"/>
                  </a:lnTo>
                  <a:lnTo>
                    <a:pt x="2581817" y="2233272"/>
                  </a:lnTo>
                  <a:lnTo>
                    <a:pt x="0" y="2233272"/>
                  </a:lnTo>
                  <a:lnTo>
                    <a:pt x="0" y="0"/>
                  </a:lnTo>
                  <a:close/>
                </a:path>
              </a:pathLst>
            </a:custGeom>
            <a:blipFill>
              <a:blip r:embed="rId8"/>
              <a:stretch>
                <a:fillRect/>
              </a:stretch>
            </a:blipFill>
          </p:spPr>
          <p:txBody>
            <a:bodyPr/>
            <a:lstStyle/>
            <a:p>
              <a:endParaRPr lang="en-GB"/>
            </a:p>
          </p:txBody>
        </p:sp>
        <p:sp>
          <p:nvSpPr>
            <p:cNvPr id="38" name="Freeform 38"/>
            <p:cNvSpPr/>
            <p:nvPr/>
          </p:nvSpPr>
          <p:spPr>
            <a:xfrm>
              <a:off x="5145120" y="3240572"/>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39" name="Freeform 39"/>
            <p:cNvSpPr/>
            <p:nvPr/>
          </p:nvSpPr>
          <p:spPr>
            <a:xfrm rot="-532888">
              <a:off x="754002" y="4339194"/>
              <a:ext cx="1336059" cy="377437"/>
            </a:xfrm>
            <a:custGeom>
              <a:avLst/>
              <a:gdLst/>
              <a:ahLst/>
              <a:cxnLst/>
              <a:rect l="l" t="t" r="r" b="b"/>
              <a:pathLst>
                <a:path w="1336059" h="377437">
                  <a:moveTo>
                    <a:pt x="0" y="0"/>
                  </a:moveTo>
                  <a:lnTo>
                    <a:pt x="1336058" y="0"/>
                  </a:lnTo>
                  <a:lnTo>
                    <a:pt x="1336058" y="377436"/>
                  </a:lnTo>
                  <a:lnTo>
                    <a:pt x="0" y="3774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Freeform 40"/>
            <p:cNvSpPr/>
            <p:nvPr/>
          </p:nvSpPr>
          <p:spPr>
            <a:xfrm>
              <a:off x="2581817" y="3337241"/>
              <a:ext cx="2581817" cy="2233272"/>
            </a:xfrm>
            <a:custGeom>
              <a:avLst/>
              <a:gdLst/>
              <a:ahLst/>
              <a:cxnLst/>
              <a:rect l="l" t="t" r="r" b="b"/>
              <a:pathLst>
                <a:path w="2581817" h="2233272">
                  <a:moveTo>
                    <a:pt x="0" y="0"/>
                  </a:moveTo>
                  <a:lnTo>
                    <a:pt x="2581818" y="0"/>
                  </a:lnTo>
                  <a:lnTo>
                    <a:pt x="2581818" y="2233272"/>
                  </a:lnTo>
                  <a:lnTo>
                    <a:pt x="0" y="2233272"/>
                  </a:lnTo>
                  <a:lnTo>
                    <a:pt x="0" y="0"/>
                  </a:lnTo>
                  <a:close/>
                </a:path>
              </a:pathLst>
            </a:custGeom>
            <a:blipFill>
              <a:blip r:embed="rId8"/>
              <a:stretch>
                <a:fillRect/>
              </a:stretch>
            </a:blipFill>
          </p:spPr>
          <p:txBody>
            <a:bodyPr/>
            <a:lstStyle/>
            <a:p>
              <a:endParaRPr lang="en-GB"/>
            </a:p>
          </p:txBody>
        </p:sp>
        <p:sp>
          <p:nvSpPr>
            <p:cNvPr id="41" name="Freeform 41"/>
            <p:cNvSpPr/>
            <p:nvPr/>
          </p:nvSpPr>
          <p:spPr>
            <a:xfrm rot="-532888">
              <a:off x="4208464" y="4360709"/>
              <a:ext cx="1183737" cy="334406"/>
            </a:xfrm>
            <a:custGeom>
              <a:avLst/>
              <a:gdLst/>
              <a:ahLst/>
              <a:cxnLst/>
              <a:rect l="l" t="t" r="r" b="b"/>
              <a:pathLst>
                <a:path w="1183737" h="334406">
                  <a:moveTo>
                    <a:pt x="0" y="0"/>
                  </a:moveTo>
                  <a:lnTo>
                    <a:pt x="1183737" y="0"/>
                  </a:lnTo>
                  <a:lnTo>
                    <a:pt x="1183737" y="334406"/>
                  </a:lnTo>
                  <a:lnTo>
                    <a:pt x="0" y="334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2" name="Freeform 42"/>
            <p:cNvSpPr/>
            <p:nvPr/>
          </p:nvSpPr>
          <p:spPr>
            <a:xfrm flipV="1">
              <a:off x="2554700" y="4075000"/>
              <a:ext cx="1208526" cy="341408"/>
            </a:xfrm>
            <a:custGeom>
              <a:avLst/>
              <a:gdLst/>
              <a:ahLst/>
              <a:cxnLst/>
              <a:rect l="l" t="t" r="r" b="b"/>
              <a:pathLst>
                <a:path w="1208526" h="341408">
                  <a:moveTo>
                    <a:pt x="0" y="341409"/>
                  </a:moveTo>
                  <a:lnTo>
                    <a:pt x="1208525" y="341409"/>
                  </a:lnTo>
                  <a:lnTo>
                    <a:pt x="1208525"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43" name="Freeform 43"/>
            <p:cNvSpPr/>
            <p:nvPr/>
          </p:nvSpPr>
          <p:spPr>
            <a:xfrm flipV="1">
              <a:off x="5748375" y="4186503"/>
              <a:ext cx="1208526" cy="341408"/>
            </a:xfrm>
            <a:custGeom>
              <a:avLst/>
              <a:gdLst/>
              <a:ahLst/>
              <a:cxnLst/>
              <a:rect l="l" t="t" r="r" b="b"/>
              <a:pathLst>
                <a:path w="1208526" h="341408">
                  <a:moveTo>
                    <a:pt x="0" y="341409"/>
                  </a:moveTo>
                  <a:lnTo>
                    <a:pt x="1208526" y="341409"/>
                  </a:lnTo>
                  <a:lnTo>
                    <a:pt x="1208526" y="0"/>
                  </a:lnTo>
                  <a:lnTo>
                    <a:pt x="0" y="0"/>
                  </a:lnTo>
                  <a:lnTo>
                    <a:pt x="0" y="341409"/>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grpSp>
      <p:grpSp>
        <p:nvGrpSpPr>
          <p:cNvPr id="44" name="Group 44"/>
          <p:cNvGrpSpPr/>
          <p:nvPr/>
        </p:nvGrpSpPr>
        <p:grpSpPr>
          <a:xfrm>
            <a:off x="890831" y="6420589"/>
            <a:ext cx="8637585" cy="2177715"/>
            <a:chOff x="0" y="0"/>
            <a:chExt cx="2274920" cy="573555"/>
          </a:xfrm>
        </p:grpSpPr>
        <p:sp>
          <p:nvSpPr>
            <p:cNvPr id="45" name="Freeform 45"/>
            <p:cNvSpPr/>
            <p:nvPr/>
          </p:nvSpPr>
          <p:spPr>
            <a:xfrm>
              <a:off x="0" y="0"/>
              <a:ext cx="2274919" cy="573555"/>
            </a:xfrm>
            <a:custGeom>
              <a:avLst/>
              <a:gdLst/>
              <a:ahLst/>
              <a:cxnLst/>
              <a:rect l="l" t="t" r="r" b="b"/>
              <a:pathLst>
                <a:path w="2274919" h="573555">
                  <a:moveTo>
                    <a:pt x="45712" y="0"/>
                  </a:moveTo>
                  <a:lnTo>
                    <a:pt x="2229208" y="0"/>
                  </a:lnTo>
                  <a:cubicBezTo>
                    <a:pt x="2254454" y="0"/>
                    <a:pt x="2274919" y="20466"/>
                    <a:pt x="2274919" y="45712"/>
                  </a:cubicBezTo>
                  <a:lnTo>
                    <a:pt x="2274919" y="527843"/>
                  </a:lnTo>
                  <a:cubicBezTo>
                    <a:pt x="2274919" y="553089"/>
                    <a:pt x="2254454" y="573555"/>
                    <a:pt x="2229208" y="573555"/>
                  </a:cubicBezTo>
                  <a:lnTo>
                    <a:pt x="45712" y="573555"/>
                  </a:lnTo>
                  <a:cubicBezTo>
                    <a:pt x="20466" y="573555"/>
                    <a:pt x="0" y="553089"/>
                    <a:pt x="0" y="527843"/>
                  </a:cubicBezTo>
                  <a:lnTo>
                    <a:pt x="0" y="45712"/>
                  </a:lnTo>
                  <a:cubicBezTo>
                    <a:pt x="0" y="20466"/>
                    <a:pt x="20466" y="0"/>
                    <a:pt x="45712" y="0"/>
                  </a:cubicBezTo>
                  <a:close/>
                </a:path>
              </a:pathLst>
            </a:custGeom>
            <a:solidFill>
              <a:srgbClr val="FFFFFF"/>
            </a:solidFill>
            <a:ln w="47625" cap="rnd">
              <a:solidFill>
                <a:srgbClr val="70BBD6"/>
              </a:solidFill>
              <a:prstDash val="solid"/>
              <a:round/>
            </a:ln>
          </p:spPr>
          <p:txBody>
            <a:bodyPr/>
            <a:lstStyle/>
            <a:p>
              <a:endParaRPr lang="en-GB"/>
            </a:p>
          </p:txBody>
        </p:sp>
        <p:sp>
          <p:nvSpPr>
            <p:cNvPr id="46" name="TextBox 46"/>
            <p:cNvSpPr txBox="1"/>
            <p:nvPr/>
          </p:nvSpPr>
          <p:spPr>
            <a:xfrm>
              <a:off x="0" y="-66675"/>
              <a:ext cx="2274920" cy="640230"/>
            </a:xfrm>
            <a:prstGeom prst="rect">
              <a:avLst/>
            </a:prstGeom>
          </p:spPr>
          <p:txBody>
            <a:bodyPr lIns="50800" tIns="50800" rIns="50800" bIns="50800" rtlCol="0" anchor="ctr"/>
            <a:lstStyle/>
            <a:p>
              <a:pPr algn="ctr">
                <a:lnSpc>
                  <a:spcPts val="4619"/>
                </a:lnSpc>
              </a:pPr>
              <a:r>
                <a:rPr lang="en-US" sz="3299">
                  <a:solidFill>
                    <a:srgbClr val="000000"/>
                  </a:solidFill>
                  <a:latin typeface="Montserrat Classic"/>
                  <a:ea typeface="Montserrat Classic"/>
                  <a:cs typeface="Montserrat Classic"/>
                  <a:sym typeface="Montserrat Classic"/>
                </a:rPr>
                <a:t>The jet stream is a core of strong winds around 5 to 7 miles above the Earth’s surface, blowing from west to east.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10167475" y="3725724"/>
            <a:ext cx="6227679" cy="4162259"/>
            <a:chOff x="0" y="0"/>
            <a:chExt cx="1640212" cy="1096233"/>
          </a:xfrm>
        </p:grpSpPr>
        <p:sp>
          <p:nvSpPr>
            <p:cNvPr id="11" name="Freeform 11"/>
            <p:cNvSpPr/>
            <p:nvPr/>
          </p:nvSpPr>
          <p:spPr>
            <a:xfrm>
              <a:off x="0" y="0"/>
              <a:ext cx="1640212" cy="1096233"/>
            </a:xfrm>
            <a:custGeom>
              <a:avLst/>
              <a:gdLst/>
              <a:ahLst/>
              <a:cxnLst/>
              <a:rect l="l" t="t" r="r" b="b"/>
              <a:pathLst>
                <a:path w="1640212" h="1096233">
                  <a:moveTo>
                    <a:pt x="63400" y="0"/>
                  </a:moveTo>
                  <a:lnTo>
                    <a:pt x="1576811" y="0"/>
                  </a:lnTo>
                  <a:cubicBezTo>
                    <a:pt x="1593626" y="0"/>
                    <a:pt x="1609752" y="6680"/>
                    <a:pt x="1621642" y="18570"/>
                  </a:cubicBezTo>
                  <a:cubicBezTo>
                    <a:pt x="1633532" y="30459"/>
                    <a:pt x="1640212" y="46586"/>
                    <a:pt x="1640212" y="63400"/>
                  </a:cubicBezTo>
                  <a:lnTo>
                    <a:pt x="1640212" y="1032832"/>
                  </a:lnTo>
                  <a:cubicBezTo>
                    <a:pt x="1640212" y="1049647"/>
                    <a:pt x="1633532" y="1065773"/>
                    <a:pt x="1621642" y="1077663"/>
                  </a:cubicBezTo>
                  <a:cubicBezTo>
                    <a:pt x="1609752" y="1089553"/>
                    <a:pt x="1593626" y="1096233"/>
                    <a:pt x="1576811" y="1096233"/>
                  </a:cubicBezTo>
                  <a:lnTo>
                    <a:pt x="63400" y="1096233"/>
                  </a:lnTo>
                  <a:cubicBezTo>
                    <a:pt x="46586" y="1096233"/>
                    <a:pt x="30459" y="1089553"/>
                    <a:pt x="18570" y="1077663"/>
                  </a:cubicBezTo>
                  <a:cubicBezTo>
                    <a:pt x="6680" y="1065773"/>
                    <a:pt x="0" y="1049647"/>
                    <a:pt x="0" y="1032832"/>
                  </a:cubicBezTo>
                  <a:lnTo>
                    <a:pt x="0" y="63400"/>
                  </a:lnTo>
                  <a:cubicBezTo>
                    <a:pt x="0" y="46586"/>
                    <a:pt x="6680" y="30459"/>
                    <a:pt x="18570" y="18570"/>
                  </a:cubicBezTo>
                  <a:cubicBezTo>
                    <a:pt x="30459" y="6680"/>
                    <a:pt x="46586" y="0"/>
                    <a:pt x="63400"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1640212" cy="1162908"/>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Warm Sea Surface Temperatures: </a:t>
              </a:r>
              <a:r>
                <a:rPr lang="en-US" sz="3699">
                  <a:solidFill>
                    <a:srgbClr val="000000"/>
                  </a:solidFill>
                  <a:latin typeface="Montserrat Classic"/>
                  <a:ea typeface="Montserrat Classic"/>
                  <a:cs typeface="Montserrat Classic"/>
                  <a:sym typeface="Montserrat Classic"/>
                </a:rPr>
                <a:t>Elevated temperatures in the North Atlantic provided additional energy to the storm.</a:t>
              </a:r>
            </a:p>
          </p:txBody>
        </p:sp>
      </p:grpSp>
      <p:grpSp>
        <p:nvGrpSpPr>
          <p:cNvPr id="13" name="Group 13"/>
          <p:cNvGrpSpPr/>
          <p:nvPr/>
        </p:nvGrpSpPr>
        <p:grpSpPr>
          <a:xfrm>
            <a:off x="838818" y="3384243"/>
            <a:ext cx="8467109" cy="5874057"/>
            <a:chOff x="0" y="0"/>
            <a:chExt cx="11289478" cy="7832075"/>
          </a:xfrm>
        </p:grpSpPr>
        <p:grpSp>
          <p:nvGrpSpPr>
            <p:cNvPr id="14" name="Group 14"/>
            <p:cNvGrpSpPr/>
            <p:nvPr/>
          </p:nvGrpSpPr>
          <p:grpSpPr>
            <a:xfrm>
              <a:off x="189530" y="285704"/>
              <a:ext cx="10835887" cy="5268626"/>
              <a:chOff x="0" y="0"/>
              <a:chExt cx="2140422" cy="1040716"/>
            </a:xfrm>
          </p:grpSpPr>
          <p:sp>
            <p:nvSpPr>
              <p:cNvPr id="15" name="Freeform 15"/>
              <p:cNvSpPr/>
              <p:nvPr/>
            </p:nvSpPr>
            <p:spPr>
              <a:xfrm>
                <a:off x="0" y="0"/>
                <a:ext cx="2140422" cy="1040716"/>
              </a:xfrm>
              <a:custGeom>
                <a:avLst/>
                <a:gdLst/>
                <a:ahLst/>
                <a:cxnLst/>
                <a:rect l="l" t="t" r="r" b="b"/>
                <a:pathLst>
                  <a:path w="2140422" h="1040716">
                    <a:moveTo>
                      <a:pt x="1070211" y="0"/>
                    </a:moveTo>
                    <a:cubicBezTo>
                      <a:pt x="479150" y="0"/>
                      <a:pt x="0" y="232972"/>
                      <a:pt x="0" y="520358"/>
                    </a:cubicBezTo>
                    <a:cubicBezTo>
                      <a:pt x="0" y="807744"/>
                      <a:pt x="479150" y="1040716"/>
                      <a:pt x="1070211" y="1040716"/>
                    </a:cubicBezTo>
                    <a:cubicBezTo>
                      <a:pt x="1661272" y="1040716"/>
                      <a:pt x="2140422" y="807744"/>
                      <a:pt x="2140422" y="520358"/>
                    </a:cubicBezTo>
                    <a:cubicBezTo>
                      <a:pt x="2140422" y="232972"/>
                      <a:pt x="1661272" y="0"/>
                      <a:pt x="1070211" y="0"/>
                    </a:cubicBezTo>
                    <a:close/>
                  </a:path>
                </a:pathLst>
              </a:custGeom>
              <a:solidFill>
                <a:srgbClr val="FFFFFF"/>
              </a:solidFill>
            </p:spPr>
            <p:txBody>
              <a:bodyPr/>
              <a:lstStyle/>
              <a:p>
                <a:endParaRPr lang="en-GB"/>
              </a:p>
            </p:txBody>
          </p:sp>
          <p:sp>
            <p:nvSpPr>
              <p:cNvPr id="16" name="TextBox 16"/>
              <p:cNvSpPr txBox="1"/>
              <p:nvPr/>
            </p:nvSpPr>
            <p:spPr>
              <a:xfrm>
                <a:off x="200665" y="49942"/>
                <a:ext cx="1739093" cy="893207"/>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0" y="0"/>
              <a:ext cx="11289478" cy="7832075"/>
            </a:xfrm>
            <a:custGeom>
              <a:avLst/>
              <a:gdLst/>
              <a:ahLst/>
              <a:cxnLst/>
              <a:rect l="l" t="t" r="r" b="b"/>
              <a:pathLst>
                <a:path w="11289478" h="7832075">
                  <a:moveTo>
                    <a:pt x="0" y="0"/>
                  </a:moveTo>
                  <a:lnTo>
                    <a:pt x="11289478" y="0"/>
                  </a:lnTo>
                  <a:lnTo>
                    <a:pt x="11289478" y="7832075"/>
                  </a:lnTo>
                  <a:lnTo>
                    <a:pt x="0" y="7832075"/>
                  </a:lnTo>
                  <a:lnTo>
                    <a:pt x="0" y="0"/>
                  </a:lnTo>
                  <a:close/>
                </a:path>
              </a:pathLst>
            </a:custGeom>
            <a:blipFill>
              <a:blip r:embed="rId6"/>
              <a:stretch>
                <a:fillRect/>
              </a:stretch>
            </a:blipFill>
          </p:spPr>
          <p:txBody>
            <a:bodyPr/>
            <a:lstStyle/>
            <a:p>
              <a:endParaRPr lang="en-GB"/>
            </a:p>
          </p:txBody>
        </p:sp>
      </p:grpSp>
      <p:sp>
        <p:nvSpPr>
          <p:cNvPr id="18" name="TextBox 18"/>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9" name="TextBox 19"/>
          <p:cNvSpPr txBox="1"/>
          <p:nvPr/>
        </p:nvSpPr>
        <p:spPr>
          <a:xfrm>
            <a:off x="4154769" y="771544"/>
            <a:ext cx="124568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20" name="TextBox 20"/>
          <p:cNvSpPr txBox="1"/>
          <p:nvPr/>
        </p:nvSpPr>
        <p:spPr>
          <a:xfrm>
            <a:off x="457200" y="9997038"/>
            <a:ext cx="8313458" cy="250453"/>
          </a:xfrm>
          <a:prstGeom prst="rect">
            <a:avLst/>
          </a:prstGeom>
        </p:spPr>
        <p:txBody>
          <a:bodyPr wrap="square" lIns="0" tIns="0" rIns="0" bIns="0" rtlCol="0" anchor="t">
            <a:spAutoFit/>
          </a:bodyPr>
          <a:lstStyle/>
          <a:p>
            <a:pPr algn="ctr">
              <a:lnSpc>
                <a:spcPts val="2185"/>
              </a:lnSpc>
              <a:spcBef>
                <a:spcPct val="0"/>
              </a:spcBef>
            </a:pPr>
            <a:r>
              <a:rPr lang="en-US" sz="1561">
                <a:solidFill>
                  <a:srgbClr val="000000"/>
                </a:solidFill>
                <a:latin typeface="Montserrat Classic"/>
                <a:ea typeface="Montserrat Classic"/>
                <a:cs typeface="Montserrat Classic"/>
                <a:sym typeface="Montserrat Classic"/>
              </a:rPr>
              <a:t>https://commons.wikimedia.org/wiki/File:Sea_surface_temperature_2001.png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323852" y="3057613"/>
            <a:ext cx="8683008" cy="2847809"/>
            <a:chOff x="0" y="0"/>
            <a:chExt cx="2286883" cy="750040"/>
          </a:xfrm>
        </p:grpSpPr>
        <p:sp>
          <p:nvSpPr>
            <p:cNvPr id="11" name="Freeform 11"/>
            <p:cNvSpPr/>
            <p:nvPr/>
          </p:nvSpPr>
          <p:spPr>
            <a:xfrm>
              <a:off x="0" y="0"/>
              <a:ext cx="2286883" cy="750040"/>
            </a:xfrm>
            <a:custGeom>
              <a:avLst/>
              <a:gdLst/>
              <a:ahLst/>
              <a:cxnLst/>
              <a:rect l="l" t="t" r="r" b="b"/>
              <a:pathLst>
                <a:path w="2286883" h="750040">
                  <a:moveTo>
                    <a:pt x="45472" y="0"/>
                  </a:moveTo>
                  <a:lnTo>
                    <a:pt x="2241410" y="0"/>
                  </a:lnTo>
                  <a:cubicBezTo>
                    <a:pt x="2253470" y="0"/>
                    <a:pt x="2265036" y="4791"/>
                    <a:pt x="2273564" y="13319"/>
                  </a:cubicBezTo>
                  <a:cubicBezTo>
                    <a:pt x="2282092" y="21846"/>
                    <a:pt x="2286883" y="33412"/>
                    <a:pt x="2286883" y="45472"/>
                  </a:cubicBezTo>
                  <a:lnTo>
                    <a:pt x="2286883" y="704568"/>
                  </a:lnTo>
                  <a:cubicBezTo>
                    <a:pt x="2286883" y="716628"/>
                    <a:pt x="2282092" y="728194"/>
                    <a:pt x="2273564" y="736722"/>
                  </a:cubicBezTo>
                  <a:cubicBezTo>
                    <a:pt x="2265036" y="745249"/>
                    <a:pt x="2253470" y="750040"/>
                    <a:pt x="2241410" y="750040"/>
                  </a:cubicBezTo>
                  <a:lnTo>
                    <a:pt x="45472" y="750040"/>
                  </a:lnTo>
                  <a:cubicBezTo>
                    <a:pt x="33412" y="750040"/>
                    <a:pt x="21846" y="745249"/>
                    <a:pt x="13319" y="736722"/>
                  </a:cubicBezTo>
                  <a:cubicBezTo>
                    <a:pt x="4791" y="728194"/>
                    <a:pt x="0" y="716628"/>
                    <a:pt x="0" y="704568"/>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2" name="TextBox 12"/>
            <p:cNvSpPr txBox="1"/>
            <p:nvPr/>
          </p:nvSpPr>
          <p:spPr>
            <a:xfrm>
              <a:off x="0" y="-66675"/>
              <a:ext cx="2286883" cy="816715"/>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Low Pressure Area:                                  </a:t>
              </a:r>
              <a:r>
                <a:rPr lang="en-US" sz="3699">
                  <a:solidFill>
                    <a:srgbClr val="000000"/>
                  </a:solidFill>
                  <a:latin typeface="Montserrat Classic"/>
                  <a:ea typeface="Montserrat Classic"/>
                  <a:cs typeface="Montserrat Classic"/>
                  <a:sym typeface="Montserrat Classic"/>
                </a:rPr>
                <a:t>A significant low-pressure system over the UK helped draw the storm in.</a:t>
              </a:r>
            </a:p>
          </p:txBody>
        </p:sp>
      </p:grpSp>
      <p:sp>
        <p:nvSpPr>
          <p:cNvPr id="13" name="Freeform 13"/>
          <p:cNvSpPr/>
          <p:nvPr/>
        </p:nvSpPr>
        <p:spPr>
          <a:xfrm>
            <a:off x="9387860" y="3314318"/>
            <a:ext cx="7540191" cy="5283987"/>
          </a:xfrm>
          <a:custGeom>
            <a:avLst/>
            <a:gdLst/>
            <a:ahLst/>
            <a:cxnLst/>
            <a:rect l="l" t="t" r="r" b="b"/>
            <a:pathLst>
              <a:path w="7540191" h="5283987">
                <a:moveTo>
                  <a:pt x="0" y="0"/>
                </a:moveTo>
                <a:lnTo>
                  <a:pt x="7540191" y="0"/>
                </a:lnTo>
                <a:lnTo>
                  <a:pt x="7540191" y="5283986"/>
                </a:lnTo>
                <a:lnTo>
                  <a:pt x="0" y="5283986"/>
                </a:lnTo>
                <a:lnTo>
                  <a:pt x="0" y="0"/>
                </a:lnTo>
                <a:close/>
              </a:path>
            </a:pathLst>
          </a:custGeom>
          <a:blipFill>
            <a:blip r:embed="rId6"/>
            <a:stretch>
              <a:fillRect b="-7024"/>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5" name="TextBox 15"/>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
        <p:nvSpPr>
          <p:cNvPr id="16" name="TextBox 16"/>
          <p:cNvSpPr txBox="1"/>
          <p:nvPr/>
        </p:nvSpPr>
        <p:spPr>
          <a:xfrm>
            <a:off x="9387860" y="8598303"/>
            <a:ext cx="7680940" cy="661400"/>
          </a:xfrm>
          <a:prstGeom prst="rect">
            <a:avLst/>
          </a:prstGeom>
        </p:spPr>
        <p:txBody>
          <a:bodyPr wrap="square" lIns="0" tIns="0" rIns="0" bIns="0" rtlCol="0" anchor="t">
            <a:spAutoFit/>
          </a:bodyPr>
          <a:lstStyle/>
          <a:p>
            <a:pPr algn="l">
              <a:lnSpc>
                <a:spcPts val="2660"/>
              </a:lnSpc>
            </a:pPr>
            <a:r>
              <a:rPr lang="en-US" sz="1900" u="sng">
                <a:solidFill>
                  <a:srgbClr val="000000"/>
                </a:solidFill>
                <a:latin typeface="Arimo"/>
                <a:ea typeface="Arimo"/>
                <a:cs typeface="Arimo"/>
                <a:sym typeface="Arimo"/>
                <a:hlinkClick r:id="rId7" tooltip="https://jenikirbyhistory.getarchive.net/media/a-cyclone-is-a-low-pressure-area-of-winds-that-spiral-4ee9b0"/>
              </a:rPr>
              <a:t>https://jenikirbyhistory.getarchive.net/media/a-cyclone-is-a-low-pressure-area-of-winds-that-spiral-4ee9b0</a:t>
            </a:r>
          </a:p>
        </p:txBody>
      </p:sp>
      <p:grpSp>
        <p:nvGrpSpPr>
          <p:cNvPr id="17" name="Group 17"/>
          <p:cNvGrpSpPr/>
          <p:nvPr/>
        </p:nvGrpSpPr>
        <p:grpSpPr>
          <a:xfrm>
            <a:off x="323852" y="6155492"/>
            <a:ext cx="8683008" cy="3505034"/>
            <a:chOff x="0" y="0"/>
            <a:chExt cx="2286883" cy="923137"/>
          </a:xfrm>
        </p:grpSpPr>
        <p:sp>
          <p:nvSpPr>
            <p:cNvPr id="18" name="Freeform 18"/>
            <p:cNvSpPr/>
            <p:nvPr/>
          </p:nvSpPr>
          <p:spPr>
            <a:xfrm>
              <a:off x="0" y="0"/>
              <a:ext cx="2286883" cy="923137"/>
            </a:xfrm>
            <a:custGeom>
              <a:avLst/>
              <a:gdLst/>
              <a:ahLst/>
              <a:cxnLst/>
              <a:rect l="l" t="t" r="r" b="b"/>
              <a:pathLst>
                <a:path w="2286883" h="923137">
                  <a:moveTo>
                    <a:pt x="45472" y="0"/>
                  </a:moveTo>
                  <a:lnTo>
                    <a:pt x="2241410" y="0"/>
                  </a:lnTo>
                  <a:cubicBezTo>
                    <a:pt x="2253470" y="0"/>
                    <a:pt x="2265036" y="4791"/>
                    <a:pt x="2273564" y="13319"/>
                  </a:cubicBezTo>
                  <a:cubicBezTo>
                    <a:pt x="2282092" y="21846"/>
                    <a:pt x="2286883" y="33412"/>
                    <a:pt x="2286883" y="45472"/>
                  </a:cubicBezTo>
                  <a:lnTo>
                    <a:pt x="2286883" y="877664"/>
                  </a:lnTo>
                  <a:cubicBezTo>
                    <a:pt x="2286883" y="889724"/>
                    <a:pt x="2282092" y="901290"/>
                    <a:pt x="2273564" y="909818"/>
                  </a:cubicBezTo>
                  <a:cubicBezTo>
                    <a:pt x="2265036" y="918346"/>
                    <a:pt x="2253470" y="923137"/>
                    <a:pt x="2241410" y="923137"/>
                  </a:cubicBezTo>
                  <a:lnTo>
                    <a:pt x="45472" y="923137"/>
                  </a:lnTo>
                  <a:cubicBezTo>
                    <a:pt x="33412" y="923137"/>
                    <a:pt x="21846" y="918346"/>
                    <a:pt x="13319" y="909818"/>
                  </a:cubicBezTo>
                  <a:cubicBezTo>
                    <a:pt x="4791" y="901290"/>
                    <a:pt x="0" y="889724"/>
                    <a:pt x="0" y="877664"/>
                  </a:cubicBezTo>
                  <a:lnTo>
                    <a:pt x="0" y="45472"/>
                  </a:lnTo>
                  <a:cubicBezTo>
                    <a:pt x="0" y="33412"/>
                    <a:pt x="4791" y="21846"/>
                    <a:pt x="13319" y="13319"/>
                  </a:cubicBezTo>
                  <a:cubicBezTo>
                    <a:pt x="21846" y="4791"/>
                    <a:pt x="33412" y="0"/>
                    <a:pt x="45472" y="0"/>
                  </a:cubicBezTo>
                  <a:close/>
                </a:path>
              </a:pathLst>
            </a:custGeom>
            <a:solidFill>
              <a:srgbClr val="FFFFFF"/>
            </a:solidFill>
            <a:ln w="47625" cap="rnd">
              <a:solidFill>
                <a:srgbClr val="70BBD6"/>
              </a:solidFill>
              <a:prstDash val="solid"/>
              <a:round/>
            </a:ln>
          </p:spPr>
          <p:txBody>
            <a:bodyPr/>
            <a:lstStyle/>
            <a:p>
              <a:endParaRPr lang="en-GB"/>
            </a:p>
          </p:txBody>
        </p:sp>
        <p:sp>
          <p:nvSpPr>
            <p:cNvPr id="19" name="TextBox 19"/>
            <p:cNvSpPr txBox="1"/>
            <p:nvPr/>
          </p:nvSpPr>
          <p:spPr>
            <a:xfrm>
              <a:off x="0" y="-66675"/>
              <a:ext cx="2286883" cy="989812"/>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Bold"/>
                  <a:ea typeface="Montserrat Classic Bold"/>
                  <a:cs typeface="Montserrat Classic Bold"/>
                  <a:sym typeface="Montserrat Classic Bold"/>
                </a:rPr>
                <a:t>Blocking High Pressure:</a:t>
              </a:r>
              <a:r>
                <a:rPr lang="en-US" sz="3699">
                  <a:solidFill>
                    <a:srgbClr val="000000"/>
                  </a:solidFill>
                  <a:latin typeface="Montserrat Classic"/>
                  <a:ea typeface="Montserrat Classic"/>
                  <a:cs typeface="Montserrat Classic"/>
                  <a:sym typeface="Montserrat Classic"/>
                </a:rPr>
                <a:t>                      A high-pressure area over Scandinavia prevented the storm from moving eastwards, prolonging its impact over the UK.</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2832185" y="3041773"/>
            <a:ext cx="12623628" cy="1283941"/>
          </a:xfrm>
          <a:prstGeom prst="rect">
            <a:avLst/>
          </a:prstGeom>
        </p:spPr>
        <p:txBody>
          <a:bodyPr wrap="square" lIns="0" tIns="0" rIns="0" bIns="0" rtlCol="0" anchor="t">
            <a:spAutoFit/>
          </a:bodyPr>
          <a:lstStyle/>
          <a:p>
            <a:pPr algn="ctr">
              <a:lnSpc>
                <a:spcPts val="5319"/>
              </a:lnSpc>
            </a:pPr>
            <a:r>
              <a:rPr lang="en-US" sz="3799">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causes of Storm </a:t>
            </a:r>
            <a:r>
              <a:rPr lang="en-US" sz="3799" err="1">
                <a:solidFill>
                  <a:srgbClr val="000000"/>
                </a:solidFill>
                <a:latin typeface="Montserrat Classic"/>
                <a:ea typeface="Montserrat Classic"/>
                <a:cs typeface="Montserrat Classic"/>
                <a:sym typeface="Montserrat Classic"/>
              </a:rPr>
              <a:t>Babet</a:t>
            </a:r>
            <a:r>
              <a:rPr lang="en-US" sz="3799">
                <a:solidFill>
                  <a:srgbClr val="000000"/>
                </a:solidFill>
                <a:latin typeface="Montserrat Classic"/>
                <a:ea typeface="Montserrat Classic"/>
                <a:cs typeface="Montserrat Classic"/>
                <a:sym typeface="Montserrat Classic"/>
              </a:rPr>
              <a:t> to the description </a:t>
            </a:r>
          </a:p>
        </p:txBody>
      </p:sp>
      <p:sp>
        <p:nvSpPr>
          <p:cNvPr id="11" name="Freeform 11"/>
          <p:cNvSpPr/>
          <p:nvPr/>
        </p:nvSpPr>
        <p:spPr>
          <a:xfrm>
            <a:off x="3628667" y="4770373"/>
            <a:ext cx="11030665" cy="4092269"/>
          </a:xfrm>
          <a:custGeom>
            <a:avLst/>
            <a:gdLst/>
            <a:ahLst/>
            <a:cxnLst/>
            <a:rect l="l" t="t" r="r" b="b"/>
            <a:pathLst>
              <a:path w="11030665" h="4092269">
                <a:moveTo>
                  <a:pt x="0" y="0"/>
                </a:moveTo>
                <a:lnTo>
                  <a:pt x="11030666" y="0"/>
                </a:lnTo>
                <a:lnTo>
                  <a:pt x="11030666" y="4092269"/>
                </a:lnTo>
                <a:lnTo>
                  <a:pt x="0" y="4092269"/>
                </a:lnTo>
                <a:lnTo>
                  <a:pt x="0" y="0"/>
                </a:lnTo>
                <a:close/>
              </a:path>
            </a:pathLst>
          </a:custGeom>
          <a:blipFill>
            <a:blip r:embed="rId6"/>
            <a:stretch>
              <a:fillRect/>
            </a:stretch>
          </a:blipFill>
        </p:spPr>
        <p:txBody>
          <a:bodyPr/>
          <a:lstStyle/>
          <a:p>
            <a:endParaRPr lang="en-GB"/>
          </a:p>
        </p:txBody>
      </p:sp>
      <p:sp>
        <p:nvSpPr>
          <p:cNvPr id="12" name="Freeform 12"/>
          <p:cNvSpPr/>
          <p:nvPr/>
        </p:nvSpPr>
        <p:spPr>
          <a:xfrm flipH="1">
            <a:off x="1754126" y="3106053"/>
            <a:ext cx="2155106" cy="2304142"/>
          </a:xfrm>
          <a:custGeom>
            <a:avLst/>
            <a:gdLst/>
            <a:ahLst/>
            <a:cxnLst/>
            <a:rect l="l" t="t" r="r" b="b"/>
            <a:pathLst>
              <a:path w="2155106" h="2304142">
                <a:moveTo>
                  <a:pt x="2155106" y="0"/>
                </a:moveTo>
                <a:lnTo>
                  <a:pt x="0" y="0"/>
                </a:lnTo>
                <a:lnTo>
                  <a:pt x="0" y="2304143"/>
                </a:lnTo>
                <a:lnTo>
                  <a:pt x="2155106" y="2304143"/>
                </a:lnTo>
                <a:lnTo>
                  <a:pt x="2155106" y="0"/>
                </a:lnTo>
                <a:close/>
              </a:path>
            </a:pathLst>
          </a:custGeom>
          <a:blipFill>
            <a:blip r:embed="rId7"/>
            <a:stretch>
              <a:fillRect l="-175504" t="-8698" r="-45209" b="-63326"/>
            </a:stretch>
          </a:blipFill>
        </p:spPr>
        <p:txBody>
          <a:bodyPr/>
          <a:lstStyle/>
          <a:p>
            <a:endParaRPr lang="en-GB"/>
          </a:p>
        </p:txBody>
      </p:sp>
      <p:sp>
        <p:nvSpPr>
          <p:cNvPr id="13" name="TextBox 13"/>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4154769" y="771544"/>
            <a:ext cx="12380631" cy="842603"/>
          </a:xfrm>
          <a:prstGeom prst="rect">
            <a:avLst/>
          </a:prstGeom>
        </p:spPr>
        <p:txBody>
          <a:bodyPr wrap="square" lIns="0" tIns="0" rIns="0" bIns="0" rtlCol="0" anchor="t">
            <a:spAutoFit/>
          </a:bodyPr>
          <a:lstStyle/>
          <a:p>
            <a:pPr algn="ctr">
              <a:lnSpc>
                <a:spcPts val="7365"/>
              </a:lnSpc>
              <a:spcBef>
                <a:spcPct val="0"/>
              </a:spcBef>
            </a:pPr>
            <a:r>
              <a:rPr lang="en-US" sz="5261">
                <a:solidFill>
                  <a:srgbClr val="FFFFFF"/>
                </a:solidFill>
                <a:latin typeface="Montserrat Classic Bold"/>
                <a:ea typeface="Montserrat Classic Bold"/>
                <a:cs typeface="Montserrat Classic Bold"/>
                <a:sym typeface="Montserrat Classic Bold"/>
              </a:rPr>
              <a:t>GCSE Case Study: Storm </a:t>
            </a:r>
            <a:r>
              <a:rPr lang="en-US" sz="5261" err="1">
                <a:solidFill>
                  <a:srgbClr val="FFFFFF"/>
                </a:solidFill>
                <a:latin typeface="Montserrat Classic Bold"/>
                <a:ea typeface="Montserrat Classic Bold"/>
                <a:cs typeface="Montserrat Classic Bold"/>
                <a:sym typeface="Montserrat Classic Bold"/>
              </a:rPr>
              <a:t>Babet</a:t>
            </a:r>
            <a:r>
              <a:rPr lang="en-US" sz="5261">
                <a:solidFill>
                  <a:srgbClr val="FFFFFF"/>
                </a:solidFill>
                <a:latin typeface="Montserrat Classic Bold"/>
                <a:ea typeface="Montserrat Classic Bold"/>
                <a:cs typeface="Montserrat Classic Bold"/>
                <a:sym typeface="Montserrat Classic Bold"/>
              </a:rPr>
              <a:t> 2024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9b8aaf-fb93-4003-ad70-8b3202c03298" xsi:nil="true"/>
    <lcf76f155ced4ddcb4097134ff3c332f xmlns="460f3ec4-cbfd-415b-8990-83a34b195c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DF24CE-13A6-40C2-A2E9-89E738B48F5C}">
  <ds:schemaRefs>
    <ds:schemaRef ds:uri="http://schemas.microsoft.com/sharepoint/v3/contenttype/forms"/>
  </ds:schemaRefs>
</ds:datastoreItem>
</file>

<file path=customXml/itemProps2.xml><?xml version="1.0" encoding="utf-8"?>
<ds:datastoreItem xmlns:ds="http://schemas.openxmlformats.org/officeDocument/2006/customXml" ds:itemID="{CA278EE6-BD05-4AC5-9401-1434316CE7AF}">
  <ds:schemaRefs>
    <ds:schemaRef ds:uri="http://purl.org/dc/dcmitype/"/>
    <ds:schemaRef ds:uri="http://schemas.openxmlformats.org/package/2006/metadata/core-properties"/>
    <ds:schemaRef ds:uri="http://purl.org/dc/elements/1.1/"/>
    <ds:schemaRef ds:uri="http://purl.org/dc/terms/"/>
    <ds:schemaRef ds:uri="http://schemas.microsoft.com/office/infopath/2007/PartnerControls"/>
    <ds:schemaRef ds:uri="109b8aaf-fb93-4003-ad70-8b3202c03298"/>
    <ds:schemaRef ds:uri="http://schemas.microsoft.com/office/2006/documentManagement/types"/>
    <ds:schemaRef ds:uri="460f3ec4-cbfd-415b-8990-83a34b195cc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156B6AB-5AFB-4A05-824F-0C53BB6C91E8}">
  <ds:schemaRefs>
    <ds:schemaRef ds:uri="109b8aaf-fb93-4003-ad70-8b3202c03298"/>
    <ds:schemaRef ds:uri="460f3ec4-cbfd-415b-8990-83a34b195c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1910</Words>
  <Application>Microsoft Office PowerPoint</Application>
  <PresentationFormat>Custom</PresentationFormat>
  <Paragraphs>148</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Montserrat Classic</vt:lpstr>
      <vt:lpstr>Arial</vt:lpstr>
      <vt:lpstr>Calibri</vt:lpstr>
      <vt:lpstr>Arimo</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Babet Case Study</dc:title>
  <cp:lastModifiedBy>Ffion Powell</cp:lastModifiedBy>
  <cp:revision>1</cp:revision>
  <dcterms:created xsi:type="dcterms:W3CDTF">2006-08-16T00:00:00Z</dcterms:created>
  <dcterms:modified xsi:type="dcterms:W3CDTF">2025-01-20T11:48:19Z</dcterms:modified>
  <dc:identifier>DAGMUd2q_6k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0x010100C1578B761A605E4CBEF87E3F0A1E57E6</vt:lpwstr>
  </property>
  <property fmtid="{D5CDD505-2E9C-101B-9397-08002B2CF9AE}" pid="3" name="MediaServiceImageTags">
    <vt:lpwstr/>
  </property>
</Properties>
</file>