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0E_0.xml" ContentType="application/vnd.ms-powerpoint.comments+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2"/>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Lst>
  <p:sldSz cx="18288000" cy="10287000"/>
  <p:notesSz cx="6858000" cy="9144000"/>
  <p:embeddedFontLst>
    <p:embeddedFont>
      <p:font typeface="Arimo" panose="020B0604020202020204" charset="0"/>
      <p:regular r:id="rId33"/>
    </p:embeddedFont>
    <p:embeddedFont>
      <p:font typeface="Montserrat Classic" panose="020B0604020202020204" charset="0"/>
      <p:regular r:id="rId34"/>
    </p:embeddedFont>
    <p:embeddedFont>
      <p:font typeface="Montserrat Classic Bold" panose="020B0604020202020204"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C4C455D-DBD6-43D3-48B0-B13EF43A9323}" name="Christina Worsley" initials="CW" userId="S::christina.worsley@365newground.org.uk::ade186ab-203e-4ed2-a2a0-86b2dc44da96" providerId="AD"/>
  <p188:author id="{1A78498D-3B96-6DAD-EED3-EE8FCA44F843}" name="Ffion Powell" initials="FP" userId="S::ffion.powell@365newground.org.uk::272176fe-f4bb-4480-a809-415fd5f4374c" providerId="AD"/>
  <p188:author id="{42D818E4-2D04-6A1D-7A9F-1554E916F668}" name="Lydia Gaskell" initials="LG" userId="S::lydia.gaskell@365newground.org.uk::4aaa4af6-d7a1-40ac-83e0-71dfe1c003d7"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2" d="100"/>
          <a:sy n="52" d="100"/>
        </p:scale>
        <p:origin x="850" y="43"/>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font" Target="fonts/font2.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fion Powell" userId="272176fe-f4bb-4480-a809-415fd5f4374c" providerId="ADAL" clId="{E434A39A-BFB0-404C-9B65-B5C8B4F985B0}"/>
    <pc:docChg chg="modSld">
      <pc:chgData name="Ffion Powell" userId="272176fe-f4bb-4480-a809-415fd5f4374c" providerId="ADAL" clId="{E434A39A-BFB0-404C-9B65-B5C8B4F985B0}" dt="2025-02-03T09:52:58.314" v="133" actId="6549"/>
      <pc:docMkLst>
        <pc:docMk/>
      </pc:docMkLst>
      <pc:sldChg chg="modSp mod">
        <pc:chgData name="Ffion Powell" userId="272176fe-f4bb-4480-a809-415fd5f4374c" providerId="ADAL" clId="{E434A39A-BFB0-404C-9B65-B5C8B4F985B0}" dt="2025-02-03T09:49:21.239" v="10" actId="20577"/>
        <pc:sldMkLst>
          <pc:docMk/>
          <pc:sldMk cId="0" sldId="256"/>
        </pc:sldMkLst>
        <pc:spChg chg="mod">
          <ac:chgData name="Ffion Powell" userId="272176fe-f4bb-4480-a809-415fd5f4374c" providerId="ADAL" clId="{E434A39A-BFB0-404C-9B65-B5C8B4F985B0}" dt="2025-02-03T09:49:11.137" v="4" actId="20577"/>
          <ac:spMkLst>
            <pc:docMk/>
            <pc:sldMk cId="0" sldId="256"/>
            <ac:spMk id="8" creationId="{00000000-0000-0000-0000-000000000000}"/>
          </ac:spMkLst>
        </pc:spChg>
        <pc:spChg chg="mod">
          <ac:chgData name="Ffion Powell" userId="272176fe-f4bb-4480-a809-415fd5f4374c" providerId="ADAL" clId="{E434A39A-BFB0-404C-9B65-B5C8B4F985B0}" dt="2025-02-03T09:49:21.239" v="10" actId="20577"/>
          <ac:spMkLst>
            <pc:docMk/>
            <pc:sldMk cId="0" sldId="256"/>
            <ac:spMk id="11" creationId="{C81EE858-0337-A2E4-4E12-C712EBEFAF1E}"/>
          </ac:spMkLst>
        </pc:spChg>
      </pc:sldChg>
      <pc:sldChg chg="modSp mod delCm">
        <pc:chgData name="Ffion Powell" userId="272176fe-f4bb-4480-a809-415fd5f4374c" providerId="ADAL" clId="{E434A39A-BFB0-404C-9B65-B5C8B4F985B0}" dt="2025-02-03T09:49:35.669" v="16" actId="6549"/>
        <pc:sldMkLst>
          <pc:docMk/>
          <pc:sldMk cId="0" sldId="257"/>
        </pc:sldMkLst>
        <pc:spChg chg="mod">
          <ac:chgData name="Ffion Powell" userId="272176fe-f4bb-4480-a809-415fd5f4374c" providerId="ADAL" clId="{E434A39A-BFB0-404C-9B65-B5C8B4F985B0}" dt="2025-02-03T09:49:35.669" v="16" actId="6549"/>
          <ac:spMkLst>
            <pc:docMk/>
            <pc:sldMk cId="0" sldId="257"/>
            <ac:spMk id="16" creationId="{00000000-0000-0000-0000-000000000000}"/>
          </ac:spMkLst>
        </pc:spChg>
        <pc:extLst>
          <p:ext xmlns:p="http://schemas.openxmlformats.org/presentationml/2006/main" uri="{D6D511B9-2390-475A-947B-AFAB55BFBCF1}">
            <pc226:cmChg xmlns:pc226="http://schemas.microsoft.com/office/powerpoint/2022/06/main/command" chg="del">
              <pc226:chgData name="Ffion Powell" userId="272176fe-f4bb-4480-a809-415fd5f4374c" providerId="ADAL" clId="{E434A39A-BFB0-404C-9B65-B5C8B4F985B0}" dt="2025-02-03T09:49:32.408" v="11"/>
              <pc2:cmMkLst xmlns:pc2="http://schemas.microsoft.com/office/powerpoint/2019/9/main/command">
                <pc:docMk/>
                <pc:sldMk cId="0" sldId="257"/>
                <pc2:cmMk id="{55B7BF72-8C5F-4523-BE11-566BFAECE12F}"/>
              </pc2:cmMkLst>
            </pc226:cmChg>
          </p:ext>
        </pc:extLst>
      </pc:sldChg>
      <pc:sldChg chg="modSp mod">
        <pc:chgData name="Ffion Powell" userId="272176fe-f4bb-4480-a809-415fd5f4374c" providerId="ADAL" clId="{E434A39A-BFB0-404C-9B65-B5C8B4F985B0}" dt="2025-02-03T09:49:43.745" v="19" actId="20577"/>
        <pc:sldMkLst>
          <pc:docMk/>
          <pc:sldMk cId="0" sldId="258"/>
        </pc:sldMkLst>
        <pc:spChg chg="mod">
          <ac:chgData name="Ffion Powell" userId="272176fe-f4bb-4480-a809-415fd5f4374c" providerId="ADAL" clId="{E434A39A-BFB0-404C-9B65-B5C8B4F985B0}" dt="2025-02-03T09:49:43.745" v="19" actId="20577"/>
          <ac:spMkLst>
            <pc:docMk/>
            <pc:sldMk cId="0" sldId="258"/>
            <ac:spMk id="16" creationId="{00000000-0000-0000-0000-000000000000}"/>
          </ac:spMkLst>
        </pc:spChg>
      </pc:sldChg>
      <pc:sldChg chg="modSp mod">
        <pc:chgData name="Ffion Powell" userId="272176fe-f4bb-4480-a809-415fd5f4374c" providerId="ADAL" clId="{E434A39A-BFB0-404C-9B65-B5C8B4F985B0}" dt="2025-02-03T09:49:48.332" v="24" actId="6549"/>
        <pc:sldMkLst>
          <pc:docMk/>
          <pc:sldMk cId="0" sldId="259"/>
        </pc:sldMkLst>
        <pc:spChg chg="mod">
          <ac:chgData name="Ffion Powell" userId="272176fe-f4bb-4480-a809-415fd5f4374c" providerId="ADAL" clId="{E434A39A-BFB0-404C-9B65-B5C8B4F985B0}" dt="2025-02-03T09:49:48.332" v="24" actId="6549"/>
          <ac:spMkLst>
            <pc:docMk/>
            <pc:sldMk cId="0" sldId="259"/>
            <ac:spMk id="16" creationId="{00000000-0000-0000-0000-000000000000}"/>
          </ac:spMkLst>
        </pc:spChg>
      </pc:sldChg>
      <pc:sldChg chg="modSp mod">
        <pc:chgData name="Ffion Powell" userId="272176fe-f4bb-4480-a809-415fd5f4374c" providerId="ADAL" clId="{E434A39A-BFB0-404C-9B65-B5C8B4F985B0}" dt="2025-02-03T09:49:54.850" v="27" actId="20577"/>
        <pc:sldMkLst>
          <pc:docMk/>
          <pc:sldMk cId="0" sldId="260"/>
        </pc:sldMkLst>
        <pc:spChg chg="mod">
          <ac:chgData name="Ffion Powell" userId="272176fe-f4bb-4480-a809-415fd5f4374c" providerId="ADAL" clId="{E434A39A-BFB0-404C-9B65-B5C8B4F985B0}" dt="2025-02-03T09:49:54.850" v="27" actId="20577"/>
          <ac:spMkLst>
            <pc:docMk/>
            <pc:sldMk cId="0" sldId="260"/>
            <ac:spMk id="14" creationId="{00000000-0000-0000-0000-000000000000}"/>
          </ac:spMkLst>
        </pc:spChg>
      </pc:sldChg>
      <pc:sldChg chg="modSp mod">
        <pc:chgData name="Ffion Powell" userId="272176fe-f4bb-4480-a809-415fd5f4374c" providerId="ADAL" clId="{E434A39A-BFB0-404C-9B65-B5C8B4F985B0}" dt="2025-02-03T09:49:58.093" v="28" actId="20577"/>
        <pc:sldMkLst>
          <pc:docMk/>
          <pc:sldMk cId="0" sldId="261"/>
        </pc:sldMkLst>
        <pc:spChg chg="mod">
          <ac:chgData name="Ffion Powell" userId="272176fe-f4bb-4480-a809-415fd5f4374c" providerId="ADAL" clId="{E434A39A-BFB0-404C-9B65-B5C8B4F985B0}" dt="2025-02-03T09:49:58.093" v="28" actId="20577"/>
          <ac:spMkLst>
            <pc:docMk/>
            <pc:sldMk cId="0" sldId="261"/>
            <ac:spMk id="15" creationId="{00000000-0000-0000-0000-000000000000}"/>
          </ac:spMkLst>
        </pc:spChg>
      </pc:sldChg>
      <pc:sldChg chg="modSp mod">
        <pc:chgData name="Ffion Powell" userId="272176fe-f4bb-4480-a809-415fd5f4374c" providerId="ADAL" clId="{E434A39A-BFB0-404C-9B65-B5C8B4F985B0}" dt="2025-02-03T09:50:05.073" v="33" actId="20577"/>
        <pc:sldMkLst>
          <pc:docMk/>
          <pc:sldMk cId="0" sldId="262"/>
        </pc:sldMkLst>
        <pc:spChg chg="mod">
          <ac:chgData name="Ffion Powell" userId="272176fe-f4bb-4480-a809-415fd5f4374c" providerId="ADAL" clId="{E434A39A-BFB0-404C-9B65-B5C8B4F985B0}" dt="2025-02-03T09:50:05.073" v="33" actId="20577"/>
          <ac:spMkLst>
            <pc:docMk/>
            <pc:sldMk cId="0" sldId="262"/>
            <ac:spMk id="19" creationId="{00000000-0000-0000-0000-000000000000}"/>
          </ac:spMkLst>
        </pc:spChg>
      </pc:sldChg>
      <pc:sldChg chg="modSp mod">
        <pc:chgData name="Ffion Powell" userId="272176fe-f4bb-4480-a809-415fd5f4374c" providerId="ADAL" clId="{E434A39A-BFB0-404C-9B65-B5C8B4F985B0}" dt="2025-02-03T09:51:40.853" v="38" actId="20577"/>
        <pc:sldMkLst>
          <pc:docMk/>
          <pc:sldMk cId="0" sldId="263"/>
        </pc:sldMkLst>
        <pc:spChg chg="mod">
          <ac:chgData name="Ffion Powell" userId="272176fe-f4bb-4480-a809-415fd5f4374c" providerId="ADAL" clId="{E434A39A-BFB0-404C-9B65-B5C8B4F985B0}" dt="2025-02-03T09:51:40.853" v="38" actId="20577"/>
          <ac:spMkLst>
            <pc:docMk/>
            <pc:sldMk cId="0" sldId="263"/>
            <ac:spMk id="15" creationId="{00000000-0000-0000-0000-000000000000}"/>
          </ac:spMkLst>
        </pc:spChg>
      </pc:sldChg>
      <pc:sldChg chg="modSp mod">
        <pc:chgData name="Ffion Powell" userId="272176fe-f4bb-4480-a809-415fd5f4374c" providerId="ADAL" clId="{E434A39A-BFB0-404C-9B65-B5C8B4F985B0}" dt="2025-02-03T09:51:44.654" v="43" actId="6549"/>
        <pc:sldMkLst>
          <pc:docMk/>
          <pc:sldMk cId="0" sldId="264"/>
        </pc:sldMkLst>
        <pc:spChg chg="mod">
          <ac:chgData name="Ffion Powell" userId="272176fe-f4bb-4480-a809-415fd5f4374c" providerId="ADAL" clId="{E434A39A-BFB0-404C-9B65-B5C8B4F985B0}" dt="2025-02-03T09:51:44.654" v="43" actId="6549"/>
          <ac:spMkLst>
            <pc:docMk/>
            <pc:sldMk cId="0" sldId="264"/>
            <ac:spMk id="14" creationId="{00000000-0000-0000-0000-000000000000}"/>
          </ac:spMkLst>
        </pc:spChg>
      </pc:sldChg>
      <pc:sldChg chg="modSp mod">
        <pc:chgData name="Ffion Powell" userId="272176fe-f4bb-4480-a809-415fd5f4374c" providerId="ADAL" clId="{E434A39A-BFB0-404C-9B65-B5C8B4F985B0}" dt="2025-02-03T09:51:48.417" v="48" actId="6549"/>
        <pc:sldMkLst>
          <pc:docMk/>
          <pc:sldMk cId="0" sldId="265"/>
        </pc:sldMkLst>
        <pc:spChg chg="mod">
          <ac:chgData name="Ffion Powell" userId="272176fe-f4bb-4480-a809-415fd5f4374c" providerId="ADAL" clId="{E434A39A-BFB0-404C-9B65-B5C8B4F985B0}" dt="2025-02-03T09:51:48.417" v="48" actId="6549"/>
          <ac:spMkLst>
            <pc:docMk/>
            <pc:sldMk cId="0" sldId="265"/>
            <ac:spMk id="14" creationId="{00000000-0000-0000-0000-000000000000}"/>
          </ac:spMkLst>
        </pc:spChg>
      </pc:sldChg>
      <pc:sldChg chg="modSp mod">
        <pc:chgData name="Ffion Powell" userId="272176fe-f4bb-4480-a809-415fd5f4374c" providerId="ADAL" clId="{E434A39A-BFB0-404C-9B65-B5C8B4F985B0}" dt="2025-02-03T09:51:53.762" v="53" actId="6549"/>
        <pc:sldMkLst>
          <pc:docMk/>
          <pc:sldMk cId="0" sldId="266"/>
        </pc:sldMkLst>
        <pc:spChg chg="mod">
          <ac:chgData name="Ffion Powell" userId="272176fe-f4bb-4480-a809-415fd5f4374c" providerId="ADAL" clId="{E434A39A-BFB0-404C-9B65-B5C8B4F985B0}" dt="2025-02-03T09:51:53.762" v="53" actId="6549"/>
          <ac:spMkLst>
            <pc:docMk/>
            <pc:sldMk cId="0" sldId="266"/>
            <ac:spMk id="9" creationId="{00000000-0000-0000-0000-000000000000}"/>
          </ac:spMkLst>
        </pc:spChg>
      </pc:sldChg>
      <pc:sldChg chg="modSp mod">
        <pc:chgData name="Ffion Powell" userId="272176fe-f4bb-4480-a809-415fd5f4374c" providerId="ADAL" clId="{E434A39A-BFB0-404C-9B65-B5C8B4F985B0}" dt="2025-02-03T09:51:57.509" v="58" actId="6549"/>
        <pc:sldMkLst>
          <pc:docMk/>
          <pc:sldMk cId="0" sldId="267"/>
        </pc:sldMkLst>
        <pc:spChg chg="mod">
          <ac:chgData name="Ffion Powell" userId="272176fe-f4bb-4480-a809-415fd5f4374c" providerId="ADAL" clId="{E434A39A-BFB0-404C-9B65-B5C8B4F985B0}" dt="2025-02-03T09:51:57.509" v="58" actId="6549"/>
          <ac:spMkLst>
            <pc:docMk/>
            <pc:sldMk cId="0" sldId="267"/>
            <ac:spMk id="10" creationId="{00000000-0000-0000-0000-000000000000}"/>
          </ac:spMkLst>
        </pc:spChg>
      </pc:sldChg>
      <pc:sldChg chg="modSp mod">
        <pc:chgData name="Ffion Powell" userId="272176fe-f4bb-4480-a809-415fd5f4374c" providerId="ADAL" clId="{E434A39A-BFB0-404C-9B65-B5C8B4F985B0}" dt="2025-02-03T09:52:01.814" v="63" actId="6549"/>
        <pc:sldMkLst>
          <pc:docMk/>
          <pc:sldMk cId="0" sldId="268"/>
        </pc:sldMkLst>
        <pc:spChg chg="mod">
          <ac:chgData name="Ffion Powell" userId="272176fe-f4bb-4480-a809-415fd5f4374c" providerId="ADAL" clId="{E434A39A-BFB0-404C-9B65-B5C8B4F985B0}" dt="2025-02-03T09:52:01.814" v="63" actId="6549"/>
          <ac:spMkLst>
            <pc:docMk/>
            <pc:sldMk cId="0" sldId="268"/>
            <ac:spMk id="10" creationId="{00000000-0000-0000-0000-000000000000}"/>
          </ac:spMkLst>
        </pc:spChg>
      </pc:sldChg>
      <pc:sldChg chg="modSp mod">
        <pc:chgData name="Ffion Powell" userId="272176fe-f4bb-4480-a809-415fd5f4374c" providerId="ADAL" clId="{E434A39A-BFB0-404C-9B65-B5C8B4F985B0}" dt="2025-02-03T09:52:07.741" v="68" actId="6549"/>
        <pc:sldMkLst>
          <pc:docMk/>
          <pc:sldMk cId="0" sldId="269"/>
        </pc:sldMkLst>
        <pc:spChg chg="mod">
          <ac:chgData name="Ffion Powell" userId="272176fe-f4bb-4480-a809-415fd5f4374c" providerId="ADAL" clId="{E434A39A-BFB0-404C-9B65-B5C8B4F985B0}" dt="2025-02-03T09:52:07.741" v="68" actId="6549"/>
          <ac:spMkLst>
            <pc:docMk/>
            <pc:sldMk cId="0" sldId="269"/>
            <ac:spMk id="25" creationId="{00000000-0000-0000-0000-000000000000}"/>
          </ac:spMkLst>
        </pc:spChg>
      </pc:sldChg>
      <pc:sldChg chg="modSp mod">
        <pc:chgData name="Ffion Powell" userId="272176fe-f4bb-4480-a809-415fd5f4374c" providerId="ADAL" clId="{E434A39A-BFB0-404C-9B65-B5C8B4F985B0}" dt="2025-02-03T09:52:13.971" v="73" actId="6549"/>
        <pc:sldMkLst>
          <pc:docMk/>
          <pc:sldMk cId="0" sldId="270"/>
        </pc:sldMkLst>
        <pc:spChg chg="mod">
          <ac:chgData name="Ffion Powell" userId="272176fe-f4bb-4480-a809-415fd5f4374c" providerId="ADAL" clId="{E434A39A-BFB0-404C-9B65-B5C8B4F985B0}" dt="2025-02-03T09:52:13.971" v="73" actId="6549"/>
          <ac:spMkLst>
            <pc:docMk/>
            <pc:sldMk cId="0" sldId="270"/>
            <ac:spMk id="13" creationId="{00000000-0000-0000-0000-000000000000}"/>
          </ac:spMkLst>
        </pc:spChg>
      </pc:sldChg>
      <pc:sldChg chg="modSp mod">
        <pc:chgData name="Ffion Powell" userId="272176fe-f4bb-4480-a809-415fd5f4374c" providerId="ADAL" clId="{E434A39A-BFB0-404C-9B65-B5C8B4F985B0}" dt="2025-02-03T09:52:17.988" v="78" actId="6549"/>
        <pc:sldMkLst>
          <pc:docMk/>
          <pc:sldMk cId="0" sldId="271"/>
        </pc:sldMkLst>
        <pc:spChg chg="mod">
          <ac:chgData name="Ffion Powell" userId="272176fe-f4bb-4480-a809-415fd5f4374c" providerId="ADAL" clId="{E434A39A-BFB0-404C-9B65-B5C8B4F985B0}" dt="2025-02-03T09:52:17.988" v="78" actId="6549"/>
          <ac:spMkLst>
            <pc:docMk/>
            <pc:sldMk cId="0" sldId="271"/>
            <ac:spMk id="13" creationId="{00000000-0000-0000-0000-000000000000}"/>
          </ac:spMkLst>
        </pc:spChg>
      </pc:sldChg>
      <pc:sldChg chg="modSp mod">
        <pc:chgData name="Ffion Powell" userId="272176fe-f4bb-4480-a809-415fd5f4374c" providerId="ADAL" clId="{E434A39A-BFB0-404C-9B65-B5C8B4F985B0}" dt="2025-02-03T09:52:21.074" v="83" actId="6549"/>
        <pc:sldMkLst>
          <pc:docMk/>
          <pc:sldMk cId="0" sldId="272"/>
        </pc:sldMkLst>
        <pc:spChg chg="mod">
          <ac:chgData name="Ffion Powell" userId="272176fe-f4bb-4480-a809-415fd5f4374c" providerId="ADAL" clId="{E434A39A-BFB0-404C-9B65-B5C8B4F985B0}" dt="2025-02-03T09:52:21.074" v="83" actId="6549"/>
          <ac:spMkLst>
            <pc:docMk/>
            <pc:sldMk cId="0" sldId="272"/>
            <ac:spMk id="12" creationId="{00000000-0000-0000-0000-000000000000}"/>
          </ac:spMkLst>
        </pc:spChg>
      </pc:sldChg>
      <pc:sldChg chg="modSp mod">
        <pc:chgData name="Ffion Powell" userId="272176fe-f4bb-4480-a809-415fd5f4374c" providerId="ADAL" clId="{E434A39A-BFB0-404C-9B65-B5C8B4F985B0}" dt="2025-02-03T09:52:25.204" v="88" actId="6549"/>
        <pc:sldMkLst>
          <pc:docMk/>
          <pc:sldMk cId="0" sldId="273"/>
        </pc:sldMkLst>
        <pc:spChg chg="mod">
          <ac:chgData name="Ffion Powell" userId="272176fe-f4bb-4480-a809-415fd5f4374c" providerId="ADAL" clId="{E434A39A-BFB0-404C-9B65-B5C8B4F985B0}" dt="2025-02-03T09:52:25.204" v="88" actId="6549"/>
          <ac:spMkLst>
            <pc:docMk/>
            <pc:sldMk cId="0" sldId="273"/>
            <ac:spMk id="16" creationId="{00000000-0000-0000-0000-000000000000}"/>
          </ac:spMkLst>
        </pc:spChg>
      </pc:sldChg>
      <pc:sldChg chg="modSp mod">
        <pc:chgData name="Ffion Powell" userId="272176fe-f4bb-4480-a809-415fd5f4374c" providerId="ADAL" clId="{E434A39A-BFB0-404C-9B65-B5C8B4F985B0}" dt="2025-02-03T09:52:29.782" v="93" actId="6549"/>
        <pc:sldMkLst>
          <pc:docMk/>
          <pc:sldMk cId="0" sldId="274"/>
        </pc:sldMkLst>
        <pc:spChg chg="mod">
          <ac:chgData name="Ffion Powell" userId="272176fe-f4bb-4480-a809-415fd5f4374c" providerId="ADAL" clId="{E434A39A-BFB0-404C-9B65-B5C8B4F985B0}" dt="2025-02-03T09:52:29.782" v="93" actId="6549"/>
          <ac:spMkLst>
            <pc:docMk/>
            <pc:sldMk cId="0" sldId="274"/>
            <ac:spMk id="23" creationId="{00000000-0000-0000-0000-000000000000}"/>
          </ac:spMkLst>
        </pc:spChg>
      </pc:sldChg>
      <pc:sldChg chg="modSp mod">
        <pc:chgData name="Ffion Powell" userId="272176fe-f4bb-4480-a809-415fd5f4374c" providerId="ADAL" clId="{E434A39A-BFB0-404C-9B65-B5C8B4F985B0}" dt="2025-02-03T09:52:33.822" v="98" actId="6549"/>
        <pc:sldMkLst>
          <pc:docMk/>
          <pc:sldMk cId="0" sldId="275"/>
        </pc:sldMkLst>
        <pc:spChg chg="mod">
          <ac:chgData name="Ffion Powell" userId="272176fe-f4bb-4480-a809-415fd5f4374c" providerId="ADAL" clId="{E434A39A-BFB0-404C-9B65-B5C8B4F985B0}" dt="2025-02-03T09:52:33.822" v="98" actId="6549"/>
          <ac:spMkLst>
            <pc:docMk/>
            <pc:sldMk cId="0" sldId="275"/>
            <ac:spMk id="23" creationId="{00000000-0000-0000-0000-000000000000}"/>
          </ac:spMkLst>
        </pc:spChg>
      </pc:sldChg>
      <pc:sldChg chg="modSp mod">
        <pc:chgData name="Ffion Powell" userId="272176fe-f4bb-4480-a809-415fd5f4374c" providerId="ADAL" clId="{E434A39A-BFB0-404C-9B65-B5C8B4F985B0}" dt="2025-02-03T09:52:36.899" v="103" actId="6549"/>
        <pc:sldMkLst>
          <pc:docMk/>
          <pc:sldMk cId="0" sldId="276"/>
        </pc:sldMkLst>
        <pc:spChg chg="mod">
          <ac:chgData name="Ffion Powell" userId="272176fe-f4bb-4480-a809-415fd5f4374c" providerId="ADAL" clId="{E434A39A-BFB0-404C-9B65-B5C8B4F985B0}" dt="2025-02-03T09:52:36.899" v="103" actId="6549"/>
          <ac:spMkLst>
            <pc:docMk/>
            <pc:sldMk cId="0" sldId="276"/>
            <ac:spMk id="23" creationId="{00000000-0000-0000-0000-000000000000}"/>
          </ac:spMkLst>
        </pc:spChg>
      </pc:sldChg>
      <pc:sldChg chg="modSp mod">
        <pc:chgData name="Ffion Powell" userId="272176fe-f4bb-4480-a809-415fd5f4374c" providerId="ADAL" clId="{E434A39A-BFB0-404C-9B65-B5C8B4F985B0}" dt="2025-02-03T09:52:40.042" v="108" actId="6549"/>
        <pc:sldMkLst>
          <pc:docMk/>
          <pc:sldMk cId="0" sldId="277"/>
        </pc:sldMkLst>
        <pc:spChg chg="mod">
          <ac:chgData name="Ffion Powell" userId="272176fe-f4bb-4480-a809-415fd5f4374c" providerId="ADAL" clId="{E434A39A-BFB0-404C-9B65-B5C8B4F985B0}" dt="2025-02-03T09:52:40.042" v="108" actId="6549"/>
          <ac:spMkLst>
            <pc:docMk/>
            <pc:sldMk cId="0" sldId="277"/>
            <ac:spMk id="12" creationId="{00000000-0000-0000-0000-000000000000}"/>
          </ac:spMkLst>
        </pc:spChg>
      </pc:sldChg>
      <pc:sldChg chg="modSp mod">
        <pc:chgData name="Ffion Powell" userId="272176fe-f4bb-4480-a809-415fd5f4374c" providerId="ADAL" clId="{E434A39A-BFB0-404C-9B65-B5C8B4F985B0}" dt="2025-02-03T09:52:43.334" v="113" actId="6549"/>
        <pc:sldMkLst>
          <pc:docMk/>
          <pc:sldMk cId="0" sldId="278"/>
        </pc:sldMkLst>
        <pc:spChg chg="mod">
          <ac:chgData name="Ffion Powell" userId="272176fe-f4bb-4480-a809-415fd5f4374c" providerId="ADAL" clId="{E434A39A-BFB0-404C-9B65-B5C8B4F985B0}" dt="2025-02-03T09:52:43.334" v="113" actId="6549"/>
          <ac:spMkLst>
            <pc:docMk/>
            <pc:sldMk cId="0" sldId="278"/>
            <ac:spMk id="18" creationId="{00000000-0000-0000-0000-000000000000}"/>
          </ac:spMkLst>
        </pc:spChg>
      </pc:sldChg>
      <pc:sldChg chg="modSp mod">
        <pc:chgData name="Ffion Powell" userId="272176fe-f4bb-4480-a809-415fd5f4374c" providerId="ADAL" clId="{E434A39A-BFB0-404C-9B65-B5C8B4F985B0}" dt="2025-02-03T09:52:46.412" v="118" actId="6549"/>
        <pc:sldMkLst>
          <pc:docMk/>
          <pc:sldMk cId="0" sldId="279"/>
        </pc:sldMkLst>
        <pc:spChg chg="mod">
          <ac:chgData name="Ffion Powell" userId="272176fe-f4bb-4480-a809-415fd5f4374c" providerId="ADAL" clId="{E434A39A-BFB0-404C-9B65-B5C8B4F985B0}" dt="2025-02-03T09:52:46.412" v="118" actId="6549"/>
          <ac:spMkLst>
            <pc:docMk/>
            <pc:sldMk cId="0" sldId="279"/>
            <ac:spMk id="21" creationId="{00000000-0000-0000-0000-000000000000}"/>
          </ac:spMkLst>
        </pc:spChg>
      </pc:sldChg>
      <pc:sldChg chg="modSp mod">
        <pc:chgData name="Ffion Powell" userId="272176fe-f4bb-4480-a809-415fd5f4374c" providerId="ADAL" clId="{E434A39A-BFB0-404C-9B65-B5C8B4F985B0}" dt="2025-02-03T09:52:50.276" v="123" actId="6549"/>
        <pc:sldMkLst>
          <pc:docMk/>
          <pc:sldMk cId="0" sldId="280"/>
        </pc:sldMkLst>
        <pc:spChg chg="mod">
          <ac:chgData name="Ffion Powell" userId="272176fe-f4bb-4480-a809-415fd5f4374c" providerId="ADAL" clId="{E434A39A-BFB0-404C-9B65-B5C8B4F985B0}" dt="2025-02-03T09:52:50.276" v="123" actId="6549"/>
          <ac:spMkLst>
            <pc:docMk/>
            <pc:sldMk cId="0" sldId="280"/>
            <ac:spMk id="14" creationId="{00000000-0000-0000-0000-000000000000}"/>
          </ac:spMkLst>
        </pc:spChg>
      </pc:sldChg>
      <pc:sldChg chg="modSp mod">
        <pc:chgData name="Ffion Powell" userId="272176fe-f4bb-4480-a809-415fd5f4374c" providerId="ADAL" clId="{E434A39A-BFB0-404C-9B65-B5C8B4F985B0}" dt="2025-02-03T09:52:53.827" v="128" actId="6549"/>
        <pc:sldMkLst>
          <pc:docMk/>
          <pc:sldMk cId="0" sldId="281"/>
        </pc:sldMkLst>
        <pc:spChg chg="mod">
          <ac:chgData name="Ffion Powell" userId="272176fe-f4bb-4480-a809-415fd5f4374c" providerId="ADAL" clId="{E434A39A-BFB0-404C-9B65-B5C8B4F985B0}" dt="2025-02-03T09:52:53.827" v="128" actId="6549"/>
          <ac:spMkLst>
            <pc:docMk/>
            <pc:sldMk cId="0" sldId="281"/>
            <ac:spMk id="12" creationId="{00000000-0000-0000-0000-000000000000}"/>
          </ac:spMkLst>
        </pc:spChg>
      </pc:sldChg>
      <pc:sldChg chg="modSp mod">
        <pc:chgData name="Ffion Powell" userId="272176fe-f4bb-4480-a809-415fd5f4374c" providerId="ADAL" clId="{E434A39A-BFB0-404C-9B65-B5C8B4F985B0}" dt="2025-02-03T09:52:58.314" v="133" actId="6549"/>
        <pc:sldMkLst>
          <pc:docMk/>
          <pc:sldMk cId="0" sldId="282"/>
        </pc:sldMkLst>
        <pc:spChg chg="mod">
          <ac:chgData name="Ffion Powell" userId="272176fe-f4bb-4480-a809-415fd5f4374c" providerId="ADAL" clId="{E434A39A-BFB0-404C-9B65-B5C8B4F985B0}" dt="2025-02-03T09:52:58.314" v="133" actId="6549"/>
          <ac:spMkLst>
            <pc:docMk/>
            <pc:sldMk cId="0" sldId="282"/>
            <ac:spMk id="13" creationId="{00000000-0000-0000-0000-000000000000}"/>
          </ac:spMkLst>
        </pc:spChg>
      </pc:sldChg>
    </pc:docChg>
  </pc:docChgLst>
  <pc:docChgLst>
    <pc:chgData name="Lucy Crawford" userId="eecd62c4-c165-48da-83da-ad08d6d0a9bb" providerId="ADAL" clId="{1D9E9A02-6FA9-4EC4-884E-27C095DEF62E}"/>
    <pc:docChg chg="modSld">
      <pc:chgData name="Lucy Crawford" userId="eecd62c4-c165-48da-83da-ad08d6d0a9bb" providerId="ADAL" clId="{1D9E9A02-6FA9-4EC4-884E-27C095DEF62E}" dt="2024-09-02T12:17:24.874" v="32" actId="20577"/>
      <pc:docMkLst>
        <pc:docMk/>
      </pc:docMkLst>
      <pc:sldChg chg="modSp mod">
        <pc:chgData name="Lucy Crawford" userId="eecd62c4-c165-48da-83da-ad08d6d0a9bb" providerId="ADAL" clId="{1D9E9A02-6FA9-4EC4-884E-27C095DEF62E}" dt="2024-09-02T12:12:20.264" v="2"/>
        <pc:sldMkLst>
          <pc:docMk/>
          <pc:sldMk cId="0" sldId="277"/>
        </pc:sldMkLst>
        <pc:spChg chg="mod">
          <ac:chgData name="Lucy Crawford" userId="eecd62c4-c165-48da-83da-ad08d6d0a9bb" providerId="ADAL" clId="{1D9E9A02-6FA9-4EC4-884E-27C095DEF62E}" dt="2024-09-02T12:12:20.264" v="2"/>
          <ac:spMkLst>
            <pc:docMk/>
            <pc:sldMk cId="0" sldId="277"/>
            <ac:spMk id="23" creationId="{00000000-0000-0000-0000-000000000000}"/>
          </ac:spMkLst>
        </pc:spChg>
      </pc:sldChg>
      <pc:sldChg chg="modSp mod">
        <pc:chgData name="Lucy Crawford" userId="eecd62c4-c165-48da-83da-ad08d6d0a9bb" providerId="ADAL" clId="{1D9E9A02-6FA9-4EC4-884E-27C095DEF62E}" dt="2024-09-02T12:13:55.547" v="3" actId="20577"/>
        <pc:sldMkLst>
          <pc:docMk/>
          <pc:sldMk cId="0" sldId="280"/>
        </pc:sldMkLst>
        <pc:spChg chg="mod">
          <ac:chgData name="Lucy Crawford" userId="eecd62c4-c165-48da-83da-ad08d6d0a9bb" providerId="ADAL" clId="{1D9E9A02-6FA9-4EC4-884E-27C095DEF62E}" dt="2024-09-02T12:13:55.547" v="3" actId="20577"/>
          <ac:spMkLst>
            <pc:docMk/>
            <pc:sldMk cId="0" sldId="280"/>
            <ac:spMk id="11" creationId="{00000000-0000-0000-0000-000000000000}"/>
          </ac:spMkLst>
        </pc:spChg>
      </pc:sldChg>
      <pc:sldChg chg="modSp mod">
        <pc:chgData name="Lucy Crawford" userId="eecd62c4-c165-48da-83da-ad08d6d0a9bb" providerId="ADAL" clId="{1D9E9A02-6FA9-4EC4-884E-27C095DEF62E}" dt="2024-09-02T12:16:37.424" v="31" actId="20577"/>
        <pc:sldMkLst>
          <pc:docMk/>
          <pc:sldMk cId="0" sldId="281"/>
        </pc:sldMkLst>
        <pc:spChg chg="mod">
          <ac:chgData name="Lucy Crawford" userId="eecd62c4-c165-48da-83da-ad08d6d0a9bb" providerId="ADAL" clId="{1D9E9A02-6FA9-4EC4-884E-27C095DEF62E}" dt="2024-09-02T12:14:22.140" v="4" actId="20577"/>
          <ac:spMkLst>
            <pc:docMk/>
            <pc:sldMk cId="0" sldId="281"/>
            <ac:spMk id="11" creationId="{00000000-0000-0000-0000-000000000000}"/>
          </ac:spMkLst>
        </pc:spChg>
        <pc:spChg chg="mod">
          <ac:chgData name="Lucy Crawford" userId="eecd62c4-c165-48da-83da-ad08d6d0a9bb" providerId="ADAL" clId="{1D9E9A02-6FA9-4EC4-884E-27C095DEF62E}" dt="2024-09-02T12:16:37.424" v="31" actId="20577"/>
          <ac:spMkLst>
            <pc:docMk/>
            <pc:sldMk cId="0" sldId="281"/>
            <ac:spMk id="19" creationId="{00000000-0000-0000-0000-000000000000}"/>
          </ac:spMkLst>
        </pc:spChg>
      </pc:sldChg>
      <pc:sldChg chg="modSp mod">
        <pc:chgData name="Lucy Crawford" userId="eecd62c4-c165-48da-83da-ad08d6d0a9bb" providerId="ADAL" clId="{1D9E9A02-6FA9-4EC4-884E-27C095DEF62E}" dt="2024-09-02T12:17:24.874" v="32" actId="20577"/>
        <pc:sldMkLst>
          <pc:docMk/>
          <pc:sldMk cId="0" sldId="282"/>
        </pc:sldMkLst>
        <pc:spChg chg="mod">
          <ac:chgData name="Lucy Crawford" userId="eecd62c4-c165-48da-83da-ad08d6d0a9bb" providerId="ADAL" clId="{1D9E9A02-6FA9-4EC4-884E-27C095DEF62E}" dt="2024-09-02T12:17:24.874" v="32" actId="20577"/>
          <ac:spMkLst>
            <pc:docMk/>
            <pc:sldMk cId="0" sldId="282"/>
            <ac:spMk id="11" creationId="{00000000-0000-0000-0000-000000000000}"/>
          </ac:spMkLst>
        </pc:spChg>
      </pc:sldChg>
    </pc:docChg>
  </pc:docChgLst>
  <pc:docChgLst>
    <pc:chgData name="Ffion Powell" userId="272176fe-f4bb-4480-a809-415fd5f4374c" providerId="ADAL" clId="{F3C01B97-1F5B-48AD-B3B4-71B06F4A94B3}"/>
    <pc:docChg chg="undo custSel modSld">
      <pc:chgData name="Ffion Powell" userId="272176fe-f4bb-4480-a809-415fd5f4374c" providerId="ADAL" clId="{F3C01B97-1F5B-48AD-B3B4-71B06F4A94B3}" dt="2025-01-20T11:48:14.269" v="20" actId="1076"/>
      <pc:docMkLst>
        <pc:docMk/>
      </pc:docMkLst>
      <pc:sldChg chg="addSp modSp mod">
        <pc:chgData name="Ffion Powell" userId="272176fe-f4bb-4480-a809-415fd5f4374c" providerId="ADAL" clId="{F3C01B97-1F5B-48AD-B3B4-71B06F4A94B3}" dt="2025-01-20T11:48:14.269" v="20" actId="1076"/>
        <pc:sldMkLst>
          <pc:docMk/>
          <pc:sldMk cId="0" sldId="256"/>
        </pc:sldMkLst>
        <pc:spChg chg="mod">
          <ac:chgData name="Ffion Powell" userId="272176fe-f4bb-4480-a809-415fd5f4374c" providerId="ADAL" clId="{F3C01B97-1F5B-48AD-B3B4-71B06F4A94B3}" dt="2025-01-20T11:46:55.922" v="4"/>
          <ac:spMkLst>
            <pc:docMk/>
            <pc:sldMk cId="0" sldId="256"/>
            <ac:spMk id="2" creationId="{00000000-0000-0000-0000-000000000000}"/>
          </ac:spMkLst>
        </pc:spChg>
        <pc:spChg chg="add mod">
          <ac:chgData name="Ffion Powell" userId="272176fe-f4bb-4480-a809-415fd5f4374c" providerId="ADAL" clId="{F3C01B97-1F5B-48AD-B3B4-71B06F4A94B3}" dt="2025-01-20T11:48:14.269" v="20" actId="1076"/>
          <ac:spMkLst>
            <pc:docMk/>
            <pc:sldMk cId="0" sldId="256"/>
            <ac:spMk id="11" creationId="{C81EE858-0337-A2E4-4E12-C712EBEFAF1E}"/>
          </ac:spMkLst>
        </pc:spChg>
      </pc:sldChg>
      <pc:sldChg chg="delCm modCm">
        <pc:chgData name="Ffion Powell" userId="272176fe-f4bb-4480-a809-415fd5f4374c" providerId="ADAL" clId="{F3C01B97-1F5B-48AD-B3B4-71B06F4A94B3}" dt="2025-01-20T11:45:06.469" v="2"/>
        <pc:sldMkLst>
          <pc:docMk/>
          <pc:sldMk cId="0" sldId="264"/>
        </pc:sldMkLst>
        <pc:extLst>
          <p:ext xmlns:p="http://schemas.openxmlformats.org/presentationml/2006/main" uri="{D6D511B9-2390-475A-947B-AFAB55BFBCF1}">
            <pc226:cmChg xmlns:pc226="http://schemas.microsoft.com/office/powerpoint/2022/06/main/command" chg="del mod modRxn">
              <pc226:chgData name="Ffion Powell" userId="272176fe-f4bb-4480-a809-415fd5f4374c" providerId="ADAL" clId="{F3C01B97-1F5B-48AD-B3B4-71B06F4A94B3}" dt="2025-01-20T11:45:06.469" v="2"/>
              <pc2:cmMkLst xmlns:pc2="http://schemas.microsoft.com/office/powerpoint/2019/9/main/command">
                <pc:docMk/>
                <pc:sldMk cId="0" sldId="264"/>
                <pc2:cmMk id="{D00E21F9-820C-4A1F-8F10-E527A0F90E17}"/>
              </pc2:cmMkLst>
            </pc226:cmChg>
          </p:ext>
        </pc:extLst>
      </pc:sldChg>
    </pc:docChg>
  </pc:docChgLst>
  <pc:docChgLst>
    <pc:chgData name="Ffion Powell" userId="272176fe-f4bb-4480-a809-415fd5f4374c" providerId="ADAL" clId="{422F933F-171F-4F9C-A3CC-D1F9FF0030DD}"/>
    <pc:docChg chg="undo custSel modSld">
      <pc:chgData name="Ffion Powell" userId="272176fe-f4bb-4480-a809-415fd5f4374c" providerId="ADAL" clId="{422F933F-171F-4F9C-A3CC-D1F9FF0030DD}" dt="2024-08-20T09:32:30.171" v="51" actId="1076"/>
      <pc:docMkLst>
        <pc:docMk/>
      </pc:docMkLst>
      <pc:sldChg chg="modSp mod">
        <pc:chgData name="Ffion Powell" userId="272176fe-f4bb-4480-a809-415fd5f4374c" providerId="ADAL" clId="{422F933F-171F-4F9C-A3CC-D1F9FF0030DD}" dt="2024-08-20T09:29:33.048" v="0" actId="14100"/>
        <pc:sldMkLst>
          <pc:docMk/>
          <pc:sldMk cId="0" sldId="257"/>
        </pc:sldMkLst>
        <pc:spChg chg="mod">
          <ac:chgData name="Ffion Powell" userId="272176fe-f4bb-4480-a809-415fd5f4374c" providerId="ADAL" clId="{422F933F-171F-4F9C-A3CC-D1F9FF0030DD}" dt="2024-08-20T09:29:33.048" v="0" actId="14100"/>
          <ac:spMkLst>
            <pc:docMk/>
            <pc:sldMk cId="0" sldId="257"/>
            <ac:spMk id="16" creationId="{00000000-0000-0000-0000-000000000000}"/>
          </ac:spMkLst>
        </pc:spChg>
      </pc:sldChg>
      <pc:sldChg chg="modSp mod">
        <pc:chgData name="Ffion Powell" userId="272176fe-f4bb-4480-a809-415fd5f4374c" providerId="ADAL" clId="{422F933F-171F-4F9C-A3CC-D1F9FF0030DD}" dt="2024-08-20T09:29:37.973" v="3" actId="1076"/>
        <pc:sldMkLst>
          <pc:docMk/>
          <pc:sldMk cId="0" sldId="258"/>
        </pc:sldMkLst>
        <pc:spChg chg="mod">
          <ac:chgData name="Ffion Powell" userId="272176fe-f4bb-4480-a809-415fd5f4374c" providerId="ADAL" clId="{422F933F-171F-4F9C-A3CC-D1F9FF0030DD}" dt="2024-08-20T09:29:37.973" v="3" actId="1076"/>
          <ac:spMkLst>
            <pc:docMk/>
            <pc:sldMk cId="0" sldId="258"/>
            <ac:spMk id="2" creationId="{00000000-0000-0000-0000-000000000000}"/>
          </ac:spMkLst>
        </pc:spChg>
        <pc:spChg chg="mod">
          <ac:chgData name="Ffion Powell" userId="272176fe-f4bb-4480-a809-415fd5f4374c" providerId="ADAL" clId="{422F933F-171F-4F9C-A3CC-D1F9FF0030DD}" dt="2024-08-20T09:29:36.136" v="1" actId="14100"/>
          <ac:spMkLst>
            <pc:docMk/>
            <pc:sldMk cId="0" sldId="258"/>
            <ac:spMk id="16" creationId="{00000000-0000-0000-0000-000000000000}"/>
          </ac:spMkLst>
        </pc:spChg>
      </pc:sldChg>
      <pc:sldChg chg="modSp mod">
        <pc:chgData name="Ffion Powell" userId="272176fe-f4bb-4480-a809-415fd5f4374c" providerId="ADAL" clId="{422F933F-171F-4F9C-A3CC-D1F9FF0030DD}" dt="2024-08-20T09:29:42.129" v="4" actId="14100"/>
        <pc:sldMkLst>
          <pc:docMk/>
          <pc:sldMk cId="0" sldId="259"/>
        </pc:sldMkLst>
        <pc:spChg chg="mod">
          <ac:chgData name="Ffion Powell" userId="272176fe-f4bb-4480-a809-415fd5f4374c" providerId="ADAL" clId="{422F933F-171F-4F9C-A3CC-D1F9FF0030DD}" dt="2024-08-20T09:29:42.129" v="4" actId="14100"/>
          <ac:spMkLst>
            <pc:docMk/>
            <pc:sldMk cId="0" sldId="259"/>
            <ac:spMk id="16" creationId="{00000000-0000-0000-0000-000000000000}"/>
          </ac:spMkLst>
        </pc:spChg>
      </pc:sldChg>
      <pc:sldChg chg="modSp mod">
        <pc:chgData name="Ffion Powell" userId="272176fe-f4bb-4480-a809-415fd5f4374c" providerId="ADAL" clId="{422F933F-171F-4F9C-A3CC-D1F9FF0030DD}" dt="2024-08-20T09:29:45.710" v="5" actId="14100"/>
        <pc:sldMkLst>
          <pc:docMk/>
          <pc:sldMk cId="0" sldId="260"/>
        </pc:sldMkLst>
        <pc:spChg chg="mod">
          <ac:chgData name="Ffion Powell" userId="272176fe-f4bb-4480-a809-415fd5f4374c" providerId="ADAL" clId="{422F933F-171F-4F9C-A3CC-D1F9FF0030DD}" dt="2024-08-20T09:29:45.710" v="5" actId="14100"/>
          <ac:spMkLst>
            <pc:docMk/>
            <pc:sldMk cId="0" sldId="260"/>
            <ac:spMk id="14" creationId="{00000000-0000-0000-0000-000000000000}"/>
          </ac:spMkLst>
        </pc:spChg>
      </pc:sldChg>
      <pc:sldChg chg="modSp mod">
        <pc:chgData name="Ffion Powell" userId="272176fe-f4bb-4480-a809-415fd5f4374c" providerId="ADAL" clId="{422F933F-171F-4F9C-A3CC-D1F9FF0030DD}" dt="2024-08-20T09:29:50.925" v="6" actId="14100"/>
        <pc:sldMkLst>
          <pc:docMk/>
          <pc:sldMk cId="0" sldId="261"/>
        </pc:sldMkLst>
        <pc:spChg chg="mod">
          <ac:chgData name="Ffion Powell" userId="272176fe-f4bb-4480-a809-415fd5f4374c" providerId="ADAL" clId="{422F933F-171F-4F9C-A3CC-D1F9FF0030DD}" dt="2024-08-20T09:29:50.925" v="6" actId="14100"/>
          <ac:spMkLst>
            <pc:docMk/>
            <pc:sldMk cId="0" sldId="261"/>
            <ac:spMk id="15" creationId="{00000000-0000-0000-0000-000000000000}"/>
          </ac:spMkLst>
        </pc:spChg>
      </pc:sldChg>
      <pc:sldChg chg="modSp mod">
        <pc:chgData name="Ffion Powell" userId="272176fe-f4bb-4480-a809-415fd5f4374c" providerId="ADAL" clId="{422F933F-171F-4F9C-A3CC-D1F9FF0030DD}" dt="2024-08-20T09:32:30.171" v="51" actId="1076"/>
        <pc:sldMkLst>
          <pc:docMk/>
          <pc:sldMk cId="0" sldId="262"/>
        </pc:sldMkLst>
        <pc:spChg chg="mod">
          <ac:chgData name="Ffion Powell" userId="272176fe-f4bb-4480-a809-415fd5f4374c" providerId="ADAL" clId="{422F933F-171F-4F9C-A3CC-D1F9FF0030DD}" dt="2024-08-20T09:32:19.983" v="48" actId="1076"/>
          <ac:spMkLst>
            <pc:docMk/>
            <pc:sldMk cId="0" sldId="262"/>
            <ac:spMk id="2" creationId="{00000000-0000-0000-0000-000000000000}"/>
          </ac:spMkLst>
        </pc:spChg>
        <pc:spChg chg="mod">
          <ac:chgData name="Ffion Powell" userId="272176fe-f4bb-4480-a809-415fd5f4374c" providerId="ADAL" clId="{422F933F-171F-4F9C-A3CC-D1F9FF0030DD}" dt="2024-08-20T09:29:56.021" v="7" actId="14100"/>
          <ac:spMkLst>
            <pc:docMk/>
            <pc:sldMk cId="0" sldId="262"/>
            <ac:spMk id="19" creationId="{00000000-0000-0000-0000-000000000000}"/>
          </ac:spMkLst>
        </pc:spChg>
        <pc:spChg chg="mod">
          <ac:chgData name="Ffion Powell" userId="272176fe-f4bb-4480-a809-415fd5f4374c" providerId="ADAL" clId="{422F933F-171F-4F9C-A3CC-D1F9FF0030DD}" dt="2024-08-20T09:32:30.171" v="51" actId="1076"/>
          <ac:spMkLst>
            <pc:docMk/>
            <pc:sldMk cId="0" sldId="262"/>
            <ac:spMk id="20" creationId="{00000000-0000-0000-0000-000000000000}"/>
          </ac:spMkLst>
        </pc:spChg>
      </pc:sldChg>
      <pc:sldChg chg="modSp mod">
        <pc:chgData name="Ffion Powell" userId="272176fe-f4bb-4480-a809-415fd5f4374c" providerId="ADAL" clId="{422F933F-171F-4F9C-A3CC-D1F9FF0030DD}" dt="2024-08-20T09:32:01.419" v="42" actId="1076"/>
        <pc:sldMkLst>
          <pc:docMk/>
          <pc:sldMk cId="0" sldId="263"/>
        </pc:sldMkLst>
        <pc:spChg chg="mod">
          <ac:chgData name="Ffion Powell" userId="272176fe-f4bb-4480-a809-415fd5f4374c" providerId="ADAL" clId="{422F933F-171F-4F9C-A3CC-D1F9FF0030DD}" dt="2024-08-20T09:30:01.756" v="8" actId="14100"/>
          <ac:spMkLst>
            <pc:docMk/>
            <pc:sldMk cId="0" sldId="263"/>
            <ac:spMk id="15" creationId="{00000000-0000-0000-0000-000000000000}"/>
          </ac:spMkLst>
        </pc:spChg>
        <pc:spChg chg="mod">
          <ac:chgData name="Ffion Powell" userId="272176fe-f4bb-4480-a809-415fd5f4374c" providerId="ADAL" clId="{422F933F-171F-4F9C-A3CC-D1F9FF0030DD}" dt="2024-08-20T09:32:01.419" v="42" actId="1076"/>
          <ac:spMkLst>
            <pc:docMk/>
            <pc:sldMk cId="0" sldId="263"/>
            <ac:spMk id="16" creationId="{00000000-0000-0000-0000-000000000000}"/>
          </ac:spMkLst>
        </pc:spChg>
      </pc:sldChg>
      <pc:sldChg chg="modSp mod">
        <pc:chgData name="Ffion Powell" userId="272176fe-f4bb-4480-a809-415fd5f4374c" providerId="ADAL" clId="{422F933F-171F-4F9C-A3CC-D1F9FF0030DD}" dt="2024-08-20T09:30:05.016" v="9" actId="14100"/>
        <pc:sldMkLst>
          <pc:docMk/>
          <pc:sldMk cId="0" sldId="264"/>
        </pc:sldMkLst>
        <pc:spChg chg="mod">
          <ac:chgData name="Ffion Powell" userId="272176fe-f4bb-4480-a809-415fd5f4374c" providerId="ADAL" clId="{422F933F-171F-4F9C-A3CC-D1F9FF0030DD}" dt="2024-08-20T09:30:05.016" v="9" actId="14100"/>
          <ac:spMkLst>
            <pc:docMk/>
            <pc:sldMk cId="0" sldId="264"/>
            <ac:spMk id="14" creationId="{00000000-0000-0000-0000-000000000000}"/>
          </ac:spMkLst>
        </pc:spChg>
      </pc:sldChg>
      <pc:sldChg chg="modSp mod">
        <pc:chgData name="Ffion Powell" userId="272176fe-f4bb-4480-a809-415fd5f4374c" providerId="ADAL" clId="{422F933F-171F-4F9C-A3CC-D1F9FF0030DD}" dt="2024-08-20T09:30:08.732" v="10" actId="14100"/>
        <pc:sldMkLst>
          <pc:docMk/>
          <pc:sldMk cId="0" sldId="265"/>
        </pc:sldMkLst>
        <pc:spChg chg="mod">
          <ac:chgData name="Ffion Powell" userId="272176fe-f4bb-4480-a809-415fd5f4374c" providerId="ADAL" clId="{422F933F-171F-4F9C-A3CC-D1F9FF0030DD}" dt="2024-08-20T09:30:08.732" v="10" actId="14100"/>
          <ac:spMkLst>
            <pc:docMk/>
            <pc:sldMk cId="0" sldId="265"/>
            <ac:spMk id="14" creationId="{00000000-0000-0000-0000-000000000000}"/>
          </ac:spMkLst>
        </pc:spChg>
      </pc:sldChg>
      <pc:sldChg chg="modSp mod">
        <pc:chgData name="Ffion Powell" userId="272176fe-f4bb-4480-a809-415fd5f4374c" providerId="ADAL" clId="{422F933F-171F-4F9C-A3CC-D1F9FF0030DD}" dt="2024-08-20T09:30:12.214" v="11" actId="14100"/>
        <pc:sldMkLst>
          <pc:docMk/>
          <pc:sldMk cId="0" sldId="266"/>
        </pc:sldMkLst>
        <pc:spChg chg="mod">
          <ac:chgData name="Ffion Powell" userId="272176fe-f4bb-4480-a809-415fd5f4374c" providerId="ADAL" clId="{422F933F-171F-4F9C-A3CC-D1F9FF0030DD}" dt="2024-08-20T09:30:12.214" v="11" actId="14100"/>
          <ac:spMkLst>
            <pc:docMk/>
            <pc:sldMk cId="0" sldId="266"/>
            <ac:spMk id="9" creationId="{00000000-0000-0000-0000-000000000000}"/>
          </ac:spMkLst>
        </pc:spChg>
      </pc:sldChg>
      <pc:sldChg chg="modSp mod">
        <pc:chgData name="Ffion Powell" userId="272176fe-f4bb-4480-a809-415fd5f4374c" providerId="ADAL" clId="{422F933F-171F-4F9C-A3CC-D1F9FF0030DD}" dt="2024-08-20T09:30:17.179" v="12" actId="14100"/>
        <pc:sldMkLst>
          <pc:docMk/>
          <pc:sldMk cId="0" sldId="267"/>
        </pc:sldMkLst>
        <pc:spChg chg="mod">
          <ac:chgData name="Ffion Powell" userId="272176fe-f4bb-4480-a809-415fd5f4374c" providerId="ADAL" clId="{422F933F-171F-4F9C-A3CC-D1F9FF0030DD}" dt="2024-08-20T09:30:17.179" v="12" actId="14100"/>
          <ac:spMkLst>
            <pc:docMk/>
            <pc:sldMk cId="0" sldId="267"/>
            <ac:spMk id="10" creationId="{00000000-0000-0000-0000-000000000000}"/>
          </ac:spMkLst>
        </pc:spChg>
      </pc:sldChg>
      <pc:sldChg chg="modSp mod">
        <pc:chgData name="Ffion Powell" userId="272176fe-f4bb-4480-a809-415fd5f4374c" providerId="ADAL" clId="{422F933F-171F-4F9C-A3CC-D1F9FF0030DD}" dt="2024-08-20T09:30:20.794" v="13" actId="14100"/>
        <pc:sldMkLst>
          <pc:docMk/>
          <pc:sldMk cId="0" sldId="268"/>
        </pc:sldMkLst>
        <pc:spChg chg="mod">
          <ac:chgData name="Ffion Powell" userId="272176fe-f4bb-4480-a809-415fd5f4374c" providerId="ADAL" clId="{422F933F-171F-4F9C-A3CC-D1F9FF0030DD}" dt="2024-08-20T09:30:20.794" v="13" actId="14100"/>
          <ac:spMkLst>
            <pc:docMk/>
            <pc:sldMk cId="0" sldId="268"/>
            <ac:spMk id="10" creationId="{00000000-0000-0000-0000-000000000000}"/>
          </ac:spMkLst>
        </pc:spChg>
      </pc:sldChg>
      <pc:sldChg chg="modSp mod">
        <pc:chgData name="Ffion Powell" userId="272176fe-f4bb-4480-a809-415fd5f4374c" providerId="ADAL" clId="{422F933F-171F-4F9C-A3CC-D1F9FF0030DD}" dt="2024-08-20T09:30:25.637" v="14" actId="14100"/>
        <pc:sldMkLst>
          <pc:docMk/>
          <pc:sldMk cId="0" sldId="269"/>
        </pc:sldMkLst>
        <pc:spChg chg="mod">
          <ac:chgData name="Ffion Powell" userId="272176fe-f4bb-4480-a809-415fd5f4374c" providerId="ADAL" clId="{422F933F-171F-4F9C-A3CC-D1F9FF0030DD}" dt="2024-08-20T09:30:25.637" v="14" actId="14100"/>
          <ac:spMkLst>
            <pc:docMk/>
            <pc:sldMk cId="0" sldId="269"/>
            <ac:spMk id="25" creationId="{00000000-0000-0000-0000-000000000000}"/>
          </ac:spMkLst>
        </pc:spChg>
      </pc:sldChg>
      <pc:sldChg chg="modSp mod">
        <pc:chgData name="Ffion Powell" userId="272176fe-f4bb-4480-a809-415fd5f4374c" providerId="ADAL" clId="{422F933F-171F-4F9C-A3CC-D1F9FF0030DD}" dt="2024-08-20T09:30:28.837" v="15" actId="14100"/>
        <pc:sldMkLst>
          <pc:docMk/>
          <pc:sldMk cId="0" sldId="270"/>
        </pc:sldMkLst>
        <pc:spChg chg="mod">
          <ac:chgData name="Ffion Powell" userId="272176fe-f4bb-4480-a809-415fd5f4374c" providerId="ADAL" clId="{422F933F-171F-4F9C-A3CC-D1F9FF0030DD}" dt="2024-08-20T09:30:28.837" v="15" actId="14100"/>
          <ac:spMkLst>
            <pc:docMk/>
            <pc:sldMk cId="0" sldId="270"/>
            <ac:spMk id="13" creationId="{00000000-0000-0000-0000-000000000000}"/>
          </ac:spMkLst>
        </pc:spChg>
      </pc:sldChg>
      <pc:sldChg chg="modSp mod">
        <pc:chgData name="Ffion Powell" userId="272176fe-f4bb-4480-a809-415fd5f4374c" providerId="ADAL" clId="{422F933F-171F-4F9C-A3CC-D1F9FF0030DD}" dt="2024-08-20T09:30:32.007" v="16" actId="14100"/>
        <pc:sldMkLst>
          <pc:docMk/>
          <pc:sldMk cId="0" sldId="271"/>
        </pc:sldMkLst>
        <pc:spChg chg="mod">
          <ac:chgData name="Ffion Powell" userId="272176fe-f4bb-4480-a809-415fd5f4374c" providerId="ADAL" clId="{422F933F-171F-4F9C-A3CC-D1F9FF0030DD}" dt="2024-08-20T09:30:32.007" v="16" actId="14100"/>
          <ac:spMkLst>
            <pc:docMk/>
            <pc:sldMk cId="0" sldId="271"/>
            <ac:spMk id="13" creationId="{00000000-0000-0000-0000-000000000000}"/>
          </ac:spMkLst>
        </pc:spChg>
      </pc:sldChg>
      <pc:sldChg chg="modSp mod">
        <pc:chgData name="Ffion Powell" userId="272176fe-f4bb-4480-a809-415fd5f4374c" providerId="ADAL" clId="{422F933F-171F-4F9C-A3CC-D1F9FF0030DD}" dt="2024-08-20T09:30:38.997" v="18" actId="14100"/>
        <pc:sldMkLst>
          <pc:docMk/>
          <pc:sldMk cId="0" sldId="272"/>
        </pc:sldMkLst>
        <pc:spChg chg="mod">
          <ac:chgData name="Ffion Powell" userId="272176fe-f4bb-4480-a809-415fd5f4374c" providerId="ADAL" clId="{422F933F-171F-4F9C-A3CC-D1F9FF0030DD}" dt="2024-08-20T09:30:38.997" v="18" actId="14100"/>
          <ac:spMkLst>
            <pc:docMk/>
            <pc:sldMk cId="0" sldId="272"/>
            <ac:spMk id="12" creationId="{00000000-0000-0000-0000-000000000000}"/>
          </ac:spMkLst>
        </pc:spChg>
      </pc:sldChg>
      <pc:sldChg chg="modSp mod">
        <pc:chgData name="Ffion Powell" userId="272176fe-f4bb-4480-a809-415fd5f4374c" providerId="ADAL" clId="{422F933F-171F-4F9C-A3CC-D1F9FF0030DD}" dt="2024-08-20T09:30:43.690" v="19" actId="14100"/>
        <pc:sldMkLst>
          <pc:docMk/>
          <pc:sldMk cId="0" sldId="273"/>
        </pc:sldMkLst>
        <pc:spChg chg="mod">
          <ac:chgData name="Ffion Powell" userId="272176fe-f4bb-4480-a809-415fd5f4374c" providerId="ADAL" clId="{422F933F-171F-4F9C-A3CC-D1F9FF0030DD}" dt="2024-08-20T09:30:43.690" v="19" actId="14100"/>
          <ac:spMkLst>
            <pc:docMk/>
            <pc:sldMk cId="0" sldId="273"/>
            <ac:spMk id="16" creationId="{00000000-0000-0000-0000-000000000000}"/>
          </ac:spMkLst>
        </pc:spChg>
      </pc:sldChg>
      <pc:sldChg chg="modSp mod">
        <pc:chgData name="Ffion Powell" userId="272176fe-f4bb-4480-a809-415fd5f4374c" providerId="ADAL" clId="{422F933F-171F-4F9C-A3CC-D1F9FF0030DD}" dt="2024-08-20T09:30:48.624" v="20" actId="14100"/>
        <pc:sldMkLst>
          <pc:docMk/>
          <pc:sldMk cId="0" sldId="274"/>
        </pc:sldMkLst>
        <pc:spChg chg="mod">
          <ac:chgData name="Ffion Powell" userId="272176fe-f4bb-4480-a809-415fd5f4374c" providerId="ADAL" clId="{422F933F-171F-4F9C-A3CC-D1F9FF0030DD}" dt="2024-08-20T09:30:48.624" v="20" actId="14100"/>
          <ac:spMkLst>
            <pc:docMk/>
            <pc:sldMk cId="0" sldId="274"/>
            <ac:spMk id="23" creationId="{00000000-0000-0000-0000-000000000000}"/>
          </ac:spMkLst>
        </pc:spChg>
      </pc:sldChg>
      <pc:sldChg chg="modSp mod">
        <pc:chgData name="Ffion Powell" userId="272176fe-f4bb-4480-a809-415fd5f4374c" providerId="ADAL" clId="{422F933F-171F-4F9C-A3CC-D1F9FF0030DD}" dt="2024-08-20T09:30:52.301" v="21" actId="14100"/>
        <pc:sldMkLst>
          <pc:docMk/>
          <pc:sldMk cId="0" sldId="275"/>
        </pc:sldMkLst>
        <pc:spChg chg="mod">
          <ac:chgData name="Ffion Powell" userId="272176fe-f4bb-4480-a809-415fd5f4374c" providerId="ADAL" clId="{422F933F-171F-4F9C-A3CC-D1F9FF0030DD}" dt="2024-08-20T09:30:52.301" v="21" actId="14100"/>
          <ac:spMkLst>
            <pc:docMk/>
            <pc:sldMk cId="0" sldId="275"/>
            <ac:spMk id="23" creationId="{00000000-0000-0000-0000-000000000000}"/>
          </ac:spMkLst>
        </pc:spChg>
      </pc:sldChg>
      <pc:sldChg chg="modSp mod">
        <pc:chgData name="Ffion Powell" userId="272176fe-f4bb-4480-a809-415fd5f4374c" providerId="ADAL" clId="{422F933F-171F-4F9C-A3CC-D1F9FF0030DD}" dt="2024-08-20T09:30:56.183" v="22" actId="14100"/>
        <pc:sldMkLst>
          <pc:docMk/>
          <pc:sldMk cId="0" sldId="276"/>
        </pc:sldMkLst>
        <pc:spChg chg="mod">
          <ac:chgData name="Ffion Powell" userId="272176fe-f4bb-4480-a809-415fd5f4374c" providerId="ADAL" clId="{422F933F-171F-4F9C-A3CC-D1F9FF0030DD}" dt="2024-08-20T09:30:56.183" v="22" actId="14100"/>
          <ac:spMkLst>
            <pc:docMk/>
            <pc:sldMk cId="0" sldId="276"/>
            <ac:spMk id="23" creationId="{00000000-0000-0000-0000-000000000000}"/>
          </ac:spMkLst>
        </pc:spChg>
      </pc:sldChg>
      <pc:sldChg chg="modSp mod">
        <pc:chgData name="Ffion Powell" userId="272176fe-f4bb-4480-a809-415fd5f4374c" providerId="ADAL" clId="{422F933F-171F-4F9C-A3CC-D1F9FF0030DD}" dt="2024-08-20T09:31:04.231" v="26" actId="14100"/>
        <pc:sldMkLst>
          <pc:docMk/>
          <pc:sldMk cId="0" sldId="277"/>
        </pc:sldMkLst>
        <pc:spChg chg="mod">
          <ac:chgData name="Ffion Powell" userId="272176fe-f4bb-4480-a809-415fd5f4374c" providerId="ADAL" clId="{422F933F-171F-4F9C-A3CC-D1F9FF0030DD}" dt="2024-08-20T09:31:02.153" v="25" actId="1076"/>
          <ac:spMkLst>
            <pc:docMk/>
            <pc:sldMk cId="0" sldId="277"/>
            <ac:spMk id="2" creationId="{00000000-0000-0000-0000-000000000000}"/>
          </ac:spMkLst>
        </pc:spChg>
        <pc:spChg chg="mod">
          <ac:chgData name="Ffion Powell" userId="272176fe-f4bb-4480-a809-415fd5f4374c" providerId="ADAL" clId="{422F933F-171F-4F9C-A3CC-D1F9FF0030DD}" dt="2024-08-20T09:30:59.434" v="23" actId="14100"/>
          <ac:spMkLst>
            <pc:docMk/>
            <pc:sldMk cId="0" sldId="277"/>
            <ac:spMk id="12" creationId="{00000000-0000-0000-0000-000000000000}"/>
          </ac:spMkLst>
        </pc:spChg>
        <pc:spChg chg="mod">
          <ac:chgData name="Ffion Powell" userId="272176fe-f4bb-4480-a809-415fd5f4374c" providerId="ADAL" clId="{422F933F-171F-4F9C-A3CC-D1F9FF0030DD}" dt="2024-08-20T09:31:04.231" v="26" actId="14100"/>
          <ac:spMkLst>
            <pc:docMk/>
            <pc:sldMk cId="0" sldId="277"/>
            <ac:spMk id="13" creationId="{00000000-0000-0000-0000-000000000000}"/>
          </ac:spMkLst>
        </pc:spChg>
      </pc:sldChg>
      <pc:sldChg chg="modSp mod">
        <pc:chgData name="Ffion Powell" userId="272176fe-f4bb-4480-a809-415fd5f4374c" providerId="ADAL" clId="{422F933F-171F-4F9C-A3CC-D1F9FF0030DD}" dt="2024-08-20T09:31:10.454" v="28" actId="14100"/>
        <pc:sldMkLst>
          <pc:docMk/>
          <pc:sldMk cId="0" sldId="278"/>
        </pc:sldMkLst>
        <pc:spChg chg="mod">
          <ac:chgData name="Ffion Powell" userId="272176fe-f4bb-4480-a809-415fd5f4374c" providerId="ADAL" clId="{422F933F-171F-4F9C-A3CC-D1F9FF0030DD}" dt="2024-08-20T09:31:10.454" v="28" actId="14100"/>
          <ac:spMkLst>
            <pc:docMk/>
            <pc:sldMk cId="0" sldId="278"/>
            <ac:spMk id="18" creationId="{00000000-0000-0000-0000-000000000000}"/>
          </ac:spMkLst>
        </pc:spChg>
        <pc:spChg chg="mod">
          <ac:chgData name="Ffion Powell" userId="272176fe-f4bb-4480-a809-415fd5f4374c" providerId="ADAL" clId="{422F933F-171F-4F9C-A3CC-D1F9FF0030DD}" dt="2024-08-20T09:31:08.344" v="27" actId="14100"/>
          <ac:spMkLst>
            <pc:docMk/>
            <pc:sldMk cId="0" sldId="278"/>
            <ac:spMk id="19" creationId="{00000000-0000-0000-0000-000000000000}"/>
          </ac:spMkLst>
        </pc:spChg>
      </pc:sldChg>
      <pc:sldChg chg="modSp mod">
        <pc:chgData name="Ffion Powell" userId="272176fe-f4bb-4480-a809-415fd5f4374c" providerId="ADAL" clId="{422F933F-171F-4F9C-A3CC-D1F9FF0030DD}" dt="2024-08-20T09:31:17.732" v="30" actId="14100"/>
        <pc:sldMkLst>
          <pc:docMk/>
          <pc:sldMk cId="0" sldId="279"/>
        </pc:sldMkLst>
        <pc:spChg chg="mod">
          <ac:chgData name="Ffion Powell" userId="272176fe-f4bb-4480-a809-415fd5f4374c" providerId="ADAL" clId="{422F933F-171F-4F9C-A3CC-D1F9FF0030DD}" dt="2024-08-20T09:31:16.191" v="29" actId="14100"/>
          <ac:spMkLst>
            <pc:docMk/>
            <pc:sldMk cId="0" sldId="279"/>
            <ac:spMk id="21" creationId="{00000000-0000-0000-0000-000000000000}"/>
          </ac:spMkLst>
        </pc:spChg>
        <pc:spChg chg="mod">
          <ac:chgData name="Ffion Powell" userId="272176fe-f4bb-4480-a809-415fd5f4374c" providerId="ADAL" clId="{422F933F-171F-4F9C-A3CC-D1F9FF0030DD}" dt="2024-08-20T09:31:17.732" v="30" actId="14100"/>
          <ac:spMkLst>
            <pc:docMk/>
            <pc:sldMk cId="0" sldId="279"/>
            <ac:spMk id="22" creationId="{00000000-0000-0000-0000-000000000000}"/>
          </ac:spMkLst>
        </pc:spChg>
      </pc:sldChg>
      <pc:sldChg chg="modSp mod">
        <pc:chgData name="Ffion Powell" userId="272176fe-f4bb-4480-a809-415fd5f4374c" providerId="ADAL" clId="{422F933F-171F-4F9C-A3CC-D1F9FF0030DD}" dt="2024-08-20T09:31:23.523" v="32" actId="14100"/>
        <pc:sldMkLst>
          <pc:docMk/>
          <pc:sldMk cId="0" sldId="280"/>
        </pc:sldMkLst>
        <pc:spChg chg="mod">
          <ac:chgData name="Ffion Powell" userId="272176fe-f4bb-4480-a809-415fd5f4374c" providerId="ADAL" clId="{422F933F-171F-4F9C-A3CC-D1F9FF0030DD}" dt="2024-08-20T09:31:23.523" v="32" actId="14100"/>
          <ac:spMkLst>
            <pc:docMk/>
            <pc:sldMk cId="0" sldId="280"/>
            <ac:spMk id="13" creationId="{00000000-0000-0000-0000-000000000000}"/>
          </ac:spMkLst>
        </pc:spChg>
        <pc:spChg chg="mod">
          <ac:chgData name="Ffion Powell" userId="272176fe-f4bb-4480-a809-415fd5f4374c" providerId="ADAL" clId="{422F933F-171F-4F9C-A3CC-D1F9FF0030DD}" dt="2024-08-20T09:31:21.655" v="31" actId="14100"/>
          <ac:spMkLst>
            <pc:docMk/>
            <pc:sldMk cId="0" sldId="280"/>
            <ac:spMk id="14" creationId="{00000000-0000-0000-0000-000000000000}"/>
          </ac:spMkLst>
        </pc:spChg>
      </pc:sldChg>
      <pc:sldChg chg="modSp mod">
        <pc:chgData name="Ffion Powell" userId="272176fe-f4bb-4480-a809-415fd5f4374c" providerId="ADAL" clId="{422F933F-171F-4F9C-A3CC-D1F9FF0030DD}" dt="2024-08-20T09:31:28.501" v="33" actId="14100"/>
        <pc:sldMkLst>
          <pc:docMk/>
          <pc:sldMk cId="0" sldId="281"/>
        </pc:sldMkLst>
        <pc:spChg chg="mod">
          <ac:chgData name="Ffion Powell" userId="272176fe-f4bb-4480-a809-415fd5f4374c" providerId="ADAL" clId="{422F933F-171F-4F9C-A3CC-D1F9FF0030DD}" dt="2024-08-20T09:31:28.501" v="33" actId="14100"/>
          <ac:spMkLst>
            <pc:docMk/>
            <pc:sldMk cId="0" sldId="281"/>
            <ac:spMk id="12" creationId="{00000000-0000-0000-0000-000000000000}"/>
          </ac:spMkLst>
        </pc:spChg>
      </pc:sldChg>
      <pc:sldChg chg="modSp mod">
        <pc:chgData name="Ffion Powell" userId="272176fe-f4bb-4480-a809-415fd5f4374c" providerId="ADAL" clId="{422F933F-171F-4F9C-A3CC-D1F9FF0030DD}" dt="2024-08-20T09:31:46.731" v="39" actId="1076"/>
        <pc:sldMkLst>
          <pc:docMk/>
          <pc:sldMk cId="0" sldId="282"/>
        </pc:sldMkLst>
        <pc:spChg chg="mod">
          <ac:chgData name="Ffion Powell" userId="272176fe-f4bb-4480-a809-415fd5f4374c" providerId="ADAL" clId="{422F933F-171F-4F9C-A3CC-D1F9FF0030DD}" dt="2024-08-20T09:31:34.583" v="36" actId="1076"/>
          <ac:spMkLst>
            <pc:docMk/>
            <pc:sldMk cId="0" sldId="282"/>
            <ac:spMk id="2" creationId="{00000000-0000-0000-0000-000000000000}"/>
          </ac:spMkLst>
        </pc:spChg>
        <pc:spChg chg="mod">
          <ac:chgData name="Ffion Powell" userId="272176fe-f4bb-4480-a809-415fd5f4374c" providerId="ADAL" clId="{422F933F-171F-4F9C-A3CC-D1F9FF0030DD}" dt="2024-08-20T09:31:40.753" v="38" actId="12788"/>
          <ac:spMkLst>
            <pc:docMk/>
            <pc:sldMk cId="0" sldId="282"/>
            <ac:spMk id="11" creationId="{00000000-0000-0000-0000-000000000000}"/>
          </ac:spMkLst>
        </pc:spChg>
        <pc:spChg chg="mod">
          <ac:chgData name="Ffion Powell" userId="272176fe-f4bb-4480-a809-415fd5f4374c" providerId="ADAL" clId="{422F933F-171F-4F9C-A3CC-D1F9FF0030DD}" dt="2024-08-20T09:31:32.587" v="34" actId="14100"/>
          <ac:spMkLst>
            <pc:docMk/>
            <pc:sldMk cId="0" sldId="282"/>
            <ac:spMk id="13" creationId="{00000000-0000-0000-0000-000000000000}"/>
          </ac:spMkLst>
        </pc:spChg>
        <pc:spChg chg="mod">
          <ac:chgData name="Ffion Powell" userId="272176fe-f4bb-4480-a809-415fd5f4374c" providerId="ADAL" clId="{422F933F-171F-4F9C-A3CC-D1F9FF0030DD}" dt="2024-08-20T09:31:46.731" v="39" actId="1076"/>
          <ac:spMkLst>
            <pc:docMk/>
            <pc:sldMk cId="0" sldId="282"/>
            <ac:spMk id="17" creationId="{00000000-0000-0000-0000-000000000000}"/>
          </ac:spMkLst>
        </pc:spChg>
      </pc:sldChg>
    </pc:docChg>
  </pc:docChgLst>
  <pc:docChgLst>
    <pc:chgData name="Christina Worsley" userId="S::christina.worsley@365newground.org.uk::ade186ab-203e-4ed2-a2a0-86b2dc44da96" providerId="AD" clId="Web-{DD589CED-D112-499A-5F66-CB440A87BDEA}"/>
    <pc:docChg chg="mod">
      <pc:chgData name="Christina Worsley" userId="S::christina.worsley@365newground.org.uk::ade186ab-203e-4ed2-a2a0-86b2dc44da96" providerId="AD" clId="Web-{DD589CED-D112-499A-5F66-CB440A87BDEA}" dt="2024-08-20T12:38:50.672" v="0"/>
      <pc:docMkLst>
        <pc:docMk/>
      </pc:docMkLst>
    </pc:docChg>
  </pc:docChgLst>
  <pc:docChgLst>
    <pc:chgData name="Lydia Gaskell" userId="4aaa4af6-d7a1-40ac-83e0-71dfe1c003d7" providerId="ADAL" clId="{F6723EFA-C9F6-4E52-957A-BB00D1DC935D}"/>
    <pc:docChg chg="undo custSel modSld">
      <pc:chgData name="Lydia Gaskell" userId="4aaa4af6-d7a1-40ac-83e0-71dfe1c003d7" providerId="ADAL" clId="{F6723EFA-C9F6-4E52-957A-BB00D1DC935D}" dt="2024-09-02T12:20:21.894" v="146" actId="20577"/>
      <pc:docMkLst>
        <pc:docMk/>
      </pc:docMkLst>
      <pc:sldChg chg="modSp mod">
        <pc:chgData name="Lydia Gaskell" userId="4aaa4af6-d7a1-40ac-83e0-71dfe1c003d7" providerId="ADAL" clId="{F6723EFA-C9F6-4E52-957A-BB00D1DC935D}" dt="2024-09-02T11:40:58.536" v="21" actId="14100"/>
        <pc:sldMkLst>
          <pc:docMk/>
          <pc:sldMk cId="0" sldId="257"/>
        </pc:sldMkLst>
        <pc:spChg chg="mod">
          <ac:chgData name="Lydia Gaskell" userId="4aaa4af6-d7a1-40ac-83e0-71dfe1c003d7" providerId="ADAL" clId="{F6723EFA-C9F6-4E52-957A-BB00D1DC935D}" dt="2024-09-02T11:36:37.926" v="10" actId="1076"/>
          <ac:spMkLst>
            <pc:docMk/>
            <pc:sldMk cId="0" sldId="257"/>
            <ac:spMk id="2" creationId="{00000000-0000-0000-0000-000000000000}"/>
          </ac:spMkLst>
        </pc:spChg>
        <pc:spChg chg="ord">
          <ac:chgData name="Lydia Gaskell" userId="4aaa4af6-d7a1-40ac-83e0-71dfe1c003d7" providerId="ADAL" clId="{F6723EFA-C9F6-4E52-957A-BB00D1DC935D}" dt="2024-09-02T11:36:21.761" v="6" actId="166"/>
          <ac:spMkLst>
            <pc:docMk/>
            <pc:sldMk cId="0" sldId="257"/>
            <ac:spMk id="10" creationId="{00000000-0000-0000-0000-000000000000}"/>
          </ac:spMkLst>
        </pc:spChg>
        <pc:spChg chg="mod">
          <ac:chgData name="Lydia Gaskell" userId="4aaa4af6-d7a1-40ac-83e0-71dfe1c003d7" providerId="ADAL" clId="{F6723EFA-C9F6-4E52-957A-BB00D1DC935D}" dt="2024-09-02T11:36:32.312" v="8" actId="1076"/>
          <ac:spMkLst>
            <pc:docMk/>
            <pc:sldMk cId="0" sldId="257"/>
            <ac:spMk id="15" creationId="{00000000-0000-0000-0000-000000000000}"/>
          </ac:spMkLst>
        </pc:spChg>
        <pc:grpChg chg="mod">
          <ac:chgData name="Lydia Gaskell" userId="4aaa4af6-d7a1-40ac-83e0-71dfe1c003d7" providerId="ADAL" clId="{F6723EFA-C9F6-4E52-957A-BB00D1DC935D}" dt="2024-09-02T11:40:58.536" v="21" actId="14100"/>
          <ac:grpSpMkLst>
            <pc:docMk/>
            <pc:sldMk cId="0" sldId="257"/>
            <ac:grpSpMk id="12" creationId="{00000000-0000-0000-0000-000000000000}"/>
          </ac:grpSpMkLst>
        </pc:grpChg>
      </pc:sldChg>
      <pc:sldChg chg="addSp delSp modSp mod">
        <pc:chgData name="Lydia Gaskell" userId="4aaa4af6-d7a1-40ac-83e0-71dfe1c003d7" providerId="ADAL" clId="{F6723EFA-C9F6-4E52-957A-BB00D1DC935D}" dt="2024-09-02T11:44:15.287" v="34" actId="2711"/>
        <pc:sldMkLst>
          <pc:docMk/>
          <pc:sldMk cId="0" sldId="259"/>
        </pc:sldMkLst>
        <pc:spChg chg="del">
          <ac:chgData name="Lydia Gaskell" userId="4aaa4af6-d7a1-40ac-83e0-71dfe1c003d7" providerId="ADAL" clId="{F6723EFA-C9F6-4E52-957A-BB00D1DC935D}" dt="2024-09-02T11:39:50.242" v="14" actId="478"/>
          <ac:spMkLst>
            <pc:docMk/>
            <pc:sldMk cId="0" sldId="259"/>
            <ac:spMk id="13" creationId="{00000000-0000-0000-0000-000000000000}"/>
          </ac:spMkLst>
        </pc:spChg>
        <pc:spChg chg="mod">
          <ac:chgData name="Lydia Gaskell" userId="4aaa4af6-d7a1-40ac-83e0-71dfe1c003d7" providerId="ADAL" clId="{F6723EFA-C9F6-4E52-957A-BB00D1DC935D}" dt="2024-09-02T11:40:03.178" v="16" actId="20577"/>
          <ac:spMkLst>
            <pc:docMk/>
            <pc:sldMk cId="0" sldId="259"/>
            <ac:spMk id="15" creationId="{00000000-0000-0000-0000-000000000000}"/>
          </ac:spMkLst>
        </pc:spChg>
        <pc:spChg chg="add mod">
          <ac:chgData name="Lydia Gaskell" userId="4aaa4af6-d7a1-40ac-83e0-71dfe1c003d7" providerId="ADAL" clId="{F6723EFA-C9F6-4E52-957A-BB00D1DC935D}" dt="2024-09-02T11:44:15.287" v="34" actId="2711"/>
          <ac:spMkLst>
            <pc:docMk/>
            <pc:sldMk cId="0" sldId="259"/>
            <ac:spMk id="17" creationId="{9FBFBB61-1506-D49E-F9FB-6814D4A17757}"/>
          </ac:spMkLst>
        </pc:spChg>
        <pc:spChg chg="mod">
          <ac:chgData name="Lydia Gaskell" userId="4aaa4af6-d7a1-40ac-83e0-71dfe1c003d7" providerId="ADAL" clId="{F6723EFA-C9F6-4E52-957A-BB00D1DC935D}" dt="2024-09-02T11:40:12.920" v="18"/>
          <ac:spMkLst>
            <pc:docMk/>
            <pc:sldMk cId="0" sldId="259"/>
            <ac:spMk id="19" creationId="{1FA9A362-7273-FA92-D115-881FD6E72583}"/>
          </ac:spMkLst>
        </pc:spChg>
        <pc:spChg chg="mod">
          <ac:chgData name="Lydia Gaskell" userId="4aaa4af6-d7a1-40ac-83e0-71dfe1c003d7" providerId="ADAL" clId="{F6723EFA-C9F6-4E52-957A-BB00D1DC935D}" dt="2024-09-02T11:40:12.920" v="18"/>
          <ac:spMkLst>
            <pc:docMk/>
            <pc:sldMk cId="0" sldId="259"/>
            <ac:spMk id="20" creationId="{593EEE8D-A92C-43BC-D259-99E9EBEFE8C4}"/>
          </ac:spMkLst>
        </pc:spChg>
        <pc:grpChg chg="del">
          <ac:chgData name="Lydia Gaskell" userId="4aaa4af6-d7a1-40ac-83e0-71dfe1c003d7" providerId="ADAL" clId="{F6723EFA-C9F6-4E52-957A-BB00D1DC935D}" dt="2024-09-02T11:39:50.242" v="14" actId="478"/>
          <ac:grpSpMkLst>
            <pc:docMk/>
            <pc:sldMk cId="0" sldId="259"/>
            <ac:grpSpMk id="12" creationId="{00000000-0000-0000-0000-000000000000}"/>
          </ac:grpSpMkLst>
        </pc:grpChg>
        <pc:grpChg chg="add mod ord">
          <ac:chgData name="Lydia Gaskell" userId="4aaa4af6-d7a1-40ac-83e0-71dfe1c003d7" providerId="ADAL" clId="{F6723EFA-C9F6-4E52-957A-BB00D1DC935D}" dt="2024-09-02T11:40:51.526" v="20" actId="14100"/>
          <ac:grpSpMkLst>
            <pc:docMk/>
            <pc:sldMk cId="0" sldId="259"/>
            <ac:grpSpMk id="18" creationId="{146D6F7A-72A0-B353-39D0-8F8C26AD92C0}"/>
          </ac:grpSpMkLst>
        </pc:grpChg>
      </pc:sldChg>
      <pc:sldChg chg="modSp mod">
        <pc:chgData name="Lydia Gaskell" userId="4aaa4af6-d7a1-40ac-83e0-71dfe1c003d7" providerId="ADAL" clId="{F6723EFA-C9F6-4E52-957A-BB00D1DC935D}" dt="2024-09-02T11:56:13.598" v="43" actId="1076"/>
        <pc:sldMkLst>
          <pc:docMk/>
          <pc:sldMk cId="0" sldId="264"/>
        </pc:sldMkLst>
        <pc:spChg chg="mod">
          <ac:chgData name="Lydia Gaskell" userId="4aaa4af6-d7a1-40ac-83e0-71dfe1c003d7" providerId="ADAL" clId="{F6723EFA-C9F6-4E52-957A-BB00D1DC935D}" dt="2024-09-02T11:56:13.598" v="43" actId="1076"/>
          <ac:spMkLst>
            <pc:docMk/>
            <pc:sldMk cId="0" sldId="264"/>
            <ac:spMk id="10" creationId="{00000000-0000-0000-0000-000000000000}"/>
          </ac:spMkLst>
        </pc:spChg>
      </pc:sldChg>
      <pc:sldChg chg="modSp mod">
        <pc:chgData name="Lydia Gaskell" userId="4aaa4af6-d7a1-40ac-83e0-71dfe1c003d7" providerId="ADAL" clId="{F6723EFA-C9F6-4E52-957A-BB00D1DC935D}" dt="2024-09-02T11:55:55.069" v="40" actId="1076"/>
        <pc:sldMkLst>
          <pc:docMk/>
          <pc:sldMk cId="0" sldId="265"/>
        </pc:sldMkLst>
        <pc:spChg chg="mod">
          <ac:chgData name="Lydia Gaskell" userId="4aaa4af6-d7a1-40ac-83e0-71dfe1c003d7" providerId="ADAL" clId="{F6723EFA-C9F6-4E52-957A-BB00D1DC935D}" dt="2024-09-02T11:55:43.176" v="38" actId="1076"/>
          <ac:spMkLst>
            <pc:docMk/>
            <pc:sldMk cId="0" sldId="265"/>
            <ac:spMk id="2" creationId="{00000000-0000-0000-0000-000000000000}"/>
          </ac:spMkLst>
        </pc:spChg>
        <pc:spChg chg="mod">
          <ac:chgData name="Lydia Gaskell" userId="4aaa4af6-d7a1-40ac-83e0-71dfe1c003d7" providerId="ADAL" clId="{F6723EFA-C9F6-4E52-957A-BB00D1DC935D}" dt="2024-09-02T11:55:55.069" v="40" actId="1076"/>
          <ac:spMkLst>
            <pc:docMk/>
            <pc:sldMk cId="0" sldId="265"/>
            <ac:spMk id="10" creationId="{00000000-0000-0000-0000-000000000000}"/>
          </ac:spMkLst>
        </pc:spChg>
      </pc:sldChg>
      <pc:sldChg chg="modSp mod">
        <pc:chgData name="Lydia Gaskell" userId="4aaa4af6-d7a1-40ac-83e0-71dfe1c003d7" providerId="ADAL" clId="{F6723EFA-C9F6-4E52-957A-BB00D1DC935D}" dt="2024-09-02T12:14:32.442" v="86" actId="1076"/>
        <pc:sldMkLst>
          <pc:docMk/>
          <pc:sldMk cId="0" sldId="269"/>
        </pc:sldMkLst>
        <pc:spChg chg="mod">
          <ac:chgData name="Lydia Gaskell" userId="4aaa4af6-d7a1-40ac-83e0-71dfe1c003d7" providerId="ADAL" clId="{F6723EFA-C9F6-4E52-957A-BB00D1DC935D}" dt="2024-09-02T12:14:32.442" v="86" actId="1076"/>
          <ac:spMkLst>
            <pc:docMk/>
            <pc:sldMk cId="0" sldId="269"/>
            <ac:spMk id="12" creationId="{00000000-0000-0000-0000-000000000000}"/>
          </ac:spMkLst>
        </pc:spChg>
        <pc:spChg chg="mod">
          <ac:chgData name="Lydia Gaskell" userId="4aaa4af6-d7a1-40ac-83e0-71dfe1c003d7" providerId="ADAL" clId="{F6723EFA-C9F6-4E52-957A-BB00D1DC935D}" dt="2024-09-02T12:13:41.798" v="72" actId="20577"/>
          <ac:spMkLst>
            <pc:docMk/>
            <pc:sldMk cId="0" sldId="269"/>
            <ac:spMk id="17" creationId="{00000000-0000-0000-0000-000000000000}"/>
          </ac:spMkLst>
        </pc:spChg>
        <pc:grpChg chg="mod">
          <ac:chgData name="Lydia Gaskell" userId="4aaa4af6-d7a1-40ac-83e0-71dfe1c003d7" providerId="ADAL" clId="{F6723EFA-C9F6-4E52-957A-BB00D1DC935D}" dt="2024-09-02T12:14:24.683" v="85" actId="1076"/>
          <ac:grpSpMkLst>
            <pc:docMk/>
            <pc:sldMk cId="0" sldId="269"/>
            <ac:grpSpMk id="9" creationId="{00000000-0000-0000-0000-000000000000}"/>
          </ac:grpSpMkLst>
        </pc:grpChg>
      </pc:sldChg>
      <pc:sldChg chg="modSp mod">
        <pc:chgData name="Lydia Gaskell" userId="4aaa4af6-d7a1-40ac-83e0-71dfe1c003d7" providerId="ADAL" clId="{F6723EFA-C9F6-4E52-957A-BB00D1DC935D}" dt="2024-09-02T12:18:15.020" v="120" actId="20577"/>
        <pc:sldMkLst>
          <pc:docMk/>
          <pc:sldMk cId="0" sldId="274"/>
        </pc:sldMkLst>
        <pc:spChg chg="mod">
          <ac:chgData name="Lydia Gaskell" userId="4aaa4af6-d7a1-40ac-83e0-71dfe1c003d7" providerId="ADAL" clId="{F6723EFA-C9F6-4E52-957A-BB00D1DC935D}" dt="2024-09-02T12:18:12.208" v="118" actId="20577"/>
          <ac:spMkLst>
            <pc:docMk/>
            <pc:sldMk cId="0" sldId="274"/>
            <ac:spMk id="12" creationId="{00000000-0000-0000-0000-000000000000}"/>
          </ac:spMkLst>
        </pc:spChg>
        <pc:spChg chg="mod">
          <ac:chgData name="Lydia Gaskell" userId="4aaa4af6-d7a1-40ac-83e0-71dfe1c003d7" providerId="ADAL" clId="{F6723EFA-C9F6-4E52-957A-BB00D1DC935D}" dt="2024-09-02T12:18:15.020" v="120" actId="20577"/>
          <ac:spMkLst>
            <pc:docMk/>
            <pc:sldMk cId="0" sldId="274"/>
            <ac:spMk id="18" creationId="{00000000-0000-0000-0000-000000000000}"/>
          </ac:spMkLst>
        </pc:spChg>
        <pc:spChg chg="mod">
          <ac:chgData name="Lydia Gaskell" userId="4aaa4af6-d7a1-40ac-83e0-71dfe1c003d7" providerId="ADAL" clId="{F6723EFA-C9F6-4E52-957A-BB00D1DC935D}" dt="2024-09-02T12:15:33.693" v="102" actId="20577"/>
          <ac:spMkLst>
            <pc:docMk/>
            <pc:sldMk cId="0" sldId="274"/>
            <ac:spMk id="21" creationId="{00000000-0000-0000-0000-000000000000}"/>
          </ac:spMkLst>
        </pc:spChg>
      </pc:sldChg>
      <pc:sldChg chg="modSp mod">
        <pc:chgData name="Lydia Gaskell" userId="4aaa4af6-d7a1-40ac-83e0-71dfe1c003d7" providerId="ADAL" clId="{F6723EFA-C9F6-4E52-957A-BB00D1DC935D}" dt="2024-09-02T12:18:07.795" v="116" actId="20577"/>
        <pc:sldMkLst>
          <pc:docMk/>
          <pc:sldMk cId="0" sldId="275"/>
        </pc:sldMkLst>
        <pc:spChg chg="mod">
          <ac:chgData name="Lydia Gaskell" userId="4aaa4af6-d7a1-40ac-83e0-71dfe1c003d7" providerId="ADAL" clId="{F6723EFA-C9F6-4E52-957A-BB00D1DC935D}" dt="2024-09-02T12:17:57.649" v="108" actId="20577"/>
          <ac:spMkLst>
            <pc:docMk/>
            <pc:sldMk cId="0" sldId="275"/>
            <ac:spMk id="12" creationId="{00000000-0000-0000-0000-000000000000}"/>
          </ac:spMkLst>
        </pc:spChg>
        <pc:spChg chg="mod">
          <ac:chgData name="Lydia Gaskell" userId="4aaa4af6-d7a1-40ac-83e0-71dfe1c003d7" providerId="ADAL" clId="{F6723EFA-C9F6-4E52-957A-BB00D1DC935D}" dt="2024-09-02T12:18:02.748" v="112" actId="20577"/>
          <ac:spMkLst>
            <pc:docMk/>
            <pc:sldMk cId="0" sldId="275"/>
            <ac:spMk id="15" creationId="{00000000-0000-0000-0000-000000000000}"/>
          </ac:spMkLst>
        </pc:spChg>
        <pc:spChg chg="mod">
          <ac:chgData name="Lydia Gaskell" userId="4aaa4af6-d7a1-40ac-83e0-71dfe1c003d7" providerId="ADAL" clId="{F6723EFA-C9F6-4E52-957A-BB00D1DC935D}" dt="2024-09-02T12:18:05.323" v="114" actId="20577"/>
          <ac:spMkLst>
            <pc:docMk/>
            <pc:sldMk cId="0" sldId="275"/>
            <ac:spMk id="18" creationId="{00000000-0000-0000-0000-000000000000}"/>
          </ac:spMkLst>
        </pc:spChg>
        <pc:spChg chg="mod">
          <ac:chgData name="Lydia Gaskell" userId="4aaa4af6-d7a1-40ac-83e0-71dfe1c003d7" providerId="ADAL" clId="{F6723EFA-C9F6-4E52-957A-BB00D1DC935D}" dt="2024-09-02T12:18:07.795" v="116" actId="20577"/>
          <ac:spMkLst>
            <pc:docMk/>
            <pc:sldMk cId="0" sldId="275"/>
            <ac:spMk id="21" creationId="{00000000-0000-0000-0000-000000000000}"/>
          </ac:spMkLst>
        </pc:spChg>
        <pc:spChg chg="mod">
          <ac:chgData name="Lydia Gaskell" userId="4aaa4af6-d7a1-40ac-83e0-71dfe1c003d7" providerId="ADAL" clId="{F6723EFA-C9F6-4E52-957A-BB00D1DC935D}" dt="2024-09-02T12:17:59.874" v="110" actId="20577"/>
          <ac:spMkLst>
            <pc:docMk/>
            <pc:sldMk cId="0" sldId="275"/>
            <ac:spMk id="26" creationId="{00000000-0000-0000-0000-000000000000}"/>
          </ac:spMkLst>
        </pc:spChg>
      </pc:sldChg>
      <pc:sldChg chg="modSp mod">
        <pc:chgData name="Lydia Gaskell" userId="4aaa4af6-d7a1-40ac-83e0-71dfe1c003d7" providerId="ADAL" clId="{F6723EFA-C9F6-4E52-957A-BB00D1DC935D}" dt="2024-09-02T12:17:35.257" v="106" actId="20577"/>
        <pc:sldMkLst>
          <pc:docMk/>
          <pc:sldMk cId="0" sldId="276"/>
        </pc:sldMkLst>
        <pc:spChg chg="mod">
          <ac:chgData name="Lydia Gaskell" userId="4aaa4af6-d7a1-40ac-83e0-71dfe1c003d7" providerId="ADAL" clId="{F6723EFA-C9F6-4E52-957A-BB00D1DC935D}" dt="2024-09-02T12:17:31.993" v="104" actId="20577"/>
          <ac:spMkLst>
            <pc:docMk/>
            <pc:sldMk cId="0" sldId="276"/>
            <ac:spMk id="18" creationId="{00000000-0000-0000-0000-000000000000}"/>
          </ac:spMkLst>
        </pc:spChg>
        <pc:spChg chg="mod">
          <ac:chgData name="Lydia Gaskell" userId="4aaa4af6-d7a1-40ac-83e0-71dfe1c003d7" providerId="ADAL" clId="{F6723EFA-C9F6-4E52-957A-BB00D1DC935D}" dt="2024-09-02T12:17:35.257" v="106" actId="20577"/>
          <ac:spMkLst>
            <pc:docMk/>
            <pc:sldMk cId="0" sldId="276"/>
            <ac:spMk id="26" creationId="{00000000-0000-0000-0000-000000000000}"/>
          </ac:spMkLst>
        </pc:spChg>
      </pc:sldChg>
      <pc:sldChg chg="modSp mod">
        <pc:chgData name="Lydia Gaskell" userId="4aaa4af6-d7a1-40ac-83e0-71dfe1c003d7" providerId="ADAL" clId="{F6723EFA-C9F6-4E52-957A-BB00D1DC935D}" dt="2024-09-02T12:18:42.950" v="122" actId="20577"/>
        <pc:sldMkLst>
          <pc:docMk/>
          <pc:sldMk cId="0" sldId="277"/>
        </pc:sldMkLst>
        <pc:spChg chg="mod">
          <ac:chgData name="Lydia Gaskell" userId="4aaa4af6-d7a1-40ac-83e0-71dfe1c003d7" providerId="ADAL" clId="{F6723EFA-C9F6-4E52-957A-BB00D1DC935D}" dt="2024-09-02T12:18:42.950" v="122" actId="20577"/>
          <ac:spMkLst>
            <pc:docMk/>
            <pc:sldMk cId="0" sldId="277"/>
            <ac:spMk id="23" creationId="{00000000-0000-0000-0000-000000000000}"/>
          </ac:spMkLst>
        </pc:spChg>
      </pc:sldChg>
      <pc:sldChg chg="modSp mod">
        <pc:chgData name="Lydia Gaskell" userId="4aaa4af6-d7a1-40ac-83e0-71dfe1c003d7" providerId="ADAL" clId="{F6723EFA-C9F6-4E52-957A-BB00D1DC935D}" dt="2024-09-02T12:18:46.943" v="124" actId="20577"/>
        <pc:sldMkLst>
          <pc:docMk/>
          <pc:sldMk cId="0" sldId="278"/>
        </pc:sldMkLst>
        <pc:spChg chg="mod">
          <ac:chgData name="Lydia Gaskell" userId="4aaa4af6-d7a1-40ac-83e0-71dfe1c003d7" providerId="ADAL" clId="{F6723EFA-C9F6-4E52-957A-BB00D1DC935D}" dt="2024-09-02T12:18:46.943" v="124" actId="20577"/>
          <ac:spMkLst>
            <pc:docMk/>
            <pc:sldMk cId="0" sldId="278"/>
            <ac:spMk id="12" creationId="{00000000-0000-0000-0000-000000000000}"/>
          </ac:spMkLst>
        </pc:spChg>
      </pc:sldChg>
      <pc:sldChg chg="modSp mod">
        <pc:chgData name="Lydia Gaskell" userId="4aaa4af6-d7a1-40ac-83e0-71dfe1c003d7" providerId="ADAL" clId="{F6723EFA-C9F6-4E52-957A-BB00D1DC935D}" dt="2024-09-02T12:19:03.182" v="128" actId="20577"/>
        <pc:sldMkLst>
          <pc:docMk/>
          <pc:sldMk cId="0" sldId="279"/>
        </pc:sldMkLst>
        <pc:spChg chg="mod">
          <ac:chgData name="Lydia Gaskell" userId="4aaa4af6-d7a1-40ac-83e0-71dfe1c003d7" providerId="ADAL" clId="{F6723EFA-C9F6-4E52-957A-BB00D1DC935D}" dt="2024-09-02T12:19:03.182" v="128" actId="20577"/>
          <ac:spMkLst>
            <pc:docMk/>
            <pc:sldMk cId="0" sldId="279"/>
            <ac:spMk id="12" creationId="{00000000-0000-0000-0000-000000000000}"/>
          </ac:spMkLst>
        </pc:spChg>
        <pc:spChg chg="mod">
          <ac:chgData name="Lydia Gaskell" userId="4aaa4af6-d7a1-40ac-83e0-71dfe1c003d7" providerId="ADAL" clId="{F6723EFA-C9F6-4E52-957A-BB00D1DC935D}" dt="2024-09-02T12:19:00.888" v="126" actId="20577"/>
          <ac:spMkLst>
            <pc:docMk/>
            <pc:sldMk cId="0" sldId="279"/>
            <ac:spMk id="17" creationId="{00000000-0000-0000-0000-000000000000}"/>
          </ac:spMkLst>
        </pc:spChg>
      </pc:sldChg>
      <pc:sldChg chg="modSp mod">
        <pc:chgData name="Lydia Gaskell" userId="4aaa4af6-d7a1-40ac-83e0-71dfe1c003d7" providerId="ADAL" clId="{F6723EFA-C9F6-4E52-957A-BB00D1DC935D}" dt="2024-09-02T12:20:21.894" v="146" actId="20577"/>
        <pc:sldMkLst>
          <pc:docMk/>
          <pc:sldMk cId="0" sldId="281"/>
        </pc:sldMkLst>
        <pc:spChg chg="mod">
          <ac:chgData name="Lydia Gaskell" userId="4aaa4af6-d7a1-40ac-83e0-71dfe1c003d7" providerId="ADAL" clId="{F6723EFA-C9F6-4E52-957A-BB00D1DC935D}" dt="2024-09-02T12:20:21.894" v="146" actId="20577"/>
          <ac:spMkLst>
            <pc:docMk/>
            <pc:sldMk cId="0" sldId="281"/>
            <ac:spMk id="11" creationId="{00000000-0000-0000-0000-000000000000}"/>
          </ac:spMkLst>
        </pc:spChg>
        <pc:spChg chg="mod">
          <ac:chgData name="Lydia Gaskell" userId="4aaa4af6-d7a1-40ac-83e0-71dfe1c003d7" providerId="ADAL" clId="{F6723EFA-C9F6-4E52-957A-BB00D1DC935D}" dt="2024-09-02T12:19:44.536" v="140" actId="20577"/>
          <ac:spMkLst>
            <pc:docMk/>
            <pc:sldMk cId="0" sldId="281"/>
            <ac:spMk id="16" creationId="{00000000-0000-0000-0000-000000000000}"/>
          </ac:spMkLst>
        </pc:spChg>
        <pc:spChg chg="mod">
          <ac:chgData name="Lydia Gaskell" userId="4aaa4af6-d7a1-40ac-83e0-71dfe1c003d7" providerId="ADAL" clId="{F6723EFA-C9F6-4E52-957A-BB00D1DC935D}" dt="2024-09-02T12:19:42.190" v="138" actId="20577"/>
          <ac:spMkLst>
            <pc:docMk/>
            <pc:sldMk cId="0" sldId="281"/>
            <ac:spMk id="19" creationId="{00000000-0000-0000-0000-000000000000}"/>
          </ac:spMkLst>
        </pc:spChg>
        <pc:spChg chg="mod">
          <ac:chgData name="Lydia Gaskell" userId="4aaa4af6-d7a1-40ac-83e0-71dfe1c003d7" providerId="ADAL" clId="{F6723EFA-C9F6-4E52-957A-BB00D1DC935D}" dt="2024-09-02T12:19:39.689" v="136" actId="20577"/>
          <ac:spMkLst>
            <pc:docMk/>
            <pc:sldMk cId="0" sldId="281"/>
            <ac:spMk id="22" creationId="{00000000-0000-0000-0000-000000000000}"/>
          </ac:spMkLst>
        </pc:spChg>
      </pc:sldChg>
    </pc:docChg>
  </pc:docChgLst>
  <pc:docChgLst>
    <pc:chgData name="Andy Ainsworth" userId="S::andy.ainsworth@365newground.org.uk::5c457bb5-2e21-454a-962d-67d680d4cfa9" providerId="AD" clId="Web-{0ACCF3C2-F278-7856-0395-CA9CE65632ED}"/>
    <pc:docChg chg="modSld">
      <pc:chgData name="Andy Ainsworth" userId="S::andy.ainsworth@365newground.org.uk::5c457bb5-2e21-454a-962d-67d680d4cfa9" providerId="AD" clId="Web-{0ACCF3C2-F278-7856-0395-CA9CE65632ED}" dt="2024-09-02T12:46:43.791" v="1" actId="20577"/>
      <pc:docMkLst>
        <pc:docMk/>
      </pc:docMkLst>
      <pc:sldChg chg="modSp">
        <pc:chgData name="Andy Ainsworth" userId="S::andy.ainsworth@365newground.org.uk::5c457bb5-2e21-454a-962d-67d680d4cfa9" providerId="AD" clId="Web-{0ACCF3C2-F278-7856-0395-CA9CE65632ED}" dt="2024-09-02T12:46:43.791" v="1" actId="20577"/>
        <pc:sldMkLst>
          <pc:docMk/>
          <pc:sldMk cId="0" sldId="260"/>
        </pc:sldMkLst>
        <pc:spChg chg="mod">
          <ac:chgData name="Andy Ainsworth" userId="S::andy.ainsworth@365newground.org.uk::5c457bb5-2e21-454a-962d-67d680d4cfa9" providerId="AD" clId="Web-{0ACCF3C2-F278-7856-0395-CA9CE65632ED}" dt="2024-09-02T12:46:43.791" v="1" actId="20577"/>
          <ac:spMkLst>
            <pc:docMk/>
            <pc:sldMk cId="0" sldId="260"/>
            <ac:spMk id="13" creationId="{00000000-0000-0000-0000-000000000000}"/>
          </ac:spMkLst>
        </pc:spChg>
      </pc:sldChg>
    </pc:docChg>
  </pc:docChgLst>
  <pc:docChgLst>
    <pc:chgData name="Lydia Gaskell" userId="S::lydia.gaskell@365newground.org.uk::4aaa4af6-d7a1-40ac-83e0-71dfe1c003d7" providerId="AD" clId="Web-{D3423611-213B-A465-76C2-CEB35A4DAB32}"/>
    <pc:docChg chg="mod modSld">
      <pc:chgData name="Lydia Gaskell" userId="S::lydia.gaskell@365newground.org.uk::4aaa4af6-d7a1-40ac-83e0-71dfe1c003d7" providerId="AD" clId="Web-{D3423611-213B-A465-76C2-CEB35A4DAB32}" dt="2024-09-02T11:34:23.446" v="67" actId="14100"/>
      <pc:docMkLst>
        <pc:docMk/>
      </pc:docMkLst>
      <pc:sldChg chg="delSp modSp modCm">
        <pc:chgData name="Lydia Gaskell" userId="S::lydia.gaskell@365newground.org.uk::4aaa4af6-d7a1-40ac-83e0-71dfe1c003d7" providerId="AD" clId="Web-{D3423611-213B-A465-76C2-CEB35A4DAB32}" dt="2024-09-02T11:34:23.446" v="67" actId="14100"/>
        <pc:sldMkLst>
          <pc:docMk/>
          <pc:sldMk cId="0" sldId="257"/>
        </pc:sldMkLst>
        <pc:spChg chg="mod topLvl">
          <ac:chgData name="Lydia Gaskell" userId="S::lydia.gaskell@365newground.org.uk::4aaa4af6-d7a1-40ac-83e0-71dfe1c003d7" providerId="AD" clId="Web-{D3423611-213B-A465-76C2-CEB35A4DAB32}" dt="2024-09-02T11:34:23.446" v="67" actId="14100"/>
          <ac:spMkLst>
            <pc:docMk/>
            <pc:sldMk cId="0" sldId="257"/>
            <ac:spMk id="15" creationId="{00000000-0000-0000-0000-000000000000}"/>
          </ac:spMkLst>
        </pc:spChg>
        <pc:grpChg chg="del mod">
          <ac:chgData name="Lydia Gaskell" userId="S::lydia.gaskell@365newground.org.uk::4aaa4af6-d7a1-40ac-83e0-71dfe1c003d7" providerId="AD" clId="Web-{D3423611-213B-A465-76C2-CEB35A4DAB32}" dt="2024-09-02T11:34:03.743" v="63"/>
          <ac:grpSpMkLst>
            <pc:docMk/>
            <pc:sldMk cId="0" sldId="257"/>
            <ac:grpSpMk id="11" creationId="{00000000-0000-0000-0000-000000000000}"/>
          </ac:grpSpMkLst>
        </pc:grpChg>
        <pc:grpChg chg="mod topLvl">
          <ac:chgData name="Lydia Gaskell" userId="S::lydia.gaskell@365newground.org.uk::4aaa4af6-d7a1-40ac-83e0-71dfe1c003d7" providerId="AD" clId="Web-{D3423611-213B-A465-76C2-CEB35A4DAB32}" dt="2024-09-02T11:34:14.759" v="65" actId="14100"/>
          <ac:grpSpMkLst>
            <pc:docMk/>
            <pc:sldMk cId="0" sldId="257"/>
            <ac:grpSpMk id="12" creationId="{00000000-0000-0000-0000-000000000000}"/>
          </ac:grpSpMkLst>
        </pc:grpChg>
        <pc:extLst>
          <p:ext xmlns:p="http://schemas.openxmlformats.org/presentationml/2006/main" uri="{D6D511B9-2390-475A-947B-AFAB55BFBCF1}">
            <pc226:cmChg xmlns:pc226="http://schemas.microsoft.com/office/powerpoint/2022/06/main/command" chg="mod">
              <pc226:chgData name="Lydia Gaskell" userId="S::lydia.gaskell@365newground.org.uk::4aaa4af6-d7a1-40ac-83e0-71dfe1c003d7" providerId="AD" clId="Web-{D3423611-213B-A465-76C2-CEB35A4DAB32}" dt="2024-09-02T11:27:41.075" v="54" actId="20577"/>
              <pc2:cmMkLst xmlns:pc2="http://schemas.microsoft.com/office/powerpoint/2019/9/main/command">
                <pc:docMk/>
                <pc:sldMk cId="0" sldId="257"/>
                <pc2:cmMk id="{55B7BF72-8C5F-4523-BE11-566BFAECE12F}"/>
              </pc2:cmMkLst>
            </pc226:cmChg>
          </p:ext>
        </pc:extLst>
      </pc:sldChg>
      <pc:sldChg chg="modSp">
        <pc:chgData name="Lydia Gaskell" userId="S::lydia.gaskell@365newground.org.uk::4aaa4af6-d7a1-40ac-83e0-71dfe1c003d7" providerId="AD" clId="Web-{D3423611-213B-A465-76C2-CEB35A4DAB32}" dt="2024-09-02T11:28:43.545" v="59" actId="20577"/>
        <pc:sldMkLst>
          <pc:docMk/>
          <pc:sldMk cId="0" sldId="259"/>
        </pc:sldMkLst>
        <pc:spChg chg="mod">
          <ac:chgData name="Lydia Gaskell" userId="S::lydia.gaskell@365newground.org.uk::4aaa4af6-d7a1-40ac-83e0-71dfe1c003d7" providerId="AD" clId="Web-{D3423611-213B-A465-76C2-CEB35A4DAB32}" dt="2024-09-02T11:28:43.545" v="59" actId="20577"/>
          <ac:spMkLst>
            <pc:docMk/>
            <pc:sldMk cId="0" sldId="259"/>
            <ac:spMk id="15" creationId="{00000000-0000-0000-0000-000000000000}"/>
          </ac:spMkLst>
        </pc:spChg>
      </pc:sldChg>
    </pc:docChg>
  </pc:docChgLst>
</pc:chgInfo>
</file>

<file path=ppt/comments/modernComment_10E_0.xml><?xml version="1.0" encoding="utf-8"?>
<p188:cmLst xmlns:a="http://schemas.openxmlformats.org/drawingml/2006/main" xmlns:r="http://schemas.openxmlformats.org/officeDocument/2006/relationships" xmlns:p188="http://schemas.microsoft.com/office/powerpoint/2018/8/main">
  <p188:cm id="{FCC1A068-3F89-4E48-BDF0-A3960C4D8C6D}" authorId="{1C4C455D-DBD6-43D3-48B0-B13EF43A9323}" created="2024-08-20T12:44:08.356">
    <pc:sldMkLst xmlns:pc="http://schemas.microsoft.com/office/powerpoint/2013/main/command">
      <pc:docMk/>
      <pc:sldMk cId="0" sldId="270"/>
    </pc:sldMkLst>
    <p188:txBody>
      <a:bodyPr/>
      <a:lstStyle/>
      <a:p>
        <a:r>
          <a:rPr lang="en-US"/>
          <a:t>any property flooding or clean up photos's?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03.02.2025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https://www.metoffice.gov.uk/weather/learn-about/weather/types-of-weather/wind/what-is-the-jet-stream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png"/><Relationship Id="rId4" Type="http://schemas.openxmlformats.org/officeDocument/2006/relationships/image" Target="../media/image4.svg"/></Relationships>
</file>

<file path=ppt/slides/_rels/slide1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png"/><Relationship Id="rId4" Type="http://schemas.openxmlformats.org/officeDocument/2006/relationships/image" Target="../media/image4.sv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png"/><Relationship Id="rId4" Type="http://schemas.openxmlformats.org/officeDocument/2006/relationships/image" Target="../media/image4.sv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png"/><Relationship Id="rId4" Type="http://schemas.openxmlformats.org/officeDocument/2006/relationships/image" Target="../media/image4.sv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2.sv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23.png"/><Relationship Id="rId2" Type="http://schemas.microsoft.com/office/2018/10/relationships/comments" Target="../comments/modernComment_10E_0.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4.sv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png"/><Relationship Id="rId4" Type="http://schemas.openxmlformats.org/officeDocument/2006/relationships/image" Target="../media/image4.sv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png"/><Relationship Id="rId4" Type="http://schemas.openxmlformats.org/officeDocument/2006/relationships/image" Target="../media/image4.svg"/></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png"/><Relationship Id="rId7"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pn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36.png"/><Relationship Id="rId5" Type="http://schemas.openxmlformats.org/officeDocument/2006/relationships/image" Target="../media/image5.png"/><Relationship Id="rId10" Type="http://schemas.openxmlformats.org/officeDocument/2006/relationships/image" Target="../media/image35.svg"/><Relationship Id="rId4" Type="http://schemas.openxmlformats.org/officeDocument/2006/relationships/image" Target="../media/image22.svg"/><Relationship Id="rId9" Type="http://schemas.openxmlformats.org/officeDocument/2006/relationships/image" Target="../media/image34.png"/></Relationships>
</file>

<file path=ppt/slides/_rels/slide2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5.png"/><Relationship Id="rId4" Type="http://schemas.openxmlformats.org/officeDocument/2006/relationships/image" Target="../media/image4.svg"/></Relationships>
</file>

<file path=ppt/slides/_rels/slide2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png"/><Relationship Id="rId7"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svg"/><Relationship Id="rId9" Type="http://schemas.openxmlformats.org/officeDocument/2006/relationships/image" Target="../media/image42.png"/></Relationships>
</file>

<file path=ppt/slides/_rels/slide2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png"/><Relationship Id="rId10" Type="http://schemas.openxmlformats.org/officeDocument/2006/relationships/image" Target="../media/image31.png"/><Relationship Id="rId4" Type="http://schemas.openxmlformats.org/officeDocument/2006/relationships/image" Target="../media/image4.svg"/><Relationship Id="rId9"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4.svg"/></Relationships>
</file>

<file path=ppt/slides/_rels/slide2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png"/><Relationship Id="rId10" Type="http://schemas.openxmlformats.org/officeDocument/2006/relationships/image" Target="../media/image31.png"/><Relationship Id="rId4" Type="http://schemas.openxmlformats.org/officeDocument/2006/relationships/image" Target="../media/image4.svg"/><Relationship Id="rId9" Type="http://schemas.openxmlformats.org/officeDocument/2006/relationships/image" Target="../media/image43.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sv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sv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sv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2.png"/><Relationship Id="rId12" Type="http://schemas.openxmlformats.org/officeDocument/2006/relationships/image" Target="../media/image12.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1.png"/><Relationship Id="rId5" Type="http://schemas.openxmlformats.org/officeDocument/2006/relationships/image" Target="../media/image4.svg"/><Relationship Id="rId10" Type="http://schemas.openxmlformats.org/officeDocument/2006/relationships/image" Target="../media/image10.svg"/><Relationship Id="rId4" Type="http://schemas.openxmlformats.org/officeDocument/2006/relationships/image" Target="../media/image3.png"/><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image" Target="../media/image4.sv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s://jenikirbyhistory.getarchive.net/media/a-cyclone-is-a-low-pressure-area-of-winds-that-spiral-4ee9b0"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2.png"/><Relationship Id="rId4" Type="http://schemas.openxmlformats.org/officeDocument/2006/relationships/image" Target="../media/image4.sv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png"/><Relationship Id="rId4" Type="http://schemas.openxmlformats.org/officeDocument/2006/relationships/image" Target="../media/image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49175"/>
            <a:ext cx="17964148" cy="13720367"/>
          </a:xfrm>
          <a:custGeom>
            <a:avLst/>
            <a:gdLst/>
            <a:ahLst/>
            <a:cxnLst/>
            <a:rect l="l" t="t" r="r" b="b"/>
            <a:pathLst>
              <a:path w="17964148" h="13720367">
                <a:moveTo>
                  <a:pt x="0" y="0"/>
                </a:moveTo>
                <a:lnTo>
                  <a:pt x="17964148" y="0"/>
                </a:lnTo>
                <a:lnTo>
                  <a:pt x="17964148" y="13720367"/>
                </a:lnTo>
                <a:lnTo>
                  <a:pt x="0" y="13720367"/>
                </a:lnTo>
                <a:lnTo>
                  <a:pt x="0" y="0"/>
                </a:lnTo>
                <a:close/>
              </a:path>
            </a:pathLst>
          </a:custGeom>
          <a:blipFill>
            <a:blip r:embed="rId2">
              <a:alphaModFix amt="10999"/>
            </a:blip>
            <a:stretch>
              <a:fillRect b="-30930"/>
            </a:stretch>
          </a:blipFill>
        </p:spPr>
        <p:txBody>
          <a:bodyPr/>
          <a:lstStyle/>
          <a:p>
            <a:endParaRPr lang="en-GB"/>
          </a:p>
        </p:txBody>
      </p:sp>
      <p:sp>
        <p:nvSpPr>
          <p:cNvPr id="3" name="Freeform 3"/>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3"/>
            <a:stretch>
              <a:fillRect l="-21116" r="-19874" b="-67942"/>
            </a:stretch>
          </a:blipFill>
        </p:spPr>
        <p:txBody>
          <a:bodyPr/>
          <a:lstStyle/>
          <a:p>
            <a:endParaRPr lang="en-GB"/>
          </a:p>
        </p:txBody>
      </p:sp>
      <p:grpSp>
        <p:nvGrpSpPr>
          <p:cNvPr id="4" name="Group 4"/>
          <p:cNvGrpSpPr/>
          <p:nvPr/>
        </p:nvGrpSpPr>
        <p:grpSpPr>
          <a:xfrm>
            <a:off x="0" y="1200612"/>
            <a:ext cx="18288000" cy="2474862"/>
            <a:chOff x="0" y="0"/>
            <a:chExt cx="4816593" cy="651815"/>
          </a:xfrm>
        </p:grpSpPr>
        <p:sp>
          <p:nvSpPr>
            <p:cNvPr id="5" name="Freeform 5"/>
            <p:cNvSpPr/>
            <p:nvPr/>
          </p:nvSpPr>
          <p:spPr>
            <a:xfrm>
              <a:off x="0" y="0"/>
              <a:ext cx="4816592" cy="651815"/>
            </a:xfrm>
            <a:custGeom>
              <a:avLst/>
              <a:gdLst/>
              <a:ahLst/>
              <a:cxnLst/>
              <a:rect l="l" t="t" r="r" b="b"/>
              <a:pathLst>
                <a:path w="4816592" h="651815">
                  <a:moveTo>
                    <a:pt x="0" y="0"/>
                  </a:moveTo>
                  <a:lnTo>
                    <a:pt x="4816592" y="0"/>
                  </a:lnTo>
                  <a:lnTo>
                    <a:pt x="4816592" y="651815"/>
                  </a:lnTo>
                  <a:lnTo>
                    <a:pt x="0" y="651815"/>
                  </a:lnTo>
                  <a:close/>
                </a:path>
              </a:pathLst>
            </a:custGeom>
            <a:solidFill>
              <a:srgbClr val="1C78B6"/>
            </a:solidFill>
          </p:spPr>
          <p:txBody>
            <a:bodyPr/>
            <a:lstStyle/>
            <a:p>
              <a:endParaRPr lang="en-GB"/>
            </a:p>
          </p:txBody>
        </p:sp>
        <p:sp>
          <p:nvSpPr>
            <p:cNvPr id="6" name="TextBox 6"/>
            <p:cNvSpPr txBox="1"/>
            <p:nvPr/>
          </p:nvSpPr>
          <p:spPr>
            <a:xfrm>
              <a:off x="0" y="-142875"/>
              <a:ext cx="4816593" cy="794690"/>
            </a:xfrm>
            <a:prstGeom prst="rect">
              <a:avLst/>
            </a:prstGeom>
          </p:spPr>
          <p:txBody>
            <a:bodyPr lIns="50800" tIns="50800" rIns="50800" bIns="50800" rtlCol="0" anchor="ctr"/>
            <a:lstStyle/>
            <a:p>
              <a:pPr algn="ctr">
                <a:lnSpc>
                  <a:spcPts val="10499"/>
                </a:lnSpc>
              </a:pPr>
              <a:endParaRPr/>
            </a:p>
          </p:txBody>
        </p:sp>
      </p:grpSp>
      <p:sp>
        <p:nvSpPr>
          <p:cNvPr id="7" name="TextBox 7"/>
          <p:cNvSpPr txBox="1"/>
          <p:nvPr/>
        </p:nvSpPr>
        <p:spPr>
          <a:xfrm>
            <a:off x="662535" y="4750543"/>
            <a:ext cx="16962931" cy="5230495"/>
          </a:xfrm>
          <a:prstGeom prst="rect">
            <a:avLst/>
          </a:prstGeom>
        </p:spPr>
        <p:txBody>
          <a:bodyPr lIns="0" tIns="0" rIns="0" bIns="0" rtlCol="0" anchor="t">
            <a:spAutoFit/>
          </a:bodyPr>
          <a:lstStyle/>
          <a:p>
            <a:pPr marL="798831" lvl="1" indent="-399416" algn="l">
              <a:lnSpc>
                <a:spcPts val="5180"/>
              </a:lnSpc>
              <a:buFont typeface="Arial"/>
              <a:buChar char="•"/>
            </a:pPr>
            <a:r>
              <a:rPr lang="en-US" sz="3700">
                <a:solidFill>
                  <a:srgbClr val="000000"/>
                </a:solidFill>
                <a:latin typeface="Montserrat Classic Bold"/>
                <a:ea typeface="Montserrat Classic Bold"/>
                <a:cs typeface="Montserrat Classic Bold"/>
                <a:sym typeface="Montserrat Classic Bold"/>
              </a:rPr>
              <a:t>Explore the causes of Storm Babet.</a:t>
            </a:r>
          </a:p>
          <a:p>
            <a:pPr marL="798831" lvl="1" indent="-399416" algn="l">
              <a:lnSpc>
                <a:spcPts val="5180"/>
              </a:lnSpc>
              <a:buFont typeface="Arial"/>
              <a:buChar char="•"/>
            </a:pPr>
            <a:r>
              <a:rPr lang="en-US" sz="3700">
                <a:solidFill>
                  <a:srgbClr val="000000"/>
                </a:solidFill>
                <a:latin typeface="Montserrat Classic Bold"/>
                <a:ea typeface="Montserrat Classic Bold"/>
                <a:cs typeface="Montserrat Classic Bold"/>
                <a:sym typeface="Montserrat Classic Bold"/>
              </a:rPr>
              <a:t>Analyse the social, economic and environmental impacts of Storm Babet on the UK.</a:t>
            </a:r>
          </a:p>
          <a:p>
            <a:pPr marL="798831" lvl="1" indent="-399416" algn="l">
              <a:lnSpc>
                <a:spcPts val="5180"/>
              </a:lnSpc>
              <a:buFont typeface="Arial"/>
              <a:buChar char="•"/>
            </a:pPr>
            <a:r>
              <a:rPr lang="en-US" sz="3700">
                <a:solidFill>
                  <a:srgbClr val="000000"/>
                </a:solidFill>
                <a:latin typeface="Montserrat Classic Bold"/>
                <a:ea typeface="Montserrat Classic Bold"/>
                <a:cs typeface="Montserrat Classic Bold"/>
                <a:sym typeface="Montserrat Classic Bold"/>
              </a:rPr>
              <a:t>Understand the strategies used to reduce the risks and impacts of Storm Babet.</a:t>
            </a:r>
          </a:p>
          <a:p>
            <a:pPr marL="798831" lvl="1" indent="-399416" algn="l">
              <a:lnSpc>
                <a:spcPts val="5180"/>
              </a:lnSpc>
              <a:buFont typeface="Arial"/>
              <a:buChar char="•"/>
            </a:pPr>
            <a:r>
              <a:rPr lang="en-US" sz="3700">
                <a:solidFill>
                  <a:srgbClr val="000000"/>
                </a:solidFill>
                <a:latin typeface="Montserrat Classic Bold"/>
                <a:ea typeface="Montserrat Classic Bold"/>
                <a:cs typeface="Montserrat Classic Bold"/>
                <a:sym typeface="Montserrat Classic Bold"/>
              </a:rPr>
              <a:t>Use the Storm Babet case study to examine and provide                  evidence on whether weather in the UK is becoming                                                       more extreme.</a:t>
            </a:r>
          </a:p>
        </p:txBody>
      </p:sp>
      <p:sp>
        <p:nvSpPr>
          <p:cNvPr id="8" name="TextBox 8"/>
          <p:cNvSpPr txBox="1"/>
          <p:nvPr/>
        </p:nvSpPr>
        <p:spPr>
          <a:xfrm>
            <a:off x="3478771" y="975001"/>
            <a:ext cx="11604063" cy="2716534"/>
          </a:xfrm>
          <a:prstGeom prst="rect">
            <a:avLst/>
          </a:prstGeom>
        </p:spPr>
        <p:txBody>
          <a:bodyPr lIns="0" tIns="0" rIns="0" bIns="0" rtlCol="0" anchor="t">
            <a:spAutoFit/>
          </a:bodyPr>
          <a:lstStyle/>
          <a:p>
            <a:pPr algn="ctr">
              <a:lnSpc>
                <a:spcPts val="10919"/>
              </a:lnSpc>
            </a:pPr>
            <a:r>
              <a:rPr lang="en-US" sz="7799" dirty="0">
                <a:solidFill>
                  <a:srgbClr val="FFFFFF"/>
                </a:solidFill>
                <a:latin typeface="Montserrat Classic Bold"/>
                <a:ea typeface="Montserrat Classic Bold"/>
                <a:cs typeface="Montserrat Classic Bold"/>
                <a:sym typeface="Montserrat Classic Bold"/>
              </a:rPr>
              <a:t>GCSE Case Study: </a:t>
            </a:r>
          </a:p>
          <a:p>
            <a:pPr algn="ctr">
              <a:lnSpc>
                <a:spcPts val="10919"/>
              </a:lnSpc>
              <a:spcBef>
                <a:spcPct val="0"/>
              </a:spcBef>
            </a:pPr>
            <a:r>
              <a:rPr lang="en-US" sz="7799" dirty="0">
                <a:solidFill>
                  <a:srgbClr val="FFFFFF"/>
                </a:solidFill>
                <a:latin typeface="Montserrat Classic Bold"/>
                <a:ea typeface="Montserrat Classic Bold"/>
                <a:cs typeface="Montserrat Classic Bold"/>
                <a:sym typeface="Montserrat Classic Bold"/>
              </a:rPr>
              <a:t>Storm </a:t>
            </a:r>
            <a:r>
              <a:rPr lang="en-US" sz="7799" dirty="0" err="1">
                <a:solidFill>
                  <a:srgbClr val="FFFFFF"/>
                </a:solidFill>
                <a:latin typeface="Montserrat Classic Bold"/>
                <a:ea typeface="Montserrat Classic Bold"/>
                <a:cs typeface="Montserrat Classic Bold"/>
                <a:sym typeface="Montserrat Classic Bold"/>
              </a:rPr>
              <a:t>Babet</a:t>
            </a:r>
            <a:endParaRPr lang="en-US" sz="7799" dirty="0">
              <a:solidFill>
                <a:srgbClr val="FFFFFF"/>
              </a:solidFill>
              <a:latin typeface="Montserrat Classic Bold"/>
              <a:ea typeface="Montserrat Classic Bold"/>
              <a:cs typeface="Montserrat Classic Bold"/>
              <a:sym typeface="Montserrat Classic Bold"/>
            </a:endParaRPr>
          </a:p>
        </p:txBody>
      </p:sp>
      <p:sp>
        <p:nvSpPr>
          <p:cNvPr id="9" name="TextBox 9"/>
          <p:cNvSpPr txBox="1"/>
          <p:nvPr/>
        </p:nvSpPr>
        <p:spPr>
          <a:xfrm>
            <a:off x="1028678" y="3732067"/>
            <a:ext cx="8616752" cy="1094742"/>
          </a:xfrm>
          <a:prstGeom prst="rect">
            <a:avLst/>
          </a:prstGeom>
        </p:spPr>
        <p:txBody>
          <a:bodyPr lIns="0" tIns="0" rIns="0" bIns="0" rtlCol="0" anchor="t">
            <a:spAutoFit/>
          </a:bodyPr>
          <a:lstStyle/>
          <a:p>
            <a:pPr algn="ctr">
              <a:lnSpc>
                <a:spcPts val="8959"/>
              </a:lnSpc>
              <a:spcBef>
                <a:spcPct val="0"/>
              </a:spcBef>
            </a:pPr>
            <a:r>
              <a:rPr lang="en-US" sz="6399">
                <a:solidFill>
                  <a:srgbClr val="000000"/>
                </a:solidFill>
                <a:latin typeface="Montserrat Classic Bold"/>
                <a:ea typeface="Montserrat Classic Bold"/>
                <a:cs typeface="Montserrat Classic Bold"/>
                <a:sym typeface="Montserrat Classic Bold"/>
              </a:rPr>
              <a:t>Learning Objectives: </a:t>
            </a:r>
          </a:p>
        </p:txBody>
      </p:sp>
      <p:sp>
        <p:nvSpPr>
          <p:cNvPr id="10" name="Freeform 10"/>
          <p:cNvSpPr/>
          <p:nvPr/>
        </p:nvSpPr>
        <p:spPr>
          <a:xfrm>
            <a:off x="479309" y="739796"/>
            <a:ext cx="3267227" cy="3263143"/>
          </a:xfrm>
          <a:custGeom>
            <a:avLst/>
            <a:gdLst/>
            <a:ahLst/>
            <a:cxnLst/>
            <a:rect l="l" t="t" r="r" b="b"/>
            <a:pathLst>
              <a:path w="3267227" h="3263143">
                <a:moveTo>
                  <a:pt x="0" y="0"/>
                </a:moveTo>
                <a:lnTo>
                  <a:pt x="3267227" y="0"/>
                </a:lnTo>
                <a:lnTo>
                  <a:pt x="3267227" y="3263143"/>
                </a:lnTo>
                <a:lnTo>
                  <a:pt x="0" y="32631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1" name="TextBox 10">
            <a:extLst>
              <a:ext uri="{FF2B5EF4-FFF2-40B4-BE49-F238E27FC236}">
                <a16:creationId xmlns:a16="http://schemas.microsoft.com/office/drawing/2014/main" id="{C81EE858-0337-A2E4-4E12-C712EBEFAF1E}"/>
              </a:ext>
            </a:extLst>
          </p:cNvPr>
          <p:cNvSpPr txBox="1"/>
          <p:nvPr/>
        </p:nvSpPr>
        <p:spPr>
          <a:xfrm>
            <a:off x="16534236" y="53499"/>
            <a:ext cx="2359814" cy="461665"/>
          </a:xfrm>
          <a:prstGeom prst="rect">
            <a:avLst/>
          </a:prstGeom>
          <a:noFill/>
        </p:spPr>
        <p:txBody>
          <a:bodyPr wrap="square" rtlCol="0">
            <a:spAutoFit/>
          </a:bodyPr>
          <a:lstStyle/>
          <a:p>
            <a:r>
              <a:rPr lang="en-GB" sz="2400" dirty="0"/>
              <a:t>FT Q C33   R2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sp>
        <p:nvSpPr>
          <p:cNvPr id="10" name="TextBox 10"/>
          <p:cNvSpPr txBox="1"/>
          <p:nvPr/>
        </p:nvSpPr>
        <p:spPr>
          <a:xfrm>
            <a:off x="2832185" y="3018999"/>
            <a:ext cx="12623628" cy="1283941"/>
          </a:xfrm>
          <a:prstGeom prst="rect">
            <a:avLst/>
          </a:prstGeom>
        </p:spPr>
        <p:txBody>
          <a:bodyPr wrap="square" lIns="0" tIns="0" rIns="0" bIns="0" rtlCol="0" anchor="t">
            <a:spAutoFit/>
          </a:bodyPr>
          <a:lstStyle/>
          <a:p>
            <a:pPr algn="ctr">
              <a:lnSpc>
                <a:spcPts val="5319"/>
              </a:lnSpc>
            </a:pPr>
            <a:r>
              <a:rPr lang="en-US" sz="3799">
                <a:solidFill>
                  <a:srgbClr val="000000"/>
                </a:solidFill>
                <a:latin typeface="Montserrat Classic Bold"/>
                <a:ea typeface="Montserrat Classic Bold"/>
                <a:cs typeface="Montserrat Classic Bold"/>
                <a:sym typeface="Montserrat Classic Bold"/>
              </a:rPr>
              <a:t>TASK: </a:t>
            </a:r>
          </a:p>
          <a:p>
            <a:pPr algn="ctr">
              <a:lnSpc>
                <a:spcPts val="5319"/>
              </a:lnSpc>
              <a:spcBef>
                <a:spcPct val="0"/>
              </a:spcBef>
            </a:pPr>
            <a:r>
              <a:rPr lang="en-US" sz="3799">
                <a:solidFill>
                  <a:srgbClr val="000000"/>
                </a:solidFill>
                <a:latin typeface="Montserrat Classic"/>
                <a:ea typeface="Montserrat Classic"/>
                <a:cs typeface="Montserrat Classic"/>
                <a:sym typeface="Montserrat Classic"/>
              </a:rPr>
              <a:t>Match the causes of Storm </a:t>
            </a:r>
            <a:r>
              <a:rPr lang="en-US" sz="3799" err="1">
                <a:solidFill>
                  <a:srgbClr val="000000"/>
                </a:solidFill>
                <a:latin typeface="Montserrat Classic"/>
                <a:ea typeface="Montserrat Classic"/>
                <a:cs typeface="Montserrat Classic"/>
                <a:sym typeface="Montserrat Classic"/>
              </a:rPr>
              <a:t>Babet</a:t>
            </a:r>
            <a:r>
              <a:rPr lang="en-US" sz="3799">
                <a:solidFill>
                  <a:srgbClr val="000000"/>
                </a:solidFill>
                <a:latin typeface="Montserrat Classic"/>
                <a:ea typeface="Montserrat Classic"/>
                <a:cs typeface="Montserrat Classic"/>
                <a:sym typeface="Montserrat Classic"/>
              </a:rPr>
              <a:t> to the description </a:t>
            </a:r>
          </a:p>
        </p:txBody>
      </p:sp>
      <p:sp>
        <p:nvSpPr>
          <p:cNvPr id="11" name="Freeform 11"/>
          <p:cNvSpPr/>
          <p:nvPr/>
        </p:nvSpPr>
        <p:spPr>
          <a:xfrm>
            <a:off x="3248995" y="4677953"/>
            <a:ext cx="11790009" cy="4006007"/>
          </a:xfrm>
          <a:custGeom>
            <a:avLst/>
            <a:gdLst/>
            <a:ahLst/>
            <a:cxnLst/>
            <a:rect l="l" t="t" r="r" b="b"/>
            <a:pathLst>
              <a:path w="11790009" h="4006007">
                <a:moveTo>
                  <a:pt x="0" y="0"/>
                </a:moveTo>
                <a:lnTo>
                  <a:pt x="11790010" y="0"/>
                </a:lnTo>
                <a:lnTo>
                  <a:pt x="11790010" y="4006007"/>
                </a:lnTo>
                <a:lnTo>
                  <a:pt x="0" y="4006007"/>
                </a:lnTo>
                <a:lnTo>
                  <a:pt x="0" y="0"/>
                </a:lnTo>
                <a:close/>
              </a:path>
            </a:pathLst>
          </a:custGeom>
          <a:blipFill>
            <a:blip r:embed="rId6"/>
            <a:stretch>
              <a:fillRect t="-18697"/>
            </a:stretch>
          </a:blipFill>
        </p:spPr>
        <p:txBody>
          <a:bodyPr/>
          <a:lstStyle/>
          <a:p>
            <a:endParaRPr lang="en-GB"/>
          </a:p>
        </p:txBody>
      </p:sp>
      <p:sp>
        <p:nvSpPr>
          <p:cNvPr id="12" name="Freeform 12"/>
          <p:cNvSpPr/>
          <p:nvPr/>
        </p:nvSpPr>
        <p:spPr>
          <a:xfrm flipH="1">
            <a:off x="1445567" y="2774049"/>
            <a:ext cx="2155106" cy="2150006"/>
          </a:xfrm>
          <a:custGeom>
            <a:avLst/>
            <a:gdLst/>
            <a:ahLst/>
            <a:cxnLst/>
            <a:rect l="l" t="t" r="r" b="b"/>
            <a:pathLst>
              <a:path w="2155106" h="2150006">
                <a:moveTo>
                  <a:pt x="2155105" y="0"/>
                </a:moveTo>
                <a:lnTo>
                  <a:pt x="0" y="0"/>
                </a:lnTo>
                <a:lnTo>
                  <a:pt x="0" y="2150007"/>
                </a:lnTo>
                <a:lnTo>
                  <a:pt x="2155105" y="2150007"/>
                </a:lnTo>
                <a:lnTo>
                  <a:pt x="2155105" y="0"/>
                </a:lnTo>
                <a:close/>
              </a:path>
            </a:pathLst>
          </a:custGeom>
          <a:blipFill>
            <a:blip r:embed="rId7"/>
            <a:stretch>
              <a:fillRect l="-175504" t="-9321" r="-45209" b="-75035"/>
            </a:stretch>
          </a:blipFill>
        </p:spPr>
        <p:txBody>
          <a:bodyPr/>
          <a:lstStyle/>
          <a:p>
            <a:endParaRPr lang="en-GB"/>
          </a:p>
        </p:txBody>
      </p:sp>
      <p:sp>
        <p:nvSpPr>
          <p:cNvPr id="13" name="TextBox 13"/>
          <p:cNvSpPr txBox="1"/>
          <p:nvPr/>
        </p:nvSpPr>
        <p:spPr>
          <a:xfrm>
            <a:off x="7954566" y="2029077"/>
            <a:ext cx="2378869" cy="837566"/>
          </a:xfrm>
          <a:prstGeom prst="rect">
            <a:avLst/>
          </a:prstGeom>
        </p:spPr>
        <p:txBody>
          <a:bodyPr lIns="0" tIns="0" rIns="0" bIns="0" rtlCol="0" anchor="t">
            <a:spAutoFit/>
          </a:bodyPr>
          <a:lstStyle/>
          <a:p>
            <a:pPr algn="ctr">
              <a:lnSpc>
                <a:spcPts val="6859"/>
              </a:lnSpc>
              <a:spcBef>
                <a:spcPct val="0"/>
              </a:spcBef>
            </a:pPr>
            <a:r>
              <a:rPr lang="en-US" sz="4899">
                <a:solidFill>
                  <a:srgbClr val="000000"/>
                </a:solidFill>
                <a:latin typeface="Montserrat Classic Bold"/>
                <a:ea typeface="Montserrat Classic Bold"/>
                <a:cs typeface="Montserrat Classic Bold"/>
                <a:sym typeface="Montserrat Classic Bold"/>
              </a:rPr>
              <a:t>Causes:</a:t>
            </a:r>
          </a:p>
        </p:txBody>
      </p:sp>
      <p:sp>
        <p:nvSpPr>
          <p:cNvPr id="14" name="TextBox 14"/>
          <p:cNvSpPr txBox="1"/>
          <p:nvPr/>
        </p:nvSpPr>
        <p:spPr>
          <a:xfrm>
            <a:off x="4154769" y="771544"/>
            <a:ext cx="12380631" cy="842603"/>
          </a:xfrm>
          <a:prstGeom prst="rect">
            <a:avLst/>
          </a:prstGeom>
        </p:spPr>
        <p:txBody>
          <a:bodyPr wrap="square" lIns="0" tIns="0" rIns="0" bIns="0" rtlCol="0" anchor="t">
            <a:spAutoFit/>
          </a:bodyPr>
          <a:lstStyle/>
          <a:p>
            <a:pPr algn="ctr">
              <a:lnSpc>
                <a:spcPts val="7365"/>
              </a:lnSpc>
              <a:spcBef>
                <a:spcPct val="0"/>
              </a:spcBef>
            </a:pPr>
            <a:r>
              <a:rPr lang="en-US" sz="5261" dirty="0">
                <a:solidFill>
                  <a:srgbClr val="FFFFFF"/>
                </a:solidFill>
                <a:latin typeface="Montserrat Classic Bold"/>
                <a:ea typeface="Montserrat Classic Bold"/>
                <a:cs typeface="Montserrat Classic Bold"/>
                <a:sym typeface="Montserrat Classic Bold"/>
              </a:rPr>
              <a:t>GCSE Case Study: Storm </a:t>
            </a:r>
            <a:r>
              <a:rPr lang="en-US" sz="5261" dirty="0" err="1">
                <a:solidFill>
                  <a:srgbClr val="FFFFFF"/>
                </a:solidFill>
                <a:latin typeface="Montserrat Classic Bold"/>
                <a:ea typeface="Montserrat Classic Bold"/>
                <a:cs typeface="Montserrat Classic Bold"/>
                <a:sym typeface="Montserrat Classic Bold"/>
              </a:rPr>
              <a:t>Babet</a:t>
            </a:r>
            <a:endParaRPr lang="en-US" sz="5261" dirty="0">
              <a:solidFill>
                <a:srgbClr val="FFFFFF"/>
              </a:solidFill>
              <a:latin typeface="Montserrat Classic Bold"/>
              <a:ea typeface="Montserrat Classic Bold"/>
              <a:cs typeface="Montserrat Classic Bold"/>
              <a:sym typeface="Montserrat Classic Bo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Freeform 7"/>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sp>
        <p:nvSpPr>
          <p:cNvPr id="8" name="TextBox 8"/>
          <p:cNvSpPr txBox="1"/>
          <p:nvPr/>
        </p:nvSpPr>
        <p:spPr>
          <a:xfrm>
            <a:off x="6085805" y="2029077"/>
            <a:ext cx="6116389" cy="837566"/>
          </a:xfrm>
          <a:prstGeom prst="rect">
            <a:avLst/>
          </a:prstGeom>
        </p:spPr>
        <p:txBody>
          <a:bodyPr lIns="0" tIns="0" rIns="0" bIns="0" rtlCol="0" anchor="t">
            <a:spAutoFit/>
          </a:bodyPr>
          <a:lstStyle/>
          <a:p>
            <a:pPr algn="ctr">
              <a:lnSpc>
                <a:spcPts val="6859"/>
              </a:lnSpc>
              <a:spcBef>
                <a:spcPct val="0"/>
              </a:spcBef>
            </a:pPr>
            <a:r>
              <a:rPr lang="en-US" sz="4899">
                <a:solidFill>
                  <a:srgbClr val="000000"/>
                </a:solidFill>
                <a:latin typeface="Montserrat Classic Bold"/>
                <a:ea typeface="Montserrat Classic Bold"/>
                <a:cs typeface="Montserrat Classic Bold"/>
                <a:sym typeface="Montserrat Classic Bold"/>
              </a:rPr>
              <a:t>Locations Affected:</a:t>
            </a:r>
          </a:p>
        </p:txBody>
      </p:sp>
      <p:sp>
        <p:nvSpPr>
          <p:cNvPr id="9" name="TextBox 9"/>
          <p:cNvSpPr txBox="1"/>
          <p:nvPr/>
        </p:nvSpPr>
        <p:spPr>
          <a:xfrm>
            <a:off x="4154769" y="771544"/>
            <a:ext cx="12380631" cy="842603"/>
          </a:xfrm>
          <a:prstGeom prst="rect">
            <a:avLst/>
          </a:prstGeom>
        </p:spPr>
        <p:txBody>
          <a:bodyPr wrap="square" lIns="0" tIns="0" rIns="0" bIns="0" rtlCol="0" anchor="t">
            <a:spAutoFit/>
          </a:bodyPr>
          <a:lstStyle/>
          <a:p>
            <a:pPr algn="ctr">
              <a:lnSpc>
                <a:spcPts val="7365"/>
              </a:lnSpc>
              <a:spcBef>
                <a:spcPct val="0"/>
              </a:spcBef>
            </a:pPr>
            <a:r>
              <a:rPr lang="en-US" sz="5261" dirty="0">
                <a:solidFill>
                  <a:srgbClr val="FFFFFF"/>
                </a:solidFill>
                <a:latin typeface="Montserrat Classic Bold"/>
                <a:ea typeface="Montserrat Classic Bold"/>
                <a:cs typeface="Montserrat Classic Bold"/>
                <a:sym typeface="Montserrat Classic Bold"/>
              </a:rPr>
              <a:t>GCSE Case Study: Storm </a:t>
            </a:r>
            <a:r>
              <a:rPr lang="en-US" sz="5261" dirty="0" err="1">
                <a:solidFill>
                  <a:srgbClr val="FFFFFF"/>
                </a:solidFill>
                <a:latin typeface="Montserrat Classic Bold"/>
                <a:ea typeface="Montserrat Classic Bold"/>
                <a:cs typeface="Montserrat Classic Bold"/>
                <a:sym typeface="Montserrat Classic Bold"/>
              </a:rPr>
              <a:t>Babet</a:t>
            </a:r>
            <a:endParaRPr lang="en-US" sz="5261" dirty="0">
              <a:solidFill>
                <a:srgbClr val="FFFFFF"/>
              </a:solidFill>
              <a:latin typeface="Montserrat Classic Bold"/>
              <a:ea typeface="Montserrat Classic Bold"/>
              <a:cs typeface="Montserrat Classic Bold"/>
              <a:sym typeface="Montserrat Classic Bold"/>
            </a:endParaRPr>
          </a:p>
        </p:txBody>
      </p:sp>
      <p:sp>
        <p:nvSpPr>
          <p:cNvPr id="10" name="TextBox 10"/>
          <p:cNvSpPr txBox="1"/>
          <p:nvPr/>
        </p:nvSpPr>
        <p:spPr>
          <a:xfrm>
            <a:off x="475048" y="5891296"/>
            <a:ext cx="5210209" cy="2920365"/>
          </a:xfrm>
          <a:prstGeom prst="rect">
            <a:avLst/>
          </a:prstGeom>
        </p:spPr>
        <p:txBody>
          <a:bodyPr lIns="0" tIns="0" rIns="0" bIns="0" rtlCol="0" anchor="t">
            <a:spAutoFit/>
          </a:bodyPr>
          <a:lstStyle/>
          <a:p>
            <a:pPr algn="ctr">
              <a:lnSpc>
                <a:spcPts val="3360"/>
              </a:lnSpc>
              <a:spcBef>
                <a:spcPct val="0"/>
              </a:spcBef>
            </a:pPr>
            <a:r>
              <a:rPr lang="en-US" sz="2400">
                <a:solidFill>
                  <a:srgbClr val="000000"/>
                </a:solidFill>
                <a:latin typeface="Montserrat Classic Bold"/>
                <a:ea typeface="Montserrat Classic Bold"/>
                <a:cs typeface="Montserrat Classic Bold"/>
                <a:sym typeface="Montserrat Classic Bold"/>
              </a:rPr>
              <a:t>Midlands: </a:t>
            </a:r>
          </a:p>
          <a:p>
            <a:pPr marL="518163" lvl="1" indent="-259082" algn="l">
              <a:lnSpc>
                <a:spcPts val="3360"/>
              </a:lnSpc>
              <a:buFont typeface="Arial"/>
              <a:buChar char="•"/>
            </a:pPr>
            <a:r>
              <a:rPr lang="en-US" sz="2400">
                <a:solidFill>
                  <a:srgbClr val="000000"/>
                </a:solidFill>
                <a:latin typeface="Montserrat Classic"/>
                <a:ea typeface="Montserrat Classic"/>
                <a:cs typeface="Montserrat Classic"/>
                <a:sym typeface="Montserrat Classic"/>
              </a:rPr>
              <a:t>Derby and Nottingham:</a:t>
            </a:r>
            <a:r>
              <a:rPr lang="en-US" sz="2400">
                <a:solidFill>
                  <a:srgbClr val="000000"/>
                </a:solidFill>
                <a:latin typeface="Montserrat Classic Bold"/>
                <a:ea typeface="Montserrat Classic Bold"/>
                <a:cs typeface="Montserrat Classic Bold"/>
                <a:sym typeface="Montserrat Classic Bold"/>
              </a:rPr>
              <a:t> </a:t>
            </a:r>
            <a:r>
              <a:rPr lang="en-US" sz="2400">
                <a:solidFill>
                  <a:srgbClr val="000000"/>
                </a:solidFill>
                <a:latin typeface="Montserrat Classic"/>
                <a:ea typeface="Montserrat Classic"/>
                <a:cs typeface="Montserrat Classic"/>
                <a:sym typeface="Montserrat Classic"/>
              </a:rPr>
              <a:t>Rivers exceeded record levels, causing significant flooding.</a:t>
            </a:r>
          </a:p>
          <a:p>
            <a:pPr marL="518163" lvl="1" indent="-259082" algn="l">
              <a:lnSpc>
                <a:spcPts val="3360"/>
              </a:lnSpc>
              <a:buFont typeface="Arial"/>
              <a:buChar char="•"/>
            </a:pPr>
            <a:r>
              <a:rPr lang="en-US" sz="2400">
                <a:solidFill>
                  <a:srgbClr val="000000"/>
                </a:solidFill>
                <a:latin typeface="Montserrat Classic"/>
                <a:ea typeface="Montserrat Classic"/>
                <a:cs typeface="Montserrat Classic"/>
                <a:sym typeface="Montserrat Classic"/>
              </a:rPr>
              <a:t>Retford, Nottinghamshire: Evacuation orders were issued for parts of the town.</a:t>
            </a:r>
          </a:p>
        </p:txBody>
      </p:sp>
      <p:sp>
        <p:nvSpPr>
          <p:cNvPr id="11" name="TextBox 11"/>
          <p:cNvSpPr txBox="1"/>
          <p:nvPr/>
        </p:nvSpPr>
        <p:spPr>
          <a:xfrm>
            <a:off x="12533399" y="3038093"/>
            <a:ext cx="5279318" cy="3339465"/>
          </a:xfrm>
          <a:prstGeom prst="rect">
            <a:avLst/>
          </a:prstGeom>
        </p:spPr>
        <p:txBody>
          <a:bodyPr lIns="0" tIns="0" rIns="0" bIns="0" rtlCol="0" anchor="t">
            <a:spAutoFit/>
          </a:bodyPr>
          <a:lstStyle/>
          <a:p>
            <a:pPr algn="ctr">
              <a:lnSpc>
                <a:spcPts val="3360"/>
              </a:lnSpc>
              <a:spcBef>
                <a:spcPct val="0"/>
              </a:spcBef>
            </a:pPr>
            <a:r>
              <a:rPr lang="en-US" sz="2400">
                <a:solidFill>
                  <a:srgbClr val="000000"/>
                </a:solidFill>
                <a:latin typeface="Montserrat Classic Bold"/>
                <a:ea typeface="Montserrat Classic Bold"/>
                <a:cs typeface="Montserrat Classic Bold"/>
                <a:sym typeface="Montserrat Classic Bold"/>
              </a:rPr>
              <a:t>Scotland: </a:t>
            </a:r>
          </a:p>
          <a:p>
            <a:pPr marL="518163" lvl="1" indent="-259082" algn="l">
              <a:lnSpc>
                <a:spcPts val="3360"/>
              </a:lnSpc>
              <a:buFont typeface="Arial"/>
              <a:buChar char="•"/>
            </a:pPr>
            <a:r>
              <a:rPr lang="en-US" sz="2400">
                <a:solidFill>
                  <a:srgbClr val="000000"/>
                </a:solidFill>
                <a:latin typeface="Montserrat Classic"/>
                <a:ea typeface="Montserrat Classic"/>
                <a:cs typeface="Montserrat Classic"/>
                <a:sym typeface="Montserrat Classic"/>
              </a:rPr>
              <a:t>Brechin, Angus: Became accessible only by boat at one point due to severe flooding.</a:t>
            </a:r>
          </a:p>
          <a:p>
            <a:pPr marL="518163" lvl="1" indent="-259082" algn="l">
              <a:lnSpc>
                <a:spcPts val="3360"/>
              </a:lnSpc>
              <a:buFont typeface="Arial"/>
              <a:buChar char="•"/>
            </a:pPr>
            <a:r>
              <a:rPr lang="en-US" sz="2400">
                <a:solidFill>
                  <a:srgbClr val="000000"/>
                </a:solidFill>
                <a:latin typeface="Montserrat Classic"/>
                <a:ea typeface="Montserrat Classic"/>
                <a:cs typeface="Montserrat Classic"/>
                <a:sym typeface="Montserrat Classic"/>
              </a:rPr>
              <a:t>Aberdeen: Major roads were closed as flood defences were overtopped by the river South Esk.</a:t>
            </a:r>
          </a:p>
        </p:txBody>
      </p:sp>
      <p:sp>
        <p:nvSpPr>
          <p:cNvPr id="12" name="TextBox 12"/>
          <p:cNvSpPr txBox="1"/>
          <p:nvPr/>
        </p:nvSpPr>
        <p:spPr>
          <a:xfrm>
            <a:off x="475048" y="3476729"/>
            <a:ext cx="5210209" cy="1243965"/>
          </a:xfrm>
          <a:prstGeom prst="rect">
            <a:avLst/>
          </a:prstGeom>
        </p:spPr>
        <p:txBody>
          <a:bodyPr lIns="0" tIns="0" rIns="0" bIns="0" rtlCol="0" anchor="t">
            <a:spAutoFit/>
          </a:bodyPr>
          <a:lstStyle/>
          <a:p>
            <a:pPr algn="ctr">
              <a:lnSpc>
                <a:spcPts val="3360"/>
              </a:lnSpc>
            </a:pPr>
            <a:r>
              <a:rPr lang="en-US" sz="2400">
                <a:solidFill>
                  <a:srgbClr val="000000"/>
                </a:solidFill>
                <a:latin typeface="Montserrat Classic Bold"/>
                <a:ea typeface="Montserrat Classic Bold"/>
                <a:cs typeface="Montserrat Classic Bold"/>
                <a:sym typeface="Montserrat Classic Bold"/>
              </a:rPr>
              <a:t>Northern Ireland: </a:t>
            </a:r>
          </a:p>
          <a:p>
            <a:pPr marL="518163" lvl="1" indent="-259082" algn="l">
              <a:lnSpc>
                <a:spcPts val="3360"/>
              </a:lnSpc>
              <a:buFont typeface="Arial"/>
              <a:buChar char="•"/>
            </a:pPr>
            <a:r>
              <a:rPr lang="en-US" sz="2400">
                <a:solidFill>
                  <a:srgbClr val="000000"/>
                </a:solidFill>
                <a:latin typeface="Montserrat Classic"/>
                <a:ea typeface="Montserrat Classic"/>
                <a:cs typeface="Montserrat Classic"/>
                <a:sym typeface="Montserrat Classic"/>
              </a:rPr>
              <a:t>Derry: Experienced extensive damage due to flooding.</a:t>
            </a:r>
          </a:p>
        </p:txBody>
      </p:sp>
      <p:sp>
        <p:nvSpPr>
          <p:cNvPr id="13" name="TextBox 13"/>
          <p:cNvSpPr txBox="1"/>
          <p:nvPr/>
        </p:nvSpPr>
        <p:spPr>
          <a:xfrm>
            <a:off x="12475348" y="6941388"/>
            <a:ext cx="5395421" cy="1663065"/>
          </a:xfrm>
          <a:prstGeom prst="rect">
            <a:avLst/>
          </a:prstGeom>
        </p:spPr>
        <p:txBody>
          <a:bodyPr lIns="0" tIns="0" rIns="0" bIns="0" rtlCol="0" anchor="t">
            <a:spAutoFit/>
          </a:bodyPr>
          <a:lstStyle/>
          <a:p>
            <a:pPr algn="ctr">
              <a:lnSpc>
                <a:spcPts val="3360"/>
              </a:lnSpc>
              <a:spcBef>
                <a:spcPct val="0"/>
              </a:spcBef>
            </a:pPr>
            <a:r>
              <a:rPr lang="en-US" sz="2400">
                <a:solidFill>
                  <a:srgbClr val="000000"/>
                </a:solidFill>
                <a:latin typeface="Montserrat Classic Bold"/>
                <a:ea typeface="Montserrat Classic Bold"/>
                <a:cs typeface="Montserrat Classic Bold"/>
                <a:sym typeface="Montserrat Classic Bold"/>
              </a:rPr>
              <a:t>Northern England: </a:t>
            </a:r>
          </a:p>
          <a:p>
            <a:pPr marL="518163" lvl="1" indent="-259082" algn="l">
              <a:lnSpc>
                <a:spcPts val="3360"/>
              </a:lnSpc>
              <a:buFont typeface="Arial"/>
              <a:buChar char="•"/>
            </a:pPr>
            <a:r>
              <a:rPr lang="en-US" sz="2400">
                <a:solidFill>
                  <a:srgbClr val="000000"/>
                </a:solidFill>
                <a:latin typeface="Montserrat Classic"/>
                <a:ea typeface="Montserrat Classic"/>
                <a:cs typeface="Montserrat Classic"/>
                <a:sym typeface="Montserrat Classic"/>
              </a:rPr>
              <a:t>Leeds, Sheffield, and York: Roads and railways were shut down due to flooding.</a:t>
            </a:r>
          </a:p>
        </p:txBody>
      </p:sp>
      <p:grpSp>
        <p:nvGrpSpPr>
          <p:cNvPr id="14" name="Group 14"/>
          <p:cNvGrpSpPr/>
          <p:nvPr/>
        </p:nvGrpSpPr>
        <p:grpSpPr>
          <a:xfrm>
            <a:off x="6669003" y="3085718"/>
            <a:ext cx="5273846" cy="7018116"/>
            <a:chOff x="0" y="0"/>
            <a:chExt cx="7031795" cy="9357488"/>
          </a:xfrm>
        </p:grpSpPr>
        <p:sp>
          <p:nvSpPr>
            <p:cNvPr id="15" name="Freeform 15"/>
            <p:cNvSpPr/>
            <p:nvPr/>
          </p:nvSpPr>
          <p:spPr>
            <a:xfrm>
              <a:off x="0" y="0"/>
              <a:ext cx="7031795" cy="9357488"/>
            </a:xfrm>
            <a:custGeom>
              <a:avLst/>
              <a:gdLst/>
              <a:ahLst/>
              <a:cxnLst/>
              <a:rect l="l" t="t" r="r" b="b"/>
              <a:pathLst>
                <a:path w="7031795" h="9357488">
                  <a:moveTo>
                    <a:pt x="0" y="0"/>
                  </a:moveTo>
                  <a:lnTo>
                    <a:pt x="7031795" y="0"/>
                  </a:lnTo>
                  <a:lnTo>
                    <a:pt x="7031795" y="9357488"/>
                  </a:lnTo>
                  <a:lnTo>
                    <a:pt x="0" y="9357488"/>
                  </a:lnTo>
                  <a:lnTo>
                    <a:pt x="0" y="0"/>
                  </a:lnTo>
                  <a:close/>
                </a:path>
              </a:pathLst>
            </a:custGeom>
            <a:blipFill>
              <a:blip r:embed="rId6"/>
              <a:stretch>
                <a:fillRect t="-10126" b="-6078"/>
              </a:stretch>
            </a:blipFill>
          </p:spPr>
          <p:txBody>
            <a:bodyPr/>
            <a:lstStyle/>
            <a:p>
              <a:endParaRPr lang="en-GB"/>
            </a:p>
          </p:txBody>
        </p:sp>
        <p:sp>
          <p:nvSpPr>
            <p:cNvPr id="16" name="Freeform 16"/>
            <p:cNvSpPr/>
            <p:nvPr/>
          </p:nvSpPr>
          <p:spPr>
            <a:xfrm>
              <a:off x="4225458" y="2609828"/>
              <a:ext cx="316035" cy="449872"/>
            </a:xfrm>
            <a:custGeom>
              <a:avLst/>
              <a:gdLst/>
              <a:ahLst/>
              <a:cxnLst/>
              <a:rect l="l" t="t" r="r" b="b"/>
              <a:pathLst>
                <a:path w="316035" h="449872">
                  <a:moveTo>
                    <a:pt x="0" y="0"/>
                  </a:moveTo>
                  <a:lnTo>
                    <a:pt x="316035" y="0"/>
                  </a:lnTo>
                  <a:lnTo>
                    <a:pt x="316035" y="449872"/>
                  </a:lnTo>
                  <a:lnTo>
                    <a:pt x="0" y="4498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7" name="Freeform 17"/>
            <p:cNvSpPr/>
            <p:nvPr/>
          </p:nvSpPr>
          <p:spPr>
            <a:xfrm>
              <a:off x="4541493" y="2121855"/>
              <a:ext cx="316035" cy="449872"/>
            </a:xfrm>
            <a:custGeom>
              <a:avLst/>
              <a:gdLst/>
              <a:ahLst/>
              <a:cxnLst/>
              <a:rect l="l" t="t" r="r" b="b"/>
              <a:pathLst>
                <a:path w="316035" h="449872">
                  <a:moveTo>
                    <a:pt x="0" y="0"/>
                  </a:moveTo>
                  <a:lnTo>
                    <a:pt x="316035" y="0"/>
                  </a:lnTo>
                  <a:lnTo>
                    <a:pt x="316035" y="449873"/>
                  </a:lnTo>
                  <a:lnTo>
                    <a:pt x="0" y="4498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8" name="Freeform 18"/>
            <p:cNvSpPr/>
            <p:nvPr/>
          </p:nvSpPr>
          <p:spPr>
            <a:xfrm>
              <a:off x="1800763" y="4107498"/>
              <a:ext cx="316035" cy="449872"/>
            </a:xfrm>
            <a:custGeom>
              <a:avLst/>
              <a:gdLst/>
              <a:ahLst/>
              <a:cxnLst/>
              <a:rect l="l" t="t" r="r" b="b"/>
              <a:pathLst>
                <a:path w="316035" h="449872">
                  <a:moveTo>
                    <a:pt x="0" y="0"/>
                  </a:moveTo>
                  <a:lnTo>
                    <a:pt x="316035" y="0"/>
                  </a:lnTo>
                  <a:lnTo>
                    <a:pt x="316035" y="449873"/>
                  </a:lnTo>
                  <a:lnTo>
                    <a:pt x="0" y="4498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9" name="Freeform 19"/>
            <p:cNvSpPr/>
            <p:nvPr/>
          </p:nvSpPr>
          <p:spPr>
            <a:xfrm>
              <a:off x="5183790" y="5554537"/>
              <a:ext cx="316035" cy="449872"/>
            </a:xfrm>
            <a:custGeom>
              <a:avLst/>
              <a:gdLst/>
              <a:ahLst/>
              <a:cxnLst/>
              <a:rect l="l" t="t" r="r" b="b"/>
              <a:pathLst>
                <a:path w="316035" h="449872">
                  <a:moveTo>
                    <a:pt x="0" y="0"/>
                  </a:moveTo>
                  <a:lnTo>
                    <a:pt x="316036" y="0"/>
                  </a:lnTo>
                  <a:lnTo>
                    <a:pt x="316036" y="449872"/>
                  </a:lnTo>
                  <a:lnTo>
                    <a:pt x="0" y="4498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20" name="Freeform 20"/>
            <p:cNvSpPr/>
            <p:nvPr/>
          </p:nvSpPr>
          <p:spPr>
            <a:xfrm>
              <a:off x="4903896" y="5956662"/>
              <a:ext cx="316035" cy="449872"/>
            </a:xfrm>
            <a:custGeom>
              <a:avLst/>
              <a:gdLst/>
              <a:ahLst/>
              <a:cxnLst/>
              <a:rect l="l" t="t" r="r" b="b"/>
              <a:pathLst>
                <a:path w="316035" h="449872">
                  <a:moveTo>
                    <a:pt x="0" y="0"/>
                  </a:moveTo>
                  <a:lnTo>
                    <a:pt x="316035" y="0"/>
                  </a:lnTo>
                  <a:lnTo>
                    <a:pt x="316035" y="449872"/>
                  </a:lnTo>
                  <a:lnTo>
                    <a:pt x="0" y="4498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21" name="Freeform 21"/>
            <p:cNvSpPr/>
            <p:nvPr/>
          </p:nvSpPr>
          <p:spPr>
            <a:xfrm>
              <a:off x="4867755" y="5170853"/>
              <a:ext cx="316035" cy="449872"/>
            </a:xfrm>
            <a:custGeom>
              <a:avLst/>
              <a:gdLst/>
              <a:ahLst/>
              <a:cxnLst/>
              <a:rect l="l" t="t" r="r" b="b"/>
              <a:pathLst>
                <a:path w="316035" h="449872">
                  <a:moveTo>
                    <a:pt x="0" y="0"/>
                  </a:moveTo>
                  <a:lnTo>
                    <a:pt x="316035" y="0"/>
                  </a:lnTo>
                  <a:lnTo>
                    <a:pt x="316035" y="449873"/>
                  </a:lnTo>
                  <a:lnTo>
                    <a:pt x="0" y="4498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22" name="Freeform 22"/>
            <p:cNvSpPr/>
            <p:nvPr/>
          </p:nvSpPr>
          <p:spPr>
            <a:xfrm>
              <a:off x="5115910" y="5027258"/>
              <a:ext cx="316035" cy="449872"/>
            </a:xfrm>
            <a:custGeom>
              <a:avLst/>
              <a:gdLst/>
              <a:ahLst/>
              <a:cxnLst/>
              <a:rect l="l" t="t" r="r" b="b"/>
              <a:pathLst>
                <a:path w="316035" h="449872">
                  <a:moveTo>
                    <a:pt x="0" y="0"/>
                  </a:moveTo>
                  <a:lnTo>
                    <a:pt x="316035" y="0"/>
                  </a:lnTo>
                  <a:lnTo>
                    <a:pt x="316035" y="449872"/>
                  </a:lnTo>
                  <a:lnTo>
                    <a:pt x="0" y="4498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23" name="Freeform 23"/>
            <p:cNvSpPr/>
            <p:nvPr/>
          </p:nvSpPr>
          <p:spPr>
            <a:xfrm>
              <a:off x="5074613" y="5932779"/>
              <a:ext cx="316035" cy="449872"/>
            </a:xfrm>
            <a:custGeom>
              <a:avLst/>
              <a:gdLst/>
              <a:ahLst/>
              <a:cxnLst/>
              <a:rect l="l" t="t" r="r" b="b"/>
              <a:pathLst>
                <a:path w="316035" h="449872">
                  <a:moveTo>
                    <a:pt x="0" y="0"/>
                  </a:moveTo>
                  <a:lnTo>
                    <a:pt x="316036" y="0"/>
                  </a:lnTo>
                  <a:lnTo>
                    <a:pt x="316036" y="449872"/>
                  </a:lnTo>
                  <a:lnTo>
                    <a:pt x="0" y="4498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24" name="Freeform 24"/>
            <p:cNvSpPr/>
            <p:nvPr/>
          </p:nvSpPr>
          <p:spPr>
            <a:xfrm>
              <a:off x="4916596" y="5477130"/>
              <a:ext cx="316035" cy="449872"/>
            </a:xfrm>
            <a:custGeom>
              <a:avLst/>
              <a:gdLst/>
              <a:ahLst/>
              <a:cxnLst/>
              <a:rect l="l" t="t" r="r" b="b"/>
              <a:pathLst>
                <a:path w="316035" h="449872">
                  <a:moveTo>
                    <a:pt x="0" y="0"/>
                  </a:moveTo>
                  <a:lnTo>
                    <a:pt x="316035" y="0"/>
                  </a:lnTo>
                  <a:lnTo>
                    <a:pt x="316035" y="449873"/>
                  </a:lnTo>
                  <a:lnTo>
                    <a:pt x="0" y="4498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Freeform 7"/>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sp>
        <p:nvSpPr>
          <p:cNvPr id="8" name="Freeform 8"/>
          <p:cNvSpPr/>
          <p:nvPr/>
        </p:nvSpPr>
        <p:spPr>
          <a:xfrm>
            <a:off x="5442726" y="5229225"/>
            <a:ext cx="7402547" cy="4978850"/>
          </a:xfrm>
          <a:custGeom>
            <a:avLst/>
            <a:gdLst/>
            <a:ahLst/>
            <a:cxnLst/>
            <a:rect l="l" t="t" r="r" b="b"/>
            <a:pathLst>
              <a:path w="7402547" h="4978850">
                <a:moveTo>
                  <a:pt x="0" y="0"/>
                </a:moveTo>
                <a:lnTo>
                  <a:pt x="7402548" y="0"/>
                </a:lnTo>
                <a:lnTo>
                  <a:pt x="7402548" y="4978850"/>
                </a:lnTo>
                <a:lnTo>
                  <a:pt x="0" y="4978850"/>
                </a:lnTo>
                <a:lnTo>
                  <a:pt x="0" y="0"/>
                </a:lnTo>
                <a:close/>
              </a:path>
            </a:pathLst>
          </a:custGeom>
          <a:blipFill>
            <a:blip r:embed="rId6"/>
            <a:stretch>
              <a:fillRect/>
            </a:stretch>
          </a:blipFill>
        </p:spPr>
        <p:txBody>
          <a:bodyPr/>
          <a:lstStyle/>
          <a:p>
            <a:endParaRPr lang="en-GB"/>
          </a:p>
        </p:txBody>
      </p:sp>
      <p:sp>
        <p:nvSpPr>
          <p:cNvPr id="9" name="TextBox 9"/>
          <p:cNvSpPr txBox="1"/>
          <p:nvPr/>
        </p:nvSpPr>
        <p:spPr>
          <a:xfrm>
            <a:off x="6085805" y="2029077"/>
            <a:ext cx="6116389" cy="837566"/>
          </a:xfrm>
          <a:prstGeom prst="rect">
            <a:avLst/>
          </a:prstGeom>
        </p:spPr>
        <p:txBody>
          <a:bodyPr lIns="0" tIns="0" rIns="0" bIns="0" rtlCol="0" anchor="t">
            <a:spAutoFit/>
          </a:bodyPr>
          <a:lstStyle/>
          <a:p>
            <a:pPr algn="ctr">
              <a:lnSpc>
                <a:spcPts val="6859"/>
              </a:lnSpc>
              <a:spcBef>
                <a:spcPct val="0"/>
              </a:spcBef>
            </a:pPr>
            <a:r>
              <a:rPr lang="en-US" sz="4899">
                <a:solidFill>
                  <a:srgbClr val="000000"/>
                </a:solidFill>
                <a:latin typeface="Montserrat Classic Bold"/>
                <a:ea typeface="Montserrat Classic Bold"/>
                <a:cs typeface="Montserrat Classic Bold"/>
                <a:sym typeface="Montserrat Classic Bold"/>
              </a:rPr>
              <a:t>Locations Affected:</a:t>
            </a:r>
          </a:p>
        </p:txBody>
      </p:sp>
      <p:sp>
        <p:nvSpPr>
          <p:cNvPr id="10" name="TextBox 10"/>
          <p:cNvSpPr txBox="1"/>
          <p:nvPr/>
        </p:nvSpPr>
        <p:spPr>
          <a:xfrm>
            <a:off x="4154769" y="771544"/>
            <a:ext cx="12380631" cy="842603"/>
          </a:xfrm>
          <a:prstGeom prst="rect">
            <a:avLst/>
          </a:prstGeom>
        </p:spPr>
        <p:txBody>
          <a:bodyPr wrap="square" lIns="0" tIns="0" rIns="0" bIns="0" rtlCol="0" anchor="t">
            <a:spAutoFit/>
          </a:bodyPr>
          <a:lstStyle/>
          <a:p>
            <a:pPr algn="ctr">
              <a:lnSpc>
                <a:spcPts val="7365"/>
              </a:lnSpc>
              <a:spcBef>
                <a:spcPct val="0"/>
              </a:spcBef>
            </a:pPr>
            <a:r>
              <a:rPr lang="en-US" sz="5261" dirty="0">
                <a:solidFill>
                  <a:srgbClr val="FFFFFF"/>
                </a:solidFill>
                <a:latin typeface="Montserrat Classic Bold"/>
                <a:ea typeface="Montserrat Classic Bold"/>
                <a:cs typeface="Montserrat Classic Bold"/>
                <a:sym typeface="Montserrat Classic Bold"/>
              </a:rPr>
              <a:t>GCSE Case Study: Storm </a:t>
            </a:r>
            <a:r>
              <a:rPr lang="en-US" sz="5261" dirty="0" err="1">
                <a:solidFill>
                  <a:srgbClr val="FFFFFF"/>
                </a:solidFill>
                <a:latin typeface="Montserrat Classic Bold"/>
                <a:ea typeface="Montserrat Classic Bold"/>
                <a:cs typeface="Montserrat Classic Bold"/>
                <a:sym typeface="Montserrat Classic Bold"/>
              </a:rPr>
              <a:t>Babet</a:t>
            </a:r>
            <a:endParaRPr lang="en-US" sz="5261" dirty="0">
              <a:solidFill>
                <a:srgbClr val="FFFFFF"/>
              </a:solidFill>
              <a:latin typeface="Montserrat Classic Bold"/>
              <a:ea typeface="Montserrat Classic Bold"/>
              <a:cs typeface="Montserrat Classic Bold"/>
              <a:sym typeface="Montserrat Classic Bold"/>
            </a:endParaRPr>
          </a:p>
        </p:txBody>
      </p:sp>
      <p:sp>
        <p:nvSpPr>
          <p:cNvPr id="11" name="TextBox 11"/>
          <p:cNvSpPr txBox="1"/>
          <p:nvPr/>
        </p:nvSpPr>
        <p:spPr>
          <a:xfrm>
            <a:off x="1957320" y="2836545"/>
            <a:ext cx="14373360" cy="2306955"/>
          </a:xfrm>
          <a:prstGeom prst="rect">
            <a:avLst/>
          </a:prstGeom>
        </p:spPr>
        <p:txBody>
          <a:bodyPr lIns="0" tIns="0" rIns="0" bIns="0" rtlCol="0" anchor="t">
            <a:spAutoFit/>
          </a:bodyPr>
          <a:lstStyle/>
          <a:p>
            <a:pPr algn="ctr">
              <a:lnSpc>
                <a:spcPts val="4620"/>
              </a:lnSpc>
            </a:pPr>
            <a:r>
              <a:rPr lang="en-US" sz="3300">
                <a:solidFill>
                  <a:srgbClr val="000000"/>
                </a:solidFill>
                <a:latin typeface="Montserrat Classic Bold"/>
                <a:ea typeface="Montserrat Classic Bold"/>
                <a:cs typeface="Montserrat Classic Bold"/>
                <a:sym typeface="Montserrat Classic Bold"/>
              </a:rPr>
              <a:t>TASK:</a:t>
            </a:r>
          </a:p>
          <a:p>
            <a:pPr algn="ctr">
              <a:lnSpc>
                <a:spcPts val="4620"/>
              </a:lnSpc>
              <a:spcBef>
                <a:spcPct val="0"/>
              </a:spcBef>
            </a:pPr>
            <a:r>
              <a:rPr lang="en-US" sz="3300">
                <a:solidFill>
                  <a:srgbClr val="000000"/>
                </a:solidFill>
                <a:latin typeface="Montserrat Classic"/>
                <a:ea typeface="Montserrat Classic"/>
                <a:cs typeface="Montserrat Classic"/>
                <a:sym typeface="Montserrat Classic"/>
              </a:rPr>
              <a:t>Using an atlas, match the names of the locations most severely affected by the storm with their corresponding locations on the map on your worksheet</a:t>
            </a:r>
          </a:p>
        </p:txBody>
      </p:sp>
      <p:sp>
        <p:nvSpPr>
          <p:cNvPr id="12" name="Freeform 12"/>
          <p:cNvSpPr/>
          <p:nvPr/>
        </p:nvSpPr>
        <p:spPr>
          <a:xfrm flipH="1">
            <a:off x="3531481" y="4105845"/>
            <a:ext cx="2155106" cy="2238084"/>
          </a:xfrm>
          <a:custGeom>
            <a:avLst/>
            <a:gdLst/>
            <a:ahLst/>
            <a:cxnLst/>
            <a:rect l="l" t="t" r="r" b="b"/>
            <a:pathLst>
              <a:path w="2155106" h="2238084">
                <a:moveTo>
                  <a:pt x="2155105" y="0"/>
                </a:moveTo>
                <a:lnTo>
                  <a:pt x="0" y="0"/>
                </a:lnTo>
                <a:lnTo>
                  <a:pt x="0" y="2238084"/>
                </a:lnTo>
                <a:lnTo>
                  <a:pt x="2155105" y="2238084"/>
                </a:lnTo>
                <a:lnTo>
                  <a:pt x="2155105" y="0"/>
                </a:lnTo>
                <a:close/>
              </a:path>
            </a:pathLst>
          </a:custGeom>
          <a:blipFill>
            <a:blip r:embed="rId7"/>
            <a:stretch>
              <a:fillRect l="-175504" t="-8954" r="-45209" b="-68147"/>
            </a:stretch>
          </a:blipFill>
        </p:spPr>
        <p:txBody>
          <a:bodyPr/>
          <a:lstStyle/>
          <a:p>
            <a:endParaRPr lang="en-GB"/>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Freeform 7"/>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sp>
        <p:nvSpPr>
          <p:cNvPr id="8" name="Freeform 8"/>
          <p:cNvSpPr/>
          <p:nvPr/>
        </p:nvSpPr>
        <p:spPr>
          <a:xfrm>
            <a:off x="6364814" y="2866643"/>
            <a:ext cx="5449433" cy="7274925"/>
          </a:xfrm>
          <a:custGeom>
            <a:avLst/>
            <a:gdLst/>
            <a:ahLst/>
            <a:cxnLst/>
            <a:rect l="l" t="t" r="r" b="b"/>
            <a:pathLst>
              <a:path w="5449433" h="7274925">
                <a:moveTo>
                  <a:pt x="0" y="0"/>
                </a:moveTo>
                <a:lnTo>
                  <a:pt x="5449433" y="0"/>
                </a:lnTo>
                <a:lnTo>
                  <a:pt x="5449433" y="7274925"/>
                </a:lnTo>
                <a:lnTo>
                  <a:pt x="0" y="7274925"/>
                </a:lnTo>
                <a:lnTo>
                  <a:pt x="0" y="0"/>
                </a:lnTo>
                <a:close/>
              </a:path>
            </a:pathLst>
          </a:custGeom>
          <a:blipFill>
            <a:blip r:embed="rId6"/>
            <a:stretch>
              <a:fillRect/>
            </a:stretch>
          </a:blipFill>
        </p:spPr>
        <p:txBody>
          <a:bodyPr/>
          <a:lstStyle/>
          <a:p>
            <a:endParaRPr lang="en-GB"/>
          </a:p>
        </p:txBody>
      </p:sp>
      <p:sp>
        <p:nvSpPr>
          <p:cNvPr id="9" name="TextBox 9"/>
          <p:cNvSpPr txBox="1"/>
          <p:nvPr/>
        </p:nvSpPr>
        <p:spPr>
          <a:xfrm>
            <a:off x="6085805" y="2029077"/>
            <a:ext cx="6116389" cy="837566"/>
          </a:xfrm>
          <a:prstGeom prst="rect">
            <a:avLst/>
          </a:prstGeom>
        </p:spPr>
        <p:txBody>
          <a:bodyPr lIns="0" tIns="0" rIns="0" bIns="0" rtlCol="0" anchor="t">
            <a:spAutoFit/>
          </a:bodyPr>
          <a:lstStyle/>
          <a:p>
            <a:pPr algn="ctr">
              <a:lnSpc>
                <a:spcPts val="6859"/>
              </a:lnSpc>
              <a:spcBef>
                <a:spcPct val="0"/>
              </a:spcBef>
            </a:pPr>
            <a:r>
              <a:rPr lang="en-US" sz="4899">
                <a:solidFill>
                  <a:srgbClr val="000000"/>
                </a:solidFill>
                <a:latin typeface="Montserrat Classic Bold"/>
                <a:ea typeface="Montserrat Classic Bold"/>
                <a:cs typeface="Montserrat Classic Bold"/>
                <a:sym typeface="Montserrat Classic Bold"/>
              </a:rPr>
              <a:t>Locations Affected:</a:t>
            </a:r>
          </a:p>
        </p:txBody>
      </p:sp>
      <p:sp>
        <p:nvSpPr>
          <p:cNvPr id="10" name="TextBox 10"/>
          <p:cNvSpPr txBox="1"/>
          <p:nvPr/>
        </p:nvSpPr>
        <p:spPr>
          <a:xfrm>
            <a:off x="4154769" y="771544"/>
            <a:ext cx="12380631" cy="842603"/>
          </a:xfrm>
          <a:prstGeom prst="rect">
            <a:avLst/>
          </a:prstGeom>
        </p:spPr>
        <p:txBody>
          <a:bodyPr wrap="square" lIns="0" tIns="0" rIns="0" bIns="0" rtlCol="0" anchor="t">
            <a:spAutoFit/>
          </a:bodyPr>
          <a:lstStyle/>
          <a:p>
            <a:pPr algn="ctr">
              <a:lnSpc>
                <a:spcPts val="7365"/>
              </a:lnSpc>
              <a:spcBef>
                <a:spcPct val="0"/>
              </a:spcBef>
            </a:pPr>
            <a:r>
              <a:rPr lang="en-US" sz="5261" dirty="0">
                <a:solidFill>
                  <a:srgbClr val="FFFFFF"/>
                </a:solidFill>
                <a:latin typeface="Montserrat Classic Bold"/>
                <a:ea typeface="Montserrat Classic Bold"/>
                <a:cs typeface="Montserrat Classic Bold"/>
                <a:sym typeface="Montserrat Classic Bold"/>
              </a:rPr>
              <a:t>GCSE Case Study: Storm </a:t>
            </a:r>
            <a:r>
              <a:rPr lang="en-US" sz="5261" dirty="0" err="1">
                <a:solidFill>
                  <a:srgbClr val="FFFFFF"/>
                </a:solidFill>
                <a:latin typeface="Montserrat Classic Bold"/>
                <a:ea typeface="Montserrat Classic Bold"/>
                <a:cs typeface="Montserrat Classic Bold"/>
                <a:sym typeface="Montserrat Classic Bold"/>
              </a:rPr>
              <a:t>Babet</a:t>
            </a:r>
            <a:endParaRPr lang="en-US" sz="5261" dirty="0">
              <a:solidFill>
                <a:srgbClr val="FFFFFF"/>
              </a:solidFill>
              <a:latin typeface="Montserrat Classic Bold"/>
              <a:ea typeface="Montserrat Classic Bold"/>
              <a:cs typeface="Montserrat Classic Bold"/>
              <a:sym typeface="Montserrat Classic Bold"/>
            </a:endParaRPr>
          </a:p>
        </p:txBody>
      </p:sp>
      <p:sp>
        <p:nvSpPr>
          <p:cNvPr id="11" name="TextBox 11"/>
          <p:cNvSpPr txBox="1"/>
          <p:nvPr/>
        </p:nvSpPr>
        <p:spPr>
          <a:xfrm>
            <a:off x="475048" y="5891296"/>
            <a:ext cx="5210209" cy="2920365"/>
          </a:xfrm>
          <a:prstGeom prst="rect">
            <a:avLst/>
          </a:prstGeom>
        </p:spPr>
        <p:txBody>
          <a:bodyPr lIns="0" tIns="0" rIns="0" bIns="0" rtlCol="0" anchor="t">
            <a:spAutoFit/>
          </a:bodyPr>
          <a:lstStyle/>
          <a:p>
            <a:pPr algn="ctr">
              <a:lnSpc>
                <a:spcPts val="3360"/>
              </a:lnSpc>
              <a:spcBef>
                <a:spcPct val="0"/>
              </a:spcBef>
            </a:pPr>
            <a:r>
              <a:rPr lang="en-US" sz="2400">
                <a:solidFill>
                  <a:srgbClr val="000000"/>
                </a:solidFill>
                <a:latin typeface="Montserrat Classic Bold"/>
                <a:ea typeface="Montserrat Classic Bold"/>
                <a:cs typeface="Montserrat Classic Bold"/>
                <a:sym typeface="Montserrat Classic Bold"/>
              </a:rPr>
              <a:t>Midlands: </a:t>
            </a:r>
          </a:p>
          <a:p>
            <a:pPr marL="518163" lvl="1" indent="-259082" algn="l">
              <a:lnSpc>
                <a:spcPts val="3360"/>
              </a:lnSpc>
              <a:buFont typeface="Arial"/>
              <a:buChar char="•"/>
            </a:pPr>
            <a:r>
              <a:rPr lang="en-US" sz="2400">
                <a:solidFill>
                  <a:srgbClr val="000000"/>
                </a:solidFill>
                <a:latin typeface="Montserrat Classic"/>
                <a:ea typeface="Montserrat Classic"/>
                <a:cs typeface="Montserrat Classic"/>
                <a:sym typeface="Montserrat Classic"/>
              </a:rPr>
              <a:t>Derby and Nottingham:</a:t>
            </a:r>
            <a:r>
              <a:rPr lang="en-US" sz="2400">
                <a:solidFill>
                  <a:srgbClr val="000000"/>
                </a:solidFill>
                <a:latin typeface="Montserrat Classic Bold"/>
                <a:ea typeface="Montserrat Classic Bold"/>
                <a:cs typeface="Montserrat Classic Bold"/>
                <a:sym typeface="Montserrat Classic Bold"/>
              </a:rPr>
              <a:t> </a:t>
            </a:r>
            <a:r>
              <a:rPr lang="en-US" sz="2400">
                <a:solidFill>
                  <a:srgbClr val="000000"/>
                </a:solidFill>
                <a:latin typeface="Montserrat Classic"/>
                <a:ea typeface="Montserrat Classic"/>
                <a:cs typeface="Montserrat Classic"/>
                <a:sym typeface="Montserrat Classic"/>
              </a:rPr>
              <a:t>Rivers exceeded record levels, causing significant flooding.</a:t>
            </a:r>
          </a:p>
          <a:p>
            <a:pPr marL="518163" lvl="1" indent="-259082" algn="l">
              <a:lnSpc>
                <a:spcPts val="3360"/>
              </a:lnSpc>
              <a:buFont typeface="Arial"/>
              <a:buChar char="•"/>
            </a:pPr>
            <a:r>
              <a:rPr lang="en-US" sz="2400">
                <a:solidFill>
                  <a:srgbClr val="000000"/>
                </a:solidFill>
                <a:latin typeface="Montserrat Classic"/>
                <a:ea typeface="Montserrat Classic"/>
                <a:cs typeface="Montserrat Classic"/>
                <a:sym typeface="Montserrat Classic"/>
              </a:rPr>
              <a:t>Retford, Nottinghamshire: Evacuation orders were issued for parts of the town.</a:t>
            </a:r>
          </a:p>
        </p:txBody>
      </p:sp>
      <p:sp>
        <p:nvSpPr>
          <p:cNvPr id="12" name="TextBox 12"/>
          <p:cNvSpPr txBox="1"/>
          <p:nvPr/>
        </p:nvSpPr>
        <p:spPr>
          <a:xfrm>
            <a:off x="12533399" y="3038093"/>
            <a:ext cx="5279318" cy="3339465"/>
          </a:xfrm>
          <a:prstGeom prst="rect">
            <a:avLst/>
          </a:prstGeom>
        </p:spPr>
        <p:txBody>
          <a:bodyPr lIns="0" tIns="0" rIns="0" bIns="0" rtlCol="0" anchor="t">
            <a:spAutoFit/>
          </a:bodyPr>
          <a:lstStyle/>
          <a:p>
            <a:pPr algn="ctr">
              <a:lnSpc>
                <a:spcPts val="3360"/>
              </a:lnSpc>
              <a:spcBef>
                <a:spcPct val="0"/>
              </a:spcBef>
            </a:pPr>
            <a:r>
              <a:rPr lang="en-US" sz="2400">
                <a:solidFill>
                  <a:srgbClr val="000000"/>
                </a:solidFill>
                <a:latin typeface="Montserrat Classic Bold"/>
                <a:ea typeface="Montserrat Classic Bold"/>
                <a:cs typeface="Montserrat Classic Bold"/>
                <a:sym typeface="Montserrat Classic Bold"/>
              </a:rPr>
              <a:t>Scotland: </a:t>
            </a:r>
          </a:p>
          <a:p>
            <a:pPr marL="518163" lvl="1" indent="-259082" algn="l">
              <a:lnSpc>
                <a:spcPts val="3360"/>
              </a:lnSpc>
              <a:buFont typeface="Arial"/>
              <a:buChar char="•"/>
            </a:pPr>
            <a:r>
              <a:rPr lang="en-US" sz="2400">
                <a:solidFill>
                  <a:srgbClr val="000000"/>
                </a:solidFill>
                <a:latin typeface="Montserrat Classic"/>
                <a:ea typeface="Montserrat Classic"/>
                <a:cs typeface="Montserrat Classic"/>
                <a:sym typeface="Montserrat Classic"/>
              </a:rPr>
              <a:t>Brechin, Angus: Became accessible only by boat at one point due to severe flooding.</a:t>
            </a:r>
          </a:p>
          <a:p>
            <a:pPr marL="518163" lvl="1" indent="-259082" algn="l">
              <a:lnSpc>
                <a:spcPts val="3360"/>
              </a:lnSpc>
              <a:buFont typeface="Arial"/>
              <a:buChar char="•"/>
            </a:pPr>
            <a:r>
              <a:rPr lang="en-US" sz="2400">
                <a:solidFill>
                  <a:srgbClr val="000000"/>
                </a:solidFill>
                <a:latin typeface="Montserrat Classic"/>
                <a:ea typeface="Montserrat Classic"/>
                <a:cs typeface="Montserrat Classic"/>
                <a:sym typeface="Montserrat Classic"/>
              </a:rPr>
              <a:t>Aberdeen: Major roads were closed as flood defences were overtopped by the river South Esk.</a:t>
            </a:r>
          </a:p>
        </p:txBody>
      </p:sp>
      <p:sp>
        <p:nvSpPr>
          <p:cNvPr id="13" name="TextBox 13"/>
          <p:cNvSpPr txBox="1"/>
          <p:nvPr/>
        </p:nvSpPr>
        <p:spPr>
          <a:xfrm>
            <a:off x="475048" y="3476729"/>
            <a:ext cx="5210209" cy="1243965"/>
          </a:xfrm>
          <a:prstGeom prst="rect">
            <a:avLst/>
          </a:prstGeom>
        </p:spPr>
        <p:txBody>
          <a:bodyPr lIns="0" tIns="0" rIns="0" bIns="0" rtlCol="0" anchor="t">
            <a:spAutoFit/>
          </a:bodyPr>
          <a:lstStyle/>
          <a:p>
            <a:pPr algn="ctr">
              <a:lnSpc>
                <a:spcPts val="3360"/>
              </a:lnSpc>
            </a:pPr>
            <a:r>
              <a:rPr lang="en-US" sz="2400">
                <a:solidFill>
                  <a:srgbClr val="000000"/>
                </a:solidFill>
                <a:latin typeface="Montserrat Classic Bold"/>
                <a:ea typeface="Montserrat Classic Bold"/>
                <a:cs typeface="Montserrat Classic Bold"/>
                <a:sym typeface="Montserrat Classic Bold"/>
              </a:rPr>
              <a:t>Northern Ireland: </a:t>
            </a:r>
          </a:p>
          <a:p>
            <a:pPr marL="518163" lvl="1" indent="-259082" algn="l">
              <a:lnSpc>
                <a:spcPts val="3360"/>
              </a:lnSpc>
              <a:buFont typeface="Arial"/>
              <a:buChar char="•"/>
            </a:pPr>
            <a:r>
              <a:rPr lang="en-US" sz="2400">
                <a:solidFill>
                  <a:srgbClr val="000000"/>
                </a:solidFill>
                <a:latin typeface="Montserrat Classic"/>
                <a:ea typeface="Montserrat Classic"/>
                <a:cs typeface="Montserrat Classic"/>
                <a:sym typeface="Montserrat Classic"/>
              </a:rPr>
              <a:t>Derry: Experienced extensive damage due to flooding.</a:t>
            </a:r>
          </a:p>
        </p:txBody>
      </p:sp>
      <p:sp>
        <p:nvSpPr>
          <p:cNvPr id="14" name="TextBox 14"/>
          <p:cNvSpPr txBox="1"/>
          <p:nvPr/>
        </p:nvSpPr>
        <p:spPr>
          <a:xfrm>
            <a:off x="12475348" y="6941388"/>
            <a:ext cx="5395421" cy="1663065"/>
          </a:xfrm>
          <a:prstGeom prst="rect">
            <a:avLst/>
          </a:prstGeom>
        </p:spPr>
        <p:txBody>
          <a:bodyPr lIns="0" tIns="0" rIns="0" bIns="0" rtlCol="0" anchor="t">
            <a:spAutoFit/>
          </a:bodyPr>
          <a:lstStyle/>
          <a:p>
            <a:pPr algn="ctr">
              <a:lnSpc>
                <a:spcPts val="3360"/>
              </a:lnSpc>
              <a:spcBef>
                <a:spcPct val="0"/>
              </a:spcBef>
            </a:pPr>
            <a:r>
              <a:rPr lang="en-US" sz="2400">
                <a:solidFill>
                  <a:srgbClr val="000000"/>
                </a:solidFill>
                <a:latin typeface="Montserrat Classic Bold"/>
                <a:ea typeface="Montserrat Classic Bold"/>
                <a:cs typeface="Montserrat Classic Bold"/>
                <a:sym typeface="Montserrat Classic Bold"/>
              </a:rPr>
              <a:t>Northern England: </a:t>
            </a:r>
          </a:p>
          <a:p>
            <a:pPr marL="518163" lvl="1" indent="-259082" algn="l">
              <a:lnSpc>
                <a:spcPts val="3360"/>
              </a:lnSpc>
              <a:buFont typeface="Arial"/>
              <a:buChar char="•"/>
            </a:pPr>
            <a:r>
              <a:rPr lang="en-US" sz="2400">
                <a:solidFill>
                  <a:srgbClr val="000000"/>
                </a:solidFill>
                <a:latin typeface="Montserrat Classic"/>
                <a:ea typeface="Montserrat Classic"/>
                <a:cs typeface="Montserrat Classic"/>
                <a:sym typeface="Montserrat Classic"/>
              </a:rPr>
              <a:t>Leeds, Sheffield, and York: Roads and railways were shut down due to flooding.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grpSp>
        <p:nvGrpSpPr>
          <p:cNvPr id="9" name="Group 9"/>
          <p:cNvGrpSpPr/>
          <p:nvPr/>
        </p:nvGrpSpPr>
        <p:grpSpPr>
          <a:xfrm>
            <a:off x="6181412" y="3121118"/>
            <a:ext cx="5473631" cy="5901711"/>
            <a:chOff x="0" y="0"/>
            <a:chExt cx="1441615" cy="1554360"/>
          </a:xfrm>
        </p:grpSpPr>
        <p:sp>
          <p:nvSpPr>
            <p:cNvPr id="10" name="Freeform 10"/>
            <p:cNvSpPr/>
            <p:nvPr/>
          </p:nvSpPr>
          <p:spPr>
            <a:xfrm>
              <a:off x="0" y="0"/>
              <a:ext cx="1441615" cy="1554360"/>
            </a:xfrm>
            <a:custGeom>
              <a:avLst/>
              <a:gdLst/>
              <a:ahLst/>
              <a:cxnLst/>
              <a:rect l="l" t="t" r="r" b="b"/>
              <a:pathLst>
                <a:path w="1441615" h="1554360">
                  <a:moveTo>
                    <a:pt x="72135" y="0"/>
                  </a:moveTo>
                  <a:lnTo>
                    <a:pt x="1369480" y="0"/>
                  </a:lnTo>
                  <a:cubicBezTo>
                    <a:pt x="1388612" y="0"/>
                    <a:pt x="1406959" y="7600"/>
                    <a:pt x="1420487" y="21128"/>
                  </a:cubicBezTo>
                  <a:cubicBezTo>
                    <a:pt x="1434015" y="34656"/>
                    <a:pt x="1441615" y="53003"/>
                    <a:pt x="1441615" y="72135"/>
                  </a:cubicBezTo>
                  <a:lnTo>
                    <a:pt x="1441615" y="1482226"/>
                  </a:lnTo>
                  <a:cubicBezTo>
                    <a:pt x="1441615" y="1522064"/>
                    <a:pt x="1409319" y="1554360"/>
                    <a:pt x="1369480" y="1554360"/>
                  </a:cubicBezTo>
                  <a:lnTo>
                    <a:pt x="72135" y="1554360"/>
                  </a:lnTo>
                  <a:cubicBezTo>
                    <a:pt x="53003" y="1554360"/>
                    <a:pt x="34656" y="1546760"/>
                    <a:pt x="21128" y="1533232"/>
                  </a:cubicBezTo>
                  <a:cubicBezTo>
                    <a:pt x="7600" y="1519705"/>
                    <a:pt x="0" y="1501357"/>
                    <a:pt x="0" y="1482226"/>
                  </a:cubicBezTo>
                  <a:lnTo>
                    <a:pt x="0" y="72135"/>
                  </a:lnTo>
                  <a:cubicBezTo>
                    <a:pt x="0" y="32296"/>
                    <a:pt x="32296" y="0"/>
                    <a:pt x="72135" y="0"/>
                  </a:cubicBezTo>
                  <a:close/>
                </a:path>
              </a:pathLst>
            </a:custGeom>
            <a:solidFill>
              <a:srgbClr val="FFFFFF"/>
            </a:solidFill>
            <a:ln w="76200" cap="rnd">
              <a:solidFill>
                <a:srgbClr val="CC2141"/>
              </a:solidFill>
              <a:prstDash val="solid"/>
              <a:round/>
            </a:ln>
          </p:spPr>
          <p:txBody>
            <a:bodyPr/>
            <a:lstStyle/>
            <a:p>
              <a:endParaRPr lang="en-GB"/>
            </a:p>
          </p:txBody>
        </p:sp>
        <p:sp>
          <p:nvSpPr>
            <p:cNvPr id="11" name="TextBox 11"/>
            <p:cNvSpPr txBox="1"/>
            <p:nvPr/>
          </p:nvSpPr>
          <p:spPr>
            <a:xfrm>
              <a:off x="0" y="-47625"/>
              <a:ext cx="1441615" cy="1601985"/>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6313706" y="3408936"/>
            <a:ext cx="5199880" cy="5326073"/>
          </a:xfrm>
          <a:prstGeom prst="rect">
            <a:avLst/>
          </a:prstGeom>
        </p:spPr>
        <p:txBody>
          <a:bodyPr wrap="square" lIns="0" tIns="0" rIns="0" bIns="0" rtlCol="0" anchor="t">
            <a:spAutoFit/>
          </a:bodyPr>
          <a:lstStyle/>
          <a:p>
            <a:pPr algn="ctr">
              <a:lnSpc>
                <a:spcPts val="4200"/>
              </a:lnSpc>
              <a:spcBef>
                <a:spcPct val="0"/>
              </a:spcBef>
            </a:pPr>
            <a:r>
              <a:rPr lang="en-US" sz="3000">
                <a:solidFill>
                  <a:srgbClr val="000000"/>
                </a:solidFill>
                <a:latin typeface="Montserrat Classic Bold"/>
                <a:ea typeface="Montserrat Classic Bold"/>
                <a:cs typeface="Montserrat Classic Bold"/>
                <a:sym typeface="Montserrat Classic Bold"/>
              </a:rPr>
              <a:t>Economic impacts</a:t>
            </a:r>
            <a:r>
              <a:rPr lang="en-US" sz="3000">
                <a:solidFill>
                  <a:srgbClr val="000000"/>
                </a:solidFill>
                <a:latin typeface="Montserrat Classic"/>
                <a:ea typeface="Montserrat Classic"/>
                <a:cs typeface="Montserrat Classic"/>
                <a:sym typeface="Montserrat Classic"/>
              </a:rPr>
              <a:t> are the financial effects on individuals, businesses and the overall economy. This includes property damage, business disruption, costs of repairs and rebuilding, and impacts on industries such as agriculture and tourism.</a:t>
            </a:r>
          </a:p>
        </p:txBody>
      </p:sp>
      <p:grpSp>
        <p:nvGrpSpPr>
          <p:cNvPr id="13" name="Group 13"/>
          <p:cNvGrpSpPr/>
          <p:nvPr/>
        </p:nvGrpSpPr>
        <p:grpSpPr>
          <a:xfrm>
            <a:off x="323852" y="3121118"/>
            <a:ext cx="5473631" cy="5368355"/>
            <a:chOff x="0" y="0"/>
            <a:chExt cx="7298175" cy="7157807"/>
          </a:xfrm>
        </p:grpSpPr>
        <p:grpSp>
          <p:nvGrpSpPr>
            <p:cNvPr id="14" name="Group 14"/>
            <p:cNvGrpSpPr/>
            <p:nvPr/>
          </p:nvGrpSpPr>
          <p:grpSpPr>
            <a:xfrm>
              <a:off x="0" y="0"/>
              <a:ext cx="7298175" cy="7157807"/>
              <a:chOff x="0" y="0"/>
              <a:chExt cx="1441615" cy="1413888"/>
            </a:xfrm>
          </p:grpSpPr>
          <p:sp>
            <p:nvSpPr>
              <p:cNvPr id="15" name="Freeform 15"/>
              <p:cNvSpPr/>
              <p:nvPr/>
            </p:nvSpPr>
            <p:spPr>
              <a:xfrm>
                <a:off x="0" y="0"/>
                <a:ext cx="1441615" cy="1413888"/>
              </a:xfrm>
              <a:custGeom>
                <a:avLst/>
                <a:gdLst/>
                <a:ahLst/>
                <a:cxnLst/>
                <a:rect l="l" t="t" r="r" b="b"/>
                <a:pathLst>
                  <a:path w="1441615" h="1413888">
                    <a:moveTo>
                      <a:pt x="72135" y="0"/>
                    </a:moveTo>
                    <a:lnTo>
                      <a:pt x="1369480" y="0"/>
                    </a:lnTo>
                    <a:cubicBezTo>
                      <a:pt x="1388612" y="0"/>
                      <a:pt x="1406959" y="7600"/>
                      <a:pt x="1420487" y="21128"/>
                    </a:cubicBezTo>
                    <a:cubicBezTo>
                      <a:pt x="1434015" y="34656"/>
                      <a:pt x="1441615" y="53003"/>
                      <a:pt x="1441615" y="72135"/>
                    </a:cubicBezTo>
                    <a:lnTo>
                      <a:pt x="1441615" y="1341753"/>
                    </a:lnTo>
                    <a:cubicBezTo>
                      <a:pt x="1441615" y="1381592"/>
                      <a:pt x="1409319" y="1413888"/>
                      <a:pt x="1369480" y="1413888"/>
                    </a:cubicBezTo>
                    <a:lnTo>
                      <a:pt x="72135" y="1413888"/>
                    </a:lnTo>
                    <a:cubicBezTo>
                      <a:pt x="53003" y="1413888"/>
                      <a:pt x="34656" y="1406288"/>
                      <a:pt x="21128" y="1392760"/>
                    </a:cubicBezTo>
                    <a:cubicBezTo>
                      <a:pt x="7600" y="1379232"/>
                      <a:pt x="0" y="1360885"/>
                      <a:pt x="0" y="1341753"/>
                    </a:cubicBezTo>
                    <a:lnTo>
                      <a:pt x="0" y="72135"/>
                    </a:lnTo>
                    <a:cubicBezTo>
                      <a:pt x="0" y="32296"/>
                      <a:pt x="32296" y="0"/>
                      <a:pt x="72135" y="0"/>
                    </a:cubicBezTo>
                    <a:close/>
                  </a:path>
                </a:pathLst>
              </a:custGeom>
              <a:solidFill>
                <a:srgbClr val="FFFFFF"/>
              </a:solidFill>
              <a:ln w="76200" cap="rnd">
                <a:solidFill>
                  <a:srgbClr val="B8DA0C"/>
                </a:solidFill>
                <a:prstDash val="solid"/>
                <a:round/>
              </a:ln>
            </p:spPr>
            <p:txBody>
              <a:bodyPr/>
              <a:lstStyle/>
              <a:p>
                <a:endParaRPr lang="en-GB"/>
              </a:p>
            </p:txBody>
          </p:sp>
          <p:sp>
            <p:nvSpPr>
              <p:cNvPr id="16" name="TextBox 16"/>
              <p:cNvSpPr txBox="1"/>
              <p:nvPr/>
            </p:nvSpPr>
            <p:spPr>
              <a:xfrm>
                <a:off x="0" y="-47625"/>
                <a:ext cx="1441615" cy="1461513"/>
              </a:xfrm>
              <a:prstGeom prst="rect">
                <a:avLst/>
              </a:prstGeom>
            </p:spPr>
            <p:txBody>
              <a:bodyPr lIns="50800" tIns="50800" rIns="50800" bIns="50800" rtlCol="0" anchor="ctr"/>
              <a:lstStyle/>
              <a:p>
                <a:pPr algn="ctr">
                  <a:lnSpc>
                    <a:spcPts val="2659"/>
                  </a:lnSpc>
                </a:pPr>
                <a:endParaRPr/>
              </a:p>
            </p:txBody>
          </p:sp>
        </p:grpSp>
        <p:sp>
          <p:nvSpPr>
            <p:cNvPr id="17" name="TextBox 17"/>
            <p:cNvSpPr txBox="1"/>
            <p:nvPr/>
          </p:nvSpPr>
          <p:spPr>
            <a:xfrm>
              <a:off x="252019" y="362893"/>
              <a:ext cx="6794138" cy="6383285"/>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Montserrat Classic Bold"/>
                  <a:ea typeface="Montserrat Classic Bold"/>
                  <a:cs typeface="Montserrat Classic Bold"/>
                  <a:sym typeface="Montserrat Classic Bold"/>
                </a:rPr>
                <a:t>Social impacts</a:t>
              </a:r>
              <a:r>
                <a:rPr lang="en-US" sz="3000">
                  <a:solidFill>
                    <a:srgbClr val="000000"/>
                  </a:solidFill>
                  <a:latin typeface="Montserrat Classic"/>
                  <a:ea typeface="Montserrat Classic"/>
                  <a:cs typeface="Montserrat Classic"/>
                  <a:sym typeface="Montserrat Classic"/>
                </a:rPr>
                <a:t> are the effects on the lives, health and wellbeing of people in a community. This includes disruptions to daily life, displacement, casualties, public health issues and changes in community dynamics.</a:t>
              </a:r>
            </a:p>
          </p:txBody>
        </p:sp>
      </p:grpSp>
      <p:grpSp>
        <p:nvGrpSpPr>
          <p:cNvPr id="18" name="Group 18"/>
          <p:cNvGrpSpPr/>
          <p:nvPr/>
        </p:nvGrpSpPr>
        <p:grpSpPr>
          <a:xfrm>
            <a:off x="12205560" y="3121118"/>
            <a:ext cx="5473631" cy="4887185"/>
            <a:chOff x="0" y="0"/>
            <a:chExt cx="1441615" cy="1287160"/>
          </a:xfrm>
        </p:grpSpPr>
        <p:sp>
          <p:nvSpPr>
            <p:cNvPr id="19" name="Freeform 19"/>
            <p:cNvSpPr/>
            <p:nvPr/>
          </p:nvSpPr>
          <p:spPr>
            <a:xfrm>
              <a:off x="0" y="0"/>
              <a:ext cx="1441615" cy="1287160"/>
            </a:xfrm>
            <a:custGeom>
              <a:avLst/>
              <a:gdLst/>
              <a:ahLst/>
              <a:cxnLst/>
              <a:rect l="l" t="t" r="r" b="b"/>
              <a:pathLst>
                <a:path w="1441615" h="1287160">
                  <a:moveTo>
                    <a:pt x="72135" y="0"/>
                  </a:moveTo>
                  <a:lnTo>
                    <a:pt x="1369480" y="0"/>
                  </a:lnTo>
                  <a:cubicBezTo>
                    <a:pt x="1388612" y="0"/>
                    <a:pt x="1406959" y="7600"/>
                    <a:pt x="1420487" y="21128"/>
                  </a:cubicBezTo>
                  <a:cubicBezTo>
                    <a:pt x="1434015" y="34656"/>
                    <a:pt x="1441615" y="53003"/>
                    <a:pt x="1441615" y="72135"/>
                  </a:cubicBezTo>
                  <a:lnTo>
                    <a:pt x="1441615" y="1215025"/>
                  </a:lnTo>
                  <a:cubicBezTo>
                    <a:pt x="1441615" y="1254864"/>
                    <a:pt x="1409319" y="1287160"/>
                    <a:pt x="1369480" y="1287160"/>
                  </a:cubicBezTo>
                  <a:lnTo>
                    <a:pt x="72135" y="1287160"/>
                  </a:lnTo>
                  <a:cubicBezTo>
                    <a:pt x="53003" y="1287160"/>
                    <a:pt x="34656" y="1279560"/>
                    <a:pt x="21128" y="1266032"/>
                  </a:cubicBezTo>
                  <a:cubicBezTo>
                    <a:pt x="7600" y="1252504"/>
                    <a:pt x="0" y="1234157"/>
                    <a:pt x="0" y="1215025"/>
                  </a:cubicBezTo>
                  <a:lnTo>
                    <a:pt x="0" y="72135"/>
                  </a:lnTo>
                  <a:cubicBezTo>
                    <a:pt x="0" y="32296"/>
                    <a:pt x="32296" y="0"/>
                    <a:pt x="72135" y="0"/>
                  </a:cubicBezTo>
                  <a:close/>
                </a:path>
              </a:pathLst>
            </a:custGeom>
            <a:solidFill>
              <a:srgbClr val="FFFFFF"/>
            </a:solidFill>
            <a:ln w="76200" cap="rnd">
              <a:solidFill>
                <a:srgbClr val="1C78B6"/>
              </a:solidFill>
              <a:prstDash val="solid"/>
              <a:round/>
            </a:ln>
          </p:spPr>
          <p:txBody>
            <a:bodyPr/>
            <a:lstStyle/>
            <a:p>
              <a:endParaRPr lang="en-GB"/>
            </a:p>
          </p:txBody>
        </p:sp>
        <p:sp>
          <p:nvSpPr>
            <p:cNvPr id="20" name="TextBox 20"/>
            <p:cNvSpPr txBox="1"/>
            <p:nvPr/>
          </p:nvSpPr>
          <p:spPr>
            <a:xfrm>
              <a:off x="0" y="-47625"/>
              <a:ext cx="1441615" cy="1334785"/>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12440306" y="3373523"/>
            <a:ext cx="5004139" cy="4257675"/>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Montserrat Classic Bold"/>
                <a:ea typeface="Montserrat Classic Bold"/>
                <a:cs typeface="Montserrat Classic Bold"/>
                <a:sym typeface="Montserrat Classic Bold"/>
              </a:rPr>
              <a:t>Environmental impacts</a:t>
            </a:r>
            <a:r>
              <a:rPr lang="en-US" sz="3000">
                <a:solidFill>
                  <a:srgbClr val="000000"/>
                </a:solidFill>
                <a:latin typeface="Montserrat Classic"/>
                <a:ea typeface="Montserrat Classic"/>
                <a:cs typeface="Montserrat Classic"/>
                <a:sym typeface="Montserrat Classic"/>
              </a:rPr>
              <a:t> involve changes to the natural environment due to an event. This includes effects on wildlife, ecosystems, natural resources, and pollution levels.</a:t>
            </a:r>
          </a:p>
        </p:txBody>
      </p:sp>
      <p:sp>
        <p:nvSpPr>
          <p:cNvPr id="22" name="Freeform 22"/>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sp>
        <p:nvSpPr>
          <p:cNvPr id="23" name="TextBox 23"/>
          <p:cNvSpPr txBox="1"/>
          <p:nvPr/>
        </p:nvSpPr>
        <p:spPr>
          <a:xfrm>
            <a:off x="434257" y="8796956"/>
            <a:ext cx="5252822" cy="1243767"/>
          </a:xfrm>
          <a:prstGeom prst="rect">
            <a:avLst/>
          </a:prstGeom>
        </p:spPr>
        <p:txBody>
          <a:bodyPr lIns="0" tIns="0" rIns="0" bIns="0" rtlCol="0" anchor="t">
            <a:spAutoFit/>
          </a:bodyPr>
          <a:lstStyle/>
          <a:p>
            <a:pPr algn="ctr">
              <a:lnSpc>
                <a:spcPts val="3359"/>
              </a:lnSpc>
              <a:spcBef>
                <a:spcPct val="0"/>
              </a:spcBef>
            </a:pPr>
            <a:r>
              <a:rPr lang="en-US" sz="2399">
                <a:solidFill>
                  <a:srgbClr val="000000"/>
                </a:solidFill>
                <a:latin typeface="Montserrat Classic"/>
                <a:ea typeface="Montserrat Classic"/>
                <a:cs typeface="Montserrat Classic"/>
                <a:sym typeface="Montserrat Classic"/>
              </a:rPr>
              <a:t>Some of these impacts overlap because they are connected and affect each other in various ways.</a:t>
            </a:r>
          </a:p>
        </p:txBody>
      </p:sp>
      <p:sp>
        <p:nvSpPr>
          <p:cNvPr id="24" name="TextBox 24"/>
          <p:cNvSpPr txBox="1"/>
          <p:nvPr/>
        </p:nvSpPr>
        <p:spPr>
          <a:xfrm>
            <a:off x="6413065" y="1928810"/>
            <a:ext cx="5461871" cy="754927"/>
          </a:xfrm>
          <a:prstGeom prst="rect">
            <a:avLst/>
          </a:prstGeom>
        </p:spPr>
        <p:txBody>
          <a:bodyPr lIns="0" tIns="0" rIns="0" bIns="0" rtlCol="0" anchor="t">
            <a:spAutoFit/>
          </a:bodyPr>
          <a:lstStyle/>
          <a:p>
            <a:pPr algn="ctr">
              <a:lnSpc>
                <a:spcPts val="6159"/>
              </a:lnSpc>
              <a:spcBef>
                <a:spcPct val="0"/>
              </a:spcBef>
            </a:pPr>
            <a:r>
              <a:rPr lang="en-US" sz="4399">
                <a:solidFill>
                  <a:srgbClr val="000000"/>
                </a:solidFill>
                <a:latin typeface="Montserrat Classic Bold"/>
                <a:ea typeface="Montserrat Classic Bold"/>
                <a:cs typeface="Montserrat Classic Bold"/>
                <a:sym typeface="Montserrat Classic Bold"/>
              </a:rPr>
              <a:t>IMPACTS: </a:t>
            </a:r>
          </a:p>
        </p:txBody>
      </p:sp>
      <p:sp>
        <p:nvSpPr>
          <p:cNvPr id="25" name="TextBox 25"/>
          <p:cNvSpPr txBox="1"/>
          <p:nvPr/>
        </p:nvSpPr>
        <p:spPr>
          <a:xfrm>
            <a:off x="4154769" y="771544"/>
            <a:ext cx="12304431" cy="842603"/>
          </a:xfrm>
          <a:prstGeom prst="rect">
            <a:avLst/>
          </a:prstGeom>
        </p:spPr>
        <p:txBody>
          <a:bodyPr wrap="square" lIns="0" tIns="0" rIns="0" bIns="0" rtlCol="0" anchor="t">
            <a:spAutoFit/>
          </a:bodyPr>
          <a:lstStyle/>
          <a:p>
            <a:pPr algn="ctr">
              <a:lnSpc>
                <a:spcPts val="7365"/>
              </a:lnSpc>
              <a:spcBef>
                <a:spcPct val="0"/>
              </a:spcBef>
            </a:pPr>
            <a:r>
              <a:rPr lang="en-US" sz="5261" dirty="0">
                <a:solidFill>
                  <a:srgbClr val="FFFFFF"/>
                </a:solidFill>
                <a:latin typeface="Montserrat Classic Bold"/>
                <a:ea typeface="Montserrat Classic Bold"/>
                <a:cs typeface="Montserrat Classic Bold"/>
                <a:sym typeface="Montserrat Classic Bold"/>
              </a:rPr>
              <a:t>GCSE Case Study: Storm </a:t>
            </a:r>
            <a:r>
              <a:rPr lang="en-US" sz="5261" dirty="0" err="1">
                <a:solidFill>
                  <a:srgbClr val="FFFFFF"/>
                </a:solidFill>
                <a:latin typeface="Montserrat Classic Bold"/>
                <a:ea typeface="Montserrat Classic Bold"/>
                <a:cs typeface="Montserrat Classic Bold"/>
                <a:sym typeface="Montserrat Classic Bold"/>
              </a:rPr>
              <a:t>Babet</a:t>
            </a:r>
            <a:endParaRPr lang="en-US" sz="5261" dirty="0">
              <a:solidFill>
                <a:srgbClr val="FFFFFF"/>
              </a:solidFill>
              <a:latin typeface="Montserrat Classic Bold"/>
              <a:ea typeface="Montserrat Classic Bold"/>
              <a:cs typeface="Montserrat Classic Bold"/>
              <a:sym typeface="Montserrat Classic Bo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3">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sp>
        <p:nvSpPr>
          <p:cNvPr id="10" name="Freeform 10"/>
          <p:cNvSpPr/>
          <p:nvPr/>
        </p:nvSpPr>
        <p:spPr>
          <a:xfrm>
            <a:off x="836642" y="2798037"/>
            <a:ext cx="8202389" cy="6151792"/>
          </a:xfrm>
          <a:custGeom>
            <a:avLst/>
            <a:gdLst/>
            <a:ahLst/>
            <a:cxnLst/>
            <a:rect l="l" t="t" r="r" b="b"/>
            <a:pathLst>
              <a:path w="8202389" h="6151792">
                <a:moveTo>
                  <a:pt x="0" y="0"/>
                </a:moveTo>
                <a:lnTo>
                  <a:pt x="8202389" y="0"/>
                </a:lnTo>
                <a:lnTo>
                  <a:pt x="8202389" y="6151792"/>
                </a:lnTo>
                <a:lnTo>
                  <a:pt x="0" y="6151792"/>
                </a:lnTo>
                <a:lnTo>
                  <a:pt x="0" y="0"/>
                </a:lnTo>
                <a:close/>
              </a:path>
            </a:pathLst>
          </a:custGeom>
          <a:blipFill>
            <a:blip r:embed="rId7"/>
            <a:stretch>
              <a:fillRect/>
            </a:stretch>
          </a:blipFill>
        </p:spPr>
        <p:txBody>
          <a:bodyPr/>
          <a:lstStyle/>
          <a:p>
            <a:endParaRPr lang="en-GB"/>
          </a:p>
        </p:txBody>
      </p:sp>
      <p:sp>
        <p:nvSpPr>
          <p:cNvPr id="11" name="Freeform 11"/>
          <p:cNvSpPr/>
          <p:nvPr/>
        </p:nvSpPr>
        <p:spPr>
          <a:xfrm>
            <a:off x="9248969" y="2798037"/>
            <a:ext cx="8202389" cy="6151792"/>
          </a:xfrm>
          <a:custGeom>
            <a:avLst/>
            <a:gdLst/>
            <a:ahLst/>
            <a:cxnLst/>
            <a:rect l="l" t="t" r="r" b="b"/>
            <a:pathLst>
              <a:path w="8202389" h="6151792">
                <a:moveTo>
                  <a:pt x="0" y="0"/>
                </a:moveTo>
                <a:lnTo>
                  <a:pt x="8202389" y="0"/>
                </a:lnTo>
                <a:lnTo>
                  <a:pt x="8202389" y="6151792"/>
                </a:lnTo>
                <a:lnTo>
                  <a:pt x="0" y="6151792"/>
                </a:lnTo>
                <a:lnTo>
                  <a:pt x="0" y="0"/>
                </a:lnTo>
                <a:close/>
              </a:path>
            </a:pathLst>
          </a:custGeom>
          <a:blipFill>
            <a:blip r:embed="rId8"/>
            <a:stretch>
              <a:fillRect/>
            </a:stretch>
          </a:blipFill>
        </p:spPr>
        <p:txBody>
          <a:bodyPr/>
          <a:lstStyle/>
          <a:p>
            <a:endParaRPr lang="en-GB"/>
          </a:p>
        </p:txBody>
      </p:sp>
      <p:sp>
        <p:nvSpPr>
          <p:cNvPr id="12" name="TextBox 12"/>
          <p:cNvSpPr txBox="1"/>
          <p:nvPr/>
        </p:nvSpPr>
        <p:spPr>
          <a:xfrm>
            <a:off x="6413065" y="1928810"/>
            <a:ext cx="5461871" cy="754927"/>
          </a:xfrm>
          <a:prstGeom prst="rect">
            <a:avLst/>
          </a:prstGeom>
        </p:spPr>
        <p:txBody>
          <a:bodyPr lIns="0" tIns="0" rIns="0" bIns="0" rtlCol="0" anchor="t">
            <a:spAutoFit/>
          </a:bodyPr>
          <a:lstStyle/>
          <a:p>
            <a:pPr algn="ctr">
              <a:lnSpc>
                <a:spcPts val="6159"/>
              </a:lnSpc>
              <a:spcBef>
                <a:spcPct val="0"/>
              </a:spcBef>
            </a:pPr>
            <a:r>
              <a:rPr lang="en-US" sz="4399">
                <a:solidFill>
                  <a:srgbClr val="000000"/>
                </a:solidFill>
                <a:latin typeface="Montserrat Classic Bold"/>
                <a:ea typeface="Montserrat Classic Bold"/>
                <a:cs typeface="Montserrat Classic Bold"/>
                <a:sym typeface="Montserrat Classic Bold"/>
              </a:rPr>
              <a:t>IMPACTS: </a:t>
            </a:r>
          </a:p>
        </p:txBody>
      </p:sp>
      <p:sp>
        <p:nvSpPr>
          <p:cNvPr id="13" name="TextBox 13"/>
          <p:cNvSpPr txBox="1"/>
          <p:nvPr/>
        </p:nvSpPr>
        <p:spPr>
          <a:xfrm>
            <a:off x="4154769" y="771544"/>
            <a:ext cx="12304431" cy="842603"/>
          </a:xfrm>
          <a:prstGeom prst="rect">
            <a:avLst/>
          </a:prstGeom>
        </p:spPr>
        <p:txBody>
          <a:bodyPr wrap="square" lIns="0" tIns="0" rIns="0" bIns="0" rtlCol="0" anchor="t">
            <a:spAutoFit/>
          </a:bodyPr>
          <a:lstStyle/>
          <a:p>
            <a:pPr algn="ctr">
              <a:lnSpc>
                <a:spcPts val="7365"/>
              </a:lnSpc>
              <a:spcBef>
                <a:spcPct val="0"/>
              </a:spcBef>
            </a:pPr>
            <a:r>
              <a:rPr lang="en-US" sz="5261" dirty="0">
                <a:solidFill>
                  <a:srgbClr val="FFFFFF"/>
                </a:solidFill>
                <a:latin typeface="Montserrat Classic Bold"/>
                <a:ea typeface="Montserrat Classic Bold"/>
                <a:cs typeface="Montserrat Classic Bold"/>
                <a:sym typeface="Montserrat Classic Bold"/>
              </a:rPr>
              <a:t>GCSE Case Study: Storm </a:t>
            </a:r>
            <a:r>
              <a:rPr lang="en-US" sz="5261" dirty="0" err="1">
                <a:solidFill>
                  <a:srgbClr val="FFFFFF"/>
                </a:solidFill>
                <a:latin typeface="Montserrat Classic Bold"/>
                <a:ea typeface="Montserrat Classic Bold"/>
                <a:cs typeface="Montserrat Classic Bold"/>
                <a:sym typeface="Montserrat Classic Bold"/>
              </a:rPr>
              <a:t>Babet</a:t>
            </a:r>
            <a:endParaRPr lang="en-US" sz="5261" dirty="0">
              <a:solidFill>
                <a:srgbClr val="FFFFFF"/>
              </a:solidFill>
              <a:latin typeface="Montserrat Classic Bold"/>
              <a:ea typeface="Montserrat Classic Bold"/>
              <a:cs typeface="Montserrat Classic Bold"/>
              <a:sym typeface="Montserrat Classic Bold"/>
            </a:endParaRPr>
          </a:p>
        </p:txBody>
      </p:sp>
      <p:sp>
        <p:nvSpPr>
          <p:cNvPr id="14" name="TextBox 14"/>
          <p:cNvSpPr txBox="1"/>
          <p:nvPr/>
        </p:nvSpPr>
        <p:spPr>
          <a:xfrm>
            <a:off x="1249429" y="9046984"/>
            <a:ext cx="7210706" cy="405765"/>
          </a:xfrm>
          <a:prstGeom prst="rect">
            <a:avLst/>
          </a:prstGeom>
        </p:spPr>
        <p:txBody>
          <a:bodyPr lIns="0" tIns="0" rIns="0" bIns="0" rtlCol="0" anchor="t">
            <a:spAutoFit/>
          </a:bodyPr>
          <a:lstStyle/>
          <a:p>
            <a:pPr algn="ctr">
              <a:lnSpc>
                <a:spcPts val="3359"/>
              </a:lnSpc>
              <a:spcBef>
                <a:spcPct val="0"/>
              </a:spcBef>
            </a:pPr>
            <a:r>
              <a:rPr lang="en-US" sz="2399">
                <a:solidFill>
                  <a:srgbClr val="000000"/>
                </a:solidFill>
                <a:latin typeface="Montserrat Classic"/>
                <a:ea typeface="Montserrat Classic"/>
                <a:cs typeface="Montserrat Classic"/>
                <a:sym typeface="Montserrat Classic"/>
              </a:rPr>
              <a:t>Flooding at The Green in Grundisburgh. Suffolk</a:t>
            </a:r>
          </a:p>
        </p:txBody>
      </p:sp>
      <p:sp>
        <p:nvSpPr>
          <p:cNvPr id="15" name="TextBox 15"/>
          <p:cNvSpPr txBox="1"/>
          <p:nvPr/>
        </p:nvSpPr>
        <p:spPr>
          <a:xfrm>
            <a:off x="9595906" y="9016504"/>
            <a:ext cx="5455302" cy="824865"/>
          </a:xfrm>
          <a:prstGeom prst="rect">
            <a:avLst/>
          </a:prstGeom>
        </p:spPr>
        <p:txBody>
          <a:bodyPr lIns="0" tIns="0" rIns="0" bIns="0" rtlCol="0" anchor="t">
            <a:spAutoFit/>
          </a:bodyPr>
          <a:lstStyle/>
          <a:p>
            <a:pPr algn="ctr">
              <a:lnSpc>
                <a:spcPts val="3359"/>
              </a:lnSpc>
              <a:spcBef>
                <a:spcPct val="0"/>
              </a:spcBef>
            </a:pPr>
            <a:r>
              <a:rPr lang="en-US" sz="2399">
                <a:solidFill>
                  <a:srgbClr val="000000"/>
                </a:solidFill>
                <a:latin typeface="Montserrat Classic"/>
                <a:ea typeface="Montserrat Classic"/>
                <a:cs typeface="Montserrat Classic"/>
                <a:sym typeface="Montserrat Classic"/>
              </a:rPr>
              <a:t>The River Severn in flood at Worcester Bridge</a:t>
            </a:r>
          </a:p>
        </p:txBody>
      </p:sp>
    </p:spTree>
  </p:cSld>
  <p:clrMapOvr>
    <a:masterClrMapping/>
  </p:clrMapOvr>
  <p:extLst>
    <p:ext uri="{6950BFC3-D8DA-4A85-94F7-54DA5524770B}">
      <p188:commentRel xmlns:p188="http://schemas.microsoft.com/office/powerpoint/2018/8/main" r:id="rId2"/>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sp>
        <p:nvSpPr>
          <p:cNvPr id="10" name="Freeform 10"/>
          <p:cNvSpPr/>
          <p:nvPr/>
        </p:nvSpPr>
        <p:spPr>
          <a:xfrm>
            <a:off x="323852" y="2798037"/>
            <a:ext cx="8357292" cy="6267969"/>
          </a:xfrm>
          <a:custGeom>
            <a:avLst/>
            <a:gdLst/>
            <a:ahLst/>
            <a:cxnLst/>
            <a:rect l="l" t="t" r="r" b="b"/>
            <a:pathLst>
              <a:path w="8357292" h="6267969">
                <a:moveTo>
                  <a:pt x="0" y="0"/>
                </a:moveTo>
                <a:lnTo>
                  <a:pt x="8357293" y="0"/>
                </a:lnTo>
                <a:lnTo>
                  <a:pt x="8357293" y="6267969"/>
                </a:lnTo>
                <a:lnTo>
                  <a:pt x="0" y="6267969"/>
                </a:lnTo>
                <a:lnTo>
                  <a:pt x="0" y="0"/>
                </a:lnTo>
                <a:close/>
              </a:path>
            </a:pathLst>
          </a:custGeom>
          <a:blipFill>
            <a:blip r:embed="rId6"/>
            <a:stretch>
              <a:fillRect/>
            </a:stretch>
          </a:blipFill>
        </p:spPr>
        <p:txBody>
          <a:bodyPr/>
          <a:lstStyle/>
          <a:p>
            <a:endParaRPr lang="en-GB"/>
          </a:p>
        </p:txBody>
      </p:sp>
      <p:sp>
        <p:nvSpPr>
          <p:cNvPr id="11" name="Freeform 11"/>
          <p:cNvSpPr/>
          <p:nvPr/>
        </p:nvSpPr>
        <p:spPr>
          <a:xfrm>
            <a:off x="9277487" y="2798037"/>
            <a:ext cx="8429782" cy="6267969"/>
          </a:xfrm>
          <a:custGeom>
            <a:avLst/>
            <a:gdLst/>
            <a:ahLst/>
            <a:cxnLst/>
            <a:rect l="l" t="t" r="r" b="b"/>
            <a:pathLst>
              <a:path w="8429782" h="6267969">
                <a:moveTo>
                  <a:pt x="0" y="0"/>
                </a:moveTo>
                <a:lnTo>
                  <a:pt x="8429782" y="0"/>
                </a:lnTo>
                <a:lnTo>
                  <a:pt x="8429782" y="6267969"/>
                </a:lnTo>
                <a:lnTo>
                  <a:pt x="0" y="6267969"/>
                </a:lnTo>
                <a:lnTo>
                  <a:pt x="0" y="0"/>
                </a:lnTo>
                <a:close/>
              </a:path>
            </a:pathLst>
          </a:custGeom>
          <a:blipFill>
            <a:blip r:embed="rId7"/>
            <a:stretch>
              <a:fillRect l="-11185"/>
            </a:stretch>
          </a:blipFill>
        </p:spPr>
        <p:txBody>
          <a:bodyPr/>
          <a:lstStyle/>
          <a:p>
            <a:endParaRPr lang="en-GB"/>
          </a:p>
        </p:txBody>
      </p:sp>
      <p:sp>
        <p:nvSpPr>
          <p:cNvPr id="12" name="TextBox 12"/>
          <p:cNvSpPr txBox="1"/>
          <p:nvPr/>
        </p:nvSpPr>
        <p:spPr>
          <a:xfrm>
            <a:off x="6413065" y="1928810"/>
            <a:ext cx="5461871" cy="754927"/>
          </a:xfrm>
          <a:prstGeom prst="rect">
            <a:avLst/>
          </a:prstGeom>
        </p:spPr>
        <p:txBody>
          <a:bodyPr lIns="0" tIns="0" rIns="0" bIns="0" rtlCol="0" anchor="t">
            <a:spAutoFit/>
          </a:bodyPr>
          <a:lstStyle/>
          <a:p>
            <a:pPr algn="ctr">
              <a:lnSpc>
                <a:spcPts val="6159"/>
              </a:lnSpc>
              <a:spcBef>
                <a:spcPct val="0"/>
              </a:spcBef>
            </a:pPr>
            <a:r>
              <a:rPr lang="en-US" sz="4399">
                <a:solidFill>
                  <a:srgbClr val="000000"/>
                </a:solidFill>
                <a:latin typeface="Montserrat Classic Bold"/>
                <a:ea typeface="Montserrat Classic Bold"/>
                <a:cs typeface="Montserrat Classic Bold"/>
                <a:sym typeface="Montserrat Classic Bold"/>
              </a:rPr>
              <a:t>IMPACTS: </a:t>
            </a:r>
          </a:p>
        </p:txBody>
      </p:sp>
      <p:sp>
        <p:nvSpPr>
          <p:cNvPr id="13" name="TextBox 13"/>
          <p:cNvSpPr txBox="1"/>
          <p:nvPr/>
        </p:nvSpPr>
        <p:spPr>
          <a:xfrm>
            <a:off x="4154769" y="771544"/>
            <a:ext cx="12380631" cy="842603"/>
          </a:xfrm>
          <a:prstGeom prst="rect">
            <a:avLst/>
          </a:prstGeom>
        </p:spPr>
        <p:txBody>
          <a:bodyPr wrap="square" lIns="0" tIns="0" rIns="0" bIns="0" rtlCol="0" anchor="t">
            <a:spAutoFit/>
          </a:bodyPr>
          <a:lstStyle/>
          <a:p>
            <a:pPr algn="ctr">
              <a:lnSpc>
                <a:spcPts val="7365"/>
              </a:lnSpc>
              <a:spcBef>
                <a:spcPct val="0"/>
              </a:spcBef>
            </a:pPr>
            <a:r>
              <a:rPr lang="en-US" sz="5261" dirty="0">
                <a:solidFill>
                  <a:srgbClr val="FFFFFF"/>
                </a:solidFill>
                <a:latin typeface="Montserrat Classic Bold"/>
                <a:ea typeface="Montserrat Classic Bold"/>
                <a:cs typeface="Montserrat Classic Bold"/>
                <a:sym typeface="Montserrat Classic Bold"/>
              </a:rPr>
              <a:t>GCSE Case Study: Storm </a:t>
            </a:r>
            <a:r>
              <a:rPr lang="en-US" sz="5261" dirty="0" err="1">
                <a:solidFill>
                  <a:srgbClr val="FFFFFF"/>
                </a:solidFill>
                <a:latin typeface="Montserrat Classic Bold"/>
                <a:ea typeface="Montserrat Classic Bold"/>
                <a:cs typeface="Montserrat Classic Bold"/>
                <a:sym typeface="Montserrat Classic Bold"/>
              </a:rPr>
              <a:t>Babet</a:t>
            </a:r>
            <a:endParaRPr lang="en-US" sz="5261" dirty="0">
              <a:solidFill>
                <a:srgbClr val="FFFFFF"/>
              </a:solidFill>
              <a:latin typeface="Montserrat Classic Bold"/>
              <a:ea typeface="Montserrat Classic Bold"/>
              <a:cs typeface="Montserrat Classic Bold"/>
              <a:sym typeface="Montserrat Classic Bold"/>
            </a:endParaRPr>
          </a:p>
        </p:txBody>
      </p:sp>
      <p:sp>
        <p:nvSpPr>
          <p:cNvPr id="14" name="TextBox 14"/>
          <p:cNvSpPr txBox="1"/>
          <p:nvPr/>
        </p:nvSpPr>
        <p:spPr>
          <a:xfrm>
            <a:off x="1445567" y="9132681"/>
            <a:ext cx="5252822" cy="405765"/>
          </a:xfrm>
          <a:prstGeom prst="rect">
            <a:avLst/>
          </a:prstGeom>
        </p:spPr>
        <p:txBody>
          <a:bodyPr lIns="0" tIns="0" rIns="0" bIns="0" rtlCol="0" anchor="t">
            <a:spAutoFit/>
          </a:bodyPr>
          <a:lstStyle/>
          <a:p>
            <a:pPr algn="ctr">
              <a:lnSpc>
                <a:spcPts val="3359"/>
              </a:lnSpc>
              <a:spcBef>
                <a:spcPct val="0"/>
              </a:spcBef>
            </a:pPr>
            <a:r>
              <a:rPr lang="en-US" sz="2399">
                <a:solidFill>
                  <a:srgbClr val="000000"/>
                </a:solidFill>
                <a:latin typeface="Montserrat Classic"/>
                <a:ea typeface="Montserrat Classic"/>
                <a:cs typeface="Montserrat Classic"/>
                <a:sym typeface="Montserrat Classic"/>
              </a:rPr>
              <a:t>Sink hole in Dunbar, Scotland</a:t>
            </a:r>
          </a:p>
        </p:txBody>
      </p:sp>
      <p:sp>
        <p:nvSpPr>
          <p:cNvPr id="15" name="TextBox 15"/>
          <p:cNvSpPr txBox="1"/>
          <p:nvPr/>
        </p:nvSpPr>
        <p:spPr>
          <a:xfrm>
            <a:off x="9527650" y="9215957"/>
            <a:ext cx="5252822" cy="405765"/>
          </a:xfrm>
          <a:prstGeom prst="rect">
            <a:avLst/>
          </a:prstGeom>
        </p:spPr>
        <p:txBody>
          <a:bodyPr lIns="0" tIns="0" rIns="0" bIns="0" rtlCol="0" anchor="t">
            <a:spAutoFit/>
          </a:bodyPr>
          <a:lstStyle/>
          <a:p>
            <a:pPr algn="ctr">
              <a:lnSpc>
                <a:spcPts val="3359"/>
              </a:lnSpc>
              <a:spcBef>
                <a:spcPct val="0"/>
              </a:spcBef>
            </a:pPr>
            <a:r>
              <a:rPr lang="en-US" sz="2399">
                <a:solidFill>
                  <a:srgbClr val="000000"/>
                </a:solidFill>
                <a:latin typeface="Montserrat Classic"/>
                <a:ea typeface="Montserrat Classic"/>
                <a:cs typeface="Montserrat Classic"/>
                <a:sym typeface="Montserrat Classic"/>
              </a:rPr>
              <a:t>Flooding at Twynin, Tewkesbury</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sp>
        <p:nvSpPr>
          <p:cNvPr id="10" name="Freeform 10"/>
          <p:cNvSpPr/>
          <p:nvPr/>
        </p:nvSpPr>
        <p:spPr>
          <a:xfrm>
            <a:off x="904349" y="3049860"/>
            <a:ext cx="7862688" cy="5897016"/>
          </a:xfrm>
          <a:custGeom>
            <a:avLst/>
            <a:gdLst/>
            <a:ahLst/>
            <a:cxnLst/>
            <a:rect l="l" t="t" r="r" b="b"/>
            <a:pathLst>
              <a:path w="7862688" h="5897016">
                <a:moveTo>
                  <a:pt x="0" y="0"/>
                </a:moveTo>
                <a:lnTo>
                  <a:pt x="7862688" y="0"/>
                </a:lnTo>
                <a:lnTo>
                  <a:pt x="7862688" y="5897016"/>
                </a:lnTo>
                <a:lnTo>
                  <a:pt x="0" y="5897016"/>
                </a:lnTo>
                <a:lnTo>
                  <a:pt x="0" y="0"/>
                </a:lnTo>
                <a:close/>
              </a:path>
            </a:pathLst>
          </a:custGeom>
          <a:blipFill>
            <a:blip r:embed="rId6"/>
            <a:stretch>
              <a:fillRect/>
            </a:stretch>
          </a:blipFill>
        </p:spPr>
        <p:txBody>
          <a:bodyPr/>
          <a:lstStyle/>
          <a:p>
            <a:endParaRPr lang="en-GB"/>
          </a:p>
        </p:txBody>
      </p:sp>
      <p:sp>
        <p:nvSpPr>
          <p:cNvPr id="11" name="TextBox 11"/>
          <p:cNvSpPr txBox="1"/>
          <p:nvPr/>
        </p:nvSpPr>
        <p:spPr>
          <a:xfrm>
            <a:off x="6413065" y="1928810"/>
            <a:ext cx="5461871" cy="754927"/>
          </a:xfrm>
          <a:prstGeom prst="rect">
            <a:avLst/>
          </a:prstGeom>
        </p:spPr>
        <p:txBody>
          <a:bodyPr lIns="0" tIns="0" rIns="0" bIns="0" rtlCol="0" anchor="t">
            <a:spAutoFit/>
          </a:bodyPr>
          <a:lstStyle/>
          <a:p>
            <a:pPr algn="ctr">
              <a:lnSpc>
                <a:spcPts val="6159"/>
              </a:lnSpc>
              <a:spcBef>
                <a:spcPct val="0"/>
              </a:spcBef>
            </a:pPr>
            <a:r>
              <a:rPr lang="en-US" sz="4399">
                <a:solidFill>
                  <a:srgbClr val="000000"/>
                </a:solidFill>
                <a:latin typeface="Montserrat Classic Bold"/>
                <a:ea typeface="Montserrat Classic Bold"/>
                <a:cs typeface="Montserrat Classic Bold"/>
                <a:sym typeface="Montserrat Classic Bold"/>
              </a:rPr>
              <a:t>IMPACTS: </a:t>
            </a:r>
          </a:p>
        </p:txBody>
      </p:sp>
      <p:sp>
        <p:nvSpPr>
          <p:cNvPr id="12" name="TextBox 12"/>
          <p:cNvSpPr txBox="1"/>
          <p:nvPr/>
        </p:nvSpPr>
        <p:spPr>
          <a:xfrm>
            <a:off x="4154769" y="771544"/>
            <a:ext cx="12380631" cy="842603"/>
          </a:xfrm>
          <a:prstGeom prst="rect">
            <a:avLst/>
          </a:prstGeom>
        </p:spPr>
        <p:txBody>
          <a:bodyPr wrap="square" lIns="0" tIns="0" rIns="0" bIns="0" rtlCol="0" anchor="t">
            <a:spAutoFit/>
          </a:bodyPr>
          <a:lstStyle/>
          <a:p>
            <a:pPr algn="ctr">
              <a:lnSpc>
                <a:spcPts val="7365"/>
              </a:lnSpc>
              <a:spcBef>
                <a:spcPct val="0"/>
              </a:spcBef>
            </a:pPr>
            <a:r>
              <a:rPr lang="en-US" sz="5261" dirty="0">
                <a:solidFill>
                  <a:srgbClr val="FFFFFF"/>
                </a:solidFill>
                <a:latin typeface="Montserrat Classic Bold"/>
                <a:ea typeface="Montserrat Classic Bold"/>
                <a:cs typeface="Montserrat Classic Bold"/>
                <a:sym typeface="Montserrat Classic Bold"/>
              </a:rPr>
              <a:t>GCSE Case Study: Storm </a:t>
            </a:r>
            <a:r>
              <a:rPr lang="en-US" sz="5261" dirty="0" err="1">
                <a:solidFill>
                  <a:srgbClr val="FFFFFF"/>
                </a:solidFill>
                <a:latin typeface="Montserrat Classic Bold"/>
                <a:ea typeface="Montserrat Classic Bold"/>
                <a:cs typeface="Montserrat Classic Bold"/>
                <a:sym typeface="Montserrat Classic Bold"/>
              </a:rPr>
              <a:t>Babet</a:t>
            </a:r>
            <a:endParaRPr lang="en-US" sz="5261" dirty="0">
              <a:solidFill>
                <a:srgbClr val="FFFFFF"/>
              </a:solidFill>
              <a:latin typeface="Montserrat Classic Bold"/>
              <a:ea typeface="Montserrat Classic Bold"/>
              <a:cs typeface="Montserrat Classic Bold"/>
              <a:sym typeface="Montserrat Classic Bold"/>
            </a:endParaRPr>
          </a:p>
        </p:txBody>
      </p:sp>
      <p:sp>
        <p:nvSpPr>
          <p:cNvPr id="13" name="Freeform 13"/>
          <p:cNvSpPr/>
          <p:nvPr/>
        </p:nvSpPr>
        <p:spPr>
          <a:xfrm>
            <a:off x="9459036" y="3026637"/>
            <a:ext cx="7924615" cy="5943461"/>
          </a:xfrm>
          <a:custGeom>
            <a:avLst/>
            <a:gdLst/>
            <a:ahLst/>
            <a:cxnLst/>
            <a:rect l="l" t="t" r="r" b="b"/>
            <a:pathLst>
              <a:path w="7924615" h="5943461">
                <a:moveTo>
                  <a:pt x="0" y="0"/>
                </a:moveTo>
                <a:lnTo>
                  <a:pt x="7924615" y="0"/>
                </a:lnTo>
                <a:lnTo>
                  <a:pt x="7924615" y="5943461"/>
                </a:lnTo>
                <a:lnTo>
                  <a:pt x="0" y="5943461"/>
                </a:lnTo>
                <a:lnTo>
                  <a:pt x="0" y="0"/>
                </a:lnTo>
                <a:close/>
              </a:path>
            </a:pathLst>
          </a:custGeom>
          <a:blipFill>
            <a:blip r:embed="rId7"/>
            <a:stretch>
              <a:fillRect/>
            </a:stretch>
          </a:blipFill>
        </p:spPr>
        <p:txBody>
          <a:bodyPr/>
          <a:lstStyle/>
          <a:p>
            <a:endParaRPr lang="en-GB"/>
          </a:p>
        </p:txBody>
      </p:sp>
      <p:sp>
        <p:nvSpPr>
          <p:cNvPr id="14" name="TextBox 14"/>
          <p:cNvSpPr txBox="1"/>
          <p:nvPr/>
        </p:nvSpPr>
        <p:spPr>
          <a:xfrm>
            <a:off x="9527650" y="9180195"/>
            <a:ext cx="5252822" cy="824865"/>
          </a:xfrm>
          <a:prstGeom prst="rect">
            <a:avLst/>
          </a:prstGeom>
        </p:spPr>
        <p:txBody>
          <a:bodyPr lIns="0" tIns="0" rIns="0" bIns="0" rtlCol="0" anchor="t">
            <a:spAutoFit/>
          </a:bodyPr>
          <a:lstStyle/>
          <a:p>
            <a:pPr algn="ctr">
              <a:lnSpc>
                <a:spcPts val="3359"/>
              </a:lnSpc>
              <a:spcBef>
                <a:spcPct val="0"/>
              </a:spcBef>
            </a:pPr>
            <a:r>
              <a:rPr lang="en-US" sz="2399">
                <a:solidFill>
                  <a:srgbClr val="000000"/>
                </a:solidFill>
                <a:latin typeface="Montserrat Classic"/>
                <a:ea typeface="Montserrat Classic"/>
                <a:cs typeface="Montserrat Classic"/>
                <a:sym typeface="Montserrat Classic"/>
              </a:rPr>
              <a:t>Breached harbour wall, East Lothian, Scotland</a:t>
            </a:r>
          </a:p>
        </p:txBody>
      </p:sp>
      <p:sp>
        <p:nvSpPr>
          <p:cNvPr id="15" name="TextBox 15"/>
          <p:cNvSpPr txBox="1"/>
          <p:nvPr/>
        </p:nvSpPr>
        <p:spPr>
          <a:xfrm>
            <a:off x="1476703" y="9210675"/>
            <a:ext cx="6717980" cy="405765"/>
          </a:xfrm>
          <a:prstGeom prst="rect">
            <a:avLst/>
          </a:prstGeom>
        </p:spPr>
        <p:txBody>
          <a:bodyPr lIns="0" tIns="0" rIns="0" bIns="0" rtlCol="0" anchor="t">
            <a:spAutoFit/>
          </a:bodyPr>
          <a:lstStyle/>
          <a:p>
            <a:pPr algn="ctr">
              <a:lnSpc>
                <a:spcPts val="3359"/>
              </a:lnSpc>
              <a:spcBef>
                <a:spcPct val="0"/>
              </a:spcBef>
            </a:pPr>
            <a:r>
              <a:rPr lang="en-US" sz="2399">
                <a:solidFill>
                  <a:srgbClr val="000000"/>
                </a:solidFill>
                <a:latin typeface="Montserrat Classic"/>
                <a:ea typeface="Montserrat Classic"/>
                <a:cs typeface="Montserrat Classic"/>
                <a:sym typeface="Montserrat Classic"/>
              </a:rPr>
              <a:t>Cliff erosion at Lynemouth cliffs, Scotland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sp>
        <p:nvSpPr>
          <p:cNvPr id="3" name="Freeform 3"/>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3"/>
            <a:stretch>
              <a:fillRect l="-21116" r="-19874" b="-67942"/>
            </a:stretch>
          </a:blipFill>
        </p:spPr>
        <p:txBody>
          <a:bodyPr/>
          <a:lstStyle/>
          <a:p>
            <a:endParaRPr lang="en-GB"/>
          </a:p>
        </p:txBody>
      </p:sp>
      <p:grpSp>
        <p:nvGrpSpPr>
          <p:cNvPr id="4" name="Group 4"/>
          <p:cNvGrpSpPr/>
          <p:nvPr/>
        </p:nvGrpSpPr>
        <p:grpSpPr>
          <a:xfrm>
            <a:off x="0" y="651219"/>
            <a:ext cx="18775720" cy="1250020"/>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8" name="Group 8"/>
          <p:cNvGrpSpPr/>
          <p:nvPr/>
        </p:nvGrpSpPr>
        <p:grpSpPr>
          <a:xfrm>
            <a:off x="2283142" y="3849053"/>
            <a:ext cx="203835" cy="227648"/>
            <a:chOff x="0" y="0"/>
            <a:chExt cx="271780" cy="303530"/>
          </a:xfrm>
        </p:grpSpPr>
        <p:sp>
          <p:nvSpPr>
            <p:cNvPr id="9" name="Freeform 9"/>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10" name="TextBox 10"/>
          <p:cNvSpPr txBox="1"/>
          <p:nvPr/>
        </p:nvSpPr>
        <p:spPr>
          <a:xfrm>
            <a:off x="2237680" y="3329534"/>
            <a:ext cx="13812640" cy="2646681"/>
          </a:xfrm>
          <a:prstGeom prst="rect">
            <a:avLst/>
          </a:prstGeom>
        </p:spPr>
        <p:txBody>
          <a:bodyPr lIns="0" tIns="0" rIns="0" bIns="0" rtlCol="0" anchor="t">
            <a:spAutoFit/>
          </a:bodyPr>
          <a:lstStyle/>
          <a:p>
            <a:pPr algn="ctr">
              <a:lnSpc>
                <a:spcPts val="5319"/>
              </a:lnSpc>
            </a:pPr>
            <a:r>
              <a:rPr lang="en-US" sz="3799">
                <a:solidFill>
                  <a:srgbClr val="000000"/>
                </a:solidFill>
                <a:latin typeface="Montserrat Classic Bold"/>
                <a:ea typeface="Montserrat Classic Bold"/>
                <a:cs typeface="Montserrat Classic Bold"/>
                <a:sym typeface="Montserrat Classic Bold"/>
              </a:rPr>
              <a:t>TASK: </a:t>
            </a:r>
          </a:p>
          <a:p>
            <a:pPr algn="ctr">
              <a:lnSpc>
                <a:spcPts val="5319"/>
              </a:lnSpc>
              <a:spcBef>
                <a:spcPct val="0"/>
              </a:spcBef>
            </a:pPr>
            <a:r>
              <a:rPr lang="en-US" sz="3799">
                <a:solidFill>
                  <a:srgbClr val="000000"/>
                </a:solidFill>
                <a:latin typeface="Montserrat Classic"/>
                <a:ea typeface="Montserrat Classic"/>
                <a:cs typeface="Montserrat Classic"/>
                <a:sym typeface="Montserrat Classic"/>
              </a:rPr>
              <a:t> Cut out the impacts of Storm Babet and categorise them by sticking them under the headings Social, Economic and Environmental impacts.</a:t>
            </a:r>
          </a:p>
        </p:txBody>
      </p:sp>
      <p:sp>
        <p:nvSpPr>
          <p:cNvPr id="11" name="Freeform 11"/>
          <p:cNvSpPr/>
          <p:nvPr/>
        </p:nvSpPr>
        <p:spPr>
          <a:xfrm>
            <a:off x="15165327" y="4042652"/>
            <a:ext cx="2155106" cy="2326162"/>
          </a:xfrm>
          <a:custGeom>
            <a:avLst/>
            <a:gdLst/>
            <a:ahLst/>
            <a:cxnLst/>
            <a:rect l="l" t="t" r="r" b="b"/>
            <a:pathLst>
              <a:path w="2155106" h="2326162">
                <a:moveTo>
                  <a:pt x="0" y="0"/>
                </a:moveTo>
                <a:lnTo>
                  <a:pt x="2155106" y="0"/>
                </a:lnTo>
                <a:lnTo>
                  <a:pt x="2155106" y="2326162"/>
                </a:lnTo>
                <a:lnTo>
                  <a:pt x="0" y="2326162"/>
                </a:lnTo>
                <a:lnTo>
                  <a:pt x="0" y="0"/>
                </a:lnTo>
                <a:close/>
              </a:path>
            </a:pathLst>
          </a:custGeom>
          <a:blipFill>
            <a:blip r:embed="rId6"/>
            <a:stretch>
              <a:fillRect l="-175504" t="-8615" r="-45209" b="-61780"/>
            </a:stretch>
          </a:blipFill>
        </p:spPr>
        <p:txBody>
          <a:bodyPr/>
          <a:lstStyle/>
          <a:p>
            <a:endParaRPr lang="en-GB"/>
          </a:p>
        </p:txBody>
      </p:sp>
      <p:sp>
        <p:nvSpPr>
          <p:cNvPr id="12" name="Freeform 12"/>
          <p:cNvSpPr/>
          <p:nvPr/>
        </p:nvSpPr>
        <p:spPr>
          <a:xfrm rot="17732" flipH="1">
            <a:off x="120856" y="5797934"/>
            <a:ext cx="4989262" cy="4476228"/>
          </a:xfrm>
          <a:custGeom>
            <a:avLst/>
            <a:gdLst/>
            <a:ahLst/>
            <a:cxnLst/>
            <a:rect l="l" t="t" r="r" b="b"/>
            <a:pathLst>
              <a:path w="4989262" h="4476228">
                <a:moveTo>
                  <a:pt x="4989261" y="0"/>
                </a:moveTo>
                <a:lnTo>
                  <a:pt x="0" y="0"/>
                </a:lnTo>
                <a:lnTo>
                  <a:pt x="0" y="4476228"/>
                </a:lnTo>
                <a:lnTo>
                  <a:pt x="4989261" y="4476228"/>
                </a:lnTo>
                <a:lnTo>
                  <a:pt x="4989261" y="0"/>
                </a:lnTo>
                <a:close/>
              </a:path>
            </a:pathLst>
          </a:custGeom>
          <a:blipFill>
            <a:blip r:embed="rId7"/>
            <a:stretch>
              <a:fillRect t="-2108" b="-2108"/>
            </a:stretch>
          </a:blipFill>
        </p:spPr>
        <p:txBody>
          <a:bodyPr/>
          <a:lstStyle/>
          <a:p>
            <a:endParaRPr lang="en-GB"/>
          </a:p>
        </p:txBody>
      </p:sp>
      <p:sp>
        <p:nvSpPr>
          <p:cNvPr id="13" name="Freeform 13"/>
          <p:cNvSpPr/>
          <p:nvPr/>
        </p:nvSpPr>
        <p:spPr>
          <a:xfrm rot="473245">
            <a:off x="1506669" y="5861796"/>
            <a:ext cx="2875916" cy="4203111"/>
          </a:xfrm>
          <a:custGeom>
            <a:avLst/>
            <a:gdLst/>
            <a:ahLst/>
            <a:cxnLst/>
            <a:rect l="l" t="t" r="r" b="b"/>
            <a:pathLst>
              <a:path w="2875916" h="4203111">
                <a:moveTo>
                  <a:pt x="0" y="0"/>
                </a:moveTo>
                <a:lnTo>
                  <a:pt x="2875916" y="0"/>
                </a:lnTo>
                <a:lnTo>
                  <a:pt x="2875916" y="4203111"/>
                </a:lnTo>
                <a:lnTo>
                  <a:pt x="0" y="4203111"/>
                </a:lnTo>
                <a:lnTo>
                  <a:pt x="0" y="0"/>
                </a:lnTo>
                <a:close/>
              </a:path>
            </a:pathLst>
          </a:custGeom>
          <a:blipFill>
            <a:blip r:embed="rId8"/>
            <a:stretch>
              <a:fillRect l="-3367"/>
            </a:stretch>
          </a:blipFill>
        </p:spPr>
        <p:txBody>
          <a:bodyPr/>
          <a:lstStyle/>
          <a:p>
            <a:endParaRPr lang="en-GB"/>
          </a:p>
        </p:txBody>
      </p:sp>
      <p:sp>
        <p:nvSpPr>
          <p:cNvPr id="14" name="Freeform 14"/>
          <p:cNvSpPr/>
          <p:nvPr/>
        </p:nvSpPr>
        <p:spPr>
          <a:xfrm rot="17732" flipH="1">
            <a:off x="1236416" y="7993188"/>
            <a:ext cx="3070181" cy="1765839"/>
          </a:xfrm>
          <a:custGeom>
            <a:avLst/>
            <a:gdLst/>
            <a:ahLst/>
            <a:cxnLst/>
            <a:rect l="l" t="t" r="r" b="b"/>
            <a:pathLst>
              <a:path w="3070181" h="1765839">
                <a:moveTo>
                  <a:pt x="3070181" y="0"/>
                </a:moveTo>
                <a:lnTo>
                  <a:pt x="0" y="0"/>
                </a:lnTo>
                <a:lnTo>
                  <a:pt x="0" y="1765839"/>
                </a:lnTo>
                <a:lnTo>
                  <a:pt x="3070181" y="1765839"/>
                </a:lnTo>
                <a:lnTo>
                  <a:pt x="3070181" y="0"/>
                </a:lnTo>
                <a:close/>
              </a:path>
            </a:pathLst>
          </a:custGeom>
          <a:blipFill>
            <a:blip r:embed="rId9"/>
            <a:stretch>
              <a:fillRect l="-22405" t="-42076" r="-34666"/>
            </a:stretch>
          </a:blipFill>
        </p:spPr>
        <p:txBody>
          <a:bodyPr/>
          <a:lstStyle/>
          <a:p>
            <a:endParaRPr lang="en-GB"/>
          </a:p>
        </p:txBody>
      </p:sp>
      <p:sp>
        <p:nvSpPr>
          <p:cNvPr id="15" name="TextBox 15"/>
          <p:cNvSpPr txBox="1"/>
          <p:nvPr/>
        </p:nvSpPr>
        <p:spPr>
          <a:xfrm>
            <a:off x="6413065" y="1928810"/>
            <a:ext cx="5461871" cy="754927"/>
          </a:xfrm>
          <a:prstGeom prst="rect">
            <a:avLst/>
          </a:prstGeom>
        </p:spPr>
        <p:txBody>
          <a:bodyPr lIns="0" tIns="0" rIns="0" bIns="0" rtlCol="0" anchor="t">
            <a:spAutoFit/>
          </a:bodyPr>
          <a:lstStyle/>
          <a:p>
            <a:pPr algn="ctr">
              <a:lnSpc>
                <a:spcPts val="6159"/>
              </a:lnSpc>
              <a:spcBef>
                <a:spcPct val="0"/>
              </a:spcBef>
            </a:pPr>
            <a:r>
              <a:rPr lang="en-US" sz="4399">
                <a:solidFill>
                  <a:srgbClr val="000000"/>
                </a:solidFill>
                <a:latin typeface="Montserrat Classic Bold"/>
                <a:ea typeface="Montserrat Classic Bold"/>
                <a:cs typeface="Montserrat Classic Bold"/>
                <a:sym typeface="Montserrat Classic Bold"/>
              </a:rPr>
              <a:t>IMPACTS: </a:t>
            </a:r>
          </a:p>
        </p:txBody>
      </p:sp>
      <p:sp>
        <p:nvSpPr>
          <p:cNvPr id="16" name="TextBox 16"/>
          <p:cNvSpPr txBox="1"/>
          <p:nvPr/>
        </p:nvSpPr>
        <p:spPr>
          <a:xfrm>
            <a:off x="4154769" y="771544"/>
            <a:ext cx="12304431" cy="842603"/>
          </a:xfrm>
          <a:prstGeom prst="rect">
            <a:avLst/>
          </a:prstGeom>
        </p:spPr>
        <p:txBody>
          <a:bodyPr wrap="square" lIns="0" tIns="0" rIns="0" bIns="0" rtlCol="0" anchor="t">
            <a:spAutoFit/>
          </a:bodyPr>
          <a:lstStyle/>
          <a:p>
            <a:pPr algn="ctr">
              <a:lnSpc>
                <a:spcPts val="7365"/>
              </a:lnSpc>
              <a:spcBef>
                <a:spcPct val="0"/>
              </a:spcBef>
            </a:pPr>
            <a:r>
              <a:rPr lang="en-US" sz="5261" dirty="0">
                <a:solidFill>
                  <a:srgbClr val="FFFFFF"/>
                </a:solidFill>
                <a:latin typeface="Montserrat Classic Bold"/>
                <a:ea typeface="Montserrat Classic Bold"/>
                <a:cs typeface="Montserrat Classic Bold"/>
                <a:sym typeface="Montserrat Classic Bold"/>
              </a:rPr>
              <a:t>GCSE Case Study: Storm </a:t>
            </a:r>
            <a:r>
              <a:rPr lang="en-US" sz="5261" dirty="0" err="1">
                <a:solidFill>
                  <a:srgbClr val="FFFFFF"/>
                </a:solidFill>
                <a:latin typeface="Montserrat Classic Bold"/>
                <a:ea typeface="Montserrat Classic Bold"/>
                <a:cs typeface="Montserrat Classic Bold"/>
                <a:sym typeface="Montserrat Classic Bold"/>
              </a:rPr>
              <a:t>Babet</a:t>
            </a:r>
            <a:endParaRPr lang="en-US" sz="5261" dirty="0">
              <a:solidFill>
                <a:srgbClr val="FFFFFF"/>
              </a:solidFill>
              <a:latin typeface="Montserrat Classic Bold"/>
              <a:ea typeface="Montserrat Classic Bold"/>
              <a:cs typeface="Montserrat Classic Bold"/>
              <a:sym typeface="Montserrat Classic Bo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sp>
        <p:nvSpPr>
          <p:cNvPr id="3" name="Freeform 3"/>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3"/>
            <a:stretch>
              <a:fillRect l="-21116" r="-19874" b="-67942"/>
            </a:stretch>
          </a:blipFill>
        </p:spPr>
        <p:txBody>
          <a:bodyPr/>
          <a:lstStyle/>
          <a:p>
            <a:endParaRPr lang="en-GB"/>
          </a:p>
        </p:txBody>
      </p:sp>
      <p:grpSp>
        <p:nvGrpSpPr>
          <p:cNvPr id="4" name="Group 4"/>
          <p:cNvGrpSpPr/>
          <p:nvPr/>
        </p:nvGrpSpPr>
        <p:grpSpPr>
          <a:xfrm>
            <a:off x="0" y="651219"/>
            <a:ext cx="18775720" cy="1250020"/>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8" name="Group 8"/>
          <p:cNvGrpSpPr/>
          <p:nvPr/>
        </p:nvGrpSpPr>
        <p:grpSpPr>
          <a:xfrm>
            <a:off x="2283142" y="3849053"/>
            <a:ext cx="203835" cy="227648"/>
            <a:chOff x="0" y="0"/>
            <a:chExt cx="271780" cy="303530"/>
          </a:xfrm>
        </p:grpSpPr>
        <p:sp>
          <p:nvSpPr>
            <p:cNvPr id="9" name="Freeform 9"/>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grpSp>
        <p:nvGrpSpPr>
          <p:cNvPr id="10" name="Group 10"/>
          <p:cNvGrpSpPr/>
          <p:nvPr/>
        </p:nvGrpSpPr>
        <p:grpSpPr>
          <a:xfrm>
            <a:off x="524915" y="4076700"/>
            <a:ext cx="3720289" cy="3765867"/>
            <a:chOff x="0" y="0"/>
            <a:chExt cx="979829" cy="991833"/>
          </a:xfrm>
        </p:grpSpPr>
        <p:sp>
          <p:nvSpPr>
            <p:cNvPr id="11" name="Freeform 11"/>
            <p:cNvSpPr/>
            <p:nvPr/>
          </p:nvSpPr>
          <p:spPr>
            <a:xfrm>
              <a:off x="0" y="0"/>
              <a:ext cx="979829" cy="991833"/>
            </a:xfrm>
            <a:custGeom>
              <a:avLst/>
              <a:gdLst/>
              <a:ahLst/>
              <a:cxnLst/>
              <a:rect l="l" t="t" r="r" b="b"/>
              <a:pathLst>
                <a:path w="979829" h="991833">
                  <a:moveTo>
                    <a:pt x="106131" y="0"/>
                  </a:moveTo>
                  <a:lnTo>
                    <a:pt x="873698" y="0"/>
                  </a:lnTo>
                  <a:cubicBezTo>
                    <a:pt x="932313" y="0"/>
                    <a:pt x="979829" y="47516"/>
                    <a:pt x="979829" y="106131"/>
                  </a:cubicBezTo>
                  <a:lnTo>
                    <a:pt x="979829" y="885702"/>
                  </a:lnTo>
                  <a:cubicBezTo>
                    <a:pt x="979829" y="944317"/>
                    <a:pt x="932313" y="991833"/>
                    <a:pt x="873698" y="991833"/>
                  </a:cubicBezTo>
                  <a:lnTo>
                    <a:pt x="106131" y="991833"/>
                  </a:lnTo>
                  <a:cubicBezTo>
                    <a:pt x="47516" y="991833"/>
                    <a:pt x="0" y="944317"/>
                    <a:pt x="0" y="885702"/>
                  </a:cubicBezTo>
                  <a:lnTo>
                    <a:pt x="0" y="106131"/>
                  </a:lnTo>
                  <a:cubicBezTo>
                    <a:pt x="0" y="47516"/>
                    <a:pt x="47516" y="0"/>
                    <a:pt x="106131" y="0"/>
                  </a:cubicBezTo>
                  <a:close/>
                </a:path>
              </a:pathLst>
            </a:custGeom>
            <a:solidFill>
              <a:srgbClr val="FFFFFF"/>
            </a:solidFill>
            <a:ln w="76200" cap="rnd">
              <a:solidFill>
                <a:srgbClr val="B8DA0C"/>
              </a:solidFill>
              <a:prstDash val="solid"/>
              <a:round/>
            </a:ln>
          </p:spPr>
          <p:txBody>
            <a:bodyPr/>
            <a:lstStyle/>
            <a:p>
              <a:endParaRPr lang="en-GB"/>
            </a:p>
          </p:txBody>
        </p:sp>
        <p:sp>
          <p:nvSpPr>
            <p:cNvPr id="12" name="TextBox 12"/>
            <p:cNvSpPr txBox="1"/>
            <p:nvPr/>
          </p:nvSpPr>
          <p:spPr>
            <a:xfrm>
              <a:off x="0" y="-47625"/>
              <a:ext cx="979829" cy="1039458"/>
            </a:xfrm>
            <a:prstGeom prst="rect">
              <a:avLst/>
            </a:prstGeom>
          </p:spPr>
          <p:txBody>
            <a:bodyPr lIns="50800" tIns="50800" rIns="50800" bIns="50800" rtlCol="0" anchor="ctr"/>
            <a:lstStyle/>
            <a:p>
              <a:pPr algn="ctr">
                <a:lnSpc>
                  <a:spcPts val="3499"/>
                </a:lnSpc>
              </a:pPr>
              <a:r>
                <a:rPr lang="en-US" sz="2499">
                  <a:solidFill>
                    <a:srgbClr val="000000"/>
                  </a:solidFill>
                  <a:latin typeface="Montserrat Classic Bold"/>
                  <a:ea typeface="Montserrat Classic Bold"/>
                  <a:cs typeface="Montserrat Classic Bold"/>
                  <a:sym typeface="Montserrat Classic Bold"/>
                </a:rPr>
                <a:t>Fatalities and injuries:</a:t>
              </a:r>
              <a:r>
                <a:rPr lang="en-US" sz="2499">
                  <a:solidFill>
                    <a:srgbClr val="000000"/>
                  </a:solidFill>
                  <a:latin typeface="Montserrat Classic"/>
                  <a:ea typeface="Montserrat Classic"/>
                  <a:cs typeface="Montserrat Classic"/>
                  <a:sym typeface="Montserrat Classic"/>
                </a:rPr>
                <a:t> 7 people died across the UK due to flooding and wind-related incidents.</a:t>
              </a:r>
            </a:p>
          </p:txBody>
        </p:sp>
      </p:grpSp>
      <p:grpSp>
        <p:nvGrpSpPr>
          <p:cNvPr id="13" name="Group 13"/>
          <p:cNvGrpSpPr/>
          <p:nvPr/>
        </p:nvGrpSpPr>
        <p:grpSpPr>
          <a:xfrm>
            <a:off x="13539011" y="4076700"/>
            <a:ext cx="3720289" cy="3765867"/>
            <a:chOff x="0" y="0"/>
            <a:chExt cx="979829" cy="991833"/>
          </a:xfrm>
        </p:grpSpPr>
        <p:sp>
          <p:nvSpPr>
            <p:cNvPr id="14" name="Freeform 14"/>
            <p:cNvSpPr/>
            <p:nvPr/>
          </p:nvSpPr>
          <p:spPr>
            <a:xfrm>
              <a:off x="0" y="0"/>
              <a:ext cx="979829" cy="991833"/>
            </a:xfrm>
            <a:custGeom>
              <a:avLst/>
              <a:gdLst/>
              <a:ahLst/>
              <a:cxnLst/>
              <a:rect l="l" t="t" r="r" b="b"/>
              <a:pathLst>
                <a:path w="979829" h="991833">
                  <a:moveTo>
                    <a:pt x="106131" y="0"/>
                  </a:moveTo>
                  <a:lnTo>
                    <a:pt x="873698" y="0"/>
                  </a:lnTo>
                  <a:cubicBezTo>
                    <a:pt x="932313" y="0"/>
                    <a:pt x="979829" y="47516"/>
                    <a:pt x="979829" y="106131"/>
                  </a:cubicBezTo>
                  <a:lnTo>
                    <a:pt x="979829" y="885702"/>
                  </a:lnTo>
                  <a:cubicBezTo>
                    <a:pt x="979829" y="944317"/>
                    <a:pt x="932313" y="991833"/>
                    <a:pt x="873698" y="991833"/>
                  </a:cubicBezTo>
                  <a:lnTo>
                    <a:pt x="106131" y="991833"/>
                  </a:lnTo>
                  <a:cubicBezTo>
                    <a:pt x="47516" y="991833"/>
                    <a:pt x="0" y="944317"/>
                    <a:pt x="0" y="885702"/>
                  </a:cubicBezTo>
                  <a:lnTo>
                    <a:pt x="0" y="106131"/>
                  </a:lnTo>
                  <a:cubicBezTo>
                    <a:pt x="0" y="47516"/>
                    <a:pt x="47516" y="0"/>
                    <a:pt x="106131" y="0"/>
                  </a:cubicBezTo>
                  <a:close/>
                </a:path>
              </a:pathLst>
            </a:custGeom>
            <a:solidFill>
              <a:srgbClr val="FFFFFF"/>
            </a:solidFill>
            <a:ln w="76200" cap="rnd">
              <a:solidFill>
                <a:srgbClr val="B8DA0C"/>
              </a:solidFill>
              <a:prstDash val="solid"/>
              <a:round/>
            </a:ln>
          </p:spPr>
          <p:txBody>
            <a:bodyPr/>
            <a:lstStyle/>
            <a:p>
              <a:endParaRPr lang="en-GB"/>
            </a:p>
          </p:txBody>
        </p:sp>
        <p:sp>
          <p:nvSpPr>
            <p:cNvPr id="15" name="TextBox 15"/>
            <p:cNvSpPr txBox="1"/>
            <p:nvPr/>
          </p:nvSpPr>
          <p:spPr>
            <a:xfrm>
              <a:off x="0" y="-47625"/>
              <a:ext cx="979829" cy="1039458"/>
            </a:xfrm>
            <a:prstGeom prst="rect">
              <a:avLst/>
            </a:prstGeom>
          </p:spPr>
          <p:txBody>
            <a:bodyPr lIns="50800" tIns="50800" rIns="50800" bIns="50800" rtlCol="0" anchor="ctr"/>
            <a:lstStyle/>
            <a:p>
              <a:pPr algn="ctr">
                <a:lnSpc>
                  <a:spcPts val="3499"/>
                </a:lnSpc>
              </a:pPr>
              <a:r>
                <a:rPr lang="en-US" sz="2499">
                  <a:solidFill>
                    <a:srgbClr val="000000"/>
                  </a:solidFill>
                  <a:latin typeface="Montserrat Classic Bold"/>
                  <a:ea typeface="Montserrat Classic Bold"/>
                  <a:cs typeface="Montserrat Classic Bold"/>
                  <a:sym typeface="Montserrat Classic Bold"/>
                </a:rPr>
                <a:t>Evacuations:</a:t>
              </a:r>
              <a:r>
                <a:rPr lang="en-US" sz="2499">
                  <a:solidFill>
                    <a:srgbClr val="000000"/>
                  </a:solidFill>
                  <a:latin typeface="Montserrat Classic"/>
                  <a:ea typeface="Montserrat Classic"/>
                  <a:cs typeface="Montserrat Classic"/>
                  <a:sym typeface="Montserrat Classic"/>
                </a:rPr>
                <a:t> Over 10,000 people were evacuated from their homes and forced to stay in temporary accommodation. Disrupting their daily life.</a:t>
              </a:r>
            </a:p>
          </p:txBody>
        </p:sp>
      </p:grpSp>
      <p:grpSp>
        <p:nvGrpSpPr>
          <p:cNvPr id="16" name="Group 16"/>
          <p:cNvGrpSpPr/>
          <p:nvPr/>
        </p:nvGrpSpPr>
        <p:grpSpPr>
          <a:xfrm>
            <a:off x="9167006" y="4076700"/>
            <a:ext cx="3720289" cy="3765867"/>
            <a:chOff x="0" y="0"/>
            <a:chExt cx="979829" cy="991833"/>
          </a:xfrm>
        </p:grpSpPr>
        <p:sp>
          <p:nvSpPr>
            <p:cNvPr id="17" name="Freeform 17"/>
            <p:cNvSpPr/>
            <p:nvPr/>
          </p:nvSpPr>
          <p:spPr>
            <a:xfrm>
              <a:off x="0" y="0"/>
              <a:ext cx="979829" cy="991833"/>
            </a:xfrm>
            <a:custGeom>
              <a:avLst/>
              <a:gdLst/>
              <a:ahLst/>
              <a:cxnLst/>
              <a:rect l="l" t="t" r="r" b="b"/>
              <a:pathLst>
                <a:path w="979829" h="991833">
                  <a:moveTo>
                    <a:pt x="106131" y="0"/>
                  </a:moveTo>
                  <a:lnTo>
                    <a:pt x="873698" y="0"/>
                  </a:lnTo>
                  <a:cubicBezTo>
                    <a:pt x="932313" y="0"/>
                    <a:pt x="979829" y="47516"/>
                    <a:pt x="979829" y="106131"/>
                  </a:cubicBezTo>
                  <a:lnTo>
                    <a:pt x="979829" y="885702"/>
                  </a:lnTo>
                  <a:cubicBezTo>
                    <a:pt x="979829" y="944317"/>
                    <a:pt x="932313" y="991833"/>
                    <a:pt x="873698" y="991833"/>
                  </a:cubicBezTo>
                  <a:lnTo>
                    <a:pt x="106131" y="991833"/>
                  </a:lnTo>
                  <a:cubicBezTo>
                    <a:pt x="47516" y="991833"/>
                    <a:pt x="0" y="944317"/>
                    <a:pt x="0" y="885702"/>
                  </a:cubicBezTo>
                  <a:lnTo>
                    <a:pt x="0" y="106131"/>
                  </a:lnTo>
                  <a:cubicBezTo>
                    <a:pt x="0" y="47516"/>
                    <a:pt x="47516" y="0"/>
                    <a:pt x="106131" y="0"/>
                  </a:cubicBezTo>
                  <a:close/>
                </a:path>
              </a:pathLst>
            </a:custGeom>
            <a:solidFill>
              <a:srgbClr val="FFFFFF"/>
            </a:solidFill>
            <a:ln w="76200" cap="rnd">
              <a:solidFill>
                <a:srgbClr val="B8DA0C"/>
              </a:solidFill>
              <a:prstDash val="solid"/>
              <a:round/>
            </a:ln>
          </p:spPr>
          <p:txBody>
            <a:bodyPr/>
            <a:lstStyle/>
            <a:p>
              <a:endParaRPr lang="en-GB"/>
            </a:p>
          </p:txBody>
        </p:sp>
        <p:sp>
          <p:nvSpPr>
            <p:cNvPr id="18" name="TextBox 18"/>
            <p:cNvSpPr txBox="1"/>
            <p:nvPr/>
          </p:nvSpPr>
          <p:spPr>
            <a:xfrm>
              <a:off x="0" y="-47625"/>
              <a:ext cx="979829" cy="1039458"/>
            </a:xfrm>
            <a:prstGeom prst="rect">
              <a:avLst/>
            </a:prstGeom>
          </p:spPr>
          <p:txBody>
            <a:bodyPr lIns="50800" tIns="50800" rIns="50800" bIns="50800" rtlCol="0" anchor="ctr"/>
            <a:lstStyle/>
            <a:p>
              <a:pPr algn="ctr">
                <a:lnSpc>
                  <a:spcPts val="3499"/>
                </a:lnSpc>
              </a:pPr>
              <a:r>
                <a:rPr lang="en-US" sz="2499">
                  <a:solidFill>
                    <a:srgbClr val="000000"/>
                  </a:solidFill>
                  <a:latin typeface="Montserrat Classic Bold"/>
                  <a:ea typeface="Montserrat Classic Bold"/>
                  <a:cs typeface="Montserrat Classic Bold"/>
                  <a:sym typeface="Montserrat Classic Bold"/>
                </a:rPr>
                <a:t>School closures:</a:t>
              </a:r>
              <a:r>
                <a:rPr lang="en-US" sz="2499">
                  <a:solidFill>
                    <a:srgbClr val="000000"/>
                  </a:solidFill>
                  <a:latin typeface="Montserrat Classic"/>
                  <a:ea typeface="Montserrat Classic"/>
                  <a:cs typeface="Montserrat Classic"/>
                  <a:sym typeface="Montserrat Classic"/>
                </a:rPr>
                <a:t> Numerous schools across Cheshire, Norfolk, Suffolk, Yorkshire, Scotland and North Wales,  were closed due to a "danger to life".</a:t>
              </a:r>
            </a:p>
          </p:txBody>
        </p:sp>
      </p:grpSp>
      <p:grpSp>
        <p:nvGrpSpPr>
          <p:cNvPr id="19" name="Group 19"/>
          <p:cNvGrpSpPr/>
          <p:nvPr/>
        </p:nvGrpSpPr>
        <p:grpSpPr>
          <a:xfrm>
            <a:off x="4795002" y="3895874"/>
            <a:ext cx="3720289" cy="3946693"/>
            <a:chOff x="0" y="-47625"/>
            <a:chExt cx="979829" cy="1039458"/>
          </a:xfrm>
        </p:grpSpPr>
        <p:sp>
          <p:nvSpPr>
            <p:cNvPr id="20" name="Freeform 20"/>
            <p:cNvSpPr/>
            <p:nvPr/>
          </p:nvSpPr>
          <p:spPr>
            <a:xfrm>
              <a:off x="0" y="0"/>
              <a:ext cx="979829" cy="991833"/>
            </a:xfrm>
            <a:custGeom>
              <a:avLst/>
              <a:gdLst/>
              <a:ahLst/>
              <a:cxnLst/>
              <a:rect l="l" t="t" r="r" b="b"/>
              <a:pathLst>
                <a:path w="979829" h="991833">
                  <a:moveTo>
                    <a:pt x="106131" y="0"/>
                  </a:moveTo>
                  <a:lnTo>
                    <a:pt x="873698" y="0"/>
                  </a:lnTo>
                  <a:cubicBezTo>
                    <a:pt x="932313" y="0"/>
                    <a:pt x="979829" y="47516"/>
                    <a:pt x="979829" y="106131"/>
                  </a:cubicBezTo>
                  <a:lnTo>
                    <a:pt x="979829" y="885702"/>
                  </a:lnTo>
                  <a:cubicBezTo>
                    <a:pt x="979829" y="944317"/>
                    <a:pt x="932313" y="991833"/>
                    <a:pt x="873698" y="991833"/>
                  </a:cubicBezTo>
                  <a:lnTo>
                    <a:pt x="106131" y="991833"/>
                  </a:lnTo>
                  <a:cubicBezTo>
                    <a:pt x="47516" y="991833"/>
                    <a:pt x="0" y="944317"/>
                    <a:pt x="0" y="885702"/>
                  </a:cubicBezTo>
                  <a:lnTo>
                    <a:pt x="0" y="106131"/>
                  </a:lnTo>
                  <a:cubicBezTo>
                    <a:pt x="0" y="47516"/>
                    <a:pt x="47516" y="0"/>
                    <a:pt x="106131" y="0"/>
                  </a:cubicBezTo>
                  <a:close/>
                </a:path>
              </a:pathLst>
            </a:custGeom>
            <a:solidFill>
              <a:srgbClr val="FFFFFF"/>
            </a:solidFill>
            <a:ln w="76200" cap="rnd">
              <a:solidFill>
                <a:srgbClr val="B8DA0C"/>
              </a:solidFill>
              <a:prstDash val="solid"/>
              <a:round/>
            </a:ln>
          </p:spPr>
          <p:txBody>
            <a:bodyPr/>
            <a:lstStyle/>
            <a:p>
              <a:endParaRPr lang="en-GB"/>
            </a:p>
          </p:txBody>
        </p:sp>
        <p:sp>
          <p:nvSpPr>
            <p:cNvPr id="21" name="TextBox 21"/>
            <p:cNvSpPr txBox="1"/>
            <p:nvPr/>
          </p:nvSpPr>
          <p:spPr>
            <a:xfrm>
              <a:off x="0" y="-47625"/>
              <a:ext cx="979829" cy="1039458"/>
            </a:xfrm>
            <a:prstGeom prst="rect">
              <a:avLst/>
            </a:prstGeom>
          </p:spPr>
          <p:txBody>
            <a:bodyPr lIns="50800" tIns="50800" rIns="50800" bIns="50800" rtlCol="0" anchor="ctr"/>
            <a:lstStyle/>
            <a:p>
              <a:pPr algn="ctr">
                <a:lnSpc>
                  <a:spcPts val="3499"/>
                </a:lnSpc>
              </a:pPr>
              <a:r>
                <a:rPr lang="en-US" sz="2499">
                  <a:solidFill>
                    <a:srgbClr val="000000"/>
                  </a:solidFill>
                  <a:latin typeface="Montserrat Classic Bold"/>
                  <a:ea typeface="Montserrat Classic Bold"/>
                  <a:cs typeface="Montserrat Classic Bold"/>
                  <a:sym typeface="Montserrat Classic Bold"/>
                </a:rPr>
                <a:t>Displacement: </a:t>
              </a:r>
              <a:r>
                <a:rPr lang="en-US" sz="2499">
                  <a:solidFill>
                    <a:srgbClr val="000000"/>
                  </a:solidFill>
                  <a:latin typeface="Montserrat Classic"/>
                  <a:ea typeface="Montserrat Classic"/>
                  <a:cs typeface="Montserrat Classic"/>
                  <a:sym typeface="Montserrat Classic"/>
                </a:rPr>
                <a:t>Hundreds of people were left homeless due to flooding and property damage. 1,250 properties in England were flooded.</a:t>
              </a:r>
            </a:p>
          </p:txBody>
        </p:sp>
      </p:grpSp>
      <p:sp>
        <p:nvSpPr>
          <p:cNvPr id="22" name="TextBox 22"/>
          <p:cNvSpPr txBox="1"/>
          <p:nvPr/>
        </p:nvSpPr>
        <p:spPr>
          <a:xfrm>
            <a:off x="6413065" y="2014535"/>
            <a:ext cx="5461871" cy="755015"/>
          </a:xfrm>
          <a:prstGeom prst="rect">
            <a:avLst/>
          </a:prstGeom>
        </p:spPr>
        <p:txBody>
          <a:bodyPr lIns="0" tIns="0" rIns="0" bIns="0" rtlCol="0" anchor="t">
            <a:spAutoFit/>
          </a:bodyPr>
          <a:lstStyle/>
          <a:p>
            <a:pPr algn="ctr">
              <a:lnSpc>
                <a:spcPts val="6159"/>
              </a:lnSpc>
              <a:spcBef>
                <a:spcPct val="0"/>
              </a:spcBef>
            </a:pPr>
            <a:r>
              <a:rPr lang="en-US" sz="4399">
                <a:solidFill>
                  <a:srgbClr val="000000"/>
                </a:solidFill>
                <a:latin typeface="Montserrat Classic Bold"/>
                <a:ea typeface="Montserrat Classic Bold"/>
                <a:cs typeface="Montserrat Classic Bold"/>
                <a:sym typeface="Montserrat Classic Bold"/>
              </a:rPr>
              <a:t>SOCIAL IMPACTS: </a:t>
            </a:r>
          </a:p>
        </p:txBody>
      </p:sp>
      <p:sp>
        <p:nvSpPr>
          <p:cNvPr id="23" name="TextBox 23"/>
          <p:cNvSpPr txBox="1"/>
          <p:nvPr/>
        </p:nvSpPr>
        <p:spPr>
          <a:xfrm>
            <a:off x="4154769" y="771544"/>
            <a:ext cx="12304431" cy="842603"/>
          </a:xfrm>
          <a:prstGeom prst="rect">
            <a:avLst/>
          </a:prstGeom>
        </p:spPr>
        <p:txBody>
          <a:bodyPr wrap="square" lIns="0" tIns="0" rIns="0" bIns="0" rtlCol="0" anchor="t">
            <a:spAutoFit/>
          </a:bodyPr>
          <a:lstStyle/>
          <a:p>
            <a:pPr algn="ctr">
              <a:lnSpc>
                <a:spcPts val="7365"/>
              </a:lnSpc>
              <a:spcBef>
                <a:spcPct val="0"/>
              </a:spcBef>
            </a:pPr>
            <a:r>
              <a:rPr lang="en-US" sz="5261" dirty="0">
                <a:solidFill>
                  <a:srgbClr val="FFFFFF"/>
                </a:solidFill>
                <a:latin typeface="Montserrat Classic Bold"/>
                <a:ea typeface="Montserrat Classic Bold"/>
                <a:cs typeface="Montserrat Classic Bold"/>
                <a:sym typeface="Montserrat Classic Bold"/>
              </a:rPr>
              <a:t>GCSE Case Study: Storm </a:t>
            </a:r>
            <a:r>
              <a:rPr lang="en-US" sz="5261" dirty="0" err="1">
                <a:solidFill>
                  <a:srgbClr val="FFFFFF"/>
                </a:solidFill>
                <a:latin typeface="Montserrat Classic Bold"/>
                <a:ea typeface="Montserrat Classic Bold"/>
                <a:cs typeface="Montserrat Classic Bold"/>
                <a:sym typeface="Montserrat Classic Bold"/>
              </a:rPr>
              <a:t>Babet</a:t>
            </a:r>
            <a:endParaRPr lang="en-US" sz="5261" dirty="0">
              <a:solidFill>
                <a:srgbClr val="FFFFFF"/>
              </a:solidFill>
              <a:latin typeface="Montserrat Classic Bold"/>
              <a:ea typeface="Montserrat Classic Bold"/>
              <a:cs typeface="Montserrat Classic Bold"/>
              <a:sym typeface="Montserrat Classic Bo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4139684" y="7658639"/>
            <a:ext cx="4148316" cy="2628361"/>
          </a:xfrm>
          <a:custGeom>
            <a:avLst/>
            <a:gdLst/>
            <a:ahLst/>
            <a:cxnLst/>
            <a:rect l="l" t="t" r="r" b="b"/>
            <a:pathLst>
              <a:path w="4148316" h="2628361">
                <a:moveTo>
                  <a:pt x="0" y="0"/>
                </a:moveTo>
                <a:lnTo>
                  <a:pt x="4148316" y="0"/>
                </a:lnTo>
                <a:lnTo>
                  <a:pt x="4148316" y="2628361"/>
                </a:lnTo>
                <a:lnTo>
                  <a:pt x="0" y="2628361"/>
                </a:lnTo>
                <a:lnTo>
                  <a:pt x="0" y="0"/>
                </a:lnTo>
                <a:close/>
              </a:path>
            </a:pathLst>
          </a:custGeom>
          <a:blipFill>
            <a:blip r:embed="rId5"/>
            <a:stretch>
              <a:fillRect l="-25363" t="-23128" r="-49588" b="-152995"/>
            </a:stretch>
          </a:blipFill>
        </p:spPr>
        <p:txBody>
          <a:bodyPr/>
          <a:lstStyle/>
          <a:p>
            <a:endParaRPr lang="en-GB"/>
          </a:p>
        </p:txBody>
      </p:sp>
      <p:grpSp>
        <p:nvGrpSpPr>
          <p:cNvPr id="12" name="Group 12"/>
          <p:cNvGrpSpPr/>
          <p:nvPr/>
        </p:nvGrpSpPr>
        <p:grpSpPr>
          <a:xfrm>
            <a:off x="2583181" y="2561517"/>
            <a:ext cx="13579793" cy="6315783"/>
            <a:chOff x="0" y="0"/>
            <a:chExt cx="3136286" cy="1483456"/>
          </a:xfrm>
        </p:grpSpPr>
        <p:sp>
          <p:nvSpPr>
            <p:cNvPr id="13" name="Freeform 13"/>
            <p:cNvSpPr/>
            <p:nvPr/>
          </p:nvSpPr>
          <p:spPr>
            <a:xfrm>
              <a:off x="0" y="0"/>
              <a:ext cx="3136286" cy="1483456"/>
            </a:xfrm>
            <a:custGeom>
              <a:avLst/>
              <a:gdLst/>
              <a:ahLst/>
              <a:cxnLst/>
              <a:rect l="l" t="t" r="r" b="b"/>
              <a:pathLst>
                <a:path w="3136286" h="1483456">
                  <a:moveTo>
                    <a:pt x="33157" y="0"/>
                  </a:moveTo>
                  <a:lnTo>
                    <a:pt x="3103129" y="0"/>
                  </a:lnTo>
                  <a:cubicBezTo>
                    <a:pt x="3111922" y="0"/>
                    <a:pt x="3120356" y="3493"/>
                    <a:pt x="3126574" y="9711"/>
                  </a:cubicBezTo>
                  <a:cubicBezTo>
                    <a:pt x="3132792" y="15930"/>
                    <a:pt x="3136286" y="24363"/>
                    <a:pt x="3136286" y="33157"/>
                  </a:cubicBezTo>
                  <a:lnTo>
                    <a:pt x="3136286" y="1450299"/>
                  </a:lnTo>
                  <a:cubicBezTo>
                    <a:pt x="3136286" y="1468611"/>
                    <a:pt x="3121441" y="1483456"/>
                    <a:pt x="3103129" y="1483456"/>
                  </a:cubicBezTo>
                  <a:lnTo>
                    <a:pt x="33157" y="1483456"/>
                  </a:lnTo>
                  <a:cubicBezTo>
                    <a:pt x="24363" y="1483456"/>
                    <a:pt x="15930" y="1479962"/>
                    <a:pt x="9711" y="1473744"/>
                  </a:cubicBezTo>
                  <a:cubicBezTo>
                    <a:pt x="3493" y="1467526"/>
                    <a:pt x="0" y="1459092"/>
                    <a:pt x="0" y="1450299"/>
                  </a:cubicBezTo>
                  <a:lnTo>
                    <a:pt x="0" y="33157"/>
                  </a:lnTo>
                  <a:cubicBezTo>
                    <a:pt x="0" y="24363"/>
                    <a:pt x="3493" y="15930"/>
                    <a:pt x="9711" y="9711"/>
                  </a:cubicBezTo>
                  <a:cubicBezTo>
                    <a:pt x="15930" y="3493"/>
                    <a:pt x="24363" y="0"/>
                    <a:pt x="33157" y="0"/>
                  </a:cubicBezTo>
                  <a:close/>
                </a:path>
              </a:pathLst>
            </a:custGeom>
            <a:solidFill>
              <a:srgbClr val="FFFFFF"/>
            </a:solidFill>
            <a:ln w="57150" cap="rnd">
              <a:solidFill>
                <a:srgbClr val="309DC3"/>
              </a:solidFill>
              <a:prstDash val="solid"/>
              <a:round/>
            </a:ln>
          </p:spPr>
          <p:txBody>
            <a:bodyPr/>
            <a:lstStyle/>
            <a:p>
              <a:endParaRPr lang="en-GB"/>
            </a:p>
          </p:txBody>
        </p:sp>
        <p:sp>
          <p:nvSpPr>
            <p:cNvPr id="14" name="TextBox 14"/>
            <p:cNvSpPr txBox="1"/>
            <p:nvPr/>
          </p:nvSpPr>
          <p:spPr>
            <a:xfrm>
              <a:off x="0" y="-47625"/>
              <a:ext cx="3136286" cy="1531081"/>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2712082" y="2699063"/>
            <a:ext cx="13187688" cy="6068905"/>
          </a:xfrm>
          <a:prstGeom prst="rect">
            <a:avLst/>
          </a:prstGeom>
        </p:spPr>
        <p:txBody>
          <a:bodyPr wrap="square" lIns="0" tIns="0" rIns="0" bIns="0" rtlCol="0" anchor="t">
            <a:spAutoFit/>
          </a:bodyPr>
          <a:lstStyle/>
          <a:p>
            <a:pPr algn="ctr">
              <a:lnSpc>
                <a:spcPts val="5965"/>
              </a:lnSpc>
              <a:spcBef>
                <a:spcPct val="0"/>
              </a:spcBef>
            </a:pPr>
            <a:r>
              <a:rPr lang="en-US" sz="4250">
                <a:solidFill>
                  <a:srgbClr val="000000"/>
                </a:solidFill>
                <a:latin typeface="Montserrat Classic"/>
                <a:ea typeface="Montserrat Classic"/>
                <a:cs typeface="Montserrat Classic"/>
                <a:sym typeface="Montserrat Classic"/>
              </a:rPr>
              <a:t>Storm Babet, an </a:t>
            </a:r>
            <a:r>
              <a:rPr lang="en-US" sz="4250">
                <a:solidFill>
                  <a:srgbClr val="000000"/>
                </a:solidFill>
                <a:latin typeface="Montserrat Classic Bold"/>
                <a:ea typeface="Montserrat Classic Bold"/>
                <a:cs typeface="Montserrat Classic Bold"/>
                <a:sym typeface="Montserrat Classic Bold"/>
              </a:rPr>
              <a:t>extratropical cyclone</a:t>
            </a:r>
            <a:r>
              <a:rPr lang="en-US" sz="4250">
                <a:solidFill>
                  <a:srgbClr val="000000"/>
                </a:solidFill>
                <a:latin typeface="Montserrat Classic"/>
                <a:ea typeface="Montserrat Classic"/>
                <a:cs typeface="Montserrat Classic"/>
                <a:sym typeface="Montserrat Classic"/>
              </a:rPr>
              <a:t>, (formed in areas with greater temperature variations and higher latitudes) hit the UK on </a:t>
            </a:r>
            <a:r>
              <a:rPr lang="en-US" sz="4250">
                <a:solidFill>
                  <a:srgbClr val="000000"/>
                </a:solidFill>
                <a:latin typeface="Montserrat Classic Bold"/>
                <a:ea typeface="Montserrat Classic Bold"/>
                <a:cs typeface="Montserrat Classic Bold"/>
                <a:sym typeface="Montserrat Classic Bold"/>
              </a:rPr>
              <a:t>18th October 2023</a:t>
            </a:r>
            <a:r>
              <a:rPr lang="en-US" sz="4250">
                <a:solidFill>
                  <a:srgbClr val="000000"/>
                </a:solidFill>
                <a:latin typeface="Montserrat Classic"/>
                <a:ea typeface="Montserrat Classic"/>
                <a:cs typeface="Montserrat Classic"/>
                <a:sym typeface="Montserrat Classic"/>
              </a:rPr>
              <a:t>. It was one of the most severe storms in recent years, causing widespread flooding and damage. The storm claimed the lives of seven people and was the second Met Office named storm of the 2023-24 season.</a:t>
            </a:r>
          </a:p>
        </p:txBody>
      </p:sp>
      <p:sp>
        <p:nvSpPr>
          <p:cNvPr id="16" name="TextBox 16"/>
          <p:cNvSpPr txBox="1"/>
          <p:nvPr/>
        </p:nvSpPr>
        <p:spPr>
          <a:xfrm>
            <a:off x="4154769" y="771544"/>
            <a:ext cx="12456831" cy="842603"/>
          </a:xfrm>
          <a:prstGeom prst="rect">
            <a:avLst/>
          </a:prstGeom>
        </p:spPr>
        <p:txBody>
          <a:bodyPr wrap="square" lIns="0" tIns="0" rIns="0" bIns="0" rtlCol="0" anchor="t">
            <a:spAutoFit/>
          </a:bodyPr>
          <a:lstStyle/>
          <a:p>
            <a:pPr algn="ctr">
              <a:lnSpc>
                <a:spcPts val="7365"/>
              </a:lnSpc>
              <a:spcBef>
                <a:spcPct val="0"/>
              </a:spcBef>
            </a:pPr>
            <a:r>
              <a:rPr lang="en-US" sz="5261" dirty="0">
                <a:solidFill>
                  <a:srgbClr val="FFFFFF"/>
                </a:solidFill>
                <a:latin typeface="Montserrat Classic Bold"/>
                <a:ea typeface="Montserrat Classic Bold"/>
                <a:cs typeface="Montserrat Classic Bold"/>
                <a:sym typeface="Montserrat Classic Bold"/>
              </a:rPr>
              <a:t>GCSE Case Study: Storm </a:t>
            </a:r>
            <a:r>
              <a:rPr lang="en-US" sz="5261" dirty="0" err="1">
                <a:solidFill>
                  <a:srgbClr val="FFFFFF"/>
                </a:solidFill>
                <a:latin typeface="Montserrat Classic Bold"/>
                <a:ea typeface="Montserrat Classic Bold"/>
                <a:cs typeface="Montserrat Classic Bold"/>
                <a:sym typeface="Montserrat Classic Bold"/>
              </a:rPr>
              <a:t>Babet</a:t>
            </a:r>
            <a:endParaRPr lang="en-US" sz="5261" dirty="0">
              <a:solidFill>
                <a:srgbClr val="FFFFFF"/>
              </a:solidFill>
              <a:latin typeface="Montserrat Classic Bold"/>
              <a:ea typeface="Montserrat Classic Bold"/>
              <a:cs typeface="Montserrat Classic Bold"/>
              <a:sym typeface="Montserrat Classic Bold"/>
            </a:endParaRPr>
          </a:p>
        </p:txBody>
      </p:sp>
      <p:sp>
        <p:nvSpPr>
          <p:cNvPr id="10" name="Freeform 10"/>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sp>
        <p:nvSpPr>
          <p:cNvPr id="3" name="Freeform 3"/>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3"/>
            <a:stretch>
              <a:fillRect l="-21116" r="-19874" b="-67942"/>
            </a:stretch>
          </a:blipFill>
        </p:spPr>
        <p:txBody>
          <a:bodyPr/>
          <a:lstStyle/>
          <a:p>
            <a:endParaRPr lang="en-GB"/>
          </a:p>
        </p:txBody>
      </p:sp>
      <p:grpSp>
        <p:nvGrpSpPr>
          <p:cNvPr id="4" name="Group 4"/>
          <p:cNvGrpSpPr/>
          <p:nvPr/>
        </p:nvGrpSpPr>
        <p:grpSpPr>
          <a:xfrm>
            <a:off x="0" y="651219"/>
            <a:ext cx="18775720" cy="1250020"/>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8" name="Group 8"/>
          <p:cNvGrpSpPr/>
          <p:nvPr/>
        </p:nvGrpSpPr>
        <p:grpSpPr>
          <a:xfrm>
            <a:off x="2283142" y="3988307"/>
            <a:ext cx="203835" cy="227648"/>
            <a:chOff x="0" y="0"/>
            <a:chExt cx="271780" cy="303530"/>
          </a:xfrm>
        </p:grpSpPr>
        <p:sp>
          <p:nvSpPr>
            <p:cNvPr id="9" name="Freeform 9"/>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grpSp>
        <p:nvGrpSpPr>
          <p:cNvPr id="10" name="Group 10"/>
          <p:cNvGrpSpPr/>
          <p:nvPr/>
        </p:nvGrpSpPr>
        <p:grpSpPr>
          <a:xfrm>
            <a:off x="323852" y="3475961"/>
            <a:ext cx="4504743" cy="5582096"/>
            <a:chOff x="0" y="0"/>
            <a:chExt cx="1186434" cy="1470182"/>
          </a:xfrm>
        </p:grpSpPr>
        <p:sp>
          <p:nvSpPr>
            <p:cNvPr id="11" name="Freeform 11"/>
            <p:cNvSpPr/>
            <p:nvPr/>
          </p:nvSpPr>
          <p:spPr>
            <a:xfrm>
              <a:off x="0" y="0"/>
              <a:ext cx="1186434" cy="1470182"/>
            </a:xfrm>
            <a:custGeom>
              <a:avLst/>
              <a:gdLst/>
              <a:ahLst/>
              <a:cxnLst/>
              <a:rect l="l" t="t" r="r" b="b"/>
              <a:pathLst>
                <a:path w="1186434" h="1470182">
                  <a:moveTo>
                    <a:pt x="87649" y="0"/>
                  </a:moveTo>
                  <a:lnTo>
                    <a:pt x="1098785" y="0"/>
                  </a:lnTo>
                  <a:cubicBezTo>
                    <a:pt x="1122031" y="0"/>
                    <a:pt x="1144325" y="9234"/>
                    <a:pt x="1160763" y="25672"/>
                  </a:cubicBezTo>
                  <a:cubicBezTo>
                    <a:pt x="1177200" y="42109"/>
                    <a:pt x="1186434" y="64403"/>
                    <a:pt x="1186434" y="87649"/>
                  </a:cubicBezTo>
                  <a:lnTo>
                    <a:pt x="1186434" y="1382532"/>
                  </a:lnTo>
                  <a:cubicBezTo>
                    <a:pt x="1186434" y="1430940"/>
                    <a:pt x="1147192" y="1470182"/>
                    <a:pt x="1098785" y="1470182"/>
                  </a:cubicBezTo>
                  <a:lnTo>
                    <a:pt x="87649" y="1470182"/>
                  </a:lnTo>
                  <a:cubicBezTo>
                    <a:pt x="39242" y="1470182"/>
                    <a:pt x="0" y="1430940"/>
                    <a:pt x="0" y="1382532"/>
                  </a:cubicBezTo>
                  <a:lnTo>
                    <a:pt x="0" y="87649"/>
                  </a:lnTo>
                  <a:cubicBezTo>
                    <a:pt x="0" y="39242"/>
                    <a:pt x="39242" y="0"/>
                    <a:pt x="87649" y="0"/>
                  </a:cubicBezTo>
                  <a:close/>
                </a:path>
              </a:pathLst>
            </a:custGeom>
            <a:solidFill>
              <a:srgbClr val="FFFFFF"/>
            </a:solidFill>
            <a:ln w="76200" cap="rnd">
              <a:solidFill>
                <a:srgbClr val="CC2141"/>
              </a:solidFill>
              <a:prstDash val="solid"/>
              <a:round/>
            </a:ln>
          </p:spPr>
          <p:txBody>
            <a:bodyPr/>
            <a:lstStyle/>
            <a:p>
              <a:endParaRPr lang="en-GB"/>
            </a:p>
          </p:txBody>
        </p:sp>
        <p:sp>
          <p:nvSpPr>
            <p:cNvPr id="12" name="TextBox 12"/>
            <p:cNvSpPr txBox="1"/>
            <p:nvPr/>
          </p:nvSpPr>
          <p:spPr>
            <a:xfrm>
              <a:off x="0" y="-57150"/>
              <a:ext cx="1186434" cy="1527332"/>
            </a:xfrm>
            <a:prstGeom prst="rect">
              <a:avLst/>
            </a:prstGeom>
          </p:spPr>
          <p:txBody>
            <a:bodyPr lIns="50800" tIns="50800" rIns="50800" bIns="50800" rtlCol="0" anchor="ctr"/>
            <a:lstStyle/>
            <a:p>
              <a:pPr algn="ctr">
                <a:lnSpc>
                  <a:spcPts val="3500"/>
                </a:lnSpc>
              </a:pPr>
              <a:r>
                <a:rPr lang="en-US" sz="2500">
                  <a:solidFill>
                    <a:srgbClr val="000000"/>
                  </a:solidFill>
                  <a:latin typeface="Montserrat Classic Bold"/>
                  <a:ea typeface="Montserrat Classic Bold"/>
                  <a:cs typeface="Montserrat Classic Bold"/>
                  <a:sym typeface="Montserrat Classic Bold"/>
                </a:rPr>
                <a:t>Infrastructure damage:</a:t>
              </a:r>
              <a:r>
                <a:rPr lang="en-US" sz="2500">
                  <a:solidFill>
                    <a:srgbClr val="000000"/>
                  </a:solidFill>
                  <a:latin typeface="Montserrat Classic"/>
                  <a:ea typeface="Montserrat Classic"/>
                  <a:cs typeface="Montserrat Classic"/>
                  <a:sym typeface="Montserrat Classic"/>
                </a:rPr>
                <a:t> Significant damage to roads, bridges, railways, and airports, leading to transportation disruptions. Leeds Bradford Airport was closed on 20th October after a large plane skidded off the runway whilst landing.</a:t>
              </a:r>
            </a:p>
          </p:txBody>
        </p:sp>
      </p:grpSp>
      <p:grpSp>
        <p:nvGrpSpPr>
          <p:cNvPr id="13" name="Group 13"/>
          <p:cNvGrpSpPr/>
          <p:nvPr/>
        </p:nvGrpSpPr>
        <p:grpSpPr>
          <a:xfrm>
            <a:off x="5095553" y="3153713"/>
            <a:ext cx="4504743" cy="2889568"/>
            <a:chOff x="0" y="0"/>
            <a:chExt cx="1186434" cy="761038"/>
          </a:xfrm>
        </p:grpSpPr>
        <p:sp>
          <p:nvSpPr>
            <p:cNvPr id="14" name="Freeform 14"/>
            <p:cNvSpPr/>
            <p:nvPr/>
          </p:nvSpPr>
          <p:spPr>
            <a:xfrm>
              <a:off x="0" y="0"/>
              <a:ext cx="1186434" cy="761038"/>
            </a:xfrm>
            <a:custGeom>
              <a:avLst/>
              <a:gdLst/>
              <a:ahLst/>
              <a:cxnLst/>
              <a:rect l="l" t="t" r="r" b="b"/>
              <a:pathLst>
                <a:path w="1186434" h="761038">
                  <a:moveTo>
                    <a:pt x="87649" y="0"/>
                  </a:moveTo>
                  <a:lnTo>
                    <a:pt x="1098785" y="0"/>
                  </a:lnTo>
                  <a:cubicBezTo>
                    <a:pt x="1122031" y="0"/>
                    <a:pt x="1144325" y="9234"/>
                    <a:pt x="1160763" y="25672"/>
                  </a:cubicBezTo>
                  <a:cubicBezTo>
                    <a:pt x="1177200" y="42109"/>
                    <a:pt x="1186434" y="64403"/>
                    <a:pt x="1186434" y="87649"/>
                  </a:cubicBezTo>
                  <a:lnTo>
                    <a:pt x="1186434" y="673389"/>
                  </a:lnTo>
                  <a:cubicBezTo>
                    <a:pt x="1186434" y="721796"/>
                    <a:pt x="1147192" y="761038"/>
                    <a:pt x="1098785" y="761038"/>
                  </a:cubicBezTo>
                  <a:lnTo>
                    <a:pt x="87649" y="761038"/>
                  </a:lnTo>
                  <a:cubicBezTo>
                    <a:pt x="39242" y="761038"/>
                    <a:pt x="0" y="721796"/>
                    <a:pt x="0" y="673389"/>
                  </a:cubicBezTo>
                  <a:lnTo>
                    <a:pt x="0" y="87649"/>
                  </a:lnTo>
                  <a:cubicBezTo>
                    <a:pt x="0" y="39242"/>
                    <a:pt x="39242" y="0"/>
                    <a:pt x="87649" y="0"/>
                  </a:cubicBezTo>
                  <a:close/>
                </a:path>
              </a:pathLst>
            </a:custGeom>
            <a:solidFill>
              <a:srgbClr val="FFFFFF"/>
            </a:solidFill>
            <a:ln w="76200" cap="rnd">
              <a:solidFill>
                <a:srgbClr val="CC2141"/>
              </a:solidFill>
              <a:prstDash val="solid"/>
              <a:round/>
            </a:ln>
          </p:spPr>
          <p:txBody>
            <a:bodyPr/>
            <a:lstStyle/>
            <a:p>
              <a:endParaRPr lang="en-GB"/>
            </a:p>
          </p:txBody>
        </p:sp>
        <p:sp>
          <p:nvSpPr>
            <p:cNvPr id="15" name="TextBox 15"/>
            <p:cNvSpPr txBox="1"/>
            <p:nvPr/>
          </p:nvSpPr>
          <p:spPr>
            <a:xfrm>
              <a:off x="0" y="-57150"/>
              <a:ext cx="1186434" cy="818188"/>
            </a:xfrm>
            <a:prstGeom prst="rect">
              <a:avLst/>
            </a:prstGeom>
          </p:spPr>
          <p:txBody>
            <a:bodyPr lIns="50800" tIns="50800" rIns="50800" bIns="50800" rtlCol="0" anchor="ctr"/>
            <a:lstStyle/>
            <a:p>
              <a:pPr algn="ctr">
                <a:lnSpc>
                  <a:spcPts val="3500"/>
                </a:lnSpc>
              </a:pPr>
              <a:r>
                <a:rPr lang="en-US" sz="2500">
                  <a:solidFill>
                    <a:srgbClr val="000000"/>
                  </a:solidFill>
                  <a:latin typeface="Montserrat Classic Bold"/>
                  <a:ea typeface="Montserrat Classic Bold"/>
                  <a:cs typeface="Montserrat Classic Bold"/>
                  <a:sym typeface="Montserrat Classic Bold"/>
                </a:rPr>
                <a:t>Business losses:</a:t>
              </a:r>
              <a:r>
                <a:rPr lang="en-US" sz="2500">
                  <a:solidFill>
                    <a:srgbClr val="000000"/>
                  </a:solidFill>
                  <a:latin typeface="Montserrat Classic"/>
                  <a:ea typeface="Montserrat Classic"/>
                  <a:cs typeface="Montserrat Classic"/>
                  <a:sym typeface="Montserrat Classic"/>
                </a:rPr>
                <a:t> Many businesses suffered due to flooding and power outages, resulting in job losses and economic downturns.</a:t>
              </a:r>
            </a:p>
          </p:txBody>
        </p:sp>
      </p:grpSp>
      <p:grpSp>
        <p:nvGrpSpPr>
          <p:cNvPr id="16" name="Group 16"/>
          <p:cNvGrpSpPr/>
          <p:nvPr/>
        </p:nvGrpSpPr>
        <p:grpSpPr>
          <a:xfrm>
            <a:off x="9867254" y="3421394"/>
            <a:ext cx="3563983" cy="5691230"/>
            <a:chOff x="0" y="0"/>
            <a:chExt cx="938662" cy="1498925"/>
          </a:xfrm>
        </p:grpSpPr>
        <p:sp>
          <p:nvSpPr>
            <p:cNvPr id="17" name="Freeform 17"/>
            <p:cNvSpPr/>
            <p:nvPr/>
          </p:nvSpPr>
          <p:spPr>
            <a:xfrm>
              <a:off x="0" y="0"/>
              <a:ext cx="938662" cy="1498925"/>
            </a:xfrm>
            <a:custGeom>
              <a:avLst/>
              <a:gdLst/>
              <a:ahLst/>
              <a:cxnLst/>
              <a:rect l="l" t="t" r="r" b="b"/>
              <a:pathLst>
                <a:path w="938662" h="1498925">
                  <a:moveTo>
                    <a:pt x="110786" y="0"/>
                  </a:moveTo>
                  <a:lnTo>
                    <a:pt x="827877" y="0"/>
                  </a:lnTo>
                  <a:cubicBezTo>
                    <a:pt x="857259" y="0"/>
                    <a:pt x="885438" y="11672"/>
                    <a:pt x="906214" y="32448"/>
                  </a:cubicBezTo>
                  <a:cubicBezTo>
                    <a:pt x="926990" y="53225"/>
                    <a:pt x="938662" y="81403"/>
                    <a:pt x="938662" y="110786"/>
                  </a:cubicBezTo>
                  <a:lnTo>
                    <a:pt x="938662" y="1388139"/>
                  </a:lnTo>
                  <a:cubicBezTo>
                    <a:pt x="938662" y="1449325"/>
                    <a:pt x="889062" y="1498925"/>
                    <a:pt x="827877" y="1498925"/>
                  </a:cubicBezTo>
                  <a:lnTo>
                    <a:pt x="110786" y="1498925"/>
                  </a:lnTo>
                  <a:cubicBezTo>
                    <a:pt x="49600" y="1498925"/>
                    <a:pt x="0" y="1449325"/>
                    <a:pt x="0" y="1388139"/>
                  </a:cubicBezTo>
                  <a:lnTo>
                    <a:pt x="0" y="110786"/>
                  </a:lnTo>
                  <a:cubicBezTo>
                    <a:pt x="0" y="49600"/>
                    <a:pt x="49600" y="0"/>
                    <a:pt x="110786" y="0"/>
                  </a:cubicBezTo>
                  <a:close/>
                </a:path>
              </a:pathLst>
            </a:custGeom>
            <a:solidFill>
              <a:srgbClr val="FFFFFF"/>
            </a:solidFill>
            <a:ln w="76200" cap="rnd">
              <a:solidFill>
                <a:srgbClr val="CC2141"/>
              </a:solidFill>
              <a:prstDash val="solid"/>
              <a:round/>
            </a:ln>
          </p:spPr>
          <p:txBody>
            <a:bodyPr/>
            <a:lstStyle/>
            <a:p>
              <a:endParaRPr lang="en-GB"/>
            </a:p>
          </p:txBody>
        </p:sp>
        <p:sp>
          <p:nvSpPr>
            <p:cNvPr id="18" name="TextBox 18"/>
            <p:cNvSpPr txBox="1"/>
            <p:nvPr/>
          </p:nvSpPr>
          <p:spPr>
            <a:xfrm>
              <a:off x="0" y="-57150"/>
              <a:ext cx="938662" cy="1556075"/>
            </a:xfrm>
            <a:prstGeom prst="rect">
              <a:avLst/>
            </a:prstGeom>
          </p:spPr>
          <p:txBody>
            <a:bodyPr lIns="50800" tIns="50800" rIns="50800" bIns="50800" rtlCol="0" anchor="ctr"/>
            <a:lstStyle/>
            <a:p>
              <a:pPr algn="ctr">
                <a:lnSpc>
                  <a:spcPts val="3500"/>
                </a:lnSpc>
              </a:pPr>
              <a:r>
                <a:rPr lang="en-US" sz="2500">
                  <a:solidFill>
                    <a:srgbClr val="000000"/>
                  </a:solidFill>
                  <a:latin typeface="Montserrat Classic Bold"/>
                  <a:ea typeface="Montserrat Classic Bold"/>
                  <a:cs typeface="Montserrat Classic Bold"/>
                  <a:sym typeface="Montserrat Classic Bold"/>
                </a:rPr>
                <a:t>Agricultural damage: </a:t>
              </a:r>
            </a:p>
            <a:p>
              <a:pPr algn="ctr">
                <a:lnSpc>
                  <a:spcPts val="3500"/>
                </a:lnSpc>
              </a:pPr>
              <a:r>
                <a:rPr lang="en-US" sz="2500">
                  <a:solidFill>
                    <a:srgbClr val="000000"/>
                  </a:solidFill>
                  <a:latin typeface="Montserrat Classic"/>
                  <a:ea typeface="Montserrat Classic"/>
                  <a:cs typeface="Montserrat Classic"/>
                  <a:sym typeface="Montserrat Classic"/>
                </a:rPr>
                <a:t>Flooding damaged crops and farmland, killed livestock, and resulted in significant financial losses for farmers, leading to disruptions in food supplies</a:t>
              </a:r>
              <a:r>
                <a:rPr lang="en-US" sz="2500">
                  <a:solidFill>
                    <a:srgbClr val="000000"/>
                  </a:solidFill>
                  <a:latin typeface="Montserrat Classic Bold"/>
                  <a:ea typeface="Montserrat Classic Bold"/>
                  <a:cs typeface="Montserrat Classic Bold"/>
                  <a:sym typeface="Montserrat Classic Bold"/>
                </a:rPr>
                <a:t>.</a:t>
              </a:r>
            </a:p>
          </p:txBody>
        </p:sp>
      </p:grpSp>
      <p:grpSp>
        <p:nvGrpSpPr>
          <p:cNvPr id="19" name="Group 19"/>
          <p:cNvGrpSpPr/>
          <p:nvPr/>
        </p:nvGrpSpPr>
        <p:grpSpPr>
          <a:xfrm>
            <a:off x="13678887" y="4817572"/>
            <a:ext cx="4430563" cy="2451418"/>
            <a:chOff x="0" y="0"/>
            <a:chExt cx="1166897" cy="645641"/>
          </a:xfrm>
        </p:grpSpPr>
        <p:sp>
          <p:nvSpPr>
            <p:cNvPr id="20" name="Freeform 20"/>
            <p:cNvSpPr/>
            <p:nvPr/>
          </p:nvSpPr>
          <p:spPr>
            <a:xfrm>
              <a:off x="0" y="0"/>
              <a:ext cx="1166897" cy="645641"/>
            </a:xfrm>
            <a:custGeom>
              <a:avLst/>
              <a:gdLst/>
              <a:ahLst/>
              <a:cxnLst/>
              <a:rect l="l" t="t" r="r" b="b"/>
              <a:pathLst>
                <a:path w="1166897" h="645641">
                  <a:moveTo>
                    <a:pt x="89117" y="0"/>
                  </a:moveTo>
                  <a:lnTo>
                    <a:pt x="1077780" y="0"/>
                  </a:lnTo>
                  <a:cubicBezTo>
                    <a:pt x="1126998" y="0"/>
                    <a:pt x="1166897" y="39899"/>
                    <a:pt x="1166897" y="89117"/>
                  </a:cubicBezTo>
                  <a:lnTo>
                    <a:pt x="1166897" y="556524"/>
                  </a:lnTo>
                  <a:cubicBezTo>
                    <a:pt x="1166897" y="580159"/>
                    <a:pt x="1157508" y="602826"/>
                    <a:pt x="1140796" y="619539"/>
                  </a:cubicBezTo>
                  <a:cubicBezTo>
                    <a:pt x="1124083" y="636252"/>
                    <a:pt x="1101416" y="645641"/>
                    <a:pt x="1077780" y="645641"/>
                  </a:cubicBezTo>
                  <a:lnTo>
                    <a:pt x="89117" y="645641"/>
                  </a:lnTo>
                  <a:cubicBezTo>
                    <a:pt x="39899" y="645641"/>
                    <a:pt x="0" y="605742"/>
                    <a:pt x="0" y="556524"/>
                  </a:cubicBezTo>
                  <a:lnTo>
                    <a:pt x="0" y="89117"/>
                  </a:lnTo>
                  <a:cubicBezTo>
                    <a:pt x="0" y="39899"/>
                    <a:pt x="39899" y="0"/>
                    <a:pt x="89117" y="0"/>
                  </a:cubicBezTo>
                  <a:close/>
                </a:path>
              </a:pathLst>
            </a:custGeom>
            <a:solidFill>
              <a:srgbClr val="FFFFFF"/>
            </a:solidFill>
            <a:ln w="76200" cap="rnd">
              <a:solidFill>
                <a:srgbClr val="CC2141"/>
              </a:solidFill>
              <a:prstDash val="solid"/>
              <a:round/>
            </a:ln>
          </p:spPr>
          <p:txBody>
            <a:bodyPr/>
            <a:lstStyle/>
            <a:p>
              <a:endParaRPr lang="en-GB"/>
            </a:p>
          </p:txBody>
        </p:sp>
        <p:sp>
          <p:nvSpPr>
            <p:cNvPr id="21" name="TextBox 21"/>
            <p:cNvSpPr txBox="1"/>
            <p:nvPr/>
          </p:nvSpPr>
          <p:spPr>
            <a:xfrm>
              <a:off x="0" y="-57150"/>
              <a:ext cx="1166897" cy="702791"/>
            </a:xfrm>
            <a:prstGeom prst="rect">
              <a:avLst/>
            </a:prstGeom>
          </p:spPr>
          <p:txBody>
            <a:bodyPr lIns="50800" tIns="50800" rIns="50800" bIns="50800" rtlCol="0" anchor="ctr"/>
            <a:lstStyle/>
            <a:p>
              <a:pPr algn="ctr">
                <a:lnSpc>
                  <a:spcPts val="3500"/>
                </a:lnSpc>
              </a:pPr>
              <a:r>
                <a:rPr lang="en-US" sz="2500">
                  <a:solidFill>
                    <a:srgbClr val="000000"/>
                  </a:solidFill>
                  <a:latin typeface="Montserrat Classic Bold"/>
                  <a:ea typeface="Montserrat Classic Bold"/>
                  <a:cs typeface="Montserrat Classic Bold"/>
                  <a:sym typeface="Montserrat Classic Bold"/>
                </a:rPr>
                <a:t>Power outages:</a:t>
              </a:r>
              <a:r>
                <a:rPr lang="en-US" sz="2500">
                  <a:solidFill>
                    <a:srgbClr val="000000"/>
                  </a:solidFill>
                  <a:latin typeface="Montserrat Classic"/>
                  <a:ea typeface="Montserrat Classic"/>
                  <a:cs typeface="Montserrat Classic"/>
                  <a:sym typeface="Montserrat Classic"/>
                </a:rPr>
                <a:t> Around 100,000 customers initially lost power, affecting homes and businesses.</a:t>
              </a:r>
            </a:p>
          </p:txBody>
        </p:sp>
      </p:grpSp>
      <p:sp>
        <p:nvSpPr>
          <p:cNvPr id="22" name="TextBox 22"/>
          <p:cNvSpPr txBox="1"/>
          <p:nvPr/>
        </p:nvSpPr>
        <p:spPr>
          <a:xfrm>
            <a:off x="6016261" y="2043110"/>
            <a:ext cx="6255477" cy="755015"/>
          </a:xfrm>
          <a:prstGeom prst="rect">
            <a:avLst/>
          </a:prstGeom>
        </p:spPr>
        <p:txBody>
          <a:bodyPr lIns="0" tIns="0" rIns="0" bIns="0" rtlCol="0" anchor="t">
            <a:spAutoFit/>
          </a:bodyPr>
          <a:lstStyle/>
          <a:p>
            <a:pPr algn="ctr">
              <a:lnSpc>
                <a:spcPts val="6159"/>
              </a:lnSpc>
              <a:spcBef>
                <a:spcPct val="0"/>
              </a:spcBef>
            </a:pPr>
            <a:r>
              <a:rPr lang="en-US" sz="4399">
                <a:solidFill>
                  <a:srgbClr val="000000"/>
                </a:solidFill>
                <a:latin typeface="Montserrat Classic Bold"/>
                <a:ea typeface="Montserrat Classic Bold"/>
                <a:cs typeface="Montserrat Classic Bold"/>
                <a:sym typeface="Montserrat Classic Bold"/>
              </a:rPr>
              <a:t>ECONOMIC IMPACTS: </a:t>
            </a:r>
          </a:p>
        </p:txBody>
      </p:sp>
      <p:sp>
        <p:nvSpPr>
          <p:cNvPr id="23" name="TextBox 23"/>
          <p:cNvSpPr txBox="1"/>
          <p:nvPr/>
        </p:nvSpPr>
        <p:spPr>
          <a:xfrm>
            <a:off x="4154769" y="771544"/>
            <a:ext cx="12380631" cy="842603"/>
          </a:xfrm>
          <a:prstGeom prst="rect">
            <a:avLst/>
          </a:prstGeom>
        </p:spPr>
        <p:txBody>
          <a:bodyPr wrap="square" lIns="0" tIns="0" rIns="0" bIns="0" rtlCol="0" anchor="t">
            <a:spAutoFit/>
          </a:bodyPr>
          <a:lstStyle/>
          <a:p>
            <a:pPr algn="ctr">
              <a:lnSpc>
                <a:spcPts val="7365"/>
              </a:lnSpc>
              <a:spcBef>
                <a:spcPct val="0"/>
              </a:spcBef>
            </a:pPr>
            <a:r>
              <a:rPr lang="en-US" sz="5261" dirty="0">
                <a:solidFill>
                  <a:srgbClr val="FFFFFF"/>
                </a:solidFill>
                <a:latin typeface="Montserrat Classic Bold"/>
                <a:ea typeface="Montserrat Classic Bold"/>
                <a:cs typeface="Montserrat Classic Bold"/>
                <a:sym typeface="Montserrat Classic Bold"/>
              </a:rPr>
              <a:t>GCSE Case Study: Storm </a:t>
            </a:r>
            <a:r>
              <a:rPr lang="en-US" sz="5261" dirty="0" err="1">
                <a:solidFill>
                  <a:srgbClr val="FFFFFF"/>
                </a:solidFill>
                <a:latin typeface="Montserrat Classic Bold"/>
                <a:ea typeface="Montserrat Classic Bold"/>
                <a:cs typeface="Montserrat Classic Bold"/>
                <a:sym typeface="Montserrat Classic Bold"/>
              </a:rPr>
              <a:t>Babet</a:t>
            </a:r>
            <a:endParaRPr lang="en-US" sz="5261" dirty="0">
              <a:solidFill>
                <a:srgbClr val="FFFFFF"/>
              </a:solidFill>
              <a:latin typeface="Montserrat Classic Bold"/>
              <a:ea typeface="Montserrat Classic Bold"/>
              <a:cs typeface="Montserrat Classic Bold"/>
              <a:sym typeface="Montserrat Classic Bold"/>
            </a:endParaRPr>
          </a:p>
        </p:txBody>
      </p:sp>
      <p:grpSp>
        <p:nvGrpSpPr>
          <p:cNvPr id="24" name="Group 24"/>
          <p:cNvGrpSpPr/>
          <p:nvPr/>
        </p:nvGrpSpPr>
        <p:grpSpPr>
          <a:xfrm>
            <a:off x="5114860" y="6786044"/>
            <a:ext cx="4504743" cy="2656608"/>
            <a:chOff x="0" y="0"/>
            <a:chExt cx="1186434" cy="699683"/>
          </a:xfrm>
        </p:grpSpPr>
        <p:sp>
          <p:nvSpPr>
            <p:cNvPr id="25" name="Freeform 25"/>
            <p:cNvSpPr/>
            <p:nvPr/>
          </p:nvSpPr>
          <p:spPr>
            <a:xfrm>
              <a:off x="0" y="0"/>
              <a:ext cx="1186434" cy="699683"/>
            </a:xfrm>
            <a:custGeom>
              <a:avLst/>
              <a:gdLst/>
              <a:ahLst/>
              <a:cxnLst/>
              <a:rect l="l" t="t" r="r" b="b"/>
              <a:pathLst>
                <a:path w="1186434" h="699683">
                  <a:moveTo>
                    <a:pt x="87649" y="0"/>
                  </a:moveTo>
                  <a:lnTo>
                    <a:pt x="1098785" y="0"/>
                  </a:lnTo>
                  <a:cubicBezTo>
                    <a:pt x="1122031" y="0"/>
                    <a:pt x="1144325" y="9234"/>
                    <a:pt x="1160763" y="25672"/>
                  </a:cubicBezTo>
                  <a:cubicBezTo>
                    <a:pt x="1177200" y="42109"/>
                    <a:pt x="1186434" y="64403"/>
                    <a:pt x="1186434" y="87649"/>
                  </a:cubicBezTo>
                  <a:lnTo>
                    <a:pt x="1186434" y="612033"/>
                  </a:lnTo>
                  <a:cubicBezTo>
                    <a:pt x="1186434" y="660441"/>
                    <a:pt x="1147192" y="699683"/>
                    <a:pt x="1098785" y="699683"/>
                  </a:cubicBezTo>
                  <a:lnTo>
                    <a:pt x="87649" y="699683"/>
                  </a:lnTo>
                  <a:cubicBezTo>
                    <a:pt x="39242" y="699683"/>
                    <a:pt x="0" y="660441"/>
                    <a:pt x="0" y="612033"/>
                  </a:cubicBezTo>
                  <a:lnTo>
                    <a:pt x="0" y="87649"/>
                  </a:lnTo>
                  <a:cubicBezTo>
                    <a:pt x="0" y="39242"/>
                    <a:pt x="39242" y="0"/>
                    <a:pt x="87649" y="0"/>
                  </a:cubicBezTo>
                  <a:close/>
                </a:path>
              </a:pathLst>
            </a:custGeom>
            <a:solidFill>
              <a:srgbClr val="FFFFFF"/>
            </a:solidFill>
            <a:ln w="76200" cap="rnd">
              <a:solidFill>
                <a:srgbClr val="CC2141"/>
              </a:solidFill>
              <a:prstDash val="solid"/>
              <a:round/>
            </a:ln>
          </p:spPr>
          <p:txBody>
            <a:bodyPr/>
            <a:lstStyle/>
            <a:p>
              <a:endParaRPr lang="en-GB"/>
            </a:p>
          </p:txBody>
        </p:sp>
        <p:sp>
          <p:nvSpPr>
            <p:cNvPr id="26" name="TextBox 26"/>
            <p:cNvSpPr txBox="1"/>
            <p:nvPr/>
          </p:nvSpPr>
          <p:spPr>
            <a:xfrm>
              <a:off x="0" y="-57150"/>
              <a:ext cx="1186434" cy="756833"/>
            </a:xfrm>
            <a:prstGeom prst="rect">
              <a:avLst/>
            </a:prstGeom>
          </p:spPr>
          <p:txBody>
            <a:bodyPr lIns="50800" tIns="50800" rIns="50800" bIns="50800" rtlCol="0" anchor="ctr"/>
            <a:lstStyle/>
            <a:p>
              <a:pPr algn="ctr">
                <a:lnSpc>
                  <a:spcPts val="3500"/>
                </a:lnSpc>
              </a:pPr>
              <a:r>
                <a:rPr lang="en-US" sz="2500">
                  <a:solidFill>
                    <a:srgbClr val="000000"/>
                  </a:solidFill>
                  <a:latin typeface="Montserrat Classic Bold"/>
                  <a:ea typeface="Montserrat Classic Bold"/>
                  <a:cs typeface="Montserrat Classic Bold"/>
                  <a:sym typeface="Montserrat Classic Bold"/>
                </a:rPr>
                <a:t>Cost of damages:</a:t>
              </a:r>
              <a:r>
                <a:rPr lang="en-US" sz="2500">
                  <a:solidFill>
                    <a:srgbClr val="000000"/>
                  </a:solidFill>
                  <a:latin typeface="Montserrat Classic"/>
                  <a:ea typeface="Montserrat Classic"/>
                  <a:cs typeface="Montserrat Classic"/>
                  <a:sym typeface="Montserrat Classic"/>
                </a:rPr>
                <a:t> Estimates calculate the costs of damage due to Storm </a:t>
              </a:r>
              <a:r>
                <a:rPr lang="en-US" sz="2500" err="1">
                  <a:solidFill>
                    <a:srgbClr val="000000"/>
                  </a:solidFill>
                  <a:latin typeface="Montserrat Classic"/>
                  <a:ea typeface="Montserrat Classic"/>
                  <a:cs typeface="Montserrat Classic"/>
                  <a:sym typeface="Montserrat Classic"/>
                </a:rPr>
                <a:t>Babet</a:t>
              </a:r>
              <a:r>
                <a:rPr lang="en-US" sz="2500">
                  <a:solidFill>
                    <a:srgbClr val="000000"/>
                  </a:solidFill>
                  <a:latin typeface="Montserrat Classic"/>
                  <a:ea typeface="Montserrat Classic"/>
                  <a:cs typeface="Montserrat Classic"/>
                  <a:sym typeface="Montserrat Classic"/>
                </a:rPr>
                <a:t> to be between £450m - £650m.</a:t>
              </a: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sp>
        <p:nvSpPr>
          <p:cNvPr id="3" name="Freeform 3"/>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3"/>
            <a:stretch>
              <a:fillRect l="-21116" r="-19874" b="-67942"/>
            </a:stretch>
          </a:blipFill>
        </p:spPr>
        <p:txBody>
          <a:bodyPr/>
          <a:lstStyle/>
          <a:p>
            <a:endParaRPr lang="en-GB"/>
          </a:p>
        </p:txBody>
      </p:sp>
      <p:grpSp>
        <p:nvGrpSpPr>
          <p:cNvPr id="4" name="Group 4"/>
          <p:cNvGrpSpPr/>
          <p:nvPr/>
        </p:nvGrpSpPr>
        <p:grpSpPr>
          <a:xfrm>
            <a:off x="0" y="651219"/>
            <a:ext cx="18775720" cy="1250020"/>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8" name="Group 8"/>
          <p:cNvGrpSpPr/>
          <p:nvPr/>
        </p:nvGrpSpPr>
        <p:grpSpPr>
          <a:xfrm>
            <a:off x="2283142" y="3849053"/>
            <a:ext cx="203835" cy="227648"/>
            <a:chOff x="0" y="0"/>
            <a:chExt cx="271780" cy="303530"/>
          </a:xfrm>
        </p:grpSpPr>
        <p:sp>
          <p:nvSpPr>
            <p:cNvPr id="9" name="Freeform 9"/>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grpSp>
        <p:nvGrpSpPr>
          <p:cNvPr id="10" name="Group 10"/>
          <p:cNvGrpSpPr/>
          <p:nvPr/>
        </p:nvGrpSpPr>
        <p:grpSpPr>
          <a:xfrm>
            <a:off x="13885889" y="4349081"/>
            <a:ext cx="4267895" cy="4129600"/>
            <a:chOff x="0" y="0"/>
            <a:chExt cx="1124055" cy="1087631"/>
          </a:xfrm>
        </p:grpSpPr>
        <p:sp>
          <p:nvSpPr>
            <p:cNvPr id="11" name="Freeform 11"/>
            <p:cNvSpPr/>
            <p:nvPr/>
          </p:nvSpPr>
          <p:spPr>
            <a:xfrm>
              <a:off x="0" y="0"/>
              <a:ext cx="1124055" cy="1087631"/>
            </a:xfrm>
            <a:custGeom>
              <a:avLst/>
              <a:gdLst/>
              <a:ahLst/>
              <a:cxnLst/>
              <a:rect l="l" t="t" r="r" b="b"/>
              <a:pathLst>
                <a:path w="1124055" h="1087631">
                  <a:moveTo>
                    <a:pt x="92514" y="0"/>
                  </a:moveTo>
                  <a:lnTo>
                    <a:pt x="1031541" y="0"/>
                  </a:lnTo>
                  <a:cubicBezTo>
                    <a:pt x="1056077" y="0"/>
                    <a:pt x="1079608" y="9747"/>
                    <a:pt x="1096958" y="27097"/>
                  </a:cubicBezTo>
                  <a:cubicBezTo>
                    <a:pt x="1114308" y="44446"/>
                    <a:pt x="1124055" y="67977"/>
                    <a:pt x="1124055" y="92514"/>
                  </a:cubicBezTo>
                  <a:lnTo>
                    <a:pt x="1124055" y="995118"/>
                  </a:lnTo>
                  <a:cubicBezTo>
                    <a:pt x="1124055" y="1046212"/>
                    <a:pt x="1082635" y="1087631"/>
                    <a:pt x="1031541" y="1087631"/>
                  </a:cubicBezTo>
                  <a:lnTo>
                    <a:pt x="92514" y="1087631"/>
                  </a:lnTo>
                  <a:cubicBezTo>
                    <a:pt x="41420" y="1087631"/>
                    <a:pt x="0" y="1046212"/>
                    <a:pt x="0" y="995118"/>
                  </a:cubicBezTo>
                  <a:lnTo>
                    <a:pt x="0" y="92514"/>
                  </a:lnTo>
                  <a:cubicBezTo>
                    <a:pt x="0" y="41420"/>
                    <a:pt x="41420" y="0"/>
                    <a:pt x="92514" y="0"/>
                  </a:cubicBezTo>
                  <a:close/>
                </a:path>
              </a:pathLst>
            </a:custGeom>
            <a:solidFill>
              <a:srgbClr val="FFFFFF"/>
            </a:solidFill>
            <a:ln w="76200" cap="rnd">
              <a:solidFill>
                <a:srgbClr val="1C78B6"/>
              </a:solidFill>
              <a:prstDash val="solid"/>
              <a:round/>
            </a:ln>
          </p:spPr>
          <p:txBody>
            <a:bodyPr/>
            <a:lstStyle/>
            <a:p>
              <a:endParaRPr lang="en-GB"/>
            </a:p>
          </p:txBody>
        </p:sp>
        <p:sp>
          <p:nvSpPr>
            <p:cNvPr id="12" name="TextBox 12"/>
            <p:cNvSpPr txBox="1"/>
            <p:nvPr/>
          </p:nvSpPr>
          <p:spPr>
            <a:xfrm>
              <a:off x="0" y="-47625"/>
              <a:ext cx="1124055" cy="1135256"/>
            </a:xfrm>
            <a:prstGeom prst="rect">
              <a:avLst/>
            </a:prstGeom>
          </p:spPr>
          <p:txBody>
            <a:bodyPr lIns="50800" tIns="50800" rIns="50800" bIns="50800" rtlCol="0" anchor="ctr"/>
            <a:lstStyle/>
            <a:p>
              <a:pPr algn="ctr">
                <a:lnSpc>
                  <a:spcPts val="3779"/>
                </a:lnSpc>
              </a:pPr>
              <a:r>
                <a:rPr lang="en-US" sz="2700">
                  <a:solidFill>
                    <a:srgbClr val="000000"/>
                  </a:solidFill>
                  <a:latin typeface="Montserrat Classic Bold"/>
                  <a:ea typeface="Montserrat Classic Bold"/>
                  <a:cs typeface="Montserrat Classic Bold"/>
                  <a:sym typeface="Montserrat Classic Bold"/>
                </a:rPr>
                <a:t>Pollution: </a:t>
              </a:r>
              <a:r>
                <a:rPr lang="en-US" sz="2700">
                  <a:solidFill>
                    <a:srgbClr val="000000"/>
                  </a:solidFill>
                  <a:latin typeface="Montserrat Classic"/>
                  <a:ea typeface="Montserrat Classic"/>
                  <a:cs typeface="Montserrat Classic"/>
                  <a:sym typeface="Montserrat Classic"/>
                </a:rPr>
                <a:t>Flooding spread pollutants from roads, industrial sites, and farms into rivers, contaminating water sources with harmful chemicals and affecting aquatic life.</a:t>
              </a:r>
            </a:p>
          </p:txBody>
        </p:sp>
      </p:grpSp>
      <p:grpSp>
        <p:nvGrpSpPr>
          <p:cNvPr id="13" name="Group 13"/>
          <p:cNvGrpSpPr/>
          <p:nvPr/>
        </p:nvGrpSpPr>
        <p:grpSpPr>
          <a:xfrm>
            <a:off x="187363" y="3022577"/>
            <a:ext cx="4154769" cy="6782607"/>
            <a:chOff x="0" y="0"/>
            <a:chExt cx="1094260" cy="1786366"/>
          </a:xfrm>
        </p:grpSpPr>
        <p:sp>
          <p:nvSpPr>
            <p:cNvPr id="14" name="Freeform 14"/>
            <p:cNvSpPr/>
            <p:nvPr/>
          </p:nvSpPr>
          <p:spPr>
            <a:xfrm>
              <a:off x="0" y="0"/>
              <a:ext cx="1094260" cy="1786366"/>
            </a:xfrm>
            <a:custGeom>
              <a:avLst/>
              <a:gdLst/>
              <a:ahLst/>
              <a:cxnLst/>
              <a:rect l="l" t="t" r="r" b="b"/>
              <a:pathLst>
                <a:path w="1094260" h="1786366">
                  <a:moveTo>
                    <a:pt x="95032" y="0"/>
                  </a:moveTo>
                  <a:lnTo>
                    <a:pt x="999228" y="0"/>
                  </a:lnTo>
                  <a:cubicBezTo>
                    <a:pt x="1024432" y="0"/>
                    <a:pt x="1048604" y="10012"/>
                    <a:pt x="1066426" y="27834"/>
                  </a:cubicBezTo>
                  <a:cubicBezTo>
                    <a:pt x="1084248" y="45656"/>
                    <a:pt x="1094260" y="69828"/>
                    <a:pt x="1094260" y="95032"/>
                  </a:cubicBezTo>
                  <a:lnTo>
                    <a:pt x="1094260" y="1691333"/>
                  </a:lnTo>
                  <a:cubicBezTo>
                    <a:pt x="1094260" y="1716537"/>
                    <a:pt x="1084248" y="1740709"/>
                    <a:pt x="1066426" y="1758531"/>
                  </a:cubicBezTo>
                  <a:cubicBezTo>
                    <a:pt x="1048604" y="1776353"/>
                    <a:pt x="1024432" y="1786366"/>
                    <a:pt x="999228" y="1786366"/>
                  </a:cubicBezTo>
                  <a:lnTo>
                    <a:pt x="95032" y="1786366"/>
                  </a:lnTo>
                  <a:cubicBezTo>
                    <a:pt x="69828" y="1786366"/>
                    <a:pt x="45656" y="1776353"/>
                    <a:pt x="27834" y="1758531"/>
                  </a:cubicBezTo>
                  <a:cubicBezTo>
                    <a:pt x="10012" y="1740709"/>
                    <a:pt x="0" y="1716537"/>
                    <a:pt x="0" y="1691333"/>
                  </a:cubicBezTo>
                  <a:lnTo>
                    <a:pt x="0" y="95032"/>
                  </a:lnTo>
                  <a:cubicBezTo>
                    <a:pt x="0" y="69828"/>
                    <a:pt x="10012" y="45656"/>
                    <a:pt x="27834" y="27834"/>
                  </a:cubicBezTo>
                  <a:cubicBezTo>
                    <a:pt x="45656" y="10012"/>
                    <a:pt x="69828" y="0"/>
                    <a:pt x="95032" y="0"/>
                  </a:cubicBezTo>
                  <a:close/>
                </a:path>
              </a:pathLst>
            </a:custGeom>
            <a:solidFill>
              <a:srgbClr val="FFFFFF"/>
            </a:solidFill>
            <a:ln w="76200" cap="rnd">
              <a:solidFill>
                <a:srgbClr val="1C78B6"/>
              </a:solidFill>
              <a:prstDash val="solid"/>
              <a:round/>
            </a:ln>
          </p:spPr>
          <p:txBody>
            <a:bodyPr/>
            <a:lstStyle/>
            <a:p>
              <a:endParaRPr lang="en-GB"/>
            </a:p>
          </p:txBody>
        </p:sp>
        <p:sp>
          <p:nvSpPr>
            <p:cNvPr id="15" name="TextBox 15"/>
            <p:cNvSpPr txBox="1"/>
            <p:nvPr/>
          </p:nvSpPr>
          <p:spPr>
            <a:xfrm>
              <a:off x="0" y="-47625"/>
              <a:ext cx="1094260" cy="1833991"/>
            </a:xfrm>
            <a:prstGeom prst="rect">
              <a:avLst/>
            </a:prstGeom>
          </p:spPr>
          <p:txBody>
            <a:bodyPr lIns="50800" tIns="50800" rIns="50800" bIns="50800" rtlCol="0" anchor="ctr"/>
            <a:lstStyle/>
            <a:p>
              <a:pPr algn="ctr">
                <a:lnSpc>
                  <a:spcPts val="3779"/>
                </a:lnSpc>
              </a:pPr>
              <a:r>
                <a:rPr lang="en-US" sz="2700">
                  <a:solidFill>
                    <a:srgbClr val="000000"/>
                  </a:solidFill>
                  <a:latin typeface="Montserrat Classic Bold"/>
                  <a:ea typeface="Montserrat Classic Bold"/>
                  <a:cs typeface="Montserrat Classic Bold"/>
                  <a:sym typeface="Montserrat Classic Bold"/>
                </a:rPr>
                <a:t>Landslides: </a:t>
              </a:r>
              <a:r>
                <a:rPr lang="en-US" sz="2700">
                  <a:solidFill>
                    <a:srgbClr val="000000"/>
                  </a:solidFill>
                  <a:latin typeface="Montserrat Classic"/>
                  <a:ea typeface="Montserrat Classic"/>
                  <a:cs typeface="Montserrat Classic"/>
                  <a:sym typeface="Montserrat Classic"/>
                </a:rPr>
                <a:t>Heavy rains from Storm Babet triggered landslides, causing damage to forests and natural habitats. For example, a slope near houses at the base of Chilwell Quarry collapsed due to the intense rainfall in October.</a:t>
              </a:r>
            </a:p>
          </p:txBody>
        </p:sp>
      </p:grpSp>
      <p:grpSp>
        <p:nvGrpSpPr>
          <p:cNvPr id="16" name="Group 16"/>
          <p:cNvGrpSpPr/>
          <p:nvPr/>
        </p:nvGrpSpPr>
        <p:grpSpPr>
          <a:xfrm>
            <a:off x="4562393" y="6185324"/>
            <a:ext cx="4658422" cy="3236316"/>
            <a:chOff x="0" y="0"/>
            <a:chExt cx="1226910" cy="852363"/>
          </a:xfrm>
        </p:grpSpPr>
        <p:sp>
          <p:nvSpPr>
            <p:cNvPr id="17" name="Freeform 17"/>
            <p:cNvSpPr/>
            <p:nvPr/>
          </p:nvSpPr>
          <p:spPr>
            <a:xfrm>
              <a:off x="0" y="0"/>
              <a:ext cx="1226910" cy="852363"/>
            </a:xfrm>
            <a:custGeom>
              <a:avLst/>
              <a:gdLst/>
              <a:ahLst/>
              <a:cxnLst/>
              <a:rect l="l" t="t" r="r" b="b"/>
              <a:pathLst>
                <a:path w="1226910" h="852363">
                  <a:moveTo>
                    <a:pt x="84758" y="0"/>
                  </a:moveTo>
                  <a:lnTo>
                    <a:pt x="1142152" y="0"/>
                  </a:lnTo>
                  <a:cubicBezTo>
                    <a:pt x="1188962" y="0"/>
                    <a:pt x="1226910" y="37947"/>
                    <a:pt x="1226910" y="84758"/>
                  </a:cubicBezTo>
                  <a:lnTo>
                    <a:pt x="1226910" y="767605"/>
                  </a:lnTo>
                  <a:cubicBezTo>
                    <a:pt x="1226910" y="790084"/>
                    <a:pt x="1217980" y="811643"/>
                    <a:pt x="1202084" y="827538"/>
                  </a:cubicBezTo>
                  <a:cubicBezTo>
                    <a:pt x="1186189" y="843433"/>
                    <a:pt x="1164631" y="852363"/>
                    <a:pt x="1142152" y="852363"/>
                  </a:cubicBezTo>
                  <a:lnTo>
                    <a:pt x="84758" y="852363"/>
                  </a:lnTo>
                  <a:cubicBezTo>
                    <a:pt x="62279" y="852363"/>
                    <a:pt x="40720" y="843433"/>
                    <a:pt x="24825" y="827538"/>
                  </a:cubicBezTo>
                  <a:cubicBezTo>
                    <a:pt x="8930" y="811643"/>
                    <a:pt x="0" y="790084"/>
                    <a:pt x="0" y="767605"/>
                  </a:cubicBezTo>
                  <a:lnTo>
                    <a:pt x="0" y="84758"/>
                  </a:lnTo>
                  <a:cubicBezTo>
                    <a:pt x="0" y="62279"/>
                    <a:pt x="8930" y="40720"/>
                    <a:pt x="24825" y="24825"/>
                  </a:cubicBezTo>
                  <a:cubicBezTo>
                    <a:pt x="40720" y="8930"/>
                    <a:pt x="62279" y="0"/>
                    <a:pt x="84758" y="0"/>
                  </a:cubicBezTo>
                  <a:close/>
                </a:path>
              </a:pathLst>
            </a:custGeom>
            <a:solidFill>
              <a:srgbClr val="FFFFFF"/>
            </a:solidFill>
            <a:ln w="76200" cap="rnd">
              <a:solidFill>
                <a:srgbClr val="1C78B6"/>
              </a:solidFill>
              <a:prstDash val="solid"/>
              <a:round/>
            </a:ln>
          </p:spPr>
          <p:txBody>
            <a:bodyPr/>
            <a:lstStyle/>
            <a:p>
              <a:endParaRPr lang="en-GB"/>
            </a:p>
          </p:txBody>
        </p:sp>
        <p:sp>
          <p:nvSpPr>
            <p:cNvPr id="18" name="TextBox 18"/>
            <p:cNvSpPr txBox="1"/>
            <p:nvPr/>
          </p:nvSpPr>
          <p:spPr>
            <a:xfrm>
              <a:off x="0" y="-47625"/>
              <a:ext cx="1226910" cy="899988"/>
            </a:xfrm>
            <a:prstGeom prst="rect">
              <a:avLst/>
            </a:prstGeom>
          </p:spPr>
          <p:txBody>
            <a:bodyPr lIns="50800" tIns="50800" rIns="50800" bIns="50800" rtlCol="0" anchor="ctr"/>
            <a:lstStyle/>
            <a:p>
              <a:pPr algn="ctr">
                <a:lnSpc>
                  <a:spcPts val="3779"/>
                </a:lnSpc>
              </a:pPr>
              <a:r>
                <a:rPr lang="en-US" sz="2700">
                  <a:solidFill>
                    <a:srgbClr val="000000"/>
                  </a:solidFill>
                  <a:latin typeface="Montserrat Classic Bold"/>
                  <a:ea typeface="Montserrat Classic Bold"/>
                  <a:cs typeface="Montserrat Classic Bold"/>
                  <a:sym typeface="Montserrat Classic Bold"/>
                </a:rPr>
                <a:t>Soil erosion:</a:t>
              </a:r>
              <a:r>
                <a:rPr lang="en-US" sz="2700">
                  <a:solidFill>
                    <a:srgbClr val="000000"/>
                  </a:solidFill>
                  <a:latin typeface="Montserrat Classic"/>
                  <a:ea typeface="Montserrat Classic"/>
                  <a:cs typeface="Montserrat Classic"/>
                  <a:sym typeface="Montserrat Classic"/>
                </a:rPr>
                <a:t> </a:t>
              </a:r>
            </a:p>
            <a:p>
              <a:pPr algn="ctr">
                <a:lnSpc>
                  <a:spcPts val="3779"/>
                </a:lnSpc>
              </a:pPr>
              <a:r>
                <a:rPr lang="en-US" sz="2700">
                  <a:solidFill>
                    <a:srgbClr val="000000"/>
                  </a:solidFill>
                  <a:latin typeface="Montserrat Classic"/>
                  <a:ea typeface="Montserrat Classic"/>
                  <a:cs typeface="Montserrat Classic"/>
                  <a:sym typeface="Montserrat Classic"/>
                </a:rPr>
                <a:t> Intense rainfall increased soil erosion and disrupted local habitats, affecting wildlife and potentially reducing biodiversity.</a:t>
              </a:r>
            </a:p>
          </p:txBody>
        </p:sp>
      </p:grpSp>
      <p:grpSp>
        <p:nvGrpSpPr>
          <p:cNvPr id="19" name="Group 19"/>
          <p:cNvGrpSpPr/>
          <p:nvPr/>
        </p:nvGrpSpPr>
        <p:grpSpPr>
          <a:xfrm>
            <a:off x="4509177" y="3585978"/>
            <a:ext cx="4711637" cy="2256446"/>
            <a:chOff x="0" y="0"/>
            <a:chExt cx="1240925" cy="594290"/>
          </a:xfrm>
        </p:grpSpPr>
        <p:sp>
          <p:nvSpPr>
            <p:cNvPr id="20" name="Freeform 20"/>
            <p:cNvSpPr/>
            <p:nvPr/>
          </p:nvSpPr>
          <p:spPr>
            <a:xfrm>
              <a:off x="0" y="0"/>
              <a:ext cx="1240925" cy="594290"/>
            </a:xfrm>
            <a:custGeom>
              <a:avLst/>
              <a:gdLst/>
              <a:ahLst/>
              <a:cxnLst/>
              <a:rect l="l" t="t" r="r" b="b"/>
              <a:pathLst>
                <a:path w="1240925" h="594290">
                  <a:moveTo>
                    <a:pt x="83801" y="0"/>
                  </a:moveTo>
                  <a:lnTo>
                    <a:pt x="1157124" y="0"/>
                  </a:lnTo>
                  <a:cubicBezTo>
                    <a:pt x="1203406" y="0"/>
                    <a:pt x="1240925" y="37519"/>
                    <a:pt x="1240925" y="83801"/>
                  </a:cubicBezTo>
                  <a:lnTo>
                    <a:pt x="1240925" y="510490"/>
                  </a:lnTo>
                  <a:cubicBezTo>
                    <a:pt x="1240925" y="556771"/>
                    <a:pt x="1203406" y="594290"/>
                    <a:pt x="1157124" y="594290"/>
                  </a:cubicBezTo>
                  <a:lnTo>
                    <a:pt x="83801" y="594290"/>
                  </a:lnTo>
                  <a:cubicBezTo>
                    <a:pt x="37519" y="594290"/>
                    <a:pt x="0" y="556771"/>
                    <a:pt x="0" y="510490"/>
                  </a:cubicBezTo>
                  <a:lnTo>
                    <a:pt x="0" y="83801"/>
                  </a:lnTo>
                  <a:cubicBezTo>
                    <a:pt x="0" y="37519"/>
                    <a:pt x="37519" y="0"/>
                    <a:pt x="83801" y="0"/>
                  </a:cubicBezTo>
                  <a:close/>
                </a:path>
              </a:pathLst>
            </a:custGeom>
            <a:solidFill>
              <a:srgbClr val="FFFFFF"/>
            </a:solidFill>
            <a:ln w="76200" cap="rnd">
              <a:solidFill>
                <a:srgbClr val="1C78B6"/>
              </a:solidFill>
              <a:prstDash val="solid"/>
              <a:round/>
            </a:ln>
          </p:spPr>
          <p:txBody>
            <a:bodyPr/>
            <a:lstStyle/>
            <a:p>
              <a:endParaRPr lang="en-GB"/>
            </a:p>
          </p:txBody>
        </p:sp>
        <p:sp>
          <p:nvSpPr>
            <p:cNvPr id="21" name="TextBox 21"/>
            <p:cNvSpPr txBox="1"/>
            <p:nvPr/>
          </p:nvSpPr>
          <p:spPr>
            <a:xfrm>
              <a:off x="0" y="-47625"/>
              <a:ext cx="1240925" cy="641915"/>
            </a:xfrm>
            <a:prstGeom prst="rect">
              <a:avLst/>
            </a:prstGeom>
          </p:spPr>
          <p:txBody>
            <a:bodyPr lIns="50800" tIns="50800" rIns="50800" bIns="50800" rtlCol="0" anchor="ctr"/>
            <a:lstStyle/>
            <a:p>
              <a:pPr algn="ctr">
                <a:lnSpc>
                  <a:spcPts val="3779"/>
                </a:lnSpc>
              </a:pPr>
              <a:r>
                <a:rPr lang="en-US" sz="2700">
                  <a:solidFill>
                    <a:srgbClr val="000000"/>
                  </a:solidFill>
                  <a:latin typeface="Montserrat Classic Bold"/>
                  <a:ea typeface="Montserrat Classic Bold"/>
                  <a:cs typeface="Montserrat Classic Bold"/>
                  <a:sym typeface="Montserrat Classic Bold"/>
                </a:rPr>
                <a:t>Flooding:</a:t>
              </a:r>
              <a:r>
                <a:rPr lang="en-US" sz="2700">
                  <a:solidFill>
                    <a:srgbClr val="000000"/>
                  </a:solidFill>
                  <a:latin typeface="Montserrat Classic"/>
                  <a:ea typeface="Montserrat Classic"/>
                  <a:cs typeface="Montserrat Classic"/>
                  <a:sym typeface="Montserrat Classic"/>
                </a:rPr>
                <a:t> Widespread flooding damaged rivers, lakes, and wetlands, displacing wildlife.</a:t>
              </a:r>
            </a:p>
          </p:txBody>
        </p:sp>
      </p:grpSp>
      <p:sp>
        <p:nvSpPr>
          <p:cNvPr id="22" name="TextBox 22"/>
          <p:cNvSpPr txBox="1"/>
          <p:nvPr/>
        </p:nvSpPr>
        <p:spPr>
          <a:xfrm>
            <a:off x="4960296" y="1928810"/>
            <a:ext cx="8367407" cy="755015"/>
          </a:xfrm>
          <a:prstGeom prst="rect">
            <a:avLst/>
          </a:prstGeom>
        </p:spPr>
        <p:txBody>
          <a:bodyPr lIns="0" tIns="0" rIns="0" bIns="0" rtlCol="0" anchor="t">
            <a:spAutoFit/>
          </a:bodyPr>
          <a:lstStyle/>
          <a:p>
            <a:pPr algn="ctr">
              <a:lnSpc>
                <a:spcPts val="6159"/>
              </a:lnSpc>
              <a:spcBef>
                <a:spcPct val="0"/>
              </a:spcBef>
            </a:pPr>
            <a:r>
              <a:rPr lang="en-US" sz="4399">
                <a:solidFill>
                  <a:srgbClr val="000000"/>
                </a:solidFill>
                <a:latin typeface="Montserrat Classic Bold"/>
                <a:ea typeface="Montserrat Classic Bold"/>
                <a:cs typeface="Montserrat Classic Bold"/>
                <a:sym typeface="Montserrat Classic Bold"/>
              </a:rPr>
              <a:t>ENVIRONMENTAL IMPACTS: </a:t>
            </a:r>
          </a:p>
        </p:txBody>
      </p:sp>
      <p:sp>
        <p:nvSpPr>
          <p:cNvPr id="23" name="TextBox 23"/>
          <p:cNvSpPr txBox="1"/>
          <p:nvPr/>
        </p:nvSpPr>
        <p:spPr>
          <a:xfrm>
            <a:off x="4154769" y="771544"/>
            <a:ext cx="12456831" cy="842603"/>
          </a:xfrm>
          <a:prstGeom prst="rect">
            <a:avLst/>
          </a:prstGeom>
        </p:spPr>
        <p:txBody>
          <a:bodyPr wrap="square" lIns="0" tIns="0" rIns="0" bIns="0" rtlCol="0" anchor="t">
            <a:spAutoFit/>
          </a:bodyPr>
          <a:lstStyle/>
          <a:p>
            <a:pPr algn="ctr">
              <a:lnSpc>
                <a:spcPts val="7365"/>
              </a:lnSpc>
              <a:spcBef>
                <a:spcPct val="0"/>
              </a:spcBef>
            </a:pPr>
            <a:r>
              <a:rPr lang="en-US" sz="5261" dirty="0">
                <a:solidFill>
                  <a:srgbClr val="FFFFFF"/>
                </a:solidFill>
                <a:latin typeface="Montserrat Classic Bold"/>
                <a:ea typeface="Montserrat Classic Bold"/>
                <a:cs typeface="Montserrat Classic Bold"/>
                <a:sym typeface="Montserrat Classic Bold"/>
              </a:rPr>
              <a:t>GCSE Case Study: Storm </a:t>
            </a:r>
            <a:r>
              <a:rPr lang="en-US" sz="5261" dirty="0" err="1">
                <a:solidFill>
                  <a:srgbClr val="FFFFFF"/>
                </a:solidFill>
                <a:latin typeface="Montserrat Classic Bold"/>
                <a:ea typeface="Montserrat Classic Bold"/>
                <a:cs typeface="Montserrat Classic Bold"/>
                <a:sym typeface="Montserrat Classic Bold"/>
              </a:rPr>
              <a:t>Babet</a:t>
            </a:r>
            <a:endParaRPr lang="en-US" sz="5261" dirty="0">
              <a:solidFill>
                <a:srgbClr val="FFFFFF"/>
              </a:solidFill>
              <a:latin typeface="Montserrat Classic Bold"/>
              <a:ea typeface="Montserrat Classic Bold"/>
              <a:cs typeface="Montserrat Classic Bold"/>
              <a:sym typeface="Montserrat Classic Bold"/>
            </a:endParaRPr>
          </a:p>
        </p:txBody>
      </p:sp>
      <p:grpSp>
        <p:nvGrpSpPr>
          <p:cNvPr id="24" name="Group 24"/>
          <p:cNvGrpSpPr/>
          <p:nvPr/>
        </p:nvGrpSpPr>
        <p:grpSpPr>
          <a:xfrm>
            <a:off x="9449415" y="3026725"/>
            <a:ext cx="4193229" cy="6782607"/>
            <a:chOff x="0" y="0"/>
            <a:chExt cx="1104389" cy="1786366"/>
          </a:xfrm>
        </p:grpSpPr>
        <p:sp>
          <p:nvSpPr>
            <p:cNvPr id="25" name="Freeform 25"/>
            <p:cNvSpPr/>
            <p:nvPr/>
          </p:nvSpPr>
          <p:spPr>
            <a:xfrm>
              <a:off x="0" y="0"/>
              <a:ext cx="1104389" cy="1786366"/>
            </a:xfrm>
            <a:custGeom>
              <a:avLst/>
              <a:gdLst/>
              <a:ahLst/>
              <a:cxnLst/>
              <a:rect l="l" t="t" r="r" b="b"/>
              <a:pathLst>
                <a:path w="1104389" h="1786366">
                  <a:moveTo>
                    <a:pt x="94161" y="0"/>
                  </a:moveTo>
                  <a:lnTo>
                    <a:pt x="1010229" y="0"/>
                  </a:lnTo>
                  <a:cubicBezTo>
                    <a:pt x="1035202" y="0"/>
                    <a:pt x="1059152" y="9920"/>
                    <a:pt x="1076810" y="27579"/>
                  </a:cubicBezTo>
                  <a:cubicBezTo>
                    <a:pt x="1094469" y="45238"/>
                    <a:pt x="1104389" y="69188"/>
                    <a:pt x="1104389" y="94161"/>
                  </a:cubicBezTo>
                  <a:lnTo>
                    <a:pt x="1104389" y="1692205"/>
                  </a:lnTo>
                  <a:cubicBezTo>
                    <a:pt x="1104389" y="1717178"/>
                    <a:pt x="1094469" y="1741128"/>
                    <a:pt x="1076810" y="1758786"/>
                  </a:cubicBezTo>
                  <a:cubicBezTo>
                    <a:pt x="1059152" y="1776445"/>
                    <a:pt x="1035202" y="1786366"/>
                    <a:pt x="1010229" y="1786366"/>
                  </a:cubicBezTo>
                  <a:lnTo>
                    <a:pt x="94161" y="1786366"/>
                  </a:lnTo>
                  <a:cubicBezTo>
                    <a:pt x="69188" y="1786366"/>
                    <a:pt x="45238" y="1776445"/>
                    <a:pt x="27579" y="1758786"/>
                  </a:cubicBezTo>
                  <a:cubicBezTo>
                    <a:pt x="9920" y="1741128"/>
                    <a:pt x="0" y="1717178"/>
                    <a:pt x="0" y="1692205"/>
                  </a:cubicBezTo>
                  <a:lnTo>
                    <a:pt x="0" y="94161"/>
                  </a:lnTo>
                  <a:cubicBezTo>
                    <a:pt x="0" y="69188"/>
                    <a:pt x="9920" y="45238"/>
                    <a:pt x="27579" y="27579"/>
                  </a:cubicBezTo>
                  <a:cubicBezTo>
                    <a:pt x="45238" y="9920"/>
                    <a:pt x="69188" y="0"/>
                    <a:pt x="94161" y="0"/>
                  </a:cubicBezTo>
                  <a:close/>
                </a:path>
              </a:pathLst>
            </a:custGeom>
            <a:solidFill>
              <a:srgbClr val="FFFFFF"/>
            </a:solidFill>
            <a:ln w="76200" cap="rnd">
              <a:solidFill>
                <a:srgbClr val="1C78B6"/>
              </a:solidFill>
              <a:prstDash val="solid"/>
              <a:round/>
            </a:ln>
          </p:spPr>
          <p:txBody>
            <a:bodyPr/>
            <a:lstStyle/>
            <a:p>
              <a:endParaRPr lang="en-GB"/>
            </a:p>
          </p:txBody>
        </p:sp>
        <p:sp>
          <p:nvSpPr>
            <p:cNvPr id="26" name="TextBox 26"/>
            <p:cNvSpPr txBox="1"/>
            <p:nvPr/>
          </p:nvSpPr>
          <p:spPr>
            <a:xfrm>
              <a:off x="0" y="-47625"/>
              <a:ext cx="1104389" cy="1833991"/>
            </a:xfrm>
            <a:prstGeom prst="rect">
              <a:avLst/>
            </a:prstGeom>
          </p:spPr>
          <p:txBody>
            <a:bodyPr lIns="50800" tIns="50800" rIns="50800" bIns="50800" rtlCol="0" anchor="ctr"/>
            <a:lstStyle/>
            <a:p>
              <a:pPr algn="ctr">
                <a:lnSpc>
                  <a:spcPts val="3779"/>
                </a:lnSpc>
              </a:pPr>
              <a:r>
                <a:rPr lang="en-US" sz="2700">
                  <a:solidFill>
                    <a:srgbClr val="000000"/>
                  </a:solidFill>
                  <a:latin typeface="Montserrat Classic Bold"/>
                  <a:ea typeface="Montserrat Classic Bold"/>
                  <a:cs typeface="Montserrat Classic Bold"/>
                  <a:sym typeface="Montserrat Classic Bold"/>
                </a:rPr>
                <a:t>Debris and waste: </a:t>
              </a:r>
              <a:r>
                <a:rPr lang="en-US" sz="2700">
                  <a:solidFill>
                    <a:srgbClr val="000000"/>
                  </a:solidFill>
                  <a:latin typeface="Montserrat Classic"/>
                  <a:ea typeface="Montserrat Classic"/>
                  <a:cs typeface="Montserrat Classic"/>
                  <a:sym typeface="Montserrat Classic"/>
                </a:rPr>
                <a:t>The storm caused extensive damage and debris, including hazardous materials. Over 750 </a:t>
              </a:r>
              <a:r>
                <a:rPr lang="en-US" sz="2700" err="1">
                  <a:solidFill>
                    <a:srgbClr val="000000"/>
                  </a:solidFill>
                  <a:latin typeface="Montserrat Classic"/>
                  <a:ea typeface="Montserrat Classic"/>
                  <a:cs typeface="Montserrat Classic"/>
                  <a:sym typeface="Montserrat Classic"/>
                </a:rPr>
                <a:t>tonnes</a:t>
              </a:r>
              <a:r>
                <a:rPr lang="en-US" sz="2700">
                  <a:solidFill>
                    <a:srgbClr val="000000"/>
                  </a:solidFill>
                  <a:latin typeface="Montserrat Classic"/>
                  <a:ea typeface="Montserrat Classic"/>
                  <a:cs typeface="Montserrat Classic"/>
                  <a:sym typeface="Montserrat Classic"/>
                </a:rPr>
                <a:t> of debris were removed from Sunderland’s promenades and beaches after recent storms including Storm </a:t>
              </a:r>
              <a:r>
                <a:rPr lang="en-US" sz="2700" err="1">
                  <a:solidFill>
                    <a:srgbClr val="000000"/>
                  </a:solidFill>
                  <a:latin typeface="Montserrat Classic"/>
                  <a:ea typeface="Montserrat Classic"/>
                  <a:cs typeface="Montserrat Classic"/>
                  <a:sym typeface="Montserrat Classic"/>
                </a:rPr>
                <a:t>Babet</a:t>
              </a:r>
              <a:r>
                <a:rPr lang="en-US" sz="2700">
                  <a:solidFill>
                    <a:srgbClr val="000000"/>
                  </a:solidFill>
                  <a:latin typeface="Montserrat Classic"/>
                  <a:ea typeface="Montserrat Classic"/>
                  <a:cs typeface="Montserrat Classic"/>
                  <a:sym typeface="Montserrat Classic"/>
                </a:rPr>
                <a:t>.</a:t>
              </a: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7" name="Group 7"/>
          <p:cNvGrpSpPr/>
          <p:nvPr/>
        </p:nvGrpSpPr>
        <p:grpSpPr>
          <a:xfrm>
            <a:off x="2283143" y="4113588"/>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3542960" y="8048894"/>
            <a:ext cx="3978000" cy="2628361"/>
          </a:xfrm>
          <a:custGeom>
            <a:avLst/>
            <a:gdLst/>
            <a:ahLst/>
            <a:cxnLst/>
            <a:rect l="l" t="t" r="r" b="b"/>
            <a:pathLst>
              <a:path w="3978000" h="2628361">
                <a:moveTo>
                  <a:pt x="0" y="0"/>
                </a:moveTo>
                <a:lnTo>
                  <a:pt x="3977999" y="0"/>
                </a:lnTo>
                <a:lnTo>
                  <a:pt x="3977999" y="2628362"/>
                </a:lnTo>
                <a:lnTo>
                  <a:pt x="0" y="2628362"/>
                </a:lnTo>
                <a:lnTo>
                  <a:pt x="0" y="0"/>
                </a:lnTo>
                <a:close/>
              </a:path>
            </a:pathLst>
          </a:custGeom>
          <a:blipFill>
            <a:blip r:embed="rId5"/>
            <a:stretch>
              <a:fillRect l="-25363" t="-20126" r="-49588" b="-144661"/>
            </a:stretch>
          </a:blipFill>
        </p:spPr>
        <p:txBody>
          <a:bodyPr/>
          <a:lstStyle/>
          <a:p>
            <a:endParaRPr lang="en-GB"/>
          </a:p>
        </p:txBody>
      </p:sp>
      <p:sp>
        <p:nvSpPr>
          <p:cNvPr id="10" name="Freeform 10"/>
          <p:cNvSpPr/>
          <p:nvPr/>
        </p:nvSpPr>
        <p:spPr>
          <a:xfrm>
            <a:off x="14976103" y="7805754"/>
            <a:ext cx="3311897" cy="3311897"/>
          </a:xfrm>
          <a:custGeom>
            <a:avLst/>
            <a:gdLst/>
            <a:ahLst/>
            <a:cxnLst/>
            <a:rect l="l" t="t" r="r" b="b"/>
            <a:pathLst>
              <a:path w="3311897" h="3311897">
                <a:moveTo>
                  <a:pt x="0" y="0"/>
                </a:moveTo>
                <a:lnTo>
                  <a:pt x="3311897" y="0"/>
                </a:lnTo>
                <a:lnTo>
                  <a:pt x="3311897" y="3311897"/>
                </a:lnTo>
                <a:lnTo>
                  <a:pt x="0" y="3311897"/>
                </a:lnTo>
                <a:lnTo>
                  <a:pt x="0" y="0"/>
                </a:lnTo>
                <a:close/>
              </a:path>
            </a:pathLst>
          </a:custGeom>
          <a:blipFill>
            <a:blip r:embed="rId5"/>
            <a:stretch>
              <a:fillRect/>
            </a:stretch>
          </a:blipFill>
        </p:spPr>
        <p:txBody>
          <a:bodyPr/>
          <a:lstStyle/>
          <a:p>
            <a:endParaRPr lang="en-GB"/>
          </a:p>
        </p:txBody>
      </p:sp>
      <p:sp>
        <p:nvSpPr>
          <p:cNvPr id="11" name="Freeform 11"/>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sp>
        <p:nvSpPr>
          <p:cNvPr id="12" name="TextBox 12"/>
          <p:cNvSpPr txBox="1"/>
          <p:nvPr/>
        </p:nvSpPr>
        <p:spPr>
          <a:xfrm>
            <a:off x="4154769" y="771544"/>
            <a:ext cx="12687664" cy="842603"/>
          </a:xfrm>
          <a:prstGeom prst="rect">
            <a:avLst/>
          </a:prstGeom>
        </p:spPr>
        <p:txBody>
          <a:bodyPr wrap="square" lIns="0" tIns="0" rIns="0" bIns="0" rtlCol="0" anchor="t">
            <a:spAutoFit/>
          </a:bodyPr>
          <a:lstStyle/>
          <a:p>
            <a:pPr algn="ctr">
              <a:lnSpc>
                <a:spcPts val="7365"/>
              </a:lnSpc>
              <a:spcBef>
                <a:spcPct val="0"/>
              </a:spcBef>
            </a:pPr>
            <a:r>
              <a:rPr lang="en-US" sz="5261" dirty="0">
                <a:solidFill>
                  <a:srgbClr val="FFFFFF"/>
                </a:solidFill>
                <a:latin typeface="Montserrat Classic Bold"/>
                <a:ea typeface="Montserrat Classic Bold"/>
                <a:cs typeface="Montserrat Classic Bold"/>
                <a:sym typeface="Montserrat Classic Bold"/>
              </a:rPr>
              <a:t>GCSE Case Study: Storm </a:t>
            </a:r>
            <a:r>
              <a:rPr lang="en-US" sz="5261" dirty="0" err="1">
                <a:solidFill>
                  <a:srgbClr val="FFFFFF"/>
                </a:solidFill>
                <a:latin typeface="Montserrat Classic Bold"/>
                <a:ea typeface="Montserrat Classic Bold"/>
                <a:cs typeface="Montserrat Classic Bold"/>
                <a:sym typeface="Montserrat Classic Bold"/>
              </a:rPr>
              <a:t>Babet</a:t>
            </a:r>
            <a:endParaRPr lang="en-US" sz="5261" dirty="0">
              <a:solidFill>
                <a:srgbClr val="FFFFFF"/>
              </a:solidFill>
              <a:latin typeface="Montserrat Classic Bold"/>
              <a:ea typeface="Montserrat Classic Bold"/>
              <a:cs typeface="Montserrat Classic Bold"/>
              <a:sym typeface="Montserrat Classic Bold"/>
            </a:endParaRPr>
          </a:p>
        </p:txBody>
      </p:sp>
      <p:sp>
        <p:nvSpPr>
          <p:cNvPr id="13" name="TextBox 13"/>
          <p:cNvSpPr txBox="1"/>
          <p:nvPr/>
        </p:nvSpPr>
        <p:spPr>
          <a:xfrm>
            <a:off x="6162912" y="2062393"/>
            <a:ext cx="6105287" cy="705771"/>
          </a:xfrm>
          <a:prstGeom prst="rect">
            <a:avLst/>
          </a:prstGeom>
        </p:spPr>
        <p:txBody>
          <a:bodyPr wrap="square" lIns="0" tIns="0" rIns="0" bIns="0" rtlCol="0" anchor="t">
            <a:spAutoFit/>
          </a:bodyPr>
          <a:lstStyle/>
          <a:p>
            <a:pPr algn="ctr">
              <a:lnSpc>
                <a:spcPts val="6159"/>
              </a:lnSpc>
              <a:spcBef>
                <a:spcPct val="0"/>
              </a:spcBef>
            </a:pPr>
            <a:r>
              <a:rPr lang="en-US" sz="4399">
                <a:solidFill>
                  <a:srgbClr val="000000"/>
                </a:solidFill>
                <a:latin typeface="Montserrat Classic Bold"/>
                <a:ea typeface="Montserrat Classic Bold"/>
                <a:cs typeface="Montserrat Classic Bold"/>
                <a:sym typeface="Montserrat Classic Bold"/>
              </a:rPr>
              <a:t>REDUCING THE RISK:</a:t>
            </a:r>
          </a:p>
        </p:txBody>
      </p:sp>
      <p:sp>
        <p:nvSpPr>
          <p:cNvPr id="14" name="TextBox 14"/>
          <p:cNvSpPr txBox="1"/>
          <p:nvPr/>
        </p:nvSpPr>
        <p:spPr>
          <a:xfrm>
            <a:off x="3098601" y="2750733"/>
            <a:ext cx="12090797" cy="1057275"/>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Montserrat Classic"/>
                <a:ea typeface="Montserrat Classic"/>
                <a:cs typeface="Montserrat Classic"/>
                <a:sym typeface="Montserrat Classic"/>
              </a:rPr>
              <a:t>Several management strategies were implemented to minimise the risks posed by Storm Babet:</a:t>
            </a:r>
          </a:p>
        </p:txBody>
      </p:sp>
      <p:grpSp>
        <p:nvGrpSpPr>
          <p:cNvPr id="15" name="Group 15"/>
          <p:cNvGrpSpPr/>
          <p:nvPr/>
        </p:nvGrpSpPr>
        <p:grpSpPr>
          <a:xfrm>
            <a:off x="237207" y="3897844"/>
            <a:ext cx="6859751" cy="5986981"/>
            <a:chOff x="0" y="0"/>
            <a:chExt cx="9146335" cy="7982641"/>
          </a:xfrm>
        </p:grpSpPr>
        <p:sp>
          <p:nvSpPr>
            <p:cNvPr id="16" name="Freeform 16"/>
            <p:cNvSpPr/>
            <p:nvPr/>
          </p:nvSpPr>
          <p:spPr>
            <a:xfrm>
              <a:off x="0" y="0"/>
              <a:ext cx="9146335" cy="7982641"/>
            </a:xfrm>
            <a:custGeom>
              <a:avLst/>
              <a:gdLst/>
              <a:ahLst/>
              <a:cxnLst/>
              <a:rect l="l" t="t" r="r" b="b"/>
              <a:pathLst>
                <a:path w="9146335" h="7982641">
                  <a:moveTo>
                    <a:pt x="0" y="0"/>
                  </a:moveTo>
                  <a:lnTo>
                    <a:pt x="9146335" y="0"/>
                  </a:lnTo>
                  <a:lnTo>
                    <a:pt x="9146335" y="7982641"/>
                  </a:lnTo>
                  <a:lnTo>
                    <a:pt x="0" y="7982641"/>
                  </a:lnTo>
                  <a:lnTo>
                    <a:pt x="0" y="0"/>
                  </a:lnTo>
                  <a:close/>
                </a:path>
              </a:pathLst>
            </a:custGeom>
            <a:blipFill>
              <a:blip r:embed="rId7"/>
              <a:stretch>
                <a:fillRect t="-7247" r="-25814"/>
              </a:stretch>
            </a:blipFill>
          </p:spPr>
          <p:txBody>
            <a:bodyPr/>
            <a:lstStyle/>
            <a:p>
              <a:endParaRPr lang="en-GB"/>
            </a:p>
          </p:txBody>
        </p:sp>
        <p:grpSp>
          <p:nvGrpSpPr>
            <p:cNvPr id="17" name="Group 17"/>
            <p:cNvGrpSpPr/>
            <p:nvPr/>
          </p:nvGrpSpPr>
          <p:grpSpPr>
            <a:xfrm>
              <a:off x="682212" y="1818947"/>
              <a:ext cx="7108190" cy="5126990"/>
              <a:chOff x="0" y="0"/>
              <a:chExt cx="7108190" cy="5126990"/>
            </a:xfrm>
          </p:grpSpPr>
          <p:sp>
            <p:nvSpPr>
              <p:cNvPr id="18" name="Freeform 18"/>
              <p:cNvSpPr/>
              <p:nvPr/>
            </p:nvSpPr>
            <p:spPr>
              <a:xfrm>
                <a:off x="50800" y="50800"/>
                <a:ext cx="7005320" cy="5025390"/>
              </a:xfrm>
              <a:custGeom>
                <a:avLst/>
                <a:gdLst/>
                <a:ahLst/>
                <a:cxnLst/>
                <a:rect l="l" t="t" r="r" b="b"/>
                <a:pathLst>
                  <a:path w="7005320" h="5025390">
                    <a:moveTo>
                      <a:pt x="0" y="4532630"/>
                    </a:moveTo>
                    <a:cubicBezTo>
                      <a:pt x="0" y="4530090"/>
                      <a:pt x="41910" y="4287520"/>
                      <a:pt x="67310" y="4157980"/>
                    </a:cubicBezTo>
                    <a:cubicBezTo>
                      <a:pt x="93980" y="4017010"/>
                      <a:pt x="111760" y="3862070"/>
                      <a:pt x="160020" y="3719830"/>
                    </a:cubicBezTo>
                    <a:cubicBezTo>
                      <a:pt x="208280" y="3571240"/>
                      <a:pt x="293370" y="3413760"/>
                      <a:pt x="363220" y="3285490"/>
                    </a:cubicBezTo>
                    <a:cubicBezTo>
                      <a:pt x="420370" y="3176270"/>
                      <a:pt x="520700" y="3050540"/>
                      <a:pt x="538480" y="2990850"/>
                    </a:cubicBezTo>
                    <a:cubicBezTo>
                      <a:pt x="546100" y="2969260"/>
                      <a:pt x="535940" y="2965450"/>
                      <a:pt x="541020" y="2941320"/>
                    </a:cubicBezTo>
                    <a:cubicBezTo>
                      <a:pt x="558800" y="2868930"/>
                      <a:pt x="646430" y="2667000"/>
                      <a:pt x="726440" y="2536190"/>
                    </a:cubicBezTo>
                    <a:cubicBezTo>
                      <a:pt x="812800" y="2393950"/>
                      <a:pt x="929640" y="2247900"/>
                      <a:pt x="1052830" y="2123440"/>
                    </a:cubicBezTo>
                    <a:cubicBezTo>
                      <a:pt x="1178560" y="1998980"/>
                      <a:pt x="1353820" y="1913890"/>
                      <a:pt x="1475740" y="1790700"/>
                    </a:cubicBezTo>
                    <a:cubicBezTo>
                      <a:pt x="1591310" y="1672590"/>
                      <a:pt x="1666240" y="1525270"/>
                      <a:pt x="1771650" y="1402080"/>
                    </a:cubicBezTo>
                    <a:cubicBezTo>
                      <a:pt x="1877060" y="1280160"/>
                      <a:pt x="1965960" y="1132840"/>
                      <a:pt x="2106930" y="1052830"/>
                    </a:cubicBezTo>
                    <a:cubicBezTo>
                      <a:pt x="2260600" y="963930"/>
                      <a:pt x="2546350" y="1022350"/>
                      <a:pt x="2677160" y="916940"/>
                    </a:cubicBezTo>
                    <a:cubicBezTo>
                      <a:pt x="2796540" y="819150"/>
                      <a:pt x="2769870" y="580390"/>
                      <a:pt x="2887980" y="473710"/>
                    </a:cubicBezTo>
                    <a:cubicBezTo>
                      <a:pt x="3021330" y="354330"/>
                      <a:pt x="3286760" y="295910"/>
                      <a:pt x="3470910" y="266700"/>
                    </a:cubicBezTo>
                    <a:cubicBezTo>
                      <a:pt x="3630930" y="241300"/>
                      <a:pt x="3774440" y="273050"/>
                      <a:pt x="3928110" y="279400"/>
                    </a:cubicBezTo>
                    <a:cubicBezTo>
                      <a:pt x="4084320" y="285750"/>
                      <a:pt x="4244340" y="287020"/>
                      <a:pt x="4401820" y="302260"/>
                    </a:cubicBezTo>
                    <a:cubicBezTo>
                      <a:pt x="4558030" y="317500"/>
                      <a:pt x="4819650" y="347980"/>
                      <a:pt x="4866640" y="370840"/>
                    </a:cubicBezTo>
                    <a:cubicBezTo>
                      <a:pt x="4875530" y="375920"/>
                      <a:pt x="4875530" y="384810"/>
                      <a:pt x="4880610" y="386080"/>
                    </a:cubicBezTo>
                    <a:cubicBezTo>
                      <a:pt x="4889500" y="386080"/>
                      <a:pt x="4893310" y="369570"/>
                      <a:pt x="4911090" y="361950"/>
                    </a:cubicBezTo>
                    <a:cubicBezTo>
                      <a:pt x="4973320" y="334010"/>
                      <a:pt x="5222240" y="304800"/>
                      <a:pt x="5374640" y="274320"/>
                    </a:cubicBezTo>
                    <a:cubicBezTo>
                      <a:pt x="5525770" y="243840"/>
                      <a:pt x="5679440" y="214630"/>
                      <a:pt x="5822950" y="179070"/>
                    </a:cubicBezTo>
                    <a:cubicBezTo>
                      <a:pt x="5957570" y="144780"/>
                      <a:pt x="6142990" y="90170"/>
                      <a:pt x="6210300" y="66040"/>
                    </a:cubicBezTo>
                    <a:cubicBezTo>
                      <a:pt x="6235700" y="58420"/>
                      <a:pt x="6242050" y="53340"/>
                      <a:pt x="6259830" y="45720"/>
                    </a:cubicBezTo>
                    <a:cubicBezTo>
                      <a:pt x="6278880" y="38100"/>
                      <a:pt x="6318250" y="20320"/>
                      <a:pt x="6319520" y="20320"/>
                    </a:cubicBezTo>
                    <a:cubicBezTo>
                      <a:pt x="6320790" y="20320"/>
                      <a:pt x="6351270" y="17780"/>
                      <a:pt x="6358890" y="13970"/>
                    </a:cubicBezTo>
                    <a:cubicBezTo>
                      <a:pt x="6362700" y="12700"/>
                      <a:pt x="6366510" y="8890"/>
                      <a:pt x="6366510" y="10160"/>
                    </a:cubicBezTo>
                    <a:cubicBezTo>
                      <a:pt x="6366510" y="10160"/>
                      <a:pt x="6361430" y="13970"/>
                      <a:pt x="6361430" y="13970"/>
                    </a:cubicBezTo>
                    <a:cubicBezTo>
                      <a:pt x="6361430" y="15240"/>
                      <a:pt x="6374130" y="11430"/>
                      <a:pt x="6384290" y="10160"/>
                    </a:cubicBezTo>
                    <a:cubicBezTo>
                      <a:pt x="6399530" y="7620"/>
                      <a:pt x="6446520" y="0"/>
                      <a:pt x="6447790" y="0"/>
                    </a:cubicBezTo>
                    <a:cubicBezTo>
                      <a:pt x="6449060" y="0"/>
                      <a:pt x="6490970" y="3810"/>
                      <a:pt x="6512560" y="6350"/>
                    </a:cubicBezTo>
                    <a:cubicBezTo>
                      <a:pt x="6534150" y="7620"/>
                      <a:pt x="6576060" y="11430"/>
                      <a:pt x="6577330" y="11430"/>
                    </a:cubicBezTo>
                    <a:cubicBezTo>
                      <a:pt x="6578600" y="11430"/>
                      <a:pt x="6617970" y="25400"/>
                      <a:pt x="6639560" y="31750"/>
                    </a:cubicBezTo>
                    <a:cubicBezTo>
                      <a:pt x="6659880" y="39370"/>
                      <a:pt x="6699250" y="52070"/>
                      <a:pt x="6700520" y="53340"/>
                    </a:cubicBezTo>
                    <a:cubicBezTo>
                      <a:pt x="6701790" y="53340"/>
                      <a:pt x="6737350" y="76200"/>
                      <a:pt x="6755130" y="87630"/>
                    </a:cubicBezTo>
                    <a:cubicBezTo>
                      <a:pt x="6774180" y="99060"/>
                      <a:pt x="6809740" y="121920"/>
                      <a:pt x="6809740" y="123190"/>
                    </a:cubicBezTo>
                    <a:cubicBezTo>
                      <a:pt x="6811010" y="123190"/>
                      <a:pt x="6840220" y="153670"/>
                      <a:pt x="6855460" y="170180"/>
                    </a:cubicBezTo>
                    <a:cubicBezTo>
                      <a:pt x="6869430" y="185420"/>
                      <a:pt x="6899910" y="215900"/>
                      <a:pt x="6899910" y="217170"/>
                    </a:cubicBezTo>
                    <a:cubicBezTo>
                      <a:pt x="6899910" y="217170"/>
                      <a:pt x="6921500" y="254000"/>
                      <a:pt x="6931660" y="273050"/>
                    </a:cubicBezTo>
                    <a:cubicBezTo>
                      <a:pt x="6943090" y="292100"/>
                      <a:pt x="6964680" y="328930"/>
                      <a:pt x="6964680" y="330200"/>
                    </a:cubicBezTo>
                    <a:cubicBezTo>
                      <a:pt x="6964680" y="330200"/>
                      <a:pt x="6976110" y="370840"/>
                      <a:pt x="6982460" y="392430"/>
                    </a:cubicBezTo>
                    <a:cubicBezTo>
                      <a:pt x="6988810" y="412750"/>
                      <a:pt x="7000240" y="453390"/>
                      <a:pt x="7000240" y="454660"/>
                    </a:cubicBezTo>
                    <a:cubicBezTo>
                      <a:pt x="7000240" y="455930"/>
                      <a:pt x="7001510" y="497840"/>
                      <a:pt x="7002780" y="519430"/>
                    </a:cubicBezTo>
                    <a:cubicBezTo>
                      <a:pt x="7002780" y="541020"/>
                      <a:pt x="7005320" y="584200"/>
                      <a:pt x="7005320" y="584200"/>
                    </a:cubicBezTo>
                    <a:cubicBezTo>
                      <a:pt x="7005320" y="585470"/>
                      <a:pt x="6996430" y="627380"/>
                      <a:pt x="6991350" y="647700"/>
                    </a:cubicBezTo>
                    <a:cubicBezTo>
                      <a:pt x="6987540" y="669290"/>
                      <a:pt x="6978650" y="711200"/>
                      <a:pt x="6978650" y="711200"/>
                    </a:cubicBezTo>
                    <a:cubicBezTo>
                      <a:pt x="6978650" y="711200"/>
                      <a:pt x="6978650" y="711200"/>
                      <a:pt x="6978650" y="712470"/>
                    </a:cubicBezTo>
                    <a:cubicBezTo>
                      <a:pt x="6977380" y="713740"/>
                      <a:pt x="6821170" y="998220"/>
                      <a:pt x="6804660" y="1018540"/>
                    </a:cubicBezTo>
                    <a:cubicBezTo>
                      <a:pt x="6802120" y="1021080"/>
                      <a:pt x="6802120" y="1019810"/>
                      <a:pt x="6800850" y="1022350"/>
                    </a:cubicBezTo>
                    <a:cubicBezTo>
                      <a:pt x="6781800" y="1045210"/>
                      <a:pt x="6637020" y="1348740"/>
                      <a:pt x="6590030" y="1399540"/>
                    </a:cubicBezTo>
                    <a:cubicBezTo>
                      <a:pt x="6576060" y="1416050"/>
                      <a:pt x="6560820" y="1409700"/>
                      <a:pt x="6553200" y="1424940"/>
                    </a:cubicBezTo>
                    <a:cubicBezTo>
                      <a:pt x="6540500" y="1449070"/>
                      <a:pt x="6572250" y="1501140"/>
                      <a:pt x="6550660" y="1545590"/>
                    </a:cubicBezTo>
                    <a:cubicBezTo>
                      <a:pt x="6510020" y="1629410"/>
                      <a:pt x="6314440" y="1758950"/>
                      <a:pt x="6197600" y="1837690"/>
                    </a:cubicBezTo>
                    <a:cubicBezTo>
                      <a:pt x="6097270" y="1905000"/>
                      <a:pt x="5919470" y="1982470"/>
                      <a:pt x="5900420" y="1997710"/>
                    </a:cubicBezTo>
                    <a:cubicBezTo>
                      <a:pt x="5896610" y="2000250"/>
                      <a:pt x="5899150" y="2000250"/>
                      <a:pt x="5896610" y="2002790"/>
                    </a:cubicBezTo>
                    <a:cubicBezTo>
                      <a:pt x="5882640" y="2014220"/>
                      <a:pt x="5765800" y="2084070"/>
                      <a:pt x="5745480" y="2092960"/>
                    </a:cubicBezTo>
                    <a:cubicBezTo>
                      <a:pt x="5741670" y="2094230"/>
                      <a:pt x="5739130" y="2090420"/>
                      <a:pt x="5736590" y="2094230"/>
                    </a:cubicBezTo>
                    <a:cubicBezTo>
                      <a:pt x="5718810" y="2115820"/>
                      <a:pt x="5731510" y="2345690"/>
                      <a:pt x="5715000" y="2486660"/>
                    </a:cubicBezTo>
                    <a:cubicBezTo>
                      <a:pt x="5695950" y="2655570"/>
                      <a:pt x="5668010" y="2866390"/>
                      <a:pt x="5621020" y="3036570"/>
                    </a:cubicBezTo>
                    <a:cubicBezTo>
                      <a:pt x="5579110" y="3188970"/>
                      <a:pt x="5537200" y="3336290"/>
                      <a:pt x="5458460" y="3463290"/>
                    </a:cubicBezTo>
                    <a:cubicBezTo>
                      <a:pt x="5379720" y="3587750"/>
                      <a:pt x="5265420" y="3694430"/>
                      <a:pt x="5151120" y="3790950"/>
                    </a:cubicBezTo>
                    <a:cubicBezTo>
                      <a:pt x="5034280" y="3887470"/>
                      <a:pt x="4904740" y="3968750"/>
                      <a:pt x="4763770" y="4041140"/>
                    </a:cubicBezTo>
                    <a:cubicBezTo>
                      <a:pt x="4610100" y="4118610"/>
                      <a:pt x="4420870" y="4169410"/>
                      <a:pt x="4259580" y="4232910"/>
                    </a:cubicBezTo>
                    <a:cubicBezTo>
                      <a:pt x="4108450" y="4292600"/>
                      <a:pt x="3972560" y="4359910"/>
                      <a:pt x="3823970" y="4410710"/>
                    </a:cubicBezTo>
                    <a:cubicBezTo>
                      <a:pt x="3671570" y="4461510"/>
                      <a:pt x="3510280" y="4494530"/>
                      <a:pt x="3356610" y="4535170"/>
                    </a:cubicBezTo>
                    <a:cubicBezTo>
                      <a:pt x="3206750" y="4574540"/>
                      <a:pt x="3061970" y="4618990"/>
                      <a:pt x="2913380" y="4650740"/>
                    </a:cubicBezTo>
                    <a:cubicBezTo>
                      <a:pt x="2766060" y="4681220"/>
                      <a:pt x="2620010" y="4704080"/>
                      <a:pt x="2470150" y="4723130"/>
                    </a:cubicBezTo>
                    <a:cubicBezTo>
                      <a:pt x="2317750" y="4743450"/>
                      <a:pt x="2159000" y="4748530"/>
                      <a:pt x="2005330" y="4767580"/>
                    </a:cubicBezTo>
                    <a:cubicBezTo>
                      <a:pt x="1854200" y="4785360"/>
                      <a:pt x="1704340" y="4803140"/>
                      <a:pt x="1554480" y="4832350"/>
                    </a:cubicBezTo>
                    <a:cubicBezTo>
                      <a:pt x="1404620" y="4861560"/>
                      <a:pt x="1258570" y="4916170"/>
                      <a:pt x="1107440" y="4944110"/>
                    </a:cubicBezTo>
                    <a:cubicBezTo>
                      <a:pt x="957580" y="4972050"/>
                      <a:pt x="655320" y="5006340"/>
                      <a:pt x="652780" y="5001260"/>
                    </a:cubicBezTo>
                    <a:cubicBezTo>
                      <a:pt x="652780" y="5001260"/>
                      <a:pt x="654050" y="5001260"/>
                      <a:pt x="654050" y="5001260"/>
                    </a:cubicBezTo>
                    <a:cubicBezTo>
                      <a:pt x="652780" y="4999990"/>
                      <a:pt x="627380" y="5007610"/>
                      <a:pt x="613410" y="5011420"/>
                    </a:cubicBezTo>
                    <a:cubicBezTo>
                      <a:pt x="595630" y="5015230"/>
                      <a:pt x="556260" y="5025390"/>
                      <a:pt x="554990" y="5025390"/>
                    </a:cubicBezTo>
                    <a:cubicBezTo>
                      <a:pt x="553720" y="5025390"/>
                      <a:pt x="515620" y="5025390"/>
                      <a:pt x="495300" y="5025390"/>
                    </a:cubicBezTo>
                    <a:cubicBezTo>
                      <a:pt x="474980" y="5025390"/>
                      <a:pt x="435610" y="5025390"/>
                      <a:pt x="435610" y="5025390"/>
                    </a:cubicBezTo>
                    <a:cubicBezTo>
                      <a:pt x="434340" y="5025390"/>
                      <a:pt x="396240" y="5015230"/>
                      <a:pt x="377190" y="5010150"/>
                    </a:cubicBezTo>
                    <a:cubicBezTo>
                      <a:pt x="358140" y="5006340"/>
                      <a:pt x="320040" y="4996180"/>
                      <a:pt x="318770" y="4996180"/>
                    </a:cubicBezTo>
                    <a:cubicBezTo>
                      <a:pt x="318770" y="4996180"/>
                      <a:pt x="284480" y="4978400"/>
                      <a:pt x="266700" y="4968240"/>
                    </a:cubicBezTo>
                    <a:cubicBezTo>
                      <a:pt x="248920" y="4959350"/>
                      <a:pt x="214630" y="4941570"/>
                      <a:pt x="213360" y="4940300"/>
                    </a:cubicBezTo>
                    <a:cubicBezTo>
                      <a:pt x="213360" y="4940300"/>
                      <a:pt x="184150" y="4913630"/>
                      <a:pt x="168910" y="4900930"/>
                    </a:cubicBezTo>
                    <a:cubicBezTo>
                      <a:pt x="153670" y="4888230"/>
                      <a:pt x="124460" y="4861560"/>
                      <a:pt x="124460" y="4861560"/>
                    </a:cubicBezTo>
                    <a:cubicBezTo>
                      <a:pt x="123190" y="4860290"/>
                      <a:pt x="101600" y="4828540"/>
                      <a:pt x="90170" y="4812030"/>
                    </a:cubicBezTo>
                    <a:cubicBezTo>
                      <a:pt x="78740" y="4795520"/>
                      <a:pt x="55880" y="4763770"/>
                      <a:pt x="55880" y="4762500"/>
                    </a:cubicBezTo>
                    <a:cubicBezTo>
                      <a:pt x="55880" y="4762500"/>
                      <a:pt x="41910" y="4725670"/>
                      <a:pt x="35560" y="4706620"/>
                    </a:cubicBezTo>
                    <a:cubicBezTo>
                      <a:pt x="27940" y="4688840"/>
                      <a:pt x="13970" y="4652010"/>
                      <a:pt x="13970" y="4650740"/>
                    </a:cubicBezTo>
                    <a:cubicBezTo>
                      <a:pt x="13970" y="4650740"/>
                      <a:pt x="8890" y="4611370"/>
                      <a:pt x="6350" y="4591050"/>
                    </a:cubicBezTo>
                    <a:cubicBezTo>
                      <a:pt x="3810" y="4572000"/>
                      <a:pt x="0" y="4532630"/>
                      <a:pt x="0" y="4532630"/>
                    </a:cubicBezTo>
                  </a:path>
                </a:pathLst>
              </a:custGeom>
              <a:solidFill>
                <a:srgbClr val="E7191F">
                  <a:alpha val="28627"/>
                </a:srgbClr>
              </a:solidFill>
              <a:ln cap="sq">
                <a:noFill/>
                <a:prstDash val="solid"/>
                <a:miter/>
              </a:ln>
            </p:spPr>
            <p:txBody>
              <a:bodyPr/>
              <a:lstStyle/>
              <a:p>
                <a:endParaRPr lang="en-GB"/>
              </a:p>
            </p:txBody>
          </p:sp>
        </p:grpSp>
        <p:grpSp>
          <p:nvGrpSpPr>
            <p:cNvPr id="19" name="Group 19"/>
            <p:cNvGrpSpPr/>
            <p:nvPr/>
          </p:nvGrpSpPr>
          <p:grpSpPr>
            <a:xfrm>
              <a:off x="820007" y="1923087"/>
              <a:ext cx="6832600" cy="5022850"/>
              <a:chOff x="0" y="0"/>
              <a:chExt cx="6832600" cy="5022850"/>
            </a:xfrm>
          </p:grpSpPr>
          <p:sp>
            <p:nvSpPr>
              <p:cNvPr id="20" name="Freeform 20"/>
              <p:cNvSpPr/>
              <p:nvPr/>
            </p:nvSpPr>
            <p:spPr>
              <a:xfrm>
                <a:off x="44450" y="40640"/>
                <a:ext cx="6760210" cy="4933950"/>
              </a:xfrm>
              <a:custGeom>
                <a:avLst/>
                <a:gdLst/>
                <a:ahLst/>
                <a:cxnLst/>
                <a:rect l="l" t="t" r="r" b="b"/>
                <a:pathLst>
                  <a:path w="6760210" h="4933950">
                    <a:moveTo>
                      <a:pt x="2129790" y="885190"/>
                    </a:moveTo>
                    <a:cubicBezTo>
                      <a:pt x="1868170" y="1004570"/>
                      <a:pt x="1822450" y="1027430"/>
                      <a:pt x="1788160" y="1071880"/>
                    </a:cubicBezTo>
                    <a:cubicBezTo>
                      <a:pt x="1747520" y="1123950"/>
                      <a:pt x="1728470" y="1211580"/>
                      <a:pt x="1704340" y="1281430"/>
                    </a:cubicBezTo>
                    <a:cubicBezTo>
                      <a:pt x="1681480" y="1347470"/>
                      <a:pt x="1685290" y="1405890"/>
                      <a:pt x="1648460" y="1482090"/>
                    </a:cubicBezTo>
                    <a:cubicBezTo>
                      <a:pt x="1584960" y="1607820"/>
                      <a:pt x="1427480" y="1811020"/>
                      <a:pt x="1305560" y="1935480"/>
                    </a:cubicBezTo>
                    <a:cubicBezTo>
                      <a:pt x="1198880" y="2043430"/>
                      <a:pt x="1036320" y="2138680"/>
                      <a:pt x="966470" y="2199640"/>
                    </a:cubicBezTo>
                    <a:cubicBezTo>
                      <a:pt x="933450" y="2228850"/>
                      <a:pt x="920750" y="2239010"/>
                      <a:pt x="896620" y="2266950"/>
                    </a:cubicBezTo>
                    <a:cubicBezTo>
                      <a:pt x="864870" y="2303780"/>
                      <a:pt x="835660" y="2363470"/>
                      <a:pt x="800100" y="2402840"/>
                    </a:cubicBezTo>
                    <a:cubicBezTo>
                      <a:pt x="765810" y="2439670"/>
                      <a:pt x="723900" y="2459990"/>
                      <a:pt x="685800" y="2498090"/>
                    </a:cubicBezTo>
                    <a:cubicBezTo>
                      <a:pt x="642620" y="2541270"/>
                      <a:pt x="598170" y="2598420"/>
                      <a:pt x="557530" y="2651760"/>
                    </a:cubicBezTo>
                    <a:cubicBezTo>
                      <a:pt x="513080" y="2707640"/>
                      <a:pt x="455930" y="2768600"/>
                      <a:pt x="430530" y="2828290"/>
                    </a:cubicBezTo>
                    <a:cubicBezTo>
                      <a:pt x="408940" y="2880360"/>
                      <a:pt x="414020" y="2938780"/>
                      <a:pt x="401320" y="2985770"/>
                    </a:cubicBezTo>
                    <a:cubicBezTo>
                      <a:pt x="389890" y="3026410"/>
                      <a:pt x="382270" y="3054350"/>
                      <a:pt x="360680" y="3096260"/>
                    </a:cubicBezTo>
                    <a:cubicBezTo>
                      <a:pt x="327660" y="3159760"/>
                      <a:pt x="238760" y="3260090"/>
                      <a:pt x="208280" y="3315970"/>
                    </a:cubicBezTo>
                    <a:cubicBezTo>
                      <a:pt x="190500" y="3348990"/>
                      <a:pt x="189230" y="3366770"/>
                      <a:pt x="172720" y="3395980"/>
                    </a:cubicBezTo>
                    <a:cubicBezTo>
                      <a:pt x="151130" y="3437890"/>
                      <a:pt x="101600" y="3491230"/>
                      <a:pt x="80010" y="3536950"/>
                    </a:cubicBezTo>
                    <a:cubicBezTo>
                      <a:pt x="63500" y="3572510"/>
                      <a:pt x="53340" y="3596640"/>
                      <a:pt x="48260" y="3641090"/>
                    </a:cubicBezTo>
                    <a:cubicBezTo>
                      <a:pt x="39370" y="3714750"/>
                      <a:pt x="48260" y="3854450"/>
                      <a:pt x="60960" y="3942080"/>
                    </a:cubicBezTo>
                    <a:cubicBezTo>
                      <a:pt x="72390" y="4011930"/>
                      <a:pt x="102870" y="4055110"/>
                      <a:pt x="111760" y="4128770"/>
                    </a:cubicBezTo>
                    <a:cubicBezTo>
                      <a:pt x="125730" y="4232910"/>
                      <a:pt x="90170" y="4395470"/>
                      <a:pt x="110490" y="4513580"/>
                    </a:cubicBezTo>
                    <a:cubicBezTo>
                      <a:pt x="128270" y="4617720"/>
                      <a:pt x="193040" y="4728210"/>
                      <a:pt x="212090" y="4803140"/>
                    </a:cubicBezTo>
                    <a:cubicBezTo>
                      <a:pt x="223520" y="4847590"/>
                      <a:pt x="236220" y="4892040"/>
                      <a:pt x="231140" y="4912360"/>
                    </a:cubicBezTo>
                    <a:cubicBezTo>
                      <a:pt x="228600" y="4922520"/>
                      <a:pt x="223520" y="4928870"/>
                      <a:pt x="217170" y="4931410"/>
                    </a:cubicBezTo>
                    <a:cubicBezTo>
                      <a:pt x="212090" y="4933950"/>
                      <a:pt x="203200" y="4932680"/>
                      <a:pt x="199390" y="4928870"/>
                    </a:cubicBezTo>
                    <a:cubicBezTo>
                      <a:pt x="194310" y="4923790"/>
                      <a:pt x="194310" y="4909820"/>
                      <a:pt x="195580" y="4899660"/>
                    </a:cubicBezTo>
                    <a:cubicBezTo>
                      <a:pt x="198120" y="4888230"/>
                      <a:pt x="204470" y="4876800"/>
                      <a:pt x="214630" y="4865370"/>
                    </a:cubicBezTo>
                    <a:cubicBezTo>
                      <a:pt x="227330" y="4848860"/>
                      <a:pt x="243840" y="4827270"/>
                      <a:pt x="269240" y="4813300"/>
                    </a:cubicBezTo>
                    <a:cubicBezTo>
                      <a:pt x="309880" y="4790440"/>
                      <a:pt x="361950" y="4777740"/>
                      <a:pt x="444500" y="4766310"/>
                    </a:cubicBezTo>
                    <a:cubicBezTo>
                      <a:pt x="633730" y="4740910"/>
                      <a:pt x="1113790" y="4800600"/>
                      <a:pt x="1390650" y="4765040"/>
                    </a:cubicBezTo>
                    <a:cubicBezTo>
                      <a:pt x="1612900" y="4737100"/>
                      <a:pt x="1785620" y="4653280"/>
                      <a:pt x="1983740" y="4611370"/>
                    </a:cubicBezTo>
                    <a:cubicBezTo>
                      <a:pt x="2181860" y="4569460"/>
                      <a:pt x="2423160" y="4544060"/>
                      <a:pt x="2580640" y="4514850"/>
                    </a:cubicBezTo>
                    <a:cubicBezTo>
                      <a:pt x="2683510" y="4495800"/>
                      <a:pt x="2752090" y="4483100"/>
                      <a:pt x="2834640" y="4460240"/>
                    </a:cubicBezTo>
                    <a:cubicBezTo>
                      <a:pt x="2912110" y="4438650"/>
                      <a:pt x="2987040" y="4403090"/>
                      <a:pt x="3059430" y="4381500"/>
                    </a:cubicBezTo>
                    <a:cubicBezTo>
                      <a:pt x="3125470" y="4362450"/>
                      <a:pt x="3178810" y="4348480"/>
                      <a:pt x="3249930" y="4335780"/>
                    </a:cubicBezTo>
                    <a:cubicBezTo>
                      <a:pt x="3338830" y="4318000"/>
                      <a:pt x="3481070" y="4311650"/>
                      <a:pt x="3556000" y="4292600"/>
                    </a:cubicBezTo>
                    <a:cubicBezTo>
                      <a:pt x="3600450" y="4281170"/>
                      <a:pt x="3628390" y="4269740"/>
                      <a:pt x="3661410" y="4253230"/>
                    </a:cubicBezTo>
                    <a:cubicBezTo>
                      <a:pt x="3693160" y="4237990"/>
                      <a:pt x="3718560" y="4215130"/>
                      <a:pt x="3751580" y="4199890"/>
                    </a:cubicBezTo>
                    <a:cubicBezTo>
                      <a:pt x="3788410" y="4183380"/>
                      <a:pt x="3831590" y="4170680"/>
                      <a:pt x="3876040" y="4160520"/>
                    </a:cubicBezTo>
                    <a:cubicBezTo>
                      <a:pt x="3925570" y="4147820"/>
                      <a:pt x="3968750" y="4149090"/>
                      <a:pt x="4037330" y="4136390"/>
                    </a:cubicBezTo>
                    <a:cubicBezTo>
                      <a:pt x="4155440" y="4112260"/>
                      <a:pt x="4418330" y="4042410"/>
                      <a:pt x="4521200" y="4010660"/>
                    </a:cubicBezTo>
                    <a:cubicBezTo>
                      <a:pt x="4569460" y="3996690"/>
                      <a:pt x="4585970" y="3992880"/>
                      <a:pt x="4626610" y="3975100"/>
                    </a:cubicBezTo>
                    <a:cubicBezTo>
                      <a:pt x="4683760" y="3948430"/>
                      <a:pt x="4757420" y="3910330"/>
                      <a:pt x="4826000" y="3860800"/>
                    </a:cubicBezTo>
                    <a:cubicBezTo>
                      <a:pt x="4909820" y="3801110"/>
                      <a:pt x="5013960" y="3700780"/>
                      <a:pt x="5086350" y="3629660"/>
                    </a:cubicBezTo>
                    <a:cubicBezTo>
                      <a:pt x="5144770" y="3573780"/>
                      <a:pt x="5191760" y="3526790"/>
                      <a:pt x="5233670" y="3474720"/>
                    </a:cubicBezTo>
                    <a:cubicBezTo>
                      <a:pt x="5271770" y="3427730"/>
                      <a:pt x="5300980" y="3384550"/>
                      <a:pt x="5330190" y="3335020"/>
                    </a:cubicBezTo>
                    <a:cubicBezTo>
                      <a:pt x="5361940" y="3281680"/>
                      <a:pt x="5401310" y="3204210"/>
                      <a:pt x="5419090" y="3166110"/>
                    </a:cubicBezTo>
                    <a:cubicBezTo>
                      <a:pt x="5427980" y="3145790"/>
                      <a:pt x="5434330" y="3140710"/>
                      <a:pt x="5438140" y="3121660"/>
                    </a:cubicBezTo>
                    <a:cubicBezTo>
                      <a:pt x="5444490" y="3088640"/>
                      <a:pt x="5448300" y="3020060"/>
                      <a:pt x="5438140" y="2980690"/>
                    </a:cubicBezTo>
                    <a:cubicBezTo>
                      <a:pt x="5429250" y="2947670"/>
                      <a:pt x="5402580" y="2923540"/>
                      <a:pt x="5392420" y="2896870"/>
                    </a:cubicBezTo>
                    <a:cubicBezTo>
                      <a:pt x="5382260" y="2874010"/>
                      <a:pt x="5368290" y="2856230"/>
                      <a:pt x="5374640" y="2829560"/>
                    </a:cubicBezTo>
                    <a:cubicBezTo>
                      <a:pt x="5387340" y="2776220"/>
                      <a:pt x="5521960" y="2670810"/>
                      <a:pt x="5563870" y="2616200"/>
                    </a:cubicBezTo>
                    <a:cubicBezTo>
                      <a:pt x="5588000" y="2585720"/>
                      <a:pt x="5601970" y="2569210"/>
                      <a:pt x="5613400" y="2541270"/>
                    </a:cubicBezTo>
                    <a:cubicBezTo>
                      <a:pt x="5626100" y="2509520"/>
                      <a:pt x="5621020" y="2466340"/>
                      <a:pt x="5631180" y="2437130"/>
                    </a:cubicBezTo>
                    <a:cubicBezTo>
                      <a:pt x="5638800" y="2413000"/>
                      <a:pt x="5656580" y="2396490"/>
                      <a:pt x="5662930" y="2376170"/>
                    </a:cubicBezTo>
                    <a:cubicBezTo>
                      <a:pt x="5669280" y="2355850"/>
                      <a:pt x="5669280" y="2336800"/>
                      <a:pt x="5668010" y="2313940"/>
                    </a:cubicBezTo>
                    <a:cubicBezTo>
                      <a:pt x="5665470" y="2287270"/>
                      <a:pt x="5648960" y="2263140"/>
                      <a:pt x="5643880" y="2227580"/>
                    </a:cubicBezTo>
                    <a:cubicBezTo>
                      <a:pt x="5634990" y="2170430"/>
                      <a:pt x="5614670" y="2054860"/>
                      <a:pt x="5633720" y="2005330"/>
                    </a:cubicBezTo>
                    <a:cubicBezTo>
                      <a:pt x="5645150" y="1973580"/>
                      <a:pt x="5669280" y="1959610"/>
                      <a:pt x="5695950" y="1941830"/>
                    </a:cubicBezTo>
                    <a:cubicBezTo>
                      <a:pt x="5731510" y="1917700"/>
                      <a:pt x="5789930" y="1921510"/>
                      <a:pt x="5834380" y="1885950"/>
                    </a:cubicBezTo>
                    <a:cubicBezTo>
                      <a:pt x="5900420" y="1835150"/>
                      <a:pt x="5947410" y="1705610"/>
                      <a:pt x="6021070" y="1623060"/>
                    </a:cubicBezTo>
                    <a:cubicBezTo>
                      <a:pt x="6099810" y="1532890"/>
                      <a:pt x="6235700" y="1437640"/>
                      <a:pt x="6297930" y="1370330"/>
                    </a:cubicBezTo>
                    <a:cubicBezTo>
                      <a:pt x="6334760" y="1329690"/>
                      <a:pt x="6350000" y="1309370"/>
                      <a:pt x="6376670" y="1266190"/>
                    </a:cubicBezTo>
                    <a:cubicBezTo>
                      <a:pt x="6414770" y="1202690"/>
                      <a:pt x="6463030" y="1068070"/>
                      <a:pt x="6493510" y="1023620"/>
                    </a:cubicBezTo>
                    <a:cubicBezTo>
                      <a:pt x="6506210" y="1003300"/>
                      <a:pt x="6517640" y="1003300"/>
                      <a:pt x="6527800" y="985520"/>
                    </a:cubicBezTo>
                    <a:cubicBezTo>
                      <a:pt x="6545580" y="956310"/>
                      <a:pt x="6555740" y="891540"/>
                      <a:pt x="6576060" y="853440"/>
                    </a:cubicBezTo>
                    <a:cubicBezTo>
                      <a:pt x="6593840" y="821690"/>
                      <a:pt x="6620510" y="807720"/>
                      <a:pt x="6638290" y="770890"/>
                    </a:cubicBezTo>
                    <a:cubicBezTo>
                      <a:pt x="6664960" y="716280"/>
                      <a:pt x="6685280" y="628650"/>
                      <a:pt x="6696710" y="546100"/>
                    </a:cubicBezTo>
                    <a:cubicBezTo>
                      <a:pt x="6710680" y="444500"/>
                      <a:pt x="6717030" y="252730"/>
                      <a:pt x="6701790" y="204470"/>
                    </a:cubicBezTo>
                    <a:cubicBezTo>
                      <a:pt x="6696710" y="187960"/>
                      <a:pt x="6690360" y="186690"/>
                      <a:pt x="6682740" y="176530"/>
                    </a:cubicBezTo>
                    <a:cubicBezTo>
                      <a:pt x="6672580" y="162560"/>
                      <a:pt x="6658610" y="138430"/>
                      <a:pt x="6643370" y="127000"/>
                    </a:cubicBezTo>
                    <a:cubicBezTo>
                      <a:pt x="6628130" y="114300"/>
                      <a:pt x="6614160" y="110490"/>
                      <a:pt x="6588760" y="102870"/>
                    </a:cubicBezTo>
                    <a:cubicBezTo>
                      <a:pt x="6537960" y="86360"/>
                      <a:pt x="6421120" y="59690"/>
                      <a:pt x="6347460" y="50800"/>
                    </a:cubicBezTo>
                    <a:cubicBezTo>
                      <a:pt x="6289040" y="43180"/>
                      <a:pt x="6253480" y="36830"/>
                      <a:pt x="6186170" y="46990"/>
                    </a:cubicBezTo>
                    <a:cubicBezTo>
                      <a:pt x="6070600" y="63500"/>
                      <a:pt x="5859780" y="163830"/>
                      <a:pt x="5722620" y="196850"/>
                    </a:cubicBezTo>
                    <a:cubicBezTo>
                      <a:pt x="5617210" y="222250"/>
                      <a:pt x="5515610" y="238760"/>
                      <a:pt x="5439410" y="242570"/>
                    </a:cubicBezTo>
                    <a:cubicBezTo>
                      <a:pt x="5387340" y="245110"/>
                      <a:pt x="5350510" y="245110"/>
                      <a:pt x="5311140" y="234950"/>
                    </a:cubicBezTo>
                    <a:cubicBezTo>
                      <a:pt x="5274310" y="224790"/>
                      <a:pt x="5248910" y="187960"/>
                      <a:pt x="5210810" y="184150"/>
                    </a:cubicBezTo>
                    <a:cubicBezTo>
                      <a:pt x="5165090" y="177800"/>
                      <a:pt x="5125720" y="209550"/>
                      <a:pt x="5055870" y="217170"/>
                    </a:cubicBezTo>
                    <a:cubicBezTo>
                      <a:pt x="4913630" y="232410"/>
                      <a:pt x="4580890" y="222250"/>
                      <a:pt x="4400550" y="217170"/>
                    </a:cubicBezTo>
                    <a:cubicBezTo>
                      <a:pt x="4273550" y="213360"/>
                      <a:pt x="4171950" y="212090"/>
                      <a:pt x="4077970" y="198120"/>
                    </a:cubicBezTo>
                    <a:cubicBezTo>
                      <a:pt x="4003040" y="187960"/>
                      <a:pt x="3958590" y="160020"/>
                      <a:pt x="3879850" y="151130"/>
                    </a:cubicBezTo>
                    <a:cubicBezTo>
                      <a:pt x="3765550" y="137160"/>
                      <a:pt x="3602990" y="137160"/>
                      <a:pt x="3454400" y="149860"/>
                    </a:cubicBezTo>
                    <a:cubicBezTo>
                      <a:pt x="3289300" y="163830"/>
                      <a:pt x="3023870" y="217170"/>
                      <a:pt x="2931160" y="243840"/>
                    </a:cubicBezTo>
                    <a:cubicBezTo>
                      <a:pt x="2896870" y="254000"/>
                      <a:pt x="2886710" y="257810"/>
                      <a:pt x="2861310" y="273050"/>
                    </a:cubicBezTo>
                    <a:cubicBezTo>
                      <a:pt x="2827020" y="293370"/>
                      <a:pt x="2778760" y="317500"/>
                      <a:pt x="2747010" y="364490"/>
                    </a:cubicBezTo>
                    <a:cubicBezTo>
                      <a:pt x="2698750" y="433070"/>
                      <a:pt x="2693670" y="586740"/>
                      <a:pt x="2650490" y="674370"/>
                    </a:cubicBezTo>
                    <a:cubicBezTo>
                      <a:pt x="2612390" y="750570"/>
                      <a:pt x="2552700" y="836930"/>
                      <a:pt x="2512060" y="868680"/>
                    </a:cubicBezTo>
                    <a:cubicBezTo>
                      <a:pt x="2491740" y="886460"/>
                      <a:pt x="2481580" y="887730"/>
                      <a:pt x="2453640" y="894080"/>
                    </a:cubicBezTo>
                    <a:cubicBezTo>
                      <a:pt x="2391410" y="906780"/>
                      <a:pt x="2212340" y="910590"/>
                      <a:pt x="2142490" y="901700"/>
                    </a:cubicBezTo>
                    <a:cubicBezTo>
                      <a:pt x="2106930" y="897890"/>
                      <a:pt x="2073910" y="892810"/>
                      <a:pt x="2061210" y="881380"/>
                    </a:cubicBezTo>
                    <a:cubicBezTo>
                      <a:pt x="2056130" y="875030"/>
                      <a:pt x="2053590" y="864870"/>
                      <a:pt x="2056130" y="858520"/>
                    </a:cubicBezTo>
                    <a:cubicBezTo>
                      <a:pt x="2058670" y="853440"/>
                      <a:pt x="2070100" y="845820"/>
                      <a:pt x="2076450" y="847090"/>
                    </a:cubicBezTo>
                    <a:cubicBezTo>
                      <a:pt x="2082800" y="848360"/>
                      <a:pt x="2094230" y="863600"/>
                      <a:pt x="2092960" y="869950"/>
                    </a:cubicBezTo>
                    <a:cubicBezTo>
                      <a:pt x="2091690" y="876300"/>
                      <a:pt x="2068830" y="886460"/>
                      <a:pt x="2063750" y="882650"/>
                    </a:cubicBezTo>
                    <a:cubicBezTo>
                      <a:pt x="2058670" y="880110"/>
                      <a:pt x="2056130" y="855980"/>
                      <a:pt x="2062480" y="850900"/>
                    </a:cubicBezTo>
                    <a:cubicBezTo>
                      <a:pt x="2072640" y="842010"/>
                      <a:pt x="2109470" y="861060"/>
                      <a:pt x="2143760" y="863600"/>
                    </a:cubicBezTo>
                    <a:cubicBezTo>
                      <a:pt x="2200910" y="868680"/>
                      <a:pt x="2312670" y="871220"/>
                      <a:pt x="2376170" y="864870"/>
                    </a:cubicBezTo>
                    <a:cubicBezTo>
                      <a:pt x="2418080" y="861060"/>
                      <a:pt x="2448560" y="864870"/>
                      <a:pt x="2482850" y="843280"/>
                    </a:cubicBezTo>
                    <a:cubicBezTo>
                      <a:pt x="2533650" y="808990"/>
                      <a:pt x="2585720" y="716280"/>
                      <a:pt x="2622550" y="640080"/>
                    </a:cubicBezTo>
                    <a:cubicBezTo>
                      <a:pt x="2660650" y="558800"/>
                      <a:pt x="2675890" y="419100"/>
                      <a:pt x="2701290" y="368300"/>
                    </a:cubicBezTo>
                    <a:cubicBezTo>
                      <a:pt x="2711450" y="346710"/>
                      <a:pt x="2716530" y="341630"/>
                      <a:pt x="2733040" y="326390"/>
                    </a:cubicBezTo>
                    <a:cubicBezTo>
                      <a:pt x="2762250" y="298450"/>
                      <a:pt x="2806700" y="256540"/>
                      <a:pt x="2871470" y="227330"/>
                    </a:cubicBezTo>
                    <a:cubicBezTo>
                      <a:pt x="2985770" y="177800"/>
                      <a:pt x="3213100" y="138430"/>
                      <a:pt x="3382010" y="119380"/>
                    </a:cubicBezTo>
                    <a:cubicBezTo>
                      <a:pt x="3543300" y="100330"/>
                      <a:pt x="3732530" y="96520"/>
                      <a:pt x="3859530" y="110490"/>
                    </a:cubicBezTo>
                    <a:cubicBezTo>
                      <a:pt x="3947160" y="120650"/>
                      <a:pt x="3996690" y="152400"/>
                      <a:pt x="4077970" y="163830"/>
                    </a:cubicBezTo>
                    <a:cubicBezTo>
                      <a:pt x="4174490" y="176530"/>
                      <a:pt x="4273550" y="175260"/>
                      <a:pt x="4400550" y="177800"/>
                    </a:cubicBezTo>
                    <a:cubicBezTo>
                      <a:pt x="4583430" y="182880"/>
                      <a:pt x="4935220" y="194310"/>
                      <a:pt x="5071110" y="177800"/>
                    </a:cubicBezTo>
                    <a:cubicBezTo>
                      <a:pt x="5133340" y="170180"/>
                      <a:pt x="5171440" y="146050"/>
                      <a:pt x="5203190" y="144780"/>
                    </a:cubicBezTo>
                    <a:cubicBezTo>
                      <a:pt x="5220970" y="144780"/>
                      <a:pt x="5229860" y="146050"/>
                      <a:pt x="5245100" y="151130"/>
                    </a:cubicBezTo>
                    <a:cubicBezTo>
                      <a:pt x="5265420" y="158750"/>
                      <a:pt x="5285740" y="185420"/>
                      <a:pt x="5313680" y="194310"/>
                    </a:cubicBezTo>
                    <a:cubicBezTo>
                      <a:pt x="5351780" y="207010"/>
                      <a:pt x="5400040" y="205740"/>
                      <a:pt x="5455920" y="203200"/>
                    </a:cubicBezTo>
                    <a:cubicBezTo>
                      <a:pt x="5533390" y="198120"/>
                      <a:pt x="5633720" y="182880"/>
                      <a:pt x="5737860" y="158750"/>
                    </a:cubicBezTo>
                    <a:cubicBezTo>
                      <a:pt x="5871210" y="125730"/>
                      <a:pt x="6073140" y="27940"/>
                      <a:pt x="6184900" y="10160"/>
                    </a:cubicBezTo>
                    <a:cubicBezTo>
                      <a:pt x="6250940" y="0"/>
                      <a:pt x="6294120" y="6350"/>
                      <a:pt x="6343650" y="10160"/>
                    </a:cubicBezTo>
                    <a:cubicBezTo>
                      <a:pt x="6386830" y="13970"/>
                      <a:pt x="6437630" y="20320"/>
                      <a:pt x="6465570" y="31750"/>
                    </a:cubicBezTo>
                    <a:cubicBezTo>
                      <a:pt x="6482080" y="38100"/>
                      <a:pt x="6485890" y="50800"/>
                      <a:pt x="6501130" y="55880"/>
                    </a:cubicBezTo>
                    <a:cubicBezTo>
                      <a:pt x="6522720" y="63500"/>
                      <a:pt x="6557010" y="57150"/>
                      <a:pt x="6582410" y="63500"/>
                    </a:cubicBezTo>
                    <a:cubicBezTo>
                      <a:pt x="6607810" y="68580"/>
                      <a:pt x="6633210" y="72390"/>
                      <a:pt x="6656070" y="90170"/>
                    </a:cubicBezTo>
                    <a:cubicBezTo>
                      <a:pt x="6686550" y="113030"/>
                      <a:pt x="6719570" y="151130"/>
                      <a:pt x="6736080" y="200660"/>
                    </a:cubicBezTo>
                    <a:cubicBezTo>
                      <a:pt x="6760210" y="278130"/>
                      <a:pt x="6746240" y="422910"/>
                      <a:pt x="6733540" y="524510"/>
                    </a:cubicBezTo>
                    <a:cubicBezTo>
                      <a:pt x="6723380" y="614680"/>
                      <a:pt x="6704330" y="716280"/>
                      <a:pt x="6675120" y="781050"/>
                    </a:cubicBezTo>
                    <a:cubicBezTo>
                      <a:pt x="6654800" y="826770"/>
                      <a:pt x="6617970" y="849630"/>
                      <a:pt x="6598920" y="887730"/>
                    </a:cubicBezTo>
                    <a:cubicBezTo>
                      <a:pt x="6582410" y="922020"/>
                      <a:pt x="6581140" y="967740"/>
                      <a:pt x="6565900" y="998220"/>
                    </a:cubicBezTo>
                    <a:cubicBezTo>
                      <a:pt x="6553200" y="1021080"/>
                      <a:pt x="6537960" y="1027430"/>
                      <a:pt x="6520180" y="1054100"/>
                    </a:cubicBezTo>
                    <a:cubicBezTo>
                      <a:pt x="6488430" y="1104900"/>
                      <a:pt x="6443980" y="1230630"/>
                      <a:pt x="6405880" y="1291590"/>
                    </a:cubicBezTo>
                    <a:cubicBezTo>
                      <a:pt x="6377940" y="1336040"/>
                      <a:pt x="6361430" y="1358900"/>
                      <a:pt x="6324600" y="1397000"/>
                    </a:cubicBezTo>
                    <a:cubicBezTo>
                      <a:pt x="6268720" y="1456690"/>
                      <a:pt x="6165850" y="1520190"/>
                      <a:pt x="6092190" y="1600200"/>
                    </a:cubicBezTo>
                    <a:cubicBezTo>
                      <a:pt x="6008370" y="1691640"/>
                      <a:pt x="5934710" y="1856740"/>
                      <a:pt x="5852160" y="1921510"/>
                    </a:cubicBezTo>
                    <a:cubicBezTo>
                      <a:pt x="5797550" y="1965960"/>
                      <a:pt x="5711190" y="1960880"/>
                      <a:pt x="5684520" y="1997710"/>
                    </a:cubicBezTo>
                    <a:cubicBezTo>
                      <a:pt x="5665470" y="2023110"/>
                      <a:pt x="5673090" y="2051050"/>
                      <a:pt x="5671820" y="2090420"/>
                    </a:cubicBezTo>
                    <a:cubicBezTo>
                      <a:pt x="5671820" y="2160270"/>
                      <a:pt x="5716270" y="2317750"/>
                      <a:pt x="5704840" y="2376170"/>
                    </a:cubicBezTo>
                    <a:cubicBezTo>
                      <a:pt x="5698490" y="2406650"/>
                      <a:pt x="5679440" y="2413000"/>
                      <a:pt x="5670550" y="2438400"/>
                    </a:cubicBezTo>
                    <a:cubicBezTo>
                      <a:pt x="5655310" y="2476500"/>
                      <a:pt x="5664200" y="2534920"/>
                      <a:pt x="5636260" y="2588260"/>
                    </a:cubicBezTo>
                    <a:cubicBezTo>
                      <a:pt x="5596890" y="2667000"/>
                      <a:pt x="5422900" y="2767330"/>
                      <a:pt x="5411470" y="2842260"/>
                    </a:cubicBezTo>
                    <a:cubicBezTo>
                      <a:pt x="5405120" y="2893060"/>
                      <a:pt x="5467350" y="2931160"/>
                      <a:pt x="5477510" y="2980690"/>
                    </a:cubicBezTo>
                    <a:cubicBezTo>
                      <a:pt x="5488940" y="3031490"/>
                      <a:pt x="5491480" y="3084830"/>
                      <a:pt x="5473700" y="3147060"/>
                    </a:cubicBezTo>
                    <a:cubicBezTo>
                      <a:pt x="5445760" y="3242310"/>
                      <a:pt x="5335270" y="3399790"/>
                      <a:pt x="5273040" y="3484880"/>
                    </a:cubicBezTo>
                    <a:cubicBezTo>
                      <a:pt x="5231130" y="3542030"/>
                      <a:pt x="5200650" y="3569970"/>
                      <a:pt x="5151120" y="3619500"/>
                    </a:cubicBezTo>
                    <a:cubicBezTo>
                      <a:pt x="5086350" y="3685540"/>
                      <a:pt x="4972050" y="3789680"/>
                      <a:pt x="4912360" y="3840480"/>
                    </a:cubicBezTo>
                    <a:cubicBezTo>
                      <a:pt x="4879340" y="3868420"/>
                      <a:pt x="4864100" y="3881120"/>
                      <a:pt x="4829810" y="3903980"/>
                    </a:cubicBezTo>
                    <a:cubicBezTo>
                      <a:pt x="4780280" y="3937000"/>
                      <a:pt x="4723130" y="3975100"/>
                      <a:pt x="4638040" y="4009390"/>
                    </a:cubicBezTo>
                    <a:cubicBezTo>
                      <a:pt x="4497070" y="4066540"/>
                      <a:pt x="4169410" y="4144010"/>
                      <a:pt x="4042410" y="4169410"/>
                    </a:cubicBezTo>
                    <a:cubicBezTo>
                      <a:pt x="3983990" y="4182110"/>
                      <a:pt x="3964940" y="4173220"/>
                      <a:pt x="3911600" y="4187190"/>
                    </a:cubicBezTo>
                    <a:cubicBezTo>
                      <a:pt x="3820160" y="4211320"/>
                      <a:pt x="3662680" y="4300220"/>
                      <a:pt x="3545840" y="4331970"/>
                    </a:cubicBezTo>
                    <a:cubicBezTo>
                      <a:pt x="3445510" y="4358640"/>
                      <a:pt x="3341370" y="4357370"/>
                      <a:pt x="3256280" y="4373880"/>
                    </a:cubicBezTo>
                    <a:cubicBezTo>
                      <a:pt x="3187700" y="4386580"/>
                      <a:pt x="3135630" y="4398010"/>
                      <a:pt x="3070860" y="4417060"/>
                    </a:cubicBezTo>
                    <a:cubicBezTo>
                      <a:pt x="2998470" y="4438650"/>
                      <a:pt x="2924810" y="4472940"/>
                      <a:pt x="2846070" y="4494530"/>
                    </a:cubicBezTo>
                    <a:cubicBezTo>
                      <a:pt x="2764790" y="4518660"/>
                      <a:pt x="2694940" y="4532630"/>
                      <a:pt x="2590800" y="4551680"/>
                    </a:cubicBezTo>
                    <a:cubicBezTo>
                      <a:pt x="2434590" y="4582160"/>
                      <a:pt x="2195830" y="4605020"/>
                      <a:pt x="1997710" y="4646930"/>
                    </a:cubicBezTo>
                    <a:cubicBezTo>
                      <a:pt x="1795780" y="4688840"/>
                      <a:pt x="1617980" y="4772660"/>
                      <a:pt x="1390650" y="4801870"/>
                    </a:cubicBezTo>
                    <a:cubicBezTo>
                      <a:pt x="1112520" y="4837430"/>
                      <a:pt x="629920" y="4781550"/>
                      <a:pt x="444500" y="4805680"/>
                    </a:cubicBezTo>
                    <a:cubicBezTo>
                      <a:pt x="364490" y="4817110"/>
                      <a:pt x="314960" y="4824730"/>
                      <a:pt x="276860" y="4851400"/>
                    </a:cubicBezTo>
                    <a:cubicBezTo>
                      <a:pt x="248920" y="4871720"/>
                      <a:pt x="240030" y="4922520"/>
                      <a:pt x="222250" y="4928870"/>
                    </a:cubicBezTo>
                    <a:cubicBezTo>
                      <a:pt x="212090" y="4932680"/>
                      <a:pt x="201930" y="4930140"/>
                      <a:pt x="193040" y="4921250"/>
                    </a:cubicBezTo>
                    <a:cubicBezTo>
                      <a:pt x="165100" y="4893310"/>
                      <a:pt x="153670" y="4728210"/>
                      <a:pt x="130810" y="4658360"/>
                    </a:cubicBezTo>
                    <a:cubicBezTo>
                      <a:pt x="114300" y="4607560"/>
                      <a:pt x="88900" y="4588510"/>
                      <a:pt x="77470" y="4532630"/>
                    </a:cubicBezTo>
                    <a:cubicBezTo>
                      <a:pt x="57150" y="4438650"/>
                      <a:pt x="85090" y="4255770"/>
                      <a:pt x="71120" y="4130040"/>
                    </a:cubicBezTo>
                    <a:cubicBezTo>
                      <a:pt x="58420" y="4018280"/>
                      <a:pt x="13970" y="3905250"/>
                      <a:pt x="6350" y="3817620"/>
                    </a:cubicBezTo>
                    <a:cubicBezTo>
                      <a:pt x="0" y="3755390"/>
                      <a:pt x="1270" y="3705860"/>
                      <a:pt x="6350" y="3655060"/>
                    </a:cubicBezTo>
                    <a:cubicBezTo>
                      <a:pt x="12700" y="3609340"/>
                      <a:pt x="17780" y="3568700"/>
                      <a:pt x="36830" y="3526790"/>
                    </a:cubicBezTo>
                    <a:cubicBezTo>
                      <a:pt x="57150" y="3479800"/>
                      <a:pt x="106680" y="3431540"/>
                      <a:pt x="129540" y="3390900"/>
                    </a:cubicBezTo>
                    <a:cubicBezTo>
                      <a:pt x="147320" y="3360420"/>
                      <a:pt x="148590" y="3340100"/>
                      <a:pt x="167640" y="3308350"/>
                    </a:cubicBezTo>
                    <a:cubicBezTo>
                      <a:pt x="199390" y="3255010"/>
                      <a:pt x="283210" y="3168650"/>
                      <a:pt x="316230" y="3107690"/>
                    </a:cubicBezTo>
                    <a:cubicBezTo>
                      <a:pt x="340360" y="3063240"/>
                      <a:pt x="349250" y="3028950"/>
                      <a:pt x="361950" y="2984500"/>
                    </a:cubicBezTo>
                    <a:cubicBezTo>
                      <a:pt x="377190" y="2931160"/>
                      <a:pt x="377190" y="2856230"/>
                      <a:pt x="397510" y="2807970"/>
                    </a:cubicBezTo>
                    <a:cubicBezTo>
                      <a:pt x="414020" y="2767330"/>
                      <a:pt x="436880" y="2747010"/>
                      <a:pt x="466090" y="2707640"/>
                    </a:cubicBezTo>
                    <a:cubicBezTo>
                      <a:pt x="510540" y="2647950"/>
                      <a:pt x="586740" y="2546350"/>
                      <a:pt x="643890" y="2487930"/>
                    </a:cubicBezTo>
                    <a:cubicBezTo>
                      <a:pt x="687070" y="2442210"/>
                      <a:pt x="734060" y="2418080"/>
                      <a:pt x="770890" y="2377440"/>
                    </a:cubicBezTo>
                    <a:cubicBezTo>
                      <a:pt x="806450" y="2339340"/>
                      <a:pt x="830580" y="2288540"/>
                      <a:pt x="861060" y="2251710"/>
                    </a:cubicBezTo>
                    <a:cubicBezTo>
                      <a:pt x="889000" y="2219960"/>
                      <a:pt x="906780" y="2202180"/>
                      <a:pt x="944880" y="2167890"/>
                    </a:cubicBezTo>
                    <a:cubicBezTo>
                      <a:pt x="1017270" y="2104390"/>
                      <a:pt x="1170940" y="2019300"/>
                      <a:pt x="1275080" y="1913890"/>
                    </a:cubicBezTo>
                    <a:cubicBezTo>
                      <a:pt x="1394460" y="1791970"/>
                      <a:pt x="1544320" y="1593850"/>
                      <a:pt x="1610360" y="1464310"/>
                    </a:cubicBezTo>
                    <a:cubicBezTo>
                      <a:pt x="1653540" y="1380490"/>
                      <a:pt x="1652270" y="1310640"/>
                      <a:pt x="1680210" y="1238250"/>
                    </a:cubicBezTo>
                    <a:cubicBezTo>
                      <a:pt x="1708150" y="1165860"/>
                      <a:pt x="1738630" y="1079500"/>
                      <a:pt x="1776730" y="1029970"/>
                    </a:cubicBezTo>
                    <a:cubicBezTo>
                      <a:pt x="1805940" y="994410"/>
                      <a:pt x="1832610" y="979170"/>
                      <a:pt x="1873250" y="955040"/>
                    </a:cubicBezTo>
                    <a:cubicBezTo>
                      <a:pt x="1927860" y="922020"/>
                      <a:pt x="2033270" y="875030"/>
                      <a:pt x="2080260" y="859790"/>
                    </a:cubicBezTo>
                    <a:cubicBezTo>
                      <a:pt x="2103120" y="852170"/>
                      <a:pt x="2123440" y="844550"/>
                      <a:pt x="2133600" y="849630"/>
                    </a:cubicBezTo>
                    <a:cubicBezTo>
                      <a:pt x="2139950" y="852170"/>
                      <a:pt x="2145030" y="862330"/>
                      <a:pt x="2143760" y="868680"/>
                    </a:cubicBezTo>
                    <a:cubicBezTo>
                      <a:pt x="2142490" y="875030"/>
                      <a:pt x="2129790" y="885190"/>
                      <a:pt x="2129790" y="885190"/>
                    </a:cubicBezTo>
                  </a:path>
                </a:pathLst>
              </a:custGeom>
              <a:solidFill>
                <a:srgbClr val="E7191F"/>
              </a:solidFill>
              <a:ln cap="sq">
                <a:noFill/>
                <a:prstDash val="solid"/>
                <a:miter/>
              </a:ln>
            </p:spPr>
            <p:txBody>
              <a:bodyPr/>
              <a:lstStyle/>
              <a:p>
                <a:endParaRPr lang="en-GB"/>
              </a:p>
            </p:txBody>
          </p:sp>
        </p:grpSp>
      </p:grpSp>
      <p:grpSp>
        <p:nvGrpSpPr>
          <p:cNvPr id="21" name="Group 21"/>
          <p:cNvGrpSpPr/>
          <p:nvPr/>
        </p:nvGrpSpPr>
        <p:grpSpPr>
          <a:xfrm>
            <a:off x="6867385" y="4722408"/>
            <a:ext cx="8885929" cy="3227212"/>
            <a:chOff x="0" y="0"/>
            <a:chExt cx="2035669" cy="739319"/>
          </a:xfrm>
        </p:grpSpPr>
        <p:sp>
          <p:nvSpPr>
            <p:cNvPr id="22" name="Freeform 22"/>
            <p:cNvSpPr/>
            <p:nvPr/>
          </p:nvSpPr>
          <p:spPr>
            <a:xfrm>
              <a:off x="0" y="0"/>
              <a:ext cx="2035669" cy="739319"/>
            </a:xfrm>
            <a:custGeom>
              <a:avLst/>
              <a:gdLst/>
              <a:ahLst/>
              <a:cxnLst/>
              <a:rect l="l" t="t" r="r" b="b"/>
              <a:pathLst>
                <a:path w="2035669" h="739319">
                  <a:moveTo>
                    <a:pt x="44434" y="0"/>
                  </a:moveTo>
                  <a:lnTo>
                    <a:pt x="1991234" y="0"/>
                  </a:lnTo>
                  <a:cubicBezTo>
                    <a:pt x="2003019" y="0"/>
                    <a:pt x="2014321" y="4681"/>
                    <a:pt x="2022654" y="13014"/>
                  </a:cubicBezTo>
                  <a:cubicBezTo>
                    <a:pt x="2030987" y="21347"/>
                    <a:pt x="2035669" y="32649"/>
                    <a:pt x="2035669" y="44434"/>
                  </a:cubicBezTo>
                  <a:lnTo>
                    <a:pt x="2035669" y="694885"/>
                  </a:lnTo>
                  <a:cubicBezTo>
                    <a:pt x="2035669" y="706669"/>
                    <a:pt x="2030987" y="717971"/>
                    <a:pt x="2022654" y="726304"/>
                  </a:cubicBezTo>
                  <a:cubicBezTo>
                    <a:pt x="2014321" y="734637"/>
                    <a:pt x="2003019" y="739319"/>
                    <a:pt x="1991234" y="739319"/>
                  </a:cubicBezTo>
                  <a:lnTo>
                    <a:pt x="44434" y="739319"/>
                  </a:lnTo>
                  <a:cubicBezTo>
                    <a:pt x="32649" y="739319"/>
                    <a:pt x="21347" y="734637"/>
                    <a:pt x="13014" y="726304"/>
                  </a:cubicBezTo>
                  <a:cubicBezTo>
                    <a:pt x="4681" y="717971"/>
                    <a:pt x="0" y="706669"/>
                    <a:pt x="0" y="694885"/>
                  </a:cubicBezTo>
                  <a:lnTo>
                    <a:pt x="0" y="44434"/>
                  </a:lnTo>
                  <a:cubicBezTo>
                    <a:pt x="0" y="32649"/>
                    <a:pt x="4681" y="21347"/>
                    <a:pt x="13014" y="13014"/>
                  </a:cubicBezTo>
                  <a:cubicBezTo>
                    <a:pt x="21347" y="4681"/>
                    <a:pt x="32649" y="0"/>
                    <a:pt x="44434" y="0"/>
                  </a:cubicBezTo>
                  <a:close/>
                </a:path>
              </a:pathLst>
            </a:custGeom>
            <a:solidFill>
              <a:srgbClr val="FFFFFF"/>
            </a:solidFill>
            <a:ln w="76200" cap="rnd">
              <a:solidFill>
                <a:srgbClr val="B8DA0C"/>
              </a:solidFill>
              <a:prstDash val="solid"/>
              <a:round/>
            </a:ln>
          </p:spPr>
          <p:txBody>
            <a:bodyPr/>
            <a:lstStyle/>
            <a:p>
              <a:endParaRPr lang="en-GB"/>
            </a:p>
          </p:txBody>
        </p:sp>
        <p:sp>
          <p:nvSpPr>
            <p:cNvPr id="23" name="TextBox 23"/>
            <p:cNvSpPr txBox="1"/>
            <p:nvPr/>
          </p:nvSpPr>
          <p:spPr>
            <a:xfrm>
              <a:off x="0" y="-57150"/>
              <a:ext cx="2035669" cy="796469"/>
            </a:xfrm>
            <a:prstGeom prst="rect">
              <a:avLst/>
            </a:prstGeom>
          </p:spPr>
          <p:txBody>
            <a:bodyPr lIns="50800" tIns="50800" rIns="50800" bIns="50800" rtlCol="0" anchor="ctr"/>
            <a:lstStyle/>
            <a:p>
              <a:pPr algn="ctr">
                <a:lnSpc>
                  <a:spcPts val="4199"/>
                </a:lnSpc>
              </a:pPr>
              <a:r>
                <a:rPr lang="en-US" sz="2999">
                  <a:solidFill>
                    <a:srgbClr val="000000"/>
                  </a:solidFill>
                  <a:latin typeface="Montserrat Classic Bold"/>
                  <a:ea typeface="Montserrat Classic Bold"/>
                  <a:cs typeface="Montserrat Classic Bold"/>
                  <a:sym typeface="Montserrat Classic Bold"/>
                </a:rPr>
                <a:t>Early warnings</a:t>
              </a:r>
              <a:r>
                <a:rPr lang="en-US" sz="2999">
                  <a:solidFill>
                    <a:srgbClr val="000000"/>
                  </a:solidFill>
                  <a:latin typeface="Montserrat Classic"/>
                  <a:ea typeface="Montserrat Classic"/>
                  <a:cs typeface="Montserrat Classic"/>
                  <a:sym typeface="Montserrat Classic"/>
                </a:rPr>
                <a:t>: The Met Office issued two red warnings for heavy rain in eastern Scotland from 19th to 21st October, with amber warnings across Scotland, Northern Ireland, Wales and northern England.</a:t>
              </a:r>
            </a:p>
          </p:txBody>
        </p:sp>
      </p:grpSp>
      <p:sp>
        <p:nvSpPr>
          <p:cNvPr id="24" name="Freeform 24"/>
          <p:cNvSpPr/>
          <p:nvPr/>
        </p:nvSpPr>
        <p:spPr>
          <a:xfrm>
            <a:off x="14748463" y="5954841"/>
            <a:ext cx="2772496" cy="2643463"/>
          </a:xfrm>
          <a:custGeom>
            <a:avLst/>
            <a:gdLst/>
            <a:ahLst/>
            <a:cxnLst/>
            <a:rect l="l" t="t" r="r" b="b"/>
            <a:pathLst>
              <a:path w="2772496" h="2643463">
                <a:moveTo>
                  <a:pt x="0" y="0"/>
                </a:moveTo>
                <a:lnTo>
                  <a:pt x="2772496" y="0"/>
                </a:lnTo>
                <a:lnTo>
                  <a:pt x="2772496" y="2643463"/>
                </a:lnTo>
                <a:lnTo>
                  <a:pt x="0" y="2643463"/>
                </a:lnTo>
                <a:lnTo>
                  <a:pt x="0" y="0"/>
                </a:lnTo>
                <a:close/>
              </a:path>
            </a:pathLst>
          </a:custGeom>
          <a:blipFill>
            <a:blip r:embed="rId8"/>
            <a:stretch>
              <a:fillRect l="-201" t="-3384" r="-201"/>
            </a:stretch>
          </a:blipFill>
        </p:spPr>
        <p:txBody>
          <a:bodyPr/>
          <a:lstStyle/>
          <a:p>
            <a:endParaRPr lang="en-GB"/>
          </a:p>
        </p:txBody>
      </p:sp>
      <p:grpSp>
        <p:nvGrpSpPr>
          <p:cNvPr id="25" name="Group 25"/>
          <p:cNvGrpSpPr/>
          <p:nvPr/>
        </p:nvGrpSpPr>
        <p:grpSpPr>
          <a:xfrm>
            <a:off x="4401762" y="8425870"/>
            <a:ext cx="3947042" cy="1602471"/>
            <a:chOff x="0" y="0"/>
            <a:chExt cx="5262722" cy="2136629"/>
          </a:xfrm>
        </p:grpSpPr>
        <p:grpSp>
          <p:nvGrpSpPr>
            <p:cNvPr id="26" name="Group 26"/>
            <p:cNvGrpSpPr/>
            <p:nvPr/>
          </p:nvGrpSpPr>
          <p:grpSpPr>
            <a:xfrm>
              <a:off x="382517" y="290813"/>
              <a:ext cx="4857210" cy="1845816"/>
              <a:chOff x="0" y="-47625"/>
              <a:chExt cx="959449" cy="364606"/>
            </a:xfrm>
          </p:grpSpPr>
          <p:sp>
            <p:nvSpPr>
              <p:cNvPr id="27" name="Freeform 27"/>
              <p:cNvSpPr/>
              <p:nvPr/>
            </p:nvSpPr>
            <p:spPr>
              <a:xfrm>
                <a:off x="0" y="0"/>
                <a:ext cx="959449" cy="316981"/>
              </a:xfrm>
              <a:custGeom>
                <a:avLst/>
                <a:gdLst/>
                <a:ahLst/>
                <a:cxnLst/>
                <a:rect l="l" t="t" r="r" b="b"/>
                <a:pathLst>
                  <a:path w="959449" h="316981">
                    <a:moveTo>
                      <a:pt x="0" y="0"/>
                    </a:moveTo>
                    <a:lnTo>
                      <a:pt x="959449" y="0"/>
                    </a:lnTo>
                    <a:lnTo>
                      <a:pt x="959449" y="316981"/>
                    </a:lnTo>
                    <a:lnTo>
                      <a:pt x="0" y="316981"/>
                    </a:lnTo>
                    <a:close/>
                  </a:path>
                </a:pathLst>
              </a:custGeom>
              <a:solidFill>
                <a:srgbClr val="FFFFFF"/>
              </a:solidFill>
            </p:spPr>
            <p:txBody>
              <a:bodyPr/>
              <a:lstStyle/>
              <a:p>
                <a:endParaRPr lang="en-GB"/>
              </a:p>
            </p:txBody>
          </p:sp>
          <p:sp>
            <p:nvSpPr>
              <p:cNvPr id="28" name="TextBox 28"/>
              <p:cNvSpPr txBox="1"/>
              <p:nvPr/>
            </p:nvSpPr>
            <p:spPr>
              <a:xfrm>
                <a:off x="0" y="-47625"/>
                <a:ext cx="959449" cy="364606"/>
              </a:xfrm>
              <a:prstGeom prst="rect">
                <a:avLst/>
              </a:prstGeom>
            </p:spPr>
            <p:txBody>
              <a:bodyPr lIns="50800" tIns="50800" rIns="50800" bIns="50800" rtlCol="0" anchor="ctr"/>
              <a:lstStyle/>
              <a:p>
                <a:pPr algn="ctr">
                  <a:lnSpc>
                    <a:spcPts val="3360"/>
                  </a:lnSpc>
                </a:pPr>
                <a:endParaRPr/>
              </a:p>
            </p:txBody>
          </p:sp>
        </p:grpSp>
        <p:grpSp>
          <p:nvGrpSpPr>
            <p:cNvPr id="29" name="Group 29"/>
            <p:cNvGrpSpPr/>
            <p:nvPr/>
          </p:nvGrpSpPr>
          <p:grpSpPr>
            <a:xfrm>
              <a:off x="382517" y="175913"/>
              <a:ext cx="4857210" cy="783100"/>
              <a:chOff x="0" y="-47625"/>
              <a:chExt cx="959449" cy="154686"/>
            </a:xfrm>
          </p:grpSpPr>
          <p:sp>
            <p:nvSpPr>
              <p:cNvPr id="30" name="Freeform 30"/>
              <p:cNvSpPr/>
              <p:nvPr/>
            </p:nvSpPr>
            <p:spPr>
              <a:xfrm>
                <a:off x="0" y="0"/>
                <a:ext cx="959449" cy="107061"/>
              </a:xfrm>
              <a:custGeom>
                <a:avLst/>
                <a:gdLst/>
                <a:ahLst/>
                <a:cxnLst/>
                <a:rect l="l" t="t" r="r" b="b"/>
                <a:pathLst>
                  <a:path w="959449" h="107061">
                    <a:moveTo>
                      <a:pt x="0" y="0"/>
                    </a:moveTo>
                    <a:lnTo>
                      <a:pt x="959449" y="0"/>
                    </a:lnTo>
                    <a:lnTo>
                      <a:pt x="959449" y="107061"/>
                    </a:lnTo>
                    <a:lnTo>
                      <a:pt x="0" y="107061"/>
                    </a:lnTo>
                    <a:close/>
                  </a:path>
                </a:pathLst>
              </a:custGeom>
              <a:solidFill>
                <a:srgbClr val="CC2141"/>
              </a:solidFill>
            </p:spPr>
            <p:txBody>
              <a:bodyPr/>
              <a:lstStyle/>
              <a:p>
                <a:endParaRPr lang="en-GB"/>
              </a:p>
            </p:txBody>
          </p:sp>
          <p:sp>
            <p:nvSpPr>
              <p:cNvPr id="31" name="TextBox 31"/>
              <p:cNvSpPr txBox="1"/>
              <p:nvPr/>
            </p:nvSpPr>
            <p:spPr>
              <a:xfrm>
                <a:off x="0" y="-47625"/>
                <a:ext cx="959449" cy="154686"/>
              </a:xfrm>
              <a:prstGeom prst="rect">
                <a:avLst/>
              </a:prstGeom>
            </p:spPr>
            <p:txBody>
              <a:bodyPr lIns="50800" tIns="50800" rIns="50800" bIns="50800" rtlCol="0" anchor="ctr"/>
              <a:lstStyle/>
              <a:p>
                <a:pPr algn="ctr">
                  <a:lnSpc>
                    <a:spcPts val="3360"/>
                  </a:lnSpc>
                </a:pPr>
                <a:endParaRPr/>
              </a:p>
            </p:txBody>
          </p:sp>
        </p:grpSp>
        <p:sp>
          <p:nvSpPr>
            <p:cNvPr id="32" name="TextBox 32"/>
            <p:cNvSpPr txBox="1"/>
            <p:nvPr/>
          </p:nvSpPr>
          <p:spPr>
            <a:xfrm>
              <a:off x="382517" y="436664"/>
              <a:ext cx="4880205" cy="1545111"/>
            </a:xfrm>
            <a:prstGeom prst="rect">
              <a:avLst/>
            </a:prstGeom>
          </p:spPr>
          <p:txBody>
            <a:bodyPr lIns="0" tIns="0" rIns="0" bIns="0" rtlCol="0" anchor="t">
              <a:spAutoFit/>
            </a:bodyPr>
            <a:lstStyle/>
            <a:p>
              <a:pPr algn="ctr">
                <a:lnSpc>
                  <a:spcPts val="3203"/>
                </a:lnSpc>
              </a:pPr>
              <a:r>
                <a:rPr lang="en-US" sz="1930">
                  <a:solidFill>
                    <a:srgbClr val="000000"/>
                  </a:solidFill>
                  <a:latin typeface="Montserrat Classic Bold"/>
                  <a:ea typeface="Montserrat Classic Bold"/>
                  <a:cs typeface="Montserrat Classic Bold"/>
                  <a:sym typeface="Montserrat Classic Bold"/>
                </a:rPr>
                <a:t>Heavy Rain </a:t>
              </a:r>
            </a:p>
            <a:p>
              <a:pPr algn="ctr">
                <a:lnSpc>
                  <a:spcPts val="3203"/>
                </a:lnSpc>
              </a:pPr>
              <a:r>
                <a:rPr lang="en-US" sz="1930">
                  <a:solidFill>
                    <a:srgbClr val="000000"/>
                  </a:solidFill>
                  <a:latin typeface="Montserrat Classic"/>
                  <a:ea typeface="Montserrat Classic"/>
                  <a:cs typeface="Montserrat Classic"/>
                  <a:sym typeface="Montserrat Classic"/>
                </a:rPr>
                <a:t>Valid 1800 Thurs - 1200 Fri </a:t>
              </a:r>
            </a:p>
            <a:p>
              <a:pPr algn="ctr">
                <a:lnSpc>
                  <a:spcPts val="3203"/>
                </a:lnSpc>
              </a:pPr>
              <a:r>
                <a:rPr lang="en-US" sz="1930">
                  <a:solidFill>
                    <a:srgbClr val="000000"/>
                  </a:solidFill>
                  <a:latin typeface="Montserrat Classic"/>
                  <a:ea typeface="Montserrat Classic"/>
                  <a:cs typeface="Montserrat Classic"/>
                  <a:sym typeface="Montserrat Classic"/>
                </a:rPr>
                <a:t>100-250mm of rain expected</a:t>
              </a:r>
            </a:p>
          </p:txBody>
        </p:sp>
        <p:sp>
          <p:nvSpPr>
            <p:cNvPr id="33" name="Freeform 33"/>
            <p:cNvSpPr/>
            <p:nvPr/>
          </p:nvSpPr>
          <p:spPr>
            <a:xfrm>
              <a:off x="0" y="0"/>
              <a:ext cx="1095703" cy="1063828"/>
            </a:xfrm>
            <a:custGeom>
              <a:avLst/>
              <a:gdLst/>
              <a:ahLst/>
              <a:cxnLst/>
              <a:rect l="l" t="t" r="r" b="b"/>
              <a:pathLst>
                <a:path w="1095703" h="1063828">
                  <a:moveTo>
                    <a:pt x="0" y="0"/>
                  </a:moveTo>
                  <a:lnTo>
                    <a:pt x="1095703" y="0"/>
                  </a:lnTo>
                  <a:lnTo>
                    <a:pt x="1095703" y="1063828"/>
                  </a:lnTo>
                  <a:lnTo>
                    <a:pt x="0" y="106382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34" name="Freeform 34"/>
            <p:cNvSpPr/>
            <p:nvPr/>
          </p:nvSpPr>
          <p:spPr>
            <a:xfrm>
              <a:off x="60508" y="58748"/>
              <a:ext cx="974686" cy="946332"/>
            </a:xfrm>
            <a:custGeom>
              <a:avLst/>
              <a:gdLst/>
              <a:ahLst/>
              <a:cxnLst/>
              <a:rect l="l" t="t" r="r" b="b"/>
              <a:pathLst>
                <a:path w="974686" h="946332">
                  <a:moveTo>
                    <a:pt x="0" y="0"/>
                  </a:moveTo>
                  <a:lnTo>
                    <a:pt x="974687" y="0"/>
                  </a:lnTo>
                  <a:lnTo>
                    <a:pt x="974687" y="946332"/>
                  </a:lnTo>
                  <a:lnTo>
                    <a:pt x="0" y="9463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7" name="Group 7"/>
          <p:cNvGrpSpPr/>
          <p:nvPr/>
        </p:nvGrpSpPr>
        <p:grpSpPr>
          <a:xfrm>
            <a:off x="2283143" y="4113588"/>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3542960" y="8048894"/>
            <a:ext cx="3978000" cy="2628361"/>
          </a:xfrm>
          <a:custGeom>
            <a:avLst/>
            <a:gdLst/>
            <a:ahLst/>
            <a:cxnLst/>
            <a:rect l="l" t="t" r="r" b="b"/>
            <a:pathLst>
              <a:path w="3978000" h="2628361">
                <a:moveTo>
                  <a:pt x="0" y="0"/>
                </a:moveTo>
                <a:lnTo>
                  <a:pt x="3977999" y="0"/>
                </a:lnTo>
                <a:lnTo>
                  <a:pt x="3977999" y="2628362"/>
                </a:lnTo>
                <a:lnTo>
                  <a:pt x="0" y="2628362"/>
                </a:lnTo>
                <a:lnTo>
                  <a:pt x="0" y="0"/>
                </a:lnTo>
                <a:close/>
              </a:path>
            </a:pathLst>
          </a:custGeom>
          <a:blipFill>
            <a:blip r:embed="rId5"/>
            <a:stretch>
              <a:fillRect l="-25363" t="-20126" r="-49588" b="-144661"/>
            </a:stretch>
          </a:blipFill>
        </p:spPr>
        <p:txBody>
          <a:bodyPr/>
          <a:lstStyle/>
          <a:p>
            <a:endParaRPr lang="en-GB"/>
          </a:p>
        </p:txBody>
      </p:sp>
      <p:grpSp>
        <p:nvGrpSpPr>
          <p:cNvPr id="10" name="Group 10"/>
          <p:cNvGrpSpPr/>
          <p:nvPr/>
        </p:nvGrpSpPr>
        <p:grpSpPr>
          <a:xfrm>
            <a:off x="696527" y="4278208"/>
            <a:ext cx="8713610" cy="3757079"/>
            <a:chOff x="0" y="0"/>
            <a:chExt cx="2294943" cy="989519"/>
          </a:xfrm>
        </p:grpSpPr>
        <p:sp>
          <p:nvSpPr>
            <p:cNvPr id="11" name="Freeform 11"/>
            <p:cNvSpPr/>
            <p:nvPr/>
          </p:nvSpPr>
          <p:spPr>
            <a:xfrm>
              <a:off x="0" y="0"/>
              <a:ext cx="2294943" cy="989519"/>
            </a:xfrm>
            <a:custGeom>
              <a:avLst/>
              <a:gdLst/>
              <a:ahLst/>
              <a:cxnLst/>
              <a:rect l="l" t="t" r="r" b="b"/>
              <a:pathLst>
                <a:path w="2294943" h="989519">
                  <a:moveTo>
                    <a:pt x="45313" y="0"/>
                  </a:moveTo>
                  <a:lnTo>
                    <a:pt x="2249630" y="0"/>
                  </a:lnTo>
                  <a:cubicBezTo>
                    <a:pt x="2261648" y="0"/>
                    <a:pt x="2273173" y="4774"/>
                    <a:pt x="2281671" y="13272"/>
                  </a:cubicBezTo>
                  <a:cubicBezTo>
                    <a:pt x="2290169" y="21770"/>
                    <a:pt x="2294943" y="33295"/>
                    <a:pt x="2294943" y="45313"/>
                  </a:cubicBezTo>
                  <a:lnTo>
                    <a:pt x="2294943" y="944206"/>
                  </a:lnTo>
                  <a:cubicBezTo>
                    <a:pt x="2294943" y="956224"/>
                    <a:pt x="2290169" y="967749"/>
                    <a:pt x="2281671" y="976247"/>
                  </a:cubicBezTo>
                  <a:cubicBezTo>
                    <a:pt x="2273173" y="984745"/>
                    <a:pt x="2261648" y="989519"/>
                    <a:pt x="2249630" y="989519"/>
                  </a:cubicBezTo>
                  <a:lnTo>
                    <a:pt x="45313" y="989519"/>
                  </a:lnTo>
                  <a:cubicBezTo>
                    <a:pt x="33295" y="989519"/>
                    <a:pt x="21770" y="984745"/>
                    <a:pt x="13272" y="976247"/>
                  </a:cubicBezTo>
                  <a:cubicBezTo>
                    <a:pt x="4774" y="967749"/>
                    <a:pt x="0" y="956224"/>
                    <a:pt x="0" y="944206"/>
                  </a:cubicBezTo>
                  <a:lnTo>
                    <a:pt x="0" y="45313"/>
                  </a:lnTo>
                  <a:cubicBezTo>
                    <a:pt x="0" y="33295"/>
                    <a:pt x="4774" y="21770"/>
                    <a:pt x="13272" y="13272"/>
                  </a:cubicBezTo>
                  <a:cubicBezTo>
                    <a:pt x="21770" y="4774"/>
                    <a:pt x="33295" y="0"/>
                    <a:pt x="45313" y="0"/>
                  </a:cubicBezTo>
                  <a:close/>
                </a:path>
              </a:pathLst>
            </a:custGeom>
            <a:solidFill>
              <a:srgbClr val="FFFFFF"/>
            </a:solidFill>
            <a:ln w="76200" cap="rnd">
              <a:solidFill>
                <a:srgbClr val="B8DA0C"/>
              </a:solidFill>
              <a:prstDash val="solid"/>
              <a:round/>
            </a:ln>
          </p:spPr>
          <p:txBody>
            <a:bodyPr/>
            <a:lstStyle/>
            <a:p>
              <a:endParaRPr lang="en-GB"/>
            </a:p>
          </p:txBody>
        </p:sp>
        <p:sp>
          <p:nvSpPr>
            <p:cNvPr id="12" name="TextBox 12"/>
            <p:cNvSpPr txBox="1"/>
            <p:nvPr/>
          </p:nvSpPr>
          <p:spPr>
            <a:xfrm>
              <a:off x="0" y="-66675"/>
              <a:ext cx="2294943" cy="1056194"/>
            </a:xfrm>
            <a:prstGeom prst="rect">
              <a:avLst/>
            </a:prstGeom>
          </p:spPr>
          <p:txBody>
            <a:bodyPr lIns="50800" tIns="50800" rIns="50800" bIns="50800" rtlCol="0" anchor="ctr"/>
            <a:lstStyle/>
            <a:p>
              <a:pPr algn="ctr">
                <a:lnSpc>
                  <a:spcPts val="4619"/>
                </a:lnSpc>
              </a:pPr>
              <a:r>
                <a:rPr lang="en-US" sz="3299">
                  <a:solidFill>
                    <a:srgbClr val="000000"/>
                  </a:solidFill>
                  <a:latin typeface="Montserrat Classic Bold"/>
                  <a:ea typeface="Montserrat Classic Bold"/>
                  <a:cs typeface="Montserrat Classic Bold"/>
                  <a:sym typeface="Montserrat Classic Bold"/>
                </a:rPr>
                <a:t>Flood protection: </a:t>
              </a:r>
              <a:r>
                <a:rPr lang="en-US" sz="3299">
                  <a:solidFill>
                    <a:srgbClr val="000000"/>
                  </a:solidFill>
                  <a:latin typeface="Montserrat Classic"/>
                  <a:ea typeface="Montserrat Classic"/>
                  <a:cs typeface="Montserrat Classic"/>
                  <a:sym typeface="Montserrat Classic"/>
                </a:rPr>
                <a:t>The Environment Agency (EA) issued flood alerts, deployed sandbags and sent over 300,000 warnings. They protected 96,000 properties and deployed 25 pumps.</a:t>
              </a:r>
            </a:p>
          </p:txBody>
        </p:sp>
      </p:grpSp>
      <p:sp>
        <p:nvSpPr>
          <p:cNvPr id="13" name="Freeform 13"/>
          <p:cNvSpPr/>
          <p:nvPr/>
        </p:nvSpPr>
        <p:spPr>
          <a:xfrm>
            <a:off x="14976103" y="7805754"/>
            <a:ext cx="3311897" cy="3311897"/>
          </a:xfrm>
          <a:custGeom>
            <a:avLst/>
            <a:gdLst/>
            <a:ahLst/>
            <a:cxnLst/>
            <a:rect l="l" t="t" r="r" b="b"/>
            <a:pathLst>
              <a:path w="3311897" h="3311897">
                <a:moveTo>
                  <a:pt x="0" y="0"/>
                </a:moveTo>
                <a:lnTo>
                  <a:pt x="3311897" y="0"/>
                </a:lnTo>
                <a:lnTo>
                  <a:pt x="3311897" y="3311897"/>
                </a:lnTo>
                <a:lnTo>
                  <a:pt x="0" y="3311897"/>
                </a:lnTo>
                <a:lnTo>
                  <a:pt x="0" y="0"/>
                </a:lnTo>
                <a:close/>
              </a:path>
            </a:pathLst>
          </a:custGeom>
          <a:blipFill>
            <a:blip r:embed="rId5"/>
            <a:stretch>
              <a:fillRect/>
            </a:stretch>
          </a:blipFill>
        </p:spPr>
        <p:txBody>
          <a:bodyPr/>
          <a:lstStyle/>
          <a:p>
            <a:endParaRPr lang="en-GB"/>
          </a:p>
        </p:txBody>
      </p:sp>
      <p:sp>
        <p:nvSpPr>
          <p:cNvPr id="14" name="Freeform 14"/>
          <p:cNvSpPr/>
          <p:nvPr/>
        </p:nvSpPr>
        <p:spPr>
          <a:xfrm>
            <a:off x="349806" y="7532340"/>
            <a:ext cx="4070508" cy="2131928"/>
          </a:xfrm>
          <a:custGeom>
            <a:avLst/>
            <a:gdLst/>
            <a:ahLst/>
            <a:cxnLst/>
            <a:rect l="l" t="t" r="r" b="b"/>
            <a:pathLst>
              <a:path w="4070508" h="2131928">
                <a:moveTo>
                  <a:pt x="0" y="0"/>
                </a:moveTo>
                <a:lnTo>
                  <a:pt x="4070508" y="0"/>
                </a:lnTo>
                <a:lnTo>
                  <a:pt x="4070508" y="2131929"/>
                </a:lnTo>
                <a:lnTo>
                  <a:pt x="0" y="2131929"/>
                </a:lnTo>
                <a:lnTo>
                  <a:pt x="0" y="0"/>
                </a:lnTo>
                <a:close/>
              </a:path>
            </a:pathLst>
          </a:custGeom>
          <a:blipFill>
            <a:blip r:embed="rId6"/>
            <a:stretch>
              <a:fillRect/>
            </a:stretch>
          </a:blipFill>
        </p:spPr>
        <p:txBody>
          <a:bodyPr/>
          <a:lstStyle/>
          <a:p>
            <a:endParaRPr lang="en-GB"/>
          </a:p>
        </p:txBody>
      </p:sp>
      <p:sp>
        <p:nvSpPr>
          <p:cNvPr id="15" name="Freeform 15"/>
          <p:cNvSpPr/>
          <p:nvPr/>
        </p:nvSpPr>
        <p:spPr>
          <a:xfrm>
            <a:off x="9988230" y="3497330"/>
            <a:ext cx="7927096" cy="5945322"/>
          </a:xfrm>
          <a:custGeom>
            <a:avLst/>
            <a:gdLst/>
            <a:ahLst/>
            <a:cxnLst/>
            <a:rect l="l" t="t" r="r" b="b"/>
            <a:pathLst>
              <a:path w="7927096" h="5945322">
                <a:moveTo>
                  <a:pt x="0" y="0"/>
                </a:moveTo>
                <a:lnTo>
                  <a:pt x="7927096" y="0"/>
                </a:lnTo>
                <a:lnTo>
                  <a:pt x="7927096" y="5945322"/>
                </a:lnTo>
                <a:lnTo>
                  <a:pt x="0" y="5945322"/>
                </a:lnTo>
                <a:lnTo>
                  <a:pt x="0" y="0"/>
                </a:lnTo>
                <a:close/>
              </a:path>
            </a:pathLst>
          </a:custGeom>
          <a:blipFill>
            <a:blip r:embed="rId7"/>
            <a:stretch>
              <a:fillRect/>
            </a:stretch>
          </a:blipFill>
        </p:spPr>
        <p:txBody>
          <a:bodyPr/>
          <a:lstStyle/>
          <a:p>
            <a:endParaRPr lang="en-GB"/>
          </a:p>
        </p:txBody>
      </p:sp>
      <p:sp>
        <p:nvSpPr>
          <p:cNvPr id="16" name="Freeform 16"/>
          <p:cNvSpPr/>
          <p:nvPr/>
        </p:nvSpPr>
        <p:spPr>
          <a:xfrm>
            <a:off x="14592305" y="7805754"/>
            <a:ext cx="3492304" cy="3492304"/>
          </a:xfrm>
          <a:custGeom>
            <a:avLst/>
            <a:gdLst/>
            <a:ahLst/>
            <a:cxnLst/>
            <a:rect l="l" t="t" r="r" b="b"/>
            <a:pathLst>
              <a:path w="3492304" h="3492304">
                <a:moveTo>
                  <a:pt x="0" y="0"/>
                </a:moveTo>
                <a:lnTo>
                  <a:pt x="3492304" y="0"/>
                </a:lnTo>
                <a:lnTo>
                  <a:pt x="3492304" y="3492304"/>
                </a:lnTo>
                <a:lnTo>
                  <a:pt x="0" y="3492304"/>
                </a:lnTo>
                <a:lnTo>
                  <a:pt x="0" y="0"/>
                </a:lnTo>
                <a:close/>
              </a:path>
            </a:pathLst>
          </a:custGeom>
          <a:blipFill>
            <a:blip r:embed="rId5"/>
            <a:stretch>
              <a:fillRect/>
            </a:stretch>
          </a:blipFill>
        </p:spPr>
        <p:txBody>
          <a:bodyPr/>
          <a:lstStyle/>
          <a:p>
            <a:endParaRPr lang="en-GB"/>
          </a:p>
        </p:txBody>
      </p:sp>
      <p:sp>
        <p:nvSpPr>
          <p:cNvPr id="17" name="Freeform 17"/>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8"/>
            <a:stretch>
              <a:fillRect l="-21116" r="-19874" b="-67942"/>
            </a:stretch>
          </a:blipFill>
        </p:spPr>
        <p:txBody>
          <a:bodyPr/>
          <a:lstStyle/>
          <a:p>
            <a:endParaRPr lang="en-GB"/>
          </a:p>
        </p:txBody>
      </p:sp>
      <p:sp>
        <p:nvSpPr>
          <p:cNvPr id="18" name="TextBox 18"/>
          <p:cNvSpPr txBox="1"/>
          <p:nvPr/>
        </p:nvSpPr>
        <p:spPr>
          <a:xfrm>
            <a:off x="4154769" y="771544"/>
            <a:ext cx="12304431" cy="842603"/>
          </a:xfrm>
          <a:prstGeom prst="rect">
            <a:avLst/>
          </a:prstGeom>
        </p:spPr>
        <p:txBody>
          <a:bodyPr wrap="square" lIns="0" tIns="0" rIns="0" bIns="0" rtlCol="0" anchor="t">
            <a:spAutoFit/>
          </a:bodyPr>
          <a:lstStyle/>
          <a:p>
            <a:pPr algn="ctr">
              <a:lnSpc>
                <a:spcPts val="7365"/>
              </a:lnSpc>
              <a:spcBef>
                <a:spcPct val="0"/>
              </a:spcBef>
            </a:pPr>
            <a:r>
              <a:rPr lang="en-US" sz="5261" dirty="0">
                <a:solidFill>
                  <a:srgbClr val="FFFFFF"/>
                </a:solidFill>
                <a:latin typeface="Montserrat Classic Bold"/>
                <a:ea typeface="Montserrat Classic Bold"/>
                <a:cs typeface="Montserrat Classic Bold"/>
                <a:sym typeface="Montserrat Classic Bold"/>
              </a:rPr>
              <a:t>GCSE Case Study: Storm </a:t>
            </a:r>
            <a:r>
              <a:rPr lang="en-US" sz="5261" dirty="0" err="1">
                <a:solidFill>
                  <a:srgbClr val="FFFFFF"/>
                </a:solidFill>
                <a:latin typeface="Montserrat Classic Bold"/>
                <a:ea typeface="Montserrat Classic Bold"/>
                <a:cs typeface="Montserrat Classic Bold"/>
                <a:sym typeface="Montserrat Classic Bold"/>
              </a:rPr>
              <a:t>Babet</a:t>
            </a:r>
            <a:endParaRPr lang="en-US" sz="5261" dirty="0">
              <a:solidFill>
                <a:srgbClr val="FFFFFF"/>
              </a:solidFill>
              <a:latin typeface="Montserrat Classic Bold"/>
              <a:ea typeface="Montserrat Classic Bold"/>
              <a:cs typeface="Montserrat Classic Bold"/>
              <a:sym typeface="Montserrat Classic Bold"/>
            </a:endParaRPr>
          </a:p>
        </p:txBody>
      </p:sp>
      <p:sp>
        <p:nvSpPr>
          <p:cNvPr id="19" name="TextBox 19"/>
          <p:cNvSpPr txBox="1"/>
          <p:nvPr/>
        </p:nvSpPr>
        <p:spPr>
          <a:xfrm>
            <a:off x="6162912" y="2062393"/>
            <a:ext cx="6181487" cy="705771"/>
          </a:xfrm>
          <a:prstGeom prst="rect">
            <a:avLst/>
          </a:prstGeom>
        </p:spPr>
        <p:txBody>
          <a:bodyPr wrap="square" lIns="0" tIns="0" rIns="0" bIns="0" rtlCol="0" anchor="t">
            <a:spAutoFit/>
          </a:bodyPr>
          <a:lstStyle/>
          <a:p>
            <a:pPr algn="ctr">
              <a:lnSpc>
                <a:spcPts val="6159"/>
              </a:lnSpc>
              <a:spcBef>
                <a:spcPct val="0"/>
              </a:spcBef>
            </a:pPr>
            <a:r>
              <a:rPr lang="en-US" sz="4399">
                <a:solidFill>
                  <a:srgbClr val="000000"/>
                </a:solidFill>
                <a:latin typeface="Montserrat Classic Bold"/>
                <a:ea typeface="Montserrat Classic Bold"/>
                <a:cs typeface="Montserrat Classic Bold"/>
                <a:sym typeface="Montserrat Classic Bold"/>
              </a:rPr>
              <a:t>REDUCING THE RISK:</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7" name="Group 7"/>
          <p:cNvGrpSpPr/>
          <p:nvPr/>
        </p:nvGrpSpPr>
        <p:grpSpPr>
          <a:xfrm>
            <a:off x="2283143" y="4113588"/>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3542960" y="8048894"/>
            <a:ext cx="3978000" cy="2628361"/>
          </a:xfrm>
          <a:custGeom>
            <a:avLst/>
            <a:gdLst/>
            <a:ahLst/>
            <a:cxnLst/>
            <a:rect l="l" t="t" r="r" b="b"/>
            <a:pathLst>
              <a:path w="3978000" h="2628361">
                <a:moveTo>
                  <a:pt x="0" y="0"/>
                </a:moveTo>
                <a:lnTo>
                  <a:pt x="3977999" y="0"/>
                </a:lnTo>
                <a:lnTo>
                  <a:pt x="3977999" y="2628362"/>
                </a:lnTo>
                <a:lnTo>
                  <a:pt x="0" y="2628362"/>
                </a:lnTo>
                <a:lnTo>
                  <a:pt x="0" y="0"/>
                </a:lnTo>
                <a:close/>
              </a:path>
            </a:pathLst>
          </a:custGeom>
          <a:blipFill>
            <a:blip r:embed="rId5"/>
            <a:stretch>
              <a:fillRect l="-25363" t="-20126" r="-49588" b="-144661"/>
            </a:stretch>
          </a:blipFill>
        </p:spPr>
        <p:txBody>
          <a:bodyPr/>
          <a:lstStyle/>
          <a:p>
            <a:endParaRPr lang="en-GB"/>
          </a:p>
        </p:txBody>
      </p:sp>
      <p:grpSp>
        <p:nvGrpSpPr>
          <p:cNvPr id="10" name="Group 10"/>
          <p:cNvGrpSpPr/>
          <p:nvPr/>
        </p:nvGrpSpPr>
        <p:grpSpPr>
          <a:xfrm>
            <a:off x="13181007" y="3971157"/>
            <a:ext cx="4511404" cy="4919129"/>
            <a:chOff x="0" y="0"/>
            <a:chExt cx="1188189" cy="1295573"/>
          </a:xfrm>
        </p:grpSpPr>
        <p:sp>
          <p:nvSpPr>
            <p:cNvPr id="11" name="Freeform 11"/>
            <p:cNvSpPr/>
            <p:nvPr/>
          </p:nvSpPr>
          <p:spPr>
            <a:xfrm>
              <a:off x="0" y="0"/>
              <a:ext cx="1188189" cy="1295573"/>
            </a:xfrm>
            <a:custGeom>
              <a:avLst/>
              <a:gdLst/>
              <a:ahLst/>
              <a:cxnLst/>
              <a:rect l="l" t="t" r="r" b="b"/>
              <a:pathLst>
                <a:path w="1188189" h="1295573">
                  <a:moveTo>
                    <a:pt x="87520" y="0"/>
                  </a:moveTo>
                  <a:lnTo>
                    <a:pt x="1100669" y="0"/>
                  </a:lnTo>
                  <a:cubicBezTo>
                    <a:pt x="1149005" y="0"/>
                    <a:pt x="1188189" y="39184"/>
                    <a:pt x="1188189" y="87520"/>
                  </a:cubicBezTo>
                  <a:lnTo>
                    <a:pt x="1188189" y="1208053"/>
                  </a:lnTo>
                  <a:cubicBezTo>
                    <a:pt x="1188189" y="1231265"/>
                    <a:pt x="1178968" y="1253526"/>
                    <a:pt x="1162555" y="1269939"/>
                  </a:cubicBezTo>
                  <a:cubicBezTo>
                    <a:pt x="1146142" y="1286352"/>
                    <a:pt x="1123881" y="1295573"/>
                    <a:pt x="1100669" y="1295573"/>
                  </a:cubicBezTo>
                  <a:lnTo>
                    <a:pt x="87520" y="1295573"/>
                  </a:lnTo>
                  <a:cubicBezTo>
                    <a:pt x="39184" y="1295573"/>
                    <a:pt x="0" y="1256389"/>
                    <a:pt x="0" y="1208053"/>
                  </a:cubicBezTo>
                  <a:lnTo>
                    <a:pt x="0" y="87520"/>
                  </a:lnTo>
                  <a:cubicBezTo>
                    <a:pt x="0" y="64308"/>
                    <a:pt x="9221" y="42047"/>
                    <a:pt x="25634" y="25634"/>
                  </a:cubicBezTo>
                  <a:cubicBezTo>
                    <a:pt x="42047" y="9221"/>
                    <a:pt x="64308" y="0"/>
                    <a:pt x="87520" y="0"/>
                  </a:cubicBezTo>
                  <a:close/>
                </a:path>
              </a:pathLst>
            </a:custGeom>
            <a:solidFill>
              <a:srgbClr val="FFFFFF"/>
            </a:solidFill>
            <a:ln w="76200" cap="rnd">
              <a:solidFill>
                <a:srgbClr val="B8DA0C"/>
              </a:solidFill>
              <a:prstDash val="solid"/>
              <a:round/>
            </a:ln>
          </p:spPr>
          <p:txBody>
            <a:bodyPr/>
            <a:lstStyle/>
            <a:p>
              <a:endParaRPr lang="en-GB"/>
            </a:p>
          </p:txBody>
        </p:sp>
        <p:sp>
          <p:nvSpPr>
            <p:cNvPr id="12" name="TextBox 12"/>
            <p:cNvSpPr txBox="1"/>
            <p:nvPr/>
          </p:nvSpPr>
          <p:spPr>
            <a:xfrm>
              <a:off x="0" y="-66675"/>
              <a:ext cx="1188189" cy="1362248"/>
            </a:xfrm>
            <a:prstGeom prst="rect">
              <a:avLst/>
            </a:prstGeom>
          </p:spPr>
          <p:txBody>
            <a:bodyPr lIns="50800" tIns="50800" rIns="50800" bIns="50800" rtlCol="0" anchor="ctr"/>
            <a:lstStyle/>
            <a:p>
              <a:pPr algn="ctr">
                <a:lnSpc>
                  <a:spcPts val="4619"/>
                </a:lnSpc>
              </a:pPr>
              <a:r>
                <a:rPr lang="en-US" sz="3299">
                  <a:solidFill>
                    <a:srgbClr val="000000"/>
                  </a:solidFill>
                  <a:latin typeface="Montserrat Classic Bold"/>
                  <a:ea typeface="Montserrat Classic Bold"/>
                  <a:cs typeface="Montserrat Classic Bold"/>
                  <a:sym typeface="Montserrat Classic Bold"/>
                </a:rPr>
                <a:t>Emergency response: </a:t>
              </a:r>
              <a:r>
                <a:rPr lang="en-US" sz="3299">
                  <a:solidFill>
                    <a:srgbClr val="000000"/>
                  </a:solidFill>
                  <a:latin typeface="Montserrat Classic"/>
                  <a:ea typeface="Montserrat Classic"/>
                  <a:cs typeface="Montserrat Classic"/>
                  <a:sym typeface="Montserrat Classic"/>
                </a:rPr>
                <a:t>Local authorities and emergency services implemented response plans to manage the storm's effects.</a:t>
              </a:r>
            </a:p>
          </p:txBody>
        </p:sp>
      </p:grpSp>
      <p:sp>
        <p:nvSpPr>
          <p:cNvPr id="13" name="Freeform 13"/>
          <p:cNvSpPr/>
          <p:nvPr/>
        </p:nvSpPr>
        <p:spPr>
          <a:xfrm>
            <a:off x="14976103" y="7805754"/>
            <a:ext cx="3311897" cy="3311897"/>
          </a:xfrm>
          <a:custGeom>
            <a:avLst/>
            <a:gdLst/>
            <a:ahLst/>
            <a:cxnLst/>
            <a:rect l="l" t="t" r="r" b="b"/>
            <a:pathLst>
              <a:path w="3311897" h="3311897">
                <a:moveTo>
                  <a:pt x="0" y="0"/>
                </a:moveTo>
                <a:lnTo>
                  <a:pt x="3311897" y="0"/>
                </a:lnTo>
                <a:lnTo>
                  <a:pt x="3311897" y="3311897"/>
                </a:lnTo>
                <a:lnTo>
                  <a:pt x="0" y="3311897"/>
                </a:lnTo>
                <a:lnTo>
                  <a:pt x="0" y="0"/>
                </a:lnTo>
                <a:close/>
              </a:path>
            </a:pathLst>
          </a:custGeom>
          <a:blipFill>
            <a:blip r:embed="rId5"/>
            <a:stretch>
              <a:fillRect/>
            </a:stretch>
          </a:blipFill>
        </p:spPr>
        <p:txBody>
          <a:bodyPr/>
          <a:lstStyle/>
          <a:p>
            <a:endParaRPr lang="en-GB"/>
          </a:p>
        </p:txBody>
      </p:sp>
      <p:sp>
        <p:nvSpPr>
          <p:cNvPr id="14" name="Freeform 14"/>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grpSp>
        <p:nvGrpSpPr>
          <p:cNvPr id="15" name="Group 15"/>
          <p:cNvGrpSpPr/>
          <p:nvPr/>
        </p:nvGrpSpPr>
        <p:grpSpPr>
          <a:xfrm>
            <a:off x="90509" y="4037832"/>
            <a:ext cx="5049956" cy="5736215"/>
            <a:chOff x="0" y="0"/>
            <a:chExt cx="1330029" cy="1510773"/>
          </a:xfrm>
        </p:grpSpPr>
        <p:sp>
          <p:nvSpPr>
            <p:cNvPr id="16" name="Freeform 16"/>
            <p:cNvSpPr/>
            <p:nvPr/>
          </p:nvSpPr>
          <p:spPr>
            <a:xfrm>
              <a:off x="0" y="0"/>
              <a:ext cx="1330029" cy="1510773"/>
            </a:xfrm>
            <a:custGeom>
              <a:avLst/>
              <a:gdLst/>
              <a:ahLst/>
              <a:cxnLst/>
              <a:rect l="l" t="t" r="r" b="b"/>
              <a:pathLst>
                <a:path w="1330029" h="1510773">
                  <a:moveTo>
                    <a:pt x="78186" y="0"/>
                  </a:moveTo>
                  <a:lnTo>
                    <a:pt x="1251843" y="0"/>
                  </a:lnTo>
                  <a:cubicBezTo>
                    <a:pt x="1272579" y="0"/>
                    <a:pt x="1292466" y="8237"/>
                    <a:pt x="1307129" y="22900"/>
                  </a:cubicBezTo>
                  <a:cubicBezTo>
                    <a:pt x="1321792" y="37563"/>
                    <a:pt x="1330029" y="57450"/>
                    <a:pt x="1330029" y="78186"/>
                  </a:cubicBezTo>
                  <a:lnTo>
                    <a:pt x="1330029" y="1432586"/>
                  </a:lnTo>
                  <a:cubicBezTo>
                    <a:pt x="1330029" y="1475767"/>
                    <a:pt x="1295024" y="1510773"/>
                    <a:pt x="1251843" y="1510773"/>
                  </a:cubicBezTo>
                  <a:lnTo>
                    <a:pt x="78186" y="1510773"/>
                  </a:lnTo>
                  <a:cubicBezTo>
                    <a:pt x="35005" y="1510773"/>
                    <a:pt x="0" y="1475767"/>
                    <a:pt x="0" y="1432586"/>
                  </a:cubicBezTo>
                  <a:lnTo>
                    <a:pt x="0" y="78186"/>
                  </a:lnTo>
                  <a:cubicBezTo>
                    <a:pt x="0" y="35005"/>
                    <a:pt x="35005" y="0"/>
                    <a:pt x="78186" y="0"/>
                  </a:cubicBezTo>
                  <a:close/>
                </a:path>
              </a:pathLst>
            </a:custGeom>
            <a:solidFill>
              <a:srgbClr val="FFFFFF"/>
            </a:solidFill>
            <a:ln w="76200" cap="rnd">
              <a:solidFill>
                <a:srgbClr val="B8DA0C"/>
              </a:solidFill>
              <a:prstDash val="solid"/>
              <a:round/>
            </a:ln>
          </p:spPr>
          <p:txBody>
            <a:bodyPr/>
            <a:lstStyle/>
            <a:p>
              <a:endParaRPr lang="en-GB"/>
            </a:p>
          </p:txBody>
        </p:sp>
        <p:sp>
          <p:nvSpPr>
            <p:cNvPr id="17" name="TextBox 17"/>
            <p:cNvSpPr txBox="1"/>
            <p:nvPr/>
          </p:nvSpPr>
          <p:spPr>
            <a:xfrm>
              <a:off x="0" y="-66675"/>
              <a:ext cx="1330029" cy="1577448"/>
            </a:xfrm>
            <a:prstGeom prst="rect">
              <a:avLst/>
            </a:prstGeom>
          </p:spPr>
          <p:txBody>
            <a:bodyPr lIns="50800" tIns="50800" rIns="50800" bIns="50800" rtlCol="0" anchor="ctr"/>
            <a:lstStyle/>
            <a:p>
              <a:pPr algn="ctr">
                <a:lnSpc>
                  <a:spcPts val="4619"/>
                </a:lnSpc>
              </a:pPr>
              <a:r>
                <a:rPr lang="en-US" sz="3299">
                  <a:solidFill>
                    <a:srgbClr val="000000"/>
                  </a:solidFill>
                  <a:latin typeface="Montserrat Classic Bold"/>
                  <a:ea typeface="Montserrat Classic Bold"/>
                  <a:cs typeface="Montserrat Classic Bold"/>
                  <a:sym typeface="Montserrat Classic Bold"/>
                </a:rPr>
                <a:t>Evacuations and rescues: </a:t>
              </a:r>
              <a:r>
                <a:rPr lang="en-US" sz="3299">
                  <a:solidFill>
                    <a:srgbClr val="000000"/>
                  </a:solidFill>
                  <a:latin typeface="Montserrat Classic"/>
                  <a:ea typeface="Montserrat Classic"/>
                  <a:cs typeface="Montserrat Classic"/>
                  <a:sym typeface="Montserrat Classic"/>
                </a:rPr>
                <a:t>Emergency services facilitated evacuations and rescue operations, including airlifting workers from a North Sea drilling platform.</a:t>
              </a:r>
            </a:p>
          </p:txBody>
        </p:sp>
      </p:grpSp>
      <p:sp>
        <p:nvSpPr>
          <p:cNvPr id="18" name="Freeform 18"/>
          <p:cNvSpPr/>
          <p:nvPr/>
        </p:nvSpPr>
        <p:spPr>
          <a:xfrm>
            <a:off x="15933979" y="2051644"/>
            <a:ext cx="1853683" cy="1756364"/>
          </a:xfrm>
          <a:custGeom>
            <a:avLst/>
            <a:gdLst/>
            <a:ahLst/>
            <a:cxnLst/>
            <a:rect l="l" t="t" r="r" b="b"/>
            <a:pathLst>
              <a:path w="1853683" h="1756364">
                <a:moveTo>
                  <a:pt x="0" y="0"/>
                </a:moveTo>
                <a:lnTo>
                  <a:pt x="1853683" y="0"/>
                </a:lnTo>
                <a:lnTo>
                  <a:pt x="1853683" y="1756364"/>
                </a:lnTo>
                <a:lnTo>
                  <a:pt x="0" y="1756364"/>
                </a:lnTo>
                <a:lnTo>
                  <a:pt x="0" y="0"/>
                </a:lnTo>
                <a:close/>
              </a:path>
            </a:pathLst>
          </a:custGeom>
          <a:blipFill>
            <a:blip r:embed="rId7"/>
            <a:stretch>
              <a:fillRect/>
            </a:stretch>
          </a:blipFill>
        </p:spPr>
        <p:txBody>
          <a:bodyPr/>
          <a:lstStyle/>
          <a:p>
            <a:endParaRPr lang="en-GB"/>
          </a:p>
        </p:txBody>
      </p:sp>
      <p:sp>
        <p:nvSpPr>
          <p:cNvPr id="19" name="Freeform 19"/>
          <p:cNvSpPr/>
          <p:nvPr/>
        </p:nvSpPr>
        <p:spPr>
          <a:xfrm flipH="1">
            <a:off x="323852" y="2841163"/>
            <a:ext cx="3210019" cy="1063319"/>
          </a:xfrm>
          <a:custGeom>
            <a:avLst/>
            <a:gdLst/>
            <a:ahLst/>
            <a:cxnLst/>
            <a:rect l="l" t="t" r="r" b="b"/>
            <a:pathLst>
              <a:path w="3210019" h="1063319">
                <a:moveTo>
                  <a:pt x="3210019" y="0"/>
                </a:moveTo>
                <a:lnTo>
                  <a:pt x="0" y="0"/>
                </a:lnTo>
                <a:lnTo>
                  <a:pt x="0" y="1063319"/>
                </a:lnTo>
                <a:lnTo>
                  <a:pt x="3210019" y="1063319"/>
                </a:lnTo>
                <a:lnTo>
                  <a:pt x="3210019" y="0"/>
                </a:lnTo>
                <a:close/>
              </a:path>
            </a:pathLst>
          </a:custGeom>
          <a:blipFill>
            <a:blip r:embed="rId8"/>
            <a:stretch>
              <a:fillRect/>
            </a:stretch>
          </a:blipFill>
        </p:spPr>
        <p:txBody>
          <a:bodyPr/>
          <a:lstStyle/>
          <a:p>
            <a:endParaRPr lang="en-GB"/>
          </a:p>
        </p:txBody>
      </p:sp>
      <p:sp>
        <p:nvSpPr>
          <p:cNvPr id="20" name="Freeform 20"/>
          <p:cNvSpPr/>
          <p:nvPr/>
        </p:nvSpPr>
        <p:spPr>
          <a:xfrm>
            <a:off x="5559730" y="4037832"/>
            <a:ext cx="7168539" cy="5574546"/>
          </a:xfrm>
          <a:custGeom>
            <a:avLst/>
            <a:gdLst/>
            <a:ahLst/>
            <a:cxnLst/>
            <a:rect l="l" t="t" r="r" b="b"/>
            <a:pathLst>
              <a:path w="7168539" h="5574546">
                <a:moveTo>
                  <a:pt x="0" y="0"/>
                </a:moveTo>
                <a:lnTo>
                  <a:pt x="7168540" y="0"/>
                </a:lnTo>
                <a:lnTo>
                  <a:pt x="7168540" y="5574546"/>
                </a:lnTo>
                <a:lnTo>
                  <a:pt x="0" y="5574546"/>
                </a:lnTo>
                <a:lnTo>
                  <a:pt x="0" y="0"/>
                </a:lnTo>
                <a:close/>
              </a:path>
            </a:pathLst>
          </a:custGeom>
          <a:blipFill>
            <a:blip r:embed="rId9"/>
            <a:stretch>
              <a:fillRect r="-16828"/>
            </a:stretch>
          </a:blipFill>
        </p:spPr>
        <p:txBody>
          <a:bodyPr/>
          <a:lstStyle/>
          <a:p>
            <a:endParaRPr lang="en-GB"/>
          </a:p>
        </p:txBody>
      </p:sp>
      <p:sp>
        <p:nvSpPr>
          <p:cNvPr id="21" name="TextBox 21"/>
          <p:cNvSpPr txBox="1"/>
          <p:nvPr/>
        </p:nvSpPr>
        <p:spPr>
          <a:xfrm>
            <a:off x="4154769" y="771544"/>
            <a:ext cx="12304431" cy="842603"/>
          </a:xfrm>
          <a:prstGeom prst="rect">
            <a:avLst/>
          </a:prstGeom>
        </p:spPr>
        <p:txBody>
          <a:bodyPr wrap="square" lIns="0" tIns="0" rIns="0" bIns="0" rtlCol="0" anchor="t">
            <a:spAutoFit/>
          </a:bodyPr>
          <a:lstStyle/>
          <a:p>
            <a:pPr algn="ctr">
              <a:lnSpc>
                <a:spcPts val="7365"/>
              </a:lnSpc>
              <a:spcBef>
                <a:spcPct val="0"/>
              </a:spcBef>
            </a:pPr>
            <a:r>
              <a:rPr lang="en-US" sz="5261" dirty="0">
                <a:solidFill>
                  <a:srgbClr val="FFFFFF"/>
                </a:solidFill>
                <a:latin typeface="Montserrat Classic Bold"/>
                <a:ea typeface="Montserrat Classic Bold"/>
                <a:cs typeface="Montserrat Classic Bold"/>
                <a:sym typeface="Montserrat Classic Bold"/>
              </a:rPr>
              <a:t>GCSE Case Study: Storm </a:t>
            </a:r>
            <a:r>
              <a:rPr lang="en-US" sz="5261" dirty="0" err="1">
                <a:solidFill>
                  <a:srgbClr val="FFFFFF"/>
                </a:solidFill>
                <a:latin typeface="Montserrat Classic Bold"/>
                <a:ea typeface="Montserrat Classic Bold"/>
                <a:cs typeface="Montserrat Classic Bold"/>
                <a:sym typeface="Montserrat Classic Bold"/>
              </a:rPr>
              <a:t>Babet</a:t>
            </a:r>
            <a:endParaRPr lang="en-US" sz="5261" dirty="0">
              <a:solidFill>
                <a:srgbClr val="FFFFFF"/>
              </a:solidFill>
              <a:latin typeface="Montserrat Classic Bold"/>
              <a:ea typeface="Montserrat Classic Bold"/>
              <a:cs typeface="Montserrat Classic Bold"/>
              <a:sym typeface="Montserrat Classic Bold"/>
            </a:endParaRPr>
          </a:p>
        </p:txBody>
      </p:sp>
      <p:sp>
        <p:nvSpPr>
          <p:cNvPr id="22" name="TextBox 22"/>
          <p:cNvSpPr txBox="1"/>
          <p:nvPr/>
        </p:nvSpPr>
        <p:spPr>
          <a:xfrm>
            <a:off x="6162912" y="2062393"/>
            <a:ext cx="6105287" cy="705771"/>
          </a:xfrm>
          <a:prstGeom prst="rect">
            <a:avLst/>
          </a:prstGeom>
        </p:spPr>
        <p:txBody>
          <a:bodyPr wrap="square" lIns="0" tIns="0" rIns="0" bIns="0" rtlCol="0" anchor="t">
            <a:spAutoFit/>
          </a:bodyPr>
          <a:lstStyle/>
          <a:p>
            <a:pPr algn="ctr">
              <a:lnSpc>
                <a:spcPts val="6159"/>
              </a:lnSpc>
              <a:spcBef>
                <a:spcPct val="0"/>
              </a:spcBef>
            </a:pPr>
            <a:r>
              <a:rPr lang="en-US" sz="4399">
                <a:solidFill>
                  <a:srgbClr val="000000"/>
                </a:solidFill>
                <a:latin typeface="Montserrat Classic Bold"/>
                <a:ea typeface="Montserrat Classic Bold"/>
                <a:cs typeface="Montserrat Classic Bold"/>
                <a:sym typeface="Montserrat Classic Bold"/>
              </a:rPr>
              <a:t>REDUCING THE RISK:</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4111109" y="8029844"/>
            <a:ext cx="4148316" cy="2628361"/>
          </a:xfrm>
          <a:custGeom>
            <a:avLst/>
            <a:gdLst/>
            <a:ahLst/>
            <a:cxnLst/>
            <a:rect l="l" t="t" r="r" b="b"/>
            <a:pathLst>
              <a:path w="4148316" h="2628361">
                <a:moveTo>
                  <a:pt x="0" y="0"/>
                </a:moveTo>
                <a:lnTo>
                  <a:pt x="4148316" y="0"/>
                </a:lnTo>
                <a:lnTo>
                  <a:pt x="4148316" y="2628362"/>
                </a:lnTo>
                <a:lnTo>
                  <a:pt x="0" y="2628362"/>
                </a:lnTo>
                <a:lnTo>
                  <a:pt x="0" y="0"/>
                </a:lnTo>
                <a:close/>
              </a:path>
            </a:pathLst>
          </a:custGeom>
          <a:blipFill>
            <a:blip r:embed="rId5"/>
            <a:stretch>
              <a:fillRect l="-25363" t="-23128" r="-49588" b="-152995"/>
            </a:stretch>
          </a:blipFill>
        </p:spPr>
        <p:txBody>
          <a:bodyPr/>
          <a:lstStyle/>
          <a:p>
            <a:endParaRPr lang="en-GB"/>
          </a:p>
        </p:txBody>
      </p:sp>
      <p:sp>
        <p:nvSpPr>
          <p:cNvPr id="10" name="Freeform 10"/>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sp>
        <p:nvSpPr>
          <p:cNvPr id="11" name="TextBox 11"/>
          <p:cNvSpPr txBox="1"/>
          <p:nvPr/>
        </p:nvSpPr>
        <p:spPr>
          <a:xfrm>
            <a:off x="2486978" y="4017873"/>
            <a:ext cx="13325568" cy="1979931"/>
          </a:xfrm>
          <a:prstGeom prst="rect">
            <a:avLst/>
          </a:prstGeom>
        </p:spPr>
        <p:txBody>
          <a:bodyPr lIns="0" tIns="0" rIns="0" bIns="0" rtlCol="0" anchor="t">
            <a:spAutoFit/>
          </a:bodyPr>
          <a:lstStyle/>
          <a:p>
            <a:pPr algn="ctr">
              <a:lnSpc>
                <a:spcPts val="5319"/>
              </a:lnSpc>
            </a:pPr>
            <a:r>
              <a:rPr lang="en-US" sz="3799">
                <a:solidFill>
                  <a:srgbClr val="000000"/>
                </a:solidFill>
                <a:latin typeface="Montserrat Classic Bold"/>
                <a:ea typeface="Montserrat Classic Bold"/>
                <a:cs typeface="Montserrat Classic Bold"/>
                <a:sym typeface="Montserrat Classic Bold"/>
              </a:rPr>
              <a:t>TASK: </a:t>
            </a:r>
          </a:p>
          <a:p>
            <a:pPr algn="ctr">
              <a:lnSpc>
                <a:spcPts val="5319"/>
              </a:lnSpc>
              <a:spcBef>
                <a:spcPct val="0"/>
              </a:spcBef>
            </a:pPr>
            <a:r>
              <a:rPr lang="en-US" sz="3799">
                <a:solidFill>
                  <a:srgbClr val="000000"/>
                </a:solidFill>
                <a:latin typeface="Montserrat Classic Bold"/>
                <a:ea typeface="Montserrat Classic Bold"/>
                <a:cs typeface="Montserrat Classic Bold"/>
                <a:sym typeface="Montserrat Classic Bold"/>
              </a:rPr>
              <a:t>Answer the questions on your worksheet about reducing the risk of Storm </a:t>
            </a:r>
            <a:r>
              <a:rPr lang="en-US" sz="3799" err="1">
                <a:solidFill>
                  <a:srgbClr val="000000"/>
                </a:solidFill>
                <a:latin typeface="Montserrat Classic Bold"/>
                <a:ea typeface="Montserrat Classic Bold"/>
                <a:cs typeface="Montserrat Classic Bold"/>
                <a:sym typeface="Montserrat Classic Bold"/>
              </a:rPr>
              <a:t>Babet</a:t>
            </a:r>
            <a:r>
              <a:rPr lang="en-US" sz="3799">
                <a:solidFill>
                  <a:srgbClr val="000000"/>
                </a:solidFill>
                <a:latin typeface="Montserrat Classic Bold"/>
                <a:ea typeface="Montserrat Classic Bold"/>
                <a:cs typeface="Montserrat Classic Bold"/>
                <a:sym typeface="Montserrat Classic Bold"/>
              </a:rPr>
              <a:t>.</a:t>
            </a:r>
          </a:p>
        </p:txBody>
      </p:sp>
      <p:sp>
        <p:nvSpPr>
          <p:cNvPr id="12" name="Freeform 12"/>
          <p:cNvSpPr/>
          <p:nvPr/>
        </p:nvSpPr>
        <p:spPr>
          <a:xfrm>
            <a:off x="14734993" y="4338939"/>
            <a:ext cx="2155106" cy="2194045"/>
          </a:xfrm>
          <a:custGeom>
            <a:avLst/>
            <a:gdLst/>
            <a:ahLst/>
            <a:cxnLst/>
            <a:rect l="l" t="t" r="r" b="b"/>
            <a:pathLst>
              <a:path w="2155106" h="2194045">
                <a:moveTo>
                  <a:pt x="0" y="0"/>
                </a:moveTo>
                <a:lnTo>
                  <a:pt x="2155105" y="0"/>
                </a:lnTo>
                <a:lnTo>
                  <a:pt x="2155105" y="2194045"/>
                </a:lnTo>
                <a:lnTo>
                  <a:pt x="0" y="2194045"/>
                </a:lnTo>
                <a:lnTo>
                  <a:pt x="0" y="0"/>
                </a:lnTo>
                <a:close/>
              </a:path>
            </a:pathLst>
          </a:custGeom>
          <a:blipFill>
            <a:blip r:embed="rId7"/>
            <a:stretch>
              <a:fillRect l="-175504" t="-9134" r="-45209" b="-71522"/>
            </a:stretch>
          </a:blipFill>
        </p:spPr>
        <p:txBody>
          <a:bodyPr/>
          <a:lstStyle/>
          <a:p>
            <a:endParaRPr lang="en-GB"/>
          </a:p>
        </p:txBody>
      </p:sp>
      <p:sp>
        <p:nvSpPr>
          <p:cNvPr id="13" name="TextBox 13"/>
          <p:cNvSpPr txBox="1"/>
          <p:nvPr/>
        </p:nvSpPr>
        <p:spPr>
          <a:xfrm>
            <a:off x="6162912" y="2062393"/>
            <a:ext cx="6105287" cy="705771"/>
          </a:xfrm>
          <a:prstGeom prst="rect">
            <a:avLst/>
          </a:prstGeom>
        </p:spPr>
        <p:txBody>
          <a:bodyPr wrap="square" lIns="0" tIns="0" rIns="0" bIns="0" rtlCol="0" anchor="t">
            <a:spAutoFit/>
          </a:bodyPr>
          <a:lstStyle/>
          <a:p>
            <a:pPr algn="ctr">
              <a:lnSpc>
                <a:spcPts val="6159"/>
              </a:lnSpc>
              <a:spcBef>
                <a:spcPct val="0"/>
              </a:spcBef>
            </a:pPr>
            <a:r>
              <a:rPr lang="en-US" sz="4399">
                <a:solidFill>
                  <a:srgbClr val="000000"/>
                </a:solidFill>
                <a:latin typeface="Montserrat Classic Bold"/>
                <a:ea typeface="Montserrat Classic Bold"/>
                <a:cs typeface="Montserrat Classic Bold"/>
                <a:sym typeface="Montserrat Classic Bold"/>
              </a:rPr>
              <a:t>REDUCING THE RISK:</a:t>
            </a:r>
          </a:p>
        </p:txBody>
      </p:sp>
      <p:sp>
        <p:nvSpPr>
          <p:cNvPr id="14" name="TextBox 14"/>
          <p:cNvSpPr txBox="1"/>
          <p:nvPr/>
        </p:nvSpPr>
        <p:spPr>
          <a:xfrm>
            <a:off x="4154769" y="771544"/>
            <a:ext cx="12533031" cy="842603"/>
          </a:xfrm>
          <a:prstGeom prst="rect">
            <a:avLst/>
          </a:prstGeom>
        </p:spPr>
        <p:txBody>
          <a:bodyPr wrap="square" lIns="0" tIns="0" rIns="0" bIns="0" rtlCol="0" anchor="t">
            <a:spAutoFit/>
          </a:bodyPr>
          <a:lstStyle/>
          <a:p>
            <a:pPr algn="ctr">
              <a:lnSpc>
                <a:spcPts val="7365"/>
              </a:lnSpc>
              <a:spcBef>
                <a:spcPct val="0"/>
              </a:spcBef>
            </a:pPr>
            <a:r>
              <a:rPr lang="en-US" sz="5261" dirty="0">
                <a:solidFill>
                  <a:srgbClr val="FFFFFF"/>
                </a:solidFill>
                <a:latin typeface="Montserrat Classic Bold"/>
                <a:ea typeface="Montserrat Classic Bold"/>
                <a:cs typeface="Montserrat Classic Bold"/>
                <a:sym typeface="Montserrat Classic Bold"/>
              </a:rPr>
              <a:t>GCSE Case Study: Storm </a:t>
            </a:r>
            <a:r>
              <a:rPr lang="en-US" sz="5261" dirty="0" err="1">
                <a:solidFill>
                  <a:srgbClr val="FFFFFF"/>
                </a:solidFill>
                <a:latin typeface="Montserrat Classic Bold"/>
                <a:ea typeface="Montserrat Classic Bold"/>
                <a:cs typeface="Montserrat Classic Bold"/>
                <a:sym typeface="Montserrat Classic Bold"/>
              </a:rPr>
              <a:t>Babet</a:t>
            </a:r>
            <a:endParaRPr lang="en-US" sz="5261" dirty="0">
              <a:solidFill>
                <a:srgbClr val="FFFFFF"/>
              </a:solidFill>
              <a:latin typeface="Montserrat Classic Bold"/>
              <a:ea typeface="Montserrat Classic Bold"/>
              <a:cs typeface="Montserrat Classic Bold"/>
              <a:sym typeface="Montserrat Classic Bold"/>
            </a:endParaRPr>
          </a:p>
        </p:txBody>
      </p:sp>
      <p:sp>
        <p:nvSpPr>
          <p:cNvPr id="15" name="Freeform 15"/>
          <p:cNvSpPr/>
          <p:nvPr/>
        </p:nvSpPr>
        <p:spPr>
          <a:xfrm rot="17732" flipH="1">
            <a:off x="120856" y="5797934"/>
            <a:ext cx="4989262" cy="4476228"/>
          </a:xfrm>
          <a:custGeom>
            <a:avLst/>
            <a:gdLst/>
            <a:ahLst/>
            <a:cxnLst/>
            <a:rect l="l" t="t" r="r" b="b"/>
            <a:pathLst>
              <a:path w="4989262" h="4476228">
                <a:moveTo>
                  <a:pt x="4989261" y="0"/>
                </a:moveTo>
                <a:lnTo>
                  <a:pt x="0" y="0"/>
                </a:lnTo>
                <a:lnTo>
                  <a:pt x="0" y="4476228"/>
                </a:lnTo>
                <a:lnTo>
                  <a:pt x="4989261" y="4476228"/>
                </a:lnTo>
                <a:lnTo>
                  <a:pt x="4989261" y="0"/>
                </a:lnTo>
                <a:close/>
              </a:path>
            </a:pathLst>
          </a:custGeom>
          <a:blipFill>
            <a:blip r:embed="rId8"/>
            <a:stretch>
              <a:fillRect t="-2108" b="-2108"/>
            </a:stretch>
          </a:blipFill>
        </p:spPr>
        <p:txBody>
          <a:bodyPr/>
          <a:lstStyle/>
          <a:p>
            <a:endParaRPr lang="en-GB"/>
          </a:p>
        </p:txBody>
      </p:sp>
      <p:sp>
        <p:nvSpPr>
          <p:cNvPr id="16" name="Freeform 16"/>
          <p:cNvSpPr/>
          <p:nvPr/>
        </p:nvSpPr>
        <p:spPr>
          <a:xfrm rot="530332">
            <a:off x="1538432" y="5876414"/>
            <a:ext cx="2875300" cy="4088317"/>
          </a:xfrm>
          <a:custGeom>
            <a:avLst/>
            <a:gdLst/>
            <a:ahLst/>
            <a:cxnLst/>
            <a:rect l="l" t="t" r="r" b="b"/>
            <a:pathLst>
              <a:path w="2875300" h="4088317">
                <a:moveTo>
                  <a:pt x="0" y="0"/>
                </a:moveTo>
                <a:lnTo>
                  <a:pt x="2875299" y="0"/>
                </a:lnTo>
                <a:lnTo>
                  <a:pt x="2875299" y="4088316"/>
                </a:lnTo>
                <a:lnTo>
                  <a:pt x="0" y="4088316"/>
                </a:lnTo>
                <a:lnTo>
                  <a:pt x="0" y="0"/>
                </a:lnTo>
                <a:close/>
              </a:path>
            </a:pathLst>
          </a:custGeom>
          <a:blipFill>
            <a:blip r:embed="rId9"/>
            <a:stretch>
              <a:fillRect/>
            </a:stretch>
          </a:blipFill>
        </p:spPr>
        <p:txBody>
          <a:bodyPr/>
          <a:lstStyle/>
          <a:p>
            <a:endParaRPr lang="en-GB"/>
          </a:p>
        </p:txBody>
      </p:sp>
      <p:sp>
        <p:nvSpPr>
          <p:cNvPr id="17" name="Freeform 17"/>
          <p:cNvSpPr/>
          <p:nvPr/>
        </p:nvSpPr>
        <p:spPr>
          <a:xfrm rot="17732" flipH="1">
            <a:off x="1236416" y="7993188"/>
            <a:ext cx="3070181" cy="1765839"/>
          </a:xfrm>
          <a:custGeom>
            <a:avLst/>
            <a:gdLst/>
            <a:ahLst/>
            <a:cxnLst/>
            <a:rect l="l" t="t" r="r" b="b"/>
            <a:pathLst>
              <a:path w="3070181" h="1765839">
                <a:moveTo>
                  <a:pt x="3070181" y="0"/>
                </a:moveTo>
                <a:lnTo>
                  <a:pt x="0" y="0"/>
                </a:lnTo>
                <a:lnTo>
                  <a:pt x="0" y="1765839"/>
                </a:lnTo>
                <a:lnTo>
                  <a:pt x="3070181" y="1765839"/>
                </a:lnTo>
                <a:lnTo>
                  <a:pt x="3070181" y="0"/>
                </a:lnTo>
                <a:close/>
              </a:path>
            </a:pathLst>
          </a:custGeom>
          <a:blipFill>
            <a:blip r:embed="rId10"/>
            <a:stretch>
              <a:fillRect l="-22405" t="-42076" r="-34666"/>
            </a:stretch>
          </a:blipFill>
        </p:spPr>
        <p:txBody>
          <a:bodyPr/>
          <a:lstStyle/>
          <a:p>
            <a:endParaRPr lang="en-GB"/>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7" name="Group 7"/>
          <p:cNvGrpSpPr/>
          <p:nvPr/>
        </p:nvGrpSpPr>
        <p:grpSpPr>
          <a:xfrm>
            <a:off x="2283143" y="4113588"/>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grpSp>
        <p:nvGrpSpPr>
          <p:cNvPr id="9" name="Group 9"/>
          <p:cNvGrpSpPr/>
          <p:nvPr/>
        </p:nvGrpSpPr>
        <p:grpSpPr>
          <a:xfrm>
            <a:off x="106937" y="3396704"/>
            <a:ext cx="4252838" cy="6437883"/>
            <a:chOff x="0" y="-47625"/>
            <a:chExt cx="1120089" cy="1695574"/>
          </a:xfrm>
        </p:grpSpPr>
        <p:sp>
          <p:nvSpPr>
            <p:cNvPr id="10" name="Freeform 10"/>
            <p:cNvSpPr/>
            <p:nvPr/>
          </p:nvSpPr>
          <p:spPr>
            <a:xfrm>
              <a:off x="0" y="0"/>
              <a:ext cx="1120089" cy="1647949"/>
            </a:xfrm>
            <a:custGeom>
              <a:avLst/>
              <a:gdLst/>
              <a:ahLst/>
              <a:cxnLst/>
              <a:rect l="l" t="t" r="r" b="b"/>
              <a:pathLst>
                <a:path w="1120089" h="1647949">
                  <a:moveTo>
                    <a:pt x="92841" y="0"/>
                  </a:moveTo>
                  <a:lnTo>
                    <a:pt x="1027248" y="0"/>
                  </a:lnTo>
                  <a:cubicBezTo>
                    <a:pt x="1051871" y="0"/>
                    <a:pt x="1075485" y="9781"/>
                    <a:pt x="1092896" y="27193"/>
                  </a:cubicBezTo>
                  <a:cubicBezTo>
                    <a:pt x="1110308" y="44604"/>
                    <a:pt x="1120089" y="68218"/>
                    <a:pt x="1120089" y="92841"/>
                  </a:cubicBezTo>
                  <a:lnTo>
                    <a:pt x="1120089" y="1555108"/>
                  </a:lnTo>
                  <a:cubicBezTo>
                    <a:pt x="1120089" y="1579731"/>
                    <a:pt x="1110308" y="1603346"/>
                    <a:pt x="1092896" y="1620757"/>
                  </a:cubicBezTo>
                  <a:cubicBezTo>
                    <a:pt x="1075485" y="1638168"/>
                    <a:pt x="1051871" y="1647949"/>
                    <a:pt x="1027248" y="1647949"/>
                  </a:cubicBezTo>
                  <a:lnTo>
                    <a:pt x="92841" y="1647949"/>
                  </a:lnTo>
                  <a:cubicBezTo>
                    <a:pt x="68218" y="1647949"/>
                    <a:pt x="44604" y="1638168"/>
                    <a:pt x="27193" y="1620757"/>
                  </a:cubicBezTo>
                  <a:cubicBezTo>
                    <a:pt x="9781" y="1603346"/>
                    <a:pt x="0" y="1579731"/>
                    <a:pt x="0" y="1555108"/>
                  </a:cubicBezTo>
                  <a:lnTo>
                    <a:pt x="0" y="92841"/>
                  </a:lnTo>
                  <a:cubicBezTo>
                    <a:pt x="0" y="68218"/>
                    <a:pt x="9781" y="44604"/>
                    <a:pt x="27193" y="27193"/>
                  </a:cubicBezTo>
                  <a:cubicBezTo>
                    <a:pt x="44604" y="9781"/>
                    <a:pt x="68218" y="0"/>
                    <a:pt x="92841" y="0"/>
                  </a:cubicBezTo>
                  <a:close/>
                </a:path>
              </a:pathLst>
            </a:custGeom>
            <a:solidFill>
              <a:srgbClr val="FFFFFF"/>
            </a:solidFill>
            <a:ln w="66675" cap="rnd">
              <a:solidFill>
                <a:srgbClr val="CC2141"/>
              </a:solidFill>
              <a:prstDash val="solid"/>
              <a:round/>
            </a:ln>
          </p:spPr>
          <p:txBody>
            <a:bodyPr/>
            <a:lstStyle/>
            <a:p>
              <a:endParaRPr lang="en-GB"/>
            </a:p>
          </p:txBody>
        </p:sp>
        <p:sp>
          <p:nvSpPr>
            <p:cNvPr id="11" name="TextBox 11"/>
            <p:cNvSpPr txBox="1"/>
            <p:nvPr/>
          </p:nvSpPr>
          <p:spPr>
            <a:xfrm>
              <a:off x="0" y="-47625"/>
              <a:ext cx="1120089" cy="1695574"/>
            </a:xfrm>
            <a:prstGeom prst="rect">
              <a:avLst/>
            </a:prstGeom>
          </p:spPr>
          <p:txBody>
            <a:bodyPr lIns="50800" tIns="50800" rIns="50800" bIns="50800" rtlCol="0" anchor="ctr"/>
            <a:lstStyle/>
            <a:p>
              <a:pPr algn="ctr">
                <a:lnSpc>
                  <a:spcPts val="3359"/>
                </a:lnSpc>
              </a:pPr>
              <a:r>
                <a:rPr lang="en-US" sz="2399">
                  <a:solidFill>
                    <a:srgbClr val="000000"/>
                  </a:solidFill>
                  <a:latin typeface="Montserrat Classic Bold"/>
                  <a:ea typeface="Montserrat Classic Bold"/>
                  <a:cs typeface="Montserrat Classic Bold"/>
                  <a:sym typeface="Montserrat Classic Bold"/>
                </a:rPr>
                <a:t>Intensity of the storm: </a:t>
              </a:r>
              <a:r>
                <a:rPr lang="en-US" sz="2399">
                  <a:solidFill>
                    <a:srgbClr val="000000"/>
                  </a:solidFill>
                  <a:latin typeface="Montserrat Classic"/>
                  <a:ea typeface="Montserrat Classic"/>
                  <a:cs typeface="Montserrat Classic"/>
                  <a:sym typeface="Montserrat Classic"/>
                </a:rPr>
                <a:t>Storm </a:t>
              </a:r>
              <a:r>
                <a:rPr lang="en-US" sz="2399" err="1">
                  <a:solidFill>
                    <a:srgbClr val="000000"/>
                  </a:solidFill>
                  <a:latin typeface="Montserrat Classic"/>
                  <a:ea typeface="Montserrat Classic"/>
                  <a:cs typeface="Montserrat Classic"/>
                  <a:sym typeface="Montserrat Classic"/>
                </a:rPr>
                <a:t>Babet</a:t>
              </a:r>
              <a:r>
                <a:rPr lang="en-US" sz="2399">
                  <a:solidFill>
                    <a:srgbClr val="000000"/>
                  </a:solidFill>
                  <a:latin typeface="Montserrat Classic"/>
                  <a:ea typeface="Montserrat Classic"/>
                  <a:cs typeface="Montserrat Classic"/>
                  <a:sym typeface="Montserrat Classic"/>
                </a:rPr>
                <a:t> brought intense rainfall and high winds, leading to widespread flooding, landslides and significant damage across the UK. The severity of the storm, including the rare red weather warnings and the 7 lives lost, highlights the increasing intensity of storm events in the region.</a:t>
              </a:r>
            </a:p>
          </p:txBody>
        </p:sp>
      </p:grpSp>
      <p:sp>
        <p:nvSpPr>
          <p:cNvPr id="12" name="TextBox 12"/>
          <p:cNvSpPr txBox="1"/>
          <p:nvPr/>
        </p:nvSpPr>
        <p:spPr>
          <a:xfrm>
            <a:off x="4154769" y="771544"/>
            <a:ext cx="12380631" cy="842603"/>
          </a:xfrm>
          <a:prstGeom prst="rect">
            <a:avLst/>
          </a:prstGeom>
        </p:spPr>
        <p:txBody>
          <a:bodyPr wrap="square" lIns="0" tIns="0" rIns="0" bIns="0" rtlCol="0" anchor="t">
            <a:spAutoFit/>
          </a:bodyPr>
          <a:lstStyle/>
          <a:p>
            <a:pPr algn="ctr">
              <a:lnSpc>
                <a:spcPts val="7365"/>
              </a:lnSpc>
              <a:spcBef>
                <a:spcPct val="0"/>
              </a:spcBef>
            </a:pPr>
            <a:r>
              <a:rPr lang="en-US" sz="5261" dirty="0">
                <a:solidFill>
                  <a:srgbClr val="FFFFFF"/>
                </a:solidFill>
                <a:latin typeface="Montserrat Classic Bold"/>
                <a:ea typeface="Montserrat Classic Bold"/>
                <a:cs typeface="Montserrat Classic Bold"/>
                <a:sym typeface="Montserrat Classic Bold"/>
              </a:rPr>
              <a:t>GCSE Case Study: Storm </a:t>
            </a:r>
            <a:r>
              <a:rPr lang="en-US" sz="5261" dirty="0" err="1">
                <a:solidFill>
                  <a:srgbClr val="FFFFFF"/>
                </a:solidFill>
                <a:latin typeface="Montserrat Classic Bold"/>
                <a:ea typeface="Montserrat Classic Bold"/>
                <a:cs typeface="Montserrat Classic Bold"/>
                <a:sym typeface="Montserrat Classic Bold"/>
              </a:rPr>
              <a:t>Babet</a:t>
            </a:r>
            <a:endParaRPr lang="en-US" sz="5261" dirty="0">
              <a:solidFill>
                <a:srgbClr val="FFFFFF"/>
              </a:solidFill>
              <a:latin typeface="Montserrat Classic Bold"/>
              <a:ea typeface="Montserrat Classic Bold"/>
              <a:cs typeface="Montserrat Classic Bold"/>
              <a:sym typeface="Montserrat Classic Bold"/>
            </a:endParaRPr>
          </a:p>
        </p:txBody>
      </p:sp>
      <p:sp>
        <p:nvSpPr>
          <p:cNvPr id="13" name="TextBox 13"/>
          <p:cNvSpPr txBox="1"/>
          <p:nvPr/>
        </p:nvSpPr>
        <p:spPr>
          <a:xfrm>
            <a:off x="1410887" y="1927165"/>
            <a:ext cx="15466226" cy="1536065"/>
          </a:xfrm>
          <a:prstGeom prst="rect">
            <a:avLst/>
          </a:prstGeom>
        </p:spPr>
        <p:txBody>
          <a:bodyPr lIns="0" tIns="0" rIns="0" bIns="0" rtlCol="0" anchor="t">
            <a:spAutoFit/>
          </a:bodyPr>
          <a:lstStyle/>
          <a:p>
            <a:pPr algn="ctr">
              <a:lnSpc>
                <a:spcPts val="6160"/>
              </a:lnSpc>
              <a:spcBef>
                <a:spcPct val="0"/>
              </a:spcBef>
            </a:pPr>
            <a:r>
              <a:rPr lang="en-US" sz="4400">
                <a:solidFill>
                  <a:srgbClr val="000000"/>
                </a:solidFill>
                <a:latin typeface="Montserrat Classic Bold"/>
                <a:ea typeface="Montserrat Classic Bold"/>
                <a:cs typeface="Montserrat Classic Bold"/>
                <a:sym typeface="Montserrat Classic Bold"/>
              </a:rPr>
              <a:t>DOES STORM BABET SHOW THAT THE               WEATHER IN THE UK IS BECOMING MORE EXTREME?</a:t>
            </a:r>
          </a:p>
        </p:txBody>
      </p:sp>
      <p:grpSp>
        <p:nvGrpSpPr>
          <p:cNvPr id="14" name="Group 14"/>
          <p:cNvGrpSpPr/>
          <p:nvPr/>
        </p:nvGrpSpPr>
        <p:grpSpPr>
          <a:xfrm>
            <a:off x="14000325" y="3578809"/>
            <a:ext cx="4161689" cy="6254499"/>
            <a:chOff x="0" y="0"/>
            <a:chExt cx="1096083" cy="1647275"/>
          </a:xfrm>
        </p:grpSpPr>
        <p:sp>
          <p:nvSpPr>
            <p:cNvPr id="15" name="Freeform 15"/>
            <p:cNvSpPr/>
            <p:nvPr/>
          </p:nvSpPr>
          <p:spPr>
            <a:xfrm>
              <a:off x="0" y="0"/>
              <a:ext cx="1096083" cy="1647275"/>
            </a:xfrm>
            <a:custGeom>
              <a:avLst/>
              <a:gdLst/>
              <a:ahLst/>
              <a:cxnLst/>
              <a:rect l="l" t="t" r="r" b="b"/>
              <a:pathLst>
                <a:path w="1096083" h="1647275">
                  <a:moveTo>
                    <a:pt x="94874" y="0"/>
                  </a:moveTo>
                  <a:lnTo>
                    <a:pt x="1001208" y="0"/>
                  </a:lnTo>
                  <a:cubicBezTo>
                    <a:pt x="1053606" y="0"/>
                    <a:pt x="1096083" y="42477"/>
                    <a:pt x="1096083" y="94874"/>
                  </a:cubicBezTo>
                  <a:lnTo>
                    <a:pt x="1096083" y="1552401"/>
                  </a:lnTo>
                  <a:cubicBezTo>
                    <a:pt x="1096083" y="1604799"/>
                    <a:pt x="1053606" y="1647275"/>
                    <a:pt x="1001208" y="1647275"/>
                  </a:cubicBezTo>
                  <a:lnTo>
                    <a:pt x="94874" y="1647275"/>
                  </a:lnTo>
                  <a:cubicBezTo>
                    <a:pt x="42477" y="1647275"/>
                    <a:pt x="0" y="1604799"/>
                    <a:pt x="0" y="1552401"/>
                  </a:cubicBezTo>
                  <a:lnTo>
                    <a:pt x="0" y="94874"/>
                  </a:lnTo>
                  <a:cubicBezTo>
                    <a:pt x="0" y="42477"/>
                    <a:pt x="42477" y="0"/>
                    <a:pt x="94874" y="0"/>
                  </a:cubicBezTo>
                  <a:close/>
                </a:path>
              </a:pathLst>
            </a:custGeom>
            <a:solidFill>
              <a:srgbClr val="FFFFFF"/>
            </a:solidFill>
            <a:ln w="66675" cap="rnd">
              <a:solidFill>
                <a:srgbClr val="CC2141"/>
              </a:solidFill>
              <a:prstDash val="solid"/>
              <a:round/>
            </a:ln>
          </p:spPr>
          <p:txBody>
            <a:bodyPr/>
            <a:lstStyle/>
            <a:p>
              <a:endParaRPr lang="en-GB"/>
            </a:p>
          </p:txBody>
        </p:sp>
        <p:sp>
          <p:nvSpPr>
            <p:cNvPr id="16" name="TextBox 16"/>
            <p:cNvSpPr txBox="1"/>
            <p:nvPr/>
          </p:nvSpPr>
          <p:spPr>
            <a:xfrm>
              <a:off x="0" y="-47625"/>
              <a:ext cx="1096083" cy="1694900"/>
            </a:xfrm>
            <a:prstGeom prst="rect">
              <a:avLst/>
            </a:prstGeom>
          </p:spPr>
          <p:txBody>
            <a:bodyPr lIns="50800" tIns="50800" rIns="50800" bIns="50800" rtlCol="0" anchor="ctr"/>
            <a:lstStyle/>
            <a:p>
              <a:pPr algn="ctr">
                <a:lnSpc>
                  <a:spcPts val="3359"/>
                </a:lnSpc>
              </a:pPr>
              <a:r>
                <a:rPr lang="en-US" sz="2399">
                  <a:solidFill>
                    <a:srgbClr val="000000"/>
                  </a:solidFill>
                  <a:latin typeface="Montserrat Classic Bold"/>
                  <a:ea typeface="Montserrat Classic Bold"/>
                  <a:cs typeface="Montserrat Classic Bold"/>
                  <a:sym typeface="Montserrat Classic Bold"/>
                </a:rPr>
                <a:t>Historical comparisons:</a:t>
              </a:r>
              <a:r>
                <a:rPr lang="en-US" sz="2399">
                  <a:solidFill>
                    <a:srgbClr val="000000"/>
                  </a:solidFill>
                  <a:latin typeface="Montserrat Classic"/>
                  <a:ea typeface="Montserrat Classic"/>
                  <a:cs typeface="Montserrat Classic"/>
                  <a:sym typeface="Montserrat Classic"/>
                </a:rPr>
                <a:t> When compared to historical records, the frequency and severity of storms like </a:t>
              </a:r>
              <a:r>
                <a:rPr lang="en-US" sz="2399" err="1">
                  <a:solidFill>
                    <a:srgbClr val="000000"/>
                  </a:solidFill>
                  <a:latin typeface="Montserrat Classic"/>
                  <a:ea typeface="Montserrat Classic"/>
                  <a:cs typeface="Montserrat Classic"/>
                  <a:sym typeface="Montserrat Classic"/>
                </a:rPr>
                <a:t>Babet</a:t>
              </a:r>
              <a:r>
                <a:rPr lang="en-US" sz="2399">
                  <a:solidFill>
                    <a:srgbClr val="000000"/>
                  </a:solidFill>
                  <a:latin typeface="Montserrat Classic"/>
                  <a:ea typeface="Montserrat Classic"/>
                  <a:cs typeface="Montserrat Classic"/>
                  <a:sym typeface="Montserrat Classic"/>
                </a:rPr>
                <a:t> have increased. This aligns with broader climate trends that show more extreme weather patterns over time, influenced by global temperature rises and changes in atmospheric conditions.</a:t>
              </a:r>
            </a:p>
          </p:txBody>
        </p:sp>
      </p:grpSp>
      <p:grpSp>
        <p:nvGrpSpPr>
          <p:cNvPr id="17" name="Group 17"/>
          <p:cNvGrpSpPr/>
          <p:nvPr/>
        </p:nvGrpSpPr>
        <p:grpSpPr>
          <a:xfrm>
            <a:off x="9110402" y="3578809"/>
            <a:ext cx="4641028" cy="6254499"/>
            <a:chOff x="0" y="0"/>
            <a:chExt cx="1222328" cy="1647275"/>
          </a:xfrm>
        </p:grpSpPr>
        <p:sp>
          <p:nvSpPr>
            <p:cNvPr id="18" name="Freeform 18"/>
            <p:cNvSpPr/>
            <p:nvPr/>
          </p:nvSpPr>
          <p:spPr>
            <a:xfrm>
              <a:off x="0" y="0"/>
              <a:ext cx="1222328" cy="1647275"/>
            </a:xfrm>
            <a:custGeom>
              <a:avLst/>
              <a:gdLst/>
              <a:ahLst/>
              <a:cxnLst/>
              <a:rect l="l" t="t" r="r" b="b"/>
              <a:pathLst>
                <a:path w="1222328" h="1647275">
                  <a:moveTo>
                    <a:pt x="85076" y="0"/>
                  </a:moveTo>
                  <a:lnTo>
                    <a:pt x="1137253" y="0"/>
                  </a:lnTo>
                  <a:cubicBezTo>
                    <a:pt x="1184239" y="0"/>
                    <a:pt x="1222328" y="38090"/>
                    <a:pt x="1222328" y="85076"/>
                  </a:cubicBezTo>
                  <a:lnTo>
                    <a:pt x="1222328" y="1562200"/>
                  </a:lnTo>
                  <a:cubicBezTo>
                    <a:pt x="1222328" y="1609186"/>
                    <a:pt x="1184239" y="1647275"/>
                    <a:pt x="1137253" y="1647275"/>
                  </a:cubicBezTo>
                  <a:lnTo>
                    <a:pt x="85076" y="1647275"/>
                  </a:lnTo>
                  <a:cubicBezTo>
                    <a:pt x="62512" y="1647275"/>
                    <a:pt x="40873" y="1638312"/>
                    <a:pt x="24918" y="1622357"/>
                  </a:cubicBezTo>
                  <a:cubicBezTo>
                    <a:pt x="8963" y="1606403"/>
                    <a:pt x="0" y="1584763"/>
                    <a:pt x="0" y="1562200"/>
                  </a:cubicBezTo>
                  <a:lnTo>
                    <a:pt x="0" y="85076"/>
                  </a:lnTo>
                  <a:cubicBezTo>
                    <a:pt x="0" y="62512"/>
                    <a:pt x="8963" y="40873"/>
                    <a:pt x="24918" y="24918"/>
                  </a:cubicBezTo>
                  <a:cubicBezTo>
                    <a:pt x="40873" y="8963"/>
                    <a:pt x="62512" y="0"/>
                    <a:pt x="85076" y="0"/>
                  </a:cubicBezTo>
                  <a:close/>
                </a:path>
              </a:pathLst>
            </a:custGeom>
            <a:solidFill>
              <a:srgbClr val="FFFFFF"/>
            </a:solidFill>
            <a:ln w="66675" cap="rnd">
              <a:solidFill>
                <a:srgbClr val="CC2141"/>
              </a:solidFill>
              <a:prstDash val="solid"/>
              <a:round/>
            </a:ln>
          </p:spPr>
          <p:txBody>
            <a:bodyPr/>
            <a:lstStyle/>
            <a:p>
              <a:endParaRPr lang="en-GB"/>
            </a:p>
          </p:txBody>
        </p:sp>
        <p:sp>
          <p:nvSpPr>
            <p:cNvPr id="19" name="TextBox 19"/>
            <p:cNvSpPr txBox="1"/>
            <p:nvPr/>
          </p:nvSpPr>
          <p:spPr>
            <a:xfrm>
              <a:off x="0" y="-47625"/>
              <a:ext cx="1222328" cy="1694900"/>
            </a:xfrm>
            <a:prstGeom prst="rect">
              <a:avLst/>
            </a:prstGeom>
          </p:spPr>
          <p:txBody>
            <a:bodyPr lIns="50800" tIns="50800" rIns="50800" bIns="50800" rtlCol="0" anchor="ctr"/>
            <a:lstStyle/>
            <a:p>
              <a:pPr algn="ctr">
                <a:lnSpc>
                  <a:spcPts val="3359"/>
                </a:lnSpc>
              </a:pPr>
              <a:r>
                <a:rPr lang="en-US" sz="2399">
                  <a:solidFill>
                    <a:srgbClr val="000000"/>
                  </a:solidFill>
                  <a:latin typeface="Montserrat Classic Bold"/>
                  <a:ea typeface="Montserrat Classic Bold"/>
                  <a:cs typeface="Montserrat Classic Bold"/>
                  <a:sym typeface="Montserrat Classic Bold"/>
                </a:rPr>
                <a:t>Widespread impacts:</a:t>
              </a:r>
              <a:r>
                <a:rPr lang="en-US" sz="2399">
                  <a:solidFill>
                    <a:srgbClr val="000000"/>
                  </a:solidFill>
                  <a:latin typeface="Montserrat Classic"/>
                  <a:ea typeface="Montserrat Classic"/>
                  <a:cs typeface="Montserrat Classic"/>
                  <a:sym typeface="Montserrat Classic"/>
                </a:rPr>
                <a:t> The extensive damage caused by Storm </a:t>
              </a:r>
              <a:r>
                <a:rPr lang="en-US" sz="2399" err="1">
                  <a:solidFill>
                    <a:srgbClr val="000000"/>
                  </a:solidFill>
                  <a:latin typeface="Montserrat Classic"/>
                  <a:ea typeface="Montserrat Classic"/>
                  <a:cs typeface="Montserrat Classic"/>
                  <a:sym typeface="Montserrat Classic"/>
                </a:rPr>
                <a:t>Babet</a:t>
              </a:r>
              <a:r>
                <a:rPr lang="en-US" sz="2399">
                  <a:solidFill>
                    <a:srgbClr val="000000"/>
                  </a:solidFill>
                  <a:latin typeface="Montserrat Classic"/>
                  <a:ea typeface="Montserrat Classic"/>
                  <a:cs typeface="Montserrat Classic"/>
                  <a:sym typeface="Montserrat Classic"/>
                </a:rPr>
                <a:t>, including flooding of homes, disruption to transportation, and economic losses, highlights the increasing risk and impact of extreme weather in the UK. The scale of the storm’s effects reflects the increasing vulnerability of infrastructure and communities to such events.</a:t>
              </a:r>
            </a:p>
          </p:txBody>
        </p:sp>
      </p:grpSp>
      <p:grpSp>
        <p:nvGrpSpPr>
          <p:cNvPr id="20" name="Group 20"/>
          <p:cNvGrpSpPr/>
          <p:nvPr/>
        </p:nvGrpSpPr>
        <p:grpSpPr>
          <a:xfrm>
            <a:off x="4608669" y="3578809"/>
            <a:ext cx="4252838" cy="6254499"/>
            <a:chOff x="0" y="0"/>
            <a:chExt cx="1120089" cy="1647275"/>
          </a:xfrm>
        </p:grpSpPr>
        <p:sp>
          <p:nvSpPr>
            <p:cNvPr id="21" name="Freeform 21"/>
            <p:cNvSpPr/>
            <p:nvPr/>
          </p:nvSpPr>
          <p:spPr>
            <a:xfrm>
              <a:off x="0" y="0"/>
              <a:ext cx="1120089" cy="1647275"/>
            </a:xfrm>
            <a:custGeom>
              <a:avLst/>
              <a:gdLst/>
              <a:ahLst/>
              <a:cxnLst/>
              <a:rect l="l" t="t" r="r" b="b"/>
              <a:pathLst>
                <a:path w="1120089" h="1647275">
                  <a:moveTo>
                    <a:pt x="92841" y="0"/>
                  </a:moveTo>
                  <a:lnTo>
                    <a:pt x="1027248" y="0"/>
                  </a:lnTo>
                  <a:cubicBezTo>
                    <a:pt x="1051871" y="0"/>
                    <a:pt x="1075485" y="9781"/>
                    <a:pt x="1092896" y="27193"/>
                  </a:cubicBezTo>
                  <a:cubicBezTo>
                    <a:pt x="1110308" y="44604"/>
                    <a:pt x="1120089" y="68218"/>
                    <a:pt x="1120089" y="92841"/>
                  </a:cubicBezTo>
                  <a:lnTo>
                    <a:pt x="1120089" y="1554434"/>
                  </a:lnTo>
                  <a:cubicBezTo>
                    <a:pt x="1120089" y="1579057"/>
                    <a:pt x="1110308" y="1602672"/>
                    <a:pt x="1092896" y="1620083"/>
                  </a:cubicBezTo>
                  <a:cubicBezTo>
                    <a:pt x="1075485" y="1637494"/>
                    <a:pt x="1051871" y="1647275"/>
                    <a:pt x="1027248" y="1647275"/>
                  </a:cubicBezTo>
                  <a:lnTo>
                    <a:pt x="92841" y="1647275"/>
                  </a:lnTo>
                  <a:cubicBezTo>
                    <a:pt x="68218" y="1647275"/>
                    <a:pt x="44604" y="1637494"/>
                    <a:pt x="27193" y="1620083"/>
                  </a:cubicBezTo>
                  <a:cubicBezTo>
                    <a:pt x="9781" y="1602672"/>
                    <a:pt x="0" y="1579057"/>
                    <a:pt x="0" y="1554434"/>
                  </a:cubicBezTo>
                  <a:lnTo>
                    <a:pt x="0" y="92841"/>
                  </a:lnTo>
                  <a:cubicBezTo>
                    <a:pt x="0" y="68218"/>
                    <a:pt x="9781" y="44604"/>
                    <a:pt x="27193" y="27193"/>
                  </a:cubicBezTo>
                  <a:cubicBezTo>
                    <a:pt x="44604" y="9781"/>
                    <a:pt x="68218" y="0"/>
                    <a:pt x="92841" y="0"/>
                  </a:cubicBezTo>
                  <a:close/>
                </a:path>
              </a:pathLst>
            </a:custGeom>
            <a:solidFill>
              <a:srgbClr val="FFFFFF"/>
            </a:solidFill>
            <a:ln w="66675" cap="rnd">
              <a:solidFill>
                <a:srgbClr val="CC2141"/>
              </a:solidFill>
              <a:prstDash val="solid"/>
              <a:round/>
            </a:ln>
          </p:spPr>
          <p:txBody>
            <a:bodyPr/>
            <a:lstStyle/>
            <a:p>
              <a:endParaRPr lang="en-GB"/>
            </a:p>
          </p:txBody>
        </p:sp>
        <p:sp>
          <p:nvSpPr>
            <p:cNvPr id="22" name="TextBox 22"/>
            <p:cNvSpPr txBox="1"/>
            <p:nvPr/>
          </p:nvSpPr>
          <p:spPr>
            <a:xfrm>
              <a:off x="0" y="-47625"/>
              <a:ext cx="1120089" cy="1694900"/>
            </a:xfrm>
            <a:prstGeom prst="rect">
              <a:avLst/>
            </a:prstGeom>
          </p:spPr>
          <p:txBody>
            <a:bodyPr lIns="50800" tIns="50800" rIns="50800" bIns="50800" rtlCol="0" anchor="ctr"/>
            <a:lstStyle/>
            <a:p>
              <a:pPr algn="ctr">
                <a:lnSpc>
                  <a:spcPts val="3359"/>
                </a:lnSpc>
              </a:pPr>
              <a:r>
                <a:rPr lang="en-US" sz="2399">
                  <a:solidFill>
                    <a:srgbClr val="000000"/>
                  </a:solidFill>
                  <a:latin typeface="Montserrat Classic Bold"/>
                  <a:ea typeface="Montserrat Classic Bold"/>
                  <a:cs typeface="Montserrat Classic Bold"/>
                  <a:sym typeface="Montserrat Classic Bold"/>
                </a:rPr>
                <a:t>Frequency of severe weather events: </a:t>
              </a:r>
              <a:r>
                <a:rPr lang="en-US" sz="2399">
                  <a:solidFill>
                    <a:srgbClr val="000000"/>
                  </a:solidFill>
                  <a:latin typeface="Montserrat Classic"/>
                  <a:ea typeface="Montserrat Classic"/>
                  <a:cs typeface="Montserrat Classic"/>
                  <a:sym typeface="Montserrat Classic"/>
                </a:rPr>
                <a:t>Storm </a:t>
              </a:r>
              <a:r>
                <a:rPr lang="en-US" sz="2399" err="1">
                  <a:solidFill>
                    <a:srgbClr val="000000"/>
                  </a:solidFill>
                  <a:latin typeface="Montserrat Classic"/>
                  <a:ea typeface="Montserrat Classic"/>
                  <a:cs typeface="Montserrat Classic"/>
                  <a:sym typeface="Montserrat Classic"/>
                </a:rPr>
                <a:t>Babet</a:t>
              </a:r>
              <a:r>
                <a:rPr lang="en-US" sz="2399">
                  <a:solidFill>
                    <a:srgbClr val="000000"/>
                  </a:solidFill>
                  <a:latin typeface="Montserrat Classic"/>
                  <a:ea typeface="Montserrat Classic"/>
                  <a:cs typeface="Montserrat Classic"/>
                  <a:sym typeface="Montserrat Classic"/>
                </a:rPr>
                <a:t> is part of a pattern of recent severe storms in the UK, such as Storm Ciara and Storm Dennis in 2020. The frequency of such extreme weather events suggests a trend towards more volatile weather conditions, which many experts link to climate change. </a:t>
              </a: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4111109" y="8029844"/>
            <a:ext cx="4148316" cy="2628361"/>
          </a:xfrm>
          <a:custGeom>
            <a:avLst/>
            <a:gdLst/>
            <a:ahLst/>
            <a:cxnLst/>
            <a:rect l="l" t="t" r="r" b="b"/>
            <a:pathLst>
              <a:path w="4148316" h="2628361">
                <a:moveTo>
                  <a:pt x="0" y="0"/>
                </a:moveTo>
                <a:lnTo>
                  <a:pt x="4148316" y="0"/>
                </a:lnTo>
                <a:lnTo>
                  <a:pt x="4148316" y="2628362"/>
                </a:lnTo>
                <a:lnTo>
                  <a:pt x="0" y="2628362"/>
                </a:lnTo>
                <a:lnTo>
                  <a:pt x="0" y="0"/>
                </a:lnTo>
                <a:close/>
              </a:path>
            </a:pathLst>
          </a:custGeom>
          <a:blipFill>
            <a:blip r:embed="rId5"/>
            <a:stretch>
              <a:fillRect l="-25363" t="-23128" r="-49588" b="-152995"/>
            </a:stretch>
          </a:blipFill>
        </p:spPr>
        <p:txBody>
          <a:bodyPr/>
          <a:lstStyle/>
          <a:p>
            <a:endParaRPr lang="en-GB"/>
          </a:p>
        </p:txBody>
      </p:sp>
      <p:sp>
        <p:nvSpPr>
          <p:cNvPr id="10" name="Freeform 10"/>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sp>
        <p:nvSpPr>
          <p:cNvPr id="11" name="TextBox 11"/>
          <p:cNvSpPr txBox="1"/>
          <p:nvPr/>
        </p:nvSpPr>
        <p:spPr>
          <a:xfrm>
            <a:off x="2481216" y="4000500"/>
            <a:ext cx="13325568" cy="2646681"/>
          </a:xfrm>
          <a:prstGeom prst="rect">
            <a:avLst/>
          </a:prstGeom>
        </p:spPr>
        <p:txBody>
          <a:bodyPr lIns="0" tIns="0" rIns="0" bIns="0" rtlCol="0" anchor="t">
            <a:spAutoFit/>
          </a:bodyPr>
          <a:lstStyle/>
          <a:p>
            <a:pPr algn="ctr">
              <a:lnSpc>
                <a:spcPts val="5319"/>
              </a:lnSpc>
            </a:pPr>
            <a:r>
              <a:rPr lang="en-US" sz="3799">
                <a:solidFill>
                  <a:srgbClr val="000000"/>
                </a:solidFill>
                <a:latin typeface="Montserrat Classic Bold"/>
                <a:ea typeface="Montserrat Classic Bold"/>
                <a:cs typeface="Montserrat Classic Bold"/>
                <a:sym typeface="Montserrat Classic Bold"/>
              </a:rPr>
              <a:t>TASK: </a:t>
            </a:r>
          </a:p>
          <a:p>
            <a:pPr algn="ctr">
              <a:lnSpc>
                <a:spcPts val="5319"/>
              </a:lnSpc>
              <a:spcBef>
                <a:spcPct val="0"/>
              </a:spcBef>
            </a:pPr>
            <a:r>
              <a:rPr lang="en-US" sz="3799">
                <a:solidFill>
                  <a:srgbClr val="000000"/>
                </a:solidFill>
                <a:latin typeface="Montserrat Classic Bold"/>
                <a:ea typeface="Montserrat Classic Bold"/>
                <a:cs typeface="Montserrat Classic Bold"/>
                <a:sym typeface="Montserrat Classic Bold"/>
              </a:rPr>
              <a:t>Answer the question on your worksheet about how Storm </a:t>
            </a:r>
            <a:r>
              <a:rPr lang="en-US" sz="3799" err="1">
                <a:solidFill>
                  <a:srgbClr val="000000"/>
                </a:solidFill>
                <a:latin typeface="Montserrat Classic Bold"/>
                <a:ea typeface="Montserrat Classic Bold"/>
                <a:cs typeface="Montserrat Classic Bold"/>
                <a:sym typeface="Montserrat Classic Bold"/>
              </a:rPr>
              <a:t>Babet</a:t>
            </a:r>
            <a:r>
              <a:rPr lang="en-US" sz="3799">
                <a:solidFill>
                  <a:srgbClr val="000000"/>
                </a:solidFill>
                <a:latin typeface="Montserrat Classic Bold"/>
                <a:ea typeface="Montserrat Classic Bold"/>
                <a:cs typeface="Montserrat Classic Bold"/>
                <a:sym typeface="Montserrat Classic Bold"/>
              </a:rPr>
              <a:t> shows that the weather in the UK is becoming more extreme.</a:t>
            </a:r>
          </a:p>
        </p:txBody>
      </p:sp>
      <p:sp>
        <p:nvSpPr>
          <p:cNvPr id="12" name="Freeform 12"/>
          <p:cNvSpPr/>
          <p:nvPr/>
        </p:nvSpPr>
        <p:spPr>
          <a:xfrm>
            <a:off x="14734993" y="4338939"/>
            <a:ext cx="2155106" cy="2308241"/>
          </a:xfrm>
          <a:custGeom>
            <a:avLst/>
            <a:gdLst/>
            <a:ahLst/>
            <a:cxnLst/>
            <a:rect l="l" t="t" r="r" b="b"/>
            <a:pathLst>
              <a:path w="2155106" h="2308241">
                <a:moveTo>
                  <a:pt x="0" y="0"/>
                </a:moveTo>
                <a:lnTo>
                  <a:pt x="2155105" y="0"/>
                </a:lnTo>
                <a:lnTo>
                  <a:pt x="2155105" y="2308242"/>
                </a:lnTo>
                <a:lnTo>
                  <a:pt x="0" y="2308242"/>
                </a:lnTo>
                <a:lnTo>
                  <a:pt x="0" y="0"/>
                </a:lnTo>
                <a:close/>
              </a:path>
            </a:pathLst>
          </a:custGeom>
          <a:blipFill>
            <a:blip r:embed="rId7"/>
            <a:stretch>
              <a:fillRect l="-175504" t="-8682" r="-45209" b="-63036"/>
            </a:stretch>
          </a:blipFill>
        </p:spPr>
        <p:txBody>
          <a:bodyPr/>
          <a:lstStyle/>
          <a:p>
            <a:endParaRPr lang="en-GB"/>
          </a:p>
        </p:txBody>
      </p:sp>
      <p:sp>
        <p:nvSpPr>
          <p:cNvPr id="13" name="TextBox 13"/>
          <p:cNvSpPr txBox="1"/>
          <p:nvPr/>
        </p:nvSpPr>
        <p:spPr>
          <a:xfrm>
            <a:off x="4154769" y="771544"/>
            <a:ext cx="12380631" cy="842603"/>
          </a:xfrm>
          <a:prstGeom prst="rect">
            <a:avLst/>
          </a:prstGeom>
        </p:spPr>
        <p:txBody>
          <a:bodyPr wrap="square" lIns="0" tIns="0" rIns="0" bIns="0" rtlCol="0" anchor="t">
            <a:spAutoFit/>
          </a:bodyPr>
          <a:lstStyle/>
          <a:p>
            <a:pPr algn="ctr">
              <a:lnSpc>
                <a:spcPts val="7365"/>
              </a:lnSpc>
              <a:spcBef>
                <a:spcPct val="0"/>
              </a:spcBef>
            </a:pPr>
            <a:r>
              <a:rPr lang="en-US" sz="5261" dirty="0">
                <a:solidFill>
                  <a:srgbClr val="FFFFFF"/>
                </a:solidFill>
                <a:latin typeface="Montserrat Classic Bold"/>
                <a:ea typeface="Montserrat Classic Bold"/>
                <a:cs typeface="Montserrat Classic Bold"/>
                <a:sym typeface="Montserrat Classic Bold"/>
              </a:rPr>
              <a:t>GCSE Case Study: Storm </a:t>
            </a:r>
            <a:r>
              <a:rPr lang="en-US" sz="5261">
                <a:solidFill>
                  <a:srgbClr val="FFFFFF"/>
                </a:solidFill>
                <a:latin typeface="Montserrat Classic Bold"/>
                <a:ea typeface="Montserrat Classic Bold"/>
                <a:cs typeface="Montserrat Classic Bold"/>
                <a:sym typeface="Montserrat Classic Bold"/>
              </a:rPr>
              <a:t>Babet</a:t>
            </a:r>
          </a:p>
        </p:txBody>
      </p:sp>
      <p:sp>
        <p:nvSpPr>
          <p:cNvPr id="14" name="Freeform 14"/>
          <p:cNvSpPr/>
          <p:nvPr/>
        </p:nvSpPr>
        <p:spPr>
          <a:xfrm rot="17732" flipH="1">
            <a:off x="-109571" y="5960573"/>
            <a:ext cx="4989262" cy="4476228"/>
          </a:xfrm>
          <a:custGeom>
            <a:avLst/>
            <a:gdLst/>
            <a:ahLst/>
            <a:cxnLst/>
            <a:rect l="l" t="t" r="r" b="b"/>
            <a:pathLst>
              <a:path w="4989262" h="4476228">
                <a:moveTo>
                  <a:pt x="4989262" y="0"/>
                </a:moveTo>
                <a:lnTo>
                  <a:pt x="0" y="0"/>
                </a:lnTo>
                <a:lnTo>
                  <a:pt x="0" y="4476227"/>
                </a:lnTo>
                <a:lnTo>
                  <a:pt x="4989262" y="4476227"/>
                </a:lnTo>
                <a:lnTo>
                  <a:pt x="4989262" y="0"/>
                </a:lnTo>
                <a:close/>
              </a:path>
            </a:pathLst>
          </a:custGeom>
          <a:blipFill>
            <a:blip r:embed="rId8"/>
            <a:stretch>
              <a:fillRect t="-2108" b="-2108"/>
            </a:stretch>
          </a:blipFill>
        </p:spPr>
        <p:txBody>
          <a:bodyPr/>
          <a:lstStyle/>
          <a:p>
            <a:endParaRPr lang="en-GB"/>
          </a:p>
        </p:txBody>
      </p:sp>
      <p:sp>
        <p:nvSpPr>
          <p:cNvPr id="15" name="Freeform 15"/>
          <p:cNvSpPr/>
          <p:nvPr/>
        </p:nvSpPr>
        <p:spPr>
          <a:xfrm rot="530332">
            <a:off x="1308005" y="6039052"/>
            <a:ext cx="2875300" cy="4088317"/>
          </a:xfrm>
          <a:custGeom>
            <a:avLst/>
            <a:gdLst/>
            <a:ahLst/>
            <a:cxnLst/>
            <a:rect l="l" t="t" r="r" b="b"/>
            <a:pathLst>
              <a:path w="2875300" h="4088317">
                <a:moveTo>
                  <a:pt x="0" y="0"/>
                </a:moveTo>
                <a:lnTo>
                  <a:pt x="2875300" y="0"/>
                </a:lnTo>
                <a:lnTo>
                  <a:pt x="2875300" y="4088317"/>
                </a:lnTo>
                <a:lnTo>
                  <a:pt x="0" y="4088317"/>
                </a:lnTo>
                <a:lnTo>
                  <a:pt x="0" y="0"/>
                </a:lnTo>
                <a:close/>
              </a:path>
            </a:pathLst>
          </a:custGeom>
          <a:blipFill>
            <a:blip r:embed="rId9"/>
            <a:stretch>
              <a:fillRect/>
            </a:stretch>
          </a:blipFill>
        </p:spPr>
        <p:txBody>
          <a:bodyPr/>
          <a:lstStyle/>
          <a:p>
            <a:endParaRPr lang="en-GB"/>
          </a:p>
        </p:txBody>
      </p:sp>
      <p:sp>
        <p:nvSpPr>
          <p:cNvPr id="16" name="Freeform 16"/>
          <p:cNvSpPr/>
          <p:nvPr/>
        </p:nvSpPr>
        <p:spPr>
          <a:xfrm rot="17732" flipH="1">
            <a:off x="1005989" y="8155827"/>
            <a:ext cx="3070181" cy="1765839"/>
          </a:xfrm>
          <a:custGeom>
            <a:avLst/>
            <a:gdLst/>
            <a:ahLst/>
            <a:cxnLst/>
            <a:rect l="l" t="t" r="r" b="b"/>
            <a:pathLst>
              <a:path w="3070181" h="1765839">
                <a:moveTo>
                  <a:pt x="3070181" y="0"/>
                </a:moveTo>
                <a:lnTo>
                  <a:pt x="0" y="0"/>
                </a:lnTo>
                <a:lnTo>
                  <a:pt x="0" y="1765839"/>
                </a:lnTo>
                <a:lnTo>
                  <a:pt x="3070181" y="1765839"/>
                </a:lnTo>
                <a:lnTo>
                  <a:pt x="3070181" y="0"/>
                </a:lnTo>
                <a:close/>
              </a:path>
            </a:pathLst>
          </a:custGeom>
          <a:blipFill>
            <a:blip r:embed="rId10"/>
            <a:stretch>
              <a:fillRect l="-22405" t="-42076" r="-34666"/>
            </a:stretch>
          </a:blipFill>
        </p:spPr>
        <p:txBody>
          <a:bodyPr/>
          <a:lstStyle/>
          <a:p>
            <a:endParaRPr lang="en-GB"/>
          </a:p>
        </p:txBody>
      </p:sp>
      <p:sp>
        <p:nvSpPr>
          <p:cNvPr id="17" name="TextBox 17"/>
          <p:cNvSpPr txBox="1"/>
          <p:nvPr/>
        </p:nvSpPr>
        <p:spPr>
          <a:xfrm>
            <a:off x="1410887" y="2049186"/>
            <a:ext cx="15466226" cy="1536065"/>
          </a:xfrm>
          <a:prstGeom prst="rect">
            <a:avLst/>
          </a:prstGeom>
        </p:spPr>
        <p:txBody>
          <a:bodyPr lIns="0" tIns="0" rIns="0" bIns="0" rtlCol="0" anchor="t">
            <a:spAutoFit/>
          </a:bodyPr>
          <a:lstStyle/>
          <a:p>
            <a:pPr algn="ctr">
              <a:lnSpc>
                <a:spcPts val="6160"/>
              </a:lnSpc>
              <a:spcBef>
                <a:spcPct val="0"/>
              </a:spcBef>
            </a:pPr>
            <a:r>
              <a:rPr lang="en-US" sz="4400">
                <a:solidFill>
                  <a:srgbClr val="000000"/>
                </a:solidFill>
                <a:latin typeface="Montserrat Classic Bold"/>
                <a:ea typeface="Montserrat Classic Bold"/>
                <a:cs typeface="Montserrat Classic Bold"/>
                <a:sym typeface="Montserrat Classic Bold"/>
              </a:rPr>
              <a:t>DOES STORM BABET SHOW THAT THE               WEATHER IN THE UK IS BECOMING MORE EXTREME?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4139684" y="7658639"/>
            <a:ext cx="4148316" cy="2628361"/>
          </a:xfrm>
          <a:custGeom>
            <a:avLst/>
            <a:gdLst/>
            <a:ahLst/>
            <a:cxnLst/>
            <a:rect l="l" t="t" r="r" b="b"/>
            <a:pathLst>
              <a:path w="4148316" h="2628361">
                <a:moveTo>
                  <a:pt x="0" y="0"/>
                </a:moveTo>
                <a:lnTo>
                  <a:pt x="4148316" y="0"/>
                </a:lnTo>
                <a:lnTo>
                  <a:pt x="4148316" y="2628361"/>
                </a:lnTo>
                <a:lnTo>
                  <a:pt x="0" y="2628361"/>
                </a:lnTo>
                <a:lnTo>
                  <a:pt x="0" y="0"/>
                </a:lnTo>
                <a:close/>
              </a:path>
            </a:pathLst>
          </a:custGeom>
          <a:blipFill>
            <a:blip r:embed="rId5"/>
            <a:stretch>
              <a:fillRect l="-25363" t="-23128" r="-49588" b="-152995"/>
            </a:stretch>
          </a:blipFill>
        </p:spPr>
        <p:txBody>
          <a:bodyPr/>
          <a:lstStyle/>
          <a:p>
            <a:endParaRPr lang="en-GB"/>
          </a:p>
        </p:txBody>
      </p:sp>
      <p:sp>
        <p:nvSpPr>
          <p:cNvPr id="10" name="Freeform 10"/>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grpSp>
        <p:nvGrpSpPr>
          <p:cNvPr id="11" name="Group 11"/>
          <p:cNvGrpSpPr/>
          <p:nvPr/>
        </p:nvGrpSpPr>
        <p:grpSpPr>
          <a:xfrm>
            <a:off x="2283142" y="3849053"/>
            <a:ext cx="203835" cy="227648"/>
            <a:chOff x="0" y="0"/>
            <a:chExt cx="271780" cy="303530"/>
          </a:xfrm>
        </p:grpSpPr>
        <p:sp>
          <p:nvSpPr>
            <p:cNvPr id="12" name="Freeform 12"/>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13" name="TextBox 13"/>
          <p:cNvSpPr txBox="1"/>
          <p:nvPr/>
        </p:nvSpPr>
        <p:spPr>
          <a:xfrm>
            <a:off x="2237680" y="3303889"/>
            <a:ext cx="13812640" cy="1979931"/>
          </a:xfrm>
          <a:prstGeom prst="rect">
            <a:avLst/>
          </a:prstGeom>
        </p:spPr>
        <p:txBody>
          <a:bodyPr lIns="0" tIns="0" rIns="0" bIns="0" rtlCol="0" anchor="t">
            <a:spAutoFit/>
          </a:bodyPr>
          <a:lstStyle/>
          <a:p>
            <a:pPr algn="ctr">
              <a:lnSpc>
                <a:spcPts val="5319"/>
              </a:lnSpc>
            </a:pPr>
            <a:r>
              <a:rPr lang="en-US" sz="3799">
                <a:solidFill>
                  <a:srgbClr val="000000"/>
                </a:solidFill>
                <a:latin typeface="Montserrat Classic Bold"/>
                <a:ea typeface="Montserrat Classic Bold"/>
                <a:cs typeface="Montserrat Classic Bold"/>
                <a:sym typeface="Montserrat Classic Bold"/>
              </a:rPr>
              <a:t>TASK: </a:t>
            </a:r>
          </a:p>
          <a:p>
            <a:pPr algn="ctr">
              <a:lnSpc>
                <a:spcPts val="5319"/>
              </a:lnSpc>
              <a:spcBef>
                <a:spcPct val="0"/>
              </a:spcBef>
            </a:pPr>
            <a:r>
              <a:rPr lang="en-US" sz="3799">
                <a:solidFill>
                  <a:srgbClr val="000000"/>
                </a:solidFill>
                <a:latin typeface="Montserrat Classic"/>
                <a:ea typeface="Montserrat Classic"/>
                <a:cs typeface="Montserrat Classic"/>
                <a:sym typeface="Montserrat Classic"/>
              </a:rPr>
              <a:t>Fill the blanks on your worksheet with the correct answers about Storm Babet.</a:t>
            </a:r>
          </a:p>
        </p:txBody>
      </p:sp>
      <p:sp>
        <p:nvSpPr>
          <p:cNvPr id="14" name="Freeform 14"/>
          <p:cNvSpPr/>
          <p:nvPr/>
        </p:nvSpPr>
        <p:spPr>
          <a:xfrm>
            <a:off x="3244924" y="5484331"/>
            <a:ext cx="11798152" cy="2541194"/>
          </a:xfrm>
          <a:custGeom>
            <a:avLst/>
            <a:gdLst/>
            <a:ahLst/>
            <a:cxnLst/>
            <a:rect l="l" t="t" r="r" b="b"/>
            <a:pathLst>
              <a:path w="11798152" h="2541194">
                <a:moveTo>
                  <a:pt x="0" y="0"/>
                </a:moveTo>
                <a:lnTo>
                  <a:pt x="11798152" y="0"/>
                </a:lnTo>
                <a:lnTo>
                  <a:pt x="11798152" y="2541194"/>
                </a:lnTo>
                <a:lnTo>
                  <a:pt x="0" y="2541194"/>
                </a:lnTo>
                <a:lnTo>
                  <a:pt x="0" y="0"/>
                </a:lnTo>
                <a:close/>
              </a:path>
            </a:pathLst>
          </a:custGeom>
          <a:blipFill>
            <a:blip r:embed="rId7"/>
            <a:stretch>
              <a:fillRect t="-62735"/>
            </a:stretch>
          </a:blipFill>
        </p:spPr>
        <p:txBody>
          <a:bodyPr/>
          <a:lstStyle/>
          <a:p>
            <a:endParaRPr lang="en-GB"/>
          </a:p>
        </p:txBody>
      </p:sp>
      <p:sp>
        <p:nvSpPr>
          <p:cNvPr id="15" name="Freeform 15"/>
          <p:cNvSpPr/>
          <p:nvPr/>
        </p:nvSpPr>
        <p:spPr>
          <a:xfrm>
            <a:off x="14240361" y="3930102"/>
            <a:ext cx="2155106" cy="2326162"/>
          </a:xfrm>
          <a:custGeom>
            <a:avLst/>
            <a:gdLst/>
            <a:ahLst/>
            <a:cxnLst/>
            <a:rect l="l" t="t" r="r" b="b"/>
            <a:pathLst>
              <a:path w="2155106" h="2326162">
                <a:moveTo>
                  <a:pt x="0" y="0"/>
                </a:moveTo>
                <a:lnTo>
                  <a:pt x="2155106" y="0"/>
                </a:lnTo>
                <a:lnTo>
                  <a:pt x="2155106" y="2326161"/>
                </a:lnTo>
                <a:lnTo>
                  <a:pt x="0" y="2326161"/>
                </a:lnTo>
                <a:lnTo>
                  <a:pt x="0" y="0"/>
                </a:lnTo>
                <a:close/>
              </a:path>
            </a:pathLst>
          </a:custGeom>
          <a:blipFill>
            <a:blip r:embed="rId8"/>
            <a:stretch>
              <a:fillRect l="-175504" t="-8615" r="-45209" b="-61780"/>
            </a:stretch>
          </a:blipFill>
        </p:spPr>
        <p:txBody>
          <a:bodyPr/>
          <a:lstStyle/>
          <a:p>
            <a:endParaRPr lang="en-GB"/>
          </a:p>
        </p:txBody>
      </p:sp>
      <p:sp>
        <p:nvSpPr>
          <p:cNvPr id="16" name="TextBox 16"/>
          <p:cNvSpPr txBox="1"/>
          <p:nvPr/>
        </p:nvSpPr>
        <p:spPr>
          <a:xfrm>
            <a:off x="4154769" y="771544"/>
            <a:ext cx="12456831" cy="842603"/>
          </a:xfrm>
          <a:prstGeom prst="rect">
            <a:avLst/>
          </a:prstGeom>
        </p:spPr>
        <p:txBody>
          <a:bodyPr wrap="square" lIns="0" tIns="0" rIns="0" bIns="0" rtlCol="0" anchor="t">
            <a:spAutoFit/>
          </a:bodyPr>
          <a:lstStyle/>
          <a:p>
            <a:pPr algn="ctr">
              <a:lnSpc>
                <a:spcPts val="7365"/>
              </a:lnSpc>
              <a:spcBef>
                <a:spcPct val="0"/>
              </a:spcBef>
            </a:pPr>
            <a:r>
              <a:rPr lang="en-US" sz="5261" dirty="0">
                <a:solidFill>
                  <a:srgbClr val="FFFFFF"/>
                </a:solidFill>
                <a:latin typeface="Montserrat Classic Bold"/>
                <a:ea typeface="Montserrat Classic Bold"/>
                <a:cs typeface="Montserrat Classic Bold"/>
                <a:sym typeface="Montserrat Classic Bold"/>
              </a:rPr>
              <a:t>GCSE Case Study: Storm </a:t>
            </a:r>
            <a:r>
              <a:rPr lang="en-US" sz="5261" dirty="0" err="1">
                <a:solidFill>
                  <a:srgbClr val="FFFFFF"/>
                </a:solidFill>
                <a:latin typeface="Montserrat Classic Bold"/>
                <a:ea typeface="Montserrat Classic Bold"/>
                <a:cs typeface="Montserrat Classic Bold"/>
                <a:sym typeface="Montserrat Classic Bold"/>
              </a:rPr>
              <a:t>Babet</a:t>
            </a:r>
            <a:endParaRPr lang="en-US" sz="5261" dirty="0">
              <a:solidFill>
                <a:srgbClr val="FFFFFF"/>
              </a:solidFill>
              <a:latin typeface="Montserrat Classic Bold"/>
              <a:ea typeface="Montserrat Classic Bold"/>
              <a:cs typeface="Montserrat Classic Bold"/>
              <a:sym typeface="Montserrat Classic Bo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4139684" y="7658639"/>
            <a:ext cx="4148316" cy="2628361"/>
          </a:xfrm>
          <a:custGeom>
            <a:avLst/>
            <a:gdLst/>
            <a:ahLst/>
            <a:cxnLst/>
            <a:rect l="l" t="t" r="r" b="b"/>
            <a:pathLst>
              <a:path w="4148316" h="2628361">
                <a:moveTo>
                  <a:pt x="0" y="0"/>
                </a:moveTo>
                <a:lnTo>
                  <a:pt x="4148316" y="0"/>
                </a:lnTo>
                <a:lnTo>
                  <a:pt x="4148316" y="2628361"/>
                </a:lnTo>
                <a:lnTo>
                  <a:pt x="0" y="2628361"/>
                </a:lnTo>
                <a:lnTo>
                  <a:pt x="0" y="0"/>
                </a:lnTo>
                <a:close/>
              </a:path>
            </a:pathLst>
          </a:custGeom>
          <a:blipFill>
            <a:blip r:embed="rId5"/>
            <a:stretch>
              <a:fillRect l="-25363" t="-23128" r="-49588" b="-152995"/>
            </a:stretch>
          </a:blipFill>
        </p:spPr>
        <p:txBody>
          <a:bodyPr/>
          <a:lstStyle/>
          <a:p>
            <a:endParaRPr lang="en-GB"/>
          </a:p>
        </p:txBody>
      </p:sp>
      <p:sp>
        <p:nvSpPr>
          <p:cNvPr id="10" name="Freeform 10"/>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grpSp>
        <p:nvGrpSpPr>
          <p:cNvPr id="11" name="Group 11"/>
          <p:cNvGrpSpPr/>
          <p:nvPr/>
        </p:nvGrpSpPr>
        <p:grpSpPr>
          <a:xfrm>
            <a:off x="3189958" y="2784982"/>
            <a:ext cx="11908085" cy="5813322"/>
            <a:chOff x="0" y="-241101"/>
            <a:chExt cx="15877446" cy="7751097"/>
          </a:xfrm>
        </p:grpSpPr>
        <p:sp>
          <p:nvSpPr>
            <p:cNvPr id="14" name="TextBox 14"/>
            <p:cNvSpPr txBox="1"/>
            <p:nvPr/>
          </p:nvSpPr>
          <p:spPr>
            <a:xfrm>
              <a:off x="0" y="-241101"/>
              <a:ext cx="15877446" cy="7751097"/>
            </a:xfrm>
            <a:prstGeom prst="rect">
              <a:avLst/>
            </a:prstGeom>
          </p:spPr>
          <p:txBody>
            <a:bodyPr lIns="50800" tIns="50800" rIns="50800" bIns="50800" rtlCol="0" anchor="ctr"/>
            <a:lstStyle/>
            <a:p>
              <a:pPr algn="ctr">
                <a:lnSpc>
                  <a:spcPts val="2659"/>
                </a:lnSpc>
              </a:pPr>
              <a:endParaRPr/>
            </a:p>
          </p:txBody>
        </p:sp>
        <p:sp>
          <p:nvSpPr>
            <p:cNvPr id="15" name="TextBox 15"/>
            <p:cNvSpPr txBox="1"/>
            <p:nvPr/>
          </p:nvSpPr>
          <p:spPr>
            <a:xfrm>
              <a:off x="201561" y="229876"/>
              <a:ext cx="15474325" cy="910421"/>
            </a:xfrm>
            <a:prstGeom prst="rect">
              <a:avLst/>
            </a:prstGeom>
          </p:spPr>
          <p:txBody>
            <a:bodyPr lIns="0" tIns="0" rIns="0" bIns="0" rtlCol="0" anchor="t">
              <a:spAutoFit/>
            </a:bodyPr>
            <a:lstStyle/>
            <a:p>
              <a:pPr algn="ctr">
                <a:lnSpc>
                  <a:spcPts val="5965"/>
                </a:lnSpc>
                <a:spcBef>
                  <a:spcPct val="0"/>
                </a:spcBef>
              </a:pPr>
              <a:endParaRPr lang="en-US" sz="4250">
                <a:solidFill>
                  <a:srgbClr val="000000"/>
                </a:solidFill>
                <a:latin typeface="Montserrat Classic"/>
                <a:ea typeface="Montserrat Classic"/>
                <a:cs typeface="Montserrat Classic"/>
                <a:sym typeface="Montserrat Classic"/>
              </a:endParaRPr>
            </a:p>
          </p:txBody>
        </p:sp>
      </p:grpSp>
      <p:sp>
        <p:nvSpPr>
          <p:cNvPr id="16" name="TextBox 16"/>
          <p:cNvSpPr txBox="1"/>
          <p:nvPr/>
        </p:nvSpPr>
        <p:spPr>
          <a:xfrm>
            <a:off x="4154769" y="771544"/>
            <a:ext cx="12380631" cy="842603"/>
          </a:xfrm>
          <a:prstGeom prst="rect">
            <a:avLst/>
          </a:prstGeom>
        </p:spPr>
        <p:txBody>
          <a:bodyPr wrap="square" lIns="0" tIns="0" rIns="0" bIns="0" rtlCol="0" anchor="t">
            <a:spAutoFit/>
          </a:bodyPr>
          <a:lstStyle/>
          <a:p>
            <a:pPr algn="ctr">
              <a:lnSpc>
                <a:spcPts val="7365"/>
              </a:lnSpc>
              <a:spcBef>
                <a:spcPct val="0"/>
              </a:spcBef>
            </a:pPr>
            <a:r>
              <a:rPr lang="en-US" sz="5261" dirty="0">
                <a:solidFill>
                  <a:srgbClr val="FFFFFF"/>
                </a:solidFill>
                <a:latin typeface="Montserrat Classic Bold"/>
                <a:ea typeface="Montserrat Classic Bold"/>
                <a:cs typeface="Montserrat Classic Bold"/>
                <a:sym typeface="Montserrat Classic Bold"/>
              </a:rPr>
              <a:t>GCSE Case Study: Storm </a:t>
            </a:r>
            <a:r>
              <a:rPr lang="en-US" sz="5261" dirty="0" err="1">
                <a:solidFill>
                  <a:srgbClr val="FFFFFF"/>
                </a:solidFill>
                <a:latin typeface="Montserrat Classic Bold"/>
                <a:ea typeface="Montserrat Classic Bold"/>
                <a:cs typeface="Montserrat Classic Bold"/>
                <a:sym typeface="Montserrat Classic Bold"/>
              </a:rPr>
              <a:t>Babet</a:t>
            </a:r>
            <a:endParaRPr lang="en-US" sz="5261" dirty="0">
              <a:solidFill>
                <a:srgbClr val="FFFFFF"/>
              </a:solidFill>
              <a:latin typeface="Montserrat Classic Bold"/>
              <a:ea typeface="Montserrat Classic Bold"/>
              <a:cs typeface="Montserrat Classic Bold"/>
              <a:sym typeface="Montserrat Classic Bold"/>
            </a:endParaRPr>
          </a:p>
        </p:txBody>
      </p:sp>
      <p:grpSp>
        <p:nvGrpSpPr>
          <p:cNvPr id="18" name="Group 12">
            <a:extLst>
              <a:ext uri="{FF2B5EF4-FFF2-40B4-BE49-F238E27FC236}">
                <a16:creationId xmlns:a16="http://schemas.microsoft.com/office/drawing/2014/main" id="{146D6F7A-72A0-B353-39D0-8F8C26AD92C0}"/>
              </a:ext>
            </a:extLst>
          </p:cNvPr>
          <p:cNvGrpSpPr/>
          <p:nvPr/>
        </p:nvGrpSpPr>
        <p:grpSpPr>
          <a:xfrm>
            <a:off x="2583181" y="2561517"/>
            <a:ext cx="13579793" cy="6391983"/>
            <a:chOff x="0" y="0"/>
            <a:chExt cx="3136286" cy="1483456"/>
          </a:xfrm>
        </p:grpSpPr>
        <p:sp>
          <p:nvSpPr>
            <p:cNvPr id="19" name="Freeform 13">
              <a:extLst>
                <a:ext uri="{FF2B5EF4-FFF2-40B4-BE49-F238E27FC236}">
                  <a16:creationId xmlns:a16="http://schemas.microsoft.com/office/drawing/2014/main" id="{1FA9A362-7273-FA92-D115-881FD6E72583}"/>
                </a:ext>
              </a:extLst>
            </p:cNvPr>
            <p:cNvSpPr/>
            <p:nvPr/>
          </p:nvSpPr>
          <p:spPr>
            <a:xfrm>
              <a:off x="0" y="0"/>
              <a:ext cx="3136286" cy="1483456"/>
            </a:xfrm>
            <a:custGeom>
              <a:avLst/>
              <a:gdLst/>
              <a:ahLst/>
              <a:cxnLst/>
              <a:rect l="l" t="t" r="r" b="b"/>
              <a:pathLst>
                <a:path w="3136286" h="1483456">
                  <a:moveTo>
                    <a:pt x="33157" y="0"/>
                  </a:moveTo>
                  <a:lnTo>
                    <a:pt x="3103129" y="0"/>
                  </a:lnTo>
                  <a:cubicBezTo>
                    <a:pt x="3111922" y="0"/>
                    <a:pt x="3120356" y="3493"/>
                    <a:pt x="3126574" y="9711"/>
                  </a:cubicBezTo>
                  <a:cubicBezTo>
                    <a:pt x="3132792" y="15930"/>
                    <a:pt x="3136286" y="24363"/>
                    <a:pt x="3136286" y="33157"/>
                  </a:cubicBezTo>
                  <a:lnTo>
                    <a:pt x="3136286" y="1450299"/>
                  </a:lnTo>
                  <a:cubicBezTo>
                    <a:pt x="3136286" y="1468611"/>
                    <a:pt x="3121441" y="1483456"/>
                    <a:pt x="3103129" y="1483456"/>
                  </a:cubicBezTo>
                  <a:lnTo>
                    <a:pt x="33157" y="1483456"/>
                  </a:lnTo>
                  <a:cubicBezTo>
                    <a:pt x="24363" y="1483456"/>
                    <a:pt x="15930" y="1479962"/>
                    <a:pt x="9711" y="1473744"/>
                  </a:cubicBezTo>
                  <a:cubicBezTo>
                    <a:pt x="3493" y="1467526"/>
                    <a:pt x="0" y="1459092"/>
                    <a:pt x="0" y="1450299"/>
                  </a:cubicBezTo>
                  <a:lnTo>
                    <a:pt x="0" y="33157"/>
                  </a:lnTo>
                  <a:cubicBezTo>
                    <a:pt x="0" y="24363"/>
                    <a:pt x="3493" y="15930"/>
                    <a:pt x="9711" y="9711"/>
                  </a:cubicBezTo>
                  <a:cubicBezTo>
                    <a:pt x="15930" y="3493"/>
                    <a:pt x="24363" y="0"/>
                    <a:pt x="33157" y="0"/>
                  </a:cubicBezTo>
                  <a:close/>
                </a:path>
              </a:pathLst>
            </a:custGeom>
            <a:solidFill>
              <a:srgbClr val="FFFFFF"/>
            </a:solidFill>
            <a:ln w="57150" cap="rnd">
              <a:solidFill>
                <a:srgbClr val="309DC3"/>
              </a:solidFill>
              <a:prstDash val="solid"/>
              <a:round/>
            </a:ln>
          </p:spPr>
          <p:txBody>
            <a:bodyPr/>
            <a:lstStyle/>
            <a:p>
              <a:endParaRPr lang="en-GB"/>
            </a:p>
          </p:txBody>
        </p:sp>
        <p:sp>
          <p:nvSpPr>
            <p:cNvPr id="20" name="TextBox 14">
              <a:extLst>
                <a:ext uri="{FF2B5EF4-FFF2-40B4-BE49-F238E27FC236}">
                  <a16:creationId xmlns:a16="http://schemas.microsoft.com/office/drawing/2014/main" id="{593EEE8D-A92C-43BC-D259-99E9EBEFE8C4}"/>
                </a:ext>
              </a:extLst>
            </p:cNvPr>
            <p:cNvSpPr txBox="1"/>
            <p:nvPr/>
          </p:nvSpPr>
          <p:spPr>
            <a:xfrm>
              <a:off x="0" y="-47625"/>
              <a:ext cx="3136286" cy="1531081"/>
            </a:xfrm>
            <a:prstGeom prst="rect">
              <a:avLst/>
            </a:prstGeom>
          </p:spPr>
          <p:txBody>
            <a:bodyPr lIns="50800" tIns="50800" rIns="50800" bIns="50800" rtlCol="0" anchor="ctr"/>
            <a:lstStyle/>
            <a:p>
              <a:pPr algn="ctr">
                <a:lnSpc>
                  <a:spcPts val="2659"/>
                </a:lnSpc>
              </a:pPr>
              <a:endParaRPr/>
            </a:p>
          </p:txBody>
        </p:sp>
      </p:grpSp>
      <p:sp>
        <p:nvSpPr>
          <p:cNvPr id="17" name="TextBox 15">
            <a:extLst>
              <a:ext uri="{FF2B5EF4-FFF2-40B4-BE49-F238E27FC236}">
                <a16:creationId xmlns:a16="http://schemas.microsoft.com/office/drawing/2014/main" id="{9FBFBB61-1506-D49E-F9FB-6814D4A17757}"/>
              </a:ext>
            </a:extLst>
          </p:cNvPr>
          <p:cNvSpPr txBox="1"/>
          <p:nvPr/>
        </p:nvSpPr>
        <p:spPr>
          <a:xfrm>
            <a:off x="2712082" y="2699063"/>
            <a:ext cx="13187688" cy="6068905"/>
          </a:xfrm>
          <a:prstGeom prst="rect">
            <a:avLst/>
          </a:prstGeom>
        </p:spPr>
        <p:txBody>
          <a:bodyPr wrap="square" lIns="0" tIns="0" rIns="0" bIns="0" rtlCol="0" anchor="t">
            <a:spAutoFit/>
          </a:bodyPr>
          <a:lstStyle/>
          <a:p>
            <a:pPr algn="ctr">
              <a:lnSpc>
                <a:spcPts val="5965"/>
              </a:lnSpc>
              <a:spcBef>
                <a:spcPct val="0"/>
              </a:spcBef>
            </a:pPr>
            <a:r>
              <a:rPr lang="en-US" sz="4250">
                <a:solidFill>
                  <a:srgbClr val="000000"/>
                </a:solidFill>
                <a:latin typeface="Montserrat Classic"/>
                <a:ea typeface="Montserrat Classic"/>
                <a:cs typeface="Montserrat Classic"/>
                <a:sym typeface="Montserrat Classic"/>
              </a:rPr>
              <a:t>Storm </a:t>
            </a:r>
            <a:r>
              <a:rPr lang="en-US" sz="4250">
                <a:solidFill>
                  <a:srgbClr val="000000"/>
                </a:solidFill>
                <a:latin typeface="Montserrat Classic Bold" panose="020B0604020202020204" charset="0"/>
                <a:ea typeface="Montserrat Classic"/>
                <a:cs typeface="Montserrat Classic"/>
                <a:sym typeface="Montserrat Classic"/>
              </a:rPr>
              <a:t>Babet</a:t>
            </a:r>
            <a:r>
              <a:rPr lang="en-US" sz="4250">
                <a:solidFill>
                  <a:srgbClr val="000000"/>
                </a:solidFill>
                <a:latin typeface="Montserrat Classic"/>
                <a:ea typeface="Montserrat Classic"/>
                <a:cs typeface="Montserrat Classic"/>
                <a:sym typeface="Montserrat Classic"/>
              </a:rPr>
              <a:t>, an </a:t>
            </a:r>
            <a:r>
              <a:rPr lang="en-US" sz="4250">
                <a:solidFill>
                  <a:srgbClr val="000000"/>
                </a:solidFill>
                <a:latin typeface="Montserrat Classic Bold"/>
                <a:ea typeface="Montserrat Classic Bold"/>
                <a:cs typeface="Montserrat Classic Bold"/>
                <a:sym typeface="Montserrat Classic Bold"/>
              </a:rPr>
              <a:t>extratropical cyclone</a:t>
            </a:r>
            <a:r>
              <a:rPr lang="en-US" sz="4250">
                <a:solidFill>
                  <a:srgbClr val="000000"/>
                </a:solidFill>
                <a:latin typeface="Montserrat Classic"/>
                <a:ea typeface="Montserrat Classic"/>
                <a:cs typeface="Montserrat Classic"/>
                <a:sym typeface="Montserrat Classic"/>
              </a:rPr>
              <a:t>, (formed in areas with greater temperature variations and higher latitudes) hit the UK on </a:t>
            </a:r>
            <a:r>
              <a:rPr lang="en-US" sz="4250">
                <a:solidFill>
                  <a:srgbClr val="000000"/>
                </a:solidFill>
                <a:latin typeface="Montserrat Classic Bold"/>
                <a:ea typeface="Montserrat Classic Bold"/>
                <a:cs typeface="Montserrat Classic Bold"/>
                <a:sym typeface="Montserrat Classic Bold"/>
              </a:rPr>
              <a:t>18th October 2023</a:t>
            </a:r>
            <a:r>
              <a:rPr lang="en-US" sz="4250">
                <a:solidFill>
                  <a:srgbClr val="000000"/>
                </a:solidFill>
                <a:latin typeface="Montserrat Classic"/>
                <a:ea typeface="Montserrat Classic"/>
                <a:cs typeface="Montserrat Classic"/>
                <a:sym typeface="Montserrat Classic"/>
              </a:rPr>
              <a:t>. It was one of the most severe storms in recent years, causing widespread </a:t>
            </a:r>
            <a:r>
              <a:rPr lang="en-US" sz="4250">
                <a:solidFill>
                  <a:srgbClr val="000000"/>
                </a:solidFill>
                <a:latin typeface="Montserrat Classic Bold" panose="020B0604020202020204" charset="0"/>
                <a:ea typeface="Montserrat Classic"/>
                <a:cs typeface="Montserrat Classic"/>
                <a:sym typeface="Montserrat Classic"/>
              </a:rPr>
              <a:t>flooding</a:t>
            </a:r>
            <a:r>
              <a:rPr lang="en-US" sz="4250">
                <a:solidFill>
                  <a:srgbClr val="000000"/>
                </a:solidFill>
                <a:latin typeface="Montserrat Classic"/>
                <a:ea typeface="Montserrat Classic"/>
                <a:cs typeface="Montserrat Classic"/>
                <a:sym typeface="Montserrat Classic"/>
              </a:rPr>
              <a:t> and damage. The storm claimed the lives of seven people and was the second </a:t>
            </a:r>
            <a:r>
              <a:rPr lang="en-US" sz="4250">
                <a:solidFill>
                  <a:srgbClr val="000000"/>
                </a:solidFill>
                <a:latin typeface="Montserrat Classic Bold" panose="020B0604020202020204" charset="0"/>
                <a:ea typeface="Montserrat Classic"/>
                <a:cs typeface="Montserrat Classic"/>
                <a:sym typeface="Montserrat Classic"/>
              </a:rPr>
              <a:t>Met Office </a:t>
            </a:r>
            <a:r>
              <a:rPr lang="en-US" sz="4250">
                <a:solidFill>
                  <a:srgbClr val="000000"/>
                </a:solidFill>
                <a:latin typeface="Montserrat Classic"/>
                <a:ea typeface="Montserrat Classic"/>
                <a:cs typeface="Montserrat Classic"/>
                <a:sym typeface="Montserrat Classic"/>
              </a:rPr>
              <a:t>named storm of the 2023-24 season.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4139684" y="7658639"/>
            <a:ext cx="4148316" cy="2628361"/>
          </a:xfrm>
          <a:custGeom>
            <a:avLst/>
            <a:gdLst/>
            <a:ahLst/>
            <a:cxnLst/>
            <a:rect l="l" t="t" r="r" b="b"/>
            <a:pathLst>
              <a:path w="4148316" h="2628361">
                <a:moveTo>
                  <a:pt x="0" y="0"/>
                </a:moveTo>
                <a:lnTo>
                  <a:pt x="4148316" y="0"/>
                </a:lnTo>
                <a:lnTo>
                  <a:pt x="4148316" y="2628361"/>
                </a:lnTo>
                <a:lnTo>
                  <a:pt x="0" y="2628361"/>
                </a:lnTo>
                <a:lnTo>
                  <a:pt x="0" y="0"/>
                </a:lnTo>
                <a:close/>
              </a:path>
            </a:pathLst>
          </a:custGeom>
          <a:blipFill>
            <a:blip r:embed="rId5"/>
            <a:stretch>
              <a:fillRect l="-25363" t="-23128" r="-49588" b="-152995"/>
            </a:stretch>
          </a:blipFill>
        </p:spPr>
        <p:txBody>
          <a:bodyPr/>
          <a:lstStyle/>
          <a:p>
            <a:endParaRPr lang="en-GB"/>
          </a:p>
        </p:txBody>
      </p:sp>
      <p:sp>
        <p:nvSpPr>
          <p:cNvPr id="10" name="Freeform 10"/>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grpSp>
        <p:nvGrpSpPr>
          <p:cNvPr id="11" name="Group 11"/>
          <p:cNvGrpSpPr/>
          <p:nvPr/>
        </p:nvGrpSpPr>
        <p:grpSpPr>
          <a:xfrm>
            <a:off x="520109" y="2571971"/>
            <a:ext cx="8156833" cy="6686329"/>
            <a:chOff x="0" y="0"/>
            <a:chExt cx="2148302" cy="1761008"/>
          </a:xfrm>
        </p:grpSpPr>
        <p:sp>
          <p:nvSpPr>
            <p:cNvPr id="12" name="Freeform 12"/>
            <p:cNvSpPr/>
            <p:nvPr/>
          </p:nvSpPr>
          <p:spPr>
            <a:xfrm>
              <a:off x="0" y="0"/>
              <a:ext cx="2148302" cy="1761008"/>
            </a:xfrm>
            <a:custGeom>
              <a:avLst/>
              <a:gdLst/>
              <a:ahLst/>
              <a:cxnLst/>
              <a:rect l="l" t="t" r="r" b="b"/>
              <a:pathLst>
                <a:path w="2148302" h="1761008">
                  <a:moveTo>
                    <a:pt x="48406" y="0"/>
                  </a:moveTo>
                  <a:lnTo>
                    <a:pt x="2099896" y="0"/>
                  </a:lnTo>
                  <a:cubicBezTo>
                    <a:pt x="2126630" y="0"/>
                    <a:pt x="2148302" y="21672"/>
                    <a:pt x="2148302" y="48406"/>
                  </a:cubicBezTo>
                  <a:lnTo>
                    <a:pt x="2148302" y="1712603"/>
                  </a:lnTo>
                  <a:cubicBezTo>
                    <a:pt x="2148302" y="1739336"/>
                    <a:pt x="2126630" y="1761008"/>
                    <a:pt x="2099896" y="1761008"/>
                  </a:cubicBezTo>
                  <a:lnTo>
                    <a:pt x="48406" y="1761008"/>
                  </a:lnTo>
                  <a:cubicBezTo>
                    <a:pt x="21672" y="1761008"/>
                    <a:pt x="0" y="1739336"/>
                    <a:pt x="0" y="1712603"/>
                  </a:cubicBezTo>
                  <a:lnTo>
                    <a:pt x="0" y="48406"/>
                  </a:lnTo>
                  <a:cubicBezTo>
                    <a:pt x="0" y="21672"/>
                    <a:pt x="21672" y="0"/>
                    <a:pt x="48406" y="0"/>
                  </a:cubicBezTo>
                  <a:close/>
                </a:path>
              </a:pathLst>
            </a:custGeom>
            <a:solidFill>
              <a:srgbClr val="FFFFFF"/>
            </a:solidFill>
            <a:ln w="57150" cap="rnd">
              <a:solidFill>
                <a:srgbClr val="2394E0"/>
              </a:solidFill>
              <a:prstDash val="solid"/>
              <a:round/>
            </a:ln>
          </p:spPr>
          <p:txBody>
            <a:bodyPr/>
            <a:lstStyle/>
            <a:p>
              <a:endParaRPr lang="en-GB"/>
            </a:p>
          </p:txBody>
        </p:sp>
        <p:sp>
          <p:nvSpPr>
            <p:cNvPr id="13" name="TextBox 13"/>
            <p:cNvSpPr txBox="1"/>
            <p:nvPr/>
          </p:nvSpPr>
          <p:spPr>
            <a:xfrm>
              <a:off x="0" y="-66675"/>
              <a:ext cx="2148302" cy="1827683"/>
            </a:xfrm>
            <a:prstGeom prst="rect">
              <a:avLst/>
            </a:prstGeom>
          </p:spPr>
          <p:txBody>
            <a:bodyPr lIns="50800" tIns="50800" rIns="50800" bIns="50800" rtlCol="0" anchor="ctr"/>
            <a:lstStyle/>
            <a:p>
              <a:pPr algn="ctr">
                <a:lnSpc>
                  <a:spcPts val="4899"/>
                </a:lnSpc>
              </a:pPr>
              <a:r>
                <a:rPr lang="en-US" sz="3450">
                  <a:solidFill>
                    <a:srgbClr val="000000"/>
                  </a:solidFill>
                  <a:latin typeface="Montserrat Classic Bold"/>
                  <a:ea typeface="Montserrat Classic Bold"/>
                  <a:cs typeface="Montserrat Classic Bold"/>
                  <a:sym typeface="Montserrat Classic Bold"/>
                </a:rPr>
                <a:t>RAIN:</a:t>
              </a:r>
            </a:p>
            <a:p>
              <a:pPr marL="690245" lvl="1" indent="-344805" algn="l">
                <a:lnSpc>
                  <a:spcPts val="4479"/>
                </a:lnSpc>
                <a:buFont typeface="Arial"/>
                <a:buChar char="•"/>
              </a:pPr>
              <a:r>
                <a:rPr lang="en-US" sz="3150">
                  <a:solidFill>
                    <a:srgbClr val="000000"/>
                  </a:solidFill>
                  <a:latin typeface="Montserrat Classic"/>
                  <a:ea typeface="Montserrat Classic"/>
                  <a:cs typeface="Montserrat Classic"/>
                  <a:sym typeface="Montserrat Classic"/>
                </a:rPr>
                <a:t>Storm Babet brought 150-200mm of rain to the wettest areas of eastern Scotland, leading to two Met Office red warnings for rain.</a:t>
              </a:r>
              <a:endParaRPr lang="en-US" sz="3150">
                <a:solidFill>
                  <a:srgbClr val="000000"/>
                </a:solidFill>
                <a:latin typeface="Montserrat Classic"/>
                <a:ea typeface="Montserrat Classic"/>
                <a:cs typeface="Montserrat Classic"/>
              </a:endParaRPr>
            </a:p>
            <a:p>
              <a:pPr marL="690245" lvl="1" indent="-344805" algn="l">
                <a:lnSpc>
                  <a:spcPts val="4479"/>
                </a:lnSpc>
                <a:buFont typeface="Arial"/>
                <a:buChar char="•"/>
              </a:pPr>
              <a:r>
                <a:rPr lang="en-US" sz="3150">
                  <a:solidFill>
                    <a:srgbClr val="000000"/>
                  </a:solidFill>
                  <a:latin typeface="Montserrat Classic"/>
                  <a:ea typeface="Montserrat Classic"/>
                  <a:cs typeface="Montserrat Classic"/>
                  <a:sym typeface="Montserrat Classic"/>
                </a:rPr>
                <a:t>In Angus, Scotland, 19th October 2023 was </a:t>
              </a:r>
              <a:r>
                <a:rPr lang="en-US" sz="3150">
                  <a:solidFill>
                    <a:srgbClr val="000000"/>
                  </a:solidFill>
                  <a:latin typeface="Montserrat Classic Bold"/>
                  <a:ea typeface="Montserrat Classic Bold"/>
                  <a:cs typeface="Montserrat Classic Bold"/>
                  <a:sym typeface="Montserrat Classic Bold"/>
                </a:rPr>
                <a:t>the wettest day on record</a:t>
              </a:r>
              <a:r>
                <a:rPr lang="en-US" sz="3150">
                  <a:solidFill>
                    <a:srgbClr val="000000"/>
                  </a:solidFill>
                  <a:latin typeface="Montserrat Classic"/>
                  <a:ea typeface="Montserrat Classic"/>
                  <a:cs typeface="Montserrat Classic"/>
                  <a:sym typeface="Montserrat Classic"/>
                </a:rPr>
                <a:t> since 1891.</a:t>
              </a:r>
              <a:endParaRPr lang="en-US" sz="3150">
                <a:solidFill>
                  <a:srgbClr val="000000"/>
                </a:solidFill>
                <a:latin typeface="Montserrat Classic"/>
                <a:ea typeface="Montserrat Classic"/>
                <a:cs typeface="Montserrat Classic"/>
              </a:endParaRPr>
            </a:p>
            <a:p>
              <a:pPr marL="690245" lvl="1" indent="-344805" algn="l">
                <a:lnSpc>
                  <a:spcPts val="4479"/>
                </a:lnSpc>
                <a:buFont typeface="Arial"/>
                <a:buChar char="•"/>
              </a:pPr>
              <a:r>
                <a:rPr lang="en-US" sz="3150">
                  <a:solidFill>
                    <a:srgbClr val="000000"/>
                  </a:solidFill>
                  <a:latin typeface="Montserrat Classic"/>
                  <a:ea typeface="Montserrat Classic"/>
                  <a:cs typeface="Montserrat Classic"/>
                  <a:sym typeface="Montserrat Classic"/>
                </a:rPr>
                <a:t>This period was the third-wettest independent 3-day stretch for England and Wales on record.</a:t>
              </a:r>
              <a:endParaRPr lang="en-US" sz="3150">
                <a:solidFill>
                  <a:srgbClr val="000000"/>
                </a:solidFill>
                <a:latin typeface="Montserrat Classic"/>
                <a:ea typeface="Montserrat Classic"/>
                <a:cs typeface="Montserrat Classic"/>
              </a:endParaRPr>
            </a:p>
          </p:txBody>
        </p:sp>
      </p:grpSp>
      <p:sp>
        <p:nvSpPr>
          <p:cNvPr id="14" name="TextBox 14"/>
          <p:cNvSpPr txBox="1"/>
          <p:nvPr/>
        </p:nvSpPr>
        <p:spPr>
          <a:xfrm>
            <a:off x="4154769" y="771544"/>
            <a:ext cx="12304431" cy="842603"/>
          </a:xfrm>
          <a:prstGeom prst="rect">
            <a:avLst/>
          </a:prstGeom>
        </p:spPr>
        <p:txBody>
          <a:bodyPr wrap="square" lIns="0" tIns="0" rIns="0" bIns="0" rtlCol="0" anchor="t">
            <a:spAutoFit/>
          </a:bodyPr>
          <a:lstStyle/>
          <a:p>
            <a:pPr algn="ctr">
              <a:lnSpc>
                <a:spcPts val="7365"/>
              </a:lnSpc>
              <a:spcBef>
                <a:spcPct val="0"/>
              </a:spcBef>
            </a:pPr>
            <a:r>
              <a:rPr lang="en-US" sz="5261" dirty="0">
                <a:solidFill>
                  <a:srgbClr val="FFFFFF"/>
                </a:solidFill>
                <a:latin typeface="Montserrat Classic Bold"/>
                <a:ea typeface="Montserrat Classic Bold"/>
                <a:cs typeface="Montserrat Classic Bold"/>
                <a:sym typeface="Montserrat Classic Bold"/>
              </a:rPr>
              <a:t>GCSE Case Study: Storm </a:t>
            </a:r>
            <a:r>
              <a:rPr lang="en-US" sz="5261" dirty="0" err="1">
                <a:solidFill>
                  <a:srgbClr val="FFFFFF"/>
                </a:solidFill>
                <a:latin typeface="Montserrat Classic Bold"/>
                <a:ea typeface="Montserrat Classic Bold"/>
                <a:cs typeface="Montserrat Classic Bold"/>
                <a:sym typeface="Montserrat Classic Bold"/>
              </a:rPr>
              <a:t>Babet</a:t>
            </a:r>
            <a:endParaRPr lang="en-US" sz="5261" dirty="0">
              <a:solidFill>
                <a:srgbClr val="FFFFFF"/>
              </a:solidFill>
              <a:latin typeface="Montserrat Classic Bold"/>
              <a:ea typeface="Montserrat Classic Bold"/>
              <a:cs typeface="Montserrat Classic Bold"/>
              <a:sym typeface="Montserrat Classic Bold"/>
            </a:endParaRPr>
          </a:p>
        </p:txBody>
      </p:sp>
      <p:grpSp>
        <p:nvGrpSpPr>
          <p:cNvPr id="15" name="Group 15"/>
          <p:cNvGrpSpPr/>
          <p:nvPr/>
        </p:nvGrpSpPr>
        <p:grpSpPr>
          <a:xfrm>
            <a:off x="9126729" y="2571971"/>
            <a:ext cx="8132571" cy="4587754"/>
            <a:chOff x="0" y="0"/>
            <a:chExt cx="2141912" cy="1208297"/>
          </a:xfrm>
        </p:grpSpPr>
        <p:sp>
          <p:nvSpPr>
            <p:cNvPr id="16" name="Freeform 16"/>
            <p:cNvSpPr/>
            <p:nvPr/>
          </p:nvSpPr>
          <p:spPr>
            <a:xfrm>
              <a:off x="0" y="0"/>
              <a:ext cx="2141912" cy="1208297"/>
            </a:xfrm>
            <a:custGeom>
              <a:avLst/>
              <a:gdLst/>
              <a:ahLst/>
              <a:cxnLst/>
              <a:rect l="l" t="t" r="r" b="b"/>
              <a:pathLst>
                <a:path w="2141912" h="1208297">
                  <a:moveTo>
                    <a:pt x="48550" y="0"/>
                  </a:moveTo>
                  <a:lnTo>
                    <a:pt x="2093362" y="0"/>
                  </a:lnTo>
                  <a:cubicBezTo>
                    <a:pt x="2106238" y="0"/>
                    <a:pt x="2118587" y="5115"/>
                    <a:pt x="2127692" y="14220"/>
                  </a:cubicBezTo>
                  <a:cubicBezTo>
                    <a:pt x="2136797" y="23325"/>
                    <a:pt x="2141912" y="35674"/>
                    <a:pt x="2141912" y="48550"/>
                  </a:cubicBezTo>
                  <a:lnTo>
                    <a:pt x="2141912" y="1159747"/>
                  </a:lnTo>
                  <a:cubicBezTo>
                    <a:pt x="2141912" y="1172624"/>
                    <a:pt x="2136797" y="1184973"/>
                    <a:pt x="2127692" y="1194077"/>
                  </a:cubicBezTo>
                  <a:cubicBezTo>
                    <a:pt x="2118587" y="1203182"/>
                    <a:pt x="2106238" y="1208297"/>
                    <a:pt x="2093362" y="1208297"/>
                  </a:cubicBezTo>
                  <a:lnTo>
                    <a:pt x="48550" y="1208297"/>
                  </a:lnTo>
                  <a:cubicBezTo>
                    <a:pt x="35674" y="1208297"/>
                    <a:pt x="23325" y="1203182"/>
                    <a:pt x="14220" y="1194077"/>
                  </a:cubicBezTo>
                  <a:cubicBezTo>
                    <a:pt x="5115" y="1184973"/>
                    <a:pt x="0" y="1172624"/>
                    <a:pt x="0" y="1159747"/>
                  </a:cubicBezTo>
                  <a:lnTo>
                    <a:pt x="0" y="48550"/>
                  </a:lnTo>
                  <a:cubicBezTo>
                    <a:pt x="0" y="35674"/>
                    <a:pt x="5115" y="23325"/>
                    <a:pt x="14220" y="14220"/>
                  </a:cubicBezTo>
                  <a:cubicBezTo>
                    <a:pt x="23325" y="5115"/>
                    <a:pt x="35674" y="0"/>
                    <a:pt x="48550" y="0"/>
                  </a:cubicBezTo>
                  <a:close/>
                </a:path>
              </a:pathLst>
            </a:custGeom>
            <a:solidFill>
              <a:srgbClr val="FFFFFF"/>
            </a:solidFill>
            <a:ln w="57150" cap="rnd">
              <a:solidFill>
                <a:srgbClr val="2394E0"/>
              </a:solidFill>
              <a:prstDash val="solid"/>
              <a:round/>
            </a:ln>
          </p:spPr>
          <p:txBody>
            <a:bodyPr/>
            <a:lstStyle/>
            <a:p>
              <a:endParaRPr lang="en-GB"/>
            </a:p>
          </p:txBody>
        </p:sp>
        <p:sp>
          <p:nvSpPr>
            <p:cNvPr id="17" name="TextBox 17"/>
            <p:cNvSpPr txBox="1"/>
            <p:nvPr/>
          </p:nvSpPr>
          <p:spPr>
            <a:xfrm>
              <a:off x="0" y="-76200"/>
              <a:ext cx="2141912" cy="1284497"/>
            </a:xfrm>
            <a:prstGeom prst="rect">
              <a:avLst/>
            </a:prstGeom>
          </p:spPr>
          <p:txBody>
            <a:bodyPr lIns="50800" tIns="50800" rIns="50800" bIns="50800" rtlCol="0" anchor="ctr"/>
            <a:lstStyle/>
            <a:p>
              <a:pPr algn="ctr">
                <a:lnSpc>
                  <a:spcPts val="5039"/>
                </a:lnSpc>
              </a:pPr>
              <a:r>
                <a:rPr lang="en-US" sz="3599">
                  <a:solidFill>
                    <a:srgbClr val="000000"/>
                  </a:solidFill>
                  <a:latin typeface="Montserrat Classic Bold"/>
                  <a:ea typeface="Montserrat Classic Bold"/>
                  <a:cs typeface="Montserrat Classic Bold"/>
                  <a:sym typeface="Montserrat Classic Bold"/>
                </a:rPr>
                <a:t>WIND:</a:t>
              </a:r>
            </a:p>
            <a:p>
              <a:pPr marL="690872" lvl="1" indent="-345436" algn="l">
                <a:lnSpc>
                  <a:spcPts val="4479"/>
                </a:lnSpc>
                <a:buFont typeface="Arial"/>
                <a:buChar char="•"/>
              </a:pPr>
              <a:r>
                <a:rPr lang="en-US" sz="3199">
                  <a:solidFill>
                    <a:srgbClr val="000000"/>
                  </a:solidFill>
                  <a:latin typeface="Montserrat Classic"/>
                  <a:ea typeface="Montserrat Classic"/>
                  <a:cs typeface="Montserrat Classic"/>
                  <a:sym typeface="Montserrat Classic"/>
                </a:rPr>
                <a:t>Babet also brought strong winds, gusting over 58 mph across northeast England and much of Scotland.</a:t>
              </a:r>
            </a:p>
            <a:p>
              <a:pPr marL="690872" lvl="1" indent="-345436" algn="l">
                <a:lnSpc>
                  <a:spcPts val="4479"/>
                </a:lnSpc>
                <a:buFont typeface="Arial"/>
                <a:buChar char="•"/>
              </a:pPr>
              <a:r>
                <a:rPr lang="en-US" sz="3199">
                  <a:solidFill>
                    <a:srgbClr val="000000"/>
                  </a:solidFill>
                  <a:latin typeface="Montserrat Classic"/>
                  <a:ea typeface="Montserrat Classic"/>
                  <a:cs typeface="Montserrat Classic"/>
                  <a:sym typeface="Montserrat Classic"/>
                </a:rPr>
                <a:t>Gusts reached 121 mph at Kincardineshire, Scotland. </a:t>
              </a:r>
            </a:p>
          </p:txBody>
        </p:sp>
      </p:grpSp>
      <p:sp>
        <p:nvSpPr>
          <p:cNvPr id="18" name="TextBox 18"/>
          <p:cNvSpPr txBox="1"/>
          <p:nvPr/>
        </p:nvSpPr>
        <p:spPr>
          <a:xfrm>
            <a:off x="9120074" y="7381849"/>
            <a:ext cx="8139226" cy="1216455"/>
          </a:xfrm>
          <a:prstGeom prst="rect">
            <a:avLst/>
          </a:prstGeom>
        </p:spPr>
        <p:txBody>
          <a:bodyPr lIns="0" tIns="0" rIns="0" bIns="0" rtlCol="0" anchor="t">
            <a:spAutoFit/>
          </a:bodyPr>
          <a:lstStyle/>
          <a:p>
            <a:pPr algn="ctr">
              <a:lnSpc>
                <a:spcPts val="4876"/>
              </a:lnSpc>
              <a:spcBef>
                <a:spcPct val="0"/>
              </a:spcBef>
            </a:pPr>
            <a:r>
              <a:rPr lang="en-US" sz="3483">
                <a:solidFill>
                  <a:srgbClr val="000000"/>
                </a:solidFill>
                <a:latin typeface="Montserrat Classic Bold"/>
                <a:ea typeface="Montserrat Classic Bold"/>
                <a:cs typeface="Montserrat Classic Bold"/>
                <a:sym typeface="Montserrat Classic Bold"/>
              </a:rPr>
              <a:t>TASK: Fill in the rainfall and gust figures on your worksheet.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3">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grpSp>
        <p:nvGrpSpPr>
          <p:cNvPr id="9" name="Group 9"/>
          <p:cNvGrpSpPr/>
          <p:nvPr/>
        </p:nvGrpSpPr>
        <p:grpSpPr>
          <a:xfrm>
            <a:off x="890831" y="3651839"/>
            <a:ext cx="8637585" cy="2190584"/>
            <a:chOff x="0" y="0"/>
            <a:chExt cx="2274920" cy="576944"/>
          </a:xfrm>
        </p:grpSpPr>
        <p:sp>
          <p:nvSpPr>
            <p:cNvPr id="10" name="Freeform 10"/>
            <p:cNvSpPr/>
            <p:nvPr/>
          </p:nvSpPr>
          <p:spPr>
            <a:xfrm>
              <a:off x="0" y="0"/>
              <a:ext cx="2274919" cy="576944"/>
            </a:xfrm>
            <a:custGeom>
              <a:avLst/>
              <a:gdLst/>
              <a:ahLst/>
              <a:cxnLst/>
              <a:rect l="l" t="t" r="r" b="b"/>
              <a:pathLst>
                <a:path w="2274919" h="576944">
                  <a:moveTo>
                    <a:pt x="45712" y="0"/>
                  </a:moveTo>
                  <a:lnTo>
                    <a:pt x="2229208" y="0"/>
                  </a:lnTo>
                  <a:cubicBezTo>
                    <a:pt x="2254454" y="0"/>
                    <a:pt x="2274919" y="20466"/>
                    <a:pt x="2274919" y="45712"/>
                  </a:cubicBezTo>
                  <a:lnTo>
                    <a:pt x="2274919" y="531232"/>
                  </a:lnTo>
                  <a:cubicBezTo>
                    <a:pt x="2274919" y="543356"/>
                    <a:pt x="2270103" y="554983"/>
                    <a:pt x="2261531" y="563555"/>
                  </a:cubicBezTo>
                  <a:cubicBezTo>
                    <a:pt x="2252958" y="572128"/>
                    <a:pt x="2241331" y="576944"/>
                    <a:pt x="2229208" y="576944"/>
                  </a:cubicBezTo>
                  <a:lnTo>
                    <a:pt x="45712" y="576944"/>
                  </a:lnTo>
                  <a:cubicBezTo>
                    <a:pt x="20466" y="576944"/>
                    <a:pt x="0" y="556478"/>
                    <a:pt x="0" y="531232"/>
                  </a:cubicBezTo>
                  <a:lnTo>
                    <a:pt x="0" y="45712"/>
                  </a:lnTo>
                  <a:cubicBezTo>
                    <a:pt x="0" y="20466"/>
                    <a:pt x="20466" y="0"/>
                    <a:pt x="45712" y="0"/>
                  </a:cubicBezTo>
                  <a:close/>
                </a:path>
              </a:pathLst>
            </a:custGeom>
            <a:solidFill>
              <a:srgbClr val="FFFFFF"/>
            </a:solidFill>
            <a:ln w="47625" cap="rnd">
              <a:solidFill>
                <a:srgbClr val="70BBD6"/>
              </a:solidFill>
              <a:prstDash val="solid"/>
              <a:round/>
            </a:ln>
          </p:spPr>
          <p:txBody>
            <a:bodyPr/>
            <a:lstStyle/>
            <a:p>
              <a:endParaRPr lang="en-GB"/>
            </a:p>
          </p:txBody>
        </p:sp>
        <p:sp>
          <p:nvSpPr>
            <p:cNvPr id="11" name="TextBox 11"/>
            <p:cNvSpPr txBox="1"/>
            <p:nvPr/>
          </p:nvSpPr>
          <p:spPr>
            <a:xfrm>
              <a:off x="0" y="-66675"/>
              <a:ext cx="2274920" cy="643619"/>
            </a:xfrm>
            <a:prstGeom prst="rect">
              <a:avLst/>
            </a:prstGeom>
          </p:spPr>
          <p:txBody>
            <a:bodyPr lIns="50800" tIns="50800" rIns="50800" bIns="50800" rtlCol="0" anchor="ctr"/>
            <a:lstStyle/>
            <a:p>
              <a:pPr algn="ctr">
                <a:lnSpc>
                  <a:spcPts val="5179"/>
                </a:lnSpc>
              </a:pPr>
              <a:r>
                <a:rPr lang="en-US" sz="3699">
                  <a:solidFill>
                    <a:srgbClr val="000000"/>
                  </a:solidFill>
                  <a:latin typeface="Montserrat Classic Bold"/>
                  <a:ea typeface="Montserrat Classic Bold"/>
                  <a:cs typeface="Montserrat Classic Bold"/>
                  <a:sym typeface="Montserrat Classic Bold"/>
                </a:rPr>
                <a:t>Strong Jet Stream:</a:t>
              </a:r>
              <a:r>
                <a:rPr lang="en-US" sz="3699">
                  <a:solidFill>
                    <a:srgbClr val="000000"/>
                  </a:solidFill>
                  <a:latin typeface="Montserrat Classic"/>
                  <a:ea typeface="Montserrat Classic"/>
                  <a:cs typeface="Montserrat Classic"/>
                  <a:sym typeface="Montserrat Classic"/>
                </a:rPr>
                <a:t>  A powerful jet stream steered the storm towards the UK.</a:t>
              </a:r>
            </a:p>
          </p:txBody>
        </p:sp>
      </p:grpSp>
      <p:sp>
        <p:nvSpPr>
          <p:cNvPr id="12" name="Freeform 12"/>
          <p:cNvSpPr/>
          <p:nvPr/>
        </p:nvSpPr>
        <p:spPr>
          <a:xfrm>
            <a:off x="14111109" y="8029844"/>
            <a:ext cx="4148316" cy="2628361"/>
          </a:xfrm>
          <a:custGeom>
            <a:avLst/>
            <a:gdLst/>
            <a:ahLst/>
            <a:cxnLst/>
            <a:rect l="l" t="t" r="r" b="b"/>
            <a:pathLst>
              <a:path w="4148316" h="2628361">
                <a:moveTo>
                  <a:pt x="0" y="0"/>
                </a:moveTo>
                <a:lnTo>
                  <a:pt x="4148316" y="0"/>
                </a:lnTo>
                <a:lnTo>
                  <a:pt x="4148316" y="2628362"/>
                </a:lnTo>
                <a:lnTo>
                  <a:pt x="0" y="2628362"/>
                </a:lnTo>
                <a:lnTo>
                  <a:pt x="0" y="0"/>
                </a:lnTo>
                <a:close/>
              </a:path>
            </a:pathLst>
          </a:custGeom>
          <a:blipFill>
            <a:blip r:embed="rId6"/>
            <a:stretch>
              <a:fillRect l="-25363" t="-23128" r="-49588" b="-152995"/>
            </a:stretch>
          </a:blipFill>
        </p:spPr>
        <p:txBody>
          <a:bodyPr/>
          <a:lstStyle/>
          <a:p>
            <a:endParaRPr lang="en-GB"/>
          </a:p>
        </p:txBody>
      </p:sp>
      <p:sp>
        <p:nvSpPr>
          <p:cNvPr id="13" name="Freeform 13"/>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7"/>
            <a:stretch>
              <a:fillRect l="-21116" r="-19874" b="-67942"/>
            </a:stretch>
          </a:blipFill>
        </p:spPr>
        <p:txBody>
          <a:bodyPr/>
          <a:lstStyle/>
          <a:p>
            <a:endParaRPr lang="en-GB"/>
          </a:p>
        </p:txBody>
      </p:sp>
      <p:sp>
        <p:nvSpPr>
          <p:cNvPr id="14" name="TextBox 14"/>
          <p:cNvSpPr txBox="1"/>
          <p:nvPr/>
        </p:nvSpPr>
        <p:spPr>
          <a:xfrm>
            <a:off x="7954566" y="2029077"/>
            <a:ext cx="2378869" cy="837566"/>
          </a:xfrm>
          <a:prstGeom prst="rect">
            <a:avLst/>
          </a:prstGeom>
        </p:spPr>
        <p:txBody>
          <a:bodyPr lIns="0" tIns="0" rIns="0" bIns="0" rtlCol="0" anchor="t">
            <a:spAutoFit/>
          </a:bodyPr>
          <a:lstStyle/>
          <a:p>
            <a:pPr algn="ctr">
              <a:lnSpc>
                <a:spcPts val="6859"/>
              </a:lnSpc>
              <a:spcBef>
                <a:spcPct val="0"/>
              </a:spcBef>
            </a:pPr>
            <a:r>
              <a:rPr lang="en-US" sz="4899">
                <a:solidFill>
                  <a:srgbClr val="000000"/>
                </a:solidFill>
                <a:latin typeface="Montserrat Classic Bold"/>
                <a:ea typeface="Montserrat Classic Bold"/>
                <a:cs typeface="Montserrat Classic Bold"/>
                <a:sym typeface="Montserrat Classic Bold"/>
              </a:rPr>
              <a:t>Causes:</a:t>
            </a:r>
          </a:p>
        </p:txBody>
      </p:sp>
      <p:sp>
        <p:nvSpPr>
          <p:cNvPr id="15" name="TextBox 15"/>
          <p:cNvSpPr txBox="1"/>
          <p:nvPr/>
        </p:nvSpPr>
        <p:spPr>
          <a:xfrm>
            <a:off x="4154769" y="771544"/>
            <a:ext cx="12379467" cy="842603"/>
          </a:xfrm>
          <a:prstGeom prst="rect">
            <a:avLst/>
          </a:prstGeom>
        </p:spPr>
        <p:txBody>
          <a:bodyPr wrap="square" lIns="0" tIns="0" rIns="0" bIns="0" rtlCol="0" anchor="t">
            <a:spAutoFit/>
          </a:bodyPr>
          <a:lstStyle/>
          <a:p>
            <a:pPr algn="ctr">
              <a:lnSpc>
                <a:spcPts val="7365"/>
              </a:lnSpc>
              <a:spcBef>
                <a:spcPct val="0"/>
              </a:spcBef>
            </a:pPr>
            <a:r>
              <a:rPr lang="en-US" sz="5261" dirty="0">
                <a:solidFill>
                  <a:srgbClr val="FFFFFF"/>
                </a:solidFill>
                <a:latin typeface="Montserrat Classic Bold"/>
                <a:ea typeface="Montserrat Classic Bold"/>
                <a:cs typeface="Montserrat Classic Bold"/>
                <a:sym typeface="Montserrat Classic Bold"/>
              </a:rPr>
              <a:t>GCSE Case Study: Storm </a:t>
            </a:r>
            <a:r>
              <a:rPr lang="en-US" sz="5261" dirty="0" err="1">
                <a:solidFill>
                  <a:srgbClr val="FFFFFF"/>
                </a:solidFill>
                <a:latin typeface="Montserrat Classic Bold"/>
                <a:ea typeface="Montserrat Classic Bold"/>
                <a:cs typeface="Montserrat Classic Bold"/>
                <a:sym typeface="Montserrat Classic Bold"/>
              </a:rPr>
              <a:t>Babet</a:t>
            </a:r>
            <a:endParaRPr lang="en-US" sz="5261" dirty="0">
              <a:solidFill>
                <a:srgbClr val="FFFFFF"/>
              </a:solidFill>
              <a:latin typeface="Montserrat Classic Bold"/>
              <a:ea typeface="Montserrat Classic Bold"/>
              <a:cs typeface="Montserrat Classic Bold"/>
              <a:sym typeface="Montserrat Classic Bold"/>
            </a:endParaRPr>
          </a:p>
        </p:txBody>
      </p:sp>
      <p:grpSp>
        <p:nvGrpSpPr>
          <p:cNvPr id="16" name="Group 16"/>
          <p:cNvGrpSpPr/>
          <p:nvPr/>
        </p:nvGrpSpPr>
        <p:grpSpPr>
          <a:xfrm>
            <a:off x="10132623" y="3314318"/>
            <a:ext cx="6401613" cy="5634189"/>
            <a:chOff x="0" y="0"/>
            <a:chExt cx="8535485" cy="7512252"/>
          </a:xfrm>
        </p:grpSpPr>
        <p:sp>
          <p:nvSpPr>
            <p:cNvPr id="17" name="Freeform 17"/>
            <p:cNvSpPr/>
            <p:nvPr/>
          </p:nvSpPr>
          <p:spPr>
            <a:xfrm>
              <a:off x="428919" y="0"/>
              <a:ext cx="7521654" cy="7512252"/>
            </a:xfrm>
            <a:custGeom>
              <a:avLst/>
              <a:gdLst/>
              <a:ahLst/>
              <a:cxnLst/>
              <a:rect l="l" t="t" r="r" b="b"/>
              <a:pathLst>
                <a:path w="7521654" h="7512252">
                  <a:moveTo>
                    <a:pt x="0" y="0"/>
                  </a:moveTo>
                  <a:lnTo>
                    <a:pt x="7521654" y="0"/>
                  </a:lnTo>
                  <a:lnTo>
                    <a:pt x="7521654" y="7512252"/>
                  </a:lnTo>
                  <a:lnTo>
                    <a:pt x="0" y="75122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8" name="Freeform 18"/>
            <p:cNvSpPr/>
            <p:nvPr/>
          </p:nvSpPr>
          <p:spPr>
            <a:xfrm>
              <a:off x="5953667" y="1062556"/>
              <a:ext cx="2581817" cy="2233272"/>
            </a:xfrm>
            <a:custGeom>
              <a:avLst/>
              <a:gdLst/>
              <a:ahLst/>
              <a:cxnLst/>
              <a:rect l="l" t="t" r="r" b="b"/>
              <a:pathLst>
                <a:path w="2581817" h="2233272">
                  <a:moveTo>
                    <a:pt x="0" y="0"/>
                  </a:moveTo>
                  <a:lnTo>
                    <a:pt x="2581818" y="0"/>
                  </a:lnTo>
                  <a:lnTo>
                    <a:pt x="2581818" y="2233273"/>
                  </a:lnTo>
                  <a:lnTo>
                    <a:pt x="0" y="2233273"/>
                  </a:lnTo>
                  <a:lnTo>
                    <a:pt x="0" y="0"/>
                  </a:lnTo>
                  <a:close/>
                </a:path>
              </a:pathLst>
            </a:custGeom>
            <a:blipFill>
              <a:blip r:embed="rId8"/>
              <a:stretch>
                <a:fillRect/>
              </a:stretch>
            </a:blipFill>
          </p:spPr>
          <p:txBody>
            <a:bodyPr/>
            <a:lstStyle/>
            <a:p>
              <a:endParaRPr lang="en-GB"/>
            </a:p>
          </p:txBody>
        </p:sp>
        <p:sp>
          <p:nvSpPr>
            <p:cNvPr id="19" name="Freeform 19"/>
            <p:cNvSpPr/>
            <p:nvPr/>
          </p:nvSpPr>
          <p:spPr>
            <a:xfrm>
              <a:off x="245083" y="2410918"/>
              <a:ext cx="2581817" cy="2233272"/>
            </a:xfrm>
            <a:custGeom>
              <a:avLst/>
              <a:gdLst/>
              <a:ahLst/>
              <a:cxnLst/>
              <a:rect l="l" t="t" r="r" b="b"/>
              <a:pathLst>
                <a:path w="2581817" h="2233272">
                  <a:moveTo>
                    <a:pt x="0" y="0"/>
                  </a:moveTo>
                  <a:lnTo>
                    <a:pt x="2581817" y="0"/>
                  </a:lnTo>
                  <a:lnTo>
                    <a:pt x="2581817" y="2233272"/>
                  </a:lnTo>
                  <a:lnTo>
                    <a:pt x="0" y="2233272"/>
                  </a:lnTo>
                  <a:lnTo>
                    <a:pt x="0" y="0"/>
                  </a:lnTo>
                  <a:close/>
                </a:path>
              </a:pathLst>
            </a:custGeom>
            <a:blipFill>
              <a:blip r:embed="rId8"/>
              <a:stretch>
                <a:fillRect/>
              </a:stretch>
            </a:blipFill>
          </p:spPr>
          <p:txBody>
            <a:bodyPr/>
            <a:lstStyle/>
            <a:p>
              <a:endParaRPr lang="en-GB"/>
            </a:p>
          </p:txBody>
        </p:sp>
        <p:sp>
          <p:nvSpPr>
            <p:cNvPr id="20" name="Freeform 20"/>
            <p:cNvSpPr/>
            <p:nvPr/>
          </p:nvSpPr>
          <p:spPr>
            <a:xfrm>
              <a:off x="3387947" y="934955"/>
              <a:ext cx="2581817" cy="2233272"/>
            </a:xfrm>
            <a:custGeom>
              <a:avLst/>
              <a:gdLst/>
              <a:ahLst/>
              <a:cxnLst/>
              <a:rect l="l" t="t" r="r" b="b"/>
              <a:pathLst>
                <a:path w="2581817" h="2233272">
                  <a:moveTo>
                    <a:pt x="0" y="0"/>
                  </a:moveTo>
                  <a:lnTo>
                    <a:pt x="2581818" y="0"/>
                  </a:lnTo>
                  <a:lnTo>
                    <a:pt x="2581818" y="2233272"/>
                  </a:lnTo>
                  <a:lnTo>
                    <a:pt x="0" y="2233272"/>
                  </a:lnTo>
                  <a:lnTo>
                    <a:pt x="0" y="0"/>
                  </a:lnTo>
                  <a:close/>
                </a:path>
              </a:pathLst>
            </a:custGeom>
            <a:blipFill>
              <a:blip r:embed="rId8"/>
              <a:stretch>
                <a:fillRect/>
              </a:stretch>
            </a:blipFill>
          </p:spPr>
          <p:txBody>
            <a:bodyPr/>
            <a:lstStyle/>
            <a:p>
              <a:endParaRPr lang="en-GB"/>
            </a:p>
          </p:txBody>
        </p:sp>
        <p:sp>
          <p:nvSpPr>
            <p:cNvPr id="21" name="Freeform 21"/>
            <p:cNvSpPr/>
            <p:nvPr/>
          </p:nvSpPr>
          <p:spPr>
            <a:xfrm rot="-532888">
              <a:off x="5829152" y="2102427"/>
              <a:ext cx="1723944" cy="487014"/>
            </a:xfrm>
            <a:custGeom>
              <a:avLst/>
              <a:gdLst/>
              <a:ahLst/>
              <a:cxnLst/>
              <a:rect l="l" t="t" r="r" b="b"/>
              <a:pathLst>
                <a:path w="1723944" h="487014">
                  <a:moveTo>
                    <a:pt x="0" y="0"/>
                  </a:moveTo>
                  <a:lnTo>
                    <a:pt x="1723944" y="0"/>
                  </a:lnTo>
                  <a:lnTo>
                    <a:pt x="1723944" y="487014"/>
                  </a:lnTo>
                  <a:lnTo>
                    <a:pt x="0" y="4870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22" name="Freeform 22"/>
            <p:cNvSpPr/>
            <p:nvPr/>
          </p:nvSpPr>
          <p:spPr>
            <a:xfrm flipV="1">
              <a:off x="3666260" y="1851467"/>
              <a:ext cx="1723944" cy="487014"/>
            </a:xfrm>
            <a:custGeom>
              <a:avLst/>
              <a:gdLst/>
              <a:ahLst/>
              <a:cxnLst/>
              <a:rect l="l" t="t" r="r" b="b"/>
              <a:pathLst>
                <a:path w="1723944" h="487014">
                  <a:moveTo>
                    <a:pt x="0" y="487014"/>
                  </a:moveTo>
                  <a:lnTo>
                    <a:pt x="1723943" y="487014"/>
                  </a:lnTo>
                  <a:lnTo>
                    <a:pt x="1723943" y="0"/>
                  </a:lnTo>
                  <a:lnTo>
                    <a:pt x="0" y="0"/>
                  </a:lnTo>
                  <a:lnTo>
                    <a:pt x="0" y="487014"/>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GB"/>
            </a:p>
          </p:txBody>
        </p:sp>
        <p:sp>
          <p:nvSpPr>
            <p:cNvPr id="23" name="Freeform 23"/>
            <p:cNvSpPr/>
            <p:nvPr/>
          </p:nvSpPr>
          <p:spPr>
            <a:xfrm>
              <a:off x="5390203" y="2179192"/>
              <a:ext cx="2581817" cy="2233272"/>
            </a:xfrm>
            <a:custGeom>
              <a:avLst/>
              <a:gdLst/>
              <a:ahLst/>
              <a:cxnLst/>
              <a:rect l="l" t="t" r="r" b="b"/>
              <a:pathLst>
                <a:path w="2581817" h="2233272">
                  <a:moveTo>
                    <a:pt x="0" y="0"/>
                  </a:moveTo>
                  <a:lnTo>
                    <a:pt x="2581818" y="0"/>
                  </a:lnTo>
                  <a:lnTo>
                    <a:pt x="2581818" y="2233273"/>
                  </a:lnTo>
                  <a:lnTo>
                    <a:pt x="0" y="2233273"/>
                  </a:lnTo>
                  <a:lnTo>
                    <a:pt x="0" y="0"/>
                  </a:lnTo>
                  <a:close/>
                </a:path>
              </a:pathLst>
            </a:custGeom>
            <a:blipFill>
              <a:blip r:embed="rId8"/>
              <a:stretch>
                <a:fillRect/>
              </a:stretch>
            </a:blipFill>
          </p:spPr>
          <p:txBody>
            <a:bodyPr/>
            <a:lstStyle/>
            <a:p>
              <a:endParaRPr lang="en-GB"/>
            </a:p>
          </p:txBody>
        </p:sp>
        <p:sp>
          <p:nvSpPr>
            <p:cNvPr id="24" name="Freeform 24"/>
            <p:cNvSpPr/>
            <p:nvPr/>
          </p:nvSpPr>
          <p:spPr>
            <a:xfrm rot="-532888">
              <a:off x="999085" y="3277814"/>
              <a:ext cx="1336059" cy="377437"/>
            </a:xfrm>
            <a:custGeom>
              <a:avLst/>
              <a:gdLst/>
              <a:ahLst/>
              <a:cxnLst/>
              <a:rect l="l" t="t" r="r" b="b"/>
              <a:pathLst>
                <a:path w="1336059" h="377437">
                  <a:moveTo>
                    <a:pt x="0" y="0"/>
                  </a:moveTo>
                  <a:lnTo>
                    <a:pt x="1336058" y="0"/>
                  </a:lnTo>
                  <a:lnTo>
                    <a:pt x="1336058" y="377437"/>
                  </a:lnTo>
                  <a:lnTo>
                    <a:pt x="0" y="3774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25" name="Freeform 25"/>
            <p:cNvSpPr/>
            <p:nvPr/>
          </p:nvSpPr>
          <p:spPr>
            <a:xfrm>
              <a:off x="2826900" y="2275862"/>
              <a:ext cx="2581817" cy="2233272"/>
            </a:xfrm>
            <a:custGeom>
              <a:avLst/>
              <a:gdLst/>
              <a:ahLst/>
              <a:cxnLst/>
              <a:rect l="l" t="t" r="r" b="b"/>
              <a:pathLst>
                <a:path w="2581817" h="2233272">
                  <a:moveTo>
                    <a:pt x="0" y="0"/>
                  </a:moveTo>
                  <a:lnTo>
                    <a:pt x="2581818" y="0"/>
                  </a:lnTo>
                  <a:lnTo>
                    <a:pt x="2581818" y="2233272"/>
                  </a:lnTo>
                  <a:lnTo>
                    <a:pt x="0" y="2233272"/>
                  </a:lnTo>
                  <a:lnTo>
                    <a:pt x="0" y="0"/>
                  </a:lnTo>
                  <a:close/>
                </a:path>
              </a:pathLst>
            </a:custGeom>
            <a:blipFill>
              <a:blip r:embed="rId8"/>
              <a:stretch>
                <a:fillRect/>
              </a:stretch>
            </a:blipFill>
          </p:spPr>
          <p:txBody>
            <a:bodyPr/>
            <a:lstStyle/>
            <a:p>
              <a:endParaRPr lang="en-GB"/>
            </a:p>
          </p:txBody>
        </p:sp>
        <p:sp>
          <p:nvSpPr>
            <p:cNvPr id="26" name="Freeform 26"/>
            <p:cNvSpPr/>
            <p:nvPr/>
          </p:nvSpPr>
          <p:spPr>
            <a:xfrm rot="-532888">
              <a:off x="4453547" y="3299330"/>
              <a:ext cx="1183737" cy="334406"/>
            </a:xfrm>
            <a:custGeom>
              <a:avLst/>
              <a:gdLst/>
              <a:ahLst/>
              <a:cxnLst/>
              <a:rect l="l" t="t" r="r" b="b"/>
              <a:pathLst>
                <a:path w="1183737" h="334406">
                  <a:moveTo>
                    <a:pt x="0" y="0"/>
                  </a:moveTo>
                  <a:lnTo>
                    <a:pt x="1183737" y="0"/>
                  </a:lnTo>
                  <a:lnTo>
                    <a:pt x="1183737" y="334406"/>
                  </a:lnTo>
                  <a:lnTo>
                    <a:pt x="0" y="33440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27" name="Freeform 27"/>
            <p:cNvSpPr/>
            <p:nvPr/>
          </p:nvSpPr>
          <p:spPr>
            <a:xfrm>
              <a:off x="822228" y="1007300"/>
              <a:ext cx="2581817" cy="2233272"/>
            </a:xfrm>
            <a:custGeom>
              <a:avLst/>
              <a:gdLst/>
              <a:ahLst/>
              <a:cxnLst/>
              <a:rect l="l" t="t" r="r" b="b"/>
              <a:pathLst>
                <a:path w="2581817" h="2233272">
                  <a:moveTo>
                    <a:pt x="0" y="0"/>
                  </a:moveTo>
                  <a:lnTo>
                    <a:pt x="2581817" y="0"/>
                  </a:lnTo>
                  <a:lnTo>
                    <a:pt x="2581817" y="2233272"/>
                  </a:lnTo>
                  <a:lnTo>
                    <a:pt x="0" y="2233272"/>
                  </a:lnTo>
                  <a:lnTo>
                    <a:pt x="0" y="0"/>
                  </a:lnTo>
                  <a:close/>
                </a:path>
              </a:pathLst>
            </a:custGeom>
            <a:blipFill>
              <a:blip r:embed="rId8"/>
              <a:stretch>
                <a:fillRect/>
              </a:stretch>
            </a:blipFill>
          </p:spPr>
          <p:txBody>
            <a:bodyPr/>
            <a:lstStyle/>
            <a:p>
              <a:endParaRPr lang="en-GB"/>
            </a:p>
          </p:txBody>
        </p:sp>
        <p:sp>
          <p:nvSpPr>
            <p:cNvPr id="28" name="Freeform 28"/>
            <p:cNvSpPr/>
            <p:nvPr/>
          </p:nvSpPr>
          <p:spPr>
            <a:xfrm rot="-532888">
              <a:off x="1430720" y="1880429"/>
              <a:ext cx="1723944" cy="487014"/>
            </a:xfrm>
            <a:custGeom>
              <a:avLst/>
              <a:gdLst/>
              <a:ahLst/>
              <a:cxnLst/>
              <a:rect l="l" t="t" r="r" b="b"/>
              <a:pathLst>
                <a:path w="1723944" h="487014">
                  <a:moveTo>
                    <a:pt x="0" y="0"/>
                  </a:moveTo>
                  <a:lnTo>
                    <a:pt x="1723944" y="0"/>
                  </a:lnTo>
                  <a:lnTo>
                    <a:pt x="1723944" y="487014"/>
                  </a:lnTo>
                  <a:lnTo>
                    <a:pt x="0" y="4870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29" name="Freeform 29"/>
            <p:cNvSpPr/>
            <p:nvPr/>
          </p:nvSpPr>
          <p:spPr>
            <a:xfrm flipV="1">
              <a:off x="2799783" y="3013621"/>
              <a:ext cx="1208526" cy="341408"/>
            </a:xfrm>
            <a:custGeom>
              <a:avLst/>
              <a:gdLst/>
              <a:ahLst/>
              <a:cxnLst/>
              <a:rect l="l" t="t" r="r" b="b"/>
              <a:pathLst>
                <a:path w="1208526" h="341408">
                  <a:moveTo>
                    <a:pt x="0" y="341408"/>
                  </a:moveTo>
                  <a:lnTo>
                    <a:pt x="1208525" y="341408"/>
                  </a:lnTo>
                  <a:lnTo>
                    <a:pt x="1208525" y="0"/>
                  </a:lnTo>
                  <a:lnTo>
                    <a:pt x="0" y="0"/>
                  </a:lnTo>
                  <a:lnTo>
                    <a:pt x="0" y="341408"/>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en-GB"/>
            </a:p>
          </p:txBody>
        </p:sp>
        <p:sp>
          <p:nvSpPr>
            <p:cNvPr id="30" name="Freeform 30"/>
            <p:cNvSpPr/>
            <p:nvPr/>
          </p:nvSpPr>
          <p:spPr>
            <a:xfrm flipV="1">
              <a:off x="5993458" y="3125124"/>
              <a:ext cx="1208526" cy="341408"/>
            </a:xfrm>
            <a:custGeom>
              <a:avLst/>
              <a:gdLst/>
              <a:ahLst/>
              <a:cxnLst/>
              <a:rect l="l" t="t" r="r" b="b"/>
              <a:pathLst>
                <a:path w="1208526" h="341408">
                  <a:moveTo>
                    <a:pt x="0" y="341409"/>
                  </a:moveTo>
                  <a:lnTo>
                    <a:pt x="1208526" y="341409"/>
                  </a:lnTo>
                  <a:lnTo>
                    <a:pt x="1208526" y="0"/>
                  </a:lnTo>
                  <a:lnTo>
                    <a:pt x="0" y="0"/>
                  </a:lnTo>
                  <a:lnTo>
                    <a:pt x="0" y="341409"/>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en-GB"/>
            </a:p>
          </p:txBody>
        </p:sp>
        <p:sp>
          <p:nvSpPr>
            <p:cNvPr id="31" name="Freeform 31"/>
            <p:cNvSpPr/>
            <p:nvPr/>
          </p:nvSpPr>
          <p:spPr>
            <a:xfrm>
              <a:off x="5653801" y="4205248"/>
              <a:ext cx="2581817" cy="2233272"/>
            </a:xfrm>
            <a:custGeom>
              <a:avLst/>
              <a:gdLst/>
              <a:ahLst/>
              <a:cxnLst/>
              <a:rect l="l" t="t" r="r" b="b"/>
              <a:pathLst>
                <a:path w="2581817" h="2233272">
                  <a:moveTo>
                    <a:pt x="0" y="0"/>
                  </a:moveTo>
                  <a:lnTo>
                    <a:pt x="2581817" y="0"/>
                  </a:lnTo>
                  <a:lnTo>
                    <a:pt x="2581817" y="2233272"/>
                  </a:lnTo>
                  <a:lnTo>
                    <a:pt x="0" y="2233272"/>
                  </a:lnTo>
                  <a:lnTo>
                    <a:pt x="0" y="0"/>
                  </a:lnTo>
                  <a:close/>
                </a:path>
              </a:pathLst>
            </a:custGeom>
            <a:blipFill>
              <a:blip r:embed="rId8"/>
              <a:stretch>
                <a:fillRect/>
              </a:stretch>
            </a:blipFill>
          </p:spPr>
          <p:txBody>
            <a:bodyPr/>
            <a:lstStyle/>
            <a:p>
              <a:endParaRPr lang="en-GB"/>
            </a:p>
          </p:txBody>
        </p:sp>
        <p:sp>
          <p:nvSpPr>
            <p:cNvPr id="32" name="Freeform 32"/>
            <p:cNvSpPr/>
            <p:nvPr/>
          </p:nvSpPr>
          <p:spPr>
            <a:xfrm>
              <a:off x="3071983" y="4077647"/>
              <a:ext cx="2581817" cy="2233272"/>
            </a:xfrm>
            <a:custGeom>
              <a:avLst/>
              <a:gdLst/>
              <a:ahLst/>
              <a:cxnLst/>
              <a:rect l="l" t="t" r="r" b="b"/>
              <a:pathLst>
                <a:path w="2581817" h="2233272">
                  <a:moveTo>
                    <a:pt x="0" y="0"/>
                  </a:moveTo>
                  <a:lnTo>
                    <a:pt x="2581818" y="0"/>
                  </a:lnTo>
                  <a:lnTo>
                    <a:pt x="2581818" y="2233272"/>
                  </a:lnTo>
                  <a:lnTo>
                    <a:pt x="0" y="2233272"/>
                  </a:lnTo>
                  <a:lnTo>
                    <a:pt x="0" y="0"/>
                  </a:lnTo>
                  <a:close/>
                </a:path>
              </a:pathLst>
            </a:custGeom>
            <a:blipFill>
              <a:blip r:embed="rId8"/>
              <a:stretch>
                <a:fillRect/>
              </a:stretch>
            </a:blipFill>
          </p:spPr>
          <p:txBody>
            <a:bodyPr/>
            <a:lstStyle/>
            <a:p>
              <a:endParaRPr lang="en-GB"/>
            </a:p>
          </p:txBody>
        </p:sp>
        <p:sp>
          <p:nvSpPr>
            <p:cNvPr id="33" name="Freeform 33"/>
            <p:cNvSpPr/>
            <p:nvPr/>
          </p:nvSpPr>
          <p:spPr>
            <a:xfrm rot="-532888">
              <a:off x="5513188" y="5245118"/>
              <a:ext cx="1723944" cy="487014"/>
            </a:xfrm>
            <a:custGeom>
              <a:avLst/>
              <a:gdLst/>
              <a:ahLst/>
              <a:cxnLst/>
              <a:rect l="l" t="t" r="r" b="b"/>
              <a:pathLst>
                <a:path w="1723944" h="487014">
                  <a:moveTo>
                    <a:pt x="0" y="0"/>
                  </a:moveTo>
                  <a:lnTo>
                    <a:pt x="1723944" y="0"/>
                  </a:lnTo>
                  <a:lnTo>
                    <a:pt x="1723944" y="487014"/>
                  </a:lnTo>
                  <a:lnTo>
                    <a:pt x="0" y="4870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34" name="Freeform 34"/>
            <p:cNvSpPr/>
            <p:nvPr/>
          </p:nvSpPr>
          <p:spPr>
            <a:xfrm flipV="1">
              <a:off x="3350295" y="4994159"/>
              <a:ext cx="1723944" cy="487014"/>
            </a:xfrm>
            <a:custGeom>
              <a:avLst/>
              <a:gdLst/>
              <a:ahLst/>
              <a:cxnLst/>
              <a:rect l="l" t="t" r="r" b="b"/>
              <a:pathLst>
                <a:path w="1723944" h="487014">
                  <a:moveTo>
                    <a:pt x="0" y="487014"/>
                  </a:moveTo>
                  <a:lnTo>
                    <a:pt x="1723944" y="487014"/>
                  </a:lnTo>
                  <a:lnTo>
                    <a:pt x="1723944" y="0"/>
                  </a:lnTo>
                  <a:lnTo>
                    <a:pt x="0" y="0"/>
                  </a:lnTo>
                  <a:lnTo>
                    <a:pt x="0" y="487014"/>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GB"/>
            </a:p>
          </p:txBody>
        </p:sp>
        <p:sp>
          <p:nvSpPr>
            <p:cNvPr id="35" name="Freeform 35"/>
            <p:cNvSpPr/>
            <p:nvPr/>
          </p:nvSpPr>
          <p:spPr>
            <a:xfrm>
              <a:off x="506264" y="4149991"/>
              <a:ext cx="2581817" cy="2233272"/>
            </a:xfrm>
            <a:custGeom>
              <a:avLst/>
              <a:gdLst/>
              <a:ahLst/>
              <a:cxnLst/>
              <a:rect l="l" t="t" r="r" b="b"/>
              <a:pathLst>
                <a:path w="2581817" h="2233272">
                  <a:moveTo>
                    <a:pt x="0" y="0"/>
                  </a:moveTo>
                  <a:lnTo>
                    <a:pt x="2581817" y="0"/>
                  </a:lnTo>
                  <a:lnTo>
                    <a:pt x="2581817" y="2233272"/>
                  </a:lnTo>
                  <a:lnTo>
                    <a:pt x="0" y="2233272"/>
                  </a:lnTo>
                  <a:lnTo>
                    <a:pt x="0" y="0"/>
                  </a:lnTo>
                  <a:close/>
                </a:path>
              </a:pathLst>
            </a:custGeom>
            <a:blipFill>
              <a:blip r:embed="rId8"/>
              <a:stretch>
                <a:fillRect/>
              </a:stretch>
            </a:blipFill>
          </p:spPr>
          <p:txBody>
            <a:bodyPr/>
            <a:lstStyle/>
            <a:p>
              <a:endParaRPr lang="en-GB"/>
            </a:p>
          </p:txBody>
        </p:sp>
        <p:sp>
          <p:nvSpPr>
            <p:cNvPr id="36" name="Freeform 36"/>
            <p:cNvSpPr/>
            <p:nvPr/>
          </p:nvSpPr>
          <p:spPr>
            <a:xfrm rot="-532888">
              <a:off x="1114756" y="5023120"/>
              <a:ext cx="1723944" cy="487014"/>
            </a:xfrm>
            <a:custGeom>
              <a:avLst/>
              <a:gdLst/>
              <a:ahLst/>
              <a:cxnLst/>
              <a:rect l="l" t="t" r="r" b="b"/>
              <a:pathLst>
                <a:path w="1723944" h="487014">
                  <a:moveTo>
                    <a:pt x="0" y="0"/>
                  </a:moveTo>
                  <a:lnTo>
                    <a:pt x="1723944" y="0"/>
                  </a:lnTo>
                  <a:lnTo>
                    <a:pt x="1723944" y="487014"/>
                  </a:lnTo>
                  <a:lnTo>
                    <a:pt x="0" y="4870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37" name="Freeform 37"/>
            <p:cNvSpPr/>
            <p:nvPr/>
          </p:nvSpPr>
          <p:spPr>
            <a:xfrm>
              <a:off x="0" y="3472297"/>
              <a:ext cx="2581817" cy="2233272"/>
            </a:xfrm>
            <a:custGeom>
              <a:avLst/>
              <a:gdLst/>
              <a:ahLst/>
              <a:cxnLst/>
              <a:rect l="l" t="t" r="r" b="b"/>
              <a:pathLst>
                <a:path w="2581817" h="2233272">
                  <a:moveTo>
                    <a:pt x="0" y="0"/>
                  </a:moveTo>
                  <a:lnTo>
                    <a:pt x="2581817" y="0"/>
                  </a:lnTo>
                  <a:lnTo>
                    <a:pt x="2581817" y="2233272"/>
                  </a:lnTo>
                  <a:lnTo>
                    <a:pt x="0" y="2233272"/>
                  </a:lnTo>
                  <a:lnTo>
                    <a:pt x="0" y="0"/>
                  </a:lnTo>
                  <a:close/>
                </a:path>
              </a:pathLst>
            </a:custGeom>
            <a:blipFill>
              <a:blip r:embed="rId8"/>
              <a:stretch>
                <a:fillRect/>
              </a:stretch>
            </a:blipFill>
          </p:spPr>
          <p:txBody>
            <a:bodyPr/>
            <a:lstStyle/>
            <a:p>
              <a:endParaRPr lang="en-GB"/>
            </a:p>
          </p:txBody>
        </p:sp>
        <p:sp>
          <p:nvSpPr>
            <p:cNvPr id="38" name="Freeform 38"/>
            <p:cNvSpPr/>
            <p:nvPr/>
          </p:nvSpPr>
          <p:spPr>
            <a:xfrm>
              <a:off x="5145120" y="3240572"/>
              <a:ext cx="2581817" cy="2233272"/>
            </a:xfrm>
            <a:custGeom>
              <a:avLst/>
              <a:gdLst/>
              <a:ahLst/>
              <a:cxnLst/>
              <a:rect l="l" t="t" r="r" b="b"/>
              <a:pathLst>
                <a:path w="2581817" h="2233272">
                  <a:moveTo>
                    <a:pt x="0" y="0"/>
                  </a:moveTo>
                  <a:lnTo>
                    <a:pt x="2581818" y="0"/>
                  </a:lnTo>
                  <a:lnTo>
                    <a:pt x="2581818" y="2233272"/>
                  </a:lnTo>
                  <a:lnTo>
                    <a:pt x="0" y="2233272"/>
                  </a:lnTo>
                  <a:lnTo>
                    <a:pt x="0" y="0"/>
                  </a:lnTo>
                  <a:close/>
                </a:path>
              </a:pathLst>
            </a:custGeom>
            <a:blipFill>
              <a:blip r:embed="rId8"/>
              <a:stretch>
                <a:fillRect/>
              </a:stretch>
            </a:blipFill>
          </p:spPr>
          <p:txBody>
            <a:bodyPr/>
            <a:lstStyle/>
            <a:p>
              <a:endParaRPr lang="en-GB"/>
            </a:p>
          </p:txBody>
        </p:sp>
        <p:sp>
          <p:nvSpPr>
            <p:cNvPr id="39" name="Freeform 39"/>
            <p:cNvSpPr/>
            <p:nvPr/>
          </p:nvSpPr>
          <p:spPr>
            <a:xfrm rot="-532888">
              <a:off x="754002" y="4339194"/>
              <a:ext cx="1336059" cy="377437"/>
            </a:xfrm>
            <a:custGeom>
              <a:avLst/>
              <a:gdLst/>
              <a:ahLst/>
              <a:cxnLst/>
              <a:rect l="l" t="t" r="r" b="b"/>
              <a:pathLst>
                <a:path w="1336059" h="377437">
                  <a:moveTo>
                    <a:pt x="0" y="0"/>
                  </a:moveTo>
                  <a:lnTo>
                    <a:pt x="1336058" y="0"/>
                  </a:lnTo>
                  <a:lnTo>
                    <a:pt x="1336058" y="377436"/>
                  </a:lnTo>
                  <a:lnTo>
                    <a:pt x="0" y="3774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40" name="Freeform 40"/>
            <p:cNvSpPr/>
            <p:nvPr/>
          </p:nvSpPr>
          <p:spPr>
            <a:xfrm>
              <a:off x="2581817" y="3337241"/>
              <a:ext cx="2581817" cy="2233272"/>
            </a:xfrm>
            <a:custGeom>
              <a:avLst/>
              <a:gdLst/>
              <a:ahLst/>
              <a:cxnLst/>
              <a:rect l="l" t="t" r="r" b="b"/>
              <a:pathLst>
                <a:path w="2581817" h="2233272">
                  <a:moveTo>
                    <a:pt x="0" y="0"/>
                  </a:moveTo>
                  <a:lnTo>
                    <a:pt x="2581818" y="0"/>
                  </a:lnTo>
                  <a:lnTo>
                    <a:pt x="2581818" y="2233272"/>
                  </a:lnTo>
                  <a:lnTo>
                    <a:pt x="0" y="2233272"/>
                  </a:lnTo>
                  <a:lnTo>
                    <a:pt x="0" y="0"/>
                  </a:lnTo>
                  <a:close/>
                </a:path>
              </a:pathLst>
            </a:custGeom>
            <a:blipFill>
              <a:blip r:embed="rId8"/>
              <a:stretch>
                <a:fillRect/>
              </a:stretch>
            </a:blipFill>
          </p:spPr>
          <p:txBody>
            <a:bodyPr/>
            <a:lstStyle/>
            <a:p>
              <a:endParaRPr lang="en-GB"/>
            </a:p>
          </p:txBody>
        </p:sp>
        <p:sp>
          <p:nvSpPr>
            <p:cNvPr id="41" name="Freeform 41"/>
            <p:cNvSpPr/>
            <p:nvPr/>
          </p:nvSpPr>
          <p:spPr>
            <a:xfrm rot="-532888">
              <a:off x="4208464" y="4360709"/>
              <a:ext cx="1183737" cy="334406"/>
            </a:xfrm>
            <a:custGeom>
              <a:avLst/>
              <a:gdLst/>
              <a:ahLst/>
              <a:cxnLst/>
              <a:rect l="l" t="t" r="r" b="b"/>
              <a:pathLst>
                <a:path w="1183737" h="334406">
                  <a:moveTo>
                    <a:pt x="0" y="0"/>
                  </a:moveTo>
                  <a:lnTo>
                    <a:pt x="1183737" y="0"/>
                  </a:lnTo>
                  <a:lnTo>
                    <a:pt x="1183737" y="334406"/>
                  </a:lnTo>
                  <a:lnTo>
                    <a:pt x="0" y="33440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42" name="Freeform 42"/>
            <p:cNvSpPr/>
            <p:nvPr/>
          </p:nvSpPr>
          <p:spPr>
            <a:xfrm flipV="1">
              <a:off x="2554700" y="4075000"/>
              <a:ext cx="1208526" cy="341408"/>
            </a:xfrm>
            <a:custGeom>
              <a:avLst/>
              <a:gdLst/>
              <a:ahLst/>
              <a:cxnLst/>
              <a:rect l="l" t="t" r="r" b="b"/>
              <a:pathLst>
                <a:path w="1208526" h="341408">
                  <a:moveTo>
                    <a:pt x="0" y="341409"/>
                  </a:moveTo>
                  <a:lnTo>
                    <a:pt x="1208525" y="341409"/>
                  </a:lnTo>
                  <a:lnTo>
                    <a:pt x="1208525" y="0"/>
                  </a:lnTo>
                  <a:lnTo>
                    <a:pt x="0" y="0"/>
                  </a:lnTo>
                  <a:lnTo>
                    <a:pt x="0" y="341409"/>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en-GB"/>
            </a:p>
          </p:txBody>
        </p:sp>
        <p:sp>
          <p:nvSpPr>
            <p:cNvPr id="43" name="Freeform 43"/>
            <p:cNvSpPr/>
            <p:nvPr/>
          </p:nvSpPr>
          <p:spPr>
            <a:xfrm flipV="1">
              <a:off x="5748375" y="4186503"/>
              <a:ext cx="1208526" cy="341408"/>
            </a:xfrm>
            <a:custGeom>
              <a:avLst/>
              <a:gdLst/>
              <a:ahLst/>
              <a:cxnLst/>
              <a:rect l="l" t="t" r="r" b="b"/>
              <a:pathLst>
                <a:path w="1208526" h="341408">
                  <a:moveTo>
                    <a:pt x="0" y="341409"/>
                  </a:moveTo>
                  <a:lnTo>
                    <a:pt x="1208526" y="341409"/>
                  </a:lnTo>
                  <a:lnTo>
                    <a:pt x="1208526" y="0"/>
                  </a:lnTo>
                  <a:lnTo>
                    <a:pt x="0" y="0"/>
                  </a:lnTo>
                  <a:lnTo>
                    <a:pt x="0" y="341409"/>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en-GB"/>
            </a:p>
          </p:txBody>
        </p:sp>
      </p:grpSp>
      <p:grpSp>
        <p:nvGrpSpPr>
          <p:cNvPr id="44" name="Group 44"/>
          <p:cNvGrpSpPr/>
          <p:nvPr/>
        </p:nvGrpSpPr>
        <p:grpSpPr>
          <a:xfrm>
            <a:off x="890831" y="6420589"/>
            <a:ext cx="8637585" cy="2177715"/>
            <a:chOff x="0" y="0"/>
            <a:chExt cx="2274920" cy="573555"/>
          </a:xfrm>
        </p:grpSpPr>
        <p:sp>
          <p:nvSpPr>
            <p:cNvPr id="45" name="Freeform 45"/>
            <p:cNvSpPr/>
            <p:nvPr/>
          </p:nvSpPr>
          <p:spPr>
            <a:xfrm>
              <a:off x="0" y="0"/>
              <a:ext cx="2274919" cy="573555"/>
            </a:xfrm>
            <a:custGeom>
              <a:avLst/>
              <a:gdLst/>
              <a:ahLst/>
              <a:cxnLst/>
              <a:rect l="l" t="t" r="r" b="b"/>
              <a:pathLst>
                <a:path w="2274919" h="573555">
                  <a:moveTo>
                    <a:pt x="45712" y="0"/>
                  </a:moveTo>
                  <a:lnTo>
                    <a:pt x="2229208" y="0"/>
                  </a:lnTo>
                  <a:cubicBezTo>
                    <a:pt x="2254454" y="0"/>
                    <a:pt x="2274919" y="20466"/>
                    <a:pt x="2274919" y="45712"/>
                  </a:cubicBezTo>
                  <a:lnTo>
                    <a:pt x="2274919" y="527843"/>
                  </a:lnTo>
                  <a:cubicBezTo>
                    <a:pt x="2274919" y="553089"/>
                    <a:pt x="2254454" y="573555"/>
                    <a:pt x="2229208" y="573555"/>
                  </a:cubicBezTo>
                  <a:lnTo>
                    <a:pt x="45712" y="573555"/>
                  </a:lnTo>
                  <a:cubicBezTo>
                    <a:pt x="20466" y="573555"/>
                    <a:pt x="0" y="553089"/>
                    <a:pt x="0" y="527843"/>
                  </a:cubicBezTo>
                  <a:lnTo>
                    <a:pt x="0" y="45712"/>
                  </a:lnTo>
                  <a:cubicBezTo>
                    <a:pt x="0" y="20466"/>
                    <a:pt x="20466" y="0"/>
                    <a:pt x="45712" y="0"/>
                  </a:cubicBezTo>
                  <a:close/>
                </a:path>
              </a:pathLst>
            </a:custGeom>
            <a:solidFill>
              <a:srgbClr val="FFFFFF"/>
            </a:solidFill>
            <a:ln w="47625" cap="rnd">
              <a:solidFill>
                <a:srgbClr val="70BBD6"/>
              </a:solidFill>
              <a:prstDash val="solid"/>
              <a:round/>
            </a:ln>
          </p:spPr>
          <p:txBody>
            <a:bodyPr/>
            <a:lstStyle/>
            <a:p>
              <a:endParaRPr lang="en-GB"/>
            </a:p>
          </p:txBody>
        </p:sp>
        <p:sp>
          <p:nvSpPr>
            <p:cNvPr id="46" name="TextBox 46"/>
            <p:cNvSpPr txBox="1"/>
            <p:nvPr/>
          </p:nvSpPr>
          <p:spPr>
            <a:xfrm>
              <a:off x="0" y="-66675"/>
              <a:ext cx="2274920" cy="640230"/>
            </a:xfrm>
            <a:prstGeom prst="rect">
              <a:avLst/>
            </a:prstGeom>
          </p:spPr>
          <p:txBody>
            <a:bodyPr lIns="50800" tIns="50800" rIns="50800" bIns="50800" rtlCol="0" anchor="ctr"/>
            <a:lstStyle/>
            <a:p>
              <a:pPr algn="ctr">
                <a:lnSpc>
                  <a:spcPts val="4619"/>
                </a:lnSpc>
              </a:pPr>
              <a:r>
                <a:rPr lang="en-US" sz="3299">
                  <a:solidFill>
                    <a:srgbClr val="000000"/>
                  </a:solidFill>
                  <a:latin typeface="Montserrat Classic"/>
                  <a:ea typeface="Montserrat Classic"/>
                  <a:cs typeface="Montserrat Classic"/>
                  <a:sym typeface="Montserrat Classic"/>
                </a:rPr>
                <a:t>The jet stream is a core of strong winds around 5 to 7 miles above the Earth’s surface, blowing from west to east.</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grpSp>
        <p:nvGrpSpPr>
          <p:cNvPr id="10" name="Group 10"/>
          <p:cNvGrpSpPr/>
          <p:nvPr/>
        </p:nvGrpSpPr>
        <p:grpSpPr>
          <a:xfrm>
            <a:off x="10167475" y="3725724"/>
            <a:ext cx="6227679" cy="4162259"/>
            <a:chOff x="0" y="0"/>
            <a:chExt cx="1640212" cy="1096233"/>
          </a:xfrm>
        </p:grpSpPr>
        <p:sp>
          <p:nvSpPr>
            <p:cNvPr id="11" name="Freeform 11"/>
            <p:cNvSpPr/>
            <p:nvPr/>
          </p:nvSpPr>
          <p:spPr>
            <a:xfrm>
              <a:off x="0" y="0"/>
              <a:ext cx="1640212" cy="1096233"/>
            </a:xfrm>
            <a:custGeom>
              <a:avLst/>
              <a:gdLst/>
              <a:ahLst/>
              <a:cxnLst/>
              <a:rect l="l" t="t" r="r" b="b"/>
              <a:pathLst>
                <a:path w="1640212" h="1096233">
                  <a:moveTo>
                    <a:pt x="63400" y="0"/>
                  </a:moveTo>
                  <a:lnTo>
                    <a:pt x="1576811" y="0"/>
                  </a:lnTo>
                  <a:cubicBezTo>
                    <a:pt x="1593626" y="0"/>
                    <a:pt x="1609752" y="6680"/>
                    <a:pt x="1621642" y="18570"/>
                  </a:cubicBezTo>
                  <a:cubicBezTo>
                    <a:pt x="1633532" y="30459"/>
                    <a:pt x="1640212" y="46586"/>
                    <a:pt x="1640212" y="63400"/>
                  </a:cubicBezTo>
                  <a:lnTo>
                    <a:pt x="1640212" y="1032832"/>
                  </a:lnTo>
                  <a:cubicBezTo>
                    <a:pt x="1640212" y="1049647"/>
                    <a:pt x="1633532" y="1065773"/>
                    <a:pt x="1621642" y="1077663"/>
                  </a:cubicBezTo>
                  <a:cubicBezTo>
                    <a:pt x="1609752" y="1089553"/>
                    <a:pt x="1593626" y="1096233"/>
                    <a:pt x="1576811" y="1096233"/>
                  </a:cubicBezTo>
                  <a:lnTo>
                    <a:pt x="63400" y="1096233"/>
                  </a:lnTo>
                  <a:cubicBezTo>
                    <a:pt x="46586" y="1096233"/>
                    <a:pt x="30459" y="1089553"/>
                    <a:pt x="18570" y="1077663"/>
                  </a:cubicBezTo>
                  <a:cubicBezTo>
                    <a:pt x="6680" y="1065773"/>
                    <a:pt x="0" y="1049647"/>
                    <a:pt x="0" y="1032832"/>
                  </a:cubicBezTo>
                  <a:lnTo>
                    <a:pt x="0" y="63400"/>
                  </a:lnTo>
                  <a:cubicBezTo>
                    <a:pt x="0" y="46586"/>
                    <a:pt x="6680" y="30459"/>
                    <a:pt x="18570" y="18570"/>
                  </a:cubicBezTo>
                  <a:cubicBezTo>
                    <a:pt x="30459" y="6680"/>
                    <a:pt x="46586" y="0"/>
                    <a:pt x="63400" y="0"/>
                  </a:cubicBezTo>
                  <a:close/>
                </a:path>
              </a:pathLst>
            </a:custGeom>
            <a:solidFill>
              <a:srgbClr val="FFFFFF"/>
            </a:solidFill>
            <a:ln w="47625" cap="rnd">
              <a:solidFill>
                <a:srgbClr val="70BBD6"/>
              </a:solidFill>
              <a:prstDash val="solid"/>
              <a:round/>
            </a:ln>
          </p:spPr>
          <p:txBody>
            <a:bodyPr/>
            <a:lstStyle/>
            <a:p>
              <a:endParaRPr lang="en-GB"/>
            </a:p>
          </p:txBody>
        </p:sp>
        <p:sp>
          <p:nvSpPr>
            <p:cNvPr id="12" name="TextBox 12"/>
            <p:cNvSpPr txBox="1"/>
            <p:nvPr/>
          </p:nvSpPr>
          <p:spPr>
            <a:xfrm>
              <a:off x="0" y="-66675"/>
              <a:ext cx="1640212" cy="1162908"/>
            </a:xfrm>
            <a:prstGeom prst="rect">
              <a:avLst/>
            </a:prstGeom>
          </p:spPr>
          <p:txBody>
            <a:bodyPr lIns="50800" tIns="50800" rIns="50800" bIns="50800" rtlCol="0" anchor="ctr"/>
            <a:lstStyle/>
            <a:p>
              <a:pPr algn="ctr">
                <a:lnSpc>
                  <a:spcPts val="5179"/>
                </a:lnSpc>
              </a:pPr>
              <a:r>
                <a:rPr lang="en-US" sz="3699">
                  <a:solidFill>
                    <a:srgbClr val="000000"/>
                  </a:solidFill>
                  <a:latin typeface="Montserrat Classic Bold"/>
                  <a:ea typeface="Montserrat Classic Bold"/>
                  <a:cs typeface="Montserrat Classic Bold"/>
                  <a:sym typeface="Montserrat Classic Bold"/>
                </a:rPr>
                <a:t>Warm Sea Surface Temperatures: </a:t>
              </a:r>
              <a:r>
                <a:rPr lang="en-US" sz="3699">
                  <a:solidFill>
                    <a:srgbClr val="000000"/>
                  </a:solidFill>
                  <a:latin typeface="Montserrat Classic"/>
                  <a:ea typeface="Montserrat Classic"/>
                  <a:cs typeface="Montserrat Classic"/>
                  <a:sym typeface="Montserrat Classic"/>
                </a:rPr>
                <a:t>Elevated temperatures in the North Atlantic provided additional energy to the storm.</a:t>
              </a:r>
            </a:p>
          </p:txBody>
        </p:sp>
      </p:grpSp>
      <p:grpSp>
        <p:nvGrpSpPr>
          <p:cNvPr id="13" name="Group 13"/>
          <p:cNvGrpSpPr/>
          <p:nvPr/>
        </p:nvGrpSpPr>
        <p:grpSpPr>
          <a:xfrm>
            <a:off x="838818" y="3384243"/>
            <a:ext cx="8467109" cy="5874057"/>
            <a:chOff x="0" y="0"/>
            <a:chExt cx="11289478" cy="7832075"/>
          </a:xfrm>
        </p:grpSpPr>
        <p:grpSp>
          <p:nvGrpSpPr>
            <p:cNvPr id="14" name="Group 14"/>
            <p:cNvGrpSpPr/>
            <p:nvPr/>
          </p:nvGrpSpPr>
          <p:grpSpPr>
            <a:xfrm>
              <a:off x="189530" y="285704"/>
              <a:ext cx="10835887" cy="5268626"/>
              <a:chOff x="0" y="0"/>
              <a:chExt cx="2140422" cy="1040716"/>
            </a:xfrm>
          </p:grpSpPr>
          <p:sp>
            <p:nvSpPr>
              <p:cNvPr id="15" name="Freeform 15"/>
              <p:cNvSpPr/>
              <p:nvPr/>
            </p:nvSpPr>
            <p:spPr>
              <a:xfrm>
                <a:off x="0" y="0"/>
                <a:ext cx="2140422" cy="1040716"/>
              </a:xfrm>
              <a:custGeom>
                <a:avLst/>
                <a:gdLst/>
                <a:ahLst/>
                <a:cxnLst/>
                <a:rect l="l" t="t" r="r" b="b"/>
                <a:pathLst>
                  <a:path w="2140422" h="1040716">
                    <a:moveTo>
                      <a:pt x="1070211" y="0"/>
                    </a:moveTo>
                    <a:cubicBezTo>
                      <a:pt x="479150" y="0"/>
                      <a:pt x="0" y="232972"/>
                      <a:pt x="0" y="520358"/>
                    </a:cubicBezTo>
                    <a:cubicBezTo>
                      <a:pt x="0" y="807744"/>
                      <a:pt x="479150" y="1040716"/>
                      <a:pt x="1070211" y="1040716"/>
                    </a:cubicBezTo>
                    <a:cubicBezTo>
                      <a:pt x="1661272" y="1040716"/>
                      <a:pt x="2140422" y="807744"/>
                      <a:pt x="2140422" y="520358"/>
                    </a:cubicBezTo>
                    <a:cubicBezTo>
                      <a:pt x="2140422" y="232972"/>
                      <a:pt x="1661272" y="0"/>
                      <a:pt x="1070211" y="0"/>
                    </a:cubicBezTo>
                    <a:close/>
                  </a:path>
                </a:pathLst>
              </a:custGeom>
              <a:solidFill>
                <a:srgbClr val="FFFFFF"/>
              </a:solidFill>
            </p:spPr>
            <p:txBody>
              <a:bodyPr/>
              <a:lstStyle/>
              <a:p>
                <a:endParaRPr lang="en-GB"/>
              </a:p>
            </p:txBody>
          </p:sp>
          <p:sp>
            <p:nvSpPr>
              <p:cNvPr id="16" name="TextBox 16"/>
              <p:cNvSpPr txBox="1"/>
              <p:nvPr/>
            </p:nvSpPr>
            <p:spPr>
              <a:xfrm>
                <a:off x="200665" y="49942"/>
                <a:ext cx="1739093" cy="893207"/>
              </a:xfrm>
              <a:prstGeom prst="rect">
                <a:avLst/>
              </a:prstGeom>
            </p:spPr>
            <p:txBody>
              <a:bodyPr lIns="50800" tIns="50800" rIns="50800" bIns="50800" rtlCol="0" anchor="ctr"/>
              <a:lstStyle/>
              <a:p>
                <a:pPr algn="ctr">
                  <a:lnSpc>
                    <a:spcPts val="3499"/>
                  </a:lnSpc>
                </a:pPr>
                <a:endParaRPr/>
              </a:p>
            </p:txBody>
          </p:sp>
        </p:grpSp>
        <p:sp>
          <p:nvSpPr>
            <p:cNvPr id="17" name="Freeform 17"/>
            <p:cNvSpPr/>
            <p:nvPr/>
          </p:nvSpPr>
          <p:spPr>
            <a:xfrm>
              <a:off x="0" y="0"/>
              <a:ext cx="11289478" cy="7832075"/>
            </a:xfrm>
            <a:custGeom>
              <a:avLst/>
              <a:gdLst/>
              <a:ahLst/>
              <a:cxnLst/>
              <a:rect l="l" t="t" r="r" b="b"/>
              <a:pathLst>
                <a:path w="11289478" h="7832075">
                  <a:moveTo>
                    <a:pt x="0" y="0"/>
                  </a:moveTo>
                  <a:lnTo>
                    <a:pt x="11289478" y="0"/>
                  </a:lnTo>
                  <a:lnTo>
                    <a:pt x="11289478" y="7832075"/>
                  </a:lnTo>
                  <a:lnTo>
                    <a:pt x="0" y="7832075"/>
                  </a:lnTo>
                  <a:lnTo>
                    <a:pt x="0" y="0"/>
                  </a:lnTo>
                  <a:close/>
                </a:path>
              </a:pathLst>
            </a:custGeom>
            <a:blipFill>
              <a:blip r:embed="rId6"/>
              <a:stretch>
                <a:fillRect/>
              </a:stretch>
            </a:blipFill>
          </p:spPr>
          <p:txBody>
            <a:bodyPr/>
            <a:lstStyle/>
            <a:p>
              <a:endParaRPr lang="en-GB"/>
            </a:p>
          </p:txBody>
        </p:sp>
      </p:grpSp>
      <p:sp>
        <p:nvSpPr>
          <p:cNvPr id="18" name="TextBox 18"/>
          <p:cNvSpPr txBox="1"/>
          <p:nvPr/>
        </p:nvSpPr>
        <p:spPr>
          <a:xfrm>
            <a:off x="7954566" y="2029077"/>
            <a:ext cx="2378869" cy="837566"/>
          </a:xfrm>
          <a:prstGeom prst="rect">
            <a:avLst/>
          </a:prstGeom>
        </p:spPr>
        <p:txBody>
          <a:bodyPr lIns="0" tIns="0" rIns="0" bIns="0" rtlCol="0" anchor="t">
            <a:spAutoFit/>
          </a:bodyPr>
          <a:lstStyle/>
          <a:p>
            <a:pPr algn="ctr">
              <a:lnSpc>
                <a:spcPts val="6859"/>
              </a:lnSpc>
              <a:spcBef>
                <a:spcPct val="0"/>
              </a:spcBef>
            </a:pPr>
            <a:r>
              <a:rPr lang="en-US" sz="4899">
                <a:solidFill>
                  <a:srgbClr val="000000"/>
                </a:solidFill>
                <a:latin typeface="Montserrat Classic Bold"/>
                <a:ea typeface="Montserrat Classic Bold"/>
                <a:cs typeface="Montserrat Classic Bold"/>
                <a:sym typeface="Montserrat Classic Bold"/>
              </a:rPr>
              <a:t>Causes:</a:t>
            </a:r>
          </a:p>
        </p:txBody>
      </p:sp>
      <p:sp>
        <p:nvSpPr>
          <p:cNvPr id="19" name="TextBox 19"/>
          <p:cNvSpPr txBox="1"/>
          <p:nvPr/>
        </p:nvSpPr>
        <p:spPr>
          <a:xfrm>
            <a:off x="4154769" y="771544"/>
            <a:ext cx="12456831" cy="842603"/>
          </a:xfrm>
          <a:prstGeom prst="rect">
            <a:avLst/>
          </a:prstGeom>
        </p:spPr>
        <p:txBody>
          <a:bodyPr wrap="square" lIns="0" tIns="0" rIns="0" bIns="0" rtlCol="0" anchor="t">
            <a:spAutoFit/>
          </a:bodyPr>
          <a:lstStyle/>
          <a:p>
            <a:pPr algn="ctr">
              <a:lnSpc>
                <a:spcPts val="7365"/>
              </a:lnSpc>
              <a:spcBef>
                <a:spcPct val="0"/>
              </a:spcBef>
            </a:pPr>
            <a:r>
              <a:rPr lang="en-US" sz="5261" dirty="0">
                <a:solidFill>
                  <a:srgbClr val="FFFFFF"/>
                </a:solidFill>
                <a:latin typeface="Montserrat Classic Bold"/>
                <a:ea typeface="Montserrat Classic Bold"/>
                <a:cs typeface="Montserrat Classic Bold"/>
                <a:sym typeface="Montserrat Classic Bold"/>
              </a:rPr>
              <a:t>GCSE Case Study: Storm </a:t>
            </a:r>
            <a:r>
              <a:rPr lang="en-US" sz="5261" dirty="0" err="1">
                <a:solidFill>
                  <a:srgbClr val="FFFFFF"/>
                </a:solidFill>
                <a:latin typeface="Montserrat Classic Bold"/>
                <a:ea typeface="Montserrat Classic Bold"/>
                <a:cs typeface="Montserrat Classic Bold"/>
                <a:sym typeface="Montserrat Classic Bold"/>
              </a:rPr>
              <a:t>Babet</a:t>
            </a:r>
            <a:endParaRPr lang="en-US" sz="5261" dirty="0">
              <a:solidFill>
                <a:srgbClr val="FFFFFF"/>
              </a:solidFill>
              <a:latin typeface="Montserrat Classic Bold"/>
              <a:ea typeface="Montserrat Classic Bold"/>
              <a:cs typeface="Montserrat Classic Bold"/>
              <a:sym typeface="Montserrat Classic Bold"/>
            </a:endParaRPr>
          </a:p>
        </p:txBody>
      </p:sp>
      <p:sp>
        <p:nvSpPr>
          <p:cNvPr id="20" name="TextBox 20"/>
          <p:cNvSpPr txBox="1"/>
          <p:nvPr/>
        </p:nvSpPr>
        <p:spPr>
          <a:xfrm>
            <a:off x="457200" y="9997038"/>
            <a:ext cx="8313458" cy="250453"/>
          </a:xfrm>
          <a:prstGeom prst="rect">
            <a:avLst/>
          </a:prstGeom>
        </p:spPr>
        <p:txBody>
          <a:bodyPr wrap="square" lIns="0" tIns="0" rIns="0" bIns="0" rtlCol="0" anchor="t">
            <a:spAutoFit/>
          </a:bodyPr>
          <a:lstStyle/>
          <a:p>
            <a:pPr algn="ctr">
              <a:lnSpc>
                <a:spcPts val="2185"/>
              </a:lnSpc>
              <a:spcBef>
                <a:spcPct val="0"/>
              </a:spcBef>
            </a:pPr>
            <a:r>
              <a:rPr lang="en-US" sz="1561">
                <a:solidFill>
                  <a:srgbClr val="000000"/>
                </a:solidFill>
                <a:latin typeface="Montserrat Classic"/>
                <a:ea typeface="Montserrat Classic"/>
                <a:cs typeface="Montserrat Classic"/>
                <a:sym typeface="Montserrat Classic"/>
              </a:rPr>
              <a:t>https://commons.wikimedia.org/wiki/File:Sea_surface_temperature_2001.png</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grpSp>
        <p:nvGrpSpPr>
          <p:cNvPr id="10" name="Group 10"/>
          <p:cNvGrpSpPr/>
          <p:nvPr/>
        </p:nvGrpSpPr>
        <p:grpSpPr>
          <a:xfrm>
            <a:off x="323852" y="3057613"/>
            <a:ext cx="8683008" cy="2847809"/>
            <a:chOff x="0" y="0"/>
            <a:chExt cx="2286883" cy="750040"/>
          </a:xfrm>
        </p:grpSpPr>
        <p:sp>
          <p:nvSpPr>
            <p:cNvPr id="11" name="Freeform 11"/>
            <p:cNvSpPr/>
            <p:nvPr/>
          </p:nvSpPr>
          <p:spPr>
            <a:xfrm>
              <a:off x="0" y="0"/>
              <a:ext cx="2286883" cy="750040"/>
            </a:xfrm>
            <a:custGeom>
              <a:avLst/>
              <a:gdLst/>
              <a:ahLst/>
              <a:cxnLst/>
              <a:rect l="l" t="t" r="r" b="b"/>
              <a:pathLst>
                <a:path w="2286883" h="750040">
                  <a:moveTo>
                    <a:pt x="45472" y="0"/>
                  </a:moveTo>
                  <a:lnTo>
                    <a:pt x="2241410" y="0"/>
                  </a:lnTo>
                  <a:cubicBezTo>
                    <a:pt x="2253470" y="0"/>
                    <a:pt x="2265036" y="4791"/>
                    <a:pt x="2273564" y="13319"/>
                  </a:cubicBezTo>
                  <a:cubicBezTo>
                    <a:pt x="2282092" y="21846"/>
                    <a:pt x="2286883" y="33412"/>
                    <a:pt x="2286883" y="45472"/>
                  </a:cubicBezTo>
                  <a:lnTo>
                    <a:pt x="2286883" y="704568"/>
                  </a:lnTo>
                  <a:cubicBezTo>
                    <a:pt x="2286883" y="716628"/>
                    <a:pt x="2282092" y="728194"/>
                    <a:pt x="2273564" y="736722"/>
                  </a:cubicBezTo>
                  <a:cubicBezTo>
                    <a:pt x="2265036" y="745249"/>
                    <a:pt x="2253470" y="750040"/>
                    <a:pt x="2241410" y="750040"/>
                  </a:cubicBezTo>
                  <a:lnTo>
                    <a:pt x="45472" y="750040"/>
                  </a:lnTo>
                  <a:cubicBezTo>
                    <a:pt x="33412" y="750040"/>
                    <a:pt x="21846" y="745249"/>
                    <a:pt x="13319" y="736722"/>
                  </a:cubicBezTo>
                  <a:cubicBezTo>
                    <a:pt x="4791" y="728194"/>
                    <a:pt x="0" y="716628"/>
                    <a:pt x="0" y="704568"/>
                  </a:cubicBezTo>
                  <a:lnTo>
                    <a:pt x="0" y="45472"/>
                  </a:lnTo>
                  <a:cubicBezTo>
                    <a:pt x="0" y="33412"/>
                    <a:pt x="4791" y="21846"/>
                    <a:pt x="13319" y="13319"/>
                  </a:cubicBezTo>
                  <a:cubicBezTo>
                    <a:pt x="21846" y="4791"/>
                    <a:pt x="33412" y="0"/>
                    <a:pt x="45472" y="0"/>
                  </a:cubicBezTo>
                  <a:close/>
                </a:path>
              </a:pathLst>
            </a:custGeom>
            <a:solidFill>
              <a:srgbClr val="FFFFFF"/>
            </a:solidFill>
            <a:ln w="47625" cap="rnd">
              <a:solidFill>
                <a:srgbClr val="70BBD6"/>
              </a:solidFill>
              <a:prstDash val="solid"/>
              <a:round/>
            </a:ln>
          </p:spPr>
          <p:txBody>
            <a:bodyPr/>
            <a:lstStyle/>
            <a:p>
              <a:endParaRPr lang="en-GB"/>
            </a:p>
          </p:txBody>
        </p:sp>
        <p:sp>
          <p:nvSpPr>
            <p:cNvPr id="12" name="TextBox 12"/>
            <p:cNvSpPr txBox="1"/>
            <p:nvPr/>
          </p:nvSpPr>
          <p:spPr>
            <a:xfrm>
              <a:off x="0" y="-66675"/>
              <a:ext cx="2286883" cy="816715"/>
            </a:xfrm>
            <a:prstGeom prst="rect">
              <a:avLst/>
            </a:prstGeom>
          </p:spPr>
          <p:txBody>
            <a:bodyPr lIns="50800" tIns="50800" rIns="50800" bIns="50800" rtlCol="0" anchor="ctr"/>
            <a:lstStyle/>
            <a:p>
              <a:pPr algn="ctr">
                <a:lnSpc>
                  <a:spcPts val="5179"/>
                </a:lnSpc>
              </a:pPr>
              <a:r>
                <a:rPr lang="en-US" sz="3699">
                  <a:solidFill>
                    <a:srgbClr val="000000"/>
                  </a:solidFill>
                  <a:latin typeface="Montserrat Classic Bold"/>
                  <a:ea typeface="Montserrat Classic Bold"/>
                  <a:cs typeface="Montserrat Classic Bold"/>
                  <a:sym typeface="Montserrat Classic Bold"/>
                </a:rPr>
                <a:t>Low Pressure Area:                                  </a:t>
              </a:r>
              <a:r>
                <a:rPr lang="en-US" sz="3699">
                  <a:solidFill>
                    <a:srgbClr val="000000"/>
                  </a:solidFill>
                  <a:latin typeface="Montserrat Classic"/>
                  <a:ea typeface="Montserrat Classic"/>
                  <a:cs typeface="Montserrat Classic"/>
                  <a:sym typeface="Montserrat Classic"/>
                </a:rPr>
                <a:t>A significant low-pressure system over the UK helped draw the storm in.</a:t>
              </a:r>
            </a:p>
          </p:txBody>
        </p:sp>
      </p:grpSp>
      <p:sp>
        <p:nvSpPr>
          <p:cNvPr id="13" name="Freeform 13"/>
          <p:cNvSpPr/>
          <p:nvPr/>
        </p:nvSpPr>
        <p:spPr>
          <a:xfrm>
            <a:off x="9387860" y="3314318"/>
            <a:ext cx="7540191" cy="5283987"/>
          </a:xfrm>
          <a:custGeom>
            <a:avLst/>
            <a:gdLst/>
            <a:ahLst/>
            <a:cxnLst/>
            <a:rect l="l" t="t" r="r" b="b"/>
            <a:pathLst>
              <a:path w="7540191" h="5283987">
                <a:moveTo>
                  <a:pt x="0" y="0"/>
                </a:moveTo>
                <a:lnTo>
                  <a:pt x="7540191" y="0"/>
                </a:lnTo>
                <a:lnTo>
                  <a:pt x="7540191" y="5283986"/>
                </a:lnTo>
                <a:lnTo>
                  <a:pt x="0" y="5283986"/>
                </a:lnTo>
                <a:lnTo>
                  <a:pt x="0" y="0"/>
                </a:lnTo>
                <a:close/>
              </a:path>
            </a:pathLst>
          </a:custGeom>
          <a:blipFill>
            <a:blip r:embed="rId6"/>
            <a:stretch>
              <a:fillRect b="-7024"/>
            </a:stretch>
          </a:blipFill>
        </p:spPr>
        <p:txBody>
          <a:bodyPr/>
          <a:lstStyle/>
          <a:p>
            <a:endParaRPr lang="en-GB"/>
          </a:p>
        </p:txBody>
      </p:sp>
      <p:sp>
        <p:nvSpPr>
          <p:cNvPr id="14" name="TextBox 14"/>
          <p:cNvSpPr txBox="1"/>
          <p:nvPr/>
        </p:nvSpPr>
        <p:spPr>
          <a:xfrm>
            <a:off x="7954566" y="2029077"/>
            <a:ext cx="2378869" cy="837566"/>
          </a:xfrm>
          <a:prstGeom prst="rect">
            <a:avLst/>
          </a:prstGeom>
        </p:spPr>
        <p:txBody>
          <a:bodyPr lIns="0" tIns="0" rIns="0" bIns="0" rtlCol="0" anchor="t">
            <a:spAutoFit/>
          </a:bodyPr>
          <a:lstStyle/>
          <a:p>
            <a:pPr algn="ctr">
              <a:lnSpc>
                <a:spcPts val="6859"/>
              </a:lnSpc>
              <a:spcBef>
                <a:spcPct val="0"/>
              </a:spcBef>
            </a:pPr>
            <a:r>
              <a:rPr lang="en-US" sz="4899">
                <a:solidFill>
                  <a:srgbClr val="000000"/>
                </a:solidFill>
                <a:latin typeface="Montserrat Classic Bold"/>
                <a:ea typeface="Montserrat Classic Bold"/>
                <a:cs typeface="Montserrat Classic Bold"/>
                <a:sym typeface="Montserrat Classic Bold"/>
              </a:rPr>
              <a:t>Causes:</a:t>
            </a:r>
          </a:p>
        </p:txBody>
      </p:sp>
      <p:sp>
        <p:nvSpPr>
          <p:cNvPr id="15" name="TextBox 15"/>
          <p:cNvSpPr txBox="1"/>
          <p:nvPr/>
        </p:nvSpPr>
        <p:spPr>
          <a:xfrm>
            <a:off x="4154769" y="771544"/>
            <a:ext cx="12380631" cy="842603"/>
          </a:xfrm>
          <a:prstGeom prst="rect">
            <a:avLst/>
          </a:prstGeom>
        </p:spPr>
        <p:txBody>
          <a:bodyPr wrap="square" lIns="0" tIns="0" rIns="0" bIns="0" rtlCol="0" anchor="t">
            <a:spAutoFit/>
          </a:bodyPr>
          <a:lstStyle/>
          <a:p>
            <a:pPr algn="ctr">
              <a:lnSpc>
                <a:spcPts val="7365"/>
              </a:lnSpc>
              <a:spcBef>
                <a:spcPct val="0"/>
              </a:spcBef>
            </a:pPr>
            <a:r>
              <a:rPr lang="en-US" sz="5261" dirty="0">
                <a:solidFill>
                  <a:srgbClr val="FFFFFF"/>
                </a:solidFill>
                <a:latin typeface="Montserrat Classic Bold"/>
                <a:ea typeface="Montserrat Classic Bold"/>
                <a:cs typeface="Montserrat Classic Bold"/>
                <a:sym typeface="Montserrat Classic Bold"/>
              </a:rPr>
              <a:t>GCSE Case Study: Storm </a:t>
            </a:r>
            <a:r>
              <a:rPr lang="en-US" sz="5261" dirty="0" err="1">
                <a:solidFill>
                  <a:srgbClr val="FFFFFF"/>
                </a:solidFill>
                <a:latin typeface="Montserrat Classic Bold"/>
                <a:ea typeface="Montserrat Classic Bold"/>
                <a:cs typeface="Montserrat Classic Bold"/>
                <a:sym typeface="Montserrat Classic Bold"/>
              </a:rPr>
              <a:t>Babet</a:t>
            </a:r>
            <a:endParaRPr lang="en-US" sz="5261" dirty="0">
              <a:solidFill>
                <a:srgbClr val="FFFFFF"/>
              </a:solidFill>
              <a:latin typeface="Montserrat Classic Bold"/>
              <a:ea typeface="Montserrat Classic Bold"/>
              <a:cs typeface="Montserrat Classic Bold"/>
              <a:sym typeface="Montserrat Classic Bold"/>
            </a:endParaRPr>
          </a:p>
        </p:txBody>
      </p:sp>
      <p:sp>
        <p:nvSpPr>
          <p:cNvPr id="16" name="TextBox 16"/>
          <p:cNvSpPr txBox="1"/>
          <p:nvPr/>
        </p:nvSpPr>
        <p:spPr>
          <a:xfrm>
            <a:off x="9387860" y="8598303"/>
            <a:ext cx="7680940" cy="661400"/>
          </a:xfrm>
          <a:prstGeom prst="rect">
            <a:avLst/>
          </a:prstGeom>
        </p:spPr>
        <p:txBody>
          <a:bodyPr wrap="square" lIns="0" tIns="0" rIns="0" bIns="0" rtlCol="0" anchor="t">
            <a:spAutoFit/>
          </a:bodyPr>
          <a:lstStyle/>
          <a:p>
            <a:pPr algn="l">
              <a:lnSpc>
                <a:spcPts val="2660"/>
              </a:lnSpc>
            </a:pPr>
            <a:r>
              <a:rPr lang="en-US" sz="1900" u="sng">
                <a:solidFill>
                  <a:srgbClr val="000000"/>
                </a:solidFill>
                <a:latin typeface="Arimo"/>
                <a:ea typeface="Arimo"/>
                <a:cs typeface="Arimo"/>
                <a:sym typeface="Arimo"/>
                <a:hlinkClick r:id="rId7" tooltip="https://jenikirbyhistory.getarchive.net/media/a-cyclone-is-a-low-pressure-area-of-winds-that-spiral-4ee9b0"/>
              </a:rPr>
              <a:t>https://jenikirbyhistory.getarchive.net/media/a-cyclone-is-a-low-pressure-area-of-winds-that-spiral-4ee9b0</a:t>
            </a:r>
          </a:p>
        </p:txBody>
      </p:sp>
      <p:grpSp>
        <p:nvGrpSpPr>
          <p:cNvPr id="17" name="Group 17"/>
          <p:cNvGrpSpPr/>
          <p:nvPr/>
        </p:nvGrpSpPr>
        <p:grpSpPr>
          <a:xfrm>
            <a:off x="323852" y="6155492"/>
            <a:ext cx="8683008" cy="3505034"/>
            <a:chOff x="0" y="0"/>
            <a:chExt cx="2286883" cy="923137"/>
          </a:xfrm>
        </p:grpSpPr>
        <p:sp>
          <p:nvSpPr>
            <p:cNvPr id="18" name="Freeform 18"/>
            <p:cNvSpPr/>
            <p:nvPr/>
          </p:nvSpPr>
          <p:spPr>
            <a:xfrm>
              <a:off x="0" y="0"/>
              <a:ext cx="2286883" cy="923137"/>
            </a:xfrm>
            <a:custGeom>
              <a:avLst/>
              <a:gdLst/>
              <a:ahLst/>
              <a:cxnLst/>
              <a:rect l="l" t="t" r="r" b="b"/>
              <a:pathLst>
                <a:path w="2286883" h="923137">
                  <a:moveTo>
                    <a:pt x="45472" y="0"/>
                  </a:moveTo>
                  <a:lnTo>
                    <a:pt x="2241410" y="0"/>
                  </a:lnTo>
                  <a:cubicBezTo>
                    <a:pt x="2253470" y="0"/>
                    <a:pt x="2265036" y="4791"/>
                    <a:pt x="2273564" y="13319"/>
                  </a:cubicBezTo>
                  <a:cubicBezTo>
                    <a:pt x="2282092" y="21846"/>
                    <a:pt x="2286883" y="33412"/>
                    <a:pt x="2286883" y="45472"/>
                  </a:cubicBezTo>
                  <a:lnTo>
                    <a:pt x="2286883" y="877664"/>
                  </a:lnTo>
                  <a:cubicBezTo>
                    <a:pt x="2286883" y="889724"/>
                    <a:pt x="2282092" y="901290"/>
                    <a:pt x="2273564" y="909818"/>
                  </a:cubicBezTo>
                  <a:cubicBezTo>
                    <a:pt x="2265036" y="918346"/>
                    <a:pt x="2253470" y="923137"/>
                    <a:pt x="2241410" y="923137"/>
                  </a:cubicBezTo>
                  <a:lnTo>
                    <a:pt x="45472" y="923137"/>
                  </a:lnTo>
                  <a:cubicBezTo>
                    <a:pt x="33412" y="923137"/>
                    <a:pt x="21846" y="918346"/>
                    <a:pt x="13319" y="909818"/>
                  </a:cubicBezTo>
                  <a:cubicBezTo>
                    <a:pt x="4791" y="901290"/>
                    <a:pt x="0" y="889724"/>
                    <a:pt x="0" y="877664"/>
                  </a:cubicBezTo>
                  <a:lnTo>
                    <a:pt x="0" y="45472"/>
                  </a:lnTo>
                  <a:cubicBezTo>
                    <a:pt x="0" y="33412"/>
                    <a:pt x="4791" y="21846"/>
                    <a:pt x="13319" y="13319"/>
                  </a:cubicBezTo>
                  <a:cubicBezTo>
                    <a:pt x="21846" y="4791"/>
                    <a:pt x="33412" y="0"/>
                    <a:pt x="45472" y="0"/>
                  </a:cubicBezTo>
                  <a:close/>
                </a:path>
              </a:pathLst>
            </a:custGeom>
            <a:solidFill>
              <a:srgbClr val="FFFFFF"/>
            </a:solidFill>
            <a:ln w="47625" cap="rnd">
              <a:solidFill>
                <a:srgbClr val="70BBD6"/>
              </a:solidFill>
              <a:prstDash val="solid"/>
              <a:round/>
            </a:ln>
          </p:spPr>
          <p:txBody>
            <a:bodyPr/>
            <a:lstStyle/>
            <a:p>
              <a:endParaRPr lang="en-GB"/>
            </a:p>
          </p:txBody>
        </p:sp>
        <p:sp>
          <p:nvSpPr>
            <p:cNvPr id="19" name="TextBox 19"/>
            <p:cNvSpPr txBox="1"/>
            <p:nvPr/>
          </p:nvSpPr>
          <p:spPr>
            <a:xfrm>
              <a:off x="0" y="-66675"/>
              <a:ext cx="2286883" cy="989812"/>
            </a:xfrm>
            <a:prstGeom prst="rect">
              <a:avLst/>
            </a:prstGeom>
          </p:spPr>
          <p:txBody>
            <a:bodyPr lIns="50800" tIns="50800" rIns="50800" bIns="50800" rtlCol="0" anchor="ctr"/>
            <a:lstStyle/>
            <a:p>
              <a:pPr algn="ctr">
                <a:lnSpc>
                  <a:spcPts val="5179"/>
                </a:lnSpc>
              </a:pPr>
              <a:r>
                <a:rPr lang="en-US" sz="3699">
                  <a:solidFill>
                    <a:srgbClr val="000000"/>
                  </a:solidFill>
                  <a:latin typeface="Montserrat Classic Bold"/>
                  <a:ea typeface="Montserrat Classic Bold"/>
                  <a:cs typeface="Montserrat Classic Bold"/>
                  <a:sym typeface="Montserrat Classic Bold"/>
                </a:rPr>
                <a:t>Blocking High Pressure:</a:t>
              </a:r>
              <a:r>
                <a:rPr lang="en-US" sz="3699">
                  <a:solidFill>
                    <a:srgbClr val="000000"/>
                  </a:solidFill>
                  <a:latin typeface="Montserrat Classic"/>
                  <a:ea typeface="Montserrat Classic"/>
                  <a:cs typeface="Montserrat Classic"/>
                  <a:sym typeface="Montserrat Classic"/>
                </a:rPr>
                <a:t>                      A high-pressure area over Scandinavia prevented the storm from moving eastwards, prolonging its impact over the UK.</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sp>
        <p:nvSpPr>
          <p:cNvPr id="10" name="TextBox 10"/>
          <p:cNvSpPr txBox="1"/>
          <p:nvPr/>
        </p:nvSpPr>
        <p:spPr>
          <a:xfrm>
            <a:off x="2832185" y="3041773"/>
            <a:ext cx="12623628" cy="1283941"/>
          </a:xfrm>
          <a:prstGeom prst="rect">
            <a:avLst/>
          </a:prstGeom>
        </p:spPr>
        <p:txBody>
          <a:bodyPr wrap="square" lIns="0" tIns="0" rIns="0" bIns="0" rtlCol="0" anchor="t">
            <a:spAutoFit/>
          </a:bodyPr>
          <a:lstStyle/>
          <a:p>
            <a:pPr algn="ctr">
              <a:lnSpc>
                <a:spcPts val="5319"/>
              </a:lnSpc>
            </a:pPr>
            <a:r>
              <a:rPr lang="en-US" sz="3799">
                <a:solidFill>
                  <a:srgbClr val="000000"/>
                </a:solidFill>
                <a:latin typeface="Montserrat Classic Bold"/>
                <a:ea typeface="Montserrat Classic Bold"/>
                <a:cs typeface="Montserrat Classic Bold"/>
                <a:sym typeface="Montserrat Classic Bold"/>
              </a:rPr>
              <a:t>TASK: </a:t>
            </a:r>
          </a:p>
          <a:p>
            <a:pPr algn="ctr">
              <a:lnSpc>
                <a:spcPts val="5319"/>
              </a:lnSpc>
              <a:spcBef>
                <a:spcPct val="0"/>
              </a:spcBef>
            </a:pPr>
            <a:r>
              <a:rPr lang="en-US" sz="3799">
                <a:solidFill>
                  <a:srgbClr val="000000"/>
                </a:solidFill>
                <a:latin typeface="Montserrat Classic"/>
                <a:ea typeface="Montserrat Classic"/>
                <a:cs typeface="Montserrat Classic"/>
                <a:sym typeface="Montserrat Classic"/>
              </a:rPr>
              <a:t>Match the causes of Storm </a:t>
            </a:r>
            <a:r>
              <a:rPr lang="en-US" sz="3799" err="1">
                <a:solidFill>
                  <a:srgbClr val="000000"/>
                </a:solidFill>
                <a:latin typeface="Montserrat Classic"/>
                <a:ea typeface="Montserrat Classic"/>
                <a:cs typeface="Montserrat Classic"/>
                <a:sym typeface="Montserrat Classic"/>
              </a:rPr>
              <a:t>Babet</a:t>
            </a:r>
            <a:r>
              <a:rPr lang="en-US" sz="3799">
                <a:solidFill>
                  <a:srgbClr val="000000"/>
                </a:solidFill>
                <a:latin typeface="Montserrat Classic"/>
                <a:ea typeface="Montserrat Classic"/>
                <a:cs typeface="Montserrat Classic"/>
                <a:sym typeface="Montserrat Classic"/>
              </a:rPr>
              <a:t> to the description </a:t>
            </a:r>
          </a:p>
        </p:txBody>
      </p:sp>
      <p:sp>
        <p:nvSpPr>
          <p:cNvPr id="11" name="Freeform 11"/>
          <p:cNvSpPr/>
          <p:nvPr/>
        </p:nvSpPr>
        <p:spPr>
          <a:xfrm>
            <a:off x="3628667" y="4770373"/>
            <a:ext cx="11030665" cy="4092269"/>
          </a:xfrm>
          <a:custGeom>
            <a:avLst/>
            <a:gdLst/>
            <a:ahLst/>
            <a:cxnLst/>
            <a:rect l="l" t="t" r="r" b="b"/>
            <a:pathLst>
              <a:path w="11030665" h="4092269">
                <a:moveTo>
                  <a:pt x="0" y="0"/>
                </a:moveTo>
                <a:lnTo>
                  <a:pt x="11030666" y="0"/>
                </a:lnTo>
                <a:lnTo>
                  <a:pt x="11030666" y="4092269"/>
                </a:lnTo>
                <a:lnTo>
                  <a:pt x="0" y="4092269"/>
                </a:lnTo>
                <a:lnTo>
                  <a:pt x="0" y="0"/>
                </a:lnTo>
                <a:close/>
              </a:path>
            </a:pathLst>
          </a:custGeom>
          <a:blipFill>
            <a:blip r:embed="rId6"/>
            <a:stretch>
              <a:fillRect/>
            </a:stretch>
          </a:blipFill>
        </p:spPr>
        <p:txBody>
          <a:bodyPr/>
          <a:lstStyle/>
          <a:p>
            <a:endParaRPr lang="en-GB"/>
          </a:p>
        </p:txBody>
      </p:sp>
      <p:sp>
        <p:nvSpPr>
          <p:cNvPr id="12" name="Freeform 12"/>
          <p:cNvSpPr/>
          <p:nvPr/>
        </p:nvSpPr>
        <p:spPr>
          <a:xfrm flipH="1">
            <a:off x="1754126" y="3106053"/>
            <a:ext cx="2155106" cy="2304142"/>
          </a:xfrm>
          <a:custGeom>
            <a:avLst/>
            <a:gdLst/>
            <a:ahLst/>
            <a:cxnLst/>
            <a:rect l="l" t="t" r="r" b="b"/>
            <a:pathLst>
              <a:path w="2155106" h="2304142">
                <a:moveTo>
                  <a:pt x="2155106" y="0"/>
                </a:moveTo>
                <a:lnTo>
                  <a:pt x="0" y="0"/>
                </a:lnTo>
                <a:lnTo>
                  <a:pt x="0" y="2304143"/>
                </a:lnTo>
                <a:lnTo>
                  <a:pt x="2155106" y="2304143"/>
                </a:lnTo>
                <a:lnTo>
                  <a:pt x="2155106" y="0"/>
                </a:lnTo>
                <a:close/>
              </a:path>
            </a:pathLst>
          </a:custGeom>
          <a:blipFill>
            <a:blip r:embed="rId7"/>
            <a:stretch>
              <a:fillRect l="-175504" t="-8698" r="-45209" b="-63326"/>
            </a:stretch>
          </a:blipFill>
        </p:spPr>
        <p:txBody>
          <a:bodyPr/>
          <a:lstStyle/>
          <a:p>
            <a:endParaRPr lang="en-GB"/>
          </a:p>
        </p:txBody>
      </p:sp>
      <p:sp>
        <p:nvSpPr>
          <p:cNvPr id="13" name="TextBox 13"/>
          <p:cNvSpPr txBox="1"/>
          <p:nvPr/>
        </p:nvSpPr>
        <p:spPr>
          <a:xfrm>
            <a:off x="7954566" y="2029077"/>
            <a:ext cx="2378869" cy="837566"/>
          </a:xfrm>
          <a:prstGeom prst="rect">
            <a:avLst/>
          </a:prstGeom>
        </p:spPr>
        <p:txBody>
          <a:bodyPr lIns="0" tIns="0" rIns="0" bIns="0" rtlCol="0" anchor="t">
            <a:spAutoFit/>
          </a:bodyPr>
          <a:lstStyle/>
          <a:p>
            <a:pPr algn="ctr">
              <a:lnSpc>
                <a:spcPts val="6859"/>
              </a:lnSpc>
              <a:spcBef>
                <a:spcPct val="0"/>
              </a:spcBef>
            </a:pPr>
            <a:r>
              <a:rPr lang="en-US" sz="4899">
                <a:solidFill>
                  <a:srgbClr val="000000"/>
                </a:solidFill>
                <a:latin typeface="Montserrat Classic Bold"/>
                <a:ea typeface="Montserrat Classic Bold"/>
                <a:cs typeface="Montserrat Classic Bold"/>
                <a:sym typeface="Montserrat Classic Bold"/>
              </a:rPr>
              <a:t>Causes:</a:t>
            </a:r>
          </a:p>
        </p:txBody>
      </p:sp>
      <p:sp>
        <p:nvSpPr>
          <p:cNvPr id="14" name="TextBox 14"/>
          <p:cNvSpPr txBox="1"/>
          <p:nvPr/>
        </p:nvSpPr>
        <p:spPr>
          <a:xfrm>
            <a:off x="4154769" y="771544"/>
            <a:ext cx="12380631" cy="842603"/>
          </a:xfrm>
          <a:prstGeom prst="rect">
            <a:avLst/>
          </a:prstGeom>
        </p:spPr>
        <p:txBody>
          <a:bodyPr wrap="square" lIns="0" tIns="0" rIns="0" bIns="0" rtlCol="0" anchor="t">
            <a:spAutoFit/>
          </a:bodyPr>
          <a:lstStyle/>
          <a:p>
            <a:pPr algn="ctr">
              <a:lnSpc>
                <a:spcPts val="7365"/>
              </a:lnSpc>
              <a:spcBef>
                <a:spcPct val="0"/>
              </a:spcBef>
            </a:pPr>
            <a:r>
              <a:rPr lang="en-US" sz="5261" dirty="0">
                <a:solidFill>
                  <a:srgbClr val="FFFFFF"/>
                </a:solidFill>
                <a:latin typeface="Montserrat Classic Bold"/>
                <a:ea typeface="Montserrat Classic Bold"/>
                <a:cs typeface="Montserrat Classic Bold"/>
                <a:sym typeface="Montserrat Classic Bold"/>
              </a:rPr>
              <a:t>GCSE Case Study: Storm </a:t>
            </a:r>
            <a:r>
              <a:rPr lang="en-US" sz="5261" dirty="0" err="1">
                <a:solidFill>
                  <a:srgbClr val="FFFFFF"/>
                </a:solidFill>
                <a:latin typeface="Montserrat Classic Bold"/>
                <a:ea typeface="Montserrat Classic Bold"/>
                <a:cs typeface="Montserrat Classic Bold"/>
                <a:sym typeface="Montserrat Classic Bold"/>
              </a:rPr>
              <a:t>Babet</a:t>
            </a:r>
            <a:endParaRPr lang="en-US" sz="5261" dirty="0">
              <a:solidFill>
                <a:srgbClr val="FFFFFF"/>
              </a:solidFill>
              <a:latin typeface="Montserrat Classic Bold"/>
              <a:ea typeface="Montserrat Classic Bold"/>
              <a:cs typeface="Montserrat Classic Bold"/>
              <a:sym typeface="Montserrat Classic Bold"/>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09b8aaf-fb93-4003-ad70-8b3202c03298" xsi:nil="true"/>
    <lcf76f155ced4ddcb4097134ff3c332f xmlns="460f3ec4-cbfd-415b-8990-83a34b195ccb">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1578B761A605E4CBEF87E3F0A1E57E6" ma:contentTypeVersion="13" ma:contentTypeDescription="Create a new document." ma:contentTypeScope="" ma:versionID="81601bf6a8c261b81110845b5afaa63d">
  <xsd:schema xmlns:xsd="http://www.w3.org/2001/XMLSchema" xmlns:xs="http://www.w3.org/2001/XMLSchema" xmlns:p="http://schemas.microsoft.com/office/2006/metadata/properties" xmlns:ns2="460f3ec4-cbfd-415b-8990-83a34b195ccb" xmlns:ns3="109b8aaf-fb93-4003-ad70-8b3202c03298" targetNamespace="http://schemas.microsoft.com/office/2006/metadata/properties" ma:root="true" ma:fieldsID="80f5aa4b691385cc1be995e13c1cbd93" ns2:_="" ns3:_="">
    <xsd:import namespace="460f3ec4-cbfd-415b-8990-83a34b195ccb"/>
    <xsd:import namespace="109b8aaf-fb93-4003-ad70-8b3202c0329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0f3ec4-cbfd-415b-8990-83a34b195c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ed852382-b7e0-4a57-b6bc-e925b7845a1a"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09b8aaf-fb93-4003-ad70-8b3202c03298"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e78ba668-579f-49f2-bee8-b2d720e6dd5e}" ma:internalName="TaxCatchAll" ma:showField="CatchAllData" ma:web="109b8aaf-fb93-4003-ad70-8b3202c0329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A278EE6-BD05-4AC5-9401-1434316CE7AF}">
  <ds:schemaRefs>
    <ds:schemaRef ds:uri="109b8aaf-fb93-4003-ad70-8b3202c03298"/>
    <ds:schemaRef ds:uri="http://schemas.microsoft.com/office/2006/documentManagement/types"/>
    <ds:schemaRef ds:uri="http://schemas.microsoft.com/office/2006/metadata/properties"/>
    <ds:schemaRef ds:uri="http://purl.org/dc/elements/1.1/"/>
    <ds:schemaRef ds:uri="http://schemas.microsoft.com/office/infopath/2007/PartnerControls"/>
    <ds:schemaRef ds:uri="http://schemas.openxmlformats.org/package/2006/metadata/core-properties"/>
    <ds:schemaRef ds:uri="http://www.w3.org/XML/1998/namespace"/>
    <ds:schemaRef ds:uri="460f3ec4-cbfd-415b-8990-83a34b195ccb"/>
    <ds:schemaRef ds:uri="http://purl.org/dc/dcmitype/"/>
    <ds:schemaRef ds:uri="http://purl.org/dc/terms/"/>
  </ds:schemaRefs>
</ds:datastoreItem>
</file>

<file path=customXml/itemProps2.xml><?xml version="1.0" encoding="utf-8"?>
<ds:datastoreItem xmlns:ds="http://schemas.openxmlformats.org/officeDocument/2006/customXml" ds:itemID="{51DF24CE-13A6-40C2-A2E9-89E738B48F5C}">
  <ds:schemaRefs>
    <ds:schemaRef ds:uri="http://schemas.microsoft.com/sharepoint/v3/contenttype/forms"/>
  </ds:schemaRefs>
</ds:datastoreItem>
</file>

<file path=customXml/itemProps3.xml><?xml version="1.0" encoding="utf-8"?>
<ds:datastoreItem xmlns:ds="http://schemas.openxmlformats.org/officeDocument/2006/customXml" ds:itemID="{D156B6AB-5AFB-4A05-824F-0C53BB6C91E8}">
  <ds:schemaRefs>
    <ds:schemaRef ds:uri="109b8aaf-fb93-4003-ad70-8b3202c03298"/>
    <ds:schemaRef ds:uri="460f3ec4-cbfd-415b-8990-83a34b195cc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5</TotalTime>
  <Words>1884</Words>
  <Application>Microsoft Office PowerPoint</Application>
  <PresentationFormat>Custom</PresentationFormat>
  <Paragraphs>148</Paragraphs>
  <Slides>27</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Montserrat Classic</vt:lpstr>
      <vt:lpstr>Montserrat Classic Bold</vt:lpstr>
      <vt:lpstr>Calibri</vt:lpstr>
      <vt:lpstr>Arimo</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Babet Case Study</dc:title>
  <cp:lastModifiedBy>Ffion Powell</cp:lastModifiedBy>
  <cp:revision>1</cp:revision>
  <dcterms:created xsi:type="dcterms:W3CDTF">2006-08-16T00:00:00Z</dcterms:created>
  <dcterms:modified xsi:type="dcterms:W3CDTF">2025-02-03T09:53:13Z</dcterms:modified>
  <dc:identifier>DAGMUd2q_6k</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0x010100C1578B761A605E4CBEF87E3F0A1E57E6</vt:lpwstr>
  </property>
  <property fmtid="{D5CDD505-2E9C-101B-9397-08002B2CF9AE}" pid="3" name="MediaServiceImageTags">
    <vt:lpwstr/>
  </property>
</Properties>
</file>