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16"/>
  </p:notesMasterIdLst>
  <p:handoutMasterIdLst>
    <p:handoutMasterId r:id="rId17"/>
  </p:handoutMasterIdLst>
  <p:sldIdLst>
    <p:sldId id="256" r:id="rId2"/>
    <p:sldId id="277" r:id="rId3"/>
    <p:sldId id="278" r:id="rId4"/>
    <p:sldId id="279" r:id="rId5"/>
    <p:sldId id="280" r:id="rId6"/>
    <p:sldId id="281" r:id="rId7"/>
    <p:sldId id="282" r:id="rId8"/>
    <p:sldId id="271" r:id="rId9"/>
    <p:sldId id="283" r:id="rId10"/>
    <p:sldId id="284" r:id="rId11"/>
    <p:sldId id="285" r:id="rId12"/>
    <p:sldId id="286" r:id="rId13"/>
    <p:sldId id="287" r:id="rId14"/>
    <p:sldId id="288"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3" name="Author" initials="A" lastIdx="0"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09DC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2C54A59-88E9-41A3-BBAE-1ECF7527F64D}" v="22" dt="2025-02-17T14:25:17.86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234" autoAdjust="0"/>
    <p:restoredTop sz="86493" autoAdjust="0"/>
  </p:normalViewPr>
  <p:slideViewPr>
    <p:cSldViewPr snapToGrid="0">
      <p:cViewPr varScale="1">
        <p:scale>
          <a:sx n="82" d="100"/>
          <a:sy n="82" d="100"/>
        </p:scale>
        <p:origin x="309" y="55"/>
      </p:cViewPr>
      <p:guideLst/>
    </p:cSldViewPr>
  </p:slideViewPr>
  <p:notesTextViewPr>
    <p:cViewPr>
      <p:scale>
        <a:sx n="1" d="1"/>
        <a:sy n="1" d="1"/>
      </p:scale>
      <p:origin x="0" y="0"/>
    </p:cViewPr>
  </p:notesTextViewPr>
  <p:notesViewPr>
    <p:cSldViewPr snapToGrid="0">
      <p:cViewPr varScale="1">
        <p:scale>
          <a:sx n="65" d="100"/>
          <a:sy n="65" d="100"/>
        </p:scale>
        <p:origin x="2299" y="53"/>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commentAuthors" Target="commentAuthors.xml"/><Relationship Id="rId26" Type="http://schemas.openxmlformats.org/officeDocument/2006/relationships/customXml" Target="../customXml/item3.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5" Type="http://schemas.openxmlformats.org/officeDocument/2006/relationships/customXml" Target="../customXml/item2.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ustomXml" Target="../customXml/item1.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65EE093-164E-4594-8B60-89D09804447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A9B8BAB6-1D3C-45B8-97FA-D02422AE2B1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4ECCD9B-6C65-46CB-95AD-0A0160D7C8C1}" type="datetimeFigureOut">
              <a:rPr lang="en-GB" smtClean="0"/>
              <a:t>17/02/2025</a:t>
            </a:fld>
            <a:endParaRPr lang="en-GB"/>
          </a:p>
        </p:txBody>
      </p:sp>
      <p:sp>
        <p:nvSpPr>
          <p:cNvPr id="4" name="Footer Placeholder 3">
            <a:extLst>
              <a:ext uri="{FF2B5EF4-FFF2-40B4-BE49-F238E27FC236}">
                <a16:creationId xmlns:a16="http://schemas.microsoft.com/office/drawing/2014/main" id="{3E84F397-47F0-474D-8B7E-47003C1033F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D2587256-7654-413F-BD73-22689FC4225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C2D4068-2204-4EFD-8C93-79F5F1A7FD0D}" type="slidenum">
              <a:rPr lang="en-GB" smtClean="0"/>
              <a:t>‹#›</a:t>
            </a:fld>
            <a:endParaRPr lang="en-GB"/>
          </a:p>
        </p:txBody>
      </p:sp>
    </p:spTree>
    <p:extLst>
      <p:ext uri="{BB962C8B-B14F-4D97-AF65-F5344CB8AC3E}">
        <p14:creationId xmlns:p14="http://schemas.microsoft.com/office/powerpoint/2010/main" val="17170415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E8A9141-E803-41FC-AA0A-E9A76424AB21}" type="datetimeFigureOut">
              <a:rPr lang="en-GB" smtClean="0"/>
              <a:t>17/02/2025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2F70655-02D7-49E5-B559-A8484B61A9A0}" type="slidenum">
              <a:rPr lang="en-GB" smtClean="0"/>
              <a:t>‹#›</a:t>
            </a:fld>
            <a:endParaRPr lang="en-GB"/>
          </a:p>
        </p:txBody>
      </p:sp>
    </p:spTree>
    <p:extLst>
      <p:ext uri="{BB962C8B-B14F-4D97-AF65-F5344CB8AC3E}">
        <p14:creationId xmlns:p14="http://schemas.microsoft.com/office/powerpoint/2010/main" val="9758815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2F70655-02D7-49E5-B559-A8484B61A9A0}" type="slidenum">
              <a:rPr lang="en-GB" smtClean="0"/>
              <a:t>1</a:t>
            </a:fld>
            <a:endParaRPr lang="en-GB"/>
          </a:p>
        </p:txBody>
      </p:sp>
    </p:spTree>
    <p:extLst>
      <p:ext uri="{BB962C8B-B14F-4D97-AF65-F5344CB8AC3E}">
        <p14:creationId xmlns:p14="http://schemas.microsoft.com/office/powerpoint/2010/main" val="4388849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solidFill>
                <a:srgbClr val="FF0000"/>
              </a:solidFill>
            </a:endParaRPr>
          </a:p>
        </p:txBody>
      </p:sp>
      <p:sp>
        <p:nvSpPr>
          <p:cNvPr id="4" name="Slide Number Placeholder 3"/>
          <p:cNvSpPr>
            <a:spLocks noGrp="1"/>
          </p:cNvSpPr>
          <p:nvPr>
            <p:ph type="sldNum" sz="quarter" idx="5"/>
          </p:nvPr>
        </p:nvSpPr>
        <p:spPr/>
        <p:txBody>
          <a:bodyPr/>
          <a:lstStyle/>
          <a:p>
            <a:fld id="{92F70655-02D7-49E5-B559-A8484B61A9A0}" type="slidenum">
              <a:rPr lang="en-GB" smtClean="0"/>
              <a:t>10</a:t>
            </a:fld>
            <a:endParaRPr lang="en-GB"/>
          </a:p>
        </p:txBody>
      </p:sp>
    </p:spTree>
    <p:extLst>
      <p:ext uri="{BB962C8B-B14F-4D97-AF65-F5344CB8AC3E}">
        <p14:creationId xmlns:p14="http://schemas.microsoft.com/office/powerpoint/2010/main" val="24423452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solidFill>
                <a:srgbClr val="FF0000"/>
              </a:solidFill>
            </a:endParaRPr>
          </a:p>
        </p:txBody>
      </p:sp>
      <p:sp>
        <p:nvSpPr>
          <p:cNvPr id="4" name="Slide Number Placeholder 3"/>
          <p:cNvSpPr>
            <a:spLocks noGrp="1"/>
          </p:cNvSpPr>
          <p:nvPr>
            <p:ph type="sldNum" sz="quarter" idx="5"/>
          </p:nvPr>
        </p:nvSpPr>
        <p:spPr/>
        <p:txBody>
          <a:bodyPr/>
          <a:lstStyle/>
          <a:p>
            <a:fld id="{92F70655-02D7-49E5-B559-A8484B61A9A0}" type="slidenum">
              <a:rPr lang="en-GB" smtClean="0"/>
              <a:t>11</a:t>
            </a:fld>
            <a:endParaRPr lang="en-GB"/>
          </a:p>
        </p:txBody>
      </p:sp>
    </p:spTree>
    <p:extLst>
      <p:ext uri="{BB962C8B-B14F-4D97-AF65-F5344CB8AC3E}">
        <p14:creationId xmlns:p14="http://schemas.microsoft.com/office/powerpoint/2010/main" val="27162828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effectLst/>
            </a:endParaRPr>
          </a:p>
        </p:txBody>
      </p:sp>
      <p:sp>
        <p:nvSpPr>
          <p:cNvPr id="4" name="Slide Number Placeholder 3"/>
          <p:cNvSpPr>
            <a:spLocks noGrp="1"/>
          </p:cNvSpPr>
          <p:nvPr>
            <p:ph type="sldNum" sz="quarter" idx="5"/>
          </p:nvPr>
        </p:nvSpPr>
        <p:spPr/>
        <p:txBody>
          <a:bodyPr/>
          <a:lstStyle/>
          <a:p>
            <a:fld id="{92F70655-02D7-49E5-B559-A8484B61A9A0}" type="slidenum">
              <a:rPr lang="en-GB" smtClean="0"/>
              <a:t>12</a:t>
            </a:fld>
            <a:endParaRPr lang="en-GB"/>
          </a:p>
        </p:txBody>
      </p:sp>
    </p:spTree>
    <p:extLst>
      <p:ext uri="{BB962C8B-B14F-4D97-AF65-F5344CB8AC3E}">
        <p14:creationId xmlns:p14="http://schemas.microsoft.com/office/powerpoint/2010/main" val="41131634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GB" dirty="0"/>
          </a:p>
        </p:txBody>
      </p:sp>
      <p:sp>
        <p:nvSpPr>
          <p:cNvPr id="4" name="Slide Number Placeholder 3"/>
          <p:cNvSpPr>
            <a:spLocks noGrp="1"/>
          </p:cNvSpPr>
          <p:nvPr>
            <p:ph type="sldNum" sz="quarter" idx="5"/>
          </p:nvPr>
        </p:nvSpPr>
        <p:spPr/>
        <p:txBody>
          <a:bodyPr/>
          <a:lstStyle/>
          <a:p>
            <a:fld id="{92F70655-02D7-49E5-B559-A8484B61A9A0}" type="slidenum">
              <a:rPr lang="en-GB" smtClean="0"/>
              <a:t>13</a:t>
            </a:fld>
            <a:endParaRPr lang="en-GB"/>
          </a:p>
        </p:txBody>
      </p:sp>
    </p:spTree>
    <p:extLst>
      <p:ext uri="{BB962C8B-B14F-4D97-AF65-F5344CB8AC3E}">
        <p14:creationId xmlns:p14="http://schemas.microsoft.com/office/powerpoint/2010/main" val="20506642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92F70655-02D7-49E5-B559-A8484B61A9A0}" type="slidenum">
              <a:rPr lang="en-GB" smtClean="0"/>
              <a:t>14</a:t>
            </a:fld>
            <a:endParaRPr lang="en-GB"/>
          </a:p>
        </p:txBody>
      </p:sp>
    </p:spTree>
    <p:extLst>
      <p:ext uri="{BB962C8B-B14F-4D97-AF65-F5344CB8AC3E}">
        <p14:creationId xmlns:p14="http://schemas.microsoft.com/office/powerpoint/2010/main" val="10182793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2F70655-02D7-49E5-B559-A8484B61A9A0}" type="slidenum">
              <a:rPr lang="en-GB" smtClean="0"/>
              <a:t>2</a:t>
            </a:fld>
            <a:endParaRPr lang="en-GB"/>
          </a:p>
        </p:txBody>
      </p:sp>
    </p:spTree>
    <p:extLst>
      <p:ext uri="{BB962C8B-B14F-4D97-AF65-F5344CB8AC3E}">
        <p14:creationId xmlns:p14="http://schemas.microsoft.com/office/powerpoint/2010/main" val="32887323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2F70655-02D7-49E5-B559-A8484B61A9A0}" type="slidenum">
              <a:rPr lang="en-GB" smtClean="0"/>
              <a:t>3</a:t>
            </a:fld>
            <a:endParaRPr lang="en-GB"/>
          </a:p>
        </p:txBody>
      </p:sp>
    </p:spTree>
    <p:extLst>
      <p:ext uri="{BB962C8B-B14F-4D97-AF65-F5344CB8AC3E}">
        <p14:creationId xmlns:p14="http://schemas.microsoft.com/office/powerpoint/2010/main" val="17301112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2F70655-02D7-49E5-B559-A8484B61A9A0}" type="slidenum">
              <a:rPr lang="en-GB" smtClean="0"/>
              <a:t>4</a:t>
            </a:fld>
            <a:endParaRPr lang="en-GB"/>
          </a:p>
        </p:txBody>
      </p:sp>
    </p:spTree>
    <p:extLst>
      <p:ext uri="{BB962C8B-B14F-4D97-AF65-F5344CB8AC3E}">
        <p14:creationId xmlns:p14="http://schemas.microsoft.com/office/powerpoint/2010/main" val="18065520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2F70655-02D7-49E5-B559-A8484B61A9A0}" type="slidenum">
              <a:rPr lang="en-GB" smtClean="0"/>
              <a:t>5</a:t>
            </a:fld>
            <a:endParaRPr lang="en-GB"/>
          </a:p>
        </p:txBody>
      </p:sp>
    </p:spTree>
    <p:extLst>
      <p:ext uri="{BB962C8B-B14F-4D97-AF65-F5344CB8AC3E}">
        <p14:creationId xmlns:p14="http://schemas.microsoft.com/office/powerpoint/2010/main" val="5653151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2F70655-02D7-49E5-B559-A8484B61A9A0}" type="slidenum">
              <a:rPr lang="en-GB" smtClean="0"/>
              <a:t>6</a:t>
            </a:fld>
            <a:endParaRPr lang="en-GB"/>
          </a:p>
        </p:txBody>
      </p:sp>
    </p:spTree>
    <p:extLst>
      <p:ext uri="{BB962C8B-B14F-4D97-AF65-F5344CB8AC3E}">
        <p14:creationId xmlns:p14="http://schemas.microsoft.com/office/powerpoint/2010/main" val="35386722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2F70655-02D7-49E5-B559-A8484B61A9A0}" type="slidenum">
              <a:rPr lang="en-GB" smtClean="0"/>
              <a:t>7</a:t>
            </a:fld>
            <a:endParaRPr lang="en-GB"/>
          </a:p>
        </p:txBody>
      </p:sp>
    </p:spTree>
    <p:extLst>
      <p:ext uri="{BB962C8B-B14F-4D97-AF65-F5344CB8AC3E}">
        <p14:creationId xmlns:p14="http://schemas.microsoft.com/office/powerpoint/2010/main" val="30277148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solidFill>
                <a:srgbClr val="FF0000"/>
              </a:solidFill>
            </a:endParaRPr>
          </a:p>
        </p:txBody>
      </p:sp>
      <p:sp>
        <p:nvSpPr>
          <p:cNvPr id="4" name="Slide Number Placeholder 3"/>
          <p:cNvSpPr>
            <a:spLocks noGrp="1"/>
          </p:cNvSpPr>
          <p:nvPr>
            <p:ph type="sldNum" sz="quarter" idx="5"/>
          </p:nvPr>
        </p:nvSpPr>
        <p:spPr/>
        <p:txBody>
          <a:bodyPr/>
          <a:lstStyle/>
          <a:p>
            <a:fld id="{92F70655-02D7-49E5-B559-A8484B61A9A0}" type="slidenum">
              <a:rPr lang="en-GB" smtClean="0"/>
              <a:t>8</a:t>
            </a:fld>
            <a:endParaRPr lang="en-GB"/>
          </a:p>
        </p:txBody>
      </p:sp>
    </p:spTree>
    <p:extLst>
      <p:ext uri="{BB962C8B-B14F-4D97-AF65-F5344CB8AC3E}">
        <p14:creationId xmlns:p14="http://schemas.microsoft.com/office/powerpoint/2010/main" val="21956722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solidFill>
                <a:srgbClr val="FF0000"/>
              </a:solidFill>
            </a:endParaRPr>
          </a:p>
        </p:txBody>
      </p:sp>
      <p:sp>
        <p:nvSpPr>
          <p:cNvPr id="4" name="Slide Number Placeholder 3"/>
          <p:cNvSpPr>
            <a:spLocks noGrp="1"/>
          </p:cNvSpPr>
          <p:nvPr>
            <p:ph type="sldNum" sz="quarter" idx="5"/>
          </p:nvPr>
        </p:nvSpPr>
        <p:spPr/>
        <p:txBody>
          <a:bodyPr/>
          <a:lstStyle/>
          <a:p>
            <a:fld id="{92F70655-02D7-49E5-B559-A8484B61A9A0}" type="slidenum">
              <a:rPr lang="en-GB" smtClean="0"/>
              <a:t>9</a:t>
            </a:fld>
            <a:endParaRPr lang="en-GB"/>
          </a:p>
        </p:txBody>
      </p:sp>
    </p:spTree>
    <p:extLst>
      <p:ext uri="{BB962C8B-B14F-4D97-AF65-F5344CB8AC3E}">
        <p14:creationId xmlns:p14="http://schemas.microsoft.com/office/powerpoint/2010/main" val="23445688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38139-FC2E-4D51-B744-9BAE450E6BD0}"/>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7A5EB43C-4F3D-4CD6-A876-1481EFC5EFF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53E12063-6E4B-4B2D-951D-3785D495BAD0}"/>
              </a:ext>
            </a:extLst>
          </p:cNvPr>
          <p:cNvSpPr>
            <a:spLocks noGrp="1"/>
          </p:cNvSpPr>
          <p:nvPr>
            <p:ph type="dt" sz="half" idx="10"/>
          </p:nvPr>
        </p:nvSpPr>
        <p:spPr/>
        <p:txBody>
          <a:bodyPr/>
          <a:lstStyle/>
          <a:p>
            <a:fld id="{B869F5A3-4260-43DA-9A37-CBDD4CF289C8}" type="datetimeFigureOut">
              <a:rPr lang="en-GB" smtClean="0"/>
              <a:t>17/02/2025</a:t>
            </a:fld>
            <a:endParaRPr lang="en-GB"/>
          </a:p>
        </p:txBody>
      </p:sp>
      <p:sp>
        <p:nvSpPr>
          <p:cNvPr id="5" name="Footer Placeholder 4">
            <a:extLst>
              <a:ext uri="{FF2B5EF4-FFF2-40B4-BE49-F238E27FC236}">
                <a16:creationId xmlns:a16="http://schemas.microsoft.com/office/drawing/2014/main" id="{345A5520-1DA6-43F1-953E-A65FB8F26BC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574B67E-0E9B-4D93-B683-535C7275439E}"/>
              </a:ext>
            </a:extLst>
          </p:cNvPr>
          <p:cNvSpPr>
            <a:spLocks noGrp="1"/>
          </p:cNvSpPr>
          <p:nvPr>
            <p:ph type="sldNum" sz="quarter" idx="12"/>
          </p:nvPr>
        </p:nvSpPr>
        <p:spPr/>
        <p:txBody>
          <a:bodyPr/>
          <a:lstStyle/>
          <a:p>
            <a:fld id="{C7A2089A-6D49-4CEF-9D08-76C622D06676}" type="slidenum">
              <a:rPr lang="en-GB" smtClean="0"/>
              <a:t>‹#›</a:t>
            </a:fld>
            <a:endParaRPr lang="en-GB"/>
          </a:p>
        </p:txBody>
      </p:sp>
    </p:spTree>
    <p:extLst>
      <p:ext uri="{BB962C8B-B14F-4D97-AF65-F5344CB8AC3E}">
        <p14:creationId xmlns:p14="http://schemas.microsoft.com/office/powerpoint/2010/main" val="32224246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0BBA58-58EA-47B9-94A8-20986E16EFDD}"/>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08CA683-590B-4C47-9DE0-850B7BB0E58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3B37304-ADB1-4685-A037-6D0D0687C562}"/>
              </a:ext>
            </a:extLst>
          </p:cNvPr>
          <p:cNvSpPr>
            <a:spLocks noGrp="1"/>
          </p:cNvSpPr>
          <p:nvPr>
            <p:ph type="dt" sz="half" idx="10"/>
          </p:nvPr>
        </p:nvSpPr>
        <p:spPr/>
        <p:txBody>
          <a:bodyPr/>
          <a:lstStyle/>
          <a:p>
            <a:fld id="{B869F5A3-4260-43DA-9A37-CBDD4CF289C8}" type="datetimeFigureOut">
              <a:rPr lang="en-GB" smtClean="0"/>
              <a:t>17/02/2025</a:t>
            </a:fld>
            <a:endParaRPr lang="en-GB"/>
          </a:p>
        </p:txBody>
      </p:sp>
      <p:sp>
        <p:nvSpPr>
          <p:cNvPr id="5" name="Footer Placeholder 4">
            <a:extLst>
              <a:ext uri="{FF2B5EF4-FFF2-40B4-BE49-F238E27FC236}">
                <a16:creationId xmlns:a16="http://schemas.microsoft.com/office/drawing/2014/main" id="{16C34F05-9671-43FF-915F-BEAE0329AF6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567752D-E30B-40C0-A789-6ED6A6FDF26A}"/>
              </a:ext>
            </a:extLst>
          </p:cNvPr>
          <p:cNvSpPr>
            <a:spLocks noGrp="1"/>
          </p:cNvSpPr>
          <p:nvPr>
            <p:ph type="sldNum" sz="quarter" idx="12"/>
          </p:nvPr>
        </p:nvSpPr>
        <p:spPr/>
        <p:txBody>
          <a:bodyPr/>
          <a:lstStyle/>
          <a:p>
            <a:fld id="{C7A2089A-6D49-4CEF-9D08-76C622D06676}" type="slidenum">
              <a:rPr lang="en-GB" smtClean="0"/>
              <a:t>‹#›</a:t>
            </a:fld>
            <a:endParaRPr lang="en-GB"/>
          </a:p>
        </p:txBody>
      </p:sp>
    </p:spTree>
    <p:extLst>
      <p:ext uri="{BB962C8B-B14F-4D97-AF65-F5344CB8AC3E}">
        <p14:creationId xmlns:p14="http://schemas.microsoft.com/office/powerpoint/2010/main" val="26510405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C6070E8-D8BF-4A89-8773-882CDD021D9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C313BDF-026B-4031-872D-1E287525431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5396B83-4EEA-4213-BDE2-2C6C82B39AD0}"/>
              </a:ext>
            </a:extLst>
          </p:cNvPr>
          <p:cNvSpPr>
            <a:spLocks noGrp="1"/>
          </p:cNvSpPr>
          <p:nvPr>
            <p:ph type="dt" sz="half" idx="10"/>
          </p:nvPr>
        </p:nvSpPr>
        <p:spPr/>
        <p:txBody>
          <a:bodyPr/>
          <a:lstStyle/>
          <a:p>
            <a:fld id="{B869F5A3-4260-43DA-9A37-CBDD4CF289C8}" type="datetimeFigureOut">
              <a:rPr lang="en-GB" smtClean="0"/>
              <a:t>17/02/2025</a:t>
            </a:fld>
            <a:endParaRPr lang="en-GB"/>
          </a:p>
        </p:txBody>
      </p:sp>
      <p:sp>
        <p:nvSpPr>
          <p:cNvPr id="5" name="Footer Placeholder 4">
            <a:extLst>
              <a:ext uri="{FF2B5EF4-FFF2-40B4-BE49-F238E27FC236}">
                <a16:creationId xmlns:a16="http://schemas.microsoft.com/office/drawing/2014/main" id="{25BBD4FB-096C-4D0D-A961-4C1E3621137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BCD24C6-DCCE-4500-993F-F7C2B9780381}"/>
              </a:ext>
            </a:extLst>
          </p:cNvPr>
          <p:cNvSpPr>
            <a:spLocks noGrp="1"/>
          </p:cNvSpPr>
          <p:nvPr>
            <p:ph type="sldNum" sz="quarter" idx="12"/>
          </p:nvPr>
        </p:nvSpPr>
        <p:spPr/>
        <p:txBody>
          <a:bodyPr/>
          <a:lstStyle/>
          <a:p>
            <a:fld id="{C7A2089A-6D49-4CEF-9D08-76C622D06676}" type="slidenum">
              <a:rPr lang="en-GB" smtClean="0"/>
              <a:t>‹#›</a:t>
            </a:fld>
            <a:endParaRPr lang="en-GB"/>
          </a:p>
        </p:txBody>
      </p:sp>
    </p:spTree>
    <p:extLst>
      <p:ext uri="{BB962C8B-B14F-4D97-AF65-F5344CB8AC3E}">
        <p14:creationId xmlns:p14="http://schemas.microsoft.com/office/powerpoint/2010/main" val="19621427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F9B94-AEC0-40A8-A1A0-9D587650D53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043791B-DB41-41CD-AF36-0A15817CAAB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FDA77D7-3B0B-4BE2-81C1-BEB0BC3DF651}"/>
              </a:ext>
            </a:extLst>
          </p:cNvPr>
          <p:cNvSpPr>
            <a:spLocks noGrp="1"/>
          </p:cNvSpPr>
          <p:nvPr>
            <p:ph type="dt" sz="half" idx="10"/>
          </p:nvPr>
        </p:nvSpPr>
        <p:spPr/>
        <p:txBody>
          <a:bodyPr/>
          <a:lstStyle/>
          <a:p>
            <a:fld id="{B869F5A3-4260-43DA-9A37-CBDD4CF289C8}" type="datetimeFigureOut">
              <a:rPr lang="en-GB" smtClean="0"/>
              <a:t>17/02/2025</a:t>
            </a:fld>
            <a:endParaRPr lang="en-GB"/>
          </a:p>
        </p:txBody>
      </p:sp>
      <p:sp>
        <p:nvSpPr>
          <p:cNvPr id="5" name="Footer Placeholder 4">
            <a:extLst>
              <a:ext uri="{FF2B5EF4-FFF2-40B4-BE49-F238E27FC236}">
                <a16:creationId xmlns:a16="http://schemas.microsoft.com/office/drawing/2014/main" id="{2BA2C6AC-5106-4A03-9A58-E694C6B7075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799A9C4-CDA7-4C69-AA2E-7F43F1AC6142}"/>
              </a:ext>
            </a:extLst>
          </p:cNvPr>
          <p:cNvSpPr>
            <a:spLocks noGrp="1"/>
          </p:cNvSpPr>
          <p:nvPr>
            <p:ph type="sldNum" sz="quarter" idx="12"/>
          </p:nvPr>
        </p:nvSpPr>
        <p:spPr/>
        <p:txBody>
          <a:bodyPr/>
          <a:lstStyle/>
          <a:p>
            <a:fld id="{C7A2089A-6D49-4CEF-9D08-76C622D06676}" type="slidenum">
              <a:rPr lang="en-GB" smtClean="0"/>
              <a:t>‹#›</a:t>
            </a:fld>
            <a:endParaRPr lang="en-GB"/>
          </a:p>
        </p:txBody>
      </p:sp>
    </p:spTree>
    <p:extLst>
      <p:ext uri="{BB962C8B-B14F-4D97-AF65-F5344CB8AC3E}">
        <p14:creationId xmlns:p14="http://schemas.microsoft.com/office/powerpoint/2010/main" val="23847560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41D592-6DC1-45AA-898D-815FCA89DB5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AEDBE179-D96F-413B-86BE-2669E18B883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4D6D766-C212-4855-B310-5980F77EC1E0}"/>
              </a:ext>
            </a:extLst>
          </p:cNvPr>
          <p:cNvSpPr>
            <a:spLocks noGrp="1"/>
          </p:cNvSpPr>
          <p:nvPr>
            <p:ph type="dt" sz="half" idx="10"/>
          </p:nvPr>
        </p:nvSpPr>
        <p:spPr/>
        <p:txBody>
          <a:bodyPr/>
          <a:lstStyle/>
          <a:p>
            <a:fld id="{B869F5A3-4260-43DA-9A37-CBDD4CF289C8}" type="datetimeFigureOut">
              <a:rPr lang="en-GB" smtClean="0"/>
              <a:t>17/02/2025</a:t>
            </a:fld>
            <a:endParaRPr lang="en-GB"/>
          </a:p>
        </p:txBody>
      </p:sp>
      <p:sp>
        <p:nvSpPr>
          <p:cNvPr id="5" name="Footer Placeholder 4">
            <a:extLst>
              <a:ext uri="{FF2B5EF4-FFF2-40B4-BE49-F238E27FC236}">
                <a16:creationId xmlns:a16="http://schemas.microsoft.com/office/drawing/2014/main" id="{E141B2D2-CB5E-4540-9F5E-4DE99024B9B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4480D1B-4B3C-480C-B67D-18A4F599DA50}"/>
              </a:ext>
            </a:extLst>
          </p:cNvPr>
          <p:cNvSpPr>
            <a:spLocks noGrp="1"/>
          </p:cNvSpPr>
          <p:nvPr>
            <p:ph type="sldNum" sz="quarter" idx="12"/>
          </p:nvPr>
        </p:nvSpPr>
        <p:spPr/>
        <p:txBody>
          <a:bodyPr/>
          <a:lstStyle/>
          <a:p>
            <a:fld id="{C7A2089A-6D49-4CEF-9D08-76C622D06676}" type="slidenum">
              <a:rPr lang="en-GB" smtClean="0"/>
              <a:t>‹#›</a:t>
            </a:fld>
            <a:endParaRPr lang="en-GB"/>
          </a:p>
        </p:txBody>
      </p:sp>
    </p:spTree>
    <p:extLst>
      <p:ext uri="{BB962C8B-B14F-4D97-AF65-F5344CB8AC3E}">
        <p14:creationId xmlns:p14="http://schemas.microsoft.com/office/powerpoint/2010/main" val="5158732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5BEB36-BB85-479E-9756-DD182684244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3504146-CA58-4E2D-A1F1-95440F9EC5F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E75C4CD4-7407-4629-972B-AB4D97556F7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93C270B1-2DB3-4D27-91BF-CA3F88B05F9C}"/>
              </a:ext>
            </a:extLst>
          </p:cNvPr>
          <p:cNvSpPr>
            <a:spLocks noGrp="1"/>
          </p:cNvSpPr>
          <p:nvPr>
            <p:ph type="dt" sz="half" idx="10"/>
          </p:nvPr>
        </p:nvSpPr>
        <p:spPr/>
        <p:txBody>
          <a:bodyPr/>
          <a:lstStyle/>
          <a:p>
            <a:fld id="{B869F5A3-4260-43DA-9A37-CBDD4CF289C8}" type="datetimeFigureOut">
              <a:rPr lang="en-GB" smtClean="0"/>
              <a:t>17/02/2025</a:t>
            </a:fld>
            <a:endParaRPr lang="en-GB"/>
          </a:p>
        </p:txBody>
      </p:sp>
      <p:sp>
        <p:nvSpPr>
          <p:cNvPr id="6" name="Footer Placeholder 5">
            <a:extLst>
              <a:ext uri="{FF2B5EF4-FFF2-40B4-BE49-F238E27FC236}">
                <a16:creationId xmlns:a16="http://schemas.microsoft.com/office/drawing/2014/main" id="{E5AE5CBE-8F2A-4719-AFF2-D66FE27A099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CC480A1-2DB1-47C8-B9EB-B10C42559947}"/>
              </a:ext>
            </a:extLst>
          </p:cNvPr>
          <p:cNvSpPr>
            <a:spLocks noGrp="1"/>
          </p:cNvSpPr>
          <p:nvPr>
            <p:ph type="sldNum" sz="quarter" idx="12"/>
          </p:nvPr>
        </p:nvSpPr>
        <p:spPr/>
        <p:txBody>
          <a:bodyPr/>
          <a:lstStyle/>
          <a:p>
            <a:fld id="{C7A2089A-6D49-4CEF-9D08-76C622D06676}" type="slidenum">
              <a:rPr lang="en-GB" smtClean="0"/>
              <a:t>‹#›</a:t>
            </a:fld>
            <a:endParaRPr lang="en-GB"/>
          </a:p>
        </p:txBody>
      </p:sp>
    </p:spTree>
    <p:extLst>
      <p:ext uri="{BB962C8B-B14F-4D97-AF65-F5344CB8AC3E}">
        <p14:creationId xmlns:p14="http://schemas.microsoft.com/office/powerpoint/2010/main" val="20654825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29FD4B-2B34-4D89-A4CE-AA0EA1E5A581}"/>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5921EDC-0CA3-423F-891F-B6C8125A19C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11CC073-1EAF-4E01-AE5C-B9FC3F72C52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67B1383-4BFF-43BD-A896-577CF77096F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85DEABD-9928-4D13-8FFC-865B79BAA98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B45DB117-95F4-4F8F-A38C-4871F5A02B1B}"/>
              </a:ext>
            </a:extLst>
          </p:cNvPr>
          <p:cNvSpPr>
            <a:spLocks noGrp="1"/>
          </p:cNvSpPr>
          <p:nvPr>
            <p:ph type="dt" sz="half" idx="10"/>
          </p:nvPr>
        </p:nvSpPr>
        <p:spPr/>
        <p:txBody>
          <a:bodyPr/>
          <a:lstStyle/>
          <a:p>
            <a:fld id="{B869F5A3-4260-43DA-9A37-CBDD4CF289C8}" type="datetimeFigureOut">
              <a:rPr lang="en-GB" smtClean="0"/>
              <a:t>17/02/2025</a:t>
            </a:fld>
            <a:endParaRPr lang="en-GB"/>
          </a:p>
        </p:txBody>
      </p:sp>
      <p:sp>
        <p:nvSpPr>
          <p:cNvPr id="8" name="Footer Placeholder 7">
            <a:extLst>
              <a:ext uri="{FF2B5EF4-FFF2-40B4-BE49-F238E27FC236}">
                <a16:creationId xmlns:a16="http://schemas.microsoft.com/office/drawing/2014/main" id="{6115A027-5005-44F2-B5F7-0C2CBB8511DA}"/>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5B6368E6-D9AC-4A8D-826A-FAE8E6E413C2}"/>
              </a:ext>
            </a:extLst>
          </p:cNvPr>
          <p:cNvSpPr>
            <a:spLocks noGrp="1"/>
          </p:cNvSpPr>
          <p:nvPr>
            <p:ph type="sldNum" sz="quarter" idx="12"/>
          </p:nvPr>
        </p:nvSpPr>
        <p:spPr/>
        <p:txBody>
          <a:bodyPr/>
          <a:lstStyle/>
          <a:p>
            <a:fld id="{C7A2089A-6D49-4CEF-9D08-76C622D06676}" type="slidenum">
              <a:rPr lang="en-GB" smtClean="0"/>
              <a:t>‹#›</a:t>
            </a:fld>
            <a:endParaRPr lang="en-GB"/>
          </a:p>
        </p:txBody>
      </p:sp>
    </p:spTree>
    <p:extLst>
      <p:ext uri="{BB962C8B-B14F-4D97-AF65-F5344CB8AC3E}">
        <p14:creationId xmlns:p14="http://schemas.microsoft.com/office/powerpoint/2010/main" val="38788189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5B8441-E78C-44D9-9E70-FD28C8EE583B}"/>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C60C1A58-D195-4D8F-A7F1-BC02BF9ACACA}"/>
              </a:ext>
            </a:extLst>
          </p:cNvPr>
          <p:cNvSpPr>
            <a:spLocks noGrp="1"/>
          </p:cNvSpPr>
          <p:nvPr>
            <p:ph type="dt" sz="half" idx="10"/>
          </p:nvPr>
        </p:nvSpPr>
        <p:spPr/>
        <p:txBody>
          <a:bodyPr/>
          <a:lstStyle/>
          <a:p>
            <a:fld id="{B869F5A3-4260-43DA-9A37-CBDD4CF289C8}" type="datetimeFigureOut">
              <a:rPr lang="en-GB" smtClean="0"/>
              <a:t>17/02/2025</a:t>
            </a:fld>
            <a:endParaRPr lang="en-GB"/>
          </a:p>
        </p:txBody>
      </p:sp>
      <p:sp>
        <p:nvSpPr>
          <p:cNvPr id="4" name="Footer Placeholder 3">
            <a:extLst>
              <a:ext uri="{FF2B5EF4-FFF2-40B4-BE49-F238E27FC236}">
                <a16:creationId xmlns:a16="http://schemas.microsoft.com/office/drawing/2014/main" id="{46644E25-01F1-4C86-9BBA-E26B9E3BAA80}"/>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88B248CF-3CFB-4D7B-AF1A-BED7CA76423B}"/>
              </a:ext>
            </a:extLst>
          </p:cNvPr>
          <p:cNvSpPr>
            <a:spLocks noGrp="1"/>
          </p:cNvSpPr>
          <p:nvPr>
            <p:ph type="sldNum" sz="quarter" idx="12"/>
          </p:nvPr>
        </p:nvSpPr>
        <p:spPr/>
        <p:txBody>
          <a:bodyPr/>
          <a:lstStyle/>
          <a:p>
            <a:fld id="{C7A2089A-6D49-4CEF-9D08-76C622D06676}" type="slidenum">
              <a:rPr lang="en-GB" smtClean="0"/>
              <a:t>‹#›</a:t>
            </a:fld>
            <a:endParaRPr lang="en-GB"/>
          </a:p>
        </p:txBody>
      </p:sp>
    </p:spTree>
    <p:extLst>
      <p:ext uri="{BB962C8B-B14F-4D97-AF65-F5344CB8AC3E}">
        <p14:creationId xmlns:p14="http://schemas.microsoft.com/office/powerpoint/2010/main" val="20963667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3CB93D-1D72-4BAC-8764-A967D2470068}"/>
              </a:ext>
            </a:extLst>
          </p:cNvPr>
          <p:cNvSpPr>
            <a:spLocks noGrp="1"/>
          </p:cNvSpPr>
          <p:nvPr>
            <p:ph type="dt" sz="half" idx="10"/>
          </p:nvPr>
        </p:nvSpPr>
        <p:spPr/>
        <p:txBody>
          <a:bodyPr/>
          <a:lstStyle/>
          <a:p>
            <a:fld id="{B869F5A3-4260-43DA-9A37-CBDD4CF289C8}" type="datetimeFigureOut">
              <a:rPr lang="en-GB" smtClean="0"/>
              <a:t>17/02/2025</a:t>
            </a:fld>
            <a:endParaRPr lang="en-GB"/>
          </a:p>
        </p:txBody>
      </p:sp>
      <p:sp>
        <p:nvSpPr>
          <p:cNvPr id="3" name="Footer Placeholder 2">
            <a:extLst>
              <a:ext uri="{FF2B5EF4-FFF2-40B4-BE49-F238E27FC236}">
                <a16:creationId xmlns:a16="http://schemas.microsoft.com/office/drawing/2014/main" id="{34B5D804-1F65-4C78-B3D3-1EC6A7A6678C}"/>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88343ECA-D9B9-4386-B274-6F7BAF8FD910}"/>
              </a:ext>
            </a:extLst>
          </p:cNvPr>
          <p:cNvSpPr>
            <a:spLocks noGrp="1"/>
          </p:cNvSpPr>
          <p:nvPr>
            <p:ph type="sldNum" sz="quarter" idx="12"/>
          </p:nvPr>
        </p:nvSpPr>
        <p:spPr/>
        <p:txBody>
          <a:bodyPr/>
          <a:lstStyle/>
          <a:p>
            <a:fld id="{C7A2089A-6D49-4CEF-9D08-76C622D06676}" type="slidenum">
              <a:rPr lang="en-GB" smtClean="0"/>
              <a:t>‹#›</a:t>
            </a:fld>
            <a:endParaRPr lang="en-GB"/>
          </a:p>
        </p:txBody>
      </p:sp>
    </p:spTree>
    <p:extLst>
      <p:ext uri="{BB962C8B-B14F-4D97-AF65-F5344CB8AC3E}">
        <p14:creationId xmlns:p14="http://schemas.microsoft.com/office/powerpoint/2010/main" val="24613843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E47FE5-F080-439A-B4C7-BC55B21D271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C1F54B2E-D84E-4EE8-A067-CDDE778A632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A03B9274-594C-4FF6-B753-D35C0C4F7E3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965F873-3717-48E4-A6F6-2611DD9D261D}"/>
              </a:ext>
            </a:extLst>
          </p:cNvPr>
          <p:cNvSpPr>
            <a:spLocks noGrp="1"/>
          </p:cNvSpPr>
          <p:nvPr>
            <p:ph type="dt" sz="half" idx="10"/>
          </p:nvPr>
        </p:nvSpPr>
        <p:spPr/>
        <p:txBody>
          <a:bodyPr/>
          <a:lstStyle/>
          <a:p>
            <a:fld id="{B869F5A3-4260-43DA-9A37-CBDD4CF289C8}" type="datetimeFigureOut">
              <a:rPr lang="en-GB" smtClean="0"/>
              <a:t>17/02/2025</a:t>
            </a:fld>
            <a:endParaRPr lang="en-GB"/>
          </a:p>
        </p:txBody>
      </p:sp>
      <p:sp>
        <p:nvSpPr>
          <p:cNvPr id="6" name="Footer Placeholder 5">
            <a:extLst>
              <a:ext uri="{FF2B5EF4-FFF2-40B4-BE49-F238E27FC236}">
                <a16:creationId xmlns:a16="http://schemas.microsoft.com/office/drawing/2014/main" id="{0925D9BD-6E0E-4D63-801D-C7F59EFE8C8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1D92EE0-4D25-4ED7-990B-BA5B21703FE3}"/>
              </a:ext>
            </a:extLst>
          </p:cNvPr>
          <p:cNvSpPr>
            <a:spLocks noGrp="1"/>
          </p:cNvSpPr>
          <p:nvPr>
            <p:ph type="sldNum" sz="quarter" idx="12"/>
          </p:nvPr>
        </p:nvSpPr>
        <p:spPr/>
        <p:txBody>
          <a:bodyPr/>
          <a:lstStyle/>
          <a:p>
            <a:fld id="{C7A2089A-6D49-4CEF-9D08-76C622D06676}" type="slidenum">
              <a:rPr lang="en-GB" smtClean="0"/>
              <a:t>‹#›</a:t>
            </a:fld>
            <a:endParaRPr lang="en-GB"/>
          </a:p>
        </p:txBody>
      </p:sp>
    </p:spTree>
    <p:extLst>
      <p:ext uri="{BB962C8B-B14F-4D97-AF65-F5344CB8AC3E}">
        <p14:creationId xmlns:p14="http://schemas.microsoft.com/office/powerpoint/2010/main" val="19644496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A60E8C-D4D4-425F-87DF-CF17564B6A0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C867D219-FDF0-4ACF-8EF3-CCE5B0009EB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C170C6CE-8014-4738-87AC-23786ED75B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4854F25-75AF-4453-B365-16F6DA7C4098}"/>
              </a:ext>
            </a:extLst>
          </p:cNvPr>
          <p:cNvSpPr>
            <a:spLocks noGrp="1"/>
          </p:cNvSpPr>
          <p:nvPr>
            <p:ph type="dt" sz="half" idx="10"/>
          </p:nvPr>
        </p:nvSpPr>
        <p:spPr/>
        <p:txBody>
          <a:bodyPr/>
          <a:lstStyle/>
          <a:p>
            <a:fld id="{B869F5A3-4260-43DA-9A37-CBDD4CF289C8}" type="datetimeFigureOut">
              <a:rPr lang="en-GB" smtClean="0"/>
              <a:t>17/02/2025</a:t>
            </a:fld>
            <a:endParaRPr lang="en-GB"/>
          </a:p>
        </p:txBody>
      </p:sp>
      <p:sp>
        <p:nvSpPr>
          <p:cNvPr id="6" name="Footer Placeholder 5">
            <a:extLst>
              <a:ext uri="{FF2B5EF4-FFF2-40B4-BE49-F238E27FC236}">
                <a16:creationId xmlns:a16="http://schemas.microsoft.com/office/drawing/2014/main" id="{80D8B2A0-BDE3-4876-A522-A0360E9699C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B1EB9CB-6A2C-4599-838D-EE6FDF6782CE}"/>
              </a:ext>
            </a:extLst>
          </p:cNvPr>
          <p:cNvSpPr>
            <a:spLocks noGrp="1"/>
          </p:cNvSpPr>
          <p:nvPr>
            <p:ph type="sldNum" sz="quarter" idx="12"/>
          </p:nvPr>
        </p:nvSpPr>
        <p:spPr/>
        <p:txBody>
          <a:bodyPr/>
          <a:lstStyle/>
          <a:p>
            <a:fld id="{C7A2089A-6D49-4CEF-9D08-76C622D06676}" type="slidenum">
              <a:rPr lang="en-GB" smtClean="0"/>
              <a:t>‹#›</a:t>
            </a:fld>
            <a:endParaRPr lang="en-GB"/>
          </a:p>
        </p:txBody>
      </p:sp>
    </p:spTree>
    <p:extLst>
      <p:ext uri="{BB962C8B-B14F-4D97-AF65-F5344CB8AC3E}">
        <p14:creationId xmlns:p14="http://schemas.microsoft.com/office/powerpoint/2010/main" val="28129982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B33B54B-C93C-4722-BC68-58D3FADD4A2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FD5C756-3566-4C33-A9BE-C1E901179AC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3128D7D-A200-412C-8832-63F719C9526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69F5A3-4260-43DA-9A37-CBDD4CF289C8}" type="datetimeFigureOut">
              <a:rPr lang="en-GB" smtClean="0"/>
              <a:t>17/02/2025</a:t>
            </a:fld>
            <a:endParaRPr lang="en-GB"/>
          </a:p>
        </p:txBody>
      </p:sp>
      <p:sp>
        <p:nvSpPr>
          <p:cNvPr id="5" name="Footer Placeholder 4">
            <a:extLst>
              <a:ext uri="{FF2B5EF4-FFF2-40B4-BE49-F238E27FC236}">
                <a16:creationId xmlns:a16="http://schemas.microsoft.com/office/drawing/2014/main" id="{22D2F3BE-4A73-4F3E-8647-CDD47774F4F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267B2F4A-D9D9-4982-865D-8F26A120AA3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A2089A-6D49-4CEF-9D08-76C622D06676}" type="slidenum">
              <a:rPr lang="en-GB" smtClean="0"/>
              <a:t>‹#›</a:t>
            </a:fld>
            <a:endParaRPr lang="en-GB"/>
          </a:p>
        </p:txBody>
      </p:sp>
    </p:spTree>
    <p:extLst>
      <p:ext uri="{BB962C8B-B14F-4D97-AF65-F5344CB8AC3E}">
        <p14:creationId xmlns:p14="http://schemas.microsoft.com/office/powerpoint/2010/main" val="21279442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www.goodfreephotos.com/vector-images/happy-water-droplet-vector-files.png.php" TargetMode="External"/><Relationship Id="rId3" Type="http://schemas.openxmlformats.org/officeDocument/2006/relationships/image" Target="../media/image1.png"/><Relationship Id="rId7" Type="http://schemas.microsoft.com/office/2007/relationships/hdphoto" Target="../media/hdphoto1.wdp"/><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hyperlink" Target="https://openclipart.org/detail/280406/pencil-doodling" TargetMode="Externa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hyperlink" Target="https://www.goodfreephotos.com/vector-images/happy-water-droplet-vector-files.png.php" TargetMode="External"/><Relationship Id="rId3" Type="http://schemas.openxmlformats.org/officeDocument/2006/relationships/image" Target="../media/image1.png"/><Relationship Id="rId7" Type="http://schemas.microsoft.com/office/2007/relationships/hdphoto" Target="../media/hdphoto1.wdp"/><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3.png"/><Relationship Id="rId5" Type="http://schemas.openxmlformats.org/officeDocument/2006/relationships/hyperlink" Target="https://openclipart.org/detail/280406/pencil-doodling" TargetMode="External"/><Relationship Id="rId4" Type="http://schemas.openxmlformats.org/officeDocument/2006/relationships/image" Target="../media/image2.png"/><Relationship Id="rId9" Type="http://schemas.openxmlformats.org/officeDocument/2006/relationships/image" Target="../media/image13.jpg"/></Relationships>
</file>

<file path=ppt/slides/_rels/slide11.xml.rels><?xml version="1.0" encoding="UTF-8" standalone="yes"?>
<Relationships xmlns="http://schemas.openxmlformats.org/package/2006/relationships"><Relationship Id="rId8" Type="http://schemas.openxmlformats.org/officeDocument/2006/relationships/hyperlink" Target="https://www.goodfreephotos.com/vector-images/happy-water-droplet-vector-files.png.php" TargetMode="External"/><Relationship Id="rId3" Type="http://schemas.openxmlformats.org/officeDocument/2006/relationships/image" Target="../media/image1.png"/><Relationship Id="rId7" Type="http://schemas.microsoft.com/office/2007/relationships/hdphoto" Target="../media/hdphoto1.wdp"/><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3.png"/><Relationship Id="rId5" Type="http://schemas.openxmlformats.org/officeDocument/2006/relationships/hyperlink" Target="https://openclipart.org/detail/280406/pencil-doodling" TargetMode="External"/><Relationship Id="rId4" Type="http://schemas.openxmlformats.org/officeDocument/2006/relationships/image" Target="../media/image2.png"/><Relationship Id="rId9" Type="http://schemas.openxmlformats.org/officeDocument/2006/relationships/image" Target="../media/image14.jpg"/></Relationships>
</file>

<file path=ppt/slides/_rels/slide12.xml.rels><?xml version="1.0" encoding="UTF-8" standalone="yes"?>
<Relationships xmlns="http://schemas.openxmlformats.org/package/2006/relationships"><Relationship Id="rId8" Type="http://schemas.openxmlformats.org/officeDocument/2006/relationships/hyperlink" Target="https://www.goodfreephotos.com/vector-images/happy-water-droplet-vector-files.png.php" TargetMode="External"/><Relationship Id="rId3" Type="http://schemas.openxmlformats.org/officeDocument/2006/relationships/image" Target="../media/image1.png"/><Relationship Id="rId7" Type="http://schemas.microsoft.com/office/2007/relationships/hdphoto" Target="../media/hdphoto1.wdp"/><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3.png"/><Relationship Id="rId5" Type="http://schemas.openxmlformats.org/officeDocument/2006/relationships/hyperlink" Target="https://openclipart.org/detail/280406/pencil-doodling" TargetMode="External"/><Relationship Id="rId10" Type="http://schemas.openxmlformats.org/officeDocument/2006/relationships/image" Target="../media/image16.jpg"/><Relationship Id="rId4" Type="http://schemas.openxmlformats.org/officeDocument/2006/relationships/image" Target="../media/image2.png"/><Relationship Id="rId9" Type="http://schemas.openxmlformats.org/officeDocument/2006/relationships/image" Target="../media/image15.jpg"/></Relationships>
</file>

<file path=ppt/slides/_rels/slide13.xml.rels><?xml version="1.0" encoding="UTF-8" standalone="yes"?>
<Relationships xmlns="http://schemas.openxmlformats.org/package/2006/relationships"><Relationship Id="rId8" Type="http://schemas.openxmlformats.org/officeDocument/2006/relationships/hyperlink" Target="https://www.goodfreephotos.com/vector-images/happy-water-droplet-vector-files.png.php" TargetMode="External"/><Relationship Id="rId3" Type="http://schemas.openxmlformats.org/officeDocument/2006/relationships/image" Target="../media/image1.png"/><Relationship Id="rId7" Type="http://schemas.microsoft.com/office/2007/relationships/hdphoto" Target="../media/hdphoto1.wdp"/><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3.png"/><Relationship Id="rId11" Type="http://schemas.openxmlformats.org/officeDocument/2006/relationships/image" Target="../media/image19.jpg"/><Relationship Id="rId5" Type="http://schemas.openxmlformats.org/officeDocument/2006/relationships/hyperlink" Target="https://openclipart.org/detail/280406/pencil-doodling" TargetMode="External"/><Relationship Id="rId10" Type="http://schemas.openxmlformats.org/officeDocument/2006/relationships/image" Target="../media/image18.jpg"/><Relationship Id="rId4" Type="http://schemas.openxmlformats.org/officeDocument/2006/relationships/image" Target="../media/image2.png"/><Relationship Id="rId9" Type="http://schemas.openxmlformats.org/officeDocument/2006/relationships/image" Target="../media/image17.jpg"/></Relationships>
</file>

<file path=ppt/slides/_rels/slide14.xml.rels><?xml version="1.0" encoding="UTF-8" standalone="yes"?>
<Relationships xmlns="http://schemas.openxmlformats.org/package/2006/relationships"><Relationship Id="rId8" Type="http://schemas.openxmlformats.org/officeDocument/2006/relationships/hyperlink" Target="https://www.goodfreephotos.com/vector-images/happy-water-droplet-vector-files.png.php" TargetMode="External"/><Relationship Id="rId13" Type="http://schemas.openxmlformats.org/officeDocument/2006/relationships/image" Target="../media/image24.png"/><Relationship Id="rId3" Type="http://schemas.openxmlformats.org/officeDocument/2006/relationships/image" Target="../media/image1.png"/><Relationship Id="rId7" Type="http://schemas.microsoft.com/office/2007/relationships/hdphoto" Target="../media/hdphoto1.wdp"/><Relationship Id="rId12"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3.png"/><Relationship Id="rId11" Type="http://schemas.openxmlformats.org/officeDocument/2006/relationships/image" Target="../media/image22.png"/><Relationship Id="rId5" Type="http://schemas.openxmlformats.org/officeDocument/2006/relationships/hyperlink" Target="https://openclipart.org/detail/280406/pencil-doodling" TargetMode="External"/><Relationship Id="rId10" Type="http://schemas.openxmlformats.org/officeDocument/2006/relationships/image" Target="../media/image21.png"/><Relationship Id="rId4" Type="http://schemas.openxmlformats.org/officeDocument/2006/relationships/image" Target="../media/image2.png"/><Relationship Id="rId9" Type="http://schemas.openxmlformats.org/officeDocument/2006/relationships/image" Target="../media/image20.png"/><Relationship Id="rId14" Type="http://schemas.openxmlformats.org/officeDocument/2006/relationships/image" Target="../media/image25.PNG"/></Relationships>
</file>

<file path=ppt/slides/_rels/slide2.xml.rels><?xml version="1.0" encoding="UTF-8" standalone="yes"?>
<Relationships xmlns="http://schemas.openxmlformats.org/package/2006/relationships"><Relationship Id="rId8" Type="http://schemas.openxmlformats.org/officeDocument/2006/relationships/hyperlink" Target="https://www.goodfreephotos.com/vector-images/happy-water-droplet-vector-files.png.php" TargetMode="External"/><Relationship Id="rId3" Type="http://schemas.openxmlformats.org/officeDocument/2006/relationships/image" Target="../media/image1.png"/><Relationship Id="rId7" Type="http://schemas.microsoft.com/office/2007/relationships/hdphoto" Target="../media/hdphoto1.wdp"/><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3.png"/><Relationship Id="rId5" Type="http://schemas.openxmlformats.org/officeDocument/2006/relationships/hyperlink" Target="https://openclipart.org/detail/280406/pencil-doodling" TargetMode="External"/><Relationship Id="rId4" Type="http://schemas.openxmlformats.org/officeDocument/2006/relationships/image" Target="../media/image2.png"/><Relationship Id="rId9"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hyperlink" Target="https://www.goodfreephotos.com/vector-images/happy-water-droplet-vector-files.png.php" TargetMode="External"/><Relationship Id="rId3" Type="http://schemas.openxmlformats.org/officeDocument/2006/relationships/image" Target="../media/image1.png"/><Relationship Id="rId7" Type="http://schemas.microsoft.com/office/2007/relationships/hdphoto" Target="../media/hdphoto1.wdp"/><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3.png"/><Relationship Id="rId5" Type="http://schemas.openxmlformats.org/officeDocument/2006/relationships/hyperlink" Target="https://openclipart.org/detail/280406/pencil-doodling" TargetMode="External"/><Relationship Id="rId4" Type="http://schemas.openxmlformats.org/officeDocument/2006/relationships/image" Target="../media/image2.png"/><Relationship Id="rId9" Type="http://schemas.openxmlformats.org/officeDocument/2006/relationships/image" Target="../media/image5.jpg"/></Relationships>
</file>

<file path=ppt/slides/_rels/slide4.xml.rels><?xml version="1.0" encoding="UTF-8" standalone="yes"?>
<Relationships xmlns="http://schemas.openxmlformats.org/package/2006/relationships"><Relationship Id="rId8" Type="http://schemas.openxmlformats.org/officeDocument/2006/relationships/hyperlink" Target="https://www.goodfreephotos.com/vector-images/happy-water-droplet-vector-files.png.php" TargetMode="External"/><Relationship Id="rId3" Type="http://schemas.openxmlformats.org/officeDocument/2006/relationships/image" Target="../media/image1.png"/><Relationship Id="rId7" Type="http://schemas.microsoft.com/office/2007/relationships/hdphoto" Target="../media/hdphoto1.wdp"/><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3.png"/><Relationship Id="rId5" Type="http://schemas.openxmlformats.org/officeDocument/2006/relationships/hyperlink" Target="https://openclipart.org/detail/280406/pencil-doodling" TargetMode="External"/><Relationship Id="rId4" Type="http://schemas.openxmlformats.org/officeDocument/2006/relationships/image" Target="../media/image2.png"/><Relationship Id="rId9" Type="http://schemas.openxmlformats.org/officeDocument/2006/relationships/image" Target="../media/image6.png"/></Relationships>
</file>

<file path=ppt/slides/_rels/slide5.xml.rels><?xml version="1.0" encoding="UTF-8" standalone="yes"?>
<Relationships xmlns="http://schemas.openxmlformats.org/package/2006/relationships"><Relationship Id="rId8" Type="http://schemas.openxmlformats.org/officeDocument/2006/relationships/hyperlink" Target="https://www.goodfreephotos.com/vector-images/happy-water-droplet-vector-files.png.php" TargetMode="External"/><Relationship Id="rId3" Type="http://schemas.openxmlformats.org/officeDocument/2006/relationships/image" Target="../media/image1.png"/><Relationship Id="rId7" Type="http://schemas.microsoft.com/office/2007/relationships/hdphoto" Target="../media/hdphoto1.wdp"/><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3.png"/><Relationship Id="rId5" Type="http://schemas.openxmlformats.org/officeDocument/2006/relationships/hyperlink" Target="https://openclipart.org/detail/280406/pencil-doodling" TargetMode="External"/><Relationship Id="rId4" Type="http://schemas.openxmlformats.org/officeDocument/2006/relationships/image" Target="../media/image2.png"/><Relationship Id="rId9" Type="http://schemas.openxmlformats.org/officeDocument/2006/relationships/image" Target="../media/image7.jpg"/></Relationships>
</file>

<file path=ppt/slides/_rels/slide6.xml.rels><?xml version="1.0" encoding="UTF-8" standalone="yes"?>
<Relationships xmlns="http://schemas.openxmlformats.org/package/2006/relationships"><Relationship Id="rId8" Type="http://schemas.openxmlformats.org/officeDocument/2006/relationships/hyperlink" Target="https://www.goodfreephotos.com/vector-images/happy-water-droplet-vector-files.png.php" TargetMode="External"/><Relationship Id="rId3" Type="http://schemas.openxmlformats.org/officeDocument/2006/relationships/image" Target="../media/image1.png"/><Relationship Id="rId7" Type="http://schemas.microsoft.com/office/2007/relationships/hdphoto" Target="../media/hdphoto1.wdp"/><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3.png"/><Relationship Id="rId5" Type="http://schemas.openxmlformats.org/officeDocument/2006/relationships/hyperlink" Target="https://openclipart.org/detail/280406/pencil-doodling" TargetMode="External"/><Relationship Id="rId4" Type="http://schemas.openxmlformats.org/officeDocument/2006/relationships/image" Target="../media/image2.png"/><Relationship Id="rId9" Type="http://schemas.openxmlformats.org/officeDocument/2006/relationships/image" Target="../media/image8.jpg"/></Relationships>
</file>

<file path=ppt/slides/_rels/slide7.xml.rels><?xml version="1.0" encoding="UTF-8" standalone="yes"?>
<Relationships xmlns="http://schemas.openxmlformats.org/package/2006/relationships"><Relationship Id="rId8" Type="http://schemas.openxmlformats.org/officeDocument/2006/relationships/hyperlink" Target="https://www.goodfreephotos.com/vector-images/happy-water-droplet-vector-files.png.php" TargetMode="External"/><Relationship Id="rId3" Type="http://schemas.openxmlformats.org/officeDocument/2006/relationships/image" Target="../media/image1.png"/><Relationship Id="rId7" Type="http://schemas.microsoft.com/office/2007/relationships/hdphoto" Target="../media/hdphoto1.wdp"/><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3.png"/><Relationship Id="rId5" Type="http://schemas.openxmlformats.org/officeDocument/2006/relationships/hyperlink" Target="https://openclipart.org/detail/280406/pencil-doodling" TargetMode="External"/><Relationship Id="rId4" Type="http://schemas.openxmlformats.org/officeDocument/2006/relationships/image" Target="../media/image2.png"/><Relationship Id="rId9" Type="http://schemas.openxmlformats.org/officeDocument/2006/relationships/image" Target="../media/image9.jpeg"/></Relationships>
</file>

<file path=ppt/slides/_rels/slide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hyperlink" Target="https://openclipart.org/detail/280406/pencil-doodling" TargetMode="External"/><Relationship Id="rId12" Type="http://schemas.openxmlformats.org/officeDocument/2006/relationships/image" Target="../media/image11.jp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2.png"/><Relationship Id="rId11" Type="http://schemas.openxmlformats.org/officeDocument/2006/relationships/image" Target="../media/image10.png"/><Relationship Id="rId5" Type="http://schemas.openxmlformats.org/officeDocument/2006/relationships/image" Target="../media/image1.png"/><Relationship Id="rId10" Type="http://schemas.openxmlformats.org/officeDocument/2006/relationships/hyperlink" Target="https://www.goodfreephotos.com/vector-images/happy-water-droplet-vector-files.png.php" TargetMode="External"/><Relationship Id="rId4" Type="http://schemas.openxmlformats.org/officeDocument/2006/relationships/notesSlide" Target="../notesSlides/notesSlide8.xml"/><Relationship Id="rId9" Type="http://schemas.microsoft.com/office/2007/relationships/hdphoto" Target="../media/hdphoto1.wdp"/></Relationships>
</file>

<file path=ppt/slides/_rels/slide9.xml.rels><?xml version="1.0" encoding="UTF-8" standalone="yes"?>
<Relationships xmlns="http://schemas.openxmlformats.org/package/2006/relationships"><Relationship Id="rId8" Type="http://schemas.openxmlformats.org/officeDocument/2006/relationships/hyperlink" Target="https://www.goodfreephotos.com/vector-images/happy-water-droplet-vector-files.png.php" TargetMode="External"/><Relationship Id="rId3" Type="http://schemas.openxmlformats.org/officeDocument/2006/relationships/image" Target="../media/image1.png"/><Relationship Id="rId7" Type="http://schemas.microsoft.com/office/2007/relationships/hdphoto" Target="../media/hdphoto1.wdp"/><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3.png"/><Relationship Id="rId5" Type="http://schemas.openxmlformats.org/officeDocument/2006/relationships/hyperlink" Target="https://openclipart.org/detail/280406/pencil-doodling" TargetMode="External"/><Relationship Id="rId4" Type="http://schemas.openxmlformats.org/officeDocument/2006/relationships/image" Target="../media/image2.png"/><Relationship Id="rId9" Type="http://schemas.openxmlformats.org/officeDocument/2006/relationships/image" Target="../media/image1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36EB31A-2791-4976-922B-B05727066594}"/>
              </a:ext>
            </a:extLst>
          </p:cNvPr>
          <p:cNvSpPr/>
          <p:nvPr/>
        </p:nvSpPr>
        <p:spPr>
          <a:xfrm>
            <a:off x="0" y="624590"/>
            <a:ext cx="12192000" cy="831815"/>
          </a:xfrm>
          <a:prstGeom prst="rect">
            <a:avLst/>
          </a:prstGeom>
          <a:solidFill>
            <a:srgbClr val="309D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b="1" dirty="0">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rPr>
              <a:t>Why We Live Around Rivers</a:t>
            </a:r>
          </a:p>
        </p:txBody>
      </p:sp>
      <p:pic>
        <p:nvPicPr>
          <p:cNvPr id="5" name="Picture 4">
            <a:extLst>
              <a:ext uri="{FF2B5EF4-FFF2-40B4-BE49-F238E27FC236}">
                <a16:creationId xmlns:a16="http://schemas.microsoft.com/office/drawing/2014/main" id="{4F6F13F3-955B-48F3-9080-279AA38E7934}"/>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0218653" y="6034850"/>
            <a:ext cx="1603140" cy="704292"/>
          </a:xfrm>
          <a:prstGeom prst="rect">
            <a:avLst/>
          </a:prstGeom>
        </p:spPr>
      </p:pic>
      <p:pic>
        <p:nvPicPr>
          <p:cNvPr id="6" name="Picture 5">
            <a:extLst>
              <a:ext uri="{FF2B5EF4-FFF2-40B4-BE49-F238E27FC236}">
                <a16:creationId xmlns:a16="http://schemas.microsoft.com/office/drawing/2014/main" id="{F6254C9B-FBDC-4027-A0AA-BCF1CC3C9C36}"/>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1414117" y="6233410"/>
            <a:ext cx="706659" cy="539711"/>
          </a:xfrm>
          <a:prstGeom prst="rect">
            <a:avLst/>
          </a:prstGeom>
        </p:spPr>
      </p:pic>
      <p:pic>
        <p:nvPicPr>
          <p:cNvPr id="8" name="Picture 7">
            <a:extLst>
              <a:ext uri="{FF2B5EF4-FFF2-40B4-BE49-F238E27FC236}">
                <a16:creationId xmlns:a16="http://schemas.microsoft.com/office/drawing/2014/main" id="{B1FBF616-BC3A-4D9E-A529-F60B57EE2A53}"/>
              </a:ext>
            </a:extLst>
          </p:cNvPr>
          <p:cNvPicPr>
            <a:picLocks noChangeAspect="1"/>
          </p:cNvPicPr>
          <p:nvPr/>
        </p:nvPicPr>
        <p:blipFill>
          <a:blip r:embed="rId6">
            <a:extLst>
              <a:ext uri="{BEBA8EAE-BF5A-486C-A8C5-ECC9F3942E4B}">
                <a14:imgProps xmlns:a14="http://schemas.microsoft.com/office/drawing/2010/main">
                  <a14:imgLayer r:embed="rId7">
                    <a14:imgEffect>
                      <a14:colorTemperature colorTemp="47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347154" y="320721"/>
            <a:ext cx="945401" cy="1328672"/>
          </a:xfrm>
          <a:prstGeom prst="rect">
            <a:avLst/>
          </a:prstGeom>
        </p:spPr>
      </p:pic>
      <p:sp>
        <p:nvSpPr>
          <p:cNvPr id="24" name="TextBox 23">
            <a:extLst>
              <a:ext uri="{FF2B5EF4-FFF2-40B4-BE49-F238E27FC236}">
                <a16:creationId xmlns:a16="http://schemas.microsoft.com/office/drawing/2014/main" id="{CE33A09C-98F3-4C8C-97BD-B4C169F86EF1}"/>
              </a:ext>
            </a:extLst>
          </p:cNvPr>
          <p:cNvSpPr txBox="1"/>
          <p:nvPr/>
        </p:nvSpPr>
        <p:spPr>
          <a:xfrm>
            <a:off x="1655974" y="2455735"/>
            <a:ext cx="8880047" cy="584775"/>
          </a:xfrm>
          <a:prstGeom prst="rect">
            <a:avLst/>
          </a:prstGeom>
          <a:noFill/>
        </p:spPr>
        <p:txBody>
          <a:bodyPr wrap="square" rtlCol="0">
            <a:spAutoFit/>
          </a:bodyPr>
          <a:lstStyle/>
          <a:p>
            <a:pPr marL="285750" indent="-285750">
              <a:buFont typeface="Arial" panose="020B0604020202020204" pitchFamily="34" charset="0"/>
              <a:buChar char="•"/>
            </a:pPr>
            <a:r>
              <a:rPr lang="en-GB" sz="3200" dirty="0"/>
              <a:t>To understand why we live around rivers.</a:t>
            </a:r>
          </a:p>
        </p:txBody>
      </p:sp>
      <p:sp>
        <p:nvSpPr>
          <p:cNvPr id="9" name="TextBox 8">
            <a:extLst>
              <a:ext uri="{FF2B5EF4-FFF2-40B4-BE49-F238E27FC236}">
                <a16:creationId xmlns:a16="http://schemas.microsoft.com/office/drawing/2014/main" id="{E2C89A80-7800-48D9-B1D9-D5E2B9F13507}"/>
              </a:ext>
            </a:extLst>
          </p:cNvPr>
          <p:cNvSpPr txBox="1"/>
          <p:nvPr/>
        </p:nvSpPr>
        <p:spPr>
          <a:xfrm>
            <a:off x="1655974" y="1686294"/>
            <a:ext cx="3416999" cy="769441"/>
          </a:xfrm>
          <a:prstGeom prst="rect">
            <a:avLst/>
          </a:prstGeom>
          <a:noFill/>
        </p:spPr>
        <p:txBody>
          <a:bodyPr wrap="square" rtlCol="0">
            <a:spAutoFit/>
          </a:bodyPr>
          <a:lstStyle/>
          <a:p>
            <a:r>
              <a:rPr lang="en-GB" sz="4400" b="1" dirty="0">
                <a:ln w="9525">
                  <a:solidFill>
                    <a:schemeClr val="bg1"/>
                  </a:solidFill>
                  <a:prstDash val="solid"/>
                </a:ln>
                <a:solidFill>
                  <a:srgbClr val="309DC3"/>
                </a:solidFill>
                <a:effectLst>
                  <a:outerShdw blurRad="12700" dist="38100" dir="2700000" algn="tl" rotWithShape="0">
                    <a:schemeClr val="accent5">
                      <a:lumMod val="60000"/>
                      <a:lumOff val="40000"/>
                    </a:schemeClr>
                  </a:outerShdw>
                </a:effectLst>
              </a:rPr>
              <a:t>Lesson aim:</a:t>
            </a:r>
          </a:p>
        </p:txBody>
      </p:sp>
      <p:sp>
        <p:nvSpPr>
          <p:cNvPr id="10" name="TextBox 9">
            <a:extLst>
              <a:ext uri="{FF2B5EF4-FFF2-40B4-BE49-F238E27FC236}">
                <a16:creationId xmlns:a16="http://schemas.microsoft.com/office/drawing/2014/main" id="{DA99B3E5-081E-43B2-A039-D1B21A8043BA}"/>
              </a:ext>
            </a:extLst>
          </p:cNvPr>
          <p:cNvSpPr txBox="1"/>
          <p:nvPr/>
        </p:nvSpPr>
        <p:spPr>
          <a:xfrm>
            <a:off x="1655974" y="4378594"/>
            <a:ext cx="8880047" cy="2062103"/>
          </a:xfrm>
          <a:prstGeom prst="rect">
            <a:avLst/>
          </a:prstGeom>
          <a:noFill/>
        </p:spPr>
        <p:txBody>
          <a:bodyPr wrap="square" rtlCol="0">
            <a:spAutoFit/>
          </a:bodyPr>
          <a:lstStyle/>
          <a:p>
            <a:pPr marL="285750" indent="-285750">
              <a:buFont typeface="Arial" panose="020B0604020202020204" pitchFamily="34" charset="0"/>
              <a:buChar char="•"/>
            </a:pPr>
            <a:r>
              <a:rPr lang="en-GB" sz="3200" dirty="0"/>
              <a:t>To understand why people live around rivers and have settled next to rivers in the past.</a:t>
            </a:r>
          </a:p>
          <a:p>
            <a:pPr marL="285750" indent="-285750">
              <a:buFont typeface="Arial" panose="020B0604020202020204" pitchFamily="34" charset="0"/>
              <a:buChar char="•"/>
            </a:pPr>
            <a:r>
              <a:rPr lang="en-GB" sz="3200" dirty="0"/>
              <a:t>To learn the various reasons why humans use rivers.</a:t>
            </a:r>
          </a:p>
        </p:txBody>
      </p:sp>
      <p:sp>
        <p:nvSpPr>
          <p:cNvPr id="11" name="TextBox 10">
            <a:extLst>
              <a:ext uri="{FF2B5EF4-FFF2-40B4-BE49-F238E27FC236}">
                <a16:creationId xmlns:a16="http://schemas.microsoft.com/office/drawing/2014/main" id="{540FED8A-91B0-45C6-BB44-BC3BC937F09B}"/>
              </a:ext>
            </a:extLst>
          </p:cNvPr>
          <p:cNvSpPr txBox="1"/>
          <p:nvPr/>
        </p:nvSpPr>
        <p:spPr>
          <a:xfrm>
            <a:off x="1655974" y="3609153"/>
            <a:ext cx="4821026" cy="769441"/>
          </a:xfrm>
          <a:prstGeom prst="rect">
            <a:avLst/>
          </a:prstGeom>
          <a:noFill/>
        </p:spPr>
        <p:txBody>
          <a:bodyPr wrap="square" rtlCol="0">
            <a:spAutoFit/>
          </a:bodyPr>
          <a:lstStyle/>
          <a:p>
            <a:r>
              <a:rPr lang="en-GB" sz="4400" b="1" dirty="0">
                <a:ln w="9525">
                  <a:solidFill>
                    <a:schemeClr val="bg1"/>
                  </a:solidFill>
                  <a:prstDash val="solid"/>
                </a:ln>
                <a:solidFill>
                  <a:srgbClr val="309DC3"/>
                </a:solidFill>
                <a:effectLst>
                  <a:outerShdw blurRad="12700" dist="38100" dir="2700000" algn="tl" rotWithShape="0">
                    <a:schemeClr val="accent5">
                      <a:lumMod val="60000"/>
                      <a:lumOff val="40000"/>
                    </a:schemeClr>
                  </a:outerShdw>
                </a:effectLst>
              </a:rPr>
              <a:t>Lesson objectives:</a:t>
            </a:r>
          </a:p>
        </p:txBody>
      </p:sp>
      <p:sp>
        <p:nvSpPr>
          <p:cNvPr id="2" name="TextBox 1">
            <a:extLst>
              <a:ext uri="{FF2B5EF4-FFF2-40B4-BE49-F238E27FC236}">
                <a16:creationId xmlns:a16="http://schemas.microsoft.com/office/drawing/2014/main" id="{011F725C-78A8-37C5-0C59-71444818E121}"/>
              </a:ext>
            </a:extLst>
          </p:cNvPr>
          <p:cNvSpPr txBox="1">
            <a:spLocks noGrp="1" noRot="1" noMove="1" noResize="1" noEditPoints="1" noAdjustHandles="1" noChangeArrowheads="1" noChangeShapeType="1"/>
          </p:cNvSpPr>
          <p:nvPr/>
        </p:nvSpPr>
        <p:spPr>
          <a:xfrm>
            <a:off x="71224" y="6537279"/>
            <a:ext cx="745586" cy="276999"/>
          </a:xfrm>
          <a:prstGeom prst="rect">
            <a:avLst/>
          </a:prstGeom>
          <a:noFill/>
        </p:spPr>
        <p:txBody>
          <a:bodyPr wrap="square" rtlCol="0">
            <a:spAutoFit/>
          </a:bodyPr>
          <a:lstStyle/>
          <a:p>
            <a:r>
              <a:rPr lang="en-GB" sz="1200" dirty="0">
                <a:solidFill>
                  <a:schemeClr val="bg1">
                    <a:lumMod val="65000"/>
                  </a:schemeClr>
                </a:solidFill>
              </a:rPr>
              <a:t>FT Q C39</a:t>
            </a:r>
          </a:p>
        </p:txBody>
      </p:sp>
    </p:spTree>
    <p:extLst>
      <p:ext uri="{BB962C8B-B14F-4D97-AF65-F5344CB8AC3E}">
        <p14:creationId xmlns:p14="http://schemas.microsoft.com/office/powerpoint/2010/main" val="21766279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D1CE5DB-03DA-4AAF-A182-C37DD59B682D}"/>
              </a:ext>
            </a:extLst>
          </p:cNvPr>
          <p:cNvSpPr/>
          <p:nvPr/>
        </p:nvSpPr>
        <p:spPr>
          <a:xfrm>
            <a:off x="0" y="624590"/>
            <a:ext cx="12192000" cy="831815"/>
          </a:xfrm>
          <a:prstGeom prst="rect">
            <a:avLst/>
          </a:prstGeom>
          <a:solidFill>
            <a:srgbClr val="309D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b="1" dirty="0">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rPr>
              <a:t>Rivers provide suitable locations for…</a:t>
            </a:r>
          </a:p>
        </p:txBody>
      </p:sp>
      <p:pic>
        <p:nvPicPr>
          <p:cNvPr id="9" name="Picture 8">
            <a:extLst>
              <a:ext uri="{FF2B5EF4-FFF2-40B4-BE49-F238E27FC236}">
                <a16:creationId xmlns:a16="http://schemas.microsoft.com/office/drawing/2014/main" id="{B3A1669B-D7D0-419B-852E-8CBF0E8529DD}"/>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0218653" y="6034850"/>
            <a:ext cx="1603140" cy="704292"/>
          </a:xfrm>
          <a:prstGeom prst="rect">
            <a:avLst/>
          </a:prstGeom>
        </p:spPr>
      </p:pic>
      <p:pic>
        <p:nvPicPr>
          <p:cNvPr id="10" name="Picture 9">
            <a:extLst>
              <a:ext uri="{FF2B5EF4-FFF2-40B4-BE49-F238E27FC236}">
                <a16:creationId xmlns:a16="http://schemas.microsoft.com/office/drawing/2014/main" id="{94001C35-C695-4107-8638-AF14BC46B5BF}"/>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1414117" y="6233410"/>
            <a:ext cx="706659" cy="539711"/>
          </a:xfrm>
          <a:prstGeom prst="rect">
            <a:avLst/>
          </a:prstGeom>
        </p:spPr>
      </p:pic>
      <p:pic>
        <p:nvPicPr>
          <p:cNvPr id="11" name="Picture 10">
            <a:extLst>
              <a:ext uri="{FF2B5EF4-FFF2-40B4-BE49-F238E27FC236}">
                <a16:creationId xmlns:a16="http://schemas.microsoft.com/office/drawing/2014/main" id="{6E3F5C42-89CD-49C3-9156-5B798C0AF033}"/>
              </a:ext>
            </a:extLst>
          </p:cNvPr>
          <p:cNvPicPr>
            <a:picLocks noChangeAspect="1"/>
          </p:cNvPicPr>
          <p:nvPr/>
        </p:nvPicPr>
        <p:blipFill>
          <a:blip r:embed="rId6">
            <a:extLst>
              <a:ext uri="{BEBA8EAE-BF5A-486C-A8C5-ECC9F3942E4B}">
                <a14:imgProps xmlns:a14="http://schemas.microsoft.com/office/drawing/2010/main">
                  <a14:imgLayer r:embed="rId7">
                    <a14:imgEffect>
                      <a14:colorTemperature colorTemp="47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347154" y="320721"/>
            <a:ext cx="945401" cy="1328672"/>
          </a:xfrm>
          <a:prstGeom prst="rect">
            <a:avLst/>
          </a:prstGeom>
        </p:spPr>
      </p:pic>
      <p:sp>
        <p:nvSpPr>
          <p:cNvPr id="12" name="TextBox 11">
            <a:extLst>
              <a:ext uri="{FF2B5EF4-FFF2-40B4-BE49-F238E27FC236}">
                <a16:creationId xmlns:a16="http://schemas.microsoft.com/office/drawing/2014/main" id="{D38F0229-9C39-4A0A-A188-523ED9F59FA7}"/>
              </a:ext>
            </a:extLst>
          </p:cNvPr>
          <p:cNvSpPr txBox="1"/>
          <p:nvPr/>
        </p:nvSpPr>
        <p:spPr>
          <a:xfrm>
            <a:off x="3486151" y="1584441"/>
            <a:ext cx="5219698" cy="769441"/>
          </a:xfrm>
          <a:prstGeom prst="rect">
            <a:avLst/>
          </a:prstGeom>
          <a:noFill/>
        </p:spPr>
        <p:txBody>
          <a:bodyPr wrap="none" rtlCol="0">
            <a:spAutoFit/>
          </a:bodyPr>
          <a:lstStyle/>
          <a:p>
            <a:pPr algn="ctr"/>
            <a:r>
              <a:rPr lang="en-GB" sz="4400" b="1" dirty="0">
                <a:ln w="9525">
                  <a:solidFill>
                    <a:schemeClr val="bg1"/>
                  </a:solidFill>
                  <a:prstDash val="solid"/>
                </a:ln>
                <a:solidFill>
                  <a:srgbClr val="309DC3"/>
                </a:solidFill>
                <a:effectLst>
                  <a:outerShdw blurRad="12700" dist="38100" dir="2700000" algn="tl" rotWithShape="0">
                    <a:schemeClr val="accent5">
                      <a:lumMod val="60000"/>
                      <a:lumOff val="40000"/>
                    </a:schemeClr>
                  </a:outerShdw>
                </a:effectLst>
              </a:rPr>
              <a:t>Generating electricity</a:t>
            </a:r>
          </a:p>
        </p:txBody>
      </p:sp>
      <p:sp>
        <p:nvSpPr>
          <p:cNvPr id="13" name="TextBox 12">
            <a:extLst>
              <a:ext uri="{FF2B5EF4-FFF2-40B4-BE49-F238E27FC236}">
                <a16:creationId xmlns:a16="http://schemas.microsoft.com/office/drawing/2014/main" id="{DDDB7EF1-230D-460D-925E-D2DEE0E96BF4}"/>
              </a:ext>
            </a:extLst>
          </p:cNvPr>
          <p:cNvSpPr txBox="1"/>
          <p:nvPr/>
        </p:nvSpPr>
        <p:spPr>
          <a:xfrm>
            <a:off x="6096000" y="3429000"/>
            <a:ext cx="5447016" cy="1815882"/>
          </a:xfrm>
          <a:prstGeom prst="rect">
            <a:avLst/>
          </a:prstGeom>
          <a:noFill/>
        </p:spPr>
        <p:txBody>
          <a:bodyPr wrap="square" rtlCol="0">
            <a:spAutoFit/>
          </a:bodyPr>
          <a:lstStyle/>
          <a:p>
            <a:r>
              <a:rPr lang="en-GB" sz="2800" dirty="0"/>
              <a:t>These power stations generate electricity by burning coal to heat water and create steam to spin turbines.</a:t>
            </a:r>
          </a:p>
        </p:txBody>
      </p:sp>
      <p:sp>
        <p:nvSpPr>
          <p:cNvPr id="6" name="TextBox 5">
            <a:extLst>
              <a:ext uri="{FF2B5EF4-FFF2-40B4-BE49-F238E27FC236}">
                <a16:creationId xmlns:a16="http://schemas.microsoft.com/office/drawing/2014/main" id="{EEC8EDE8-0B32-4BAD-8626-E6F841374968}"/>
              </a:ext>
            </a:extLst>
          </p:cNvPr>
          <p:cNvSpPr txBox="1"/>
          <p:nvPr/>
        </p:nvSpPr>
        <p:spPr>
          <a:xfrm>
            <a:off x="6096000" y="2825715"/>
            <a:ext cx="5546070" cy="646331"/>
          </a:xfrm>
          <a:prstGeom prst="rect">
            <a:avLst/>
          </a:prstGeom>
          <a:noFill/>
        </p:spPr>
        <p:txBody>
          <a:bodyPr wrap="none" rtlCol="0">
            <a:spAutoFit/>
          </a:bodyPr>
          <a:lstStyle/>
          <a:p>
            <a:r>
              <a:rPr lang="en-GB" sz="3600" b="1" dirty="0">
                <a:ln w="9525">
                  <a:solidFill>
                    <a:schemeClr val="bg1"/>
                  </a:solidFill>
                  <a:prstDash val="solid"/>
                </a:ln>
                <a:solidFill>
                  <a:srgbClr val="309DC3"/>
                </a:solidFill>
                <a:effectLst>
                  <a:outerShdw blurRad="12700" dist="38100" dir="2700000" algn="tl" rotWithShape="0">
                    <a:schemeClr val="accent5">
                      <a:lumMod val="60000"/>
                      <a:lumOff val="40000"/>
                    </a:schemeClr>
                  </a:outerShdw>
                </a:effectLst>
              </a:rPr>
              <a:t>Coal Fired Powered Stations</a:t>
            </a:r>
            <a:endParaRPr lang="en-GB" sz="3600" b="1" dirty="0"/>
          </a:p>
        </p:txBody>
      </p:sp>
      <p:pic>
        <p:nvPicPr>
          <p:cNvPr id="3" name="Picture 2" descr="A few silos with smoke coming out of them&#10;&#10;Description automatically generated with low confidence">
            <a:extLst>
              <a:ext uri="{FF2B5EF4-FFF2-40B4-BE49-F238E27FC236}">
                <a16:creationId xmlns:a16="http://schemas.microsoft.com/office/drawing/2014/main" id="{512662BD-E81D-66B1-3E2F-B836CDF028F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6624" y="2481918"/>
            <a:ext cx="5887440" cy="3928026"/>
          </a:xfrm>
          <a:prstGeom prst="rect">
            <a:avLst/>
          </a:prstGeom>
        </p:spPr>
      </p:pic>
      <p:sp>
        <p:nvSpPr>
          <p:cNvPr id="2" name="TextBox 1">
            <a:extLst>
              <a:ext uri="{FF2B5EF4-FFF2-40B4-BE49-F238E27FC236}">
                <a16:creationId xmlns:a16="http://schemas.microsoft.com/office/drawing/2014/main" id="{43B7D494-CD6A-CC4D-4B2A-3521837B04CA}"/>
              </a:ext>
            </a:extLst>
          </p:cNvPr>
          <p:cNvSpPr txBox="1">
            <a:spLocks noGrp="1" noRot="1" noMove="1" noResize="1" noEditPoints="1" noAdjustHandles="1" noChangeArrowheads="1" noChangeShapeType="1"/>
          </p:cNvSpPr>
          <p:nvPr/>
        </p:nvSpPr>
        <p:spPr>
          <a:xfrm>
            <a:off x="71224" y="6537279"/>
            <a:ext cx="745586" cy="276999"/>
          </a:xfrm>
          <a:prstGeom prst="rect">
            <a:avLst/>
          </a:prstGeom>
          <a:noFill/>
        </p:spPr>
        <p:txBody>
          <a:bodyPr wrap="square" rtlCol="0">
            <a:spAutoFit/>
          </a:bodyPr>
          <a:lstStyle/>
          <a:p>
            <a:r>
              <a:rPr lang="en-GB" sz="1200" dirty="0">
                <a:solidFill>
                  <a:schemeClr val="bg1">
                    <a:lumMod val="65000"/>
                  </a:schemeClr>
                </a:solidFill>
              </a:rPr>
              <a:t>FT Q C39</a:t>
            </a:r>
          </a:p>
        </p:txBody>
      </p:sp>
    </p:spTree>
    <p:extLst>
      <p:ext uri="{BB962C8B-B14F-4D97-AF65-F5344CB8AC3E}">
        <p14:creationId xmlns:p14="http://schemas.microsoft.com/office/powerpoint/2010/main" val="25654361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D1CE5DB-03DA-4AAF-A182-C37DD59B682D}"/>
              </a:ext>
            </a:extLst>
          </p:cNvPr>
          <p:cNvSpPr/>
          <p:nvPr/>
        </p:nvSpPr>
        <p:spPr>
          <a:xfrm>
            <a:off x="0" y="624590"/>
            <a:ext cx="12192000" cy="831815"/>
          </a:xfrm>
          <a:prstGeom prst="rect">
            <a:avLst/>
          </a:prstGeom>
          <a:solidFill>
            <a:srgbClr val="309D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800" b="1" dirty="0">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endParaRPr>
          </a:p>
          <a:p>
            <a:pPr algn="ctr"/>
            <a:r>
              <a:rPr lang="en-GB" sz="4800" b="1" dirty="0">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rPr>
              <a:t>Rivers provide suitable locations for…</a:t>
            </a:r>
          </a:p>
          <a:p>
            <a:pPr algn="ctr"/>
            <a:r>
              <a:rPr lang="en-GB" sz="4800" b="1" dirty="0">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rPr>
              <a:t> </a:t>
            </a:r>
          </a:p>
        </p:txBody>
      </p:sp>
      <p:pic>
        <p:nvPicPr>
          <p:cNvPr id="9" name="Picture 8">
            <a:extLst>
              <a:ext uri="{FF2B5EF4-FFF2-40B4-BE49-F238E27FC236}">
                <a16:creationId xmlns:a16="http://schemas.microsoft.com/office/drawing/2014/main" id="{B3A1669B-D7D0-419B-852E-8CBF0E8529DD}"/>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0218653" y="6034850"/>
            <a:ext cx="1603140" cy="704292"/>
          </a:xfrm>
          <a:prstGeom prst="rect">
            <a:avLst/>
          </a:prstGeom>
        </p:spPr>
      </p:pic>
      <p:pic>
        <p:nvPicPr>
          <p:cNvPr id="10" name="Picture 9">
            <a:extLst>
              <a:ext uri="{FF2B5EF4-FFF2-40B4-BE49-F238E27FC236}">
                <a16:creationId xmlns:a16="http://schemas.microsoft.com/office/drawing/2014/main" id="{94001C35-C695-4107-8638-AF14BC46B5BF}"/>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1414117" y="6233410"/>
            <a:ext cx="706659" cy="539711"/>
          </a:xfrm>
          <a:prstGeom prst="rect">
            <a:avLst/>
          </a:prstGeom>
        </p:spPr>
      </p:pic>
      <p:pic>
        <p:nvPicPr>
          <p:cNvPr id="11" name="Picture 10">
            <a:extLst>
              <a:ext uri="{FF2B5EF4-FFF2-40B4-BE49-F238E27FC236}">
                <a16:creationId xmlns:a16="http://schemas.microsoft.com/office/drawing/2014/main" id="{6E3F5C42-89CD-49C3-9156-5B798C0AF033}"/>
              </a:ext>
            </a:extLst>
          </p:cNvPr>
          <p:cNvPicPr>
            <a:picLocks noChangeAspect="1"/>
          </p:cNvPicPr>
          <p:nvPr/>
        </p:nvPicPr>
        <p:blipFill>
          <a:blip r:embed="rId6">
            <a:extLst>
              <a:ext uri="{BEBA8EAE-BF5A-486C-A8C5-ECC9F3942E4B}">
                <a14:imgProps xmlns:a14="http://schemas.microsoft.com/office/drawing/2010/main">
                  <a14:imgLayer r:embed="rId7">
                    <a14:imgEffect>
                      <a14:colorTemperature colorTemp="47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347154" y="320721"/>
            <a:ext cx="945401" cy="1328672"/>
          </a:xfrm>
          <a:prstGeom prst="rect">
            <a:avLst/>
          </a:prstGeom>
        </p:spPr>
      </p:pic>
      <p:sp>
        <p:nvSpPr>
          <p:cNvPr id="12" name="TextBox 11">
            <a:extLst>
              <a:ext uri="{FF2B5EF4-FFF2-40B4-BE49-F238E27FC236}">
                <a16:creationId xmlns:a16="http://schemas.microsoft.com/office/drawing/2014/main" id="{D38F0229-9C39-4A0A-A188-523ED9F59FA7}"/>
              </a:ext>
            </a:extLst>
          </p:cNvPr>
          <p:cNvSpPr txBox="1"/>
          <p:nvPr/>
        </p:nvSpPr>
        <p:spPr>
          <a:xfrm>
            <a:off x="3344285" y="1578580"/>
            <a:ext cx="5503430" cy="769441"/>
          </a:xfrm>
          <a:prstGeom prst="rect">
            <a:avLst/>
          </a:prstGeom>
          <a:noFill/>
        </p:spPr>
        <p:txBody>
          <a:bodyPr wrap="none" rtlCol="0">
            <a:spAutoFit/>
          </a:bodyPr>
          <a:lstStyle/>
          <a:p>
            <a:pPr algn="ctr"/>
            <a:r>
              <a:rPr lang="en-GB" sz="4400" b="1" dirty="0">
                <a:ln w="9525">
                  <a:solidFill>
                    <a:schemeClr val="bg1"/>
                  </a:solidFill>
                  <a:prstDash val="solid"/>
                </a:ln>
                <a:solidFill>
                  <a:srgbClr val="309DC3"/>
                </a:solidFill>
                <a:effectLst>
                  <a:outerShdw blurRad="12700" dist="38100" dir="2700000" algn="tl" rotWithShape="0">
                    <a:schemeClr val="accent5">
                      <a:lumMod val="60000"/>
                      <a:lumOff val="40000"/>
                    </a:schemeClr>
                  </a:outerShdw>
                </a:effectLst>
              </a:rPr>
              <a:t>Generating electricity </a:t>
            </a:r>
          </a:p>
        </p:txBody>
      </p:sp>
      <p:sp>
        <p:nvSpPr>
          <p:cNvPr id="13" name="TextBox 12">
            <a:extLst>
              <a:ext uri="{FF2B5EF4-FFF2-40B4-BE49-F238E27FC236}">
                <a16:creationId xmlns:a16="http://schemas.microsoft.com/office/drawing/2014/main" id="{DDDB7EF1-230D-460D-925E-D2DEE0E96BF4}"/>
              </a:ext>
            </a:extLst>
          </p:cNvPr>
          <p:cNvSpPr txBox="1"/>
          <p:nvPr/>
        </p:nvSpPr>
        <p:spPr>
          <a:xfrm>
            <a:off x="5836127" y="3385366"/>
            <a:ext cx="6191556" cy="2677656"/>
          </a:xfrm>
          <a:prstGeom prst="rect">
            <a:avLst/>
          </a:prstGeom>
          <a:noFill/>
        </p:spPr>
        <p:txBody>
          <a:bodyPr wrap="square" rtlCol="0">
            <a:spAutoFit/>
          </a:bodyPr>
          <a:lstStyle/>
          <a:p>
            <a:r>
              <a:rPr lang="en-GB" sz="2800" dirty="0"/>
              <a:t>These power stations block off the river with a dam which creates a lake behind them. Gates in the </a:t>
            </a:r>
            <a:r>
              <a:rPr lang="en-GB" sz="2800" b="1" dirty="0">
                <a:solidFill>
                  <a:schemeClr val="accent2"/>
                </a:solidFill>
              </a:rPr>
              <a:t>dam</a:t>
            </a:r>
            <a:r>
              <a:rPr lang="en-GB" sz="2800" dirty="0"/>
              <a:t> can open to allow large amounts of water through to push the turbines round and generate electricity. </a:t>
            </a:r>
          </a:p>
        </p:txBody>
      </p:sp>
      <p:sp>
        <p:nvSpPr>
          <p:cNvPr id="4" name="TextBox 3">
            <a:extLst>
              <a:ext uri="{FF2B5EF4-FFF2-40B4-BE49-F238E27FC236}">
                <a16:creationId xmlns:a16="http://schemas.microsoft.com/office/drawing/2014/main" id="{BC61EA99-5656-4A64-842B-A875016D09A6}"/>
              </a:ext>
            </a:extLst>
          </p:cNvPr>
          <p:cNvSpPr txBox="1"/>
          <p:nvPr/>
        </p:nvSpPr>
        <p:spPr>
          <a:xfrm>
            <a:off x="7179438" y="2704383"/>
            <a:ext cx="3336554" cy="646331"/>
          </a:xfrm>
          <a:prstGeom prst="rect">
            <a:avLst/>
          </a:prstGeom>
          <a:noFill/>
        </p:spPr>
        <p:txBody>
          <a:bodyPr wrap="none" rtlCol="0">
            <a:spAutoFit/>
          </a:bodyPr>
          <a:lstStyle/>
          <a:p>
            <a:r>
              <a:rPr lang="en-GB" sz="3600" b="1" dirty="0">
                <a:ln w="9525">
                  <a:solidFill>
                    <a:schemeClr val="bg1"/>
                  </a:solidFill>
                  <a:prstDash val="solid"/>
                </a:ln>
                <a:solidFill>
                  <a:srgbClr val="309DC3"/>
                </a:solidFill>
                <a:effectLst>
                  <a:outerShdw blurRad="38100" dist="38100" dir="2700000" algn="tl">
                    <a:srgbClr val="000000">
                      <a:alpha val="43137"/>
                    </a:srgbClr>
                  </a:outerShdw>
                </a:effectLst>
              </a:rPr>
              <a:t>Hydro Electricity</a:t>
            </a:r>
            <a:endParaRPr lang="en-GB" sz="3600" b="1" dirty="0">
              <a:effectLst>
                <a:outerShdw blurRad="38100" dist="38100" dir="2700000" algn="tl">
                  <a:srgbClr val="000000">
                    <a:alpha val="43137"/>
                  </a:srgbClr>
                </a:outerShdw>
              </a:effectLst>
            </a:endParaRPr>
          </a:p>
        </p:txBody>
      </p:sp>
      <p:pic>
        <p:nvPicPr>
          <p:cNvPr id="5" name="Picture 4" descr="A picture containing outdoor, sky, tree, old&#10;&#10;Description automatically generated">
            <a:extLst>
              <a:ext uri="{FF2B5EF4-FFF2-40B4-BE49-F238E27FC236}">
                <a16:creationId xmlns:a16="http://schemas.microsoft.com/office/drawing/2014/main" id="{59B1E00A-7BBD-611C-A120-370563C4E25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47154" y="2821464"/>
            <a:ext cx="5085414" cy="3377032"/>
          </a:xfrm>
          <a:prstGeom prst="rect">
            <a:avLst/>
          </a:prstGeom>
        </p:spPr>
      </p:pic>
      <p:sp>
        <p:nvSpPr>
          <p:cNvPr id="2" name="TextBox 1">
            <a:extLst>
              <a:ext uri="{FF2B5EF4-FFF2-40B4-BE49-F238E27FC236}">
                <a16:creationId xmlns:a16="http://schemas.microsoft.com/office/drawing/2014/main" id="{7264AD6C-9DE6-54C4-9B75-63A7382FB3BB}"/>
              </a:ext>
            </a:extLst>
          </p:cNvPr>
          <p:cNvSpPr txBox="1">
            <a:spLocks noGrp="1" noRot="1" noMove="1" noResize="1" noEditPoints="1" noAdjustHandles="1" noChangeArrowheads="1" noChangeShapeType="1"/>
          </p:cNvSpPr>
          <p:nvPr/>
        </p:nvSpPr>
        <p:spPr>
          <a:xfrm>
            <a:off x="71224" y="6537279"/>
            <a:ext cx="745586" cy="276999"/>
          </a:xfrm>
          <a:prstGeom prst="rect">
            <a:avLst/>
          </a:prstGeom>
          <a:noFill/>
        </p:spPr>
        <p:txBody>
          <a:bodyPr wrap="square" rtlCol="0">
            <a:spAutoFit/>
          </a:bodyPr>
          <a:lstStyle/>
          <a:p>
            <a:r>
              <a:rPr lang="en-GB" sz="1200" dirty="0">
                <a:solidFill>
                  <a:schemeClr val="bg1">
                    <a:lumMod val="65000"/>
                  </a:schemeClr>
                </a:solidFill>
              </a:rPr>
              <a:t>FT Q C39</a:t>
            </a:r>
          </a:p>
        </p:txBody>
      </p:sp>
    </p:spTree>
    <p:extLst>
      <p:ext uri="{BB962C8B-B14F-4D97-AF65-F5344CB8AC3E}">
        <p14:creationId xmlns:p14="http://schemas.microsoft.com/office/powerpoint/2010/main" val="5152009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D1CE5DB-03DA-4AAF-A182-C37DD59B682D}"/>
              </a:ext>
            </a:extLst>
          </p:cNvPr>
          <p:cNvSpPr/>
          <p:nvPr/>
        </p:nvSpPr>
        <p:spPr>
          <a:xfrm>
            <a:off x="0" y="608547"/>
            <a:ext cx="12192000" cy="831815"/>
          </a:xfrm>
          <a:prstGeom prst="rect">
            <a:avLst/>
          </a:prstGeom>
          <a:solidFill>
            <a:srgbClr val="309D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b="1" dirty="0">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rPr>
              <a:t>An attractive place to live and visit </a:t>
            </a:r>
          </a:p>
        </p:txBody>
      </p:sp>
      <p:pic>
        <p:nvPicPr>
          <p:cNvPr id="9" name="Picture 8">
            <a:extLst>
              <a:ext uri="{FF2B5EF4-FFF2-40B4-BE49-F238E27FC236}">
                <a16:creationId xmlns:a16="http://schemas.microsoft.com/office/drawing/2014/main" id="{B3A1669B-D7D0-419B-852E-8CBF0E8529DD}"/>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0218653" y="6034850"/>
            <a:ext cx="1603140" cy="704292"/>
          </a:xfrm>
          <a:prstGeom prst="rect">
            <a:avLst/>
          </a:prstGeom>
        </p:spPr>
      </p:pic>
      <p:pic>
        <p:nvPicPr>
          <p:cNvPr id="10" name="Picture 9">
            <a:extLst>
              <a:ext uri="{FF2B5EF4-FFF2-40B4-BE49-F238E27FC236}">
                <a16:creationId xmlns:a16="http://schemas.microsoft.com/office/drawing/2014/main" id="{94001C35-C695-4107-8638-AF14BC46B5BF}"/>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1414117" y="6233410"/>
            <a:ext cx="706659" cy="539711"/>
          </a:xfrm>
          <a:prstGeom prst="rect">
            <a:avLst/>
          </a:prstGeom>
        </p:spPr>
      </p:pic>
      <p:pic>
        <p:nvPicPr>
          <p:cNvPr id="11" name="Picture 10">
            <a:extLst>
              <a:ext uri="{FF2B5EF4-FFF2-40B4-BE49-F238E27FC236}">
                <a16:creationId xmlns:a16="http://schemas.microsoft.com/office/drawing/2014/main" id="{6E3F5C42-89CD-49C3-9156-5B798C0AF033}"/>
              </a:ext>
            </a:extLst>
          </p:cNvPr>
          <p:cNvPicPr>
            <a:picLocks noChangeAspect="1"/>
          </p:cNvPicPr>
          <p:nvPr/>
        </p:nvPicPr>
        <p:blipFill>
          <a:blip r:embed="rId6">
            <a:extLst>
              <a:ext uri="{BEBA8EAE-BF5A-486C-A8C5-ECC9F3942E4B}">
                <a14:imgProps xmlns:a14="http://schemas.microsoft.com/office/drawing/2010/main">
                  <a14:imgLayer r:embed="rId7">
                    <a14:imgEffect>
                      <a14:colorTemperature colorTemp="47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347154" y="320721"/>
            <a:ext cx="945401" cy="1328672"/>
          </a:xfrm>
          <a:prstGeom prst="rect">
            <a:avLst/>
          </a:prstGeom>
        </p:spPr>
      </p:pic>
      <p:sp>
        <p:nvSpPr>
          <p:cNvPr id="6" name="TextBox 5">
            <a:extLst>
              <a:ext uri="{FF2B5EF4-FFF2-40B4-BE49-F238E27FC236}">
                <a16:creationId xmlns:a16="http://schemas.microsoft.com/office/drawing/2014/main" id="{65D24D8C-4E85-4ABF-9135-D4455121BB42}"/>
              </a:ext>
            </a:extLst>
          </p:cNvPr>
          <p:cNvSpPr txBox="1"/>
          <p:nvPr/>
        </p:nvSpPr>
        <p:spPr>
          <a:xfrm>
            <a:off x="1702106" y="2063306"/>
            <a:ext cx="3363883" cy="523220"/>
          </a:xfrm>
          <a:prstGeom prst="rect">
            <a:avLst/>
          </a:prstGeom>
          <a:noFill/>
        </p:spPr>
        <p:txBody>
          <a:bodyPr wrap="square" rtlCol="0">
            <a:spAutoFit/>
          </a:bodyPr>
          <a:lstStyle/>
          <a:p>
            <a:pPr algn="ctr"/>
            <a:r>
              <a:rPr lang="en-GB" sz="2800" b="1" dirty="0"/>
              <a:t>Living next to a river</a:t>
            </a:r>
          </a:p>
        </p:txBody>
      </p:sp>
      <p:sp>
        <p:nvSpPr>
          <p:cNvPr id="12" name="TextBox 11">
            <a:extLst>
              <a:ext uri="{FF2B5EF4-FFF2-40B4-BE49-F238E27FC236}">
                <a16:creationId xmlns:a16="http://schemas.microsoft.com/office/drawing/2014/main" id="{D2A97B45-BC23-49E4-A02E-76200E806B87}"/>
              </a:ext>
            </a:extLst>
          </p:cNvPr>
          <p:cNvSpPr txBox="1"/>
          <p:nvPr/>
        </p:nvSpPr>
        <p:spPr>
          <a:xfrm>
            <a:off x="5838420" y="2111386"/>
            <a:ext cx="4938916" cy="523220"/>
          </a:xfrm>
          <a:prstGeom prst="rect">
            <a:avLst/>
          </a:prstGeom>
          <a:noFill/>
        </p:spPr>
        <p:txBody>
          <a:bodyPr wrap="none" rtlCol="0">
            <a:spAutoFit/>
          </a:bodyPr>
          <a:lstStyle/>
          <a:p>
            <a:pPr algn="ctr"/>
            <a:r>
              <a:rPr lang="en-GB" sz="2800" b="1" dirty="0"/>
              <a:t>Living on a houseboat on a river</a:t>
            </a:r>
          </a:p>
        </p:txBody>
      </p:sp>
      <p:sp>
        <p:nvSpPr>
          <p:cNvPr id="4" name="TextBox 3">
            <a:extLst>
              <a:ext uri="{FF2B5EF4-FFF2-40B4-BE49-F238E27FC236}">
                <a16:creationId xmlns:a16="http://schemas.microsoft.com/office/drawing/2014/main" id="{EFE0BF35-0B74-491E-8AB0-0219975F1C4F}"/>
              </a:ext>
            </a:extLst>
          </p:cNvPr>
          <p:cNvSpPr txBox="1"/>
          <p:nvPr/>
        </p:nvSpPr>
        <p:spPr>
          <a:xfrm>
            <a:off x="234593" y="1549251"/>
            <a:ext cx="11722813" cy="553998"/>
          </a:xfrm>
          <a:prstGeom prst="rect">
            <a:avLst/>
          </a:prstGeom>
          <a:noFill/>
        </p:spPr>
        <p:txBody>
          <a:bodyPr wrap="square" rtlCol="0">
            <a:spAutoFit/>
          </a:bodyPr>
          <a:lstStyle/>
          <a:p>
            <a:r>
              <a:rPr lang="en-GB" sz="3000" b="1" dirty="0">
                <a:ln w="9525">
                  <a:solidFill>
                    <a:schemeClr val="bg1"/>
                  </a:solidFill>
                  <a:prstDash val="solid"/>
                </a:ln>
                <a:solidFill>
                  <a:srgbClr val="309DC3"/>
                </a:solidFill>
                <a:effectLst>
                  <a:outerShdw blurRad="12700" dist="38100" dir="2700000" algn="tl" rotWithShape="0">
                    <a:schemeClr val="accent5">
                      <a:lumMod val="60000"/>
                      <a:lumOff val="40000"/>
                    </a:schemeClr>
                  </a:outerShdw>
                </a:effectLst>
              </a:rPr>
              <a:t>There are many reasons why people choose to live near rivers and water.</a:t>
            </a:r>
            <a:endParaRPr lang="en-GB" sz="3000" dirty="0"/>
          </a:p>
        </p:txBody>
      </p:sp>
      <p:sp>
        <p:nvSpPr>
          <p:cNvPr id="7" name="TextBox 6">
            <a:extLst>
              <a:ext uri="{FF2B5EF4-FFF2-40B4-BE49-F238E27FC236}">
                <a16:creationId xmlns:a16="http://schemas.microsoft.com/office/drawing/2014/main" id="{20082424-B96E-4500-A895-4EB9448C1697}"/>
              </a:ext>
            </a:extLst>
          </p:cNvPr>
          <p:cNvSpPr txBox="1"/>
          <p:nvPr/>
        </p:nvSpPr>
        <p:spPr>
          <a:xfrm>
            <a:off x="1308429" y="5406538"/>
            <a:ext cx="4151235" cy="1200329"/>
          </a:xfrm>
          <a:prstGeom prst="rect">
            <a:avLst/>
          </a:prstGeom>
          <a:noFill/>
        </p:spPr>
        <p:txBody>
          <a:bodyPr wrap="square" rtlCol="0">
            <a:spAutoFit/>
          </a:bodyPr>
          <a:lstStyle/>
          <a:p>
            <a:pPr algn="ctr"/>
            <a:r>
              <a:rPr lang="en-GB" sz="2400" dirty="0"/>
              <a:t>People like to live near water, so homes next to or near rivers become more desirable.</a:t>
            </a:r>
          </a:p>
        </p:txBody>
      </p:sp>
      <p:sp>
        <p:nvSpPr>
          <p:cNvPr id="13" name="TextBox 12">
            <a:extLst>
              <a:ext uri="{FF2B5EF4-FFF2-40B4-BE49-F238E27FC236}">
                <a16:creationId xmlns:a16="http://schemas.microsoft.com/office/drawing/2014/main" id="{6147197C-66E0-4283-8B5B-D4F227961FE1}"/>
              </a:ext>
            </a:extLst>
          </p:cNvPr>
          <p:cNvSpPr txBox="1"/>
          <p:nvPr/>
        </p:nvSpPr>
        <p:spPr>
          <a:xfrm flipH="1">
            <a:off x="6232260" y="5221873"/>
            <a:ext cx="4151235" cy="1569660"/>
          </a:xfrm>
          <a:prstGeom prst="rect">
            <a:avLst/>
          </a:prstGeom>
          <a:noFill/>
        </p:spPr>
        <p:txBody>
          <a:bodyPr wrap="square" rtlCol="0">
            <a:spAutoFit/>
          </a:bodyPr>
          <a:lstStyle/>
          <a:p>
            <a:pPr algn="ctr"/>
            <a:r>
              <a:rPr lang="en-GB" sz="2400" dirty="0"/>
              <a:t>Living on boats has become a more affordable way to live for many people in expensive parts of the country, like London.</a:t>
            </a:r>
            <a:endParaRPr lang="en-GB" sz="2400" dirty="0">
              <a:effectLst/>
            </a:endParaRPr>
          </a:p>
        </p:txBody>
      </p:sp>
      <p:pic>
        <p:nvPicPr>
          <p:cNvPr id="14" name="Picture 13" descr="A picture containing outdoor, tree, water, house&#10;&#10;Description automatically generated">
            <a:extLst>
              <a:ext uri="{FF2B5EF4-FFF2-40B4-BE49-F238E27FC236}">
                <a16:creationId xmlns:a16="http://schemas.microsoft.com/office/drawing/2014/main" id="{DCF13CDD-1DD0-E710-09DD-9B8F9682448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511314" y="2660027"/>
            <a:ext cx="3554675" cy="2666006"/>
          </a:xfrm>
          <a:prstGeom prst="rect">
            <a:avLst/>
          </a:prstGeom>
        </p:spPr>
      </p:pic>
      <p:pic>
        <p:nvPicPr>
          <p:cNvPr id="16" name="Picture 15" descr="A picture containing text, tree, outdoor, water&#10;&#10;Description automatically generated">
            <a:extLst>
              <a:ext uri="{FF2B5EF4-FFF2-40B4-BE49-F238E27FC236}">
                <a16:creationId xmlns:a16="http://schemas.microsoft.com/office/drawing/2014/main" id="{2F2C0484-651D-2A8D-58BD-E3C95032881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76257" y="2687532"/>
            <a:ext cx="3863239" cy="2577505"/>
          </a:xfrm>
          <a:prstGeom prst="rect">
            <a:avLst/>
          </a:prstGeom>
        </p:spPr>
      </p:pic>
      <p:sp>
        <p:nvSpPr>
          <p:cNvPr id="2" name="TextBox 1">
            <a:extLst>
              <a:ext uri="{FF2B5EF4-FFF2-40B4-BE49-F238E27FC236}">
                <a16:creationId xmlns:a16="http://schemas.microsoft.com/office/drawing/2014/main" id="{7921E99B-3654-16D8-39A3-421B1766A84E}"/>
              </a:ext>
            </a:extLst>
          </p:cNvPr>
          <p:cNvSpPr txBox="1">
            <a:spLocks noGrp="1" noRot="1" noMove="1" noResize="1" noEditPoints="1" noAdjustHandles="1" noChangeArrowheads="1" noChangeShapeType="1"/>
          </p:cNvSpPr>
          <p:nvPr/>
        </p:nvSpPr>
        <p:spPr>
          <a:xfrm>
            <a:off x="71224" y="6537279"/>
            <a:ext cx="745586" cy="276999"/>
          </a:xfrm>
          <a:prstGeom prst="rect">
            <a:avLst/>
          </a:prstGeom>
          <a:noFill/>
        </p:spPr>
        <p:txBody>
          <a:bodyPr wrap="square" rtlCol="0">
            <a:spAutoFit/>
          </a:bodyPr>
          <a:lstStyle/>
          <a:p>
            <a:r>
              <a:rPr lang="en-GB" sz="1200" dirty="0">
                <a:solidFill>
                  <a:schemeClr val="bg1">
                    <a:lumMod val="65000"/>
                  </a:schemeClr>
                </a:solidFill>
              </a:rPr>
              <a:t>FT Q C39</a:t>
            </a:r>
          </a:p>
        </p:txBody>
      </p:sp>
    </p:spTree>
    <p:extLst>
      <p:ext uri="{BB962C8B-B14F-4D97-AF65-F5344CB8AC3E}">
        <p14:creationId xmlns:p14="http://schemas.microsoft.com/office/powerpoint/2010/main" val="40843746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D1CE5DB-03DA-4AAF-A182-C37DD59B682D}"/>
              </a:ext>
            </a:extLst>
          </p:cNvPr>
          <p:cNvSpPr/>
          <p:nvPr/>
        </p:nvSpPr>
        <p:spPr>
          <a:xfrm>
            <a:off x="0" y="608547"/>
            <a:ext cx="12192000" cy="831815"/>
          </a:xfrm>
          <a:prstGeom prst="rect">
            <a:avLst/>
          </a:prstGeom>
          <a:solidFill>
            <a:srgbClr val="309D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b="1" dirty="0">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rPr>
              <a:t>An attractive place to live and visit </a:t>
            </a:r>
          </a:p>
        </p:txBody>
      </p:sp>
      <p:pic>
        <p:nvPicPr>
          <p:cNvPr id="9" name="Picture 8">
            <a:extLst>
              <a:ext uri="{FF2B5EF4-FFF2-40B4-BE49-F238E27FC236}">
                <a16:creationId xmlns:a16="http://schemas.microsoft.com/office/drawing/2014/main" id="{B3A1669B-D7D0-419B-852E-8CBF0E8529DD}"/>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0218653" y="6034850"/>
            <a:ext cx="1603140" cy="704292"/>
          </a:xfrm>
          <a:prstGeom prst="rect">
            <a:avLst/>
          </a:prstGeom>
        </p:spPr>
      </p:pic>
      <p:pic>
        <p:nvPicPr>
          <p:cNvPr id="10" name="Picture 9">
            <a:extLst>
              <a:ext uri="{FF2B5EF4-FFF2-40B4-BE49-F238E27FC236}">
                <a16:creationId xmlns:a16="http://schemas.microsoft.com/office/drawing/2014/main" id="{94001C35-C695-4107-8638-AF14BC46B5BF}"/>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1414117" y="6233410"/>
            <a:ext cx="706659" cy="539711"/>
          </a:xfrm>
          <a:prstGeom prst="rect">
            <a:avLst/>
          </a:prstGeom>
        </p:spPr>
      </p:pic>
      <p:pic>
        <p:nvPicPr>
          <p:cNvPr id="11" name="Picture 10">
            <a:extLst>
              <a:ext uri="{FF2B5EF4-FFF2-40B4-BE49-F238E27FC236}">
                <a16:creationId xmlns:a16="http://schemas.microsoft.com/office/drawing/2014/main" id="{6E3F5C42-89CD-49C3-9156-5B798C0AF033}"/>
              </a:ext>
            </a:extLst>
          </p:cNvPr>
          <p:cNvPicPr>
            <a:picLocks noChangeAspect="1"/>
          </p:cNvPicPr>
          <p:nvPr/>
        </p:nvPicPr>
        <p:blipFill>
          <a:blip r:embed="rId6">
            <a:extLst>
              <a:ext uri="{BEBA8EAE-BF5A-486C-A8C5-ECC9F3942E4B}">
                <a14:imgProps xmlns:a14="http://schemas.microsoft.com/office/drawing/2010/main">
                  <a14:imgLayer r:embed="rId7">
                    <a14:imgEffect>
                      <a14:colorTemperature colorTemp="47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347154" y="320721"/>
            <a:ext cx="945401" cy="1328672"/>
          </a:xfrm>
          <a:prstGeom prst="rect">
            <a:avLst/>
          </a:prstGeom>
        </p:spPr>
      </p:pic>
      <p:sp>
        <p:nvSpPr>
          <p:cNvPr id="16" name="TextBox 15">
            <a:extLst>
              <a:ext uri="{FF2B5EF4-FFF2-40B4-BE49-F238E27FC236}">
                <a16:creationId xmlns:a16="http://schemas.microsoft.com/office/drawing/2014/main" id="{F417C538-E9DA-4852-8D5D-4941D55D2C59}"/>
              </a:ext>
            </a:extLst>
          </p:cNvPr>
          <p:cNvSpPr txBox="1"/>
          <p:nvPr/>
        </p:nvSpPr>
        <p:spPr>
          <a:xfrm>
            <a:off x="7845173" y="4678413"/>
            <a:ext cx="3299076" cy="523220"/>
          </a:xfrm>
          <a:prstGeom prst="rect">
            <a:avLst/>
          </a:prstGeom>
          <a:noFill/>
        </p:spPr>
        <p:txBody>
          <a:bodyPr wrap="square" rtlCol="0">
            <a:spAutoFit/>
          </a:bodyPr>
          <a:lstStyle/>
          <a:p>
            <a:pPr algn="ctr"/>
            <a:r>
              <a:rPr lang="en-GB" sz="2800" b="1" dirty="0"/>
              <a:t>Fishing</a:t>
            </a:r>
            <a:r>
              <a:rPr lang="en-GB" dirty="0"/>
              <a:t> </a:t>
            </a:r>
          </a:p>
        </p:txBody>
      </p:sp>
      <p:sp>
        <p:nvSpPr>
          <p:cNvPr id="19" name="TextBox 18">
            <a:extLst>
              <a:ext uri="{FF2B5EF4-FFF2-40B4-BE49-F238E27FC236}">
                <a16:creationId xmlns:a16="http://schemas.microsoft.com/office/drawing/2014/main" id="{62B7015F-6626-4243-AB20-41F28ECA9AF6}"/>
              </a:ext>
            </a:extLst>
          </p:cNvPr>
          <p:cNvSpPr txBox="1"/>
          <p:nvPr/>
        </p:nvSpPr>
        <p:spPr>
          <a:xfrm>
            <a:off x="623939" y="4678413"/>
            <a:ext cx="3127626" cy="523220"/>
          </a:xfrm>
          <a:prstGeom prst="rect">
            <a:avLst/>
          </a:prstGeom>
          <a:noFill/>
        </p:spPr>
        <p:txBody>
          <a:bodyPr wrap="square" rtlCol="0">
            <a:spAutoFit/>
          </a:bodyPr>
          <a:lstStyle/>
          <a:p>
            <a:pPr algn="ctr"/>
            <a:r>
              <a:rPr lang="en-GB" sz="2800" b="1" dirty="0"/>
              <a:t>Work &amp; business</a:t>
            </a:r>
          </a:p>
        </p:txBody>
      </p:sp>
      <p:sp>
        <p:nvSpPr>
          <p:cNvPr id="22" name="TextBox 21">
            <a:extLst>
              <a:ext uri="{FF2B5EF4-FFF2-40B4-BE49-F238E27FC236}">
                <a16:creationId xmlns:a16="http://schemas.microsoft.com/office/drawing/2014/main" id="{DA51F32D-9328-46F5-A218-B11276712246}"/>
              </a:ext>
            </a:extLst>
          </p:cNvPr>
          <p:cNvSpPr txBox="1"/>
          <p:nvPr/>
        </p:nvSpPr>
        <p:spPr>
          <a:xfrm>
            <a:off x="4367625" y="4669165"/>
            <a:ext cx="3127626" cy="523220"/>
          </a:xfrm>
          <a:prstGeom prst="rect">
            <a:avLst/>
          </a:prstGeom>
          <a:noFill/>
        </p:spPr>
        <p:txBody>
          <a:bodyPr wrap="square" rtlCol="0">
            <a:spAutoFit/>
          </a:bodyPr>
          <a:lstStyle/>
          <a:p>
            <a:pPr algn="ctr"/>
            <a:r>
              <a:rPr lang="en-GB" sz="2800" b="1" dirty="0"/>
              <a:t>Fun &amp; sports</a:t>
            </a:r>
          </a:p>
        </p:txBody>
      </p:sp>
      <p:sp>
        <p:nvSpPr>
          <p:cNvPr id="2" name="TextBox 1">
            <a:extLst>
              <a:ext uri="{FF2B5EF4-FFF2-40B4-BE49-F238E27FC236}">
                <a16:creationId xmlns:a16="http://schemas.microsoft.com/office/drawing/2014/main" id="{901361D0-D568-4BD8-B00D-C8ED806234FB}"/>
              </a:ext>
            </a:extLst>
          </p:cNvPr>
          <p:cNvSpPr txBox="1"/>
          <p:nvPr/>
        </p:nvSpPr>
        <p:spPr>
          <a:xfrm>
            <a:off x="819853" y="5357127"/>
            <a:ext cx="10404407" cy="830997"/>
          </a:xfrm>
          <a:prstGeom prst="rect">
            <a:avLst/>
          </a:prstGeom>
          <a:noFill/>
        </p:spPr>
        <p:txBody>
          <a:bodyPr wrap="square" rtlCol="0">
            <a:spAutoFit/>
          </a:bodyPr>
          <a:lstStyle/>
          <a:p>
            <a:r>
              <a:rPr lang="en-GB" sz="2300" dirty="0"/>
              <a:t>People visit rivers to take part in water sports or have hobbies like fishing or boating. Businesses become needed near rivers to service the people who go there.</a:t>
            </a:r>
            <a:endParaRPr lang="en-GB" sz="2300" dirty="0">
              <a:effectLst/>
            </a:endParaRPr>
          </a:p>
        </p:txBody>
      </p:sp>
      <p:sp>
        <p:nvSpPr>
          <p:cNvPr id="20" name="TextBox 19">
            <a:extLst>
              <a:ext uri="{FF2B5EF4-FFF2-40B4-BE49-F238E27FC236}">
                <a16:creationId xmlns:a16="http://schemas.microsoft.com/office/drawing/2014/main" id="{FB35D3F4-2D84-4C4A-86FC-F73852B0CB36}"/>
              </a:ext>
            </a:extLst>
          </p:cNvPr>
          <p:cNvSpPr txBox="1"/>
          <p:nvPr/>
        </p:nvSpPr>
        <p:spPr>
          <a:xfrm>
            <a:off x="262260" y="1702507"/>
            <a:ext cx="11790022" cy="553998"/>
          </a:xfrm>
          <a:prstGeom prst="rect">
            <a:avLst/>
          </a:prstGeom>
          <a:noFill/>
        </p:spPr>
        <p:txBody>
          <a:bodyPr wrap="none" rtlCol="0">
            <a:spAutoFit/>
          </a:bodyPr>
          <a:lstStyle/>
          <a:p>
            <a:r>
              <a:rPr lang="en-GB" sz="3000" b="1" dirty="0">
                <a:ln w="9525">
                  <a:solidFill>
                    <a:schemeClr val="bg1"/>
                  </a:solidFill>
                  <a:prstDash val="solid"/>
                </a:ln>
                <a:solidFill>
                  <a:srgbClr val="309DC3"/>
                </a:solidFill>
                <a:effectLst>
                  <a:outerShdw blurRad="12700" dist="38100" dir="2700000" algn="tl" rotWithShape="0">
                    <a:schemeClr val="accent5">
                      <a:lumMod val="60000"/>
                      <a:lumOff val="40000"/>
                    </a:schemeClr>
                  </a:outerShdw>
                </a:effectLst>
              </a:rPr>
              <a:t>There are many reasons why people choose to live near rivers and water.</a:t>
            </a:r>
            <a:endParaRPr lang="en-GB" sz="3000" dirty="0"/>
          </a:p>
        </p:txBody>
      </p:sp>
      <p:pic>
        <p:nvPicPr>
          <p:cNvPr id="4" name="Picture 3" descr="A group of people in canoes on a river&#10;&#10;Description automatically generated with medium confidence">
            <a:extLst>
              <a:ext uri="{FF2B5EF4-FFF2-40B4-BE49-F238E27FC236}">
                <a16:creationId xmlns:a16="http://schemas.microsoft.com/office/drawing/2014/main" id="{9156AD05-1929-A169-0F3D-1168DC0EE77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439158" y="2421247"/>
            <a:ext cx="2984560" cy="2238420"/>
          </a:xfrm>
          <a:prstGeom prst="rect">
            <a:avLst/>
          </a:prstGeom>
        </p:spPr>
      </p:pic>
      <p:pic>
        <p:nvPicPr>
          <p:cNvPr id="6" name="Picture 5" descr="A group of people walking along a river&#10;&#10;Description automatically generated with medium confidence">
            <a:extLst>
              <a:ext uri="{FF2B5EF4-FFF2-40B4-BE49-F238E27FC236}">
                <a16:creationId xmlns:a16="http://schemas.microsoft.com/office/drawing/2014/main" id="{AF75809F-27B1-F185-D6F3-7CB30BB224B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15059" y="2432514"/>
            <a:ext cx="3345386" cy="2232000"/>
          </a:xfrm>
          <a:prstGeom prst="rect">
            <a:avLst/>
          </a:prstGeom>
        </p:spPr>
      </p:pic>
      <p:pic>
        <p:nvPicPr>
          <p:cNvPr id="12" name="Picture 11" descr="A picture containing water, tree, river, outdoor&#10;&#10;Description automatically generated">
            <a:extLst>
              <a:ext uri="{FF2B5EF4-FFF2-40B4-BE49-F238E27FC236}">
                <a16:creationId xmlns:a16="http://schemas.microsoft.com/office/drawing/2014/main" id="{1808A901-E94A-B6CC-90A5-D9741A11F9B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002431" y="2418036"/>
            <a:ext cx="2984561" cy="2238421"/>
          </a:xfrm>
          <a:prstGeom prst="rect">
            <a:avLst/>
          </a:prstGeom>
        </p:spPr>
      </p:pic>
      <p:sp>
        <p:nvSpPr>
          <p:cNvPr id="3" name="TextBox 2">
            <a:extLst>
              <a:ext uri="{FF2B5EF4-FFF2-40B4-BE49-F238E27FC236}">
                <a16:creationId xmlns:a16="http://schemas.microsoft.com/office/drawing/2014/main" id="{7A738BA2-552B-582C-2939-9C6FC7AF7A26}"/>
              </a:ext>
            </a:extLst>
          </p:cNvPr>
          <p:cNvSpPr txBox="1">
            <a:spLocks noGrp="1" noRot="1" noMove="1" noResize="1" noEditPoints="1" noAdjustHandles="1" noChangeArrowheads="1" noChangeShapeType="1"/>
          </p:cNvSpPr>
          <p:nvPr/>
        </p:nvSpPr>
        <p:spPr>
          <a:xfrm>
            <a:off x="71224" y="6537279"/>
            <a:ext cx="745586" cy="276999"/>
          </a:xfrm>
          <a:prstGeom prst="rect">
            <a:avLst/>
          </a:prstGeom>
          <a:noFill/>
        </p:spPr>
        <p:txBody>
          <a:bodyPr wrap="square" rtlCol="0">
            <a:spAutoFit/>
          </a:bodyPr>
          <a:lstStyle/>
          <a:p>
            <a:r>
              <a:rPr lang="en-GB" sz="1200" dirty="0">
                <a:solidFill>
                  <a:schemeClr val="bg1">
                    <a:lumMod val="65000"/>
                  </a:schemeClr>
                </a:solidFill>
              </a:rPr>
              <a:t>FT Q C39</a:t>
            </a:r>
          </a:p>
        </p:txBody>
      </p:sp>
    </p:spTree>
    <p:extLst>
      <p:ext uri="{BB962C8B-B14F-4D97-AF65-F5344CB8AC3E}">
        <p14:creationId xmlns:p14="http://schemas.microsoft.com/office/powerpoint/2010/main" val="27961655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D1CE5DB-03DA-4AAF-A182-C37DD59B682D}"/>
              </a:ext>
            </a:extLst>
          </p:cNvPr>
          <p:cNvSpPr/>
          <p:nvPr/>
        </p:nvSpPr>
        <p:spPr>
          <a:xfrm>
            <a:off x="0" y="608547"/>
            <a:ext cx="12192000" cy="831815"/>
          </a:xfrm>
          <a:prstGeom prst="rect">
            <a:avLst/>
          </a:prstGeom>
          <a:solidFill>
            <a:srgbClr val="309D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rPr>
              <a:t>   	Homework – Choose two tasks from the homework sheet</a:t>
            </a:r>
          </a:p>
        </p:txBody>
      </p:sp>
      <p:pic>
        <p:nvPicPr>
          <p:cNvPr id="9" name="Picture 8">
            <a:extLst>
              <a:ext uri="{FF2B5EF4-FFF2-40B4-BE49-F238E27FC236}">
                <a16:creationId xmlns:a16="http://schemas.microsoft.com/office/drawing/2014/main" id="{B3A1669B-D7D0-419B-852E-8CBF0E8529DD}"/>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0218653" y="6034850"/>
            <a:ext cx="1603140" cy="704292"/>
          </a:xfrm>
          <a:prstGeom prst="rect">
            <a:avLst/>
          </a:prstGeom>
        </p:spPr>
      </p:pic>
      <p:pic>
        <p:nvPicPr>
          <p:cNvPr id="10" name="Picture 9">
            <a:extLst>
              <a:ext uri="{FF2B5EF4-FFF2-40B4-BE49-F238E27FC236}">
                <a16:creationId xmlns:a16="http://schemas.microsoft.com/office/drawing/2014/main" id="{94001C35-C695-4107-8638-AF14BC46B5BF}"/>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1414117" y="6233410"/>
            <a:ext cx="706659" cy="539711"/>
          </a:xfrm>
          <a:prstGeom prst="rect">
            <a:avLst/>
          </a:prstGeom>
        </p:spPr>
      </p:pic>
      <p:pic>
        <p:nvPicPr>
          <p:cNvPr id="11" name="Picture 10">
            <a:extLst>
              <a:ext uri="{FF2B5EF4-FFF2-40B4-BE49-F238E27FC236}">
                <a16:creationId xmlns:a16="http://schemas.microsoft.com/office/drawing/2014/main" id="{6E3F5C42-89CD-49C3-9156-5B798C0AF033}"/>
              </a:ext>
            </a:extLst>
          </p:cNvPr>
          <p:cNvPicPr>
            <a:picLocks noChangeAspect="1"/>
          </p:cNvPicPr>
          <p:nvPr/>
        </p:nvPicPr>
        <p:blipFill>
          <a:blip r:embed="rId6">
            <a:extLst>
              <a:ext uri="{BEBA8EAE-BF5A-486C-A8C5-ECC9F3942E4B}">
                <a14:imgProps xmlns:a14="http://schemas.microsoft.com/office/drawing/2010/main">
                  <a14:imgLayer r:embed="rId7">
                    <a14:imgEffect>
                      <a14:colorTemperature colorTemp="47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347154" y="320721"/>
            <a:ext cx="945401" cy="1328672"/>
          </a:xfrm>
          <a:prstGeom prst="rect">
            <a:avLst/>
          </a:prstGeom>
        </p:spPr>
      </p:pic>
      <p:pic>
        <p:nvPicPr>
          <p:cNvPr id="3" name="Picture 2">
            <a:extLst>
              <a:ext uri="{FF2B5EF4-FFF2-40B4-BE49-F238E27FC236}">
                <a16:creationId xmlns:a16="http://schemas.microsoft.com/office/drawing/2014/main" id="{E2755B14-2AFD-428F-B4CA-A5EA34841389}"/>
              </a:ext>
            </a:extLst>
          </p:cNvPr>
          <p:cNvPicPr>
            <a:picLocks noChangeAspect="1"/>
          </p:cNvPicPr>
          <p:nvPr/>
        </p:nvPicPr>
        <p:blipFill rotWithShape="1">
          <a:blip r:embed="rId9">
            <a:extLst>
              <a:ext uri="{28A0092B-C50C-407E-A947-70E740481C1C}">
                <a14:useLocalDpi xmlns:a14="http://schemas.microsoft.com/office/drawing/2010/main" val="0"/>
              </a:ext>
            </a:extLst>
          </a:blip>
          <a:srcRect/>
          <a:stretch/>
        </p:blipFill>
        <p:spPr>
          <a:xfrm>
            <a:off x="6019333" y="4163657"/>
            <a:ext cx="2933836" cy="2667169"/>
          </a:xfrm>
          <a:prstGeom prst="rect">
            <a:avLst/>
          </a:prstGeom>
        </p:spPr>
      </p:pic>
      <p:pic>
        <p:nvPicPr>
          <p:cNvPr id="15" name="Picture 14">
            <a:extLst>
              <a:ext uri="{FF2B5EF4-FFF2-40B4-BE49-F238E27FC236}">
                <a16:creationId xmlns:a16="http://schemas.microsoft.com/office/drawing/2014/main" id="{269395AD-76C3-441C-955E-3DB91B60A688}"/>
              </a:ext>
            </a:extLst>
          </p:cNvPr>
          <p:cNvPicPr>
            <a:picLocks noChangeAspect="1"/>
          </p:cNvPicPr>
          <p:nvPr/>
        </p:nvPicPr>
        <p:blipFill rotWithShape="1">
          <a:blip r:embed="rId10">
            <a:extLst>
              <a:ext uri="{28A0092B-C50C-407E-A947-70E740481C1C}">
                <a14:useLocalDpi xmlns:a14="http://schemas.microsoft.com/office/drawing/2010/main" val="0"/>
              </a:ext>
            </a:extLst>
          </a:blip>
          <a:srcRect/>
          <a:stretch/>
        </p:blipFill>
        <p:spPr>
          <a:xfrm>
            <a:off x="8953169" y="1579975"/>
            <a:ext cx="3167606" cy="3887841"/>
          </a:xfrm>
          <a:prstGeom prst="rect">
            <a:avLst/>
          </a:prstGeom>
        </p:spPr>
      </p:pic>
      <p:pic>
        <p:nvPicPr>
          <p:cNvPr id="19" name="Picture 18">
            <a:extLst>
              <a:ext uri="{FF2B5EF4-FFF2-40B4-BE49-F238E27FC236}">
                <a16:creationId xmlns:a16="http://schemas.microsoft.com/office/drawing/2014/main" id="{52ADF13E-4C06-484D-A2B3-DFF05F04A0D7}"/>
              </a:ext>
            </a:extLst>
          </p:cNvPr>
          <p:cNvPicPr>
            <a:picLocks noChangeAspect="1"/>
          </p:cNvPicPr>
          <p:nvPr/>
        </p:nvPicPr>
        <p:blipFill rotWithShape="1">
          <a:blip r:embed="rId11">
            <a:extLst>
              <a:ext uri="{28A0092B-C50C-407E-A947-70E740481C1C}">
                <a14:useLocalDpi xmlns:a14="http://schemas.microsoft.com/office/drawing/2010/main" val="0"/>
              </a:ext>
            </a:extLst>
          </a:blip>
          <a:srcRect/>
          <a:stretch/>
        </p:blipFill>
        <p:spPr>
          <a:xfrm>
            <a:off x="53246" y="1664390"/>
            <a:ext cx="3030196" cy="2617910"/>
          </a:xfrm>
          <a:prstGeom prst="rect">
            <a:avLst/>
          </a:prstGeom>
        </p:spPr>
      </p:pic>
      <p:pic>
        <p:nvPicPr>
          <p:cNvPr id="21" name="Picture 20">
            <a:extLst>
              <a:ext uri="{FF2B5EF4-FFF2-40B4-BE49-F238E27FC236}">
                <a16:creationId xmlns:a16="http://schemas.microsoft.com/office/drawing/2014/main" id="{779039ED-37F7-4820-ACB7-0B6131B52437}"/>
              </a:ext>
            </a:extLst>
          </p:cNvPr>
          <p:cNvPicPr>
            <a:picLocks noChangeAspect="1"/>
          </p:cNvPicPr>
          <p:nvPr/>
        </p:nvPicPr>
        <p:blipFill rotWithShape="1">
          <a:blip r:embed="rId12">
            <a:extLst>
              <a:ext uri="{28A0092B-C50C-407E-A947-70E740481C1C}">
                <a14:useLocalDpi xmlns:a14="http://schemas.microsoft.com/office/drawing/2010/main" val="0"/>
              </a:ext>
            </a:extLst>
          </a:blip>
          <a:srcRect/>
          <a:stretch/>
        </p:blipFill>
        <p:spPr>
          <a:xfrm>
            <a:off x="4264254" y="1477902"/>
            <a:ext cx="3303081" cy="2749081"/>
          </a:xfrm>
          <a:prstGeom prst="rect">
            <a:avLst/>
          </a:prstGeom>
        </p:spPr>
      </p:pic>
      <p:pic>
        <p:nvPicPr>
          <p:cNvPr id="2" name="Picture 1">
            <a:extLst>
              <a:ext uri="{FF2B5EF4-FFF2-40B4-BE49-F238E27FC236}">
                <a16:creationId xmlns:a16="http://schemas.microsoft.com/office/drawing/2014/main" id="{333886D4-9343-49E6-95D6-9583455B08C6}"/>
              </a:ext>
            </a:extLst>
          </p:cNvPr>
          <p:cNvPicPr>
            <a:picLocks noChangeAspect="1"/>
          </p:cNvPicPr>
          <p:nvPr/>
        </p:nvPicPr>
        <p:blipFill>
          <a:blip r:embed="rId13"/>
          <a:stretch>
            <a:fillRect/>
          </a:stretch>
        </p:blipFill>
        <p:spPr>
          <a:xfrm>
            <a:off x="2441995" y="4256934"/>
            <a:ext cx="3365021" cy="2516187"/>
          </a:xfrm>
          <a:prstGeom prst="rect">
            <a:avLst/>
          </a:prstGeom>
        </p:spPr>
      </p:pic>
      <p:pic>
        <p:nvPicPr>
          <p:cNvPr id="4" name="Picture 3">
            <a:extLst>
              <a:ext uri="{FF2B5EF4-FFF2-40B4-BE49-F238E27FC236}">
                <a16:creationId xmlns:a16="http://schemas.microsoft.com/office/drawing/2014/main" id="{A2DB49D7-5348-E75B-D027-6BC4BDBE95D1}"/>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45292" y="4599649"/>
            <a:ext cx="2132458" cy="2071150"/>
          </a:xfrm>
          <a:prstGeom prst="rect">
            <a:avLst/>
          </a:prstGeom>
        </p:spPr>
      </p:pic>
      <p:sp>
        <p:nvSpPr>
          <p:cNvPr id="5" name="TextBox 4">
            <a:extLst>
              <a:ext uri="{FF2B5EF4-FFF2-40B4-BE49-F238E27FC236}">
                <a16:creationId xmlns:a16="http://schemas.microsoft.com/office/drawing/2014/main" id="{B1449791-ABFD-DB4F-7849-1224C10CA4BE}"/>
              </a:ext>
            </a:extLst>
          </p:cNvPr>
          <p:cNvSpPr txBox="1">
            <a:spLocks noGrp="1" noRot="1" noMove="1" noResize="1" noEditPoints="1" noAdjustHandles="1" noChangeArrowheads="1" noChangeShapeType="1"/>
          </p:cNvSpPr>
          <p:nvPr/>
        </p:nvSpPr>
        <p:spPr>
          <a:xfrm>
            <a:off x="11446414" y="0"/>
            <a:ext cx="745586" cy="276999"/>
          </a:xfrm>
          <a:prstGeom prst="rect">
            <a:avLst/>
          </a:prstGeom>
          <a:noFill/>
        </p:spPr>
        <p:txBody>
          <a:bodyPr wrap="square" rtlCol="0">
            <a:spAutoFit/>
          </a:bodyPr>
          <a:lstStyle/>
          <a:p>
            <a:r>
              <a:rPr lang="en-GB" sz="1200" dirty="0">
                <a:solidFill>
                  <a:schemeClr val="bg1">
                    <a:lumMod val="65000"/>
                  </a:schemeClr>
                </a:solidFill>
              </a:rPr>
              <a:t>FT Q C39</a:t>
            </a:r>
          </a:p>
        </p:txBody>
      </p:sp>
    </p:spTree>
    <p:extLst>
      <p:ext uri="{BB962C8B-B14F-4D97-AF65-F5344CB8AC3E}">
        <p14:creationId xmlns:p14="http://schemas.microsoft.com/office/powerpoint/2010/main" val="33731606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D1CE5DB-03DA-4AAF-A182-C37DD59B682D}"/>
              </a:ext>
            </a:extLst>
          </p:cNvPr>
          <p:cNvSpPr/>
          <p:nvPr/>
        </p:nvSpPr>
        <p:spPr>
          <a:xfrm>
            <a:off x="0" y="624590"/>
            <a:ext cx="12192000" cy="831815"/>
          </a:xfrm>
          <a:prstGeom prst="rect">
            <a:avLst/>
          </a:prstGeom>
          <a:solidFill>
            <a:srgbClr val="309D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b="1" dirty="0">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rPr>
              <a:t>Why We Live Around Rivers</a:t>
            </a:r>
          </a:p>
        </p:txBody>
      </p:sp>
      <p:pic>
        <p:nvPicPr>
          <p:cNvPr id="9" name="Picture 8">
            <a:extLst>
              <a:ext uri="{FF2B5EF4-FFF2-40B4-BE49-F238E27FC236}">
                <a16:creationId xmlns:a16="http://schemas.microsoft.com/office/drawing/2014/main" id="{B3A1669B-D7D0-419B-852E-8CBF0E8529DD}"/>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0218653" y="6034850"/>
            <a:ext cx="1603140" cy="704292"/>
          </a:xfrm>
          <a:prstGeom prst="rect">
            <a:avLst/>
          </a:prstGeom>
        </p:spPr>
      </p:pic>
      <p:pic>
        <p:nvPicPr>
          <p:cNvPr id="10" name="Picture 9">
            <a:extLst>
              <a:ext uri="{FF2B5EF4-FFF2-40B4-BE49-F238E27FC236}">
                <a16:creationId xmlns:a16="http://schemas.microsoft.com/office/drawing/2014/main" id="{94001C35-C695-4107-8638-AF14BC46B5BF}"/>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1414117" y="6233410"/>
            <a:ext cx="706659" cy="539711"/>
          </a:xfrm>
          <a:prstGeom prst="rect">
            <a:avLst/>
          </a:prstGeom>
        </p:spPr>
      </p:pic>
      <p:pic>
        <p:nvPicPr>
          <p:cNvPr id="11" name="Picture 10">
            <a:extLst>
              <a:ext uri="{FF2B5EF4-FFF2-40B4-BE49-F238E27FC236}">
                <a16:creationId xmlns:a16="http://schemas.microsoft.com/office/drawing/2014/main" id="{6E3F5C42-89CD-49C3-9156-5B798C0AF033}"/>
              </a:ext>
            </a:extLst>
          </p:cNvPr>
          <p:cNvPicPr>
            <a:picLocks noChangeAspect="1"/>
          </p:cNvPicPr>
          <p:nvPr/>
        </p:nvPicPr>
        <p:blipFill>
          <a:blip r:embed="rId6">
            <a:extLst>
              <a:ext uri="{BEBA8EAE-BF5A-486C-A8C5-ECC9F3942E4B}">
                <a14:imgProps xmlns:a14="http://schemas.microsoft.com/office/drawing/2010/main">
                  <a14:imgLayer r:embed="rId7">
                    <a14:imgEffect>
                      <a14:colorTemperature colorTemp="47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347154" y="320721"/>
            <a:ext cx="945401" cy="1328672"/>
          </a:xfrm>
          <a:prstGeom prst="rect">
            <a:avLst/>
          </a:prstGeom>
        </p:spPr>
      </p:pic>
      <p:sp>
        <p:nvSpPr>
          <p:cNvPr id="20" name="TextBox 19">
            <a:extLst>
              <a:ext uri="{FF2B5EF4-FFF2-40B4-BE49-F238E27FC236}">
                <a16:creationId xmlns:a16="http://schemas.microsoft.com/office/drawing/2014/main" id="{B6B28F67-352D-4E77-92BA-07678BD42CB4}"/>
              </a:ext>
            </a:extLst>
          </p:cNvPr>
          <p:cNvSpPr txBox="1"/>
          <p:nvPr/>
        </p:nvSpPr>
        <p:spPr>
          <a:xfrm>
            <a:off x="1292555" y="2119118"/>
            <a:ext cx="5215093" cy="2123658"/>
          </a:xfrm>
          <a:prstGeom prst="rect">
            <a:avLst/>
          </a:prstGeom>
          <a:noFill/>
        </p:spPr>
        <p:txBody>
          <a:bodyPr wrap="square" rtlCol="0">
            <a:spAutoFit/>
          </a:bodyPr>
          <a:lstStyle/>
          <a:p>
            <a:r>
              <a:rPr lang="en-GB" sz="4400" b="1" dirty="0">
                <a:ln w="9525">
                  <a:solidFill>
                    <a:schemeClr val="bg1"/>
                  </a:solidFill>
                  <a:prstDash val="solid"/>
                </a:ln>
                <a:solidFill>
                  <a:srgbClr val="309DC3"/>
                </a:solidFill>
                <a:effectLst>
                  <a:outerShdw blurRad="12700" dist="38100" dir="2700000" algn="tl" rotWithShape="0">
                    <a:schemeClr val="accent5">
                      <a:lumMod val="60000"/>
                      <a:lumOff val="40000"/>
                    </a:schemeClr>
                  </a:outerShdw>
                </a:effectLst>
              </a:rPr>
              <a:t>Throughout history people have settled around rivers.</a:t>
            </a:r>
          </a:p>
        </p:txBody>
      </p:sp>
      <p:sp>
        <p:nvSpPr>
          <p:cNvPr id="12" name="TextBox 11">
            <a:extLst>
              <a:ext uri="{FF2B5EF4-FFF2-40B4-BE49-F238E27FC236}">
                <a16:creationId xmlns:a16="http://schemas.microsoft.com/office/drawing/2014/main" id="{F9986830-AF19-4A8F-B2FF-CA503FD432C3}"/>
              </a:ext>
            </a:extLst>
          </p:cNvPr>
          <p:cNvSpPr txBox="1"/>
          <p:nvPr/>
        </p:nvSpPr>
        <p:spPr>
          <a:xfrm>
            <a:off x="1481804" y="5039422"/>
            <a:ext cx="9932313" cy="769441"/>
          </a:xfrm>
          <a:prstGeom prst="rect">
            <a:avLst/>
          </a:prstGeom>
          <a:noFill/>
        </p:spPr>
        <p:txBody>
          <a:bodyPr wrap="square" rtlCol="0">
            <a:spAutoFit/>
          </a:bodyPr>
          <a:lstStyle/>
          <a:p>
            <a:r>
              <a:rPr lang="en-GB" sz="4400" b="1" dirty="0">
                <a:ln w="9525">
                  <a:solidFill>
                    <a:schemeClr val="bg1"/>
                  </a:solidFill>
                  <a:prstDash val="solid"/>
                </a:ln>
                <a:solidFill>
                  <a:srgbClr val="309DC3"/>
                </a:solidFill>
                <a:effectLst>
                  <a:outerShdw blurRad="12700" dist="38100" dir="2700000" algn="tl" rotWithShape="0">
                    <a:schemeClr val="accent5">
                      <a:lumMod val="60000"/>
                      <a:lumOff val="40000"/>
                    </a:schemeClr>
                  </a:outerShdw>
                </a:effectLst>
              </a:rPr>
              <a:t>Can you think of some reasons why? </a:t>
            </a:r>
          </a:p>
        </p:txBody>
      </p:sp>
      <p:pic>
        <p:nvPicPr>
          <p:cNvPr id="3" name="Picture 2">
            <a:extLst>
              <a:ext uri="{FF2B5EF4-FFF2-40B4-BE49-F238E27FC236}">
                <a16:creationId xmlns:a16="http://schemas.microsoft.com/office/drawing/2014/main" id="{953696E6-8B26-F45C-9890-258794FC2413}"/>
              </a:ext>
            </a:extLst>
          </p:cNvPr>
          <p:cNvPicPr>
            <a:picLocks noChangeAspect="1"/>
          </p:cNvPicPr>
          <p:nvPr/>
        </p:nvPicPr>
        <p:blipFill rotWithShape="1">
          <a:blip r:embed="rId9"/>
          <a:srcRect t="22214" b="-1"/>
          <a:stretch/>
        </p:blipFill>
        <p:spPr>
          <a:xfrm>
            <a:off x="6261868" y="1741735"/>
            <a:ext cx="5505578" cy="3184694"/>
          </a:xfrm>
          <a:prstGeom prst="rect">
            <a:avLst/>
          </a:prstGeom>
        </p:spPr>
      </p:pic>
      <p:sp>
        <p:nvSpPr>
          <p:cNvPr id="2" name="TextBox 1">
            <a:extLst>
              <a:ext uri="{FF2B5EF4-FFF2-40B4-BE49-F238E27FC236}">
                <a16:creationId xmlns:a16="http://schemas.microsoft.com/office/drawing/2014/main" id="{53971088-18BE-F017-B704-587BE6FFF46B}"/>
              </a:ext>
            </a:extLst>
          </p:cNvPr>
          <p:cNvSpPr txBox="1">
            <a:spLocks noGrp="1" noRot="1" noMove="1" noResize="1" noEditPoints="1" noAdjustHandles="1" noChangeArrowheads="1" noChangeShapeType="1"/>
          </p:cNvSpPr>
          <p:nvPr/>
        </p:nvSpPr>
        <p:spPr>
          <a:xfrm>
            <a:off x="71224" y="6537279"/>
            <a:ext cx="745586" cy="276999"/>
          </a:xfrm>
          <a:prstGeom prst="rect">
            <a:avLst/>
          </a:prstGeom>
          <a:noFill/>
        </p:spPr>
        <p:txBody>
          <a:bodyPr wrap="square" rtlCol="0">
            <a:spAutoFit/>
          </a:bodyPr>
          <a:lstStyle/>
          <a:p>
            <a:r>
              <a:rPr lang="en-GB" sz="1200" dirty="0">
                <a:solidFill>
                  <a:schemeClr val="bg1">
                    <a:lumMod val="65000"/>
                  </a:schemeClr>
                </a:solidFill>
              </a:rPr>
              <a:t>FT Q C39</a:t>
            </a:r>
          </a:p>
        </p:txBody>
      </p:sp>
    </p:spTree>
    <p:extLst>
      <p:ext uri="{BB962C8B-B14F-4D97-AF65-F5344CB8AC3E}">
        <p14:creationId xmlns:p14="http://schemas.microsoft.com/office/powerpoint/2010/main" val="3377857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childTnLst>
                                </p:cTn>
                              </p:par>
                            </p:childTnLst>
                          </p:cTn>
                        </p:par>
                      </p:childTnLst>
                    </p:cTn>
                  </p:par>
                </p:childTnLst>
              </p:cTn>
              <p:nextCondLst>
                <p:cond evt="onClick" delay="0">
                  <p:tgtEl>
                    <p:spTgt spid="8"/>
                  </p:tgtEl>
                </p:cond>
              </p:nextCondLst>
            </p:seq>
          </p:childTnLst>
        </p:cTn>
      </p:par>
    </p:tnLst>
    <p:bldLst>
      <p:bldP spid="12" grpId="0"/>
      <p:bldP spid="12"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D1CE5DB-03DA-4AAF-A182-C37DD59B682D}"/>
              </a:ext>
            </a:extLst>
          </p:cNvPr>
          <p:cNvSpPr/>
          <p:nvPr/>
        </p:nvSpPr>
        <p:spPr>
          <a:xfrm>
            <a:off x="0" y="626875"/>
            <a:ext cx="12192000" cy="831815"/>
          </a:xfrm>
          <a:prstGeom prst="rect">
            <a:avLst/>
          </a:prstGeom>
          <a:solidFill>
            <a:srgbClr val="309D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b="1" dirty="0">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rPr>
              <a:t>Why We Live Around Rivers</a:t>
            </a:r>
          </a:p>
        </p:txBody>
      </p:sp>
      <p:pic>
        <p:nvPicPr>
          <p:cNvPr id="9" name="Picture 8">
            <a:extLst>
              <a:ext uri="{FF2B5EF4-FFF2-40B4-BE49-F238E27FC236}">
                <a16:creationId xmlns:a16="http://schemas.microsoft.com/office/drawing/2014/main" id="{B3A1669B-D7D0-419B-852E-8CBF0E8529DD}"/>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0218653" y="6034850"/>
            <a:ext cx="1603140" cy="704292"/>
          </a:xfrm>
          <a:prstGeom prst="rect">
            <a:avLst/>
          </a:prstGeom>
        </p:spPr>
      </p:pic>
      <p:pic>
        <p:nvPicPr>
          <p:cNvPr id="10" name="Picture 9">
            <a:extLst>
              <a:ext uri="{FF2B5EF4-FFF2-40B4-BE49-F238E27FC236}">
                <a16:creationId xmlns:a16="http://schemas.microsoft.com/office/drawing/2014/main" id="{94001C35-C695-4107-8638-AF14BC46B5BF}"/>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1414117" y="6233410"/>
            <a:ext cx="706659" cy="539711"/>
          </a:xfrm>
          <a:prstGeom prst="rect">
            <a:avLst/>
          </a:prstGeom>
        </p:spPr>
      </p:pic>
      <p:pic>
        <p:nvPicPr>
          <p:cNvPr id="11" name="Picture 10">
            <a:extLst>
              <a:ext uri="{FF2B5EF4-FFF2-40B4-BE49-F238E27FC236}">
                <a16:creationId xmlns:a16="http://schemas.microsoft.com/office/drawing/2014/main" id="{6E3F5C42-89CD-49C3-9156-5B798C0AF033}"/>
              </a:ext>
            </a:extLst>
          </p:cNvPr>
          <p:cNvPicPr>
            <a:picLocks noChangeAspect="1"/>
          </p:cNvPicPr>
          <p:nvPr/>
        </p:nvPicPr>
        <p:blipFill>
          <a:blip r:embed="rId6">
            <a:extLst>
              <a:ext uri="{BEBA8EAE-BF5A-486C-A8C5-ECC9F3942E4B}">
                <a14:imgProps xmlns:a14="http://schemas.microsoft.com/office/drawing/2010/main">
                  <a14:imgLayer r:embed="rId7">
                    <a14:imgEffect>
                      <a14:colorTemperature colorTemp="47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347154" y="320721"/>
            <a:ext cx="945401" cy="1328672"/>
          </a:xfrm>
          <a:prstGeom prst="rect">
            <a:avLst/>
          </a:prstGeom>
        </p:spPr>
      </p:pic>
      <p:sp>
        <p:nvSpPr>
          <p:cNvPr id="4" name="TextBox 3">
            <a:extLst>
              <a:ext uri="{FF2B5EF4-FFF2-40B4-BE49-F238E27FC236}">
                <a16:creationId xmlns:a16="http://schemas.microsoft.com/office/drawing/2014/main" id="{2425CAE7-4C43-46AE-8186-F6965EC4656D}"/>
              </a:ext>
            </a:extLst>
          </p:cNvPr>
          <p:cNvSpPr txBox="1"/>
          <p:nvPr/>
        </p:nvSpPr>
        <p:spPr>
          <a:xfrm>
            <a:off x="6096000" y="3671650"/>
            <a:ext cx="5770251" cy="523220"/>
          </a:xfrm>
          <a:prstGeom prst="rect">
            <a:avLst/>
          </a:prstGeom>
          <a:noFill/>
          <a:effectLst>
            <a:softEdge rad="63500"/>
          </a:effectLst>
        </p:spPr>
        <p:txBody>
          <a:bodyPr wrap="square" rtlCol="0">
            <a:spAutoFit/>
          </a:bodyPr>
          <a:lstStyle/>
          <a:p>
            <a:pPr marL="457200" indent="-457200">
              <a:buFont typeface="Arial" panose="020B0604020202020204" pitchFamily="34" charset="0"/>
              <a:buChar char="•"/>
            </a:pPr>
            <a:r>
              <a:rPr lang="en-GB" sz="2800" dirty="0"/>
              <a:t>Water to drink, cook and clean.</a:t>
            </a:r>
          </a:p>
        </p:txBody>
      </p:sp>
      <p:sp>
        <p:nvSpPr>
          <p:cNvPr id="7" name="TextBox 6">
            <a:extLst>
              <a:ext uri="{FF2B5EF4-FFF2-40B4-BE49-F238E27FC236}">
                <a16:creationId xmlns:a16="http://schemas.microsoft.com/office/drawing/2014/main" id="{8CD07954-3722-49F3-981E-64E9CD0B7F3C}"/>
              </a:ext>
            </a:extLst>
          </p:cNvPr>
          <p:cNvSpPr txBox="1"/>
          <p:nvPr/>
        </p:nvSpPr>
        <p:spPr>
          <a:xfrm>
            <a:off x="6096000" y="4779644"/>
            <a:ext cx="5916984" cy="954107"/>
          </a:xfrm>
          <a:prstGeom prst="rect">
            <a:avLst/>
          </a:prstGeom>
          <a:noFill/>
          <a:effectLst>
            <a:softEdge rad="63500"/>
          </a:effectLst>
        </p:spPr>
        <p:txBody>
          <a:bodyPr wrap="square" rtlCol="0">
            <a:spAutoFit/>
          </a:bodyPr>
          <a:lstStyle/>
          <a:p>
            <a:pPr marL="457200" indent="-457200">
              <a:buFont typeface="Arial" panose="020B0604020202020204" pitchFamily="34" charset="0"/>
              <a:buChar char="•"/>
            </a:pPr>
            <a:r>
              <a:rPr lang="en-GB" sz="2800" dirty="0"/>
              <a:t>Animals living in and around rivers provided people with food.</a:t>
            </a:r>
          </a:p>
        </p:txBody>
      </p:sp>
      <p:sp>
        <p:nvSpPr>
          <p:cNvPr id="12" name="TextBox 11">
            <a:extLst>
              <a:ext uri="{FF2B5EF4-FFF2-40B4-BE49-F238E27FC236}">
                <a16:creationId xmlns:a16="http://schemas.microsoft.com/office/drawing/2014/main" id="{B682D9A8-AFA6-4DB5-88C2-46FE263D5ECE}"/>
              </a:ext>
            </a:extLst>
          </p:cNvPr>
          <p:cNvSpPr txBox="1"/>
          <p:nvPr/>
        </p:nvSpPr>
        <p:spPr>
          <a:xfrm>
            <a:off x="647167" y="1601302"/>
            <a:ext cx="11197679" cy="1323439"/>
          </a:xfrm>
          <a:prstGeom prst="rect">
            <a:avLst/>
          </a:prstGeom>
          <a:noFill/>
        </p:spPr>
        <p:txBody>
          <a:bodyPr wrap="square" rtlCol="0">
            <a:spAutoFit/>
          </a:bodyPr>
          <a:lstStyle/>
          <a:p>
            <a:pPr algn="ctr"/>
            <a:r>
              <a:rPr lang="en-GB" sz="4000" b="1" dirty="0">
                <a:ln w="9525">
                  <a:solidFill>
                    <a:schemeClr val="bg1"/>
                  </a:solidFill>
                  <a:prstDash val="solid"/>
                </a:ln>
                <a:solidFill>
                  <a:srgbClr val="309DC3"/>
                </a:solidFill>
                <a:effectLst>
                  <a:outerShdw blurRad="12700" dist="38100" dir="2700000" algn="tl" rotWithShape="0">
                    <a:schemeClr val="accent5">
                      <a:lumMod val="60000"/>
                      <a:lumOff val="40000"/>
                    </a:schemeClr>
                  </a:outerShdw>
                </a:effectLst>
              </a:rPr>
              <a:t>Villages began to develop along rivers because they provide lots of </a:t>
            </a:r>
            <a:r>
              <a:rPr lang="en-GB" sz="4000" b="1" dirty="0">
                <a:ln w="9525">
                  <a:solidFill>
                    <a:schemeClr val="bg1"/>
                  </a:solidFill>
                  <a:prstDash val="solid"/>
                </a:ln>
                <a:solidFill>
                  <a:schemeClr val="accent2"/>
                </a:solidFill>
                <a:effectLst>
                  <a:outerShdw blurRad="12700" dist="38100" dir="2700000" algn="tl" rotWithShape="0">
                    <a:schemeClr val="accent5">
                      <a:lumMod val="60000"/>
                      <a:lumOff val="40000"/>
                    </a:schemeClr>
                  </a:outerShdw>
                </a:effectLst>
              </a:rPr>
              <a:t>resources</a:t>
            </a:r>
            <a:r>
              <a:rPr lang="en-GB" sz="4000" b="1" dirty="0">
                <a:ln w="9525">
                  <a:solidFill>
                    <a:schemeClr val="bg1"/>
                  </a:solidFill>
                  <a:prstDash val="solid"/>
                </a:ln>
                <a:solidFill>
                  <a:srgbClr val="309DC3"/>
                </a:solidFill>
                <a:effectLst>
                  <a:outerShdw blurRad="12700" dist="38100" dir="2700000" algn="tl" rotWithShape="0">
                    <a:schemeClr val="accent5">
                      <a:lumMod val="60000"/>
                      <a:lumOff val="40000"/>
                    </a:schemeClr>
                  </a:outerShdw>
                </a:effectLst>
              </a:rPr>
              <a:t> for people to use.</a:t>
            </a:r>
          </a:p>
        </p:txBody>
      </p:sp>
      <p:pic>
        <p:nvPicPr>
          <p:cNvPr id="6" name="Picture 5" descr="A fish jumping out of water&#10;&#10;Description automatically generated">
            <a:extLst>
              <a:ext uri="{FF2B5EF4-FFF2-40B4-BE49-F238E27FC236}">
                <a16:creationId xmlns:a16="http://schemas.microsoft.com/office/drawing/2014/main" id="{26DB75CC-1520-84F9-67B9-A9C16FAC9EE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25749" y="3289037"/>
            <a:ext cx="5345558" cy="2669786"/>
          </a:xfrm>
          <a:prstGeom prst="rect">
            <a:avLst/>
          </a:prstGeom>
        </p:spPr>
      </p:pic>
      <p:sp>
        <p:nvSpPr>
          <p:cNvPr id="2" name="TextBox 1">
            <a:extLst>
              <a:ext uri="{FF2B5EF4-FFF2-40B4-BE49-F238E27FC236}">
                <a16:creationId xmlns:a16="http://schemas.microsoft.com/office/drawing/2014/main" id="{08C77ACC-E8CD-BDBF-F53A-9F746C491E02}"/>
              </a:ext>
            </a:extLst>
          </p:cNvPr>
          <p:cNvSpPr txBox="1">
            <a:spLocks noGrp="1" noRot="1" noMove="1" noResize="1" noEditPoints="1" noAdjustHandles="1" noChangeArrowheads="1" noChangeShapeType="1"/>
          </p:cNvSpPr>
          <p:nvPr/>
        </p:nvSpPr>
        <p:spPr>
          <a:xfrm>
            <a:off x="71224" y="6537279"/>
            <a:ext cx="745586" cy="276999"/>
          </a:xfrm>
          <a:prstGeom prst="rect">
            <a:avLst/>
          </a:prstGeom>
          <a:noFill/>
        </p:spPr>
        <p:txBody>
          <a:bodyPr wrap="square" rtlCol="0">
            <a:spAutoFit/>
          </a:bodyPr>
          <a:lstStyle/>
          <a:p>
            <a:r>
              <a:rPr lang="en-GB" sz="1200" dirty="0">
                <a:solidFill>
                  <a:schemeClr val="bg1">
                    <a:lumMod val="65000"/>
                  </a:schemeClr>
                </a:solidFill>
              </a:rPr>
              <a:t>FT Q C39</a:t>
            </a:r>
          </a:p>
        </p:txBody>
      </p:sp>
    </p:spTree>
    <p:extLst>
      <p:ext uri="{BB962C8B-B14F-4D97-AF65-F5344CB8AC3E}">
        <p14:creationId xmlns:p14="http://schemas.microsoft.com/office/powerpoint/2010/main" val="4284992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D1CE5DB-03DA-4AAF-A182-C37DD59B682D}"/>
              </a:ext>
            </a:extLst>
          </p:cNvPr>
          <p:cNvSpPr/>
          <p:nvPr/>
        </p:nvSpPr>
        <p:spPr>
          <a:xfrm>
            <a:off x="0" y="626875"/>
            <a:ext cx="12192000" cy="831815"/>
          </a:xfrm>
          <a:prstGeom prst="rect">
            <a:avLst/>
          </a:prstGeom>
          <a:solidFill>
            <a:srgbClr val="309D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rPr>
              <a:t>         People started to use the river in other ways</a:t>
            </a:r>
          </a:p>
        </p:txBody>
      </p:sp>
      <p:pic>
        <p:nvPicPr>
          <p:cNvPr id="9" name="Picture 8">
            <a:extLst>
              <a:ext uri="{FF2B5EF4-FFF2-40B4-BE49-F238E27FC236}">
                <a16:creationId xmlns:a16="http://schemas.microsoft.com/office/drawing/2014/main" id="{B3A1669B-D7D0-419B-852E-8CBF0E8529DD}"/>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0218653" y="6034850"/>
            <a:ext cx="1603140" cy="704292"/>
          </a:xfrm>
          <a:prstGeom prst="rect">
            <a:avLst/>
          </a:prstGeom>
        </p:spPr>
      </p:pic>
      <p:pic>
        <p:nvPicPr>
          <p:cNvPr id="10" name="Picture 9">
            <a:extLst>
              <a:ext uri="{FF2B5EF4-FFF2-40B4-BE49-F238E27FC236}">
                <a16:creationId xmlns:a16="http://schemas.microsoft.com/office/drawing/2014/main" id="{94001C35-C695-4107-8638-AF14BC46B5BF}"/>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1414117" y="6233410"/>
            <a:ext cx="706659" cy="539711"/>
          </a:xfrm>
          <a:prstGeom prst="rect">
            <a:avLst/>
          </a:prstGeom>
        </p:spPr>
      </p:pic>
      <p:pic>
        <p:nvPicPr>
          <p:cNvPr id="11" name="Picture 10">
            <a:extLst>
              <a:ext uri="{FF2B5EF4-FFF2-40B4-BE49-F238E27FC236}">
                <a16:creationId xmlns:a16="http://schemas.microsoft.com/office/drawing/2014/main" id="{6E3F5C42-89CD-49C3-9156-5B798C0AF033}"/>
              </a:ext>
            </a:extLst>
          </p:cNvPr>
          <p:cNvPicPr>
            <a:picLocks noChangeAspect="1"/>
          </p:cNvPicPr>
          <p:nvPr/>
        </p:nvPicPr>
        <p:blipFill>
          <a:blip r:embed="rId6">
            <a:extLst>
              <a:ext uri="{BEBA8EAE-BF5A-486C-A8C5-ECC9F3942E4B}">
                <a14:imgProps xmlns:a14="http://schemas.microsoft.com/office/drawing/2010/main">
                  <a14:imgLayer r:embed="rId7">
                    <a14:imgEffect>
                      <a14:colorTemperature colorTemp="47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246743" y="350596"/>
            <a:ext cx="945401" cy="1328672"/>
          </a:xfrm>
          <a:prstGeom prst="rect">
            <a:avLst/>
          </a:prstGeom>
        </p:spPr>
      </p:pic>
      <p:sp>
        <p:nvSpPr>
          <p:cNvPr id="18" name="TextBox 17">
            <a:extLst>
              <a:ext uri="{FF2B5EF4-FFF2-40B4-BE49-F238E27FC236}">
                <a16:creationId xmlns:a16="http://schemas.microsoft.com/office/drawing/2014/main" id="{9B72976E-DCC4-4CE5-8C60-BF7CFC7C3024}"/>
              </a:ext>
            </a:extLst>
          </p:cNvPr>
          <p:cNvSpPr txBox="1"/>
          <p:nvPr/>
        </p:nvSpPr>
        <p:spPr>
          <a:xfrm>
            <a:off x="6302048" y="3316566"/>
            <a:ext cx="5519745" cy="2246769"/>
          </a:xfrm>
          <a:prstGeom prst="rect">
            <a:avLst/>
          </a:prstGeom>
          <a:noFill/>
          <a:effectLst>
            <a:softEdge rad="63500"/>
          </a:effectLst>
        </p:spPr>
        <p:txBody>
          <a:bodyPr wrap="square" rtlCol="0">
            <a:spAutoFit/>
          </a:bodyPr>
          <a:lstStyle/>
          <a:p>
            <a:r>
              <a:rPr lang="en-GB" sz="2800" dirty="0"/>
              <a:t>When the river floods, water travels across the land and sediment and nutrients are spread over the </a:t>
            </a:r>
            <a:r>
              <a:rPr lang="en-GB" sz="2800" b="1" dirty="0">
                <a:solidFill>
                  <a:schemeClr val="accent2"/>
                </a:solidFill>
              </a:rPr>
              <a:t>floodplain</a:t>
            </a:r>
            <a:r>
              <a:rPr lang="en-GB" sz="2800" dirty="0"/>
              <a:t>.</a:t>
            </a:r>
            <a:r>
              <a:rPr lang="en-GB" sz="2800" dirty="0">
                <a:solidFill>
                  <a:schemeClr val="accent2"/>
                </a:solidFill>
              </a:rPr>
              <a:t> </a:t>
            </a:r>
            <a:r>
              <a:rPr lang="en-GB" sz="2800" dirty="0"/>
              <a:t>This provides fertile land to grow crops and feed animals.</a:t>
            </a:r>
          </a:p>
        </p:txBody>
      </p:sp>
      <p:sp>
        <p:nvSpPr>
          <p:cNvPr id="2" name="Rectangle 1">
            <a:extLst>
              <a:ext uri="{FF2B5EF4-FFF2-40B4-BE49-F238E27FC236}">
                <a16:creationId xmlns:a16="http://schemas.microsoft.com/office/drawing/2014/main" id="{E5DF0BA9-2D6D-49D0-82CF-7E1A08528C7D}"/>
              </a:ext>
            </a:extLst>
          </p:cNvPr>
          <p:cNvSpPr/>
          <p:nvPr/>
        </p:nvSpPr>
        <p:spPr>
          <a:xfrm>
            <a:off x="3187671" y="1572990"/>
            <a:ext cx="5816657" cy="769441"/>
          </a:xfrm>
          <a:prstGeom prst="rect">
            <a:avLst/>
          </a:prstGeom>
        </p:spPr>
        <p:txBody>
          <a:bodyPr wrap="none">
            <a:spAutoFit/>
          </a:bodyPr>
          <a:lstStyle/>
          <a:p>
            <a:r>
              <a:rPr lang="en-GB" sz="4400" b="1" dirty="0">
                <a:ln w="9525">
                  <a:solidFill>
                    <a:schemeClr val="bg1"/>
                  </a:solidFill>
                  <a:prstDash val="solid"/>
                </a:ln>
                <a:solidFill>
                  <a:srgbClr val="309DC3"/>
                </a:solidFill>
                <a:effectLst>
                  <a:outerShdw blurRad="12700" dist="38100" dir="2700000" algn="tl" rotWithShape="0">
                    <a:schemeClr val="accent5">
                      <a:lumMod val="60000"/>
                      <a:lumOff val="40000"/>
                    </a:schemeClr>
                  </a:outerShdw>
                </a:effectLst>
              </a:rPr>
              <a:t>Agriculture and Farming</a:t>
            </a:r>
          </a:p>
        </p:txBody>
      </p:sp>
      <p:pic>
        <p:nvPicPr>
          <p:cNvPr id="7" name="Picture 6" descr="A river with a tractor and sheep&#10;&#10;Description automatically generated with medium confidence">
            <a:extLst>
              <a:ext uri="{FF2B5EF4-FFF2-40B4-BE49-F238E27FC236}">
                <a16:creationId xmlns:a16="http://schemas.microsoft.com/office/drawing/2014/main" id="{C40C7F5C-8F05-2B7D-DD24-F5B63E775F8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0207" y="2756119"/>
            <a:ext cx="5266576" cy="3518901"/>
          </a:xfrm>
          <a:prstGeom prst="rect">
            <a:avLst/>
          </a:prstGeom>
        </p:spPr>
      </p:pic>
      <p:sp>
        <p:nvSpPr>
          <p:cNvPr id="3" name="TextBox 2">
            <a:extLst>
              <a:ext uri="{FF2B5EF4-FFF2-40B4-BE49-F238E27FC236}">
                <a16:creationId xmlns:a16="http://schemas.microsoft.com/office/drawing/2014/main" id="{CF4A1735-6BEB-BB92-AE57-7A1496746E7B}"/>
              </a:ext>
            </a:extLst>
          </p:cNvPr>
          <p:cNvSpPr txBox="1">
            <a:spLocks noGrp="1" noRot="1" noMove="1" noResize="1" noEditPoints="1" noAdjustHandles="1" noChangeArrowheads="1" noChangeShapeType="1"/>
          </p:cNvSpPr>
          <p:nvPr/>
        </p:nvSpPr>
        <p:spPr>
          <a:xfrm>
            <a:off x="71224" y="6537279"/>
            <a:ext cx="745586" cy="276999"/>
          </a:xfrm>
          <a:prstGeom prst="rect">
            <a:avLst/>
          </a:prstGeom>
          <a:noFill/>
        </p:spPr>
        <p:txBody>
          <a:bodyPr wrap="square" rtlCol="0">
            <a:spAutoFit/>
          </a:bodyPr>
          <a:lstStyle/>
          <a:p>
            <a:r>
              <a:rPr lang="en-GB" sz="1200" dirty="0">
                <a:solidFill>
                  <a:schemeClr val="bg1">
                    <a:lumMod val="65000"/>
                  </a:schemeClr>
                </a:solidFill>
              </a:rPr>
              <a:t>FT Q C39</a:t>
            </a:r>
          </a:p>
        </p:txBody>
      </p:sp>
    </p:spTree>
    <p:extLst>
      <p:ext uri="{BB962C8B-B14F-4D97-AF65-F5344CB8AC3E}">
        <p14:creationId xmlns:p14="http://schemas.microsoft.com/office/powerpoint/2010/main" val="735614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D1CE5DB-03DA-4AAF-A182-C37DD59B682D}"/>
              </a:ext>
            </a:extLst>
          </p:cNvPr>
          <p:cNvSpPr/>
          <p:nvPr/>
        </p:nvSpPr>
        <p:spPr>
          <a:xfrm>
            <a:off x="0" y="626875"/>
            <a:ext cx="12192000" cy="831815"/>
          </a:xfrm>
          <a:prstGeom prst="rect">
            <a:avLst/>
          </a:prstGeom>
          <a:solidFill>
            <a:srgbClr val="309D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rPr>
              <a:t>         People started to use the river in other ways</a:t>
            </a:r>
          </a:p>
        </p:txBody>
      </p:sp>
      <p:pic>
        <p:nvPicPr>
          <p:cNvPr id="9" name="Picture 8">
            <a:extLst>
              <a:ext uri="{FF2B5EF4-FFF2-40B4-BE49-F238E27FC236}">
                <a16:creationId xmlns:a16="http://schemas.microsoft.com/office/drawing/2014/main" id="{B3A1669B-D7D0-419B-852E-8CBF0E8529DD}"/>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0218653" y="6034850"/>
            <a:ext cx="1603140" cy="704292"/>
          </a:xfrm>
          <a:prstGeom prst="rect">
            <a:avLst/>
          </a:prstGeom>
        </p:spPr>
      </p:pic>
      <p:pic>
        <p:nvPicPr>
          <p:cNvPr id="10" name="Picture 9">
            <a:extLst>
              <a:ext uri="{FF2B5EF4-FFF2-40B4-BE49-F238E27FC236}">
                <a16:creationId xmlns:a16="http://schemas.microsoft.com/office/drawing/2014/main" id="{94001C35-C695-4107-8638-AF14BC46B5BF}"/>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1414117" y="6233410"/>
            <a:ext cx="706659" cy="539711"/>
          </a:xfrm>
          <a:prstGeom prst="rect">
            <a:avLst/>
          </a:prstGeom>
        </p:spPr>
      </p:pic>
      <p:pic>
        <p:nvPicPr>
          <p:cNvPr id="11" name="Picture 10">
            <a:extLst>
              <a:ext uri="{FF2B5EF4-FFF2-40B4-BE49-F238E27FC236}">
                <a16:creationId xmlns:a16="http://schemas.microsoft.com/office/drawing/2014/main" id="{6E3F5C42-89CD-49C3-9156-5B798C0AF033}"/>
              </a:ext>
            </a:extLst>
          </p:cNvPr>
          <p:cNvPicPr>
            <a:picLocks noChangeAspect="1"/>
          </p:cNvPicPr>
          <p:nvPr/>
        </p:nvPicPr>
        <p:blipFill>
          <a:blip r:embed="rId6">
            <a:extLst>
              <a:ext uri="{BEBA8EAE-BF5A-486C-A8C5-ECC9F3942E4B}">
                <a14:imgProps xmlns:a14="http://schemas.microsoft.com/office/drawing/2010/main">
                  <a14:imgLayer r:embed="rId7">
                    <a14:imgEffect>
                      <a14:colorTemperature colorTemp="47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246743" y="350596"/>
            <a:ext cx="945401" cy="1328672"/>
          </a:xfrm>
          <a:prstGeom prst="rect">
            <a:avLst/>
          </a:prstGeom>
        </p:spPr>
      </p:pic>
      <p:sp>
        <p:nvSpPr>
          <p:cNvPr id="21" name="TextBox 20">
            <a:extLst>
              <a:ext uri="{FF2B5EF4-FFF2-40B4-BE49-F238E27FC236}">
                <a16:creationId xmlns:a16="http://schemas.microsoft.com/office/drawing/2014/main" id="{7EC59E2E-E42A-4D57-B09B-797D79F759F8}"/>
              </a:ext>
            </a:extLst>
          </p:cNvPr>
          <p:cNvSpPr txBox="1"/>
          <p:nvPr/>
        </p:nvSpPr>
        <p:spPr>
          <a:xfrm>
            <a:off x="5778230" y="3410307"/>
            <a:ext cx="6043563" cy="1815882"/>
          </a:xfrm>
          <a:prstGeom prst="rect">
            <a:avLst/>
          </a:prstGeom>
          <a:noFill/>
          <a:effectLst>
            <a:softEdge rad="63500"/>
          </a:effectLst>
        </p:spPr>
        <p:txBody>
          <a:bodyPr wrap="square" rtlCol="0">
            <a:spAutoFit/>
          </a:bodyPr>
          <a:lstStyle/>
          <a:p>
            <a:r>
              <a:rPr lang="en-GB" sz="2800" dirty="0"/>
              <a:t>People, goods, animals and food could be transported in boats along the river in times when there were no proper roads.</a:t>
            </a:r>
          </a:p>
        </p:txBody>
      </p:sp>
      <p:sp>
        <p:nvSpPr>
          <p:cNvPr id="2" name="Rectangle 1">
            <a:extLst>
              <a:ext uri="{FF2B5EF4-FFF2-40B4-BE49-F238E27FC236}">
                <a16:creationId xmlns:a16="http://schemas.microsoft.com/office/drawing/2014/main" id="{CFB501F4-29C7-42C7-B937-1AE93CE2A643}"/>
              </a:ext>
            </a:extLst>
          </p:cNvPr>
          <p:cNvSpPr/>
          <p:nvPr/>
        </p:nvSpPr>
        <p:spPr>
          <a:xfrm>
            <a:off x="4880571" y="1572990"/>
            <a:ext cx="2430858" cy="769441"/>
          </a:xfrm>
          <a:prstGeom prst="rect">
            <a:avLst/>
          </a:prstGeom>
        </p:spPr>
        <p:txBody>
          <a:bodyPr wrap="none">
            <a:spAutoFit/>
          </a:bodyPr>
          <a:lstStyle/>
          <a:p>
            <a:pPr algn="ctr"/>
            <a:r>
              <a:rPr lang="en-GB" sz="4400" b="1" dirty="0">
                <a:ln w="9525">
                  <a:solidFill>
                    <a:schemeClr val="bg1"/>
                  </a:solidFill>
                  <a:prstDash val="solid"/>
                </a:ln>
                <a:solidFill>
                  <a:srgbClr val="309DC3"/>
                </a:solidFill>
                <a:effectLst>
                  <a:outerShdw blurRad="12700" dist="38100" dir="2700000" algn="tl" rotWithShape="0">
                    <a:schemeClr val="accent5">
                      <a:lumMod val="60000"/>
                      <a:lumOff val="40000"/>
                    </a:schemeClr>
                  </a:outerShdw>
                </a:effectLst>
              </a:rPr>
              <a:t>Transport</a:t>
            </a:r>
            <a:endParaRPr lang="en-GB" sz="4400" dirty="0"/>
          </a:p>
        </p:txBody>
      </p:sp>
      <p:sp>
        <p:nvSpPr>
          <p:cNvPr id="6" name="TextBox 5">
            <a:extLst>
              <a:ext uri="{FF2B5EF4-FFF2-40B4-BE49-F238E27FC236}">
                <a16:creationId xmlns:a16="http://schemas.microsoft.com/office/drawing/2014/main" id="{EE69BD1E-E3EC-EA9D-44D7-90CF750F2125}"/>
              </a:ext>
            </a:extLst>
          </p:cNvPr>
          <p:cNvSpPr txBox="1"/>
          <p:nvPr/>
        </p:nvSpPr>
        <p:spPr>
          <a:xfrm>
            <a:off x="370207" y="6424262"/>
            <a:ext cx="2011680" cy="215444"/>
          </a:xfrm>
          <a:prstGeom prst="rect">
            <a:avLst/>
          </a:prstGeom>
          <a:noFill/>
        </p:spPr>
        <p:txBody>
          <a:bodyPr wrap="square" rtlCol="0">
            <a:spAutoFit/>
          </a:bodyPr>
          <a:lstStyle/>
          <a:p>
            <a:r>
              <a:rPr lang="sv-SE" sz="800" dirty="0">
                <a:solidFill>
                  <a:schemeClr val="bg1"/>
                </a:solidFill>
              </a:rPr>
              <a:t>Image: avlxyz 3447605736 via Flickr</a:t>
            </a:r>
            <a:endParaRPr lang="en-GB" sz="800" dirty="0">
              <a:solidFill>
                <a:schemeClr val="bg1"/>
              </a:solidFill>
            </a:endParaRPr>
          </a:p>
        </p:txBody>
      </p:sp>
      <p:pic>
        <p:nvPicPr>
          <p:cNvPr id="4" name="Picture 3" descr="A fishing boat in a river&#10;&#10;Description automatically generated">
            <a:extLst>
              <a:ext uri="{FF2B5EF4-FFF2-40B4-BE49-F238E27FC236}">
                <a16:creationId xmlns:a16="http://schemas.microsoft.com/office/drawing/2014/main" id="{A076951D-A0B0-A99D-A8B5-B1A89D65A2D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46743" y="2583608"/>
            <a:ext cx="5120871" cy="3840654"/>
          </a:xfrm>
          <a:prstGeom prst="rect">
            <a:avLst/>
          </a:prstGeom>
        </p:spPr>
      </p:pic>
      <p:sp>
        <p:nvSpPr>
          <p:cNvPr id="3" name="TextBox 2">
            <a:extLst>
              <a:ext uri="{FF2B5EF4-FFF2-40B4-BE49-F238E27FC236}">
                <a16:creationId xmlns:a16="http://schemas.microsoft.com/office/drawing/2014/main" id="{FC49A036-9A6F-D1AD-BFE1-CD8FB84A40E8}"/>
              </a:ext>
            </a:extLst>
          </p:cNvPr>
          <p:cNvSpPr txBox="1">
            <a:spLocks/>
          </p:cNvSpPr>
          <p:nvPr/>
        </p:nvSpPr>
        <p:spPr>
          <a:xfrm>
            <a:off x="71224" y="6537279"/>
            <a:ext cx="745586" cy="276999"/>
          </a:xfrm>
          <a:prstGeom prst="rect">
            <a:avLst/>
          </a:prstGeom>
          <a:noFill/>
        </p:spPr>
        <p:txBody>
          <a:bodyPr wrap="square" rtlCol="0">
            <a:spAutoFit/>
          </a:bodyPr>
          <a:lstStyle/>
          <a:p>
            <a:r>
              <a:rPr lang="en-GB" sz="1200" dirty="0">
                <a:solidFill>
                  <a:schemeClr val="bg1">
                    <a:lumMod val="65000"/>
                  </a:schemeClr>
                </a:solidFill>
              </a:rPr>
              <a:t>FT Q C39</a:t>
            </a:r>
          </a:p>
        </p:txBody>
      </p:sp>
    </p:spTree>
    <p:extLst>
      <p:ext uri="{BB962C8B-B14F-4D97-AF65-F5344CB8AC3E}">
        <p14:creationId xmlns:p14="http://schemas.microsoft.com/office/powerpoint/2010/main" val="1979576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D1CE5DB-03DA-4AAF-A182-C37DD59B682D}"/>
              </a:ext>
            </a:extLst>
          </p:cNvPr>
          <p:cNvSpPr/>
          <p:nvPr/>
        </p:nvSpPr>
        <p:spPr>
          <a:xfrm>
            <a:off x="0" y="626875"/>
            <a:ext cx="12192000" cy="831815"/>
          </a:xfrm>
          <a:prstGeom prst="rect">
            <a:avLst/>
          </a:prstGeom>
          <a:solidFill>
            <a:srgbClr val="309D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rPr>
              <a:t>         People started to use the river in other ways</a:t>
            </a:r>
          </a:p>
        </p:txBody>
      </p:sp>
      <p:pic>
        <p:nvPicPr>
          <p:cNvPr id="9" name="Picture 8">
            <a:extLst>
              <a:ext uri="{FF2B5EF4-FFF2-40B4-BE49-F238E27FC236}">
                <a16:creationId xmlns:a16="http://schemas.microsoft.com/office/drawing/2014/main" id="{B3A1669B-D7D0-419B-852E-8CBF0E8529DD}"/>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0218653" y="6034850"/>
            <a:ext cx="1603140" cy="704292"/>
          </a:xfrm>
          <a:prstGeom prst="rect">
            <a:avLst/>
          </a:prstGeom>
        </p:spPr>
      </p:pic>
      <p:pic>
        <p:nvPicPr>
          <p:cNvPr id="10" name="Picture 9">
            <a:extLst>
              <a:ext uri="{FF2B5EF4-FFF2-40B4-BE49-F238E27FC236}">
                <a16:creationId xmlns:a16="http://schemas.microsoft.com/office/drawing/2014/main" id="{94001C35-C695-4107-8638-AF14BC46B5BF}"/>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1414117" y="6233410"/>
            <a:ext cx="706659" cy="539711"/>
          </a:xfrm>
          <a:prstGeom prst="rect">
            <a:avLst/>
          </a:prstGeom>
        </p:spPr>
      </p:pic>
      <p:pic>
        <p:nvPicPr>
          <p:cNvPr id="11" name="Picture 10">
            <a:extLst>
              <a:ext uri="{FF2B5EF4-FFF2-40B4-BE49-F238E27FC236}">
                <a16:creationId xmlns:a16="http://schemas.microsoft.com/office/drawing/2014/main" id="{6E3F5C42-89CD-49C3-9156-5B798C0AF033}"/>
              </a:ext>
            </a:extLst>
          </p:cNvPr>
          <p:cNvPicPr>
            <a:picLocks noChangeAspect="1"/>
          </p:cNvPicPr>
          <p:nvPr/>
        </p:nvPicPr>
        <p:blipFill>
          <a:blip r:embed="rId6">
            <a:extLst>
              <a:ext uri="{BEBA8EAE-BF5A-486C-A8C5-ECC9F3942E4B}">
                <a14:imgProps xmlns:a14="http://schemas.microsoft.com/office/drawing/2010/main">
                  <a14:imgLayer r:embed="rId7">
                    <a14:imgEffect>
                      <a14:colorTemperature colorTemp="47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246743" y="350596"/>
            <a:ext cx="945401" cy="1328672"/>
          </a:xfrm>
          <a:prstGeom prst="rect">
            <a:avLst/>
          </a:prstGeom>
        </p:spPr>
      </p:pic>
      <p:sp>
        <p:nvSpPr>
          <p:cNvPr id="23" name="TextBox 22">
            <a:extLst>
              <a:ext uri="{FF2B5EF4-FFF2-40B4-BE49-F238E27FC236}">
                <a16:creationId xmlns:a16="http://schemas.microsoft.com/office/drawing/2014/main" id="{534288CD-672B-44EC-A05E-F851BC81C321}"/>
              </a:ext>
            </a:extLst>
          </p:cNvPr>
          <p:cNvSpPr txBox="1"/>
          <p:nvPr/>
        </p:nvSpPr>
        <p:spPr>
          <a:xfrm>
            <a:off x="6922008" y="3201407"/>
            <a:ext cx="4899785" cy="2246769"/>
          </a:xfrm>
          <a:prstGeom prst="rect">
            <a:avLst/>
          </a:prstGeom>
          <a:noFill/>
          <a:effectLst>
            <a:softEdge rad="63500"/>
          </a:effectLst>
        </p:spPr>
        <p:txBody>
          <a:bodyPr wrap="square" rtlCol="0">
            <a:spAutoFit/>
          </a:bodyPr>
          <a:lstStyle/>
          <a:p>
            <a:r>
              <a:rPr lang="en-GB" sz="2800" dirty="0"/>
              <a:t>Castles could be built next to rivers or surrounded by deep ditches filled with water, or ‘moats’ from a nearby river to protect against invading armies.</a:t>
            </a:r>
            <a:endParaRPr lang="en-GB" sz="2000" dirty="0"/>
          </a:p>
        </p:txBody>
      </p:sp>
      <p:sp>
        <p:nvSpPr>
          <p:cNvPr id="2" name="Rectangle 1">
            <a:extLst>
              <a:ext uri="{FF2B5EF4-FFF2-40B4-BE49-F238E27FC236}">
                <a16:creationId xmlns:a16="http://schemas.microsoft.com/office/drawing/2014/main" id="{FC64B415-9BEA-4FBA-9FCE-AF957EA89F4C}"/>
              </a:ext>
            </a:extLst>
          </p:cNvPr>
          <p:cNvSpPr/>
          <p:nvPr/>
        </p:nvSpPr>
        <p:spPr>
          <a:xfrm>
            <a:off x="2992073" y="1572990"/>
            <a:ext cx="6207853" cy="769441"/>
          </a:xfrm>
          <a:prstGeom prst="rect">
            <a:avLst/>
          </a:prstGeom>
        </p:spPr>
        <p:txBody>
          <a:bodyPr wrap="none">
            <a:spAutoFit/>
          </a:bodyPr>
          <a:lstStyle/>
          <a:p>
            <a:pPr algn="ctr"/>
            <a:r>
              <a:rPr lang="en-GB" sz="4400" b="1" dirty="0">
                <a:ln w="9525">
                  <a:solidFill>
                    <a:schemeClr val="bg1"/>
                  </a:solidFill>
                  <a:prstDash val="solid"/>
                </a:ln>
                <a:solidFill>
                  <a:srgbClr val="309DC3"/>
                </a:solidFill>
                <a:effectLst>
                  <a:outerShdw blurRad="12700" dist="38100" dir="2700000" algn="tl" rotWithShape="0">
                    <a:schemeClr val="accent5">
                      <a:lumMod val="60000"/>
                      <a:lumOff val="40000"/>
                    </a:schemeClr>
                  </a:outerShdw>
                </a:effectLst>
              </a:rPr>
              <a:t>Defending against attack</a:t>
            </a:r>
            <a:r>
              <a:rPr lang="en-GB" sz="4400" dirty="0"/>
              <a:t>  </a:t>
            </a:r>
          </a:p>
        </p:txBody>
      </p:sp>
      <p:pic>
        <p:nvPicPr>
          <p:cNvPr id="4" name="Picture 3" descr="A picture containing grass, water, building, castle&#10;&#10;Description automatically generated">
            <a:extLst>
              <a:ext uri="{FF2B5EF4-FFF2-40B4-BE49-F238E27FC236}">
                <a16:creationId xmlns:a16="http://schemas.microsoft.com/office/drawing/2014/main" id="{05846527-E017-B38D-0455-371AC0F39B8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46743" y="2436792"/>
            <a:ext cx="6231465" cy="4157556"/>
          </a:xfrm>
          <a:prstGeom prst="rect">
            <a:avLst/>
          </a:prstGeom>
        </p:spPr>
      </p:pic>
      <p:sp>
        <p:nvSpPr>
          <p:cNvPr id="3" name="TextBox 2">
            <a:extLst>
              <a:ext uri="{FF2B5EF4-FFF2-40B4-BE49-F238E27FC236}">
                <a16:creationId xmlns:a16="http://schemas.microsoft.com/office/drawing/2014/main" id="{5F1D66AE-35E1-4C82-AC77-E05A1E67CA8B}"/>
              </a:ext>
            </a:extLst>
          </p:cNvPr>
          <p:cNvSpPr txBox="1">
            <a:spLocks noGrp="1" noRot="1" noMove="1" noResize="1" noEditPoints="1" noAdjustHandles="1" noChangeArrowheads="1" noChangeShapeType="1"/>
          </p:cNvSpPr>
          <p:nvPr/>
        </p:nvSpPr>
        <p:spPr>
          <a:xfrm>
            <a:off x="71224" y="6537279"/>
            <a:ext cx="745586" cy="276999"/>
          </a:xfrm>
          <a:prstGeom prst="rect">
            <a:avLst/>
          </a:prstGeom>
          <a:noFill/>
        </p:spPr>
        <p:txBody>
          <a:bodyPr wrap="square" rtlCol="0">
            <a:spAutoFit/>
          </a:bodyPr>
          <a:lstStyle/>
          <a:p>
            <a:r>
              <a:rPr lang="en-GB" sz="1200" dirty="0">
                <a:solidFill>
                  <a:schemeClr val="bg1">
                    <a:lumMod val="65000"/>
                  </a:schemeClr>
                </a:solidFill>
              </a:rPr>
              <a:t>FT Q C39</a:t>
            </a:r>
          </a:p>
        </p:txBody>
      </p:sp>
    </p:spTree>
    <p:extLst>
      <p:ext uri="{BB962C8B-B14F-4D97-AF65-F5344CB8AC3E}">
        <p14:creationId xmlns:p14="http://schemas.microsoft.com/office/powerpoint/2010/main" val="2744101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D1CE5DB-03DA-4AAF-A182-C37DD59B682D}"/>
              </a:ext>
            </a:extLst>
          </p:cNvPr>
          <p:cNvSpPr/>
          <p:nvPr/>
        </p:nvSpPr>
        <p:spPr>
          <a:xfrm>
            <a:off x="0" y="626875"/>
            <a:ext cx="12192000" cy="831815"/>
          </a:xfrm>
          <a:prstGeom prst="rect">
            <a:avLst/>
          </a:prstGeom>
          <a:solidFill>
            <a:srgbClr val="309D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rPr>
              <a:t>         People started to use the river in other ways</a:t>
            </a:r>
          </a:p>
        </p:txBody>
      </p:sp>
      <p:pic>
        <p:nvPicPr>
          <p:cNvPr id="9" name="Picture 8">
            <a:extLst>
              <a:ext uri="{FF2B5EF4-FFF2-40B4-BE49-F238E27FC236}">
                <a16:creationId xmlns:a16="http://schemas.microsoft.com/office/drawing/2014/main" id="{B3A1669B-D7D0-419B-852E-8CBF0E8529DD}"/>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0218653" y="6034850"/>
            <a:ext cx="1603140" cy="704292"/>
          </a:xfrm>
          <a:prstGeom prst="rect">
            <a:avLst/>
          </a:prstGeom>
        </p:spPr>
      </p:pic>
      <p:pic>
        <p:nvPicPr>
          <p:cNvPr id="10" name="Picture 9">
            <a:extLst>
              <a:ext uri="{FF2B5EF4-FFF2-40B4-BE49-F238E27FC236}">
                <a16:creationId xmlns:a16="http://schemas.microsoft.com/office/drawing/2014/main" id="{94001C35-C695-4107-8638-AF14BC46B5BF}"/>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1414117" y="6233410"/>
            <a:ext cx="706659" cy="539711"/>
          </a:xfrm>
          <a:prstGeom prst="rect">
            <a:avLst/>
          </a:prstGeom>
        </p:spPr>
      </p:pic>
      <p:pic>
        <p:nvPicPr>
          <p:cNvPr id="11" name="Picture 10">
            <a:extLst>
              <a:ext uri="{FF2B5EF4-FFF2-40B4-BE49-F238E27FC236}">
                <a16:creationId xmlns:a16="http://schemas.microsoft.com/office/drawing/2014/main" id="{6E3F5C42-89CD-49C3-9156-5B798C0AF033}"/>
              </a:ext>
            </a:extLst>
          </p:cNvPr>
          <p:cNvPicPr>
            <a:picLocks noChangeAspect="1"/>
          </p:cNvPicPr>
          <p:nvPr/>
        </p:nvPicPr>
        <p:blipFill>
          <a:blip r:embed="rId6">
            <a:extLst>
              <a:ext uri="{BEBA8EAE-BF5A-486C-A8C5-ECC9F3942E4B}">
                <a14:imgProps xmlns:a14="http://schemas.microsoft.com/office/drawing/2010/main">
                  <a14:imgLayer r:embed="rId7">
                    <a14:imgEffect>
                      <a14:colorTemperature colorTemp="47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246743" y="350596"/>
            <a:ext cx="945401" cy="1328672"/>
          </a:xfrm>
          <a:prstGeom prst="rect">
            <a:avLst/>
          </a:prstGeom>
        </p:spPr>
      </p:pic>
      <p:sp>
        <p:nvSpPr>
          <p:cNvPr id="5" name="TextBox 4">
            <a:extLst>
              <a:ext uri="{FF2B5EF4-FFF2-40B4-BE49-F238E27FC236}">
                <a16:creationId xmlns:a16="http://schemas.microsoft.com/office/drawing/2014/main" id="{4A14C525-5C9E-422B-9F81-9C286EB7709F}"/>
              </a:ext>
            </a:extLst>
          </p:cNvPr>
          <p:cNvSpPr txBox="1"/>
          <p:nvPr/>
        </p:nvSpPr>
        <p:spPr>
          <a:xfrm>
            <a:off x="6068926" y="3219720"/>
            <a:ext cx="5876332" cy="2677656"/>
          </a:xfrm>
          <a:prstGeom prst="rect">
            <a:avLst/>
          </a:prstGeom>
          <a:noFill/>
        </p:spPr>
        <p:txBody>
          <a:bodyPr wrap="square" rtlCol="0">
            <a:spAutoFit/>
          </a:bodyPr>
          <a:lstStyle/>
          <a:p>
            <a:r>
              <a:rPr lang="en-GB" sz="2800" dirty="0"/>
              <a:t>People started to use the force of water flowing in rivers to turn water wheels. This could then turn machinery to grind wheat to make flour or cut wood faster than had been possible before.</a:t>
            </a:r>
          </a:p>
        </p:txBody>
      </p:sp>
      <p:sp>
        <p:nvSpPr>
          <p:cNvPr id="2" name="Rectangle 1">
            <a:extLst>
              <a:ext uri="{FF2B5EF4-FFF2-40B4-BE49-F238E27FC236}">
                <a16:creationId xmlns:a16="http://schemas.microsoft.com/office/drawing/2014/main" id="{B3B3875D-A600-46AB-8FA7-4FCDE1736DE2}"/>
              </a:ext>
            </a:extLst>
          </p:cNvPr>
          <p:cNvSpPr/>
          <p:nvPr/>
        </p:nvSpPr>
        <p:spPr>
          <a:xfrm>
            <a:off x="4967909" y="1571744"/>
            <a:ext cx="2256181" cy="769441"/>
          </a:xfrm>
          <a:prstGeom prst="rect">
            <a:avLst/>
          </a:prstGeom>
        </p:spPr>
        <p:txBody>
          <a:bodyPr wrap="square">
            <a:spAutoFit/>
          </a:bodyPr>
          <a:lstStyle/>
          <a:p>
            <a:pPr algn="ctr"/>
            <a:r>
              <a:rPr lang="en-GB" sz="4400" b="1" dirty="0">
                <a:ln w="9525">
                  <a:solidFill>
                    <a:schemeClr val="bg1"/>
                  </a:solidFill>
                  <a:prstDash val="solid"/>
                </a:ln>
                <a:solidFill>
                  <a:srgbClr val="309DC3"/>
                </a:solidFill>
                <a:effectLst>
                  <a:outerShdw blurRad="12700" dist="38100" dir="2700000" algn="tl" rotWithShape="0">
                    <a:schemeClr val="accent5">
                      <a:lumMod val="60000"/>
                      <a:lumOff val="40000"/>
                    </a:schemeClr>
                  </a:outerShdw>
                </a:effectLst>
              </a:rPr>
              <a:t>Power</a:t>
            </a:r>
            <a:endParaRPr lang="en-GB" sz="4000" b="1" dirty="0">
              <a:ln w="9525">
                <a:solidFill>
                  <a:schemeClr val="bg1"/>
                </a:solidFill>
                <a:prstDash val="solid"/>
              </a:ln>
              <a:solidFill>
                <a:srgbClr val="309DC3"/>
              </a:solidFill>
              <a:effectLst>
                <a:outerShdw blurRad="12700" dist="38100" dir="2700000" algn="tl" rotWithShape="0">
                  <a:schemeClr val="accent5">
                    <a:lumMod val="60000"/>
                    <a:lumOff val="40000"/>
                  </a:schemeClr>
                </a:outerShdw>
              </a:effectLst>
            </a:endParaRPr>
          </a:p>
        </p:txBody>
      </p:sp>
      <p:pic>
        <p:nvPicPr>
          <p:cNvPr id="12" name="Picture 11" descr="A picture containing building, outdoor, water mill, brick&#10;&#10;Description automatically generated">
            <a:extLst>
              <a:ext uri="{FF2B5EF4-FFF2-40B4-BE49-F238E27FC236}">
                <a16:creationId xmlns:a16="http://schemas.microsoft.com/office/drawing/2014/main" id="{2C56975A-95B2-E06F-7A3E-B3D1D33A7949}"/>
              </a:ext>
            </a:extLst>
          </p:cNvPr>
          <p:cNvPicPr>
            <a:picLocks noChangeAspect="1"/>
          </p:cNvPicPr>
          <p:nvPr/>
        </p:nvPicPr>
        <p:blipFill rotWithShape="1">
          <a:blip r:embed="rId9">
            <a:extLst>
              <a:ext uri="{28A0092B-C50C-407E-A947-70E740481C1C}">
                <a14:useLocalDpi xmlns:a14="http://schemas.microsoft.com/office/drawing/2010/main" val="0"/>
              </a:ext>
            </a:extLst>
          </a:blip>
          <a:srcRect/>
          <a:stretch/>
        </p:blipFill>
        <p:spPr>
          <a:xfrm>
            <a:off x="865301" y="2464609"/>
            <a:ext cx="4102608" cy="3824172"/>
          </a:xfrm>
          <a:prstGeom prst="rect">
            <a:avLst/>
          </a:prstGeom>
        </p:spPr>
      </p:pic>
      <p:sp>
        <p:nvSpPr>
          <p:cNvPr id="3" name="TextBox 2">
            <a:extLst>
              <a:ext uri="{FF2B5EF4-FFF2-40B4-BE49-F238E27FC236}">
                <a16:creationId xmlns:a16="http://schemas.microsoft.com/office/drawing/2014/main" id="{86AB47B1-A63D-D906-41C0-BDEA70365A8B}"/>
              </a:ext>
            </a:extLst>
          </p:cNvPr>
          <p:cNvSpPr txBox="1">
            <a:spLocks noGrp="1" noRot="1" noMove="1" noResize="1" noEditPoints="1" noAdjustHandles="1" noChangeArrowheads="1" noChangeShapeType="1"/>
          </p:cNvSpPr>
          <p:nvPr/>
        </p:nvSpPr>
        <p:spPr>
          <a:xfrm>
            <a:off x="71224" y="6537279"/>
            <a:ext cx="745586" cy="276999"/>
          </a:xfrm>
          <a:prstGeom prst="rect">
            <a:avLst/>
          </a:prstGeom>
          <a:noFill/>
        </p:spPr>
        <p:txBody>
          <a:bodyPr wrap="square" rtlCol="0">
            <a:spAutoFit/>
          </a:bodyPr>
          <a:lstStyle/>
          <a:p>
            <a:r>
              <a:rPr lang="en-GB" sz="1200" dirty="0">
                <a:solidFill>
                  <a:schemeClr val="bg1">
                    <a:lumMod val="65000"/>
                  </a:schemeClr>
                </a:solidFill>
              </a:rPr>
              <a:t>FT Q C39</a:t>
            </a:r>
          </a:p>
        </p:txBody>
      </p:sp>
    </p:spTree>
    <p:extLst>
      <p:ext uri="{BB962C8B-B14F-4D97-AF65-F5344CB8AC3E}">
        <p14:creationId xmlns:p14="http://schemas.microsoft.com/office/powerpoint/2010/main" val="247932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D1CE5DB-03DA-4AAF-A182-C37DD59B682D}"/>
              </a:ext>
            </a:extLst>
          </p:cNvPr>
          <p:cNvSpPr/>
          <p:nvPr/>
        </p:nvSpPr>
        <p:spPr>
          <a:xfrm>
            <a:off x="0" y="624590"/>
            <a:ext cx="12192000" cy="831815"/>
          </a:xfrm>
          <a:prstGeom prst="rect">
            <a:avLst/>
          </a:prstGeom>
          <a:solidFill>
            <a:srgbClr val="309D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rPr>
              <a:t>          People started to use the river in other ways</a:t>
            </a:r>
          </a:p>
        </p:txBody>
      </p:sp>
      <p:pic>
        <p:nvPicPr>
          <p:cNvPr id="9" name="Picture 8">
            <a:extLst>
              <a:ext uri="{FF2B5EF4-FFF2-40B4-BE49-F238E27FC236}">
                <a16:creationId xmlns:a16="http://schemas.microsoft.com/office/drawing/2014/main" id="{B3A1669B-D7D0-419B-852E-8CBF0E8529DD}"/>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10218653" y="6034850"/>
            <a:ext cx="1603140" cy="704292"/>
          </a:xfrm>
          <a:prstGeom prst="rect">
            <a:avLst/>
          </a:prstGeom>
        </p:spPr>
      </p:pic>
      <p:pic>
        <p:nvPicPr>
          <p:cNvPr id="10" name="Picture 9">
            <a:extLst>
              <a:ext uri="{FF2B5EF4-FFF2-40B4-BE49-F238E27FC236}">
                <a16:creationId xmlns:a16="http://schemas.microsoft.com/office/drawing/2014/main" id="{94001C35-C695-4107-8638-AF14BC46B5BF}"/>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11414117" y="6233410"/>
            <a:ext cx="706659" cy="539711"/>
          </a:xfrm>
          <a:prstGeom prst="rect">
            <a:avLst/>
          </a:prstGeom>
        </p:spPr>
      </p:pic>
      <p:pic>
        <p:nvPicPr>
          <p:cNvPr id="11" name="Picture 10">
            <a:extLst>
              <a:ext uri="{FF2B5EF4-FFF2-40B4-BE49-F238E27FC236}">
                <a16:creationId xmlns:a16="http://schemas.microsoft.com/office/drawing/2014/main" id="{6E3F5C42-89CD-49C3-9156-5B798C0AF033}"/>
              </a:ext>
            </a:extLst>
          </p:cNvPr>
          <p:cNvPicPr>
            <a:picLocks noChangeAspect="1"/>
          </p:cNvPicPr>
          <p:nvPr/>
        </p:nvPicPr>
        <p:blipFill>
          <a:blip r:embed="rId8">
            <a:extLst>
              <a:ext uri="{BEBA8EAE-BF5A-486C-A8C5-ECC9F3942E4B}">
                <a14:imgProps xmlns:a14="http://schemas.microsoft.com/office/drawing/2010/main">
                  <a14:imgLayer r:embed="rId9">
                    <a14:imgEffect>
                      <a14:colorTemperature colorTemp="47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347154" y="320721"/>
            <a:ext cx="945401" cy="1328672"/>
          </a:xfrm>
          <a:prstGeom prst="rect">
            <a:avLst/>
          </a:prstGeom>
        </p:spPr>
      </p:pic>
      <p:sp>
        <p:nvSpPr>
          <p:cNvPr id="2" name="TextBox 1">
            <a:extLst>
              <a:ext uri="{FF2B5EF4-FFF2-40B4-BE49-F238E27FC236}">
                <a16:creationId xmlns:a16="http://schemas.microsoft.com/office/drawing/2014/main" id="{6B7640CE-5405-4C54-AFCF-B530C2BF7643}"/>
              </a:ext>
            </a:extLst>
          </p:cNvPr>
          <p:cNvSpPr txBox="1"/>
          <p:nvPr/>
        </p:nvSpPr>
        <p:spPr>
          <a:xfrm>
            <a:off x="203201" y="2302278"/>
            <a:ext cx="11917575" cy="954107"/>
          </a:xfrm>
          <a:prstGeom prst="rect">
            <a:avLst/>
          </a:prstGeom>
          <a:noFill/>
        </p:spPr>
        <p:txBody>
          <a:bodyPr wrap="square" rtlCol="0">
            <a:spAutoFit/>
          </a:bodyPr>
          <a:lstStyle/>
          <a:p>
            <a:pPr algn="ctr"/>
            <a:r>
              <a:rPr lang="en-GB" sz="2800" dirty="0"/>
              <a:t>Factories and machinery which were built during the </a:t>
            </a:r>
            <a:r>
              <a:rPr lang="en-GB" sz="2800" b="1" dirty="0">
                <a:solidFill>
                  <a:schemeClr val="accent2"/>
                </a:solidFill>
              </a:rPr>
              <a:t>Industrial Revolution </a:t>
            </a:r>
            <a:r>
              <a:rPr lang="en-GB" sz="2800" dirty="0"/>
              <a:t>needed water to power them and cools things down.</a:t>
            </a:r>
          </a:p>
        </p:txBody>
      </p:sp>
      <p:sp>
        <p:nvSpPr>
          <p:cNvPr id="5" name="TextBox 4">
            <a:extLst>
              <a:ext uri="{FF2B5EF4-FFF2-40B4-BE49-F238E27FC236}">
                <a16:creationId xmlns:a16="http://schemas.microsoft.com/office/drawing/2014/main" id="{E20F1C4A-1CC9-40D1-8FDF-3683C93AA79D}"/>
              </a:ext>
            </a:extLst>
          </p:cNvPr>
          <p:cNvSpPr txBox="1"/>
          <p:nvPr/>
        </p:nvSpPr>
        <p:spPr>
          <a:xfrm>
            <a:off x="6572636" y="6043778"/>
            <a:ext cx="3646017" cy="830997"/>
          </a:xfrm>
          <a:prstGeom prst="rect">
            <a:avLst/>
          </a:prstGeom>
          <a:noFill/>
        </p:spPr>
        <p:txBody>
          <a:bodyPr wrap="square" rtlCol="0">
            <a:spAutoFit/>
          </a:bodyPr>
          <a:lstStyle/>
          <a:p>
            <a:pPr algn="ctr"/>
            <a:r>
              <a:rPr lang="en-GB" sz="2400" b="1" dirty="0"/>
              <a:t>Water is used for cooling</a:t>
            </a:r>
            <a:r>
              <a:rPr lang="en-GB" sz="2400" dirty="0"/>
              <a:t> during steel making. </a:t>
            </a:r>
          </a:p>
        </p:txBody>
      </p:sp>
      <p:pic>
        <p:nvPicPr>
          <p:cNvPr id="3" name="Queen Street Mill Burnley">
            <a:hlinkClick r:id="" action="ppaction://media"/>
            <a:extLst>
              <a:ext uri="{FF2B5EF4-FFF2-40B4-BE49-F238E27FC236}">
                <a16:creationId xmlns:a16="http://schemas.microsoft.com/office/drawing/2014/main" id="{DCA8D44F-5085-4BD3-A76D-E29261368EFA}"/>
              </a:ext>
            </a:extLst>
          </p:cNvPr>
          <p:cNvPicPr>
            <a:picLocks noChangeAspect="1"/>
          </p:cNvPicPr>
          <p:nvPr>
            <a:videoFile r:link="rId1"/>
            <p:extLst>
              <p:ext uri="{DAA4B4D4-6D71-4841-9C94-3DE7FCFB9230}">
                <p14:media xmlns:p14="http://schemas.microsoft.com/office/powerpoint/2010/main" r:embed="rId2">
                  <p14:trim st="2704"/>
                </p14:media>
              </p:ext>
            </p:extLst>
          </p:nvPr>
        </p:nvPicPr>
        <p:blipFill>
          <a:blip r:embed="rId11"/>
          <a:stretch>
            <a:fillRect/>
          </a:stretch>
        </p:blipFill>
        <p:spPr>
          <a:xfrm>
            <a:off x="621956" y="3340901"/>
            <a:ext cx="4997409" cy="2709465"/>
          </a:xfrm>
          <a:prstGeom prst="rect">
            <a:avLst/>
          </a:prstGeom>
        </p:spPr>
      </p:pic>
      <p:sp>
        <p:nvSpPr>
          <p:cNvPr id="6" name="TextBox 5">
            <a:extLst>
              <a:ext uri="{FF2B5EF4-FFF2-40B4-BE49-F238E27FC236}">
                <a16:creationId xmlns:a16="http://schemas.microsoft.com/office/drawing/2014/main" id="{192C921A-A12D-4C2F-9D31-31A0885A32E5}"/>
              </a:ext>
            </a:extLst>
          </p:cNvPr>
          <p:cNvSpPr txBox="1"/>
          <p:nvPr/>
        </p:nvSpPr>
        <p:spPr>
          <a:xfrm>
            <a:off x="0" y="6032348"/>
            <a:ext cx="6273653" cy="1154162"/>
          </a:xfrm>
          <a:prstGeom prst="rect">
            <a:avLst/>
          </a:prstGeom>
          <a:noFill/>
        </p:spPr>
        <p:txBody>
          <a:bodyPr wrap="square" rtlCol="0">
            <a:spAutoFit/>
          </a:bodyPr>
          <a:lstStyle/>
          <a:p>
            <a:pPr algn="ctr"/>
            <a:r>
              <a:rPr lang="en-GB" sz="2400" dirty="0"/>
              <a:t>Heating up water to </a:t>
            </a:r>
            <a:r>
              <a:rPr lang="en-GB" sz="2400" b="1" dirty="0"/>
              <a:t>create steam</a:t>
            </a:r>
            <a:r>
              <a:rPr lang="en-GB" sz="2400" dirty="0"/>
              <a:t> to power machinery. </a:t>
            </a:r>
            <a:r>
              <a:rPr lang="en-GB" sz="1600" dirty="0"/>
              <a:t>(Video from Queen St Mill Facebook account).</a:t>
            </a:r>
          </a:p>
          <a:p>
            <a:pPr algn="ctr"/>
            <a:endParaRPr lang="en-GB" sz="2100" dirty="0"/>
          </a:p>
        </p:txBody>
      </p:sp>
      <p:sp>
        <p:nvSpPr>
          <p:cNvPr id="12" name="Rectangle 11">
            <a:extLst>
              <a:ext uri="{FF2B5EF4-FFF2-40B4-BE49-F238E27FC236}">
                <a16:creationId xmlns:a16="http://schemas.microsoft.com/office/drawing/2014/main" id="{16E22437-E856-4BB0-AF64-593D4024C738}"/>
              </a:ext>
            </a:extLst>
          </p:cNvPr>
          <p:cNvSpPr/>
          <p:nvPr/>
        </p:nvSpPr>
        <p:spPr>
          <a:xfrm>
            <a:off x="4967909" y="1570705"/>
            <a:ext cx="2256181" cy="769441"/>
          </a:xfrm>
          <a:prstGeom prst="rect">
            <a:avLst/>
          </a:prstGeom>
        </p:spPr>
        <p:txBody>
          <a:bodyPr wrap="square">
            <a:spAutoFit/>
          </a:bodyPr>
          <a:lstStyle/>
          <a:p>
            <a:pPr algn="ctr"/>
            <a:r>
              <a:rPr lang="en-GB" sz="4400" b="1" dirty="0">
                <a:ln w="9525">
                  <a:solidFill>
                    <a:schemeClr val="bg1"/>
                  </a:solidFill>
                  <a:prstDash val="solid"/>
                </a:ln>
                <a:solidFill>
                  <a:srgbClr val="309DC3"/>
                </a:solidFill>
                <a:effectLst>
                  <a:outerShdw blurRad="12700" dist="38100" dir="2700000" algn="tl" rotWithShape="0">
                    <a:schemeClr val="accent5">
                      <a:lumMod val="60000"/>
                      <a:lumOff val="40000"/>
                    </a:schemeClr>
                  </a:outerShdw>
                </a:effectLst>
              </a:rPr>
              <a:t>Industry</a:t>
            </a:r>
            <a:endParaRPr lang="en-GB" sz="4000" b="1" dirty="0">
              <a:ln w="9525">
                <a:solidFill>
                  <a:schemeClr val="bg1"/>
                </a:solidFill>
                <a:prstDash val="solid"/>
              </a:ln>
              <a:solidFill>
                <a:srgbClr val="309DC3"/>
              </a:solidFill>
              <a:effectLst>
                <a:outerShdw blurRad="12700" dist="38100" dir="2700000" algn="tl" rotWithShape="0">
                  <a:schemeClr val="accent5">
                    <a:lumMod val="60000"/>
                    <a:lumOff val="40000"/>
                  </a:schemeClr>
                </a:outerShdw>
              </a:effectLst>
            </a:endParaRPr>
          </a:p>
        </p:txBody>
      </p:sp>
      <p:pic>
        <p:nvPicPr>
          <p:cNvPr id="13" name="Picture 12" descr="A picture containing fire, dark, smoke, fireplace&#10;&#10;Description automatically generated">
            <a:extLst>
              <a:ext uri="{FF2B5EF4-FFF2-40B4-BE49-F238E27FC236}">
                <a16:creationId xmlns:a16="http://schemas.microsoft.com/office/drawing/2014/main" id="{D1EB89AE-6E47-91EA-7F3C-4F0F76DDFC4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844569" y="3281910"/>
            <a:ext cx="2929357" cy="2724912"/>
          </a:xfrm>
          <a:prstGeom prst="rect">
            <a:avLst/>
          </a:prstGeom>
        </p:spPr>
      </p:pic>
      <p:sp>
        <p:nvSpPr>
          <p:cNvPr id="14" name="TextBox 13">
            <a:extLst>
              <a:ext uri="{FF2B5EF4-FFF2-40B4-BE49-F238E27FC236}">
                <a16:creationId xmlns:a16="http://schemas.microsoft.com/office/drawing/2014/main" id="{8CB54071-64B5-2507-BF07-68A804C1DD82}"/>
              </a:ext>
            </a:extLst>
          </p:cNvPr>
          <p:cNvSpPr txBox="1"/>
          <p:nvPr/>
        </p:nvSpPr>
        <p:spPr>
          <a:xfrm>
            <a:off x="6844568" y="5775990"/>
            <a:ext cx="2929357" cy="230832"/>
          </a:xfrm>
          <a:prstGeom prst="rect">
            <a:avLst/>
          </a:prstGeom>
          <a:noFill/>
        </p:spPr>
        <p:txBody>
          <a:bodyPr wrap="square" rtlCol="0">
            <a:spAutoFit/>
          </a:bodyPr>
          <a:lstStyle/>
          <a:p>
            <a:r>
              <a:rPr lang="en-GB" sz="900" dirty="0">
                <a:solidFill>
                  <a:schemeClr val="bg1"/>
                </a:solidFill>
              </a:rPr>
              <a:t>Image: Jean Beaufort CC BY 2., Via public domain pictures </a:t>
            </a:r>
          </a:p>
        </p:txBody>
      </p:sp>
      <p:sp>
        <p:nvSpPr>
          <p:cNvPr id="4" name="TextBox 3">
            <a:extLst>
              <a:ext uri="{FF2B5EF4-FFF2-40B4-BE49-F238E27FC236}">
                <a16:creationId xmlns:a16="http://schemas.microsoft.com/office/drawing/2014/main" id="{452971BF-037B-5BC0-4906-BF6A27BEE517}"/>
              </a:ext>
            </a:extLst>
          </p:cNvPr>
          <p:cNvSpPr txBox="1">
            <a:spLocks noGrp="1" noRot="1" noMove="1" noResize="1" noEditPoints="1" noAdjustHandles="1" noChangeArrowheads="1" noChangeShapeType="1"/>
          </p:cNvSpPr>
          <p:nvPr/>
        </p:nvSpPr>
        <p:spPr>
          <a:xfrm>
            <a:off x="11375190" y="43722"/>
            <a:ext cx="745586" cy="276999"/>
          </a:xfrm>
          <a:prstGeom prst="rect">
            <a:avLst/>
          </a:prstGeom>
          <a:noFill/>
        </p:spPr>
        <p:txBody>
          <a:bodyPr wrap="square" rtlCol="0">
            <a:spAutoFit/>
          </a:bodyPr>
          <a:lstStyle/>
          <a:p>
            <a:r>
              <a:rPr lang="en-GB" sz="1200" dirty="0">
                <a:solidFill>
                  <a:schemeClr val="bg1">
                    <a:lumMod val="65000"/>
                  </a:schemeClr>
                </a:solidFill>
              </a:rPr>
              <a:t>FT Q C39</a:t>
            </a:r>
          </a:p>
        </p:txBody>
      </p:sp>
    </p:spTree>
    <p:extLst>
      <p:ext uri="{BB962C8B-B14F-4D97-AF65-F5344CB8AC3E}">
        <p14:creationId xmlns:p14="http://schemas.microsoft.com/office/powerpoint/2010/main" val="1153023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10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D1CE5DB-03DA-4AAF-A182-C37DD59B682D}"/>
              </a:ext>
            </a:extLst>
          </p:cNvPr>
          <p:cNvSpPr/>
          <p:nvPr/>
        </p:nvSpPr>
        <p:spPr>
          <a:xfrm>
            <a:off x="0" y="624590"/>
            <a:ext cx="12192000" cy="831815"/>
          </a:xfrm>
          <a:prstGeom prst="rect">
            <a:avLst/>
          </a:prstGeom>
          <a:solidFill>
            <a:srgbClr val="309D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b="1" dirty="0">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rPr>
              <a:t>Rivers provide suitable locations for…</a:t>
            </a:r>
          </a:p>
        </p:txBody>
      </p:sp>
      <p:pic>
        <p:nvPicPr>
          <p:cNvPr id="9" name="Picture 8">
            <a:extLst>
              <a:ext uri="{FF2B5EF4-FFF2-40B4-BE49-F238E27FC236}">
                <a16:creationId xmlns:a16="http://schemas.microsoft.com/office/drawing/2014/main" id="{B3A1669B-D7D0-419B-852E-8CBF0E8529DD}"/>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0218653" y="6034850"/>
            <a:ext cx="1603140" cy="704292"/>
          </a:xfrm>
          <a:prstGeom prst="rect">
            <a:avLst/>
          </a:prstGeom>
        </p:spPr>
      </p:pic>
      <p:pic>
        <p:nvPicPr>
          <p:cNvPr id="10" name="Picture 9">
            <a:extLst>
              <a:ext uri="{FF2B5EF4-FFF2-40B4-BE49-F238E27FC236}">
                <a16:creationId xmlns:a16="http://schemas.microsoft.com/office/drawing/2014/main" id="{94001C35-C695-4107-8638-AF14BC46B5BF}"/>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1414117" y="6233410"/>
            <a:ext cx="706659" cy="539711"/>
          </a:xfrm>
          <a:prstGeom prst="rect">
            <a:avLst/>
          </a:prstGeom>
        </p:spPr>
      </p:pic>
      <p:pic>
        <p:nvPicPr>
          <p:cNvPr id="11" name="Picture 10">
            <a:extLst>
              <a:ext uri="{FF2B5EF4-FFF2-40B4-BE49-F238E27FC236}">
                <a16:creationId xmlns:a16="http://schemas.microsoft.com/office/drawing/2014/main" id="{6E3F5C42-89CD-49C3-9156-5B798C0AF033}"/>
              </a:ext>
            </a:extLst>
          </p:cNvPr>
          <p:cNvPicPr>
            <a:picLocks noChangeAspect="1"/>
          </p:cNvPicPr>
          <p:nvPr/>
        </p:nvPicPr>
        <p:blipFill>
          <a:blip r:embed="rId6">
            <a:extLst>
              <a:ext uri="{BEBA8EAE-BF5A-486C-A8C5-ECC9F3942E4B}">
                <a14:imgProps xmlns:a14="http://schemas.microsoft.com/office/drawing/2010/main">
                  <a14:imgLayer r:embed="rId7">
                    <a14:imgEffect>
                      <a14:colorTemperature colorTemp="47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347154" y="320721"/>
            <a:ext cx="945401" cy="1328672"/>
          </a:xfrm>
          <a:prstGeom prst="rect">
            <a:avLst/>
          </a:prstGeom>
        </p:spPr>
      </p:pic>
      <p:sp>
        <p:nvSpPr>
          <p:cNvPr id="12" name="TextBox 11">
            <a:extLst>
              <a:ext uri="{FF2B5EF4-FFF2-40B4-BE49-F238E27FC236}">
                <a16:creationId xmlns:a16="http://schemas.microsoft.com/office/drawing/2014/main" id="{D38F0229-9C39-4A0A-A188-523ED9F59FA7}"/>
              </a:ext>
            </a:extLst>
          </p:cNvPr>
          <p:cNvSpPr txBox="1"/>
          <p:nvPr/>
        </p:nvSpPr>
        <p:spPr>
          <a:xfrm>
            <a:off x="6443110" y="2876906"/>
            <a:ext cx="4652363" cy="646331"/>
          </a:xfrm>
          <a:prstGeom prst="rect">
            <a:avLst/>
          </a:prstGeom>
          <a:noFill/>
        </p:spPr>
        <p:txBody>
          <a:bodyPr wrap="none" rtlCol="0">
            <a:spAutoFit/>
          </a:bodyPr>
          <a:lstStyle/>
          <a:p>
            <a:pPr algn="ctr"/>
            <a:r>
              <a:rPr lang="en-GB" sz="3600" b="1" dirty="0">
                <a:ln w="9525">
                  <a:solidFill>
                    <a:schemeClr val="bg1"/>
                  </a:solidFill>
                  <a:prstDash val="solid"/>
                </a:ln>
                <a:solidFill>
                  <a:srgbClr val="309DC3"/>
                </a:solidFill>
                <a:effectLst>
                  <a:outerShdw blurRad="12700" dist="38100" dir="2700000" algn="tl" rotWithShape="0">
                    <a:schemeClr val="accent5">
                      <a:lumMod val="60000"/>
                      <a:lumOff val="40000"/>
                    </a:schemeClr>
                  </a:outerShdw>
                </a:effectLst>
              </a:rPr>
              <a:t>Nuclear Power Stations</a:t>
            </a:r>
          </a:p>
        </p:txBody>
      </p:sp>
      <p:sp>
        <p:nvSpPr>
          <p:cNvPr id="13" name="TextBox 12">
            <a:extLst>
              <a:ext uri="{FF2B5EF4-FFF2-40B4-BE49-F238E27FC236}">
                <a16:creationId xmlns:a16="http://schemas.microsoft.com/office/drawing/2014/main" id="{DDDB7EF1-230D-460D-925E-D2DEE0E96BF4}"/>
              </a:ext>
            </a:extLst>
          </p:cNvPr>
          <p:cNvSpPr txBox="1"/>
          <p:nvPr/>
        </p:nvSpPr>
        <p:spPr>
          <a:xfrm>
            <a:off x="6443110" y="3721797"/>
            <a:ext cx="5378683" cy="1384995"/>
          </a:xfrm>
          <a:prstGeom prst="rect">
            <a:avLst/>
          </a:prstGeom>
          <a:noFill/>
        </p:spPr>
        <p:txBody>
          <a:bodyPr wrap="square" rtlCol="0">
            <a:spAutoFit/>
          </a:bodyPr>
          <a:lstStyle/>
          <a:p>
            <a:r>
              <a:rPr lang="en-GB" sz="2800" dirty="0"/>
              <a:t>Nuclear power stations heat water to spin large turbines which generate electricity.</a:t>
            </a:r>
          </a:p>
        </p:txBody>
      </p:sp>
      <p:sp>
        <p:nvSpPr>
          <p:cNvPr id="14" name="TextBox 13">
            <a:extLst>
              <a:ext uri="{FF2B5EF4-FFF2-40B4-BE49-F238E27FC236}">
                <a16:creationId xmlns:a16="http://schemas.microsoft.com/office/drawing/2014/main" id="{9FCCBA0F-B40A-43AE-B6FB-AB4F0F054408}"/>
              </a:ext>
            </a:extLst>
          </p:cNvPr>
          <p:cNvSpPr txBox="1"/>
          <p:nvPr/>
        </p:nvSpPr>
        <p:spPr>
          <a:xfrm>
            <a:off x="3486151" y="1572099"/>
            <a:ext cx="5219698" cy="769441"/>
          </a:xfrm>
          <a:prstGeom prst="rect">
            <a:avLst/>
          </a:prstGeom>
          <a:noFill/>
        </p:spPr>
        <p:txBody>
          <a:bodyPr wrap="none" rtlCol="0">
            <a:spAutoFit/>
          </a:bodyPr>
          <a:lstStyle/>
          <a:p>
            <a:pPr algn="ctr"/>
            <a:r>
              <a:rPr lang="en-GB" sz="4400" b="1" dirty="0">
                <a:ln w="9525">
                  <a:solidFill>
                    <a:schemeClr val="bg1"/>
                  </a:solidFill>
                  <a:prstDash val="solid"/>
                </a:ln>
                <a:solidFill>
                  <a:srgbClr val="309DC3"/>
                </a:solidFill>
                <a:effectLst>
                  <a:outerShdw blurRad="12700" dist="38100" dir="2700000" algn="tl" rotWithShape="0">
                    <a:schemeClr val="accent5">
                      <a:lumMod val="60000"/>
                      <a:lumOff val="40000"/>
                    </a:schemeClr>
                  </a:outerShdw>
                </a:effectLst>
              </a:rPr>
              <a:t>Generating electricity</a:t>
            </a:r>
          </a:p>
        </p:txBody>
      </p:sp>
      <p:pic>
        <p:nvPicPr>
          <p:cNvPr id="3" name="Picture 2" descr="A picture containing sky, ground, outdoor, nature&#10;&#10;Description automatically generated">
            <a:extLst>
              <a:ext uri="{FF2B5EF4-FFF2-40B4-BE49-F238E27FC236}">
                <a16:creationId xmlns:a16="http://schemas.microsoft.com/office/drawing/2014/main" id="{2C7B3A10-1A8F-EAAD-EEBF-BE3024B6F62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55447" y="2611784"/>
            <a:ext cx="6071611" cy="3605019"/>
          </a:xfrm>
          <a:prstGeom prst="rect">
            <a:avLst/>
          </a:prstGeom>
        </p:spPr>
      </p:pic>
      <p:sp>
        <p:nvSpPr>
          <p:cNvPr id="2" name="TextBox 1">
            <a:extLst>
              <a:ext uri="{FF2B5EF4-FFF2-40B4-BE49-F238E27FC236}">
                <a16:creationId xmlns:a16="http://schemas.microsoft.com/office/drawing/2014/main" id="{BDBB1A85-7980-9095-8B20-59B6751079D7}"/>
              </a:ext>
            </a:extLst>
          </p:cNvPr>
          <p:cNvSpPr txBox="1">
            <a:spLocks noGrp="1" noRot="1" noMove="1" noResize="1" noEditPoints="1" noAdjustHandles="1" noChangeArrowheads="1" noChangeShapeType="1"/>
          </p:cNvSpPr>
          <p:nvPr/>
        </p:nvSpPr>
        <p:spPr>
          <a:xfrm>
            <a:off x="71224" y="6537279"/>
            <a:ext cx="745586" cy="276999"/>
          </a:xfrm>
          <a:prstGeom prst="rect">
            <a:avLst/>
          </a:prstGeom>
          <a:noFill/>
        </p:spPr>
        <p:txBody>
          <a:bodyPr wrap="square" rtlCol="0">
            <a:spAutoFit/>
          </a:bodyPr>
          <a:lstStyle/>
          <a:p>
            <a:r>
              <a:rPr lang="en-GB" sz="1200" dirty="0">
                <a:solidFill>
                  <a:schemeClr val="bg1">
                    <a:lumMod val="65000"/>
                  </a:schemeClr>
                </a:solidFill>
              </a:rPr>
              <a:t>FT Q C39</a:t>
            </a:r>
          </a:p>
        </p:txBody>
      </p:sp>
    </p:spTree>
    <p:extLst>
      <p:ext uri="{BB962C8B-B14F-4D97-AF65-F5344CB8AC3E}">
        <p14:creationId xmlns:p14="http://schemas.microsoft.com/office/powerpoint/2010/main" val="254844517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1578B761A605E4CBEF87E3F0A1E57E6" ma:contentTypeVersion="13" ma:contentTypeDescription="Create a new document." ma:contentTypeScope="" ma:versionID="81601bf6a8c261b81110845b5afaa63d">
  <xsd:schema xmlns:xsd="http://www.w3.org/2001/XMLSchema" xmlns:xs="http://www.w3.org/2001/XMLSchema" xmlns:p="http://schemas.microsoft.com/office/2006/metadata/properties" xmlns:ns2="460f3ec4-cbfd-415b-8990-83a34b195ccb" xmlns:ns3="109b8aaf-fb93-4003-ad70-8b3202c03298" targetNamespace="http://schemas.microsoft.com/office/2006/metadata/properties" ma:root="true" ma:fieldsID="80f5aa4b691385cc1be995e13c1cbd93" ns2:_="" ns3:_="">
    <xsd:import namespace="460f3ec4-cbfd-415b-8990-83a34b195ccb"/>
    <xsd:import namespace="109b8aaf-fb93-4003-ad70-8b3202c03298"/>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MediaServiceLocation"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60f3ec4-cbfd-415b-8990-83a34b195cc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Location" ma:index="16" nillable="true" ma:displayName="Location" ma:indexed="true" ma:internalName="MediaServiceLocation"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ed852382-b7e0-4a57-b6bc-e925b7845a1a"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109b8aaf-fb93-4003-ad70-8b3202c03298"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e78ba668-579f-49f2-bee8-b2d720e6dd5e}" ma:internalName="TaxCatchAll" ma:showField="CatchAllData" ma:web="109b8aaf-fb93-4003-ad70-8b3202c0329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460f3ec4-cbfd-415b-8990-83a34b195ccb">
      <Terms xmlns="http://schemas.microsoft.com/office/infopath/2007/PartnerControls"/>
    </lcf76f155ced4ddcb4097134ff3c332f>
    <TaxCatchAll xmlns="109b8aaf-fb93-4003-ad70-8b3202c03298" xsi:nil="true"/>
  </documentManagement>
</p:properties>
</file>

<file path=customXml/itemProps1.xml><?xml version="1.0" encoding="utf-8"?>
<ds:datastoreItem xmlns:ds="http://schemas.openxmlformats.org/officeDocument/2006/customXml" ds:itemID="{C684DEFD-6261-4983-91A4-A8AA76084A8E}"/>
</file>

<file path=customXml/itemProps2.xml><?xml version="1.0" encoding="utf-8"?>
<ds:datastoreItem xmlns:ds="http://schemas.openxmlformats.org/officeDocument/2006/customXml" ds:itemID="{76619606-EDE3-4EC0-AF9E-BB61340C79A0}"/>
</file>

<file path=customXml/itemProps3.xml><?xml version="1.0" encoding="utf-8"?>
<ds:datastoreItem xmlns:ds="http://schemas.openxmlformats.org/officeDocument/2006/customXml" ds:itemID="{FF690156-39C7-4DAA-B7AE-3C5A3F5E8E31}"/>
</file>

<file path=docProps/app.xml><?xml version="1.0" encoding="utf-8"?>
<Properties xmlns="http://schemas.openxmlformats.org/officeDocument/2006/extended-properties" xmlns:vt="http://schemas.openxmlformats.org/officeDocument/2006/docPropsVTypes">
  <TotalTime>0</TotalTime>
  <Words>659</Words>
  <Application>Microsoft Office PowerPoint</Application>
  <PresentationFormat>Widescreen</PresentationFormat>
  <Paragraphs>87</Paragraphs>
  <Slides>14</Slides>
  <Notes>14</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vt:i4>
      </vt:variant>
    </vt:vector>
  </HeadingPairs>
  <TitlesOfParts>
    <vt:vector size="18"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2025-02-17T14:25:17Z</dcterms:created>
  <dcterms:modified xsi:type="dcterms:W3CDTF">2025-02-17T14:25:27Z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0x010100C1578B761A605E4CBEF87E3F0A1E57E6</vt:lpwstr>
  </property>
</Properties>
</file>