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7"/>
  </p:notesMasterIdLst>
  <p:handoutMasterIdLst>
    <p:handoutMasterId r:id="rId18"/>
  </p:handoutMasterIdLst>
  <p:sldIdLst>
    <p:sldId id="256" r:id="rId2"/>
    <p:sldId id="277" r:id="rId3"/>
    <p:sldId id="278" r:id="rId4"/>
    <p:sldId id="268" r:id="rId5"/>
    <p:sldId id="279" r:id="rId6"/>
    <p:sldId id="280" r:id="rId7"/>
    <p:sldId id="281" r:id="rId8"/>
    <p:sldId id="282" r:id="rId9"/>
    <p:sldId id="284" r:id="rId10"/>
    <p:sldId id="285" r:id="rId11"/>
    <p:sldId id="288" r:id="rId12"/>
    <p:sldId id="286" r:id="rId13"/>
    <p:sldId id="289" r:id="rId14"/>
    <p:sldId id="290" r:id="rId15"/>
    <p:sldId id="29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09D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03B995-0EE1-4CA6-BB53-170166D544C2}" v="18" dt="2025-02-18T10:39:38.0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1460" autoAdjust="0"/>
  </p:normalViewPr>
  <p:slideViewPr>
    <p:cSldViewPr snapToGrid="0">
      <p:cViewPr varScale="1">
        <p:scale>
          <a:sx n="83" d="100"/>
          <a:sy n="83" d="100"/>
        </p:scale>
        <p:origin x="528" y="34"/>
      </p:cViewPr>
      <p:guideLst/>
    </p:cSldViewPr>
  </p:slideViewPr>
  <p:notesTextViewPr>
    <p:cViewPr>
      <p:scale>
        <a:sx n="3" d="2"/>
        <a:sy n="3" d="2"/>
      </p:scale>
      <p:origin x="0" y="0"/>
    </p:cViewPr>
  </p:notesTextViewPr>
  <p:notesViewPr>
    <p:cSldViewPr snapToGrid="0">
      <p:cViewPr varScale="1">
        <p:scale>
          <a:sx n="65" d="100"/>
          <a:sy n="65" d="100"/>
        </p:scale>
        <p:origin x="2299"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5EE093-164E-4594-8B60-89D0980444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9B8BAB6-1D3C-45B8-97FA-D02422AE2B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ECCD9B-6C65-46CB-95AD-0A0160D7C8C1}" type="datetimeFigureOut">
              <a:rPr lang="en-GB" smtClean="0"/>
              <a:t>18/02/2025</a:t>
            </a:fld>
            <a:endParaRPr lang="en-GB"/>
          </a:p>
        </p:txBody>
      </p:sp>
      <p:sp>
        <p:nvSpPr>
          <p:cNvPr id="4" name="Footer Placeholder 3">
            <a:extLst>
              <a:ext uri="{FF2B5EF4-FFF2-40B4-BE49-F238E27FC236}">
                <a16:creationId xmlns:a16="http://schemas.microsoft.com/office/drawing/2014/main" id="{3E84F397-47F0-474D-8B7E-47003C1033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2587256-7654-413F-BD73-22689FC42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2D4068-2204-4EFD-8C93-79F5F1A7FD0D}" type="slidenum">
              <a:rPr lang="en-GB" smtClean="0"/>
              <a:t>‹#›</a:t>
            </a:fld>
            <a:endParaRPr lang="en-GB"/>
          </a:p>
        </p:txBody>
      </p:sp>
    </p:spTree>
    <p:extLst>
      <p:ext uri="{BB962C8B-B14F-4D97-AF65-F5344CB8AC3E}">
        <p14:creationId xmlns:p14="http://schemas.microsoft.com/office/powerpoint/2010/main" val="17170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A9141-E803-41FC-AA0A-E9A76424AB21}" type="datetimeFigureOut">
              <a:rPr lang="en-GB" smtClean="0"/>
              <a:t>18/02/2025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70655-02D7-49E5-B559-A8484B61A9A0}" type="slidenum">
              <a:rPr lang="en-GB" smtClean="0"/>
              <a:t>‹#›</a:t>
            </a:fld>
            <a:endParaRPr lang="en-GB"/>
          </a:p>
        </p:txBody>
      </p:sp>
    </p:spTree>
    <p:extLst>
      <p:ext uri="{BB962C8B-B14F-4D97-AF65-F5344CB8AC3E}">
        <p14:creationId xmlns:p14="http://schemas.microsoft.com/office/powerpoint/2010/main" val="97588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a:t>
            </a:fld>
            <a:endParaRPr lang="en-GB"/>
          </a:p>
        </p:txBody>
      </p:sp>
    </p:spTree>
    <p:extLst>
      <p:ext uri="{BB962C8B-B14F-4D97-AF65-F5344CB8AC3E}">
        <p14:creationId xmlns:p14="http://schemas.microsoft.com/office/powerpoint/2010/main" val="2440703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10</a:t>
            </a:fld>
            <a:endParaRPr lang="en-GB"/>
          </a:p>
        </p:txBody>
      </p:sp>
    </p:spTree>
    <p:extLst>
      <p:ext uri="{BB962C8B-B14F-4D97-AF65-F5344CB8AC3E}">
        <p14:creationId xmlns:p14="http://schemas.microsoft.com/office/powerpoint/2010/main" val="231656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solidFill>
                <a:srgbClr val="FF0000"/>
              </a:solidFill>
            </a:endParaRPr>
          </a:p>
        </p:txBody>
      </p:sp>
      <p:sp>
        <p:nvSpPr>
          <p:cNvPr id="4" name="Slide Number Placeholder 3"/>
          <p:cNvSpPr>
            <a:spLocks noGrp="1"/>
          </p:cNvSpPr>
          <p:nvPr>
            <p:ph type="sldNum" sz="quarter" idx="5"/>
          </p:nvPr>
        </p:nvSpPr>
        <p:spPr/>
        <p:txBody>
          <a:bodyPr/>
          <a:lstStyle/>
          <a:p>
            <a:fld id="{92F70655-02D7-49E5-B559-A8484B61A9A0}" type="slidenum">
              <a:rPr lang="en-GB" smtClean="0"/>
              <a:t>11</a:t>
            </a:fld>
            <a:endParaRPr lang="en-GB"/>
          </a:p>
        </p:txBody>
      </p:sp>
    </p:spTree>
    <p:extLst>
      <p:ext uri="{BB962C8B-B14F-4D97-AF65-F5344CB8AC3E}">
        <p14:creationId xmlns:p14="http://schemas.microsoft.com/office/powerpoint/2010/main" val="2195672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12</a:t>
            </a:fld>
            <a:endParaRPr lang="en-GB"/>
          </a:p>
        </p:txBody>
      </p:sp>
    </p:spTree>
    <p:extLst>
      <p:ext uri="{BB962C8B-B14F-4D97-AF65-F5344CB8AC3E}">
        <p14:creationId xmlns:p14="http://schemas.microsoft.com/office/powerpoint/2010/main" val="2777700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13</a:t>
            </a:fld>
            <a:endParaRPr lang="en-GB"/>
          </a:p>
        </p:txBody>
      </p:sp>
    </p:spTree>
    <p:extLst>
      <p:ext uri="{BB962C8B-B14F-4D97-AF65-F5344CB8AC3E}">
        <p14:creationId xmlns:p14="http://schemas.microsoft.com/office/powerpoint/2010/main" val="2674284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14</a:t>
            </a:fld>
            <a:endParaRPr lang="en-GB"/>
          </a:p>
        </p:txBody>
      </p:sp>
    </p:spTree>
    <p:extLst>
      <p:ext uri="{BB962C8B-B14F-4D97-AF65-F5344CB8AC3E}">
        <p14:creationId xmlns:p14="http://schemas.microsoft.com/office/powerpoint/2010/main" val="2013005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15</a:t>
            </a:fld>
            <a:endParaRPr lang="en-GB"/>
          </a:p>
        </p:txBody>
      </p:sp>
    </p:spTree>
    <p:extLst>
      <p:ext uri="{BB962C8B-B14F-4D97-AF65-F5344CB8AC3E}">
        <p14:creationId xmlns:p14="http://schemas.microsoft.com/office/powerpoint/2010/main" val="2988658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a:t>
            </a:fld>
            <a:endParaRPr lang="en-GB"/>
          </a:p>
        </p:txBody>
      </p:sp>
    </p:spTree>
    <p:extLst>
      <p:ext uri="{BB962C8B-B14F-4D97-AF65-F5344CB8AC3E}">
        <p14:creationId xmlns:p14="http://schemas.microsoft.com/office/powerpoint/2010/main" val="1730111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3</a:t>
            </a:fld>
            <a:endParaRPr lang="en-GB"/>
          </a:p>
        </p:txBody>
      </p:sp>
    </p:spTree>
    <p:extLst>
      <p:ext uri="{BB962C8B-B14F-4D97-AF65-F5344CB8AC3E}">
        <p14:creationId xmlns:p14="http://schemas.microsoft.com/office/powerpoint/2010/main" val="3288732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4</a:t>
            </a:fld>
            <a:endParaRPr lang="en-GB"/>
          </a:p>
        </p:txBody>
      </p:sp>
    </p:spTree>
    <p:extLst>
      <p:ext uri="{BB962C8B-B14F-4D97-AF65-F5344CB8AC3E}">
        <p14:creationId xmlns:p14="http://schemas.microsoft.com/office/powerpoint/2010/main" val="1730111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5</a:t>
            </a:fld>
            <a:endParaRPr lang="en-GB"/>
          </a:p>
        </p:txBody>
      </p:sp>
    </p:spTree>
    <p:extLst>
      <p:ext uri="{BB962C8B-B14F-4D97-AF65-F5344CB8AC3E}">
        <p14:creationId xmlns:p14="http://schemas.microsoft.com/office/powerpoint/2010/main" val="231656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6</a:t>
            </a:fld>
            <a:endParaRPr lang="en-GB"/>
          </a:p>
        </p:txBody>
      </p:sp>
    </p:spTree>
    <p:extLst>
      <p:ext uri="{BB962C8B-B14F-4D97-AF65-F5344CB8AC3E}">
        <p14:creationId xmlns:p14="http://schemas.microsoft.com/office/powerpoint/2010/main" val="2050664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solidFill>
                <a:srgbClr val="FF0000"/>
              </a:solidFill>
            </a:endParaRPr>
          </a:p>
        </p:txBody>
      </p:sp>
      <p:sp>
        <p:nvSpPr>
          <p:cNvPr id="4" name="Slide Number Placeholder 3"/>
          <p:cNvSpPr>
            <a:spLocks noGrp="1"/>
          </p:cNvSpPr>
          <p:nvPr>
            <p:ph type="sldNum" sz="quarter" idx="5"/>
          </p:nvPr>
        </p:nvSpPr>
        <p:spPr/>
        <p:txBody>
          <a:bodyPr/>
          <a:lstStyle/>
          <a:p>
            <a:fld id="{92F70655-02D7-49E5-B559-A8484B61A9A0}" type="slidenum">
              <a:rPr lang="en-GB" smtClean="0"/>
              <a:t>7</a:t>
            </a:fld>
            <a:endParaRPr lang="en-GB"/>
          </a:p>
        </p:txBody>
      </p:sp>
    </p:spTree>
    <p:extLst>
      <p:ext uri="{BB962C8B-B14F-4D97-AF65-F5344CB8AC3E}">
        <p14:creationId xmlns:p14="http://schemas.microsoft.com/office/powerpoint/2010/main" val="1058142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8</a:t>
            </a:fld>
            <a:endParaRPr lang="en-GB"/>
          </a:p>
        </p:txBody>
      </p:sp>
    </p:spTree>
    <p:extLst>
      <p:ext uri="{BB962C8B-B14F-4D97-AF65-F5344CB8AC3E}">
        <p14:creationId xmlns:p14="http://schemas.microsoft.com/office/powerpoint/2010/main" val="2555058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9</a:t>
            </a:fld>
            <a:endParaRPr lang="en-GB"/>
          </a:p>
        </p:txBody>
      </p:sp>
    </p:spTree>
    <p:extLst>
      <p:ext uri="{BB962C8B-B14F-4D97-AF65-F5344CB8AC3E}">
        <p14:creationId xmlns:p14="http://schemas.microsoft.com/office/powerpoint/2010/main" val="730352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8139-FC2E-4D51-B744-9BAE450E6BD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7A5EB43C-4F3D-4CD6-A876-1481EFC5EF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E12063-6E4B-4B2D-951D-3785D495BAD0}"/>
              </a:ext>
            </a:extLst>
          </p:cNvPr>
          <p:cNvSpPr>
            <a:spLocks noGrp="1"/>
          </p:cNvSpPr>
          <p:nvPr>
            <p:ph type="dt" sz="half" idx="10"/>
          </p:nvPr>
        </p:nvSpPr>
        <p:spPr/>
        <p:txBody>
          <a:bodyPr/>
          <a:lstStyle/>
          <a:p>
            <a:fld id="{B869F5A3-4260-43DA-9A37-CBDD4CF289C8}" type="datetimeFigureOut">
              <a:rPr lang="en-GB" smtClean="0"/>
              <a:t>18/02/2025</a:t>
            </a:fld>
            <a:endParaRPr lang="en-GB"/>
          </a:p>
        </p:txBody>
      </p:sp>
      <p:sp>
        <p:nvSpPr>
          <p:cNvPr id="5" name="Footer Placeholder 4">
            <a:extLst>
              <a:ext uri="{FF2B5EF4-FFF2-40B4-BE49-F238E27FC236}">
                <a16:creationId xmlns:a16="http://schemas.microsoft.com/office/drawing/2014/main" id="{345A5520-1DA6-43F1-953E-A65FB8F26B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74B67E-0E9B-4D93-B683-535C7275439E}"/>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322242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BA58-58EA-47B9-94A8-20986E16EF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8CA683-590B-4C47-9DE0-850B7BB0E5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B37304-ADB1-4685-A037-6D0D0687C562}"/>
              </a:ext>
            </a:extLst>
          </p:cNvPr>
          <p:cNvSpPr>
            <a:spLocks noGrp="1"/>
          </p:cNvSpPr>
          <p:nvPr>
            <p:ph type="dt" sz="half" idx="10"/>
          </p:nvPr>
        </p:nvSpPr>
        <p:spPr/>
        <p:txBody>
          <a:bodyPr/>
          <a:lstStyle/>
          <a:p>
            <a:fld id="{B869F5A3-4260-43DA-9A37-CBDD4CF289C8}" type="datetimeFigureOut">
              <a:rPr lang="en-GB" smtClean="0"/>
              <a:t>18/02/2025</a:t>
            </a:fld>
            <a:endParaRPr lang="en-GB"/>
          </a:p>
        </p:txBody>
      </p:sp>
      <p:sp>
        <p:nvSpPr>
          <p:cNvPr id="5" name="Footer Placeholder 4">
            <a:extLst>
              <a:ext uri="{FF2B5EF4-FFF2-40B4-BE49-F238E27FC236}">
                <a16:creationId xmlns:a16="http://schemas.microsoft.com/office/drawing/2014/main" id="{16C34F05-9671-43FF-915F-BEAE0329AF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67752D-E30B-40C0-A789-6ED6A6FDF26A}"/>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65104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070E8-D8BF-4A89-8773-882CDD021D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313BDF-026B-4031-872D-1E28752543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396B83-4EEA-4213-BDE2-2C6C82B39AD0}"/>
              </a:ext>
            </a:extLst>
          </p:cNvPr>
          <p:cNvSpPr>
            <a:spLocks noGrp="1"/>
          </p:cNvSpPr>
          <p:nvPr>
            <p:ph type="dt" sz="half" idx="10"/>
          </p:nvPr>
        </p:nvSpPr>
        <p:spPr/>
        <p:txBody>
          <a:bodyPr/>
          <a:lstStyle/>
          <a:p>
            <a:fld id="{B869F5A3-4260-43DA-9A37-CBDD4CF289C8}" type="datetimeFigureOut">
              <a:rPr lang="en-GB" smtClean="0"/>
              <a:t>18/02/2025</a:t>
            </a:fld>
            <a:endParaRPr lang="en-GB"/>
          </a:p>
        </p:txBody>
      </p:sp>
      <p:sp>
        <p:nvSpPr>
          <p:cNvPr id="5" name="Footer Placeholder 4">
            <a:extLst>
              <a:ext uri="{FF2B5EF4-FFF2-40B4-BE49-F238E27FC236}">
                <a16:creationId xmlns:a16="http://schemas.microsoft.com/office/drawing/2014/main" id="{25BBD4FB-096C-4D0D-A961-4C1E362113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CD24C6-DCCE-4500-993F-F7C2B9780381}"/>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196214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9B94-AEC0-40A8-A1A0-9D587650D5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43791B-DB41-41CD-AF36-0A15817CAA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DA77D7-3B0B-4BE2-81C1-BEB0BC3DF651}"/>
              </a:ext>
            </a:extLst>
          </p:cNvPr>
          <p:cNvSpPr>
            <a:spLocks noGrp="1"/>
          </p:cNvSpPr>
          <p:nvPr>
            <p:ph type="dt" sz="half" idx="10"/>
          </p:nvPr>
        </p:nvSpPr>
        <p:spPr/>
        <p:txBody>
          <a:bodyPr/>
          <a:lstStyle/>
          <a:p>
            <a:fld id="{B869F5A3-4260-43DA-9A37-CBDD4CF289C8}" type="datetimeFigureOut">
              <a:rPr lang="en-GB" smtClean="0"/>
              <a:t>18/02/2025</a:t>
            </a:fld>
            <a:endParaRPr lang="en-GB"/>
          </a:p>
        </p:txBody>
      </p:sp>
      <p:sp>
        <p:nvSpPr>
          <p:cNvPr id="5" name="Footer Placeholder 4">
            <a:extLst>
              <a:ext uri="{FF2B5EF4-FFF2-40B4-BE49-F238E27FC236}">
                <a16:creationId xmlns:a16="http://schemas.microsoft.com/office/drawing/2014/main" id="{2BA2C6AC-5106-4A03-9A58-E694C6B707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99A9C4-CDA7-4C69-AA2E-7F43F1AC6142}"/>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38475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1D592-6DC1-45AA-898D-815FCA89DB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DBE179-D96F-413B-86BE-2669E18B88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D6D766-C212-4855-B310-5980F77EC1E0}"/>
              </a:ext>
            </a:extLst>
          </p:cNvPr>
          <p:cNvSpPr>
            <a:spLocks noGrp="1"/>
          </p:cNvSpPr>
          <p:nvPr>
            <p:ph type="dt" sz="half" idx="10"/>
          </p:nvPr>
        </p:nvSpPr>
        <p:spPr/>
        <p:txBody>
          <a:bodyPr/>
          <a:lstStyle/>
          <a:p>
            <a:fld id="{B869F5A3-4260-43DA-9A37-CBDD4CF289C8}" type="datetimeFigureOut">
              <a:rPr lang="en-GB" smtClean="0"/>
              <a:t>18/02/2025</a:t>
            </a:fld>
            <a:endParaRPr lang="en-GB"/>
          </a:p>
        </p:txBody>
      </p:sp>
      <p:sp>
        <p:nvSpPr>
          <p:cNvPr id="5" name="Footer Placeholder 4">
            <a:extLst>
              <a:ext uri="{FF2B5EF4-FFF2-40B4-BE49-F238E27FC236}">
                <a16:creationId xmlns:a16="http://schemas.microsoft.com/office/drawing/2014/main" id="{E141B2D2-CB5E-4540-9F5E-4DE99024B9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480D1B-4B3C-480C-B67D-18A4F599DA50}"/>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51587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EB36-BB85-479E-9756-DD18268424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504146-CA58-4E2D-A1F1-95440F9EC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5C4CD4-7407-4629-972B-AB4D97556F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C270B1-2DB3-4D27-91BF-CA3F88B05F9C}"/>
              </a:ext>
            </a:extLst>
          </p:cNvPr>
          <p:cNvSpPr>
            <a:spLocks noGrp="1"/>
          </p:cNvSpPr>
          <p:nvPr>
            <p:ph type="dt" sz="half" idx="10"/>
          </p:nvPr>
        </p:nvSpPr>
        <p:spPr/>
        <p:txBody>
          <a:bodyPr/>
          <a:lstStyle/>
          <a:p>
            <a:fld id="{B869F5A3-4260-43DA-9A37-CBDD4CF289C8}" type="datetimeFigureOut">
              <a:rPr lang="en-GB" smtClean="0"/>
              <a:t>18/02/2025</a:t>
            </a:fld>
            <a:endParaRPr lang="en-GB"/>
          </a:p>
        </p:txBody>
      </p:sp>
      <p:sp>
        <p:nvSpPr>
          <p:cNvPr id="6" name="Footer Placeholder 5">
            <a:extLst>
              <a:ext uri="{FF2B5EF4-FFF2-40B4-BE49-F238E27FC236}">
                <a16:creationId xmlns:a16="http://schemas.microsoft.com/office/drawing/2014/main" id="{E5AE5CBE-8F2A-4719-AFF2-D66FE27A09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C480A1-2DB1-47C8-B9EB-B10C42559947}"/>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06548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FD4B-2B34-4D89-A4CE-AA0EA1E5A5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921EDC-0CA3-423F-891F-B6C8125A1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1CC073-1EAF-4E01-AE5C-B9FC3F72C5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7B1383-4BFF-43BD-A896-577CF77096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5DEABD-9928-4D13-8FFC-865B79BAA9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5DB117-95F4-4F8F-A38C-4871F5A02B1B}"/>
              </a:ext>
            </a:extLst>
          </p:cNvPr>
          <p:cNvSpPr>
            <a:spLocks noGrp="1"/>
          </p:cNvSpPr>
          <p:nvPr>
            <p:ph type="dt" sz="half" idx="10"/>
          </p:nvPr>
        </p:nvSpPr>
        <p:spPr/>
        <p:txBody>
          <a:bodyPr/>
          <a:lstStyle/>
          <a:p>
            <a:fld id="{B869F5A3-4260-43DA-9A37-CBDD4CF289C8}" type="datetimeFigureOut">
              <a:rPr lang="en-GB" smtClean="0"/>
              <a:t>18/02/2025</a:t>
            </a:fld>
            <a:endParaRPr lang="en-GB"/>
          </a:p>
        </p:txBody>
      </p:sp>
      <p:sp>
        <p:nvSpPr>
          <p:cNvPr id="8" name="Footer Placeholder 7">
            <a:extLst>
              <a:ext uri="{FF2B5EF4-FFF2-40B4-BE49-F238E27FC236}">
                <a16:creationId xmlns:a16="http://schemas.microsoft.com/office/drawing/2014/main" id="{6115A027-5005-44F2-B5F7-0C2CBB8511D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B6368E6-D9AC-4A8D-826A-FAE8E6E413C2}"/>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387881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B8441-E78C-44D9-9E70-FD28C8EE583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60C1A58-D195-4D8F-A7F1-BC02BF9ACACA}"/>
              </a:ext>
            </a:extLst>
          </p:cNvPr>
          <p:cNvSpPr>
            <a:spLocks noGrp="1"/>
          </p:cNvSpPr>
          <p:nvPr>
            <p:ph type="dt" sz="half" idx="10"/>
          </p:nvPr>
        </p:nvSpPr>
        <p:spPr/>
        <p:txBody>
          <a:bodyPr/>
          <a:lstStyle/>
          <a:p>
            <a:fld id="{B869F5A3-4260-43DA-9A37-CBDD4CF289C8}" type="datetimeFigureOut">
              <a:rPr lang="en-GB" smtClean="0"/>
              <a:t>18/02/2025</a:t>
            </a:fld>
            <a:endParaRPr lang="en-GB"/>
          </a:p>
        </p:txBody>
      </p:sp>
      <p:sp>
        <p:nvSpPr>
          <p:cNvPr id="4" name="Footer Placeholder 3">
            <a:extLst>
              <a:ext uri="{FF2B5EF4-FFF2-40B4-BE49-F238E27FC236}">
                <a16:creationId xmlns:a16="http://schemas.microsoft.com/office/drawing/2014/main" id="{46644E25-01F1-4C86-9BBA-E26B9E3BAA8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B248CF-3CFB-4D7B-AF1A-BED7CA76423B}"/>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09636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CB93D-1D72-4BAC-8764-A967D2470068}"/>
              </a:ext>
            </a:extLst>
          </p:cNvPr>
          <p:cNvSpPr>
            <a:spLocks noGrp="1"/>
          </p:cNvSpPr>
          <p:nvPr>
            <p:ph type="dt" sz="half" idx="10"/>
          </p:nvPr>
        </p:nvSpPr>
        <p:spPr/>
        <p:txBody>
          <a:bodyPr/>
          <a:lstStyle/>
          <a:p>
            <a:fld id="{B869F5A3-4260-43DA-9A37-CBDD4CF289C8}" type="datetimeFigureOut">
              <a:rPr lang="en-GB" smtClean="0"/>
              <a:t>18/02/2025</a:t>
            </a:fld>
            <a:endParaRPr lang="en-GB"/>
          </a:p>
        </p:txBody>
      </p:sp>
      <p:sp>
        <p:nvSpPr>
          <p:cNvPr id="3" name="Footer Placeholder 2">
            <a:extLst>
              <a:ext uri="{FF2B5EF4-FFF2-40B4-BE49-F238E27FC236}">
                <a16:creationId xmlns:a16="http://schemas.microsoft.com/office/drawing/2014/main" id="{34B5D804-1F65-4C78-B3D3-1EC6A7A6678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8343ECA-D9B9-4386-B274-6F7BAF8FD910}"/>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461384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7FE5-F080-439A-B4C7-BC55B21D27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F54B2E-D84E-4EE8-A067-CDDE778A63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03B9274-594C-4FF6-B753-D35C0C4F7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65F873-3717-48E4-A6F6-2611DD9D261D}"/>
              </a:ext>
            </a:extLst>
          </p:cNvPr>
          <p:cNvSpPr>
            <a:spLocks noGrp="1"/>
          </p:cNvSpPr>
          <p:nvPr>
            <p:ph type="dt" sz="half" idx="10"/>
          </p:nvPr>
        </p:nvSpPr>
        <p:spPr/>
        <p:txBody>
          <a:bodyPr/>
          <a:lstStyle/>
          <a:p>
            <a:fld id="{B869F5A3-4260-43DA-9A37-CBDD4CF289C8}" type="datetimeFigureOut">
              <a:rPr lang="en-GB" smtClean="0"/>
              <a:t>18/02/2025</a:t>
            </a:fld>
            <a:endParaRPr lang="en-GB"/>
          </a:p>
        </p:txBody>
      </p:sp>
      <p:sp>
        <p:nvSpPr>
          <p:cNvPr id="6" name="Footer Placeholder 5">
            <a:extLst>
              <a:ext uri="{FF2B5EF4-FFF2-40B4-BE49-F238E27FC236}">
                <a16:creationId xmlns:a16="http://schemas.microsoft.com/office/drawing/2014/main" id="{0925D9BD-6E0E-4D63-801D-C7F59EFE8C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D92EE0-4D25-4ED7-990B-BA5B21703FE3}"/>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196444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60E8C-D4D4-425F-87DF-CF17564B6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67D219-FDF0-4ACF-8EF3-CCE5B0009E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70C6CE-8014-4738-87AC-23786ED75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854F25-75AF-4453-B365-16F6DA7C4098}"/>
              </a:ext>
            </a:extLst>
          </p:cNvPr>
          <p:cNvSpPr>
            <a:spLocks noGrp="1"/>
          </p:cNvSpPr>
          <p:nvPr>
            <p:ph type="dt" sz="half" idx="10"/>
          </p:nvPr>
        </p:nvSpPr>
        <p:spPr/>
        <p:txBody>
          <a:bodyPr/>
          <a:lstStyle/>
          <a:p>
            <a:fld id="{B869F5A3-4260-43DA-9A37-CBDD4CF289C8}" type="datetimeFigureOut">
              <a:rPr lang="en-GB" smtClean="0"/>
              <a:t>18/02/2025</a:t>
            </a:fld>
            <a:endParaRPr lang="en-GB"/>
          </a:p>
        </p:txBody>
      </p:sp>
      <p:sp>
        <p:nvSpPr>
          <p:cNvPr id="6" name="Footer Placeholder 5">
            <a:extLst>
              <a:ext uri="{FF2B5EF4-FFF2-40B4-BE49-F238E27FC236}">
                <a16:creationId xmlns:a16="http://schemas.microsoft.com/office/drawing/2014/main" id="{80D8B2A0-BDE3-4876-A522-A0360E9699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1EB9CB-6A2C-4599-838D-EE6FDF6782CE}"/>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81299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33B54B-C93C-4722-BC68-58D3FADD4A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D5C756-3566-4C33-A9BE-C1E901179A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128D7D-A200-412C-8832-63F719C952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9F5A3-4260-43DA-9A37-CBDD4CF289C8}" type="datetimeFigureOut">
              <a:rPr lang="en-GB" smtClean="0"/>
              <a:t>18/02/2025</a:t>
            </a:fld>
            <a:endParaRPr lang="en-GB"/>
          </a:p>
        </p:txBody>
      </p:sp>
      <p:sp>
        <p:nvSpPr>
          <p:cNvPr id="5" name="Footer Placeholder 4">
            <a:extLst>
              <a:ext uri="{FF2B5EF4-FFF2-40B4-BE49-F238E27FC236}">
                <a16:creationId xmlns:a16="http://schemas.microsoft.com/office/drawing/2014/main" id="{22D2F3BE-4A73-4F3E-8647-CDD47774F4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67B2F4A-D9D9-4982-865D-8F26A120AA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2089A-6D49-4CEF-9D08-76C622D06676}" type="slidenum">
              <a:rPr lang="en-GB" smtClean="0"/>
              <a:t>‹#›</a:t>
            </a:fld>
            <a:endParaRPr lang="en-GB"/>
          </a:p>
        </p:txBody>
      </p:sp>
    </p:spTree>
    <p:extLst>
      <p:ext uri="{BB962C8B-B14F-4D97-AF65-F5344CB8AC3E}">
        <p14:creationId xmlns:p14="http://schemas.microsoft.com/office/powerpoint/2010/main" val="2127944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openclipart.org/detail/233063/compass-rose-2" TargetMode="External"/><Relationship Id="rId3" Type="http://schemas.openxmlformats.org/officeDocument/2006/relationships/image" Target="../media/image23.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hyperlink" Target="https://openclipart.org/detail/233063/compass-rose-2" TargetMode="External"/><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10" Type="http://schemas.openxmlformats.org/officeDocument/2006/relationships/hyperlink" Target="https://pixabay.com/en/boys-studying-children-student-1844435/" TargetMode="External"/><Relationship Id="rId4" Type="http://schemas.openxmlformats.org/officeDocument/2006/relationships/image" Target="../media/image2.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openclipart.org/detail/280406/pencil-doodling" TargetMode="External"/><Relationship Id="rId10" Type="http://schemas.microsoft.com/office/2007/relationships/hdphoto" Target="../media/hdphoto2.wdp"/><Relationship Id="rId4" Type="http://schemas.openxmlformats.org/officeDocument/2006/relationships/image" Target="../media/image2.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13" Type="http://schemas.openxmlformats.org/officeDocument/2006/relationships/hyperlink" Target="https://www.geograph.org.uk/profile/7121" TargetMode="External"/><Relationship Id="rId3" Type="http://schemas.openxmlformats.org/officeDocument/2006/relationships/image" Target="../media/image1.png"/><Relationship Id="rId7" Type="http://schemas.microsoft.com/office/2007/relationships/hdphoto" Target="../media/hdphoto1.wdp"/><Relationship Id="rId12" Type="http://schemas.openxmlformats.org/officeDocument/2006/relationships/hyperlink" Target="http://creativecommons.org/licenses/by-sa/2.0/" TargetMode="External"/><Relationship Id="rId17" Type="http://schemas.openxmlformats.org/officeDocument/2006/relationships/image" Target="../media/image8.jpg"/><Relationship Id="rId2" Type="http://schemas.openxmlformats.org/officeDocument/2006/relationships/notesSlide" Target="../notesSlides/notesSlide3.xml"/><Relationship Id="rId16" Type="http://schemas.openxmlformats.org/officeDocument/2006/relationships/hyperlink" Target="https://www.geograph.org.uk/photo/6677241" TargetMode="Externa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7.jpg"/><Relationship Id="rId5" Type="http://schemas.openxmlformats.org/officeDocument/2006/relationships/hyperlink" Target="https://openclipart.org/detail/280406/pencil-doodling" TargetMode="External"/><Relationship Id="rId15" Type="http://schemas.openxmlformats.org/officeDocument/2006/relationships/hyperlink" Target="https://www.geograph.org.uk/profile/4335" TargetMode="External"/><Relationship Id="rId10" Type="http://schemas.openxmlformats.org/officeDocument/2006/relationships/image" Target="../media/image6.jpg"/><Relationship Id="rId4" Type="http://schemas.openxmlformats.org/officeDocument/2006/relationships/image" Target="../media/image2.png"/><Relationship Id="rId9" Type="http://schemas.openxmlformats.org/officeDocument/2006/relationships/image" Target="../media/image5.jpeg"/><Relationship Id="rId14" Type="http://schemas.openxmlformats.org/officeDocument/2006/relationships/hyperlink" Target="https://www.geograph.org.uk/photo/517923" TargetMode="Externa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video" Target="https://www.youtube.com/embed/Qe350nm_odA" TargetMode="External"/><Relationship Id="rId6" Type="http://schemas.openxmlformats.org/officeDocument/2006/relationships/hyperlink" Target="https://openclipart.org/detail/280406/pencil-doodling" TargetMode="External"/><Relationship Id="rId11" Type="http://schemas.openxmlformats.org/officeDocument/2006/relationships/image" Target="../media/image9.png"/><Relationship Id="rId5" Type="http://schemas.openxmlformats.org/officeDocument/2006/relationships/image" Target="../media/image2.png"/><Relationship Id="rId10" Type="http://schemas.openxmlformats.org/officeDocument/2006/relationships/hyperlink" Target="https://www.youtube.com/watch?v=Qe350nm_odA" TargetMode="External"/><Relationship Id="rId4" Type="http://schemas.openxmlformats.org/officeDocument/2006/relationships/image" Target="../media/image1.png"/><Relationship Id="rId9" Type="http://schemas.openxmlformats.org/officeDocument/2006/relationships/hyperlink" Target="https://www.goodfreephotos.com/vector-images/happy-water-droplet-vector-files.png.php" TargetMode="Externa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hyperlink" Target="https://openclipart.org/detail/280406/pencil-doodling" TargetMode="External"/><Relationship Id="rId4" Type="http://schemas.openxmlformats.org/officeDocument/2006/relationships/image" Target="../media/image2.png"/><Relationship Id="rId9" Type="http://schemas.openxmlformats.org/officeDocument/2006/relationships/hyperlink" Target="https://www.goodfreephotos.com/vector-images/happy-water-droplet-vector-files.png.php"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3.png"/><Relationship Id="rId1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hyperlink" Target="https://openclipart.org/detail/280406/pencil-doodling" TargetMode="External"/><Relationship Id="rId12" Type="http://schemas.openxmlformats.org/officeDocument/2006/relationships/hyperlink" Target="https://pixabay.com/en/grass-earth-lawn-environment-soil-575728/" TargetMode="External"/><Relationship Id="rId17" Type="http://schemas.openxmlformats.org/officeDocument/2006/relationships/image" Target="../media/image16.png"/><Relationship Id="rId2" Type="http://schemas.openxmlformats.org/officeDocument/2006/relationships/notesSlide" Target="../notesSlides/notesSlide6.xml"/><Relationship Id="rId16" Type="http://schemas.openxmlformats.org/officeDocument/2006/relationships/image" Target="../media/image15.svg"/><Relationship Id="rId1" Type="http://schemas.openxmlformats.org/officeDocument/2006/relationships/slideLayout" Target="../slideLayouts/slideLayout3.xml"/><Relationship Id="rId6" Type="http://schemas.openxmlformats.org/officeDocument/2006/relationships/image" Target="../media/image2.png"/><Relationship Id="rId11" Type="http://schemas.openxmlformats.org/officeDocument/2006/relationships/image" Target="../media/image12.png"/><Relationship Id="rId5" Type="http://schemas.openxmlformats.org/officeDocument/2006/relationships/image" Target="../media/image1.png"/><Relationship Id="rId15" Type="http://schemas.openxmlformats.org/officeDocument/2006/relationships/image" Target="../media/image14.png"/><Relationship Id="rId10" Type="http://schemas.openxmlformats.org/officeDocument/2006/relationships/hyperlink" Target="https://www.goodfreephotos.com/vector-images/happy-water-droplet-vector-files.png.php" TargetMode="External"/><Relationship Id="rId4" Type="http://schemas.openxmlformats.org/officeDocument/2006/relationships/hyperlink" Target="https://pixabay.com/en/raincloud-storm-weather-symbol-47580/" TargetMode="External"/><Relationship Id="rId9" Type="http://schemas.microsoft.com/office/2007/relationships/hdphoto" Target="../media/hdphoto1.wdp"/><Relationship Id="rId14" Type="http://schemas.openxmlformats.org/officeDocument/2006/relationships/hyperlink" Target="https://pixabay.com/en/home-country-rural-house-estate-304190/" TargetMode="External"/></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8.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hyperlink" Target="https://www.goodfreephotos.com/vector-images/happy-water-droplet-vector-files.png.php"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20.png"/><Relationship Id="rId5" Type="http://schemas.openxmlformats.org/officeDocument/2006/relationships/hyperlink" Target="https://openclipart.org/detail/280406/pencil-doodling" TargetMode="External"/><Relationship Id="rId10" Type="http://schemas.openxmlformats.org/officeDocument/2006/relationships/hyperlink" Target="https://pixabay.com/en/sapling-pot-potted-plant-brown-147940/" TargetMode="External"/><Relationship Id="rId4" Type="http://schemas.openxmlformats.org/officeDocument/2006/relationships/image" Target="../media/image2.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hyperlink" Target="https://www.goodfreephotos.com/vector-images/happy-water-droplet-vector-files.png.php" TargetMode="External"/><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hyperlink" Target="https://openclipart.org/detail/233063/compass-rose-2" TargetMode="External"/><Relationship Id="rId5" Type="http://schemas.openxmlformats.org/officeDocument/2006/relationships/hyperlink" Target="https://openclipart.org/detail/280406/pencil-doodling" TargetMode="External"/><Relationship Id="rId10" Type="http://schemas.openxmlformats.org/officeDocument/2006/relationships/image" Target="../media/image22.png"/><Relationship Id="rId4" Type="http://schemas.openxmlformats.org/officeDocument/2006/relationships/image" Target="../media/image2.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6EB31A-2791-4976-922B-B05727066594}"/>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Flooding</a:t>
            </a:r>
          </a:p>
        </p:txBody>
      </p:sp>
      <p:pic>
        <p:nvPicPr>
          <p:cNvPr id="5" name="Picture 4">
            <a:extLst>
              <a:ext uri="{FF2B5EF4-FFF2-40B4-BE49-F238E27FC236}">
                <a16:creationId xmlns:a16="http://schemas.microsoft.com/office/drawing/2014/main" id="{4F6F13F3-955B-48F3-9080-279AA38E793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6" name="Picture 5">
            <a:extLst>
              <a:ext uri="{FF2B5EF4-FFF2-40B4-BE49-F238E27FC236}">
                <a16:creationId xmlns:a16="http://schemas.microsoft.com/office/drawing/2014/main" id="{F6254C9B-FBDC-4027-A0AA-BCF1CC3C9C3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8" name="Picture 7">
            <a:extLst>
              <a:ext uri="{FF2B5EF4-FFF2-40B4-BE49-F238E27FC236}">
                <a16:creationId xmlns:a16="http://schemas.microsoft.com/office/drawing/2014/main" id="{B1FBF616-BC3A-4D9E-A529-F60B57EE2A5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24" name="TextBox 23">
            <a:extLst>
              <a:ext uri="{FF2B5EF4-FFF2-40B4-BE49-F238E27FC236}">
                <a16:creationId xmlns:a16="http://schemas.microsoft.com/office/drawing/2014/main" id="{CE33A09C-98F3-4C8C-97BD-B4C169F86EF1}"/>
              </a:ext>
            </a:extLst>
          </p:cNvPr>
          <p:cNvSpPr txBox="1"/>
          <p:nvPr/>
        </p:nvSpPr>
        <p:spPr>
          <a:xfrm>
            <a:off x="1655974" y="2455735"/>
            <a:ext cx="8880047" cy="4524315"/>
          </a:xfrm>
          <a:prstGeom prst="rect">
            <a:avLst/>
          </a:prstGeom>
          <a:noFill/>
        </p:spPr>
        <p:txBody>
          <a:bodyPr wrap="square" rtlCol="0">
            <a:spAutoFit/>
          </a:bodyPr>
          <a:lstStyle/>
          <a:p>
            <a:pPr marL="285750" indent="-285750">
              <a:buFont typeface="Arial" panose="020B0604020202020204" pitchFamily="34" charset="0"/>
              <a:buChar char="•"/>
            </a:pPr>
            <a:r>
              <a:rPr lang="en-GB" sz="3200" dirty="0"/>
              <a:t>To introduce the topic of floods and understand why they happen.</a:t>
            </a:r>
          </a:p>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endParaRPr lang="en-GB" sz="3200" dirty="0"/>
          </a:p>
          <a:p>
            <a:endParaRPr lang="en-GB" sz="3200" dirty="0"/>
          </a:p>
        </p:txBody>
      </p:sp>
      <p:sp>
        <p:nvSpPr>
          <p:cNvPr id="9" name="TextBox 8">
            <a:extLst>
              <a:ext uri="{FF2B5EF4-FFF2-40B4-BE49-F238E27FC236}">
                <a16:creationId xmlns:a16="http://schemas.microsoft.com/office/drawing/2014/main" id="{E2C89A80-7800-48D9-B1D9-D5E2B9F13507}"/>
              </a:ext>
            </a:extLst>
          </p:cNvPr>
          <p:cNvSpPr txBox="1"/>
          <p:nvPr/>
        </p:nvSpPr>
        <p:spPr>
          <a:xfrm>
            <a:off x="1655974" y="1686294"/>
            <a:ext cx="3416999"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aim:</a:t>
            </a:r>
          </a:p>
        </p:txBody>
      </p:sp>
      <p:sp>
        <p:nvSpPr>
          <p:cNvPr id="10" name="TextBox 9">
            <a:extLst>
              <a:ext uri="{FF2B5EF4-FFF2-40B4-BE49-F238E27FC236}">
                <a16:creationId xmlns:a16="http://schemas.microsoft.com/office/drawing/2014/main" id="{DA99B3E5-081E-43B2-A039-D1B21A8043BA}"/>
              </a:ext>
            </a:extLst>
          </p:cNvPr>
          <p:cNvSpPr txBox="1"/>
          <p:nvPr/>
        </p:nvSpPr>
        <p:spPr>
          <a:xfrm>
            <a:off x="1655974" y="4378594"/>
            <a:ext cx="8880047" cy="2554545"/>
          </a:xfrm>
          <a:prstGeom prst="rect">
            <a:avLst/>
          </a:prstGeom>
          <a:noFill/>
        </p:spPr>
        <p:txBody>
          <a:bodyPr wrap="square" rtlCol="0">
            <a:spAutoFit/>
          </a:bodyPr>
          <a:lstStyle/>
          <a:p>
            <a:pPr marL="285750" indent="-285750">
              <a:buFont typeface="Arial" panose="020B0604020202020204" pitchFamily="34" charset="0"/>
              <a:buChar char="•"/>
            </a:pPr>
            <a:r>
              <a:rPr lang="en-GB" sz="3200" dirty="0"/>
              <a:t>To understand what a flood is and how floods are caused.</a:t>
            </a:r>
          </a:p>
          <a:p>
            <a:pPr marL="285750" indent="-285750">
              <a:buFont typeface="Arial" panose="020B0604020202020204" pitchFamily="34" charset="0"/>
              <a:buChar char="•"/>
            </a:pPr>
            <a:r>
              <a:rPr lang="en-GB" sz="3200" dirty="0"/>
              <a:t>To learn what factors can affect flood risk and whether these are natural or man-made factors.</a:t>
            </a:r>
          </a:p>
          <a:p>
            <a:pPr marL="285750" indent="-285750">
              <a:buFont typeface="Arial" panose="020B0604020202020204" pitchFamily="34" charset="0"/>
              <a:buChar char="•"/>
            </a:pPr>
            <a:endParaRPr lang="en-GB" sz="3200" dirty="0"/>
          </a:p>
        </p:txBody>
      </p:sp>
      <p:sp>
        <p:nvSpPr>
          <p:cNvPr id="11" name="TextBox 10">
            <a:extLst>
              <a:ext uri="{FF2B5EF4-FFF2-40B4-BE49-F238E27FC236}">
                <a16:creationId xmlns:a16="http://schemas.microsoft.com/office/drawing/2014/main" id="{540FED8A-91B0-45C6-BB44-BC3BC937F09B}"/>
              </a:ext>
            </a:extLst>
          </p:cNvPr>
          <p:cNvSpPr txBox="1"/>
          <p:nvPr/>
        </p:nvSpPr>
        <p:spPr>
          <a:xfrm>
            <a:off x="1655974" y="3609153"/>
            <a:ext cx="4821026"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objectives:</a:t>
            </a:r>
          </a:p>
        </p:txBody>
      </p:sp>
      <p:sp>
        <p:nvSpPr>
          <p:cNvPr id="2" name="TextBox 1">
            <a:extLst>
              <a:ext uri="{FF2B5EF4-FFF2-40B4-BE49-F238E27FC236}">
                <a16:creationId xmlns:a16="http://schemas.microsoft.com/office/drawing/2014/main" id="{B8648EEF-0A5F-D9C0-6779-BD129ADCE221}"/>
              </a:ext>
            </a:extLst>
          </p:cNvPr>
          <p:cNvSpPr txBox="1">
            <a:spLocks noGrp="1" noRot="1" noMove="1" noResize="1" noEditPoints="1" noAdjustHandles="1" noChangeArrowheads="1" noChangeShapeType="1"/>
          </p:cNvSpPr>
          <p:nvPr/>
        </p:nvSpPr>
        <p:spPr>
          <a:xfrm>
            <a:off x="71224" y="6537279"/>
            <a:ext cx="745586" cy="276999"/>
          </a:xfrm>
          <a:prstGeom prst="rect">
            <a:avLst/>
          </a:prstGeom>
          <a:noFill/>
        </p:spPr>
        <p:txBody>
          <a:bodyPr wrap="square" rtlCol="0">
            <a:spAutoFit/>
          </a:bodyPr>
          <a:lstStyle/>
          <a:p>
            <a:r>
              <a:rPr lang="en-GB" sz="1200" dirty="0">
                <a:solidFill>
                  <a:schemeClr val="bg1">
                    <a:lumMod val="65000"/>
                  </a:schemeClr>
                </a:solidFill>
              </a:rPr>
              <a:t>FT Q C41</a:t>
            </a:r>
          </a:p>
        </p:txBody>
      </p:sp>
    </p:spTree>
    <p:extLst>
      <p:ext uri="{BB962C8B-B14F-4D97-AF65-F5344CB8AC3E}">
        <p14:creationId xmlns:p14="http://schemas.microsoft.com/office/powerpoint/2010/main" val="217662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Quiz</a:t>
            </a:r>
          </a:p>
        </p:txBody>
      </p:sp>
      <p:pic>
        <p:nvPicPr>
          <p:cNvPr id="16" name="Picture 15">
            <a:extLst>
              <a:ext uri="{FF2B5EF4-FFF2-40B4-BE49-F238E27FC236}">
                <a16:creationId xmlns:a16="http://schemas.microsoft.com/office/drawing/2014/main" id="{CE2A61A9-41E0-43E7-BE51-353C52C9C76C}"/>
              </a:ext>
            </a:extLst>
          </p:cNvPr>
          <p:cNvPicPr>
            <a:picLocks noChangeAspect="1"/>
          </p:cNvPicPr>
          <p:nvPr/>
        </p:nvPicPr>
        <p:blipFill rotWithShape="1">
          <a:blip r:embed="rId3">
            <a:extLst>
              <a:ext uri="{28A0092B-C50C-407E-A947-70E740481C1C}">
                <a14:useLocalDpi xmlns:a14="http://schemas.microsoft.com/office/drawing/2010/main" val="0"/>
              </a:ext>
            </a:extLst>
          </a:blip>
          <a:srcRect l="1" r="14177" b="13331"/>
          <a:stretch/>
        </p:blipFill>
        <p:spPr>
          <a:xfrm>
            <a:off x="1054461" y="1456405"/>
            <a:ext cx="5295900" cy="5382234"/>
          </a:xfrm>
          <a:prstGeom prst="rect">
            <a:avLst/>
          </a:prstGeom>
        </p:spPr>
      </p:pic>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33" name="Picture 32">
            <a:extLst>
              <a:ext uri="{FF2B5EF4-FFF2-40B4-BE49-F238E27FC236}">
                <a16:creationId xmlns:a16="http://schemas.microsoft.com/office/drawing/2014/main" id="{C690B9A2-4890-4CA9-BC7D-4C1968BE5A78}"/>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55583" y="1648473"/>
            <a:ext cx="1797756" cy="1780527"/>
          </a:xfrm>
          <a:prstGeom prst="rect">
            <a:avLst/>
          </a:prstGeom>
        </p:spPr>
      </p:pic>
      <p:sp>
        <p:nvSpPr>
          <p:cNvPr id="7" name="TextBox 6">
            <a:extLst>
              <a:ext uri="{FF2B5EF4-FFF2-40B4-BE49-F238E27FC236}">
                <a16:creationId xmlns:a16="http://schemas.microsoft.com/office/drawing/2014/main" id="{E0FF05BC-605D-4B12-A008-50FC4E8CA435}"/>
              </a:ext>
            </a:extLst>
          </p:cNvPr>
          <p:cNvSpPr txBox="1"/>
          <p:nvPr/>
        </p:nvSpPr>
        <p:spPr>
          <a:xfrm>
            <a:off x="6350361" y="2162363"/>
            <a:ext cx="5676769" cy="1323439"/>
          </a:xfrm>
          <a:prstGeom prst="rect">
            <a:avLst/>
          </a:prstGeom>
          <a:noFill/>
        </p:spPr>
        <p:txBody>
          <a:bodyPr wrap="square" rtlCol="0">
            <a:spAutoFit/>
          </a:bodyPr>
          <a:lstStyle/>
          <a:p>
            <a:pPr algn="ctr"/>
            <a:r>
              <a:rPr lang="en-GB" sz="4000" b="1" dirty="0">
                <a:solidFill>
                  <a:srgbClr val="309DC3"/>
                </a:solidFill>
              </a:rPr>
              <a:t>THE NORTH AND WEST OF THE UK!</a:t>
            </a:r>
          </a:p>
        </p:txBody>
      </p:sp>
      <p:sp>
        <p:nvSpPr>
          <p:cNvPr id="11" name="TextBox 10">
            <a:extLst>
              <a:ext uri="{FF2B5EF4-FFF2-40B4-BE49-F238E27FC236}">
                <a16:creationId xmlns:a16="http://schemas.microsoft.com/office/drawing/2014/main" id="{350D9BAD-9090-4295-88D6-BC5614AFE943}"/>
              </a:ext>
            </a:extLst>
          </p:cNvPr>
          <p:cNvSpPr txBox="1"/>
          <p:nvPr/>
        </p:nvSpPr>
        <p:spPr>
          <a:xfrm>
            <a:off x="6388076" y="3729274"/>
            <a:ext cx="5601339" cy="2062103"/>
          </a:xfrm>
          <a:prstGeom prst="rect">
            <a:avLst/>
          </a:prstGeom>
          <a:noFill/>
        </p:spPr>
        <p:txBody>
          <a:bodyPr wrap="square" rtlCol="0">
            <a:spAutoFit/>
          </a:bodyPr>
          <a:lstStyle/>
          <a:p>
            <a:pPr algn="ctr"/>
            <a:r>
              <a:rPr lang="en-GB" sz="3200" dirty="0"/>
              <a:t>However, heavy rainfall and extreme weather will become more common across all of the UK due to climate change!</a:t>
            </a:r>
          </a:p>
        </p:txBody>
      </p:sp>
      <p:sp>
        <p:nvSpPr>
          <p:cNvPr id="2" name="TextBox 1">
            <a:extLst>
              <a:ext uri="{FF2B5EF4-FFF2-40B4-BE49-F238E27FC236}">
                <a16:creationId xmlns:a16="http://schemas.microsoft.com/office/drawing/2014/main" id="{B2E2E31D-87D8-9478-50A7-C6A249C73FBB}"/>
              </a:ext>
            </a:extLst>
          </p:cNvPr>
          <p:cNvSpPr txBox="1">
            <a:spLocks noGrp="1" noRot="1" noMove="1" noResize="1" noEditPoints="1" noAdjustHandles="1" noChangeArrowheads="1" noChangeShapeType="1"/>
          </p:cNvSpPr>
          <p:nvPr/>
        </p:nvSpPr>
        <p:spPr>
          <a:xfrm>
            <a:off x="71224" y="6537279"/>
            <a:ext cx="745586" cy="276999"/>
          </a:xfrm>
          <a:prstGeom prst="rect">
            <a:avLst/>
          </a:prstGeom>
          <a:noFill/>
        </p:spPr>
        <p:txBody>
          <a:bodyPr wrap="square" rtlCol="0">
            <a:spAutoFit/>
          </a:bodyPr>
          <a:lstStyle/>
          <a:p>
            <a:r>
              <a:rPr lang="en-GB" sz="1200" dirty="0">
                <a:solidFill>
                  <a:schemeClr val="bg1">
                    <a:lumMod val="65000"/>
                  </a:schemeClr>
                </a:solidFill>
              </a:rPr>
              <a:t>FT Q C41</a:t>
            </a:r>
          </a:p>
        </p:txBody>
      </p:sp>
    </p:spTree>
    <p:extLst>
      <p:ext uri="{BB962C8B-B14F-4D97-AF65-F5344CB8AC3E}">
        <p14:creationId xmlns:p14="http://schemas.microsoft.com/office/powerpoint/2010/main" val="323580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a:t>
            </a:r>
            <a:r>
              <a:rPr lang="en-GB"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Why does it rain more in the North and West?</a:t>
            </a:r>
            <a:endPar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7" name="TextBox 6">
            <a:extLst>
              <a:ext uri="{FF2B5EF4-FFF2-40B4-BE49-F238E27FC236}">
                <a16:creationId xmlns:a16="http://schemas.microsoft.com/office/drawing/2014/main" id="{E3422F89-1307-420B-B9C5-40F374F8CFCB}"/>
              </a:ext>
            </a:extLst>
          </p:cNvPr>
          <p:cNvSpPr txBox="1">
            <a:spLocks noGrp="1" noRot="1" noMove="1" noResize="1" noEditPoints="1" noAdjustHandles="1" noChangeArrowheads="1" noChangeShapeType="1"/>
          </p:cNvSpPr>
          <p:nvPr/>
        </p:nvSpPr>
        <p:spPr>
          <a:xfrm>
            <a:off x="71224" y="1867450"/>
            <a:ext cx="6837034" cy="4832092"/>
          </a:xfrm>
          <a:prstGeom prst="rect">
            <a:avLst/>
          </a:prstGeom>
          <a:noFill/>
        </p:spPr>
        <p:txBody>
          <a:bodyPr wrap="square" rtlCol="0">
            <a:spAutoFit/>
          </a:bodyPr>
          <a:lstStyle/>
          <a:p>
            <a:pPr marL="457200" indent="-457200">
              <a:buFont typeface="Arial" panose="020B0604020202020204" pitchFamily="34" charset="0"/>
              <a:buChar char="•"/>
            </a:pPr>
            <a:r>
              <a:rPr lang="en-GB" sz="2800" dirty="0"/>
              <a:t>There are lots of hills and mountains in the west. </a:t>
            </a:r>
          </a:p>
          <a:p>
            <a:pPr marL="457200" indent="-457200">
              <a:buFont typeface="Arial" panose="020B0604020202020204" pitchFamily="34" charset="0"/>
              <a:buChar char="•"/>
            </a:pPr>
            <a:r>
              <a:rPr lang="en-GB" sz="2800" dirty="0"/>
              <a:t>Winds travelling from the Atlantic bring, warm, moist air to the west of Britain.</a:t>
            </a:r>
          </a:p>
          <a:p>
            <a:pPr marL="457200" indent="-457200">
              <a:buFont typeface="Arial" panose="020B0604020202020204" pitchFamily="34" charset="0"/>
              <a:buChar char="•"/>
            </a:pPr>
            <a:r>
              <a:rPr lang="en-GB" sz="2800" dirty="0"/>
              <a:t>The air flows over the hills and mountains.</a:t>
            </a:r>
          </a:p>
          <a:p>
            <a:pPr marL="457200" indent="-457200">
              <a:buFont typeface="Arial" panose="020B0604020202020204" pitchFamily="34" charset="0"/>
              <a:buChar char="•"/>
            </a:pPr>
            <a:r>
              <a:rPr lang="en-GB" sz="2800" dirty="0"/>
              <a:t>The air cools and condenses forming clouds.</a:t>
            </a:r>
          </a:p>
          <a:p>
            <a:pPr marL="457200" indent="-457200">
              <a:buFont typeface="Arial" panose="020B0604020202020204" pitchFamily="34" charset="0"/>
              <a:buChar char="•"/>
            </a:pPr>
            <a:r>
              <a:rPr lang="en-GB" sz="2800" dirty="0"/>
              <a:t>It begins to rain.</a:t>
            </a:r>
          </a:p>
          <a:p>
            <a:pPr marL="457200" indent="-457200">
              <a:buFont typeface="Arial" panose="020B0604020202020204" pitchFamily="34" charset="0"/>
              <a:buChar char="•"/>
            </a:pPr>
            <a:r>
              <a:rPr lang="en-GB" sz="2800" dirty="0"/>
              <a:t>The air flows to the other side of the mountain – it warms up and becomes drier. </a:t>
            </a:r>
          </a:p>
        </p:txBody>
      </p:sp>
      <p:pic>
        <p:nvPicPr>
          <p:cNvPr id="3" name="Picture 2" descr="A diagram of a mountain&#10;&#10;Description automatically generated">
            <a:extLst>
              <a:ext uri="{FF2B5EF4-FFF2-40B4-BE49-F238E27FC236}">
                <a16:creationId xmlns:a16="http://schemas.microsoft.com/office/drawing/2014/main" id="{59081AC6-1C8A-335C-6311-89EB1685500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08258" y="2201214"/>
            <a:ext cx="5127532" cy="3724607"/>
          </a:xfrm>
          <a:prstGeom prst="rect">
            <a:avLst/>
          </a:prstGeom>
        </p:spPr>
      </p:pic>
      <p:sp>
        <p:nvSpPr>
          <p:cNvPr id="2" name="TextBox 1">
            <a:extLst>
              <a:ext uri="{FF2B5EF4-FFF2-40B4-BE49-F238E27FC236}">
                <a16:creationId xmlns:a16="http://schemas.microsoft.com/office/drawing/2014/main" id="{96E5F24E-1F76-A173-C11F-6EA46A6BF45D}"/>
              </a:ext>
            </a:extLst>
          </p:cNvPr>
          <p:cNvSpPr txBox="1"/>
          <p:nvPr/>
        </p:nvSpPr>
        <p:spPr>
          <a:xfrm>
            <a:off x="71224" y="6537279"/>
            <a:ext cx="745586" cy="276999"/>
          </a:xfrm>
          <a:prstGeom prst="rect">
            <a:avLst/>
          </a:prstGeom>
          <a:noFill/>
        </p:spPr>
        <p:txBody>
          <a:bodyPr wrap="square" rtlCol="0">
            <a:spAutoFit/>
          </a:bodyPr>
          <a:lstStyle/>
          <a:p>
            <a:r>
              <a:rPr lang="en-GB" sz="1200" dirty="0">
                <a:solidFill>
                  <a:schemeClr val="bg1">
                    <a:lumMod val="65000"/>
                  </a:schemeClr>
                </a:solidFill>
              </a:rPr>
              <a:t>FT Q C41</a:t>
            </a:r>
          </a:p>
        </p:txBody>
      </p:sp>
    </p:spTree>
    <p:extLst>
      <p:ext uri="{BB962C8B-B14F-4D97-AF65-F5344CB8AC3E}">
        <p14:creationId xmlns:p14="http://schemas.microsoft.com/office/powerpoint/2010/main" val="1675440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4414300" y="624590"/>
            <a:ext cx="7777699"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17" name="Rectangle 16">
            <a:extLst>
              <a:ext uri="{FF2B5EF4-FFF2-40B4-BE49-F238E27FC236}">
                <a16:creationId xmlns:a16="http://schemas.microsoft.com/office/drawing/2014/main" id="{D2C81595-DFC3-4D1B-B100-A87CBB8629DF}"/>
              </a:ext>
            </a:extLst>
          </p:cNvPr>
          <p:cNvSpPr/>
          <p:nvPr/>
        </p:nvSpPr>
        <p:spPr>
          <a:xfrm>
            <a:off x="7492171" y="625408"/>
            <a:ext cx="1332416" cy="830997"/>
          </a:xfrm>
          <a:prstGeom prst="rect">
            <a:avLst/>
          </a:prstGeom>
          <a:noFill/>
        </p:spPr>
        <p:txBody>
          <a:bodyPr wrap="none" lIns="91440" tIns="45720" rIns="91440" bIns="45720">
            <a:spAutoFit/>
          </a:bodyP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Quiz</a:t>
            </a:r>
          </a:p>
        </p:txBody>
      </p:sp>
      <p:pic>
        <p:nvPicPr>
          <p:cNvPr id="29" name="Picture 28">
            <a:extLst>
              <a:ext uri="{FF2B5EF4-FFF2-40B4-BE49-F238E27FC236}">
                <a16:creationId xmlns:a16="http://schemas.microsoft.com/office/drawing/2014/main" id="{520E6E8D-E3CC-45E5-9B50-F276747FCD7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89821" y="37309"/>
            <a:ext cx="4049432" cy="6701833"/>
          </a:xfrm>
          <a:prstGeom prst="rect">
            <a:avLst/>
          </a:prstGeom>
        </p:spPr>
      </p:pic>
      <p:sp>
        <p:nvSpPr>
          <p:cNvPr id="18" name="Star: 5 Points 17">
            <a:extLst>
              <a:ext uri="{FF2B5EF4-FFF2-40B4-BE49-F238E27FC236}">
                <a16:creationId xmlns:a16="http://schemas.microsoft.com/office/drawing/2014/main" id="{38AAE093-7034-4E14-B4B2-F2B36FA64E71}"/>
              </a:ext>
            </a:extLst>
          </p:cNvPr>
          <p:cNvSpPr/>
          <p:nvPr/>
        </p:nvSpPr>
        <p:spPr>
          <a:xfrm>
            <a:off x="1952479" y="4697838"/>
            <a:ext cx="377998" cy="326003"/>
          </a:xfrm>
          <a:prstGeom prst="star5">
            <a:avLst/>
          </a:prstGeom>
          <a:solidFill>
            <a:schemeClr val="accent4"/>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B9579D8B-B3EA-46DA-B2CD-913201051D34}"/>
              </a:ext>
            </a:extLst>
          </p:cNvPr>
          <p:cNvSpPr txBox="1"/>
          <p:nvPr/>
        </p:nvSpPr>
        <p:spPr>
          <a:xfrm>
            <a:off x="5719664" y="1804946"/>
            <a:ext cx="6401112" cy="1323439"/>
          </a:xfrm>
          <a:prstGeom prst="rect">
            <a:avLst/>
          </a:prstGeom>
          <a:noFill/>
        </p:spPr>
        <p:txBody>
          <a:bodyPr wrap="square" rtlCol="0">
            <a:spAutoFit/>
          </a:bodyPr>
          <a:lstStyle/>
          <a:p>
            <a:r>
              <a:rPr lang="en-GB" sz="4000" dirty="0"/>
              <a:t>Name the four countries represented by the            </a:t>
            </a:r>
          </a:p>
        </p:txBody>
      </p:sp>
      <p:sp>
        <p:nvSpPr>
          <p:cNvPr id="19" name="Star: 5 Points 18">
            <a:extLst>
              <a:ext uri="{FF2B5EF4-FFF2-40B4-BE49-F238E27FC236}">
                <a16:creationId xmlns:a16="http://schemas.microsoft.com/office/drawing/2014/main" id="{E3999E8F-0251-4FC6-BBF7-46970C22C959}"/>
              </a:ext>
            </a:extLst>
          </p:cNvPr>
          <p:cNvSpPr/>
          <p:nvPr/>
        </p:nvSpPr>
        <p:spPr>
          <a:xfrm>
            <a:off x="2737444" y="3332210"/>
            <a:ext cx="400321" cy="369331"/>
          </a:xfrm>
          <a:prstGeom prst="star5">
            <a:avLst/>
          </a:prstGeom>
          <a:solidFill>
            <a:schemeClr val="accent4"/>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tar: 5 Points 20">
            <a:extLst>
              <a:ext uri="{FF2B5EF4-FFF2-40B4-BE49-F238E27FC236}">
                <a16:creationId xmlns:a16="http://schemas.microsoft.com/office/drawing/2014/main" id="{E8DF22FB-C48A-4167-8E00-0143DF5FC6A9}"/>
              </a:ext>
            </a:extLst>
          </p:cNvPr>
          <p:cNvSpPr/>
          <p:nvPr/>
        </p:nvSpPr>
        <p:spPr>
          <a:xfrm>
            <a:off x="2004294" y="1620280"/>
            <a:ext cx="399088" cy="369332"/>
          </a:xfrm>
          <a:prstGeom prst="star5">
            <a:avLst/>
          </a:prstGeom>
          <a:solidFill>
            <a:schemeClr val="accent4"/>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tar: 5 Points 21">
            <a:extLst>
              <a:ext uri="{FF2B5EF4-FFF2-40B4-BE49-F238E27FC236}">
                <a16:creationId xmlns:a16="http://schemas.microsoft.com/office/drawing/2014/main" id="{85D97696-6AF3-42FC-A33A-ADB83ED72C56}"/>
              </a:ext>
            </a:extLst>
          </p:cNvPr>
          <p:cNvSpPr/>
          <p:nvPr/>
        </p:nvSpPr>
        <p:spPr>
          <a:xfrm>
            <a:off x="742463" y="3031669"/>
            <a:ext cx="410966" cy="369332"/>
          </a:xfrm>
          <a:prstGeom prst="star5">
            <a:avLst/>
          </a:prstGeom>
          <a:solidFill>
            <a:schemeClr val="accent4"/>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tar: 5 Points 22">
            <a:extLst>
              <a:ext uri="{FF2B5EF4-FFF2-40B4-BE49-F238E27FC236}">
                <a16:creationId xmlns:a16="http://schemas.microsoft.com/office/drawing/2014/main" id="{C618CE3F-31DD-4A64-AD83-18EAD6B0AC3A}"/>
              </a:ext>
            </a:extLst>
          </p:cNvPr>
          <p:cNvSpPr/>
          <p:nvPr/>
        </p:nvSpPr>
        <p:spPr>
          <a:xfrm>
            <a:off x="9827235" y="2332610"/>
            <a:ext cx="694062" cy="704292"/>
          </a:xfrm>
          <a:prstGeom prst="star5">
            <a:avLst/>
          </a:prstGeom>
          <a:solidFill>
            <a:schemeClr val="accent4"/>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DBFBC125-6392-4A0A-9661-A62CA8307FD2}"/>
              </a:ext>
            </a:extLst>
          </p:cNvPr>
          <p:cNvSpPr txBox="1"/>
          <p:nvPr/>
        </p:nvSpPr>
        <p:spPr>
          <a:xfrm>
            <a:off x="2526065" y="1705555"/>
            <a:ext cx="1067213" cy="369332"/>
          </a:xfrm>
          <a:prstGeom prst="rect">
            <a:avLst/>
          </a:prstGeom>
          <a:noFill/>
        </p:spPr>
        <p:txBody>
          <a:bodyPr wrap="square" rtlCol="0">
            <a:spAutoFit/>
          </a:bodyPr>
          <a:lstStyle/>
          <a:p>
            <a:r>
              <a:rPr lang="en-GB" b="1" dirty="0"/>
              <a:t>Scotland</a:t>
            </a:r>
          </a:p>
        </p:txBody>
      </p:sp>
      <p:sp>
        <p:nvSpPr>
          <p:cNvPr id="26" name="TextBox 25">
            <a:extLst>
              <a:ext uri="{FF2B5EF4-FFF2-40B4-BE49-F238E27FC236}">
                <a16:creationId xmlns:a16="http://schemas.microsoft.com/office/drawing/2014/main" id="{5FFA5064-16BF-49D5-B1B6-D5BE02CD8237}"/>
              </a:ext>
            </a:extLst>
          </p:cNvPr>
          <p:cNvSpPr txBox="1"/>
          <p:nvPr/>
        </p:nvSpPr>
        <p:spPr>
          <a:xfrm>
            <a:off x="3137765" y="3203559"/>
            <a:ext cx="1067213" cy="369332"/>
          </a:xfrm>
          <a:prstGeom prst="rect">
            <a:avLst/>
          </a:prstGeom>
          <a:noFill/>
        </p:spPr>
        <p:txBody>
          <a:bodyPr wrap="square" rtlCol="0">
            <a:spAutoFit/>
          </a:bodyPr>
          <a:lstStyle/>
          <a:p>
            <a:r>
              <a:rPr lang="en-GB" b="1" dirty="0"/>
              <a:t>England</a:t>
            </a:r>
          </a:p>
        </p:txBody>
      </p:sp>
      <p:sp>
        <p:nvSpPr>
          <p:cNvPr id="27" name="TextBox 26">
            <a:extLst>
              <a:ext uri="{FF2B5EF4-FFF2-40B4-BE49-F238E27FC236}">
                <a16:creationId xmlns:a16="http://schemas.microsoft.com/office/drawing/2014/main" id="{D1D34D25-1B97-472C-B1D0-1C1D0C529E45}"/>
              </a:ext>
            </a:extLst>
          </p:cNvPr>
          <p:cNvSpPr txBox="1"/>
          <p:nvPr/>
        </p:nvSpPr>
        <p:spPr>
          <a:xfrm>
            <a:off x="208857" y="3651561"/>
            <a:ext cx="1067213" cy="646331"/>
          </a:xfrm>
          <a:prstGeom prst="rect">
            <a:avLst/>
          </a:prstGeom>
          <a:noFill/>
        </p:spPr>
        <p:txBody>
          <a:bodyPr wrap="square" rtlCol="0">
            <a:spAutoFit/>
          </a:bodyPr>
          <a:lstStyle/>
          <a:p>
            <a:r>
              <a:rPr lang="en-GB" b="1" dirty="0"/>
              <a:t>Northern Ireland</a:t>
            </a:r>
          </a:p>
        </p:txBody>
      </p:sp>
      <p:sp>
        <p:nvSpPr>
          <p:cNvPr id="28" name="TextBox 27">
            <a:extLst>
              <a:ext uri="{FF2B5EF4-FFF2-40B4-BE49-F238E27FC236}">
                <a16:creationId xmlns:a16="http://schemas.microsoft.com/office/drawing/2014/main" id="{1AE0D3F5-F6C7-4D81-B053-DD604D98B8A9}"/>
              </a:ext>
            </a:extLst>
          </p:cNvPr>
          <p:cNvSpPr txBox="1"/>
          <p:nvPr/>
        </p:nvSpPr>
        <p:spPr>
          <a:xfrm>
            <a:off x="1952479" y="4410440"/>
            <a:ext cx="1067213" cy="369332"/>
          </a:xfrm>
          <a:prstGeom prst="rect">
            <a:avLst/>
          </a:prstGeom>
          <a:noFill/>
        </p:spPr>
        <p:txBody>
          <a:bodyPr wrap="square" rtlCol="0">
            <a:spAutoFit/>
          </a:bodyPr>
          <a:lstStyle/>
          <a:p>
            <a:r>
              <a:rPr lang="en-GB" b="1" dirty="0"/>
              <a:t>Wales</a:t>
            </a:r>
          </a:p>
        </p:txBody>
      </p:sp>
      <p:pic>
        <p:nvPicPr>
          <p:cNvPr id="20" name="Picture 19">
            <a:extLst>
              <a:ext uri="{FF2B5EF4-FFF2-40B4-BE49-F238E27FC236}">
                <a16:creationId xmlns:a16="http://schemas.microsoft.com/office/drawing/2014/main" id="{4C5E3073-2A01-4C25-931F-10A8C98472F6}"/>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2611224" y="124009"/>
            <a:ext cx="1850712" cy="1832976"/>
          </a:xfrm>
          <a:prstGeom prst="rect">
            <a:avLst/>
          </a:prstGeom>
        </p:spPr>
      </p:pic>
      <p:sp>
        <p:nvSpPr>
          <p:cNvPr id="2" name="TextBox 1">
            <a:extLst>
              <a:ext uri="{FF2B5EF4-FFF2-40B4-BE49-F238E27FC236}">
                <a16:creationId xmlns:a16="http://schemas.microsoft.com/office/drawing/2014/main" id="{2D192205-2421-E8C2-5C13-35475BBE4D7D}"/>
              </a:ext>
            </a:extLst>
          </p:cNvPr>
          <p:cNvSpPr txBox="1">
            <a:spLocks noGrp="1" noRot="1" noMove="1" noResize="1" noEditPoints="1" noAdjustHandles="1" noChangeArrowheads="1" noChangeShapeType="1"/>
          </p:cNvSpPr>
          <p:nvPr/>
        </p:nvSpPr>
        <p:spPr>
          <a:xfrm>
            <a:off x="71224" y="6537279"/>
            <a:ext cx="745586" cy="276999"/>
          </a:xfrm>
          <a:prstGeom prst="rect">
            <a:avLst/>
          </a:prstGeom>
          <a:noFill/>
        </p:spPr>
        <p:txBody>
          <a:bodyPr wrap="square" rtlCol="0">
            <a:spAutoFit/>
          </a:bodyPr>
          <a:lstStyle/>
          <a:p>
            <a:r>
              <a:rPr lang="en-GB" sz="1200" dirty="0">
                <a:solidFill>
                  <a:schemeClr val="bg1">
                    <a:lumMod val="65000"/>
                  </a:schemeClr>
                </a:solidFill>
              </a:rPr>
              <a:t>FT Q C41</a:t>
            </a:r>
          </a:p>
        </p:txBody>
      </p:sp>
    </p:spTree>
    <p:extLst>
      <p:ext uri="{BB962C8B-B14F-4D97-AF65-F5344CB8AC3E}">
        <p14:creationId xmlns:p14="http://schemas.microsoft.com/office/powerpoint/2010/main" val="312193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22" grpId="0" animBg="1"/>
      <p:bldP spid="25" grpId="0"/>
      <p:bldP spid="26"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Storms</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2" name="TextBox 11">
            <a:extLst>
              <a:ext uri="{FF2B5EF4-FFF2-40B4-BE49-F238E27FC236}">
                <a16:creationId xmlns:a16="http://schemas.microsoft.com/office/drawing/2014/main" id="{1E7AB0EA-3CFD-4791-8BED-B4C561DEC5AE}"/>
              </a:ext>
            </a:extLst>
          </p:cNvPr>
          <p:cNvSpPr txBox="1"/>
          <p:nvPr/>
        </p:nvSpPr>
        <p:spPr>
          <a:xfrm>
            <a:off x="229811" y="1879866"/>
            <a:ext cx="4603218" cy="4154984"/>
          </a:xfrm>
          <a:prstGeom prst="rect">
            <a:avLst/>
          </a:prstGeom>
          <a:noFill/>
        </p:spPr>
        <p:txBody>
          <a:bodyPr wrap="square" rtlCol="0">
            <a:spAutoFit/>
          </a:bodyPr>
          <a:lstStyle/>
          <a:p>
            <a:r>
              <a:rPr lang="en-GB" sz="2400" dirty="0"/>
              <a:t>Storms may become more frequent due to climate change. They are named to raise awareness of extremely bad weather. This enables the public to keep themselves, their homes and businesses safe. Storms are named in this country by the Met Office.</a:t>
            </a:r>
          </a:p>
          <a:p>
            <a:endParaRPr lang="en-GB" sz="2400" dirty="0"/>
          </a:p>
          <a:p>
            <a:r>
              <a:rPr lang="en-GB" sz="2400" dirty="0"/>
              <a:t>Come up with your own list of storm names in alphabetical order!</a:t>
            </a:r>
          </a:p>
        </p:txBody>
      </p:sp>
      <p:pic>
        <p:nvPicPr>
          <p:cNvPr id="3" name="Picture 2">
            <a:extLst>
              <a:ext uri="{FF2B5EF4-FFF2-40B4-BE49-F238E27FC236}">
                <a16:creationId xmlns:a16="http://schemas.microsoft.com/office/drawing/2014/main" id="{8145D014-C22C-4A91-8B5F-CCC9B495CA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50372" y="1938363"/>
            <a:ext cx="7011817" cy="3944859"/>
          </a:xfrm>
          <a:prstGeom prst="rect">
            <a:avLst/>
          </a:prstGeom>
        </p:spPr>
      </p:pic>
      <p:sp>
        <p:nvSpPr>
          <p:cNvPr id="2" name="TextBox 1">
            <a:extLst>
              <a:ext uri="{FF2B5EF4-FFF2-40B4-BE49-F238E27FC236}">
                <a16:creationId xmlns:a16="http://schemas.microsoft.com/office/drawing/2014/main" id="{97C7476C-59F1-AD45-0202-E3F6EB04BE0C}"/>
              </a:ext>
            </a:extLst>
          </p:cNvPr>
          <p:cNvSpPr txBox="1"/>
          <p:nvPr/>
        </p:nvSpPr>
        <p:spPr>
          <a:xfrm>
            <a:off x="4950372" y="5866703"/>
            <a:ext cx="1937657" cy="184666"/>
          </a:xfrm>
          <a:prstGeom prst="rect">
            <a:avLst/>
          </a:prstGeom>
          <a:noFill/>
        </p:spPr>
        <p:txBody>
          <a:bodyPr wrap="square" rtlCol="0">
            <a:spAutoFit/>
          </a:bodyPr>
          <a:lstStyle/>
          <a:p>
            <a:r>
              <a:rPr lang="en-GB" sz="600" dirty="0"/>
              <a:t>Image: Met Office</a:t>
            </a:r>
          </a:p>
        </p:txBody>
      </p:sp>
      <p:sp>
        <p:nvSpPr>
          <p:cNvPr id="4" name="TextBox 3">
            <a:extLst>
              <a:ext uri="{FF2B5EF4-FFF2-40B4-BE49-F238E27FC236}">
                <a16:creationId xmlns:a16="http://schemas.microsoft.com/office/drawing/2014/main" id="{4A315B2E-A842-3C13-38B7-685E3B4B1084}"/>
              </a:ext>
            </a:extLst>
          </p:cNvPr>
          <p:cNvSpPr txBox="1">
            <a:spLocks noGrp="1" noRot="1" noMove="1" noResize="1" noEditPoints="1" noAdjustHandles="1" noChangeArrowheads="1" noChangeShapeType="1"/>
          </p:cNvSpPr>
          <p:nvPr/>
        </p:nvSpPr>
        <p:spPr>
          <a:xfrm>
            <a:off x="71224" y="6537279"/>
            <a:ext cx="745586" cy="276999"/>
          </a:xfrm>
          <a:prstGeom prst="rect">
            <a:avLst/>
          </a:prstGeom>
          <a:noFill/>
        </p:spPr>
        <p:txBody>
          <a:bodyPr wrap="square" rtlCol="0">
            <a:spAutoFit/>
          </a:bodyPr>
          <a:lstStyle/>
          <a:p>
            <a:r>
              <a:rPr lang="en-GB" sz="1200" dirty="0">
                <a:solidFill>
                  <a:schemeClr val="bg1">
                    <a:lumMod val="65000"/>
                  </a:schemeClr>
                </a:solidFill>
              </a:rPr>
              <a:t>FT Q C41</a:t>
            </a:r>
          </a:p>
        </p:txBody>
      </p:sp>
    </p:spTree>
    <p:extLst>
      <p:ext uri="{BB962C8B-B14F-4D97-AF65-F5344CB8AC3E}">
        <p14:creationId xmlns:p14="http://schemas.microsoft.com/office/powerpoint/2010/main" val="2638940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Recap of lesson</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2" name="TextBox 11">
            <a:extLst>
              <a:ext uri="{FF2B5EF4-FFF2-40B4-BE49-F238E27FC236}">
                <a16:creationId xmlns:a16="http://schemas.microsoft.com/office/drawing/2014/main" id="{1E7AB0EA-3CFD-4791-8BED-B4C561DEC5AE}"/>
              </a:ext>
            </a:extLst>
          </p:cNvPr>
          <p:cNvSpPr txBox="1"/>
          <p:nvPr/>
        </p:nvSpPr>
        <p:spPr>
          <a:xfrm>
            <a:off x="832895" y="2076567"/>
            <a:ext cx="5148804" cy="3724096"/>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GB" sz="3600" b="1" dirty="0"/>
              <a:t>A flood is…</a:t>
            </a:r>
          </a:p>
          <a:p>
            <a:pPr marL="457200" indent="-457200">
              <a:spcAft>
                <a:spcPts val="600"/>
              </a:spcAft>
              <a:buFont typeface="Arial" panose="020B0604020202020204" pitchFamily="34" charset="0"/>
              <a:buChar char="•"/>
            </a:pPr>
            <a:endParaRPr lang="en-GB" sz="3600" b="1" dirty="0"/>
          </a:p>
          <a:p>
            <a:pPr marL="457200" indent="-457200">
              <a:spcAft>
                <a:spcPts val="600"/>
              </a:spcAft>
              <a:buFont typeface="Arial" panose="020B0604020202020204" pitchFamily="34" charset="0"/>
              <a:buChar char="•"/>
            </a:pPr>
            <a:r>
              <a:rPr lang="en-GB" sz="3600" b="1" dirty="0"/>
              <a:t>Flooding is caused by…</a:t>
            </a:r>
          </a:p>
          <a:p>
            <a:pPr marL="457200" indent="-457200">
              <a:spcAft>
                <a:spcPts val="600"/>
              </a:spcAft>
              <a:buFont typeface="Arial" panose="020B0604020202020204" pitchFamily="34" charset="0"/>
              <a:buChar char="•"/>
            </a:pPr>
            <a:endParaRPr lang="en-GB" sz="3600" b="1" dirty="0"/>
          </a:p>
          <a:p>
            <a:pPr marL="457200" indent="-457200">
              <a:spcAft>
                <a:spcPts val="600"/>
              </a:spcAft>
              <a:buFont typeface="Arial" panose="020B0604020202020204" pitchFamily="34" charset="0"/>
              <a:buChar char="•"/>
            </a:pPr>
            <a:r>
              <a:rPr lang="en-GB" sz="3600" b="1" dirty="0"/>
              <a:t>Flooding can be made worse by…</a:t>
            </a:r>
          </a:p>
        </p:txBody>
      </p:sp>
      <p:sp>
        <p:nvSpPr>
          <p:cNvPr id="7" name="TextBox 6">
            <a:extLst>
              <a:ext uri="{FF2B5EF4-FFF2-40B4-BE49-F238E27FC236}">
                <a16:creationId xmlns:a16="http://schemas.microsoft.com/office/drawing/2014/main" id="{2100BE48-8F38-468F-A191-134D8AD28510}"/>
              </a:ext>
            </a:extLst>
          </p:cNvPr>
          <p:cNvSpPr txBox="1"/>
          <p:nvPr/>
        </p:nvSpPr>
        <p:spPr>
          <a:xfrm>
            <a:off x="5981699" y="1940462"/>
            <a:ext cx="5568488" cy="954107"/>
          </a:xfrm>
          <a:prstGeom prst="rect">
            <a:avLst/>
          </a:prstGeom>
          <a:noFill/>
        </p:spPr>
        <p:txBody>
          <a:bodyPr wrap="square" rtlCol="0">
            <a:spAutoFit/>
          </a:bodyPr>
          <a:lstStyle/>
          <a:p>
            <a:r>
              <a:rPr lang="en-GB" sz="2800" dirty="0">
                <a:solidFill>
                  <a:srgbClr val="309DC3"/>
                </a:solidFill>
              </a:rPr>
              <a:t>A large amount of water covering an area of land that is usually dry.</a:t>
            </a:r>
          </a:p>
        </p:txBody>
      </p:sp>
      <p:sp>
        <p:nvSpPr>
          <p:cNvPr id="14" name="TextBox 13">
            <a:extLst>
              <a:ext uri="{FF2B5EF4-FFF2-40B4-BE49-F238E27FC236}">
                <a16:creationId xmlns:a16="http://schemas.microsoft.com/office/drawing/2014/main" id="{8DCF5257-6667-4048-8DAC-23FEFA25F9BD}"/>
              </a:ext>
            </a:extLst>
          </p:cNvPr>
          <p:cNvSpPr txBox="1"/>
          <p:nvPr/>
        </p:nvSpPr>
        <p:spPr>
          <a:xfrm>
            <a:off x="5981699" y="3226755"/>
            <a:ext cx="5568488" cy="954107"/>
          </a:xfrm>
          <a:prstGeom prst="rect">
            <a:avLst/>
          </a:prstGeom>
          <a:noFill/>
        </p:spPr>
        <p:txBody>
          <a:bodyPr wrap="square" rtlCol="0">
            <a:spAutoFit/>
          </a:bodyPr>
          <a:lstStyle/>
          <a:p>
            <a:r>
              <a:rPr lang="en-GB" sz="2800" dirty="0">
                <a:solidFill>
                  <a:srgbClr val="309DC3"/>
                </a:solidFill>
              </a:rPr>
              <a:t>Heavy rain running off the ground into rivers which get too full.</a:t>
            </a:r>
          </a:p>
        </p:txBody>
      </p:sp>
      <p:sp>
        <p:nvSpPr>
          <p:cNvPr id="15" name="TextBox 14">
            <a:extLst>
              <a:ext uri="{FF2B5EF4-FFF2-40B4-BE49-F238E27FC236}">
                <a16:creationId xmlns:a16="http://schemas.microsoft.com/office/drawing/2014/main" id="{12402C61-953D-48D9-B8EF-9D33D9EBA317}"/>
              </a:ext>
            </a:extLst>
          </p:cNvPr>
          <p:cNvSpPr txBox="1"/>
          <p:nvPr/>
        </p:nvSpPr>
        <p:spPr>
          <a:xfrm>
            <a:off x="5981699" y="4702970"/>
            <a:ext cx="5568488" cy="1384995"/>
          </a:xfrm>
          <a:prstGeom prst="rect">
            <a:avLst/>
          </a:prstGeom>
          <a:noFill/>
        </p:spPr>
        <p:txBody>
          <a:bodyPr wrap="square" rtlCol="0">
            <a:spAutoFit/>
          </a:bodyPr>
          <a:lstStyle/>
          <a:p>
            <a:r>
              <a:rPr lang="en-GB" sz="2800" dirty="0">
                <a:solidFill>
                  <a:srgbClr val="309DC3"/>
                </a:solidFill>
              </a:rPr>
              <a:t>Both natural and man made things like hard surfaces, storms and climate change.</a:t>
            </a:r>
          </a:p>
        </p:txBody>
      </p:sp>
      <p:sp>
        <p:nvSpPr>
          <p:cNvPr id="2" name="TextBox 1">
            <a:extLst>
              <a:ext uri="{FF2B5EF4-FFF2-40B4-BE49-F238E27FC236}">
                <a16:creationId xmlns:a16="http://schemas.microsoft.com/office/drawing/2014/main" id="{E216EFA7-29E9-CFBC-1532-9FD0C2D7CE3C}"/>
              </a:ext>
            </a:extLst>
          </p:cNvPr>
          <p:cNvSpPr txBox="1">
            <a:spLocks noGrp="1" noRot="1" noMove="1" noResize="1" noEditPoints="1" noAdjustHandles="1" noChangeArrowheads="1" noChangeShapeType="1"/>
          </p:cNvSpPr>
          <p:nvPr/>
        </p:nvSpPr>
        <p:spPr>
          <a:xfrm>
            <a:off x="71224" y="6537279"/>
            <a:ext cx="745586" cy="276999"/>
          </a:xfrm>
          <a:prstGeom prst="rect">
            <a:avLst/>
          </a:prstGeom>
          <a:noFill/>
        </p:spPr>
        <p:txBody>
          <a:bodyPr wrap="square" rtlCol="0">
            <a:spAutoFit/>
          </a:bodyPr>
          <a:lstStyle/>
          <a:p>
            <a:r>
              <a:rPr lang="en-GB" sz="1200" dirty="0">
                <a:solidFill>
                  <a:schemeClr val="bg1">
                    <a:lumMod val="65000"/>
                  </a:schemeClr>
                </a:solidFill>
              </a:rPr>
              <a:t>FT Q C41</a:t>
            </a:r>
          </a:p>
        </p:txBody>
      </p:sp>
    </p:spTree>
    <p:extLst>
      <p:ext uri="{BB962C8B-B14F-4D97-AF65-F5344CB8AC3E}">
        <p14:creationId xmlns:p14="http://schemas.microsoft.com/office/powerpoint/2010/main" val="92194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Homework</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2" name="TextBox 11">
            <a:extLst>
              <a:ext uri="{FF2B5EF4-FFF2-40B4-BE49-F238E27FC236}">
                <a16:creationId xmlns:a16="http://schemas.microsoft.com/office/drawing/2014/main" id="{1E7AB0EA-3CFD-4791-8BED-B4C561DEC5AE}"/>
              </a:ext>
            </a:extLst>
          </p:cNvPr>
          <p:cNvSpPr txBox="1"/>
          <p:nvPr/>
        </p:nvSpPr>
        <p:spPr>
          <a:xfrm>
            <a:off x="1292554" y="2115272"/>
            <a:ext cx="9822580" cy="4001095"/>
          </a:xfrm>
          <a:prstGeom prst="rect">
            <a:avLst/>
          </a:prstGeom>
          <a:noFill/>
        </p:spPr>
        <p:txBody>
          <a:bodyPr wrap="square" rtlCol="0">
            <a:spAutoFit/>
          </a:bodyPr>
          <a:lstStyle/>
          <a:p>
            <a:pPr>
              <a:spcAft>
                <a:spcPts val="600"/>
              </a:spcAft>
            </a:pPr>
            <a:r>
              <a:rPr lang="en-GB" sz="3200" b="1" dirty="0"/>
              <a:t>Research a flood in the UK. Find out…</a:t>
            </a:r>
          </a:p>
          <a:p>
            <a:pPr marL="457200" indent="-457200">
              <a:spcAft>
                <a:spcPts val="600"/>
              </a:spcAft>
              <a:buFont typeface="Arial" panose="020B0604020202020204" pitchFamily="34" charset="0"/>
              <a:buChar char="•"/>
            </a:pPr>
            <a:r>
              <a:rPr lang="en-GB" sz="3200" dirty="0"/>
              <a:t>Where did it happen?</a:t>
            </a:r>
          </a:p>
          <a:p>
            <a:pPr marL="457200" indent="-457200">
              <a:spcAft>
                <a:spcPts val="600"/>
              </a:spcAft>
              <a:buFont typeface="Arial" panose="020B0604020202020204" pitchFamily="34" charset="0"/>
              <a:buChar char="•"/>
            </a:pPr>
            <a:r>
              <a:rPr lang="en-GB" sz="3200" dirty="0"/>
              <a:t>What year did it happen?</a:t>
            </a:r>
          </a:p>
          <a:p>
            <a:pPr marL="457200" indent="-457200">
              <a:spcAft>
                <a:spcPts val="600"/>
              </a:spcAft>
              <a:buFont typeface="Arial" panose="020B0604020202020204" pitchFamily="34" charset="0"/>
              <a:buChar char="•"/>
            </a:pPr>
            <a:r>
              <a:rPr lang="en-GB" sz="3200" dirty="0"/>
              <a:t>What caused it?</a:t>
            </a:r>
          </a:p>
          <a:p>
            <a:pPr marL="457200" indent="-457200">
              <a:spcAft>
                <a:spcPts val="600"/>
              </a:spcAft>
              <a:buFont typeface="Arial" panose="020B0604020202020204" pitchFamily="34" charset="0"/>
              <a:buChar char="•"/>
            </a:pPr>
            <a:r>
              <a:rPr lang="en-GB" sz="3200" dirty="0"/>
              <a:t>What were the impacts?</a:t>
            </a:r>
          </a:p>
          <a:p>
            <a:pPr marL="914400" lvl="1" indent="-457200">
              <a:spcAft>
                <a:spcPts val="600"/>
              </a:spcAft>
              <a:buFont typeface="Wingdings" panose="05000000000000000000" pitchFamily="2" charset="2"/>
              <a:buChar char="Ø"/>
            </a:pPr>
            <a:r>
              <a:rPr lang="en-GB" sz="3200" dirty="0"/>
              <a:t>How many houses were flooded?</a:t>
            </a:r>
          </a:p>
          <a:p>
            <a:pPr marL="914400" lvl="1" indent="-457200">
              <a:spcAft>
                <a:spcPts val="600"/>
              </a:spcAft>
              <a:buFont typeface="Wingdings" panose="05000000000000000000" pitchFamily="2" charset="2"/>
              <a:buChar char="Ø"/>
            </a:pPr>
            <a:r>
              <a:rPr lang="en-GB" sz="3200" dirty="0"/>
              <a:t>Did it cause other damage to the town/village?</a:t>
            </a:r>
          </a:p>
        </p:txBody>
      </p:sp>
      <p:pic>
        <p:nvPicPr>
          <p:cNvPr id="5" name="Picture 4">
            <a:extLst>
              <a:ext uri="{FF2B5EF4-FFF2-40B4-BE49-F238E27FC236}">
                <a16:creationId xmlns:a16="http://schemas.microsoft.com/office/drawing/2014/main" id="{0F14B554-098E-4EA7-A2B3-5A75795BC526}"/>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8024725" y="1966895"/>
            <a:ext cx="3653732" cy="3202724"/>
          </a:xfrm>
          <a:prstGeom prst="rect">
            <a:avLst/>
          </a:prstGeom>
        </p:spPr>
      </p:pic>
      <p:sp>
        <p:nvSpPr>
          <p:cNvPr id="2" name="TextBox 1">
            <a:extLst>
              <a:ext uri="{FF2B5EF4-FFF2-40B4-BE49-F238E27FC236}">
                <a16:creationId xmlns:a16="http://schemas.microsoft.com/office/drawing/2014/main" id="{80BD54E3-F042-48DC-07B8-77220992359D}"/>
              </a:ext>
            </a:extLst>
          </p:cNvPr>
          <p:cNvSpPr txBox="1">
            <a:spLocks noGrp="1" noRot="1" noMove="1" noResize="1" noEditPoints="1" noAdjustHandles="1" noChangeArrowheads="1" noChangeShapeType="1"/>
          </p:cNvSpPr>
          <p:nvPr/>
        </p:nvSpPr>
        <p:spPr>
          <a:xfrm>
            <a:off x="71224" y="6537279"/>
            <a:ext cx="745586" cy="276999"/>
          </a:xfrm>
          <a:prstGeom prst="rect">
            <a:avLst/>
          </a:prstGeom>
          <a:noFill/>
        </p:spPr>
        <p:txBody>
          <a:bodyPr wrap="square" rtlCol="0">
            <a:spAutoFit/>
          </a:bodyPr>
          <a:lstStyle/>
          <a:p>
            <a:r>
              <a:rPr lang="en-GB" sz="1200" dirty="0">
                <a:solidFill>
                  <a:schemeClr val="bg1">
                    <a:lumMod val="65000"/>
                  </a:schemeClr>
                </a:solidFill>
              </a:rPr>
              <a:t>FT Q C41</a:t>
            </a:r>
          </a:p>
        </p:txBody>
      </p:sp>
    </p:spTree>
    <p:extLst>
      <p:ext uri="{BB962C8B-B14F-4D97-AF65-F5344CB8AC3E}">
        <p14:creationId xmlns:p14="http://schemas.microsoft.com/office/powerpoint/2010/main" val="1670615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B7F7EFF-5E0F-4937-9FBA-A25369FE9E39}"/>
              </a:ext>
            </a:extLst>
          </p:cNvPr>
          <p:cNvSpPr txBox="1"/>
          <p:nvPr/>
        </p:nvSpPr>
        <p:spPr>
          <a:xfrm>
            <a:off x="926402" y="2415121"/>
            <a:ext cx="5169598" cy="3416320"/>
          </a:xfrm>
          <a:prstGeom prst="rect">
            <a:avLst/>
          </a:prstGeom>
          <a:noFill/>
        </p:spPr>
        <p:txBody>
          <a:bodyPr wrap="square" rtlCol="0">
            <a:spAutoFit/>
          </a:bodyPr>
          <a:lstStyle/>
          <a:p>
            <a:r>
              <a:rPr lang="en-GB" sz="3600" b="1" dirty="0"/>
              <a:t>A </a:t>
            </a:r>
            <a:r>
              <a:rPr lang="en-GB" sz="3600" b="1" dirty="0">
                <a:solidFill>
                  <a:schemeClr val="accent2"/>
                </a:solidFill>
              </a:rPr>
              <a:t>flood</a:t>
            </a:r>
            <a:r>
              <a:rPr lang="en-GB" sz="3600" b="1" dirty="0"/>
              <a:t> is a large amount of water covering an area of land that is usually dry.</a:t>
            </a:r>
          </a:p>
          <a:p>
            <a:endParaRPr lang="en-GB" sz="3600" dirty="0"/>
          </a:p>
          <a:p>
            <a:r>
              <a:rPr lang="en-GB" sz="3600" dirty="0"/>
              <a:t>Floods can happen anywhere in the world.</a:t>
            </a:r>
          </a:p>
        </p:txBody>
      </p:sp>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What is a flood?</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pic>
        <p:nvPicPr>
          <p:cNvPr id="13" name="Picture 12">
            <a:extLst>
              <a:ext uri="{FF2B5EF4-FFF2-40B4-BE49-F238E27FC236}">
                <a16:creationId xmlns:a16="http://schemas.microsoft.com/office/drawing/2014/main" id="{17AED2C3-53F3-4CD6-9C85-B6C196A2C163}"/>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val="0"/>
              </a:ext>
            </a:extLst>
          </a:blip>
          <a:srcRect/>
          <a:stretch/>
        </p:blipFill>
        <p:spPr>
          <a:xfrm>
            <a:off x="6540347" y="2415121"/>
            <a:ext cx="4968709" cy="3416320"/>
          </a:xfrm>
          <a:prstGeom prst="rect">
            <a:avLst/>
          </a:prstGeom>
        </p:spPr>
      </p:pic>
      <p:sp>
        <p:nvSpPr>
          <p:cNvPr id="2" name="TextBox 1">
            <a:extLst>
              <a:ext uri="{FF2B5EF4-FFF2-40B4-BE49-F238E27FC236}">
                <a16:creationId xmlns:a16="http://schemas.microsoft.com/office/drawing/2014/main" id="{15D677D4-E610-CA0A-C730-27ED87EA97F3}"/>
              </a:ext>
            </a:extLst>
          </p:cNvPr>
          <p:cNvSpPr txBox="1"/>
          <p:nvPr/>
        </p:nvSpPr>
        <p:spPr>
          <a:xfrm>
            <a:off x="6540347" y="5825424"/>
            <a:ext cx="2911997" cy="215444"/>
          </a:xfrm>
          <a:prstGeom prst="rect">
            <a:avLst/>
          </a:prstGeom>
          <a:noFill/>
        </p:spPr>
        <p:txBody>
          <a:bodyPr wrap="square" rtlCol="0">
            <a:spAutoFit/>
          </a:bodyPr>
          <a:lstStyle/>
          <a:p>
            <a:r>
              <a:rPr lang="en-GB" sz="800" dirty="0"/>
              <a:t>Image: The Flood Hub</a:t>
            </a:r>
          </a:p>
        </p:txBody>
      </p:sp>
      <p:sp>
        <p:nvSpPr>
          <p:cNvPr id="3" name="TextBox 2">
            <a:extLst>
              <a:ext uri="{FF2B5EF4-FFF2-40B4-BE49-F238E27FC236}">
                <a16:creationId xmlns:a16="http://schemas.microsoft.com/office/drawing/2014/main" id="{E3BB26A2-406F-8B16-E4B8-95223089ED30}"/>
              </a:ext>
            </a:extLst>
          </p:cNvPr>
          <p:cNvSpPr txBox="1">
            <a:spLocks noGrp="1" noRot="1" noMove="1" noResize="1" noEditPoints="1" noAdjustHandles="1" noChangeArrowheads="1" noChangeShapeType="1"/>
          </p:cNvSpPr>
          <p:nvPr/>
        </p:nvSpPr>
        <p:spPr>
          <a:xfrm>
            <a:off x="71224" y="6537279"/>
            <a:ext cx="745586" cy="276999"/>
          </a:xfrm>
          <a:prstGeom prst="rect">
            <a:avLst/>
          </a:prstGeom>
          <a:noFill/>
        </p:spPr>
        <p:txBody>
          <a:bodyPr wrap="square" rtlCol="0">
            <a:spAutoFit/>
          </a:bodyPr>
          <a:lstStyle/>
          <a:p>
            <a:r>
              <a:rPr lang="en-GB" sz="1200" dirty="0">
                <a:solidFill>
                  <a:schemeClr val="bg1">
                    <a:lumMod val="65000"/>
                  </a:schemeClr>
                </a:solidFill>
              </a:rPr>
              <a:t>FT Q C41</a:t>
            </a:r>
          </a:p>
        </p:txBody>
      </p:sp>
    </p:spTree>
    <p:extLst>
      <p:ext uri="{BB962C8B-B14F-4D97-AF65-F5344CB8AC3E}">
        <p14:creationId xmlns:p14="http://schemas.microsoft.com/office/powerpoint/2010/main" val="1395895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B7F7EFF-5E0F-4937-9FBA-A25369FE9E39}"/>
              </a:ext>
            </a:extLst>
          </p:cNvPr>
          <p:cNvSpPr txBox="1"/>
          <p:nvPr/>
        </p:nvSpPr>
        <p:spPr>
          <a:xfrm>
            <a:off x="926402" y="2044945"/>
            <a:ext cx="7577678" cy="769441"/>
          </a:xfrm>
          <a:prstGeom prst="rect">
            <a:avLst/>
          </a:prstGeom>
          <a:noFill/>
        </p:spPr>
        <p:txBody>
          <a:bodyPr wrap="square" rtlCol="0">
            <a:spAutoFit/>
          </a:bodyPr>
          <a:lstStyle/>
          <a:p>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What are these watercourses?</a:t>
            </a:r>
          </a:p>
        </p:txBody>
      </p:sp>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Flooding</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pic>
        <p:nvPicPr>
          <p:cNvPr id="3" name="Picture 2">
            <a:extLst>
              <a:ext uri="{FF2B5EF4-FFF2-40B4-BE49-F238E27FC236}">
                <a16:creationId xmlns:a16="http://schemas.microsoft.com/office/drawing/2014/main" id="{01795C2E-E5D5-4952-A8BD-C5D4084548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5794" y="3109837"/>
            <a:ext cx="3022135" cy="2266602"/>
          </a:xfrm>
          <a:prstGeom prst="rect">
            <a:avLst/>
          </a:prstGeom>
        </p:spPr>
      </p:pic>
      <p:pic>
        <p:nvPicPr>
          <p:cNvPr id="5" name="Picture 4">
            <a:extLst>
              <a:ext uri="{FF2B5EF4-FFF2-40B4-BE49-F238E27FC236}">
                <a16:creationId xmlns:a16="http://schemas.microsoft.com/office/drawing/2014/main" id="{25F3F468-2998-4459-A57F-FCBA9FD43B2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97199" y="3098303"/>
            <a:ext cx="1817431" cy="2271788"/>
          </a:xfrm>
          <a:prstGeom prst="rect">
            <a:avLst/>
          </a:prstGeom>
        </p:spPr>
      </p:pic>
      <p:pic>
        <p:nvPicPr>
          <p:cNvPr id="4" name="Picture 3">
            <a:extLst>
              <a:ext uri="{FF2B5EF4-FFF2-40B4-BE49-F238E27FC236}">
                <a16:creationId xmlns:a16="http://schemas.microsoft.com/office/drawing/2014/main" id="{142856F4-E2AD-4F57-9031-5793D0D97E8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93900" y="3109837"/>
            <a:ext cx="3029051" cy="2271788"/>
          </a:xfrm>
          <a:prstGeom prst="rect">
            <a:avLst/>
          </a:prstGeom>
        </p:spPr>
      </p:pic>
      <p:sp>
        <p:nvSpPr>
          <p:cNvPr id="6" name="TextBox 5">
            <a:extLst>
              <a:ext uri="{FF2B5EF4-FFF2-40B4-BE49-F238E27FC236}">
                <a16:creationId xmlns:a16="http://schemas.microsoft.com/office/drawing/2014/main" id="{5B0F39C2-ED8D-4AF4-B118-75897CA92554}"/>
              </a:ext>
            </a:extLst>
          </p:cNvPr>
          <p:cNvSpPr txBox="1"/>
          <p:nvPr/>
        </p:nvSpPr>
        <p:spPr>
          <a:xfrm>
            <a:off x="5500289" y="2970222"/>
            <a:ext cx="2834855" cy="184666"/>
          </a:xfrm>
          <a:prstGeom prst="rect">
            <a:avLst/>
          </a:prstGeom>
          <a:noFill/>
        </p:spPr>
        <p:txBody>
          <a:bodyPr wrap="square" lIns="91440" tIns="45720" rIns="91440" bIns="45720" rtlCol="0" anchor="t">
            <a:spAutoFit/>
          </a:bodyPr>
          <a:lstStyle/>
          <a:p>
            <a:r>
              <a:rPr lang="en-GB" sz="600" b="1" dirty="0"/>
              <a:t>Canal Basin, Skipton</a:t>
            </a:r>
            <a:r>
              <a:rPr lang="en-GB" sz="600" dirty="0"/>
              <a:t> - </a:t>
            </a:r>
            <a:r>
              <a:rPr lang="en-GB" sz="600" dirty="0">
                <a:hlinkClick r:id="rId12"/>
              </a:rPr>
              <a:t>cc-by-sa/2.0</a:t>
            </a:r>
            <a:r>
              <a:rPr lang="en-GB" sz="600" dirty="0"/>
              <a:t> - © </a:t>
            </a:r>
            <a:r>
              <a:rPr lang="en-GB" sz="600" dirty="0">
                <a:hlinkClick r:id="rId13"/>
              </a:rPr>
              <a:t>Paul Anderson</a:t>
            </a:r>
            <a:r>
              <a:rPr lang="en-GB" sz="600" dirty="0"/>
              <a:t> - </a:t>
            </a:r>
            <a:r>
              <a:rPr lang="en-GB" sz="600" dirty="0">
                <a:hlinkClick r:id="rId14"/>
              </a:rPr>
              <a:t>geograph.org.uk/p/517923</a:t>
            </a:r>
            <a:endParaRPr lang="en-US" sz="600" dirty="0">
              <a:cs typeface="Calibri" panose="020F0502020204030204"/>
            </a:endParaRPr>
          </a:p>
        </p:txBody>
      </p:sp>
      <p:sp>
        <p:nvSpPr>
          <p:cNvPr id="14" name="TextBox 13">
            <a:extLst>
              <a:ext uri="{FF2B5EF4-FFF2-40B4-BE49-F238E27FC236}">
                <a16:creationId xmlns:a16="http://schemas.microsoft.com/office/drawing/2014/main" id="{DBF76E35-BCB8-494D-A2E3-D3C13B93AE2C}"/>
              </a:ext>
            </a:extLst>
          </p:cNvPr>
          <p:cNvSpPr txBox="1"/>
          <p:nvPr/>
        </p:nvSpPr>
        <p:spPr>
          <a:xfrm>
            <a:off x="630750" y="5457620"/>
            <a:ext cx="2160000" cy="584775"/>
          </a:xfrm>
          <a:prstGeom prst="rect">
            <a:avLst/>
          </a:prstGeom>
          <a:solidFill>
            <a:schemeClr val="accent2"/>
          </a:solidFill>
        </p:spPr>
        <p:txBody>
          <a:bodyPr wrap="square" rtlCol="0">
            <a:spAutoFit/>
          </a:bodyPr>
          <a:lstStyle/>
          <a:p>
            <a:pPr algn="ctr"/>
            <a:r>
              <a:rPr lang="en-GB" sz="3200" dirty="0">
                <a:solidFill>
                  <a:schemeClr val="bg1"/>
                </a:solidFill>
              </a:rPr>
              <a:t>River </a:t>
            </a:r>
          </a:p>
        </p:txBody>
      </p:sp>
      <p:sp>
        <p:nvSpPr>
          <p:cNvPr id="16" name="TextBox 15">
            <a:extLst>
              <a:ext uri="{FF2B5EF4-FFF2-40B4-BE49-F238E27FC236}">
                <a16:creationId xmlns:a16="http://schemas.microsoft.com/office/drawing/2014/main" id="{A96D18DC-3943-44D3-9BB9-A399A7513785}"/>
              </a:ext>
            </a:extLst>
          </p:cNvPr>
          <p:cNvSpPr txBox="1"/>
          <p:nvPr/>
        </p:nvSpPr>
        <p:spPr>
          <a:xfrm>
            <a:off x="3514630" y="5457620"/>
            <a:ext cx="1800000" cy="584775"/>
          </a:xfrm>
          <a:prstGeom prst="rect">
            <a:avLst/>
          </a:prstGeom>
          <a:solidFill>
            <a:schemeClr val="accent2"/>
          </a:solidFill>
        </p:spPr>
        <p:txBody>
          <a:bodyPr wrap="square" rtlCol="0">
            <a:spAutoFit/>
          </a:bodyPr>
          <a:lstStyle/>
          <a:p>
            <a:pPr algn="ctr"/>
            <a:r>
              <a:rPr lang="en-GB" sz="3200" dirty="0">
                <a:solidFill>
                  <a:schemeClr val="bg1"/>
                </a:solidFill>
              </a:rPr>
              <a:t>Stream </a:t>
            </a:r>
          </a:p>
        </p:txBody>
      </p:sp>
      <p:sp>
        <p:nvSpPr>
          <p:cNvPr id="17" name="TextBox 16">
            <a:extLst>
              <a:ext uri="{FF2B5EF4-FFF2-40B4-BE49-F238E27FC236}">
                <a16:creationId xmlns:a16="http://schemas.microsoft.com/office/drawing/2014/main" id="{2D2DE872-7DA9-4D81-B2FF-59787E554416}"/>
              </a:ext>
            </a:extLst>
          </p:cNvPr>
          <p:cNvSpPr txBox="1"/>
          <p:nvPr/>
        </p:nvSpPr>
        <p:spPr>
          <a:xfrm>
            <a:off x="6028425" y="5457620"/>
            <a:ext cx="2160000" cy="584775"/>
          </a:xfrm>
          <a:prstGeom prst="rect">
            <a:avLst/>
          </a:prstGeom>
          <a:solidFill>
            <a:schemeClr val="accent2"/>
          </a:solidFill>
        </p:spPr>
        <p:txBody>
          <a:bodyPr wrap="square" rtlCol="0">
            <a:spAutoFit/>
          </a:bodyPr>
          <a:lstStyle/>
          <a:p>
            <a:pPr algn="ctr"/>
            <a:r>
              <a:rPr lang="en-GB" sz="3200" dirty="0">
                <a:solidFill>
                  <a:schemeClr val="bg1"/>
                </a:solidFill>
              </a:rPr>
              <a:t>Canal </a:t>
            </a:r>
          </a:p>
        </p:txBody>
      </p:sp>
      <p:sp>
        <p:nvSpPr>
          <p:cNvPr id="18" name="TextBox 17">
            <a:extLst>
              <a:ext uri="{FF2B5EF4-FFF2-40B4-BE49-F238E27FC236}">
                <a16:creationId xmlns:a16="http://schemas.microsoft.com/office/drawing/2014/main" id="{F34149DB-5D3A-4231-9F18-7CA0B2CC241C}"/>
              </a:ext>
            </a:extLst>
          </p:cNvPr>
          <p:cNvSpPr txBox="1"/>
          <p:nvPr/>
        </p:nvSpPr>
        <p:spPr>
          <a:xfrm>
            <a:off x="9360149" y="5460027"/>
            <a:ext cx="2160000" cy="584775"/>
          </a:xfrm>
          <a:prstGeom prst="rect">
            <a:avLst/>
          </a:prstGeom>
          <a:solidFill>
            <a:schemeClr val="accent2"/>
          </a:solidFill>
        </p:spPr>
        <p:txBody>
          <a:bodyPr wrap="square" rtlCol="0">
            <a:spAutoFit/>
          </a:bodyPr>
          <a:lstStyle/>
          <a:p>
            <a:pPr algn="ctr"/>
            <a:r>
              <a:rPr lang="en-GB" sz="3200" dirty="0">
                <a:solidFill>
                  <a:schemeClr val="bg1"/>
                </a:solidFill>
              </a:rPr>
              <a:t>Reservoir </a:t>
            </a:r>
          </a:p>
        </p:txBody>
      </p:sp>
      <p:sp>
        <p:nvSpPr>
          <p:cNvPr id="2" name="TextBox 1">
            <a:extLst>
              <a:ext uri="{FF2B5EF4-FFF2-40B4-BE49-F238E27FC236}">
                <a16:creationId xmlns:a16="http://schemas.microsoft.com/office/drawing/2014/main" id="{08D72D66-0FBD-C011-BCFD-AFE790EDF4B8}"/>
              </a:ext>
            </a:extLst>
          </p:cNvPr>
          <p:cNvSpPr txBox="1"/>
          <p:nvPr/>
        </p:nvSpPr>
        <p:spPr>
          <a:xfrm>
            <a:off x="8786600" y="3098303"/>
            <a:ext cx="2733549" cy="276999"/>
          </a:xfrm>
          <a:prstGeom prst="rect">
            <a:avLst/>
          </a:prstGeom>
          <a:noFill/>
        </p:spPr>
        <p:txBody>
          <a:bodyPr wrap="square" rtlCol="0">
            <a:spAutoFit/>
          </a:bodyPr>
          <a:lstStyle/>
          <a:p>
            <a:r>
              <a:rPr lang="en-GB" sz="600" b="1" dirty="0"/>
              <a:t>Howden Reservoir Dam, Upper Derwent Valley</a:t>
            </a:r>
            <a:br>
              <a:rPr lang="en-GB" sz="600" dirty="0"/>
            </a:br>
            <a:r>
              <a:rPr lang="en-GB" sz="600" dirty="0">
                <a:hlinkClick r:id="rId12"/>
              </a:rPr>
              <a:t>cc-by-</a:t>
            </a:r>
            <a:r>
              <a:rPr lang="en-GB" sz="600" dirty="0" err="1">
                <a:hlinkClick r:id="rId12"/>
              </a:rPr>
              <a:t>sa</a:t>
            </a:r>
            <a:r>
              <a:rPr lang="en-GB" sz="600" dirty="0">
                <a:hlinkClick r:id="rId12"/>
              </a:rPr>
              <a:t>/2.0</a:t>
            </a:r>
            <a:r>
              <a:rPr lang="en-GB" sz="600" dirty="0"/>
              <a:t> - © </a:t>
            </a:r>
            <a:r>
              <a:rPr lang="en-GB" sz="600" dirty="0">
                <a:hlinkClick r:id="rId15" tooltip="View profile"/>
              </a:rPr>
              <a:t>Colin Park</a:t>
            </a:r>
            <a:r>
              <a:rPr lang="en-GB" sz="600" dirty="0"/>
              <a:t> - </a:t>
            </a:r>
            <a:r>
              <a:rPr lang="en-GB" sz="600" dirty="0">
                <a:hlinkClick r:id="rId16"/>
              </a:rPr>
              <a:t>geograph.org.uk/p/6677241</a:t>
            </a:r>
            <a:endParaRPr lang="en-GB" sz="600" dirty="0"/>
          </a:p>
        </p:txBody>
      </p:sp>
      <p:pic>
        <p:nvPicPr>
          <p:cNvPr id="15" name="Picture 14" descr="A picture containing outdoor, water, sky, river&#10;&#10;Description automatically generated">
            <a:extLst>
              <a:ext uri="{FF2B5EF4-FFF2-40B4-BE49-F238E27FC236}">
                <a16:creationId xmlns:a16="http://schemas.microsoft.com/office/drawing/2014/main" id="{4F742F51-C7F8-079F-08A5-FF8177F01C9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902221" y="3431630"/>
            <a:ext cx="3168596" cy="1779240"/>
          </a:xfrm>
          <a:prstGeom prst="rect">
            <a:avLst/>
          </a:prstGeom>
        </p:spPr>
      </p:pic>
      <p:sp>
        <p:nvSpPr>
          <p:cNvPr id="19" name="TextBox 18">
            <a:extLst>
              <a:ext uri="{FF2B5EF4-FFF2-40B4-BE49-F238E27FC236}">
                <a16:creationId xmlns:a16="http://schemas.microsoft.com/office/drawing/2014/main" id="{95164202-457C-8AEF-941B-DFCEE4EEC940}"/>
              </a:ext>
            </a:extLst>
          </p:cNvPr>
          <p:cNvSpPr txBox="1"/>
          <p:nvPr/>
        </p:nvSpPr>
        <p:spPr>
          <a:xfrm>
            <a:off x="3412843" y="2913243"/>
            <a:ext cx="1510031" cy="215444"/>
          </a:xfrm>
          <a:prstGeom prst="rect">
            <a:avLst/>
          </a:prstGeom>
          <a:noFill/>
        </p:spPr>
        <p:txBody>
          <a:bodyPr wrap="square" rtlCol="0">
            <a:spAutoFit/>
          </a:bodyPr>
          <a:lstStyle/>
          <a:p>
            <a:r>
              <a:rPr lang="en-GB" sz="800" dirty="0"/>
              <a:t>Image: The Flood Hub</a:t>
            </a:r>
          </a:p>
        </p:txBody>
      </p:sp>
      <p:sp>
        <p:nvSpPr>
          <p:cNvPr id="20" name="TextBox 19">
            <a:extLst>
              <a:ext uri="{FF2B5EF4-FFF2-40B4-BE49-F238E27FC236}">
                <a16:creationId xmlns:a16="http://schemas.microsoft.com/office/drawing/2014/main" id="{CDAB29F0-032F-211D-4C8B-EC829B7C453B}"/>
              </a:ext>
            </a:extLst>
          </p:cNvPr>
          <p:cNvSpPr txBox="1"/>
          <p:nvPr/>
        </p:nvSpPr>
        <p:spPr>
          <a:xfrm>
            <a:off x="195794" y="2920934"/>
            <a:ext cx="2911997" cy="215444"/>
          </a:xfrm>
          <a:prstGeom prst="rect">
            <a:avLst/>
          </a:prstGeom>
          <a:noFill/>
        </p:spPr>
        <p:txBody>
          <a:bodyPr wrap="square" rtlCol="0">
            <a:spAutoFit/>
          </a:bodyPr>
          <a:lstStyle/>
          <a:p>
            <a:r>
              <a:rPr lang="en-GB" sz="800" dirty="0"/>
              <a:t>Image: The Flood Hub</a:t>
            </a:r>
          </a:p>
        </p:txBody>
      </p:sp>
      <p:sp>
        <p:nvSpPr>
          <p:cNvPr id="12" name="TextBox 11">
            <a:extLst>
              <a:ext uri="{FF2B5EF4-FFF2-40B4-BE49-F238E27FC236}">
                <a16:creationId xmlns:a16="http://schemas.microsoft.com/office/drawing/2014/main" id="{7B16B20B-D658-F3AF-7B01-B18F9231E762}"/>
              </a:ext>
            </a:extLst>
          </p:cNvPr>
          <p:cNvSpPr txBox="1">
            <a:spLocks noGrp="1" noRot="1" noMove="1" noResize="1" noEditPoints="1" noAdjustHandles="1" noChangeArrowheads="1" noChangeShapeType="1"/>
          </p:cNvSpPr>
          <p:nvPr/>
        </p:nvSpPr>
        <p:spPr>
          <a:xfrm>
            <a:off x="71224" y="6537279"/>
            <a:ext cx="745586" cy="276999"/>
          </a:xfrm>
          <a:prstGeom prst="rect">
            <a:avLst/>
          </a:prstGeom>
          <a:noFill/>
        </p:spPr>
        <p:txBody>
          <a:bodyPr wrap="square" rtlCol="0">
            <a:spAutoFit/>
          </a:bodyPr>
          <a:lstStyle/>
          <a:p>
            <a:r>
              <a:rPr lang="en-GB" sz="1200" dirty="0">
                <a:solidFill>
                  <a:schemeClr val="bg1">
                    <a:lumMod val="65000"/>
                  </a:schemeClr>
                </a:solidFill>
              </a:rPr>
              <a:t>FT Q C41</a:t>
            </a:r>
          </a:p>
        </p:txBody>
      </p:sp>
    </p:spTree>
    <p:extLst>
      <p:ext uri="{BB962C8B-B14F-4D97-AF65-F5344CB8AC3E}">
        <p14:creationId xmlns:p14="http://schemas.microsoft.com/office/powerpoint/2010/main" val="133855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Why do floods happen?</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E0429595-589E-4C69-ACE0-C9852838D8E7}"/>
              </a:ext>
            </a:extLst>
          </p:cNvPr>
          <p:cNvSpPr txBox="1"/>
          <p:nvPr/>
        </p:nvSpPr>
        <p:spPr>
          <a:xfrm>
            <a:off x="3603957" y="5956411"/>
            <a:ext cx="4984081" cy="338554"/>
          </a:xfrm>
          <a:prstGeom prst="rect">
            <a:avLst/>
          </a:prstGeom>
          <a:noFill/>
        </p:spPr>
        <p:txBody>
          <a:bodyPr wrap="square" rtlCol="0">
            <a:spAutoFit/>
          </a:bodyPr>
          <a:lstStyle/>
          <a:p>
            <a:pPr algn="ctr"/>
            <a:r>
              <a:rPr lang="en-GB" sz="1600" dirty="0">
                <a:hlinkClick r:id="rId10"/>
              </a:rPr>
              <a:t>https://www.youtube.com/watch?v=Qe350nm_odA</a:t>
            </a:r>
            <a:endParaRPr lang="en-GB" sz="1600" dirty="0"/>
          </a:p>
        </p:txBody>
      </p:sp>
      <p:pic>
        <p:nvPicPr>
          <p:cNvPr id="2" name="Online Media 1">
            <a:hlinkClick r:id="" action="ppaction://media"/>
            <a:extLst>
              <a:ext uri="{FF2B5EF4-FFF2-40B4-BE49-F238E27FC236}">
                <a16:creationId xmlns:a16="http://schemas.microsoft.com/office/drawing/2014/main" id="{59E1BBF1-6BAC-4CEE-B385-5EC4221EDC5A}"/>
              </a:ext>
            </a:extLst>
          </p:cNvPr>
          <p:cNvPicPr>
            <a:picLocks noRot="1" noChangeAspect="1"/>
          </p:cNvPicPr>
          <p:nvPr>
            <a:videoFile r:link="rId1"/>
          </p:nvPr>
        </p:nvPicPr>
        <p:blipFill>
          <a:blip r:embed="rId11">
            <a:extLst>
              <a:ext uri="{28A0092B-C50C-407E-A947-70E740481C1C}">
                <a14:useLocalDpi xmlns:a14="http://schemas.microsoft.com/office/drawing/2010/main" val="0"/>
              </a:ext>
            </a:extLst>
          </a:blip>
          <a:stretch>
            <a:fillRect/>
          </a:stretch>
        </p:blipFill>
        <p:spPr>
          <a:xfrm>
            <a:off x="2651938" y="1808050"/>
            <a:ext cx="6888117" cy="3879060"/>
          </a:xfrm>
          <a:prstGeom prst="rect">
            <a:avLst/>
          </a:prstGeom>
        </p:spPr>
      </p:pic>
      <p:sp>
        <p:nvSpPr>
          <p:cNvPr id="3" name="TextBox 2">
            <a:extLst>
              <a:ext uri="{FF2B5EF4-FFF2-40B4-BE49-F238E27FC236}">
                <a16:creationId xmlns:a16="http://schemas.microsoft.com/office/drawing/2014/main" id="{F75DF5ED-2224-0B4E-5241-D3C5C8D12ED6}"/>
              </a:ext>
            </a:extLst>
          </p:cNvPr>
          <p:cNvSpPr txBox="1">
            <a:spLocks noGrp="1" noRot="1" noMove="1" noResize="1" noEditPoints="1" noAdjustHandles="1" noChangeArrowheads="1" noChangeShapeType="1"/>
          </p:cNvSpPr>
          <p:nvPr/>
        </p:nvSpPr>
        <p:spPr>
          <a:xfrm>
            <a:off x="71224" y="6537279"/>
            <a:ext cx="745586" cy="276999"/>
          </a:xfrm>
          <a:prstGeom prst="rect">
            <a:avLst/>
          </a:prstGeom>
          <a:noFill/>
        </p:spPr>
        <p:txBody>
          <a:bodyPr wrap="square" rtlCol="0">
            <a:spAutoFit/>
          </a:bodyPr>
          <a:lstStyle/>
          <a:p>
            <a:r>
              <a:rPr lang="en-GB" sz="1200" dirty="0">
                <a:solidFill>
                  <a:schemeClr val="bg1">
                    <a:lumMod val="65000"/>
                  </a:schemeClr>
                </a:solidFill>
              </a:rPr>
              <a:t>FT Q C41</a:t>
            </a:r>
          </a:p>
        </p:txBody>
      </p:sp>
    </p:spTree>
    <p:extLst>
      <p:ext uri="{BB962C8B-B14F-4D97-AF65-F5344CB8AC3E}">
        <p14:creationId xmlns:p14="http://schemas.microsoft.com/office/powerpoint/2010/main" val="2278080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Recap - The Water Cycle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5" name="Picture 4">
            <a:extLst>
              <a:ext uri="{FF2B5EF4-FFF2-40B4-BE49-F238E27FC236}">
                <a16:creationId xmlns:a16="http://schemas.microsoft.com/office/drawing/2014/main" id="{7274E578-1BDD-4C38-90B5-2051B05C56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583" y="1666592"/>
            <a:ext cx="7146293" cy="5052429"/>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2" name="TextBox 11">
            <a:extLst>
              <a:ext uri="{FF2B5EF4-FFF2-40B4-BE49-F238E27FC236}">
                <a16:creationId xmlns:a16="http://schemas.microsoft.com/office/drawing/2014/main" id="{1E7AB0EA-3CFD-4791-8BED-B4C561DEC5AE}"/>
              </a:ext>
            </a:extLst>
          </p:cNvPr>
          <p:cNvSpPr txBox="1"/>
          <p:nvPr/>
        </p:nvSpPr>
        <p:spPr>
          <a:xfrm>
            <a:off x="7755466" y="2585170"/>
            <a:ext cx="4545932" cy="3539430"/>
          </a:xfrm>
          <a:prstGeom prst="rect">
            <a:avLst/>
          </a:prstGeom>
          <a:noFill/>
        </p:spPr>
        <p:txBody>
          <a:bodyPr wrap="square" rtlCol="0">
            <a:spAutoFit/>
          </a:bodyPr>
          <a:lstStyle/>
          <a:p>
            <a:r>
              <a:rPr lang="en-GB" sz="3200" dirty="0"/>
              <a:t>Flooding is caused by rain which is a part of the </a:t>
            </a:r>
            <a:r>
              <a:rPr lang="en-GB" sz="3200" dirty="0">
                <a:solidFill>
                  <a:schemeClr val="accent2"/>
                </a:solidFill>
              </a:rPr>
              <a:t>water cycle</a:t>
            </a:r>
            <a:r>
              <a:rPr lang="en-GB" sz="3200" dirty="0"/>
              <a:t>. </a:t>
            </a:r>
          </a:p>
          <a:p>
            <a:endParaRPr lang="en-GB" sz="3200" dirty="0"/>
          </a:p>
          <a:p>
            <a:r>
              <a:rPr lang="en-GB" sz="3200" dirty="0"/>
              <a:t>Can you name the different steps of the water cycle?</a:t>
            </a:r>
          </a:p>
        </p:txBody>
      </p:sp>
      <p:sp>
        <p:nvSpPr>
          <p:cNvPr id="4" name="TextBox 3">
            <a:extLst>
              <a:ext uri="{FF2B5EF4-FFF2-40B4-BE49-F238E27FC236}">
                <a16:creationId xmlns:a16="http://schemas.microsoft.com/office/drawing/2014/main" id="{5FAEA481-F011-4611-B73C-325B8956E33B}"/>
              </a:ext>
            </a:extLst>
          </p:cNvPr>
          <p:cNvSpPr txBox="1"/>
          <p:nvPr/>
        </p:nvSpPr>
        <p:spPr>
          <a:xfrm>
            <a:off x="5966179" y="3454950"/>
            <a:ext cx="1328215" cy="369332"/>
          </a:xfrm>
          <a:prstGeom prst="rect">
            <a:avLst/>
          </a:prstGeom>
          <a:noFill/>
        </p:spPr>
        <p:txBody>
          <a:bodyPr wrap="square" rtlCol="0">
            <a:spAutoFit/>
          </a:bodyPr>
          <a:lstStyle/>
          <a:p>
            <a:r>
              <a:rPr lang="en-GB" dirty="0"/>
              <a:t>Evaporation</a:t>
            </a:r>
          </a:p>
        </p:txBody>
      </p:sp>
      <p:sp>
        <p:nvSpPr>
          <p:cNvPr id="13" name="TextBox 12">
            <a:extLst>
              <a:ext uri="{FF2B5EF4-FFF2-40B4-BE49-F238E27FC236}">
                <a16:creationId xmlns:a16="http://schemas.microsoft.com/office/drawing/2014/main" id="{4D25EAA4-8B34-4C52-9411-10BB5CA2F8FE}"/>
              </a:ext>
            </a:extLst>
          </p:cNvPr>
          <p:cNvSpPr txBox="1"/>
          <p:nvPr/>
        </p:nvSpPr>
        <p:spPr>
          <a:xfrm>
            <a:off x="6689768" y="2655742"/>
            <a:ext cx="1328215" cy="369332"/>
          </a:xfrm>
          <a:prstGeom prst="rect">
            <a:avLst/>
          </a:prstGeom>
          <a:noFill/>
        </p:spPr>
        <p:txBody>
          <a:bodyPr wrap="square" rtlCol="0">
            <a:spAutoFit/>
          </a:bodyPr>
          <a:lstStyle/>
          <a:p>
            <a:r>
              <a:rPr lang="en-GB" dirty="0"/>
              <a:t>Sun</a:t>
            </a:r>
          </a:p>
        </p:txBody>
      </p:sp>
      <p:sp>
        <p:nvSpPr>
          <p:cNvPr id="14" name="TextBox 13">
            <a:extLst>
              <a:ext uri="{FF2B5EF4-FFF2-40B4-BE49-F238E27FC236}">
                <a16:creationId xmlns:a16="http://schemas.microsoft.com/office/drawing/2014/main" id="{974C63CA-FE23-46D2-9536-B2D141F90937}"/>
              </a:ext>
            </a:extLst>
          </p:cNvPr>
          <p:cNvSpPr txBox="1"/>
          <p:nvPr/>
        </p:nvSpPr>
        <p:spPr>
          <a:xfrm>
            <a:off x="3041822" y="2958357"/>
            <a:ext cx="1756335" cy="369332"/>
          </a:xfrm>
          <a:prstGeom prst="rect">
            <a:avLst/>
          </a:prstGeom>
          <a:noFill/>
        </p:spPr>
        <p:txBody>
          <a:bodyPr wrap="square" rtlCol="0">
            <a:spAutoFit/>
          </a:bodyPr>
          <a:lstStyle/>
          <a:p>
            <a:r>
              <a:rPr lang="en-GB" dirty="0"/>
              <a:t>Condensation</a:t>
            </a:r>
          </a:p>
        </p:txBody>
      </p:sp>
      <p:sp>
        <p:nvSpPr>
          <p:cNvPr id="15" name="TextBox 14">
            <a:extLst>
              <a:ext uri="{FF2B5EF4-FFF2-40B4-BE49-F238E27FC236}">
                <a16:creationId xmlns:a16="http://schemas.microsoft.com/office/drawing/2014/main" id="{B352C451-6F2A-477C-8675-B2A689F32383}"/>
              </a:ext>
            </a:extLst>
          </p:cNvPr>
          <p:cNvSpPr txBox="1"/>
          <p:nvPr/>
        </p:nvSpPr>
        <p:spPr>
          <a:xfrm>
            <a:off x="1084692" y="3169941"/>
            <a:ext cx="1756335" cy="369332"/>
          </a:xfrm>
          <a:prstGeom prst="rect">
            <a:avLst/>
          </a:prstGeom>
          <a:noFill/>
        </p:spPr>
        <p:txBody>
          <a:bodyPr wrap="square" rtlCol="0">
            <a:spAutoFit/>
          </a:bodyPr>
          <a:lstStyle/>
          <a:p>
            <a:r>
              <a:rPr lang="en-GB" dirty="0"/>
              <a:t>Precipitation</a:t>
            </a:r>
          </a:p>
        </p:txBody>
      </p:sp>
      <p:sp>
        <p:nvSpPr>
          <p:cNvPr id="16" name="TextBox 15">
            <a:extLst>
              <a:ext uri="{FF2B5EF4-FFF2-40B4-BE49-F238E27FC236}">
                <a16:creationId xmlns:a16="http://schemas.microsoft.com/office/drawing/2014/main" id="{B0F35454-74D8-4BCB-AC2F-CF3C91A697EE}"/>
              </a:ext>
            </a:extLst>
          </p:cNvPr>
          <p:cNvSpPr txBox="1"/>
          <p:nvPr/>
        </p:nvSpPr>
        <p:spPr>
          <a:xfrm>
            <a:off x="1803677" y="5106541"/>
            <a:ext cx="1756335" cy="369332"/>
          </a:xfrm>
          <a:prstGeom prst="rect">
            <a:avLst/>
          </a:prstGeom>
          <a:noFill/>
        </p:spPr>
        <p:txBody>
          <a:bodyPr wrap="square" rtlCol="0">
            <a:spAutoFit/>
          </a:bodyPr>
          <a:lstStyle/>
          <a:p>
            <a:r>
              <a:rPr lang="en-GB" dirty="0"/>
              <a:t>Runoff</a:t>
            </a:r>
          </a:p>
        </p:txBody>
      </p:sp>
      <p:sp>
        <p:nvSpPr>
          <p:cNvPr id="17" name="TextBox 16">
            <a:extLst>
              <a:ext uri="{FF2B5EF4-FFF2-40B4-BE49-F238E27FC236}">
                <a16:creationId xmlns:a16="http://schemas.microsoft.com/office/drawing/2014/main" id="{FAEA6ED7-F19A-451B-98E6-37B58C1A591D}"/>
              </a:ext>
            </a:extLst>
          </p:cNvPr>
          <p:cNvSpPr txBox="1"/>
          <p:nvPr/>
        </p:nvSpPr>
        <p:spPr>
          <a:xfrm>
            <a:off x="6630287" y="5755268"/>
            <a:ext cx="823775" cy="369332"/>
          </a:xfrm>
          <a:prstGeom prst="rect">
            <a:avLst/>
          </a:prstGeom>
          <a:noFill/>
        </p:spPr>
        <p:txBody>
          <a:bodyPr wrap="square" rtlCol="0">
            <a:spAutoFit/>
          </a:bodyPr>
          <a:lstStyle/>
          <a:p>
            <a:r>
              <a:rPr lang="en-GB" dirty="0"/>
              <a:t>Sea</a:t>
            </a:r>
          </a:p>
        </p:txBody>
      </p:sp>
      <p:sp>
        <p:nvSpPr>
          <p:cNvPr id="2" name="TextBox 1">
            <a:extLst>
              <a:ext uri="{FF2B5EF4-FFF2-40B4-BE49-F238E27FC236}">
                <a16:creationId xmlns:a16="http://schemas.microsoft.com/office/drawing/2014/main" id="{6CCCC20A-DC4E-8A4E-4B0B-A2D312BC929A}"/>
              </a:ext>
            </a:extLst>
          </p:cNvPr>
          <p:cNvSpPr txBox="1">
            <a:spLocks noGrp="1" noRot="1" noMove="1" noResize="1" noEditPoints="1" noAdjustHandles="1" noChangeArrowheads="1" noChangeShapeType="1"/>
          </p:cNvSpPr>
          <p:nvPr/>
        </p:nvSpPr>
        <p:spPr>
          <a:xfrm>
            <a:off x="11449000" y="47011"/>
            <a:ext cx="745586" cy="276999"/>
          </a:xfrm>
          <a:prstGeom prst="rect">
            <a:avLst/>
          </a:prstGeom>
          <a:noFill/>
        </p:spPr>
        <p:txBody>
          <a:bodyPr wrap="square" rtlCol="0">
            <a:spAutoFit/>
          </a:bodyPr>
          <a:lstStyle/>
          <a:p>
            <a:r>
              <a:rPr lang="en-GB" sz="1200" dirty="0">
                <a:solidFill>
                  <a:schemeClr val="bg1">
                    <a:lumMod val="65000"/>
                  </a:schemeClr>
                </a:solidFill>
              </a:rPr>
              <a:t>FT Q C41</a:t>
            </a:r>
          </a:p>
        </p:txBody>
      </p:sp>
    </p:spTree>
    <p:extLst>
      <p:ext uri="{BB962C8B-B14F-4D97-AF65-F5344CB8AC3E}">
        <p14:creationId xmlns:p14="http://schemas.microsoft.com/office/powerpoint/2010/main" val="238318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 calcmode="lin" valueType="num">
                                      <p:cBhvr additive="base">
                                        <p:cTn id="1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 calcmode="lin" valueType="num">
                                      <p:cBhvr additive="base">
                                        <p:cTn id="2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 calcmode="lin" valueType="num">
                                      <p:cBhvr additive="base">
                                        <p:cTn id="31"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 calcmode="lin" valueType="num">
                                      <p:cBhvr additive="base">
                                        <p:cTn id="3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681C3895-2FAB-4490-B4FC-B46853969D71}"/>
              </a:ext>
            </a:extLst>
          </p:cNvPr>
          <p:cNvPicPr>
            <a:picLocks noChangeAspect="1"/>
          </p:cNvPicPr>
          <p:nvPr/>
        </p:nvPicPr>
        <p:blipFill>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38605" y="1681111"/>
            <a:ext cx="1598406" cy="1357068"/>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What can make flooding worse?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47154" y="320721"/>
            <a:ext cx="945401" cy="1328672"/>
          </a:xfrm>
          <a:prstGeom prst="rect">
            <a:avLst/>
          </a:prstGeom>
        </p:spPr>
      </p:pic>
      <p:sp>
        <p:nvSpPr>
          <p:cNvPr id="7" name="TextBox 6">
            <a:extLst>
              <a:ext uri="{FF2B5EF4-FFF2-40B4-BE49-F238E27FC236}">
                <a16:creationId xmlns:a16="http://schemas.microsoft.com/office/drawing/2014/main" id="{77D435A7-B489-4291-BB02-944B826D2B6B}"/>
              </a:ext>
            </a:extLst>
          </p:cNvPr>
          <p:cNvSpPr txBox="1"/>
          <p:nvPr/>
        </p:nvSpPr>
        <p:spPr>
          <a:xfrm>
            <a:off x="1131823" y="5655642"/>
            <a:ext cx="2826399" cy="461665"/>
          </a:xfrm>
          <a:prstGeom prst="rect">
            <a:avLst/>
          </a:prstGeom>
          <a:noFill/>
        </p:spPr>
        <p:txBody>
          <a:bodyPr wrap="square" rtlCol="0">
            <a:spAutoFit/>
          </a:bodyPr>
          <a:lstStyle/>
          <a:p>
            <a:pPr algn="ctr"/>
            <a:r>
              <a:rPr lang="en-GB" sz="2400" b="1" dirty="0"/>
              <a:t>Steep hills</a:t>
            </a:r>
          </a:p>
        </p:txBody>
      </p:sp>
      <p:sp>
        <p:nvSpPr>
          <p:cNvPr id="14" name="TextBox 13">
            <a:extLst>
              <a:ext uri="{FF2B5EF4-FFF2-40B4-BE49-F238E27FC236}">
                <a16:creationId xmlns:a16="http://schemas.microsoft.com/office/drawing/2014/main" id="{EB55CAE6-926C-4906-BB9F-0508ABC9A0C9}"/>
              </a:ext>
            </a:extLst>
          </p:cNvPr>
          <p:cNvSpPr txBox="1"/>
          <p:nvPr/>
        </p:nvSpPr>
        <p:spPr>
          <a:xfrm>
            <a:off x="7790657" y="5639688"/>
            <a:ext cx="2647937" cy="461665"/>
          </a:xfrm>
          <a:prstGeom prst="rect">
            <a:avLst/>
          </a:prstGeom>
          <a:noFill/>
        </p:spPr>
        <p:txBody>
          <a:bodyPr wrap="square" rtlCol="0">
            <a:spAutoFit/>
          </a:bodyPr>
          <a:lstStyle/>
          <a:p>
            <a:pPr algn="ctr"/>
            <a:r>
              <a:rPr lang="en-GB" sz="2400" b="1" dirty="0"/>
              <a:t>Hard dry ground</a:t>
            </a:r>
            <a:endParaRPr lang="en-GB" sz="2400" b="1" dirty="0">
              <a:solidFill>
                <a:srgbClr val="FF0000"/>
              </a:solidFill>
            </a:endParaRPr>
          </a:p>
        </p:txBody>
      </p:sp>
      <p:sp>
        <p:nvSpPr>
          <p:cNvPr id="15" name="TextBox 14">
            <a:extLst>
              <a:ext uri="{FF2B5EF4-FFF2-40B4-BE49-F238E27FC236}">
                <a16:creationId xmlns:a16="http://schemas.microsoft.com/office/drawing/2014/main" id="{3C36B56C-51DB-4B38-9EA5-C68809A941F6}"/>
              </a:ext>
            </a:extLst>
          </p:cNvPr>
          <p:cNvSpPr txBox="1"/>
          <p:nvPr/>
        </p:nvSpPr>
        <p:spPr>
          <a:xfrm>
            <a:off x="1064646" y="3116395"/>
            <a:ext cx="2800528" cy="461665"/>
          </a:xfrm>
          <a:prstGeom prst="rect">
            <a:avLst/>
          </a:prstGeom>
          <a:noFill/>
        </p:spPr>
        <p:txBody>
          <a:bodyPr wrap="square" rtlCol="0">
            <a:spAutoFit/>
          </a:bodyPr>
          <a:lstStyle/>
          <a:p>
            <a:pPr algn="ctr"/>
            <a:r>
              <a:rPr lang="en-GB" sz="2400" b="1" dirty="0"/>
              <a:t>Storms &amp; heavy rain</a:t>
            </a:r>
          </a:p>
        </p:txBody>
      </p:sp>
      <p:sp>
        <p:nvSpPr>
          <p:cNvPr id="16" name="TextBox 15">
            <a:extLst>
              <a:ext uri="{FF2B5EF4-FFF2-40B4-BE49-F238E27FC236}">
                <a16:creationId xmlns:a16="http://schemas.microsoft.com/office/drawing/2014/main" id="{04B22B60-E06C-4940-B729-FA926328E304}"/>
              </a:ext>
            </a:extLst>
          </p:cNvPr>
          <p:cNvSpPr txBox="1"/>
          <p:nvPr/>
        </p:nvSpPr>
        <p:spPr>
          <a:xfrm>
            <a:off x="4936703" y="5639596"/>
            <a:ext cx="2318591" cy="461665"/>
          </a:xfrm>
          <a:prstGeom prst="rect">
            <a:avLst/>
          </a:prstGeom>
          <a:noFill/>
        </p:spPr>
        <p:txBody>
          <a:bodyPr wrap="square" rtlCol="0">
            <a:spAutoFit/>
          </a:bodyPr>
          <a:lstStyle/>
          <a:p>
            <a:pPr algn="ctr"/>
            <a:r>
              <a:rPr lang="en-GB" sz="2400" b="1" dirty="0"/>
              <a:t>Very wet ground</a:t>
            </a:r>
            <a:endParaRPr lang="en-GB" sz="2400" b="1" dirty="0">
              <a:solidFill>
                <a:srgbClr val="FF0000"/>
              </a:solidFill>
            </a:endParaRPr>
          </a:p>
        </p:txBody>
      </p:sp>
      <p:pic>
        <p:nvPicPr>
          <p:cNvPr id="36" name="Picture 35">
            <a:extLst>
              <a:ext uri="{FF2B5EF4-FFF2-40B4-BE49-F238E27FC236}">
                <a16:creationId xmlns:a16="http://schemas.microsoft.com/office/drawing/2014/main" id="{C7986E67-1B8E-48ED-88BE-C080A8C74AAE}"/>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8218422" y="4643314"/>
            <a:ext cx="2077886" cy="1038943"/>
          </a:xfrm>
          <a:prstGeom prst="rect">
            <a:avLst/>
          </a:prstGeom>
        </p:spPr>
      </p:pic>
      <p:pic>
        <p:nvPicPr>
          <p:cNvPr id="38" name="Picture 37">
            <a:extLst>
              <a:ext uri="{FF2B5EF4-FFF2-40B4-BE49-F238E27FC236}">
                <a16:creationId xmlns:a16="http://schemas.microsoft.com/office/drawing/2014/main" id="{A2AD2A1E-FF27-4638-84E7-E74C06FC1111}"/>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8699582" y="1562905"/>
            <a:ext cx="1812542" cy="1458134"/>
          </a:xfrm>
          <a:prstGeom prst="rect">
            <a:avLst/>
          </a:prstGeom>
        </p:spPr>
      </p:pic>
      <p:pic>
        <p:nvPicPr>
          <p:cNvPr id="42" name="Picture 41">
            <a:extLst>
              <a:ext uri="{FF2B5EF4-FFF2-40B4-BE49-F238E27FC236}">
                <a16:creationId xmlns:a16="http://schemas.microsoft.com/office/drawing/2014/main" id="{52D4222E-6742-4784-9C9E-0E4213DE89FB}"/>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5041419" y="4702763"/>
            <a:ext cx="2077885" cy="1038943"/>
          </a:xfrm>
          <a:prstGeom prst="rect">
            <a:avLst/>
          </a:prstGeom>
        </p:spPr>
      </p:pic>
      <p:sp>
        <p:nvSpPr>
          <p:cNvPr id="12" name="TextBox 11">
            <a:extLst>
              <a:ext uri="{FF2B5EF4-FFF2-40B4-BE49-F238E27FC236}">
                <a16:creationId xmlns:a16="http://schemas.microsoft.com/office/drawing/2014/main" id="{1E7AB0EA-3CFD-4791-8BED-B4C561DEC5AE}"/>
              </a:ext>
            </a:extLst>
          </p:cNvPr>
          <p:cNvSpPr txBox="1"/>
          <p:nvPr/>
        </p:nvSpPr>
        <p:spPr>
          <a:xfrm>
            <a:off x="7949657" y="3118821"/>
            <a:ext cx="3464460" cy="461665"/>
          </a:xfrm>
          <a:prstGeom prst="rect">
            <a:avLst/>
          </a:prstGeom>
          <a:noFill/>
        </p:spPr>
        <p:txBody>
          <a:bodyPr wrap="square" rtlCol="0">
            <a:spAutoFit/>
          </a:bodyPr>
          <a:lstStyle/>
          <a:p>
            <a:pPr algn="ctr"/>
            <a:r>
              <a:rPr lang="en-GB" sz="2400" b="1" dirty="0"/>
              <a:t>Buildings &amp; hard surfaces</a:t>
            </a:r>
          </a:p>
        </p:txBody>
      </p:sp>
      <p:sp>
        <p:nvSpPr>
          <p:cNvPr id="13" name="TextBox 12">
            <a:extLst>
              <a:ext uri="{FF2B5EF4-FFF2-40B4-BE49-F238E27FC236}">
                <a16:creationId xmlns:a16="http://schemas.microsoft.com/office/drawing/2014/main" id="{6280AE90-E32D-4725-B5A9-FF6C00657CB7}"/>
              </a:ext>
            </a:extLst>
          </p:cNvPr>
          <p:cNvSpPr txBox="1"/>
          <p:nvPr/>
        </p:nvSpPr>
        <p:spPr>
          <a:xfrm>
            <a:off x="4696606" y="3116396"/>
            <a:ext cx="3097807" cy="461665"/>
          </a:xfrm>
          <a:prstGeom prst="rect">
            <a:avLst/>
          </a:prstGeom>
          <a:noFill/>
        </p:spPr>
        <p:txBody>
          <a:bodyPr wrap="square" rtlCol="0">
            <a:spAutoFit/>
          </a:bodyPr>
          <a:lstStyle/>
          <a:p>
            <a:pPr algn="ctr"/>
            <a:r>
              <a:rPr lang="en-GB" sz="2400" b="1" dirty="0"/>
              <a:t>Deforestation</a:t>
            </a:r>
            <a:endParaRPr lang="en-GB" sz="2400" b="1" dirty="0">
              <a:solidFill>
                <a:srgbClr val="FF0000"/>
              </a:solidFill>
            </a:endParaRPr>
          </a:p>
        </p:txBody>
      </p:sp>
      <p:sp>
        <p:nvSpPr>
          <p:cNvPr id="43" name="TextBox 42">
            <a:extLst>
              <a:ext uri="{FF2B5EF4-FFF2-40B4-BE49-F238E27FC236}">
                <a16:creationId xmlns:a16="http://schemas.microsoft.com/office/drawing/2014/main" id="{28251FD8-FFC5-4FFE-AC34-43F3401482A7}"/>
              </a:ext>
            </a:extLst>
          </p:cNvPr>
          <p:cNvSpPr txBox="1"/>
          <p:nvPr/>
        </p:nvSpPr>
        <p:spPr>
          <a:xfrm>
            <a:off x="8180475" y="3474428"/>
            <a:ext cx="3097807" cy="769441"/>
          </a:xfrm>
          <a:prstGeom prst="rect">
            <a:avLst/>
          </a:prstGeom>
          <a:noFill/>
        </p:spPr>
        <p:txBody>
          <a:bodyPr wrap="square" rtlCol="0">
            <a:spAutoFit/>
          </a:bodyPr>
          <a:lstStyle/>
          <a:p>
            <a:pPr algn="ctr"/>
            <a:r>
              <a:rPr lang="en-GB" sz="2200" dirty="0"/>
              <a:t>Water cannot soak into the ground</a:t>
            </a:r>
          </a:p>
        </p:txBody>
      </p:sp>
      <p:sp>
        <p:nvSpPr>
          <p:cNvPr id="44" name="TextBox 43">
            <a:extLst>
              <a:ext uri="{FF2B5EF4-FFF2-40B4-BE49-F238E27FC236}">
                <a16:creationId xmlns:a16="http://schemas.microsoft.com/office/drawing/2014/main" id="{3A85774F-A51D-4061-A69E-947E41323270}"/>
              </a:ext>
            </a:extLst>
          </p:cNvPr>
          <p:cNvSpPr txBox="1"/>
          <p:nvPr/>
        </p:nvSpPr>
        <p:spPr>
          <a:xfrm>
            <a:off x="4398038" y="3496283"/>
            <a:ext cx="3700486" cy="769441"/>
          </a:xfrm>
          <a:prstGeom prst="rect">
            <a:avLst/>
          </a:prstGeom>
          <a:noFill/>
        </p:spPr>
        <p:txBody>
          <a:bodyPr wrap="square" rtlCol="0">
            <a:spAutoFit/>
          </a:bodyPr>
          <a:lstStyle/>
          <a:p>
            <a:pPr algn="ctr"/>
            <a:r>
              <a:rPr lang="en-GB" sz="2200" dirty="0"/>
              <a:t>Less water is soaked up through tree roots and leaves</a:t>
            </a:r>
          </a:p>
        </p:txBody>
      </p:sp>
      <p:sp>
        <p:nvSpPr>
          <p:cNvPr id="45" name="TextBox 44">
            <a:extLst>
              <a:ext uri="{FF2B5EF4-FFF2-40B4-BE49-F238E27FC236}">
                <a16:creationId xmlns:a16="http://schemas.microsoft.com/office/drawing/2014/main" id="{77EA553F-9C5F-4876-92F4-22C284814C4C}"/>
              </a:ext>
            </a:extLst>
          </p:cNvPr>
          <p:cNvSpPr txBox="1"/>
          <p:nvPr/>
        </p:nvSpPr>
        <p:spPr>
          <a:xfrm>
            <a:off x="1089460" y="3496282"/>
            <a:ext cx="2800528" cy="769441"/>
          </a:xfrm>
          <a:prstGeom prst="rect">
            <a:avLst/>
          </a:prstGeom>
          <a:noFill/>
        </p:spPr>
        <p:txBody>
          <a:bodyPr wrap="square" rtlCol="0">
            <a:spAutoFit/>
          </a:bodyPr>
          <a:lstStyle/>
          <a:p>
            <a:pPr algn="ctr"/>
            <a:r>
              <a:rPr lang="en-GB" sz="2200" dirty="0"/>
              <a:t>More rain means more water entering rivers </a:t>
            </a:r>
          </a:p>
        </p:txBody>
      </p:sp>
      <p:sp>
        <p:nvSpPr>
          <p:cNvPr id="46" name="TextBox 45">
            <a:extLst>
              <a:ext uri="{FF2B5EF4-FFF2-40B4-BE49-F238E27FC236}">
                <a16:creationId xmlns:a16="http://schemas.microsoft.com/office/drawing/2014/main" id="{EC2012A6-3831-48C4-B169-4ECD9E598F7C}"/>
              </a:ext>
            </a:extLst>
          </p:cNvPr>
          <p:cNvSpPr txBox="1"/>
          <p:nvPr/>
        </p:nvSpPr>
        <p:spPr>
          <a:xfrm>
            <a:off x="1161391" y="6023294"/>
            <a:ext cx="2826399" cy="769441"/>
          </a:xfrm>
          <a:prstGeom prst="rect">
            <a:avLst/>
          </a:prstGeom>
          <a:noFill/>
        </p:spPr>
        <p:txBody>
          <a:bodyPr wrap="square" rtlCol="0">
            <a:spAutoFit/>
          </a:bodyPr>
          <a:lstStyle/>
          <a:p>
            <a:pPr algn="ctr"/>
            <a:r>
              <a:rPr lang="en-GB" sz="2200" dirty="0"/>
              <a:t>Water runs off steep hills quickly into rivers </a:t>
            </a:r>
          </a:p>
        </p:txBody>
      </p:sp>
      <p:sp>
        <p:nvSpPr>
          <p:cNvPr id="48" name="TextBox 47">
            <a:extLst>
              <a:ext uri="{FF2B5EF4-FFF2-40B4-BE49-F238E27FC236}">
                <a16:creationId xmlns:a16="http://schemas.microsoft.com/office/drawing/2014/main" id="{91C4315B-9B68-432D-8F0D-2202DC667F51}"/>
              </a:ext>
            </a:extLst>
          </p:cNvPr>
          <p:cNvSpPr txBox="1"/>
          <p:nvPr/>
        </p:nvSpPr>
        <p:spPr>
          <a:xfrm>
            <a:off x="4936702" y="6023294"/>
            <a:ext cx="2318591" cy="769441"/>
          </a:xfrm>
          <a:prstGeom prst="rect">
            <a:avLst/>
          </a:prstGeom>
          <a:noFill/>
        </p:spPr>
        <p:txBody>
          <a:bodyPr wrap="square" rtlCol="0">
            <a:spAutoFit/>
          </a:bodyPr>
          <a:lstStyle/>
          <a:p>
            <a:pPr algn="ctr"/>
            <a:r>
              <a:rPr lang="en-GB" sz="2200" dirty="0"/>
              <a:t>This can’t soak up any more water</a:t>
            </a:r>
          </a:p>
        </p:txBody>
      </p:sp>
      <p:sp>
        <p:nvSpPr>
          <p:cNvPr id="49" name="TextBox 48">
            <a:extLst>
              <a:ext uri="{FF2B5EF4-FFF2-40B4-BE49-F238E27FC236}">
                <a16:creationId xmlns:a16="http://schemas.microsoft.com/office/drawing/2014/main" id="{183BB157-2753-4158-87A1-3E27448202EF}"/>
              </a:ext>
            </a:extLst>
          </p:cNvPr>
          <p:cNvSpPr txBox="1"/>
          <p:nvPr/>
        </p:nvSpPr>
        <p:spPr>
          <a:xfrm>
            <a:off x="7794413" y="5982169"/>
            <a:ext cx="2647937" cy="769441"/>
          </a:xfrm>
          <a:prstGeom prst="rect">
            <a:avLst/>
          </a:prstGeom>
          <a:noFill/>
        </p:spPr>
        <p:txBody>
          <a:bodyPr wrap="square" rtlCol="0">
            <a:spAutoFit/>
          </a:bodyPr>
          <a:lstStyle/>
          <a:p>
            <a:pPr algn="ctr"/>
            <a:r>
              <a:rPr lang="en-GB" sz="2200" dirty="0"/>
              <a:t>This can’t let any water soak in </a:t>
            </a:r>
          </a:p>
        </p:txBody>
      </p:sp>
      <p:pic>
        <p:nvPicPr>
          <p:cNvPr id="3" name="Graphic 2" descr="Water with solid fill">
            <a:extLst>
              <a:ext uri="{FF2B5EF4-FFF2-40B4-BE49-F238E27FC236}">
                <a16:creationId xmlns:a16="http://schemas.microsoft.com/office/drawing/2014/main" id="{FD0AEE47-7D4F-22A6-8E9B-E892F5E56D8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751422" y="4293773"/>
            <a:ext cx="290284" cy="290284"/>
          </a:xfrm>
          <a:prstGeom prst="rect">
            <a:avLst/>
          </a:prstGeom>
        </p:spPr>
      </p:pic>
      <p:pic>
        <p:nvPicPr>
          <p:cNvPr id="4" name="Graphic 3" descr="Water with solid fill">
            <a:extLst>
              <a:ext uri="{FF2B5EF4-FFF2-40B4-BE49-F238E27FC236}">
                <a16:creationId xmlns:a16="http://schemas.microsoft.com/office/drawing/2014/main" id="{92F7EAF4-E4FB-4CFA-3184-4FB8702E719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773784" y="4606068"/>
            <a:ext cx="290284" cy="290284"/>
          </a:xfrm>
          <a:prstGeom prst="rect">
            <a:avLst/>
          </a:prstGeom>
        </p:spPr>
      </p:pic>
      <p:pic>
        <p:nvPicPr>
          <p:cNvPr id="5" name="Graphic 4" descr="Water with solid fill">
            <a:extLst>
              <a:ext uri="{FF2B5EF4-FFF2-40B4-BE49-F238E27FC236}">
                <a16:creationId xmlns:a16="http://schemas.microsoft.com/office/drawing/2014/main" id="{8CB721D1-41EA-4B34-41DE-308B961BBAF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008502" y="4426970"/>
            <a:ext cx="290284" cy="290284"/>
          </a:xfrm>
          <a:prstGeom prst="rect">
            <a:avLst/>
          </a:prstGeom>
        </p:spPr>
      </p:pic>
      <p:pic>
        <p:nvPicPr>
          <p:cNvPr id="17" name="Graphic 16" descr="Water with solid fill">
            <a:extLst>
              <a:ext uri="{FF2B5EF4-FFF2-40B4-BE49-F238E27FC236}">
                <a16:creationId xmlns:a16="http://schemas.microsoft.com/office/drawing/2014/main" id="{52EF51BF-97B1-44FC-4656-C67287292C5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226863" y="4607315"/>
            <a:ext cx="290284" cy="290284"/>
          </a:xfrm>
          <a:prstGeom prst="rect">
            <a:avLst/>
          </a:prstGeom>
        </p:spPr>
      </p:pic>
      <p:pic>
        <p:nvPicPr>
          <p:cNvPr id="18" name="Graphic 17" descr="Water with solid fill">
            <a:extLst>
              <a:ext uri="{FF2B5EF4-FFF2-40B4-BE49-F238E27FC236}">
                <a16:creationId xmlns:a16="http://schemas.microsoft.com/office/drawing/2014/main" id="{EF789A58-DC60-01E4-2971-4318C23BB19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226863" y="4287049"/>
            <a:ext cx="290284" cy="290284"/>
          </a:xfrm>
          <a:prstGeom prst="rect">
            <a:avLst/>
          </a:prstGeom>
        </p:spPr>
      </p:pic>
      <p:sp>
        <p:nvSpPr>
          <p:cNvPr id="19" name="Oval 18">
            <a:extLst>
              <a:ext uri="{FF2B5EF4-FFF2-40B4-BE49-F238E27FC236}">
                <a16:creationId xmlns:a16="http://schemas.microsoft.com/office/drawing/2014/main" id="{4DF34735-5258-76A7-6497-34116FFDDE60}"/>
              </a:ext>
            </a:extLst>
          </p:cNvPr>
          <p:cNvSpPr/>
          <p:nvPr/>
        </p:nvSpPr>
        <p:spPr>
          <a:xfrm>
            <a:off x="5464424" y="4864009"/>
            <a:ext cx="1231874" cy="138921"/>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descr="Shape&#10;&#10;Description automatically generated">
            <a:extLst>
              <a:ext uri="{FF2B5EF4-FFF2-40B4-BE49-F238E27FC236}">
                <a16:creationId xmlns:a16="http://schemas.microsoft.com/office/drawing/2014/main" id="{38B30694-FE27-0C12-9D4B-685F167D37C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730731" y="4521598"/>
            <a:ext cx="1840753" cy="1046928"/>
          </a:xfrm>
          <a:prstGeom prst="rect">
            <a:avLst/>
          </a:prstGeom>
        </p:spPr>
      </p:pic>
      <p:pic>
        <p:nvPicPr>
          <p:cNvPr id="24" name="Picture 23" descr="A picture containing diagram&#10;&#10;Description automatically generated">
            <a:extLst>
              <a:ext uri="{FF2B5EF4-FFF2-40B4-BE49-F238E27FC236}">
                <a16:creationId xmlns:a16="http://schemas.microsoft.com/office/drawing/2014/main" id="{6CE0B047-4C30-38DD-EB0E-9BAFB9CE221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088182" y="1833867"/>
            <a:ext cx="2421208" cy="1210605"/>
          </a:xfrm>
          <a:prstGeom prst="rect">
            <a:avLst/>
          </a:prstGeom>
        </p:spPr>
      </p:pic>
      <p:sp>
        <p:nvSpPr>
          <p:cNvPr id="2" name="TextBox 1">
            <a:extLst>
              <a:ext uri="{FF2B5EF4-FFF2-40B4-BE49-F238E27FC236}">
                <a16:creationId xmlns:a16="http://schemas.microsoft.com/office/drawing/2014/main" id="{B34A084E-42CE-CA6A-6AC2-0A4B1A88BADC}"/>
              </a:ext>
            </a:extLst>
          </p:cNvPr>
          <p:cNvSpPr txBox="1">
            <a:spLocks noGrp="1" noRot="1" noMove="1" noResize="1" noEditPoints="1" noAdjustHandles="1" noChangeArrowheads="1" noChangeShapeType="1"/>
          </p:cNvSpPr>
          <p:nvPr/>
        </p:nvSpPr>
        <p:spPr>
          <a:xfrm>
            <a:off x="71224" y="6537279"/>
            <a:ext cx="745586" cy="276999"/>
          </a:xfrm>
          <a:prstGeom prst="rect">
            <a:avLst/>
          </a:prstGeom>
          <a:noFill/>
        </p:spPr>
        <p:txBody>
          <a:bodyPr wrap="square" rtlCol="0">
            <a:spAutoFit/>
          </a:bodyPr>
          <a:lstStyle/>
          <a:p>
            <a:r>
              <a:rPr lang="en-GB" sz="1200" dirty="0">
                <a:solidFill>
                  <a:schemeClr val="bg1">
                    <a:lumMod val="65000"/>
                  </a:schemeClr>
                </a:solidFill>
              </a:rPr>
              <a:t>FT Q C41</a:t>
            </a:r>
          </a:p>
        </p:txBody>
      </p:sp>
    </p:spTree>
    <p:extLst>
      <p:ext uri="{BB962C8B-B14F-4D97-AF65-F5344CB8AC3E}">
        <p14:creationId xmlns:p14="http://schemas.microsoft.com/office/powerpoint/2010/main" val="39069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764E93-A492-4B1C-B091-A4D4F271BF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348" y="1700473"/>
            <a:ext cx="7165440" cy="5065966"/>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What can make flooding worse?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82A00904-7EFC-431F-B188-470C3F80C69F}"/>
              </a:ext>
            </a:extLst>
          </p:cNvPr>
          <p:cNvSpPr txBox="1"/>
          <p:nvPr/>
        </p:nvSpPr>
        <p:spPr>
          <a:xfrm>
            <a:off x="7574844" y="1905506"/>
            <a:ext cx="4545932" cy="3539430"/>
          </a:xfrm>
          <a:prstGeom prst="rect">
            <a:avLst/>
          </a:prstGeom>
          <a:noFill/>
        </p:spPr>
        <p:txBody>
          <a:bodyPr wrap="square" rtlCol="0">
            <a:spAutoFit/>
          </a:bodyPr>
          <a:lstStyle/>
          <a:p>
            <a:r>
              <a:rPr lang="en-GB" sz="3200" dirty="0"/>
              <a:t>Can you match the words to the blank labels to identify what can make flooding worse?</a:t>
            </a:r>
          </a:p>
          <a:p>
            <a:endParaRPr lang="en-GB" sz="3200" dirty="0"/>
          </a:p>
          <a:p>
            <a:r>
              <a:rPr lang="en-GB" sz="3200" dirty="0"/>
              <a:t>Which are </a:t>
            </a:r>
            <a:r>
              <a:rPr lang="en-GB" sz="3200" dirty="0">
                <a:solidFill>
                  <a:srgbClr val="00B050"/>
                </a:solidFill>
              </a:rPr>
              <a:t>natural</a:t>
            </a:r>
            <a:r>
              <a:rPr lang="en-GB" sz="3200" dirty="0"/>
              <a:t> and which are </a:t>
            </a:r>
            <a:r>
              <a:rPr lang="en-GB" sz="3200" dirty="0">
                <a:solidFill>
                  <a:schemeClr val="accent2"/>
                </a:solidFill>
              </a:rPr>
              <a:t>man made</a:t>
            </a:r>
            <a:r>
              <a:rPr lang="en-GB" sz="3200" dirty="0"/>
              <a:t>?</a:t>
            </a:r>
          </a:p>
        </p:txBody>
      </p:sp>
      <p:sp>
        <p:nvSpPr>
          <p:cNvPr id="14" name="TextBox 13">
            <a:extLst>
              <a:ext uri="{FF2B5EF4-FFF2-40B4-BE49-F238E27FC236}">
                <a16:creationId xmlns:a16="http://schemas.microsoft.com/office/drawing/2014/main" id="{1D6C7A72-BC5E-471A-B19C-C2C293287B1F}"/>
              </a:ext>
            </a:extLst>
          </p:cNvPr>
          <p:cNvSpPr txBox="1"/>
          <p:nvPr/>
        </p:nvSpPr>
        <p:spPr>
          <a:xfrm>
            <a:off x="5135907" y="5336064"/>
            <a:ext cx="1734157" cy="323165"/>
          </a:xfrm>
          <a:prstGeom prst="rect">
            <a:avLst/>
          </a:prstGeom>
          <a:noFill/>
        </p:spPr>
        <p:txBody>
          <a:bodyPr wrap="square" rtlCol="0">
            <a:spAutoFit/>
          </a:bodyPr>
          <a:lstStyle/>
          <a:p>
            <a:pPr algn="ctr"/>
            <a:r>
              <a:rPr lang="en-GB" sz="1500" dirty="0"/>
              <a:t>Hard surfaces</a:t>
            </a:r>
          </a:p>
        </p:txBody>
      </p:sp>
      <p:sp>
        <p:nvSpPr>
          <p:cNvPr id="15" name="TextBox 14">
            <a:extLst>
              <a:ext uri="{FF2B5EF4-FFF2-40B4-BE49-F238E27FC236}">
                <a16:creationId xmlns:a16="http://schemas.microsoft.com/office/drawing/2014/main" id="{430AE146-ED8D-40B3-89E4-042E5CBAA578}"/>
              </a:ext>
            </a:extLst>
          </p:cNvPr>
          <p:cNvSpPr txBox="1"/>
          <p:nvPr/>
        </p:nvSpPr>
        <p:spPr>
          <a:xfrm>
            <a:off x="2836015" y="2750641"/>
            <a:ext cx="1734157" cy="323165"/>
          </a:xfrm>
          <a:prstGeom prst="rect">
            <a:avLst/>
          </a:prstGeom>
          <a:noFill/>
        </p:spPr>
        <p:txBody>
          <a:bodyPr wrap="square" rtlCol="0">
            <a:spAutoFit/>
          </a:bodyPr>
          <a:lstStyle/>
          <a:p>
            <a:pPr algn="ctr"/>
            <a:r>
              <a:rPr lang="en-GB" sz="1500" dirty="0"/>
              <a:t>Heavy rainfall</a:t>
            </a:r>
          </a:p>
        </p:txBody>
      </p:sp>
      <p:sp>
        <p:nvSpPr>
          <p:cNvPr id="16" name="TextBox 15">
            <a:extLst>
              <a:ext uri="{FF2B5EF4-FFF2-40B4-BE49-F238E27FC236}">
                <a16:creationId xmlns:a16="http://schemas.microsoft.com/office/drawing/2014/main" id="{8DBC1AE6-ADE1-465A-9E31-4C8188CEF651}"/>
              </a:ext>
            </a:extLst>
          </p:cNvPr>
          <p:cNvSpPr txBox="1"/>
          <p:nvPr/>
        </p:nvSpPr>
        <p:spPr>
          <a:xfrm>
            <a:off x="2218953" y="5752629"/>
            <a:ext cx="1734157" cy="323165"/>
          </a:xfrm>
          <a:prstGeom prst="rect">
            <a:avLst/>
          </a:prstGeom>
          <a:noFill/>
        </p:spPr>
        <p:txBody>
          <a:bodyPr wrap="square" rtlCol="0">
            <a:spAutoFit/>
          </a:bodyPr>
          <a:lstStyle/>
          <a:p>
            <a:pPr algn="ctr"/>
            <a:r>
              <a:rPr lang="en-GB" sz="1500" dirty="0"/>
              <a:t>Wet ground</a:t>
            </a:r>
          </a:p>
        </p:txBody>
      </p:sp>
      <p:sp>
        <p:nvSpPr>
          <p:cNvPr id="17" name="TextBox 16">
            <a:extLst>
              <a:ext uri="{FF2B5EF4-FFF2-40B4-BE49-F238E27FC236}">
                <a16:creationId xmlns:a16="http://schemas.microsoft.com/office/drawing/2014/main" id="{A892C34C-F446-4852-90E8-B8CCC53FF757}"/>
              </a:ext>
            </a:extLst>
          </p:cNvPr>
          <p:cNvSpPr txBox="1"/>
          <p:nvPr/>
        </p:nvSpPr>
        <p:spPr>
          <a:xfrm>
            <a:off x="853268" y="3839359"/>
            <a:ext cx="1734157" cy="323165"/>
          </a:xfrm>
          <a:prstGeom prst="rect">
            <a:avLst/>
          </a:prstGeom>
          <a:noFill/>
        </p:spPr>
        <p:txBody>
          <a:bodyPr wrap="square" rtlCol="0">
            <a:spAutoFit/>
          </a:bodyPr>
          <a:lstStyle/>
          <a:p>
            <a:pPr algn="ctr"/>
            <a:r>
              <a:rPr lang="en-GB" sz="1500" dirty="0"/>
              <a:t>Hills</a:t>
            </a:r>
          </a:p>
        </p:txBody>
      </p:sp>
      <p:sp>
        <p:nvSpPr>
          <p:cNvPr id="18" name="TextBox 17">
            <a:extLst>
              <a:ext uri="{FF2B5EF4-FFF2-40B4-BE49-F238E27FC236}">
                <a16:creationId xmlns:a16="http://schemas.microsoft.com/office/drawing/2014/main" id="{C2702794-3C4E-4BCC-BA53-B41DC93A6B33}"/>
              </a:ext>
            </a:extLst>
          </p:cNvPr>
          <p:cNvSpPr txBox="1"/>
          <p:nvPr/>
        </p:nvSpPr>
        <p:spPr>
          <a:xfrm>
            <a:off x="3123454" y="4118314"/>
            <a:ext cx="1734157" cy="323165"/>
          </a:xfrm>
          <a:prstGeom prst="rect">
            <a:avLst/>
          </a:prstGeom>
          <a:noFill/>
        </p:spPr>
        <p:txBody>
          <a:bodyPr wrap="square" rtlCol="0">
            <a:spAutoFit/>
          </a:bodyPr>
          <a:lstStyle/>
          <a:p>
            <a:pPr algn="ctr"/>
            <a:r>
              <a:rPr lang="en-GB" sz="1500" dirty="0"/>
              <a:t>Deforestation</a:t>
            </a:r>
          </a:p>
        </p:txBody>
      </p:sp>
      <p:sp>
        <p:nvSpPr>
          <p:cNvPr id="29" name="TextBox 28">
            <a:extLst>
              <a:ext uri="{FF2B5EF4-FFF2-40B4-BE49-F238E27FC236}">
                <a16:creationId xmlns:a16="http://schemas.microsoft.com/office/drawing/2014/main" id="{BCFCFF67-8EAD-4E20-B79A-9CA8704C0A49}"/>
              </a:ext>
            </a:extLst>
          </p:cNvPr>
          <p:cNvSpPr txBox="1"/>
          <p:nvPr/>
        </p:nvSpPr>
        <p:spPr>
          <a:xfrm rot="21333709">
            <a:off x="3099191" y="2985167"/>
            <a:ext cx="1548000" cy="400110"/>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b="1" dirty="0">
                <a:solidFill>
                  <a:schemeClr val="bg1"/>
                </a:solidFill>
              </a:rPr>
              <a:t>Natural</a:t>
            </a:r>
            <a:endParaRPr lang="en-GB" b="1" dirty="0">
              <a:solidFill>
                <a:schemeClr val="bg1"/>
              </a:solidFill>
            </a:endParaRPr>
          </a:p>
        </p:txBody>
      </p:sp>
      <p:sp>
        <p:nvSpPr>
          <p:cNvPr id="30" name="TextBox 29">
            <a:extLst>
              <a:ext uri="{FF2B5EF4-FFF2-40B4-BE49-F238E27FC236}">
                <a16:creationId xmlns:a16="http://schemas.microsoft.com/office/drawing/2014/main" id="{F5192AC2-D84D-4BAC-81D5-83F04ECBDF40}"/>
              </a:ext>
            </a:extLst>
          </p:cNvPr>
          <p:cNvSpPr txBox="1"/>
          <p:nvPr/>
        </p:nvSpPr>
        <p:spPr>
          <a:xfrm rot="21301749">
            <a:off x="5331041" y="5585847"/>
            <a:ext cx="1548000" cy="40011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b="1" dirty="0">
                <a:solidFill>
                  <a:schemeClr val="bg1"/>
                </a:solidFill>
              </a:rPr>
              <a:t>Man made</a:t>
            </a:r>
          </a:p>
        </p:txBody>
      </p:sp>
      <p:sp>
        <p:nvSpPr>
          <p:cNvPr id="32" name="TextBox 31">
            <a:extLst>
              <a:ext uri="{FF2B5EF4-FFF2-40B4-BE49-F238E27FC236}">
                <a16:creationId xmlns:a16="http://schemas.microsoft.com/office/drawing/2014/main" id="{BD630CAC-B7CE-420D-89AB-B5EB198733A5}"/>
              </a:ext>
            </a:extLst>
          </p:cNvPr>
          <p:cNvSpPr txBox="1"/>
          <p:nvPr/>
        </p:nvSpPr>
        <p:spPr>
          <a:xfrm rot="21301749">
            <a:off x="3303597" y="4347673"/>
            <a:ext cx="1548000" cy="400110"/>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b="1" dirty="0">
                <a:solidFill>
                  <a:schemeClr val="bg1"/>
                </a:solidFill>
              </a:rPr>
              <a:t>Man made</a:t>
            </a:r>
          </a:p>
        </p:txBody>
      </p:sp>
      <p:sp>
        <p:nvSpPr>
          <p:cNvPr id="33" name="TextBox 32">
            <a:extLst>
              <a:ext uri="{FF2B5EF4-FFF2-40B4-BE49-F238E27FC236}">
                <a16:creationId xmlns:a16="http://schemas.microsoft.com/office/drawing/2014/main" id="{B0A5AE8D-5975-4FD2-BD3C-9F0412D9A368}"/>
              </a:ext>
            </a:extLst>
          </p:cNvPr>
          <p:cNvSpPr txBox="1"/>
          <p:nvPr/>
        </p:nvSpPr>
        <p:spPr>
          <a:xfrm rot="21333709">
            <a:off x="1064466" y="4071189"/>
            <a:ext cx="1548000" cy="400110"/>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b="1" dirty="0">
                <a:solidFill>
                  <a:schemeClr val="bg1"/>
                </a:solidFill>
              </a:rPr>
              <a:t>Natural</a:t>
            </a:r>
            <a:endParaRPr lang="en-GB" b="1" dirty="0">
              <a:solidFill>
                <a:schemeClr val="bg1"/>
              </a:solidFill>
            </a:endParaRPr>
          </a:p>
        </p:txBody>
      </p:sp>
      <p:sp>
        <p:nvSpPr>
          <p:cNvPr id="34" name="TextBox 33">
            <a:extLst>
              <a:ext uri="{FF2B5EF4-FFF2-40B4-BE49-F238E27FC236}">
                <a16:creationId xmlns:a16="http://schemas.microsoft.com/office/drawing/2014/main" id="{C4E42B59-33A0-4FF5-8320-061FB5C596CF}"/>
              </a:ext>
            </a:extLst>
          </p:cNvPr>
          <p:cNvSpPr txBox="1"/>
          <p:nvPr/>
        </p:nvSpPr>
        <p:spPr>
          <a:xfrm rot="21333709">
            <a:off x="2451018" y="5973000"/>
            <a:ext cx="1548000" cy="400110"/>
          </a:xfrm>
          <a:prstGeom prst="rect">
            <a:avLst/>
          </a:prstGeom>
          <a:solidFill>
            <a:srgbClr val="00B050"/>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000" b="1" dirty="0">
                <a:solidFill>
                  <a:schemeClr val="bg1"/>
                </a:solidFill>
              </a:rPr>
              <a:t>Natural</a:t>
            </a:r>
            <a:endParaRPr lang="en-GB" b="1" dirty="0">
              <a:solidFill>
                <a:schemeClr val="bg1"/>
              </a:solidFill>
            </a:endParaRPr>
          </a:p>
        </p:txBody>
      </p:sp>
      <p:sp>
        <p:nvSpPr>
          <p:cNvPr id="2" name="TextBox 1">
            <a:extLst>
              <a:ext uri="{FF2B5EF4-FFF2-40B4-BE49-F238E27FC236}">
                <a16:creationId xmlns:a16="http://schemas.microsoft.com/office/drawing/2014/main" id="{8AC45E3E-2E79-0B2A-8CD9-30DAF2B82917}"/>
              </a:ext>
            </a:extLst>
          </p:cNvPr>
          <p:cNvSpPr txBox="1">
            <a:spLocks noGrp="1" noRot="1" noMove="1" noResize="1" noEditPoints="1" noAdjustHandles="1" noChangeArrowheads="1" noChangeShapeType="1"/>
          </p:cNvSpPr>
          <p:nvPr/>
        </p:nvSpPr>
        <p:spPr>
          <a:xfrm>
            <a:off x="11449000" y="60446"/>
            <a:ext cx="745586" cy="276999"/>
          </a:xfrm>
          <a:prstGeom prst="rect">
            <a:avLst/>
          </a:prstGeom>
          <a:noFill/>
        </p:spPr>
        <p:txBody>
          <a:bodyPr wrap="square" rtlCol="0">
            <a:spAutoFit/>
          </a:bodyPr>
          <a:lstStyle/>
          <a:p>
            <a:r>
              <a:rPr lang="en-GB" sz="1200" dirty="0">
                <a:solidFill>
                  <a:schemeClr val="bg1">
                    <a:lumMod val="65000"/>
                  </a:schemeClr>
                </a:solidFill>
              </a:rPr>
              <a:t>FT Q C41</a:t>
            </a:r>
          </a:p>
        </p:txBody>
      </p:sp>
    </p:spTree>
    <p:extLst>
      <p:ext uri="{BB962C8B-B14F-4D97-AF65-F5344CB8AC3E}">
        <p14:creationId xmlns:p14="http://schemas.microsoft.com/office/powerpoint/2010/main" val="143249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29" grpId="0" animBg="1"/>
      <p:bldP spid="30" grpId="0" animBg="1"/>
      <p:bldP spid="32" grpId="0" animBg="1"/>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Experiment time!</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4" name="TextBox 13">
            <a:extLst>
              <a:ext uri="{FF2B5EF4-FFF2-40B4-BE49-F238E27FC236}">
                <a16:creationId xmlns:a16="http://schemas.microsoft.com/office/drawing/2014/main" id="{C51E64FC-65CA-4FDB-8BCF-C1EB2285D097}"/>
              </a:ext>
            </a:extLst>
          </p:cNvPr>
          <p:cNvSpPr txBox="1"/>
          <p:nvPr/>
        </p:nvSpPr>
        <p:spPr>
          <a:xfrm>
            <a:off x="947195" y="2322788"/>
            <a:ext cx="10297607" cy="1077218"/>
          </a:xfrm>
          <a:prstGeom prst="rect">
            <a:avLst/>
          </a:prstGeom>
          <a:noFill/>
        </p:spPr>
        <p:txBody>
          <a:bodyPr wrap="square" rtlCol="0">
            <a:spAutoFit/>
          </a:bodyPr>
          <a:lstStyle/>
          <a:p>
            <a:r>
              <a:rPr lang="en-GB" sz="3200" b="1" dirty="0">
                <a:solidFill>
                  <a:srgbClr val="FF0000"/>
                </a:solidFill>
              </a:rPr>
              <a:t>Optional: </a:t>
            </a:r>
            <a:r>
              <a:rPr lang="en-GB" sz="3200" dirty="0"/>
              <a:t>Experiments to show the different influences of flooding.</a:t>
            </a:r>
            <a:endParaRPr lang="en-GB" sz="3200" dirty="0">
              <a:solidFill>
                <a:srgbClr val="FF0000"/>
              </a:solidFill>
            </a:endParaRPr>
          </a:p>
        </p:txBody>
      </p:sp>
      <p:pic>
        <p:nvPicPr>
          <p:cNvPr id="5" name="Picture 4">
            <a:extLst>
              <a:ext uri="{FF2B5EF4-FFF2-40B4-BE49-F238E27FC236}">
                <a16:creationId xmlns:a16="http://schemas.microsoft.com/office/drawing/2014/main" id="{07A81F20-8419-4354-BB42-BB774B7C9DE8}"/>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7216211" y="3043262"/>
            <a:ext cx="1603140" cy="3071886"/>
          </a:xfrm>
          <a:prstGeom prst="rect">
            <a:avLst/>
          </a:prstGeom>
        </p:spPr>
      </p:pic>
      <p:pic>
        <p:nvPicPr>
          <p:cNvPr id="4" name="Picture 3" descr="Icon&#10;&#10;Description automatically generated">
            <a:extLst>
              <a:ext uri="{FF2B5EF4-FFF2-40B4-BE49-F238E27FC236}">
                <a16:creationId xmlns:a16="http://schemas.microsoft.com/office/drawing/2014/main" id="{9C70EB51-19BA-F8DB-0099-A74DDA7D17C6}"/>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2385235" y="3457995"/>
            <a:ext cx="3806992" cy="3071886"/>
          </a:xfrm>
          <a:prstGeom prst="rect">
            <a:avLst/>
          </a:prstGeom>
        </p:spPr>
      </p:pic>
      <p:sp>
        <p:nvSpPr>
          <p:cNvPr id="2" name="TextBox 1">
            <a:extLst>
              <a:ext uri="{FF2B5EF4-FFF2-40B4-BE49-F238E27FC236}">
                <a16:creationId xmlns:a16="http://schemas.microsoft.com/office/drawing/2014/main" id="{B1542AAA-3F7E-DDC5-6474-A216690D1FF9}"/>
              </a:ext>
            </a:extLst>
          </p:cNvPr>
          <p:cNvSpPr txBox="1">
            <a:spLocks noGrp="1" noRot="1" noMove="1" noResize="1" noEditPoints="1" noAdjustHandles="1" noChangeArrowheads="1" noChangeShapeType="1"/>
          </p:cNvSpPr>
          <p:nvPr/>
        </p:nvSpPr>
        <p:spPr>
          <a:xfrm>
            <a:off x="71224" y="6537279"/>
            <a:ext cx="745586" cy="276999"/>
          </a:xfrm>
          <a:prstGeom prst="rect">
            <a:avLst/>
          </a:prstGeom>
          <a:noFill/>
        </p:spPr>
        <p:txBody>
          <a:bodyPr wrap="square" rtlCol="0">
            <a:spAutoFit/>
          </a:bodyPr>
          <a:lstStyle/>
          <a:p>
            <a:r>
              <a:rPr lang="en-GB" sz="1200" dirty="0">
                <a:solidFill>
                  <a:schemeClr val="bg1">
                    <a:lumMod val="65000"/>
                  </a:schemeClr>
                </a:solidFill>
              </a:rPr>
              <a:t>FT Q C41</a:t>
            </a:r>
          </a:p>
        </p:txBody>
      </p:sp>
    </p:spTree>
    <p:extLst>
      <p:ext uri="{BB962C8B-B14F-4D97-AF65-F5344CB8AC3E}">
        <p14:creationId xmlns:p14="http://schemas.microsoft.com/office/powerpoint/2010/main" val="533886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Quiz</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pic>
        <p:nvPicPr>
          <p:cNvPr id="11" name="Picture 10">
            <a:extLst>
              <a:ext uri="{FF2B5EF4-FFF2-40B4-BE49-F238E27FC236}">
                <a16:creationId xmlns:a16="http://schemas.microsoft.com/office/drawing/2014/main" id="{6E3F5C42-89CD-49C3-9156-5B798C0AF033}"/>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47154" y="320721"/>
            <a:ext cx="945401" cy="1328672"/>
          </a:xfrm>
          <a:prstGeom prst="rect">
            <a:avLst/>
          </a:prstGeom>
        </p:spPr>
      </p:pic>
      <p:sp>
        <p:nvSpPr>
          <p:cNvPr id="13" name="TextBox 12">
            <a:extLst>
              <a:ext uri="{FF2B5EF4-FFF2-40B4-BE49-F238E27FC236}">
                <a16:creationId xmlns:a16="http://schemas.microsoft.com/office/drawing/2014/main" id="{3C74ACDC-978C-42E4-A084-CEE5A4419F83}"/>
              </a:ext>
            </a:extLst>
          </p:cNvPr>
          <p:cNvSpPr txBox="1"/>
          <p:nvPr/>
        </p:nvSpPr>
        <p:spPr>
          <a:xfrm>
            <a:off x="4117703" y="3969807"/>
            <a:ext cx="6377726" cy="584775"/>
          </a:xfrm>
          <a:prstGeom prst="rect">
            <a:avLst/>
          </a:prstGeom>
          <a:noFill/>
        </p:spPr>
        <p:txBody>
          <a:bodyPr wrap="square" rtlCol="0">
            <a:spAutoFit/>
          </a:bodyPr>
          <a:lstStyle/>
          <a:p>
            <a:r>
              <a:rPr lang="en-GB" sz="3200" dirty="0"/>
              <a:t>The correct answers are…….</a:t>
            </a:r>
          </a:p>
        </p:txBody>
      </p:sp>
      <p:pic>
        <p:nvPicPr>
          <p:cNvPr id="3" name="Picture 2">
            <a:extLst>
              <a:ext uri="{FF2B5EF4-FFF2-40B4-BE49-F238E27FC236}">
                <a16:creationId xmlns:a16="http://schemas.microsoft.com/office/drawing/2014/main" id="{74256E43-6063-400B-9BA2-F88171F67820}"/>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104414" y="1456405"/>
            <a:ext cx="3141705" cy="5199540"/>
          </a:xfrm>
          <a:prstGeom prst="rect">
            <a:avLst/>
          </a:prstGeom>
        </p:spPr>
      </p:pic>
      <p:sp>
        <p:nvSpPr>
          <p:cNvPr id="14" name="TextBox 13">
            <a:extLst>
              <a:ext uri="{FF2B5EF4-FFF2-40B4-BE49-F238E27FC236}">
                <a16:creationId xmlns:a16="http://schemas.microsoft.com/office/drawing/2014/main" id="{2683AE77-28E6-4BAB-841A-97F863D23C58}"/>
              </a:ext>
            </a:extLst>
          </p:cNvPr>
          <p:cNvSpPr txBox="1"/>
          <p:nvPr/>
        </p:nvSpPr>
        <p:spPr>
          <a:xfrm>
            <a:off x="2373137" y="1978143"/>
            <a:ext cx="7445726" cy="1446550"/>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Where do you think it rains the most in the UK? </a:t>
            </a:r>
          </a:p>
        </p:txBody>
      </p:sp>
      <p:pic>
        <p:nvPicPr>
          <p:cNvPr id="22" name="Picture 21">
            <a:extLst>
              <a:ext uri="{FF2B5EF4-FFF2-40B4-BE49-F238E27FC236}">
                <a16:creationId xmlns:a16="http://schemas.microsoft.com/office/drawing/2014/main" id="{6E35A99B-264F-4873-A41A-205A577C511F}"/>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10121345" y="1680002"/>
            <a:ext cx="1797756" cy="1780527"/>
          </a:xfrm>
          <a:prstGeom prst="rect">
            <a:avLst/>
          </a:prstGeom>
        </p:spPr>
      </p:pic>
      <p:sp>
        <p:nvSpPr>
          <p:cNvPr id="2" name="TextBox 1">
            <a:extLst>
              <a:ext uri="{FF2B5EF4-FFF2-40B4-BE49-F238E27FC236}">
                <a16:creationId xmlns:a16="http://schemas.microsoft.com/office/drawing/2014/main" id="{ED5FC9FE-30FA-5160-7CA9-2B16E424C49F}"/>
              </a:ext>
            </a:extLst>
          </p:cNvPr>
          <p:cNvSpPr txBox="1">
            <a:spLocks noGrp="1" noRot="1" noMove="1" noResize="1" noEditPoints="1" noAdjustHandles="1" noChangeArrowheads="1" noChangeShapeType="1"/>
          </p:cNvSpPr>
          <p:nvPr/>
        </p:nvSpPr>
        <p:spPr>
          <a:xfrm>
            <a:off x="71224" y="6537279"/>
            <a:ext cx="745586" cy="276999"/>
          </a:xfrm>
          <a:prstGeom prst="rect">
            <a:avLst/>
          </a:prstGeom>
          <a:noFill/>
        </p:spPr>
        <p:txBody>
          <a:bodyPr wrap="square" rtlCol="0">
            <a:spAutoFit/>
          </a:bodyPr>
          <a:lstStyle/>
          <a:p>
            <a:r>
              <a:rPr lang="en-GB" sz="1200" dirty="0">
                <a:solidFill>
                  <a:schemeClr val="bg1">
                    <a:lumMod val="65000"/>
                  </a:schemeClr>
                </a:solidFill>
              </a:rPr>
              <a:t>FT Q C41</a:t>
            </a:r>
          </a:p>
        </p:txBody>
      </p:sp>
    </p:spTree>
    <p:extLst>
      <p:ext uri="{BB962C8B-B14F-4D97-AF65-F5344CB8AC3E}">
        <p14:creationId xmlns:p14="http://schemas.microsoft.com/office/powerpoint/2010/main" val="135930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578B761A605E4CBEF87E3F0A1E57E6" ma:contentTypeVersion="13" ma:contentTypeDescription="Create a new document." ma:contentTypeScope="" ma:versionID="81601bf6a8c261b81110845b5afaa63d">
  <xsd:schema xmlns:xsd="http://www.w3.org/2001/XMLSchema" xmlns:xs="http://www.w3.org/2001/XMLSchema" xmlns:p="http://schemas.microsoft.com/office/2006/metadata/properties" xmlns:ns2="460f3ec4-cbfd-415b-8990-83a34b195ccb" xmlns:ns3="109b8aaf-fb93-4003-ad70-8b3202c03298" targetNamespace="http://schemas.microsoft.com/office/2006/metadata/properties" ma:root="true" ma:fieldsID="80f5aa4b691385cc1be995e13c1cbd93" ns2:_="" ns3:_="">
    <xsd:import namespace="460f3ec4-cbfd-415b-8990-83a34b195ccb"/>
    <xsd:import namespace="109b8aaf-fb93-4003-ad70-8b3202c0329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0f3ec4-cbfd-415b-8990-83a34b195c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d852382-b7e0-4a57-b6bc-e925b7845a1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9b8aaf-fb93-4003-ad70-8b3202c0329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78ba668-579f-49f2-bee8-b2d720e6dd5e}" ma:internalName="TaxCatchAll" ma:showField="CatchAllData" ma:web="109b8aaf-fb93-4003-ad70-8b3202c032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60f3ec4-cbfd-415b-8990-83a34b195ccb">
      <Terms xmlns="http://schemas.microsoft.com/office/infopath/2007/PartnerControls"/>
    </lcf76f155ced4ddcb4097134ff3c332f>
    <TaxCatchAll xmlns="109b8aaf-fb93-4003-ad70-8b3202c03298" xsi:nil="true"/>
  </documentManagement>
</p:properties>
</file>

<file path=customXml/itemProps1.xml><?xml version="1.0" encoding="utf-8"?>
<ds:datastoreItem xmlns:ds="http://schemas.openxmlformats.org/officeDocument/2006/customXml" ds:itemID="{E46CF3E8-ADDA-414E-AE80-6166253072F6}"/>
</file>

<file path=customXml/itemProps2.xml><?xml version="1.0" encoding="utf-8"?>
<ds:datastoreItem xmlns:ds="http://schemas.openxmlformats.org/officeDocument/2006/customXml" ds:itemID="{5379A2B8-C4F6-4733-AE42-49AB25C062E4}"/>
</file>

<file path=customXml/itemProps3.xml><?xml version="1.0" encoding="utf-8"?>
<ds:datastoreItem xmlns:ds="http://schemas.openxmlformats.org/officeDocument/2006/customXml" ds:itemID="{3D089DD7-5514-41DD-BA7D-994E9027ED56}"/>
</file>

<file path=docProps/app.xml><?xml version="1.0" encoding="utf-8"?>
<Properties xmlns="http://schemas.openxmlformats.org/officeDocument/2006/extended-properties" xmlns:vt="http://schemas.openxmlformats.org/officeDocument/2006/docPropsVTypes">
  <TotalTime>0</TotalTime>
  <Words>712</Words>
  <Application>Microsoft Office PowerPoint</Application>
  <PresentationFormat>Widescreen</PresentationFormat>
  <Paragraphs>138</Paragraphs>
  <Slides>15</Slides>
  <Notes>15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2025-02-18T10:39:38Z</dcterms:created>
  <dcterms:modified xsi:type="dcterms:W3CDTF">2025-02-18T10:39:39Z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0x010100C1578B761A605E4CBEF87E3F0A1E57E6</vt:lpwstr>
  </property>
</Properties>
</file>