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69" r:id="rId3"/>
    <p:sldId id="292" r:id="rId4"/>
    <p:sldId id="287" r:id="rId5"/>
    <p:sldId id="289" r:id="rId6"/>
    <p:sldId id="284" r:id="rId7"/>
    <p:sldId id="286" r:id="rId8"/>
    <p:sldId id="273" r:id="rId9"/>
    <p:sldId id="290" r:id="rId10"/>
    <p:sldId id="291" r:id="rId11"/>
    <p:sldId id="281" r:id="rId12"/>
    <p:sldId id="271" r:id="rId13"/>
    <p:sldId id="275" r:id="rId14"/>
    <p:sldId id="27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9D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8A4721-EA9D-4A44-A80F-F39FA2F067EF}" v="2" dt="2025-02-18T15:19:43.0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5" autoAdjust="0"/>
    <p:restoredTop sz="93683" autoAdjust="0"/>
  </p:normalViewPr>
  <p:slideViewPr>
    <p:cSldViewPr snapToGrid="0">
      <p:cViewPr varScale="1">
        <p:scale>
          <a:sx n="89" d="100"/>
          <a:sy n="89" d="100"/>
        </p:scale>
        <p:origin x="86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299" y="5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65EE093-164E-4594-8B60-89D09804447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B8BAB6-1D3C-45B8-97FA-D02422AE2B1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ECCD9B-6C65-46CB-95AD-0A0160D7C8C1}" type="datetimeFigureOut">
              <a:rPr lang="en-GB" smtClean="0"/>
              <a:t>18/02/2025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84F397-47F0-474D-8B7E-47003C1033F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587256-7654-413F-BD73-22689FC4225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2D4068-2204-4EFD-8C93-79F5F1A7FD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70415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8A9141-E803-41FC-AA0A-E9A76424AB21}" type="datetimeFigureOut">
              <a:rPr lang="en-GB" smtClean="0"/>
              <a:t>18/02/2025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F70655-02D7-49E5-B559-A8484B61A9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5881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10884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58225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63940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56722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30050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0664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8732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740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1207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9603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0461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5872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81424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9123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38139-FC2E-4D51-B744-9BAE450E6B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5EB43C-4F3D-4CD6-A876-1481EFC5EF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E12063-6E4B-4B2D-951D-3785D495B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9F5A3-4260-43DA-9A37-CBDD4CF289C8}" type="datetimeFigureOut">
              <a:rPr lang="en-GB" smtClean="0"/>
              <a:t>18/02/2025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5A5520-1DA6-43F1-953E-A65FB8F26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74B67E-0E9B-4D93-B683-535C72754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2424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BBA58-58EA-47B9-94A8-20986E16E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8CA683-590B-4C47-9DE0-850B7BB0E5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37304-ADB1-4685-A037-6D0D0687C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9F5A3-4260-43DA-9A37-CBDD4CF289C8}" type="datetimeFigureOut">
              <a:rPr lang="en-GB" smtClean="0"/>
              <a:t>18/02/2025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C34F05-9671-43FF-915F-BEAE0329A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7752D-E30B-40C0-A789-6ED6A6FDF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040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6070E8-D8BF-4A89-8773-882CDD021D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313BDF-026B-4031-872D-1E28752543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396B83-4EEA-4213-BDE2-2C6C82B39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9F5A3-4260-43DA-9A37-CBDD4CF289C8}" type="datetimeFigureOut">
              <a:rPr lang="en-GB" smtClean="0"/>
              <a:t>18/02/2025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BBD4FB-096C-4D0D-A961-4C1E36211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D24C6-DCCE-4500-993F-F7C2B9780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142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F9B94-AEC0-40A8-A1A0-9D587650D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43791B-DB41-41CD-AF36-0A15817CAA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DA77D7-3B0B-4BE2-81C1-BEB0BC3DF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9F5A3-4260-43DA-9A37-CBDD4CF289C8}" type="datetimeFigureOut">
              <a:rPr lang="en-GB" smtClean="0"/>
              <a:t>18/02/2025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A2C6AC-5106-4A03-9A58-E694C6B70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9A9C4-CDA7-4C69-AA2E-7F43F1AC6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4756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1D592-6DC1-45AA-898D-815FCA89D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BE179-D96F-413B-86BE-2669E18B88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D6D766-C212-4855-B310-5980F77EC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9F5A3-4260-43DA-9A37-CBDD4CF289C8}" type="datetimeFigureOut">
              <a:rPr lang="en-GB" smtClean="0"/>
              <a:t>18/02/2025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41B2D2-CB5E-4540-9F5E-4DE99024B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480D1B-4B3C-480C-B67D-18A4F599D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5873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BEB36-BB85-479E-9756-DD1826842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504146-CA58-4E2D-A1F1-95440F9EC5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5C4CD4-7407-4629-972B-AB4D97556F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C270B1-2DB3-4D27-91BF-CA3F88B05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9F5A3-4260-43DA-9A37-CBDD4CF289C8}" type="datetimeFigureOut">
              <a:rPr lang="en-GB" smtClean="0"/>
              <a:t>18/02/2025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AE5CBE-8F2A-4719-AFF2-D66FE27A0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C480A1-2DB1-47C8-B9EB-B10C42559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5482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9FD4B-2B34-4D89-A4CE-AA0EA1E5A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921EDC-0CA3-423F-891F-B6C8125A19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1CC073-1EAF-4E01-AE5C-B9FC3F72C5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7B1383-4BFF-43BD-A896-577CF77096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5DEABD-9928-4D13-8FFC-865B79BAA9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5DB117-95F4-4F8F-A38C-4871F5A02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9F5A3-4260-43DA-9A37-CBDD4CF289C8}" type="datetimeFigureOut">
              <a:rPr lang="en-GB" smtClean="0"/>
              <a:t>18/02/2025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15A027-5005-44F2-B5F7-0C2CBB851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6368E6-D9AC-4A8D-826A-FAE8E6E41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818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B8441-E78C-44D9-9E70-FD28C8EE5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0C1A58-D195-4D8F-A7F1-BC02BF9AC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9F5A3-4260-43DA-9A37-CBDD4CF289C8}" type="datetimeFigureOut">
              <a:rPr lang="en-GB" smtClean="0"/>
              <a:t>18/02/2025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644E25-01F1-4C86-9BBA-E26B9E3BA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B248CF-3CFB-4D7B-AF1A-BED7CA764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6366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3CB93D-1D72-4BAC-8764-A967D2470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9F5A3-4260-43DA-9A37-CBDD4CF289C8}" type="datetimeFigureOut">
              <a:rPr lang="en-GB" smtClean="0"/>
              <a:t>18/02/2025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B5D804-1F65-4C78-B3D3-1EC6A7A66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343ECA-D9B9-4386-B274-6F7BAF8FD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384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47FE5-F080-439A-B4C7-BC55B21D2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F54B2E-D84E-4EE8-A067-CDDE778A6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3B9274-594C-4FF6-B753-D35C0C4F7E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65F873-3717-48E4-A6F6-2611DD9D2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9F5A3-4260-43DA-9A37-CBDD4CF289C8}" type="datetimeFigureOut">
              <a:rPr lang="en-GB" smtClean="0"/>
              <a:t>18/02/2025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25D9BD-6E0E-4D63-801D-C7F59EFE8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D92EE0-4D25-4ED7-990B-BA5B21703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4449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60E8C-D4D4-425F-87DF-CF17564B6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67D219-FDF0-4ACF-8EF3-CCE5B0009E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70C6CE-8014-4738-87AC-23786ED75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854F25-75AF-4453-B365-16F6DA7C4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9F5A3-4260-43DA-9A37-CBDD4CF289C8}" type="datetimeFigureOut">
              <a:rPr lang="en-GB" smtClean="0"/>
              <a:t>18/02/2025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D8B2A0-BDE3-4876-A522-A0360E969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1EB9CB-6A2C-4599-838D-EE6FDF678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2998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33B54B-C93C-4722-BC68-58D3FADD4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D5C756-3566-4C33-A9BE-C1E901179A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28D7D-A200-412C-8832-63F719C952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9F5A3-4260-43DA-9A37-CBDD4CF289C8}" type="datetimeFigureOut">
              <a:rPr lang="en-GB" smtClean="0"/>
              <a:t>18/02/2025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D2F3BE-4A73-4F3E-8647-CDD47774F4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B2F4A-D9D9-4982-865D-8F26A120AA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7944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dfreephotos.com/vector-images/happy-water-droplet-vector-files.png.php" TargetMode="External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s://openclipart.org/detail/280406/pencil-doodling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dfreephotos.com/vector-images/happy-water-droplet-vector-files.png.php" TargetMode="External"/><Relationship Id="rId13" Type="http://schemas.openxmlformats.org/officeDocument/2006/relationships/image" Target="../media/image14.jpg"/><Relationship Id="rId18" Type="http://schemas.openxmlformats.org/officeDocument/2006/relationships/image" Target="../media/image19.JP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12" Type="http://schemas.openxmlformats.org/officeDocument/2006/relationships/hyperlink" Target="https://creativecommons.org/licenses/by-sa/3.0/deed.en" TargetMode="External"/><Relationship Id="rId17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11" Type="http://schemas.openxmlformats.org/officeDocument/2006/relationships/hyperlink" Target="https://commons.wikimedia.org/w/index.php?title=User:Vbrinning&amp;action=edit&amp;redlink=1" TargetMode="External"/><Relationship Id="rId5" Type="http://schemas.openxmlformats.org/officeDocument/2006/relationships/hyperlink" Target="https://openclipart.org/detail/280406/pencil-doodling" TargetMode="External"/><Relationship Id="rId15" Type="http://schemas.openxmlformats.org/officeDocument/2006/relationships/image" Target="../media/image16.png"/><Relationship Id="rId10" Type="http://schemas.openxmlformats.org/officeDocument/2006/relationships/hyperlink" Target="https://commons.wikimedia.org/wiki/File:Hydrosnake_low_level_flood_Barricade.jpg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13.jpg"/><Relationship Id="rId1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dfreephotos.com/vector-images/happy-water-droplet-vector-files.png.php" TargetMode="External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hyperlink" Target="https://openclipart.org/detail/280406/pencil-doodling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dfreephotos.com/vector-images/happy-water-droplet-vector-files.png.php" TargetMode="External"/><Relationship Id="rId13" Type="http://schemas.openxmlformats.org/officeDocument/2006/relationships/image" Target="../media/image25.jp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12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11" Type="http://schemas.openxmlformats.org/officeDocument/2006/relationships/image" Target="../media/image23.jpg"/><Relationship Id="rId5" Type="http://schemas.openxmlformats.org/officeDocument/2006/relationships/hyperlink" Target="https://openclipart.org/detail/280406/pencil-doodling" TargetMode="External"/><Relationship Id="rId10" Type="http://schemas.openxmlformats.org/officeDocument/2006/relationships/image" Target="../media/image22.jpg"/><Relationship Id="rId4" Type="http://schemas.openxmlformats.org/officeDocument/2006/relationships/image" Target="../media/image2.png"/><Relationship Id="rId9" Type="http://schemas.openxmlformats.org/officeDocument/2006/relationships/image" Target="../media/image21.jpg"/><Relationship Id="rId1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dfreephotos.com/vector-images/happy-water-droplet-vector-files.png.php" TargetMode="External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hyperlink" Target="https://openclipart.org/detail/280406/pencil-doodling" TargetMode="Externa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dfreephotos.com/vector-images/happy-water-droplet-vector-files.png.php" TargetMode="External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hyperlink" Target="https://openclipart.org/detail/280406/pencil-doodling" TargetMode="External"/><Relationship Id="rId10" Type="http://schemas.openxmlformats.org/officeDocument/2006/relationships/hyperlink" Target="https://pixabay.com/en/boys-studying-children-student-1844435/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dfreephotos.com/vector-images/happy-water-droplet-vector-files.png.php" TargetMode="External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hyperlink" Target="https://openclipart.org/detail/280406/pencil-doodling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hyperlink" Target="https://openclipart.org/detail/280406/pencil-doodlin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hyperlink" Target="https://www.goodfreephotos.com/vector-images/happy-water-droplet-vector-files.png.php" TargetMode="External"/><Relationship Id="rId4" Type="http://schemas.openxmlformats.org/officeDocument/2006/relationships/hyperlink" Target="https://pixabay.com/en/water-stream-river-creek-flow-wet-908813/" TargetMode="External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openclipart.org/detail/280406/pencil-doodling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hyperlink" Target="https://www.goodfreephotos.com/vector-images/happy-water-droplet-vector-files.png.php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png"/><Relationship Id="rId7" Type="http://schemas.openxmlformats.org/officeDocument/2006/relationships/hyperlink" Target="https://openclipart.org/detail/280406/pencil-doodling" TargetMode="External"/><Relationship Id="rId12" Type="http://schemas.openxmlformats.org/officeDocument/2006/relationships/hyperlink" Target="https://en.wikipedia.org/wiki/File:Magnifying_glass_01.sv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11" Type="http://schemas.openxmlformats.org/officeDocument/2006/relationships/image" Target="../media/image8.png"/><Relationship Id="rId5" Type="http://schemas.openxmlformats.org/officeDocument/2006/relationships/image" Target="../media/image1.png"/><Relationship Id="rId10" Type="http://schemas.openxmlformats.org/officeDocument/2006/relationships/hyperlink" Target="https://www.goodfreephotos.com/vector-images/happy-water-droplet-vector-files.png.php" TargetMode="External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openclipart.org/detail/280406/pencil-doodling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hyperlink" Target="https://www.goodfreephotos.com/vector-images/happy-water-droplet-vector-files.png.php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hyperlink" Target="https://openclipart.org/detail/280406/pencil-doodlin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hyperlink" Target="https://www.goodfreephotos.com/vector-images/happy-water-droplet-vector-files.png.php" TargetMode="External"/><Relationship Id="rId4" Type="http://schemas.openxmlformats.org/officeDocument/2006/relationships/hyperlink" Target="https://pixabay.com/en/home-country-rural-house-estate-304190/" TargetMode="External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dfreephotos.com/vector-images/happy-water-droplet-vector-files.png.php" TargetMode="External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hyperlink" Target="https://openclipart.org/detail/280406/pencil-doodling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openclipart.org/detail/280406/pencil-doodling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hyperlink" Target="https://www.goodfreephotos.com/vector-images/happy-water-droplet-vector-files.png.php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36EB31A-2791-4976-922B-B05727066594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   Reducing Flooding (Part 1)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6F13F3-955B-48F3-9080-279AA38E79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254C9B-FBDC-4027-A0AA-BCF1CC3C9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FBF616-BC3A-4D9E-A529-F60B57EE2A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E33A09C-98F3-4C8C-97BD-B4C169F86EF1}"/>
              </a:ext>
            </a:extLst>
          </p:cNvPr>
          <p:cNvSpPr txBox="1"/>
          <p:nvPr/>
        </p:nvSpPr>
        <p:spPr>
          <a:xfrm>
            <a:off x="1655974" y="2455735"/>
            <a:ext cx="90977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/>
              <a:t>To understand how we can reduce flooding through the </a:t>
            </a:r>
            <a:r>
              <a:rPr lang="en-GB" sz="3200" b="1" dirty="0">
                <a:solidFill>
                  <a:schemeClr val="accent2"/>
                </a:solidFill>
              </a:rPr>
              <a:t>catchment</a:t>
            </a:r>
            <a:r>
              <a:rPr lang="en-GB" sz="3200" dirty="0"/>
              <a:t> using flood schemes</a:t>
            </a:r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C89A80-7800-48D9-B1D9-D5E2B9F13507}"/>
              </a:ext>
            </a:extLst>
          </p:cNvPr>
          <p:cNvSpPr txBox="1"/>
          <p:nvPr/>
        </p:nvSpPr>
        <p:spPr>
          <a:xfrm>
            <a:off x="1655974" y="1686294"/>
            <a:ext cx="3416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Lesson aim: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99B3E5-081E-43B2-A039-D1B21A8043BA}"/>
              </a:ext>
            </a:extLst>
          </p:cNvPr>
          <p:cNvSpPr txBox="1"/>
          <p:nvPr/>
        </p:nvSpPr>
        <p:spPr>
          <a:xfrm>
            <a:off x="1655974" y="4378594"/>
            <a:ext cx="92007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/>
              <a:t>Learn what flood resilience is and the different types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/>
              <a:t>Introduce different types of flood defences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/>
              <a:t>Think of ways we can stop or reduce flooding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0FED8A-91B0-45C6-BB44-BC3BC937F09B}"/>
              </a:ext>
            </a:extLst>
          </p:cNvPr>
          <p:cNvSpPr txBox="1"/>
          <p:nvPr/>
        </p:nvSpPr>
        <p:spPr>
          <a:xfrm>
            <a:off x="1655974" y="3609153"/>
            <a:ext cx="48210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Lesson objectives: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823243-89C5-5874-BCAC-C8BEBB68536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4268" y="6503265"/>
            <a:ext cx="745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FT Q C47</a:t>
            </a:r>
          </a:p>
        </p:txBody>
      </p:sp>
    </p:spTree>
    <p:extLst>
      <p:ext uri="{BB962C8B-B14F-4D97-AF65-F5344CB8AC3E}">
        <p14:creationId xmlns:p14="http://schemas.microsoft.com/office/powerpoint/2010/main" val="2176627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Protecting Your Property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C1E0FE4-C4BD-4A4A-B413-B722A10D94B8}"/>
              </a:ext>
            </a:extLst>
          </p:cNvPr>
          <p:cNvGrpSpPr/>
          <p:nvPr/>
        </p:nvGrpSpPr>
        <p:grpSpPr>
          <a:xfrm>
            <a:off x="10133496" y="109214"/>
            <a:ext cx="1902123" cy="738271"/>
            <a:chOff x="10218653" y="6034850"/>
            <a:chExt cx="1902123" cy="73827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3A1669B-D7D0-419B-852E-8CBF0E8529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218653" y="6034850"/>
              <a:ext cx="1603140" cy="70429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4001C35-C695-4107-8638-AF14BC46B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11414117" y="6233410"/>
              <a:ext cx="706659" cy="539711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BFB6B4B-1550-4B47-AEA5-8027E256C3E3}"/>
              </a:ext>
            </a:extLst>
          </p:cNvPr>
          <p:cNvSpPr txBox="1"/>
          <p:nvPr/>
        </p:nvSpPr>
        <p:spPr>
          <a:xfrm>
            <a:off x="1212109" y="1498644"/>
            <a:ext cx="9872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Let’s take a closer look </a:t>
            </a:r>
            <a:r>
              <a:rPr lang="en-GB" sz="2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at some defences</a:t>
            </a:r>
            <a:endParaRPr lang="en-GB" sz="2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309DC3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02B7AE-2A0F-4D3E-B685-F3BF66C7A66B}"/>
              </a:ext>
            </a:extLst>
          </p:cNvPr>
          <p:cNvSpPr txBox="1"/>
          <p:nvPr/>
        </p:nvSpPr>
        <p:spPr>
          <a:xfrm>
            <a:off x="1084363" y="6320623"/>
            <a:ext cx="2599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Alternative sandbags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A3941B-2883-4DC6-B20D-35E223342289}"/>
              </a:ext>
            </a:extLst>
          </p:cNvPr>
          <p:cNvSpPr txBox="1"/>
          <p:nvPr/>
        </p:nvSpPr>
        <p:spPr>
          <a:xfrm>
            <a:off x="6237356" y="3712124"/>
            <a:ext cx="2319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Automatic airbrick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33FF7C-508D-4B88-B3D4-101E8512DFC8}"/>
              </a:ext>
            </a:extLst>
          </p:cNvPr>
          <p:cNvSpPr txBox="1"/>
          <p:nvPr/>
        </p:nvSpPr>
        <p:spPr>
          <a:xfrm>
            <a:off x="4743778" y="6320623"/>
            <a:ext cx="27044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Raised electric sockets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E632C9-397A-4A77-9198-C7A355D9D34E}"/>
              </a:ext>
            </a:extLst>
          </p:cNvPr>
          <p:cNvSpPr txBox="1"/>
          <p:nvPr/>
        </p:nvSpPr>
        <p:spPr>
          <a:xfrm>
            <a:off x="654399" y="3707367"/>
            <a:ext cx="15757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Flood door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B03A6C-1063-4632-B336-B26D217F2277}"/>
              </a:ext>
            </a:extLst>
          </p:cNvPr>
          <p:cNvSpPr txBox="1"/>
          <p:nvPr/>
        </p:nvSpPr>
        <p:spPr>
          <a:xfrm>
            <a:off x="9491832" y="3736538"/>
            <a:ext cx="1872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Hard flooring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967350B-737A-4326-A697-BB0CF402CEB7}"/>
              </a:ext>
            </a:extLst>
          </p:cNvPr>
          <p:cNvSpPr txBox="1"/>
          <p:nvPr/>
        </p:nvSpPr>
        <p:spPr>
          <a:xfrm>
            <a:off x="3386691" y="3708806"/>
            <a:ext cx="1772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Flood barrier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15C299E-D2D2-4F6A-AB8C-7BEC68A900E1}"/>
              </a:ext>
            </a:extLst>
          </p:cNvPr>
          <p:cNvSpPr txBox="1"/>
          <p:nvPr/>
        </p:nvSpPr>
        <p:spPr>
          <a:xfrm>
            <a:off x="8585474" y="6166735"/>
            <a:ext cx="23823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Kitchen made from resilient materials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698A13-CFCB-413A-8EBE-2D14EAE10C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567" y="4418030"/>
            <a:ext cx="2397162" cy="165735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407CF9F-8B0E-4548-8E89-5531F451653F}"/>
              </a:ext>
            </a:extLst>
          </p:cNvPr>
          <p:cNvSpPr txBox="1"/>
          <p:nvPr/>
        </p:nvSpPr>
        <p:spPr>
          <a:xfrm>
            <a:off x="1084363" y="6033368"/>
            <a:ext cx="2760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Image: </a:t>
            </a:r>
            <a:r>
              <a:rPr lang="en-GB" sz="800" b="0" i="0" dirty="0">
                <a:solidFill>
                  <a:srgbClr val="202122"/>
                </a:solidFill>
                <a:effectLst/>
                <a:hlinkClick r:id="rId10"/>
              </a:rPr>
              <a:t>Domestic flood control 2011 - water reactive sandbag</a:t>
            </a:r>
            <a:r>
              <a:rPr lang="en-GB" sz="800" b="0" i="0" dirty="0">
                <a:solidFill>
                  <a:srgbClr val="202122"/>
                </a:solidFill>
                <a:effectLst/>
              </a:rPr>
              <a:t> by </a:t>
            </a:r>
            <a:r>
              <a:rPr lang="en-GB" sz="800" b="0" i="0" dirty="0">
                <a:solidFill>
                  <a:srgbClr val="202122"/>
                </a:solidFill>
                <a:effectLst/>
                <a:hlinkClick r:id="rId11"/>
              </a:rPr>
              <a:t>Gravitas International Ltd </a:t>
            </a:r>
            <a:r>
              <a:rPr lang="en-GB" sz="800" b="0" i="0" dirty="0">
                <a:solidFill>
                  <a:srgbClr val="202122"/>
                </a:solidFill>
                <a:effectLst/>
              </a:rPr>
              <a:t>is licenced under </a:t>
            </a:r>
            <a:r>
              <a:rPr lang="en-GB" sz="800" b="0" i="0" dirty="0">
                <a:solidFill>
                  <a:srgbClr val="202122"/>
                </a:solidFill>
                <a:effectLst/>
                <a:hlinkClick r:id="rId12"/>
              </a:rPr>
              <a:t>CC BY-SA 3.0</a:t>
            </a:r>
            <a:r>
              <a:rPr lang="en-GB" sz="800" b="0" i="0" dirty="0">
                <a:solidFill>
                  <a:srgbClr val="202122"/>
                </a:solidFill>
                <a:effectLst/>
              </a:rPr>
              <a:t>.</a:t>
            </a:r>
            <a:endParaRPr lang="en-GB" sz="800" dirty="0"/>
          </a:p>
        </p:txBody>
      </p:sp>
      <p:pic>
        <p:nvPicPr>
          <p:cNvPr id="23" name="Picture 22" descr="A picture containing building, brick, ground, outdoor&#10;&#10;Description automatically generated">
            <a:extLst>
              <a:ext uri="{FF2B5EF4-FFF2-40B4-BE49-F238E27FC236}">
                <a16:creationId xmlns:a16="http://schemas.microsoft.com/office/drawing/2014/main" id="{36EC5172-00AC-4798-A838-37FFA9F2687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181" y="2012801"/>
            <a:ext cx="2054347" cy="165895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B2FB0F8-EC7C-46DE-A522-CA4E07684810}"/>
              </a:ext>
            </a:extLst>
          </p:cNvPr>
          <p:cNvSpPr txBox="1"/>
          <p:nvPr/>
        </p:nvSpPr>
        <p:spPr>
          <a:xfrm>
            <a:off x="3215349" y="3465244"/>
            <a:ext cx="17727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</a:rPr>
              <a:t>Image: Lakeside Flood Solutions</a:t>
            </a:r>
          </a:p>
        </p:txBody>
      </p:sp>
      <p:pic>
        <p:nvPicPr>
          <p:cNvPr id="30" name="Picture 29" descr="A picture containing outdoor object, honeycomb&#10;&#10;Description automatically generated">
            <a:extLst>
              <a:ext uri="{FF2B5EF4-FFF2-40B4-BE49-F238E27FC236}">
                <a16:creationId xmlns:a16="http://schemas.microsoft.com/office/drawing/2014/main" id="{9A81624B-BFB4-1CC9-68FE-E0E717DF08C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482" y="1649393"/>
            <a:ext cx="1595021" cy="212669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307787E-967A-4DCC-A84E-E5A4C3F91F7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72142" y="4355809"/>
            <a:ext cx="2353835" cy="1766419"/>
          </a:xfrm>
          <a:prstGeom prst="rect">
            <a:avLst/>
          </a:prstGeom>
        </p:spPr>
      </p:pic>
      <p:pic>
        <p:nvPicPr>
          <p:cNvPr id="20" name="Picture 19" descr="A kitchen with grey cabinets and a white tile floor&#10;&#10;Description automatically generated">
            <a:extLst>
              <a:ext uri="{FF2B5EF4-FFF2-40B4-BE49-F238E27FC236}">
                <a16:creationId xmlns:a16="http://schemas.microsoft.com/office/drawing/2014/main" id="{A9AF602E-A35B-78EE-BA97-33510FC66EC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474" y="4354430"/>
            <a:ext cx="2353836" cy="176537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9A8573E-FCCA-0B46-E004-B68C28077EA7}"/>
              </a:ext>
            </a:extLst>
          </p:cNvPr>
          <p:cNvSpPr txBox="1"/>
          <p:nvPr/>
        </p:nvSpPr>
        <p:spPr>
          <a:xfrm>
            <a:off x="9776627" y="5908038"/>
            <a:ext cx="15011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</a:rPr>
              <a:t>Image: The Flood Hub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0D085E-B558-CFAF-F6E5-1E264B09B5A2}"/>
              </a:ext>
            </a:extLst>
          </p:cNvPr>
          <p:cNvSpPr txBox="1"/>
          <p:nvPr/>
        </p:nvSpPr>
        <p:spPr>
          <a:xfrm>
            <a:off x="6104839" y="5912439"/>
            <a:ext cx="24521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</a:rPr>
              <a:t>Image: The Flood Hub</a:t>
            </a:r>
          </a:p>
        </p:txBody>
      </p:sp>
      <p:pic>
        <p:nvPicPr>
          <p:cNvPr id="31" name="Picture 30" descr="A white door with glass panels&#10;&#10;Description automatically generated">
            <a:extLst>
              <a:ext uri="{FF2B5EF4-FFF2-40B4-BE49-F238E27FC236}">
                <a16:creationId xmlns:a16="http://schemas.microsoft.com/office/drawing/2014/main" id="{912A1EAA-F9E1-1592-45BD-FEC1A5046E7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72" y="1806042"/>
            <a:ext cx="1427073" cy="190276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8D90DD0-19F4-C078-B8BB-EE98A5F7A297}"/>
              </a:ext>
            </a:extLst>
          </p:cNvPr>
          <p:cNvSpPr txBox="1"/>
          <p:nvPr/>
        </p:nvSpPr>
        <p:spPr>
          <a:xfrm>
            <a:off x="747067" y="3505187"/>
            <a:ext cx="13742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</a:rPr>
              <a:t>Image: The Flood Hub</a:t>
            </a:r>
          </a:p>
        </p:txBody>
      </p:sp>
      <p:pic>
        <p:nvPicPr>
          <p:cNvPr id="3" name="Picture 2" descr="A brick wall with holes in it&#10;&#10;Description automatically generated">
            <a:extLst>
              <a:ext uri="{FF2B5EF4-FFF2-40B4-BE49-F238E27FC236}">
                <a16:creationId xmlns:a16="http://schemas.microsoft.com/office/drawing/2014/main" id="{098F5307-CF11-235D-D242-177365C2448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014" y="2030154"/>
            <a:ext cx="2240414" cy="168031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9E3BF71-A55B-476E-976D-9A28B946D486}"/>
              </a:ext>
            </a:extLst>
          </p:cNvPr>
          <p:cNvSpPr txBox="1"/>
          <p:nvPr/>
        </p:nvSpPr>
        <p:spPr>
          <a:xfrm>
            <a:off x="7397179" y="3486004"/>
            <a:ext cx="125048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</a:rPr>
              <a:t>Image: The Flood Hub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BB03A6-AB43-B951-6C82-A050400FA9C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4268" y="6503265"/>
            <a:ext cx="745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FT Q C47</a:t>
            </a:r>
          </a:p>
        </p:txBody>
      </p:sp>
    </p:spTree>
    <p:extLst>
      <p:ext uri="{BB962C8B-B14F-4D97-AF65-F5344CB8AC3E}">
        <p14:creationId xmlns:p14="http://schemas.microsoft.com/office/powerpoint/2010/main" val="10332758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Flood Schemes</a:t>
            </a:r>
            <a:endParaRPr lang="en-GB" sz="4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AA834C7-35C2-81C8-045A-89721E8FEB67}"/>
              </a:ext>
            </a:extLst>
          </p:cNvPr>
          <p:cNvGrpSpPr/>
          <p:nvPr/>
        </p:nvGrpSpPr>
        <p:grpSpPr>
          <a:xfrm>
            <a:off x="10218653" y="6034850"/>
            <a:ext cx="1902123" cy="738271"/>
            <a:chOff x="10218653" y="6034850"/>
            <a:chExt cx="1902123" cy="73827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3A1669B-D7D0-419B-852E-8CBF0E8529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218653" y="6034850"/>
              <a:ext cx="1603140" cy="70429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4001C35-C695-4107-8638-AF14BC46B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11414117" y="6233410"/>
              <a:ext cx="706659" cy="539711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90430B2-F098-4E24-A3DE-0669D31D134E}"/>
              </a:ext>
            </a:extLst>
          </p:cNvPr>
          <p:cNvSpPr txBox="1"/>
          <p:nvPr/>
        </p:nvSpPr>
        <p:spPr>
          <a:xfrm>
            <a:off x="424555" y="2659622"/>
            <a:ext cx="519992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Flood schemes are built to protect big parts of towns and villages from flooding!</a:t>
            </a:r>
          </a:p>
          <a:p>
            <a:endParaRPr lang="en-GB" sz="3200" dirty="0"/>
          </a:p>
          <a:p>
            <a:r>
              <a:rPr lang="en-GB" sz="3200" dirty="0"/>
              <a:t>They are usually made up of walls, embankments, and flood storage areas.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6B28F67-352D-4E77-92BA-07678BD42CB4}"/>
              </a:ext>
            </a:extLst>
          </p:cNvPr>
          <p:cNvSpPr txBox="1"/>
          <p:nvPr/>
        </p:nvSpPr>
        <p:spPr>
          <a:xfrm>
            <a:off x="333115" y="1841502"/>
            <a:ext cx="5498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What do flood schemes do?</a:t>
            </a:r>
          </a:p>
        </p:txBody>
      </p:sp>
      <p:pic>
        <p:nvPicPr>
          <p:cNvPr id="4" name="Picture 3" descr="A wide shot of a river flowing through a grassy area&#10;&#10;Description automatically generated">
            <a:extLst>
              <a:ext uri="{FF2B5EF4-FFF2-40B4-BE49-F238E27FC236}">
                <a16:creationId xmlns:a16="http://schemas.microsoft.com/office/drawing/2014/main" id="{5E460C3A-E45E-B48B-905E-8FC4DFEF00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64849"/>
            <a:ext cx="5762885" cy="40745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ACDA3F-93D7-5B81-8C8B-BA9D6F54C72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4268" y="6503265"/>
            <a:ext cx="745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FT Q C47</a:t>
            </a:r>
          </a:p>
        </p:txBody>
      </p:sp>
    </p:spTree>
    <p:extLst>
      <p:ext uri="{BB962C8B-B14F-4D97-AF65-F5344CB8AC3E}">
        <p14:creationId xmlns:p14="http://schemas.microsoft.com/office/powerpoint/2010/main" val="3019813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Types of Flood Defences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67E1567-75BE-4D4D-97C8-208CB9D3F2CF}"/>
              </a:ext>
            </a:extLst>
          </p:cNvPr>
          <p:cNvGrpSpPr/>
          <p:nvPr/>
        </p:nvGrpSpPr>
        <p:grpSpPr>
          <a:xfrm>
            <a:off x="10195569" y="44708"/>
            <a:ext cx="1902123" cy="738271"/>
            <a:chOff x="10218653" y="6034850"/>
            <a:chExt cx="1902123" cy="73827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3A1669B-D7D0-419B-852E-8CBF0E8529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218653" y="6034850"/>
              <a:ext cx="1603140" cy="70429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4001C35-C695-4107-8638-AF14BC46B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11414117" y="6233410"/>
              <a:ext cx="706659" cy="539711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8931A1A-99FF-4F9D-85CF-351F6C19E1E8}"/>
              </a:ext>
            </a:extLst>
          </p:cNvPr>
          <p:cNvSpPr txBox="1"/>
          <p:nvPr/>
        </p:nvSpPr>
        <p:spPr>
          <a:xfrm>
            <a:off x="1710027" y="6024898"/>
            <a:ext cx="1772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Pumps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721CDA-B168-4B40-AE08-B62AB4341AEF}"/>
              </a:ext>
            </a:extLst>
          </p:cNvPr>
          <p:cNvSpPr txBox="1"/>
          <p:nvPr/>
        </p:nvSpPr>
        <p:spPr>
          <a:xfrm>
            <a:off x="8718110" y="3324601"/>
            <a:ext cx="1772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Storage areas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2C10DD-C748-4AE6-9482-C4A88E98E94B}"/>
              </a:ext>
            </a:extLst>
          </p:cNvPr>
          <p:cNvSpPr txBox="1"/>
          <p:nvPr/>
        </p:nvSpPr>
        <p:spPr>
          <a:xfrm>
            <a:off x="8252255" y="6034850"/>
            <a:ext cx="27044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Coastal defences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742970D-A9BC-4615-9CC4-9CDEDFDBBF22}"/>
              </a:ext>
            </a:extLst>
          </p:cNvPr>
          <p:cNvSpPr txBox="1"/>
          <p:nvPr/>
        </p:nvSpPr>
        <p:spPr>
          <a:xfrm>
            <a:off x="1245117" y="3324602"/>
            <a:ext cx="2760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Flood walls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B42CC7-A017-42E9-82E7-7E244D702506}"/>
              </a:ext>
            </a:extLst>
          </p:cNvPr>
          <p:cNvSpPr txBox="1"/>
          <p:nvPr/>
        </p:nvSpPr>
        <p:spPr>
          <a:xfrm>
            <a:off x="4592820" y="6042201"/>
            <a:ext cx="30063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Temporary flood barriers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A770465-8EEF-4293-8306-1733AA7A4802}"/>
              </a:ext>
            </a:extLst>
          </p:cNvPr>
          <p:cNvSpPr txBox="1"/>
          <p:nvPr/>
        </p:nvSpPr>
        <p:spPr>
          <a:xfrm>
            <a:off x="1156523" y="3620222"/>
            <a:ext cx="2879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Built along the river to stop floodwater from rivers reaching into towns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3F8E376-7063-4CE3-BB51-1FC06A5D859A}"/>
              </a:ext>
            </a:extLst>
          </p:cNvPr>
          <p:cNvSpPr txBox="1"/>
          <p:nvPr/>
        </p:nvSpPr>
        <p:spPr>
          <a:xfrm>
            <a:off x="4555347" y="6396533"/>
            <a:ext cx="3081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Put up in communities before flooding happens to stop floodwater reaching houses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CD6CCAE-C270-4B16-A725-AC8BF639075E}"/>
              </a:ext>
            </a:extLst>
          </p:cNvPr>
          <p:cNvSpPr txBox="1"/>
          <p:nvPr/>
        </p:nvSpPr>
        <p:spPr>
          <a:xfrm>
            <a:off x="8118729" y="6386908"/>
            <a:ext cx="3081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This can be flood walls or changes to the beach to protect it from waves and high tides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EB806D4-20F7-4CC6-8B25-F6FA960B1D98}"/>
              </a:ext>
            </a:extLst>
          </p:cNvPr>
          <p:cNvSpPr txBox="1"/>
          <p:nvPr/>
        </p:nvSpPr>
        <p:spPr>
          <a:xfrm>
            <a:off x="1033170" y="6386907"/>
            <a:ext cx="3126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These take water from a place that is flooding to a different location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040FE67-3E97-4A21-B139-376E99A65C0E}"/>
              </a:ext>
            </a:extLst>
          </p:cNvPr>
          <p:cNvSpPr txBox="1"/>
          <p:nvPr/>
        </p:nvSpPr>
        <p:spPr>
          <a:xfrm>
            <a:off x="8365010" y="3635172"/>
            <a:ext cx="2492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Floodwater is directed out of a river onto empty land to be stored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A24333B-AE6B-426E-9651-46AAA9C103F7}"/>
              </a:ext>
            </a:extLst>
          </p:cNvPr>
          <p:cNvSpPr txBox="1"/>
          <p:nvPr/>
        </p:nvSpPr>
        <p:spPr>
          <a:xfrm>
            <a:off x="5209633" y="3307928"/>
            <a:ext cx="1772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Embankments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240BAD9-B8CF-44C2-B441-30BEE03F0EAB}"/>
              </a:ext>
            </a:extLst>
          </p:cNvPr>
          <p:cNvSpPr txBox="1"/>
          <p:nvPr/>
        </p:nvSpPr>
        <p:spPr>
          <a:xfrm>
            <a:off x="4687931" y="3618498"/>
            <a:ext cx="2760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Grassy hills or slopes which stop floodwater from rivers reaching houses</a:t>
            </a:r>
          </a:p>
        </p:txBody>
      </p:sp>
      <p:pic>
        <p:nvPicPr>
          <p:cNvPr id="12" name="Picture 11" descr="A picture containing grass, sky, outdoor, nature&#10;&#10;Description automatically generated">
            <a:extLst>
              <a:ext uri="{FF2B5EF4-FFF2-40B4-BE49-F238E27FC236}">
                <a16:creationId xmlns:a16="http://schemas.microsoft.com/office/drawing/2014/main" id="{A3B49C65-ADFC-A1D5-EF0E-2917D9780D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221" y="1521112"/>
            <a:ext cx="2970020" cy="1821727"/>
          </a:xfrm>
          <a:prstGeom prst="rect">
            <a:avLst/>
          </a:prstGeom>
        </p:spPr>
      </p:pic>
      <p:pic>
        <p:nvPicPr>
          <p:cNvPr id="29" name="Picture 28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5B9AD2B8-635E-ABF5-023C-C396E6A0C4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505" y="1537169"/>
            <a:ext cx="2970020" cy="1837786"/>
          </a:xfrm>
          <a:prstGeom prst="rect">
            <a:avLst/>
          </a:prstGeom>
        </p:spPr>
      </p:pic>
      <p:pic>
        <p:nvPicPr>
          <p:cNvPr id="32" name="Picture 31" descr="A picture containing text, sky, outdoor, grass&#10;&#10;Description automatically generated">
            <a:extLst>
              <a:ext uri="{FF2B5EF4-FFF2-40B4-BE49-F238E27FC236}">
                <a16:creationId xmlns:a16="http://schemas.microsoft.com/office/drawing/2014/main" id="{F0FFF48A-0AD5-66A6-6C6F-3644B1E27F8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17" y="4053783"/>
            <a:ext cx="2760572" cy="2040236"/>
          </a:xfrm>
          <a:prstGeom prst="rect">
            <a:avLst/>
          </a:prstGeom>
        </p:spPr>
      </p:pic>
      <p:pic>
        <p:nvPicPr>
          <p:cNvPr id="34" name="Picture 33" descr="A picture containing outdoor, tree, grass&#10;&#10;Description automatically generated">
            <a:extLst>
              <a:ext uri="{FF2B5EF4-FFF2-40B4-BE49-F238E27FC236}">
                <a16:creationId xmlns:a16="http://schemas.microsoft.com/office/drawing/2014/main" id="{8BDF8B29-B0DF-D50B-0CEE-4C968DC356B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319" y="4075482"/>
            <a:ext cx="2988325" cy="1993773"/>
          </a:xfrm>
          <a:prstGeom prst="rect">
            <a:avLst/>
          </a:prstGeom>
        </p:spPr>
      </p:pic>
      <p:pic>
        <p:nvPicPr>
          <p:cNvPr id="36" name="Picture 35" descr="A large group of rocks on a beach&#10;&#10;Description automatically generated with low confidence">
            <a:extLst>
              <a:ext uri="{FF2B5EF4-FFF2-40B4-BE49-F238E27FC236}">
                <a16:creationId xmlns:a16="http://schemas.microsoft.com/office/drawing/2014/main" id="{CC181DB7-3CDA-39AE-7D73-7FFACFF27A3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771" y="4053783"/>
            <a:ext cx="3081302" cy="2046177"/>
          </a:xfrm>
          <a:prstGeom prst="rect">
            <a:avLst/>
          </a:prstGeom>
        </p:spPr>
      </p:pic>
      <p:pic>
        <p:nvPicPr>
          <p:cNvPr id="5" name="Picture 4" descr="A wide shot of a river flowing through a grassy area&#10;&#10;Description automatically generated">
            <a:extLst>
              <a:ext uri="{FF2B5EF4-FFF2-40B4-BE49-F238E27FC236}">
                <a16:creationId xmlns:a16="http://schemas.microsoft.com/office/drawing/2014/main" id="{07677DFF-50A3-F50C-9F50-276332E1E60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73"/>
          <a:stretch/>
        </p:blipFill>
        <p:spPr>
          <a:xfrm>
            <a:off x="1245118" y="1456405"/>
            <a:ext cx="2760572" cy="18864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7CF99A-B6B9-C4AB-D6A3-D9024E96C1B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4268" y="6503265"/>
            <a:ext cx="745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FT Q C47</a:t>
            </a:r>
          </a:p>
        </p:txBody>
      </p:sp>
    </p:spTree>
    <p:extLst>
      <p:ext uri="{BB962C8B-B14F-4D97-AF65-F5344CB8AC3E}">
        <p14:creationId xmlns:p14="http://schemas.microsoft.com/office/powerpoint/2010/main" val="115302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6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Recap of Lesson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9259CF5-24F1-44A9-BEE8-AB2FD6E8C232}"/>
              </a:ext>
            </a:extLst>
          </p:cNvPr>
          <p:cNvSpPr txBox="1"/>
          <p:nvPr/>
        </p:nvSpPr>
        <p:spPr>
          <a:xfrm>
            <a:off x="699544" y="2133717"/>
            <a:ext cx="5263106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/>
              <a:t>What does property flood resilience do?...</a:t>
            </a:r>
          </a:p>
          <a:p>
            <a:pPr>
              <a:spcAft>
                <a:spcPts val="600"/>
              </a:spcAft>
            </a:pPr>
            <a:endParaRPr lang="en-GB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/>
              <a:t>What do SuDS do?...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/>
              <a:t>What do flood schemes and defences do?...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1B1FB0-AD5C-4ED8-B6AC-12975C77425F}"/>
              </a:ext>
            </a:extLst>
          </p:cNvPr>
          <p:cNvSpPr txBox="1"/>
          <p:nvPr/>
        </p:nvSpPr>
        <p:spPr>
          <a:xfrm>
            <a:off x="6119955" y="2029638"/>
            <a:ext cx="59291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309DC3"/>
                </a:solidFill>
              </a:rPr>
              <a:t>Stops or reduces the amount of water getting into your home and damaging things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9DA39F-1339-4A96-B269-C6C573DD90E7}"/>
              </a:ext>
            </a:extLst>
          </p:cNvPr>
          <p:cNvSpPr txBox="1"/>
          <p:nvPr/>
        </p:nvSpPr>
        <p:spPr>
          <a:xfrm>
            <a:off x="6119955" y="4656666"/>
            <a:ext cx="57018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309DC3"/>
                </a:solidFill>
              </a:rPr>
              <a:t>Protect big parts of towns and villages from flooding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6BF10F-BCD4-41E0-A8CA-EECE2889067A}"/>
              </a:ext>
            </a:extLst>
          </p:cNvPr>
          <p:cNvSpPr txBox="1"/>
          <p:nvPr/>
        </p:nvSpPr>
        <p:spPr>
          <a:xfrm>
            <a:off x="6096000" y="3539546"/>
            <a:ext cx="5568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309DC3"/>
                </a:solidFill>
              </a:rPr>
              <a:t>Catch rainwater and stop it from flowing over roads and into drains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BD0FC2-4ED5-BC8C-32EF-8497622D179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4268" y="6503265"/>
            <a:ext cx="745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FT Q C47</a:t>
            </a:r>
          </a:p>
        </p:txBody>
      </p:sp>
    </p:spTree>
    <p:extLst>
      <p:ext uri="{BB962C8B-B14F-4D97-AF65-F5344CB8AC3E}">
        <p14:creationId xmlns:p14="http://schemas.microsoft.com/office/powerpoint/2010/main" val="53401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Homework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0CB6E44-15A8-4218-8DC3-5B42E4B91BCD}"/>
              </a:ext>
            </a:extLst>
          </p:cNvPr>
          <p:cNvSpPr txBox="1"/>
          <p:nvPr/>
        </p:nvSpPr>
        <p:spPr>
          <a:xfrm>
            <a:off x="776722" y="1700061"/>
            <a:ext cx="10638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Protect your home from flooding</a:t>
            </a:r>
            <a:endParaRPr lang="en-GB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90C4BF-76F1-4EEC-B3C0-1127D3C098FB}"/>
              </a:ext>
            </a:extLst>
          </p:cNvPr>
          <p:cNvSpPr txBox="1"/>
          <p:nvPr/>
        </p:nvSpPr>
        <p:spPr>
          <a:xfrm>
            <a:off x="776722" y="2741894"/>
            <a:ext cx="713352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Using what we’ve learnt in this lesson, have a look around your house and answer the questions on the sheet.</a:t>
            </a:r>
          </a:p>
          <a:p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Where could flood water get in?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What defences could you use to stop flood water getting in?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Do you think a flood scheme would help to stop your home from flooding? If so, how?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5D81A4C-D0FA-43C8-8C70-0C023EBC72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168061" y="2622830"/>
            <a:ext cx="3653732" cy="32027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354F1D-B292-3D17-DA3A-B77E15F8DAE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4268" y="6503265"/>
            <a:ext cx="745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FT Q C47</a:t>
            </a:r>
          </a:p>
        </p:txBody>
      </p:sp>
    </p:spTree>
    <p:extLst>
      <p:ext uri="{BB962C8B-B14F-4D97-AF65-F5344CB8AC3E}">
        <p14:creationId xmlns:p14="http://schemas.microsoft.com/office/powerpoint/2010/main" val="1833176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Recap…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90430B2-F098-4E24-A3DE-0669D31D134E}"/>
              </a:ext>
            </a:extLst>
          </p:cNvPr>
          <p:cNvSpPr txBox="1"/>
          <p:nvPr/>
        </p:nvSpPr>
        <p:spPr>
          <a:xfrm>
            <a:off x="1292555" y="2805075"/>
            <a:ext cx="8542562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GB" sz="2800" dirty="0"/>
              <a:t>A </a:t>
            </a:r>
            <a:r>
              <a:rPr lang="en-GB" sz="2800" dirty="0">
                <a:solidFill>
                  <a:schemeClr val="accent2"/>
                </a:solidFill>
              </a:rPr>
              <a:t>catchment </a:t>
            </a:r>
            <a:r>
              <a:rPr lang="en-GB" sz="2800" dirty="0"/>
              <a:t>is an area of land which leads each drop of rain that falls within it, towards the same river.</a:t>
            </a:r>
          </a:p>
          <a:p>
            <a:pPr>
              <a:spcAft>
                <a:spcPts val="1800"/>
              </a:spcAft>
            </a:pPr>
            <a:r>
              <a:rPr lang="en-GB" sz="2800" dirty="0"/>
              <a:t>Can you remember the three ‘courses’ of a river?</a:t>
            </a:r>
          </a:p>
          <a:p>
            <a:pPr>
              <a:spcAft>
                <a:spcPts val="1800"/>
              </a:spcAft>
            </a:pPr>
            <a:r>
              <a:rPr lang="en-GB" sz="2800" dirty="0"/>
              <a:t>1.</a:t>
            </a:r>
          </a:p>
          <a:p>
            <a:pPr>
              <a:spcAft>
                <a:spcPts val="1800"/>
              </a:spcAft>
            </a:pPr>
            <a:r>
              <a:rPr lang="en-GB" sz="2800" dirty="0"/>
              <a:t>2.</a:t>
            </a:r>
          </a:p>
          <a:p>
            <a:pPr>
              <a:spcAft>
                <a:spcPts val="1800"/>
              </a:spcAft>
            </a:pPr>
            <a:r>
              <a:rPr lang="en-GB" sz="2800" dirty="0"/>
              <a:t>3.</a:t>
            </a:r>
            <a:endParaRPr lang="en-GB" sz="3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6B28F67-352D-4E77-92BA-07678BD42CB4}"/>
              </a:ext>
            </a:extLst>
          </p:cNvPr>
          <p:cNvSpPr txBox="1"/>
          <p:nvPr/>
        </p:nvSpPr>
        <p:spPr>
          <a:xfrm>
            <a:off x="2214024" y="1883229"/>
            <a:ext cx="77639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What is a catchment?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95C0D6-4006-4EEF-9246-039BEE94773E}"/>
              </a:ext>
            </a:extLst>
          </p:cNvPr>
          <p:cNvSpPr txBox="1"/>
          <p:nvPr/>
        </p:nvSpPr>
        <p:spPr>
          <a:xfrm>
            <a:off x="1839574" y="4566475"/>
            <a:ext cx="2587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GB" sz="2800" b="1" dirty="0"/>
              <a:t>Upper course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91DA5B-B337-4AD9-BE4C-7622BCD5ECB8}"/>
              </a:ext>
            </a:extLst>
          </p:cNvPr>
          <p:cNvSpPr txBox="1"/>
          <p:nvPr/>
        </p:nvSpPr>
        <p:spPr>
          <a:xfrm>
            <a:off x="1839574" y="5846574"/>
            <a:ext cx="2636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GB" sz="2800" b="1" dirty="0"/>
              <a:t>Lower course</a:t>
            </a:r>
            <a:endParaRPr lang="en-GB" sz="32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81E5F8-BCCE-4249-BBA9-1AD02E5BFB66}"/>
              </a:ext>
            </a:extLst>
          </p:cNvPr>
          <p:cNvSpPr txBox="1"/>
          <p:nvPr/>
        </p:nvSpPr>
        <p:spPr>
          <a:xfrm>
            <a:off x="1839574" y="5216008"/>
            <a:ext cx="2741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GB" sz="2800" b="1" dirty="0"/>
              <a:t>Middle course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2E1A41-60DA-89EA-DD13-E5AF208C90F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4268" y="6503265"/>
            <a:ext cx="745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FT Q C47</a:t>
            </a:r>
          </a:p>
        </p:txBody>
      </p:sp>
    </p:spTree>
    <p:extLst>
      <p:ext uri="{BB962C8B-B14F-4D97-AF65-F5344CB8AC3E}">
        <p14:creationId xmlns:p14="http://schemas.microsoft.com/office/powerpoint/2010/main" val="1111437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DAF340C0-E28C-4A9E-B11D-6A5C700E6ED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flipH="1">
            <a:off x="5831621" y="2861766"/>
            <a:ext cx="6289155" cy="399623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Recap…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90430B2-F098-4E24-A3DE-0669D31D134E}"/>
              </a:ext>
            </a:extLst>
          </p:cNvPr>
          <p:cNvSpPr txBox="1"/>
          <p:nvPr/>
        </p:nvSpPr>
        <p:spPr>
          <a:xfrm>
            <a:off x="2313152" y="6043797"/>
            <a:ext cx="7565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GB" sz="2800" b="1" dirty="0"/>
              <a:t>Now lets take a closer looks at how this is done…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6B28F67-352D-4E77-92BA-07678BD42CB4}"/>
              </a:ext>
            </a:extLst>
          </p:cNvPr>
          <p:cNvSpPr txBox="1"/>
          <p:nvPr/>
        </p:nvSpPr>
        <p:spPr>
          <a:xfrm>
            <a:off x="1644429" y="1698002"/>
            <a:ext cx="8903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Who manages the risk of flooding?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A5C55D-E731-4113-9C5A-481842E56DEE}"/>
              </a:ext>
            </a:extLst>
          </p:cNvPr>
          <p:cNvSpPr txBox="1"/>
          <p:nvPr/>
        </p:nvSpPr>
        <p:spPr>
          <a:xfrm>
            <a:off x="589902" y="2670769"/>
            <a:ext cx="44445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Environment Agency    –</a:t>
            </a:r>
          </a:p>
          <a:p>
            <a:endParaRPr lang="en-GB" sz="3200" b="1" dirty="0"/>
          </a:p>
          <a:p>
            <a:r>
              <a:rPr lang="en-GB" sz="3200" b="1" dirty="0"/>
              <a:t>Water Companies         – </a:t>
            </a:r>
          </a:p>
          <a:p>
            <a:endParaRPr lang="en-GB" sz="3200" b="1" dirty="0"/>
          </a:p>
          <a:p>
            <a:r>
              <a:rPr lang="en-GB" sz="3200" b="1" dirty="0"/>
              <a:t>Local Council or</a:t>
            </a:r>
          </a:p>
          <a:p>
            <a:r>
              <a:rPr lang="en-GB" sz="3200" b="1" dirty="0"/>
              <a:t>County Council              –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D5A2CD-FFD6-4324-8C13-DF6F3ED5C327}"/>
              </a:ext>
            </a:extLst>
          </p:cNvPr>
          <p:cNvSpPr txBox="1"/>
          <p:nvPr/>
        </p:nvSpPr>
        <p:spPr>
          <a:xfrm>
            <a:off x="5267088" y="2670769"/>
            <a:ext cx="6188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Main rivers, the sea and reservoirs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0E04D9-84D8-45B9-A497-54C8D259D657}"/>
              </a:ext>
            </a:extLst>
          </p:cNvPr>
          <p:cNvSpPr txBox="1"/>
          <p:nvPr/>
        </p:nvSpPr>
        <p:spPr>
          <a:xfrm>
            <a:off x="5267088" y="5132982"/>
            <a:ext cx="4234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Surface water flooding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5D33486-1D32-420C-8720-C6E72B2EC195}"/>
              </a:ext>
            </a:extLst>
          </p:cNvPr>
          <p:cNvSpPr txBox="1"/>
          <p:nvPr/>
        </p:nvSpPr>
        <p:spPr>
          <a:xfrm>
            <a:off x="5267088" y="3666372"/>
            <a:ext cx="6188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Sewer flooding and blockages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705219-6A4B-A84E-93EA-E3414B84145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4268" y="6503265"/>
            <a:ext cx="745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FT Q C47</a:t>
            </a:r>
          </a:p>
        </p:txBody>
      </p:sp>
    </p:spTree>
    <p:extLst>
      <p:ext uri="{BB962C8B-B14F-4D97-AF65-F5344CB8AC3E}">
        <p14:creationId xmlns:p14="http://schemas.microsoft.com/office/powerpoint/2010/main" val="242689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668A541-A1F9-4E96-A04F-D222F739D1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624" y="1540266"/>
            <a:ext cx="7600950" cy="44808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683AE77-28E6-4BAB-841A-97F863D23C58}"/>
              </a:ext>
            </a:extLst>
          </p:cNvPr>
          <p:cNvSpPr txBox="1"/>
          <p:nvPr/>
        </p:nvSpPr>
        <p:spPr>
          <a:xfrm>
            <a:off x="254001" y="2021720"/>
            <a:ext cx="397256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Do you know any ways we can reduce flooding?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A50964-1F73-455C-9652-4C05A61B4800}"/>
              </a:ext>
            </a:extLst>
          </p:cNvPr>
          <p:cNvSpPr txBox="1"/>
          <p:nvPr/>
        </p:nvSpPr>
        <p:spPr>
          <a:xfrm>
            <a:off x="5601429" y="1800787"/>
            <a:ext cx="1193485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Natural flood management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FE72CA-6B2B-4A3F-A42F-0011420A61DF}"/>
              </a:ext>
            </a:extLst>
          </p:cNvPr>
          <p:cNvSpPr txBox="1"/>
          <p:nvPr/>
        </p:nvSpPr>
        <p:spPr>
          <a:xfrm>
            <a:off x="10115766" y="2363357"/>
            <a:ext cx="1298351" cy="307777"/>
          </a:xfrm>
          <a:prstGeom prst="rect">
            <a:avLst/>
          </a:prstGeom>
          <a:solidFill>
            <a:schemeClr val="bg1"/>
          </a:solidFill>
          <a:ln w="28575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Flood schemes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C0EE9B-02B7-4B13-BFFD-0FFE82C44F33}"/>
              </a:ext>
            </a:extLst>
          </p:cNvPr>
          <p:cNvSpPr txBox="1"/>
          <p:nvPr/>
        </p:nvSpPr>
        <p:spPr>
          <a:xfrm>
            <a:off x="9487394" y="4948040"/>
            <a:ext cx="2180731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Preparing for flooding &amp; creating community groups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21AEEE-58C5-455E-B626-17032EBADEF0}"/>
              </a:ext>
            </a:extLst>
          </p:cNvPr>
          <p:cNvSpPr txBox="1"/>
          <p:nvPr/>
        </p:nvSpPr>
        <p:spPr>
          <a:xfrm>
            <a:off x="5339061" y="3910943"/>
            <a:ext cx="1823739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Sustainable Drainage Systems (SuDS)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8F659B3-1E79-4801-9526-3C10C9DA3162}"/>
              </a:ext>
            </a:extLst>
          </p:cNvPr>
          <p:cNvSpPr txBox="1"/>
          <p:nvPr/>
        </p:nvSpPr>
        <p:spPr>
          <a:xfrm>
            <a:off x="7944831" y="4299267"/>
            <a:ext cx="1568049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Property Flood Resilience (PFR)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Reducing Flooding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F78FD28-4ED7-4A55-A323-8ED419D9DB7D}"/>
              </a:ext>
            </a:extLst>
          </p:cNvPr>
          <p:cNvSpPr txBox="1"/>
          <p:nvPr/>
        </p:nvSpPr>
        <p:spPr>
          <a:xfrm>
            <a:off x="8101184" y="3472906"/>
            <a:ext cx="1568049" cy="307777"/>
          </a:xfrm>
          <a:prstGeom prst="rect">
            <a:avLst/>
          </a:prstGeom>
          <a:solidFill>
            <a:schemeClr val="bg1"/>
          </a:solidFill>
          <a:ln w="28575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Only flush the 3 p’s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B0995C-B2B3-DBEC-73D4-0DAE4C9C163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4268" y="6503265"/>
            <a:ext cx="745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FT Q C47</a:t>
            </a:r>
          </a:p>
        </p:txBody>
      </p:sp>
    </p:spTree>
    <p:extLst>
      <p:ext uri="{BB962C8B-B14F-4D97-AF65-F5344CB8AC3E}">
        <p14:creationId xmlns:p14="http://schemas.microsoft.com/office/powerpoint/2010/main" val="411590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16B91E-F4D4-41B0-A59B-F2B60B474D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1" b="2102"/>
          <a:stretch/>
        </p:blipFill>
        <p:spPr>
          <a:xfrm>
            <a:off x="6380801" y="2754860"/>
            <a:ext cx="5171880" cy="324502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04D4280-0C5C-4E48-ADBC-E42CB6A45C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5" b="2070"/>
          <a:stretch/>
        </p:blipFill>
        <p:spPr>
          <a:xfrm>
            <a:off x="650806" y="2754860"/>
            <a:ext cx="5177695" cy="324601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Protecting Your Property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E028543-4704-4C98-AF1E-567D2D1A4764}"/>
              </a:ext>
            </a:extLst>
          </p:cNvPr>
          <p:cNvSpPr txBox="1"/>
          <p:nvPr/>
        </p:nvSpPr>
        <p:spPr>
          <a:xfrm>
            <a:off x="2095132" y="2056062"/>
            <a:ext cx="801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Which one would be more prepared for flooding?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6054523-694D-4B44-B9B5-C438419D3523}"/>
              </a:ext>
            </a:extLst>
          </p:cNvPr>
          <p:cNvSpPr/>
          <p:nvPr/>
        </p:nvSpPr>
        <p:spPr>
          <a:xfrm>
            <a:off x="10494392" y="3370472"/>
            <a:ext cx="855482" cy="34461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37B3D3B-586E-4E9B-AF25-5009FDCF38CF}"/>
              </a:ext>
            </a:extLst>
          </p:cNvPr>
          <p:cNvSpPr/>
          <p:nvPr/>
        </p:nvSpPr>
        <p:spPr>
          <a:xfrm>
            <a:off x="9007982" y="5083404"/>
            <a:ext cx="246142" cy="17480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A52D49C-8AC9-4FDA-B55D-40CF55301F96}"/>
              </a:ext>
            </a:extLst>
          </p:cNvPr>
          <p:cNvSpPr/>
          <p:nvPr/>
        </p:nvSpPr>
        <p:spPr>
          <a:xfrm>
            <a:off x="8371002" y="4906654"/>
            <a:ext cx="595739" cy="42656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F8412B8-E75C-4603-9E41-E0E531C91061}"/>
              </a:ext>
            </a:extLst>
          </p:cNvPr>
          <p:cNvSpPr/>
          <p:nvPr/>
        </p:nvSpPr>
        <p:spPr>
          <a:xfrm>
            <a:off x="9515099" y="4769208"/>
            <a:ext cx="242254" cy="53162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2CCEB07-248E-4887-BD6D-26D1DF15D685}"/>
              </a:ext>
            </a:extLst>
          </p:cNvPr>
          <p:cNvSpPr/>
          <p:nvPr/>
        </p:nvSpPr>
        <p:spPr>
          <a:xfrm>
            <a:off x="7275133" y="5151749"/>
            <a:ext cx="1003955" cy="11117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D39399D-D582-4B9E-95D3-0408F1BBA4DF}"/>
              </a:ext>
            </a:extLst>
          </p:cNvPr>
          <p:cNvSpPr/>
          <p:nvPr/>
        </p:nvSpPr>
        <p:spPr>
          <a:xfrm>
            <a:off x="6203612" y="2604238"/>
            <a:ext cx="5506596" cy="3544562"/>
          </a:xfrm>
          <a:prstGeom prst="rect">
            <a:avLst/>
          </a:prstGeom>
          <a:noFill/>
          <a:ln w="104775">
            <a:solidFill>
              <a:srgbClr val="92D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549CE3E-C41C-4995-AA7E-D66DC0C66C25}"/>
              </a:ext>
            </a:extLst>
          </p:cNvPr>
          <p:cNvSpPr/>
          <p:nvPr/>
        </p:nvSpPr>
        <p:spPr>
          <a:xfrm>
            <a:off x="9651376" y="4412585"/>
            <a:ext cx="769202" cy="25558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A8D4237A-FE89-470D-B094-B5362B357FCB}"/>
              </a:ext>
            </a:extLst>
          </p:cNvPr>
          <p:cNvSpPr/>
          <p:nvPr/>
        </p:nvSpPr>
        <p:spPr>
          <a:xfrm>
            <a:off x="9528151" y="3689164"/>
            <a:ext cx="783386" cy="49938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27CCDA4-31F6-4136-8925-190B4AED902D}"/>
              </a:ext>
            </a:extLst>
          </p:cNvPr>
          <p:cNvSpPr/>
          <p:nvPr/>
        </p:nvSpPr>
        <p:spPr>
          <a:xfrm>
            <a:off x="9788830" y="4687467"/>
            <a:ext cx="494294" cy="64574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100B0A-1F20-4191-914C-18FFE92789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185016">
            <a:off x="9710936" y="918049"/>
            <a:ext cx="2289361" cy="22760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AC07437-71ED-4BA9-8D1A-67B3EAA73BA9}"/>
              </a:ext>
            </a:extLst>
          </p:cNvPr>
          <p:cNvSpPr txBox="1"/>
          <p:nvPr/>
        </p:nvSpPr>
        <p:spPr>
          <a:xfrm>
            <a:off x="868045" y="1469122"/>
            <a:ext cx="11094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Can you spot the difference between these two houses?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7407747-3D46-4E3E-AB20-632A3787A5FA}"/>
              </a:ext>
            </a:extLst>
          </p:cNvPr>
          <p:cNvSpPr/>
          <p:nvPr/>
        </p:nvSpPr>
        <p:spPr>
          <a:xfrm>
            <a:off x="7594420" y="4876015"/>
            <a:ext cx="192657" cy="15045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68F49E51-C741-4256-946D-18737398F60D}"/>
              </a:ext>
            </a:extLst>
          </p:cNvPr>
          <p:cNvSpPr/>
          <p:nvPr/>
        </p:nvSpPr>
        <p:spPr>
          <a:xfrm>
            <a:off x="10189030" y="3952703"/>
            <a:ext cx="277079" cy="55048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445DE9-FFC9-2837-4F94-2F128B0FF57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4268" y="6503265"/>
            <a:ext cx="745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FT Q C47</a:t>
            </a:r>
          </a:p>
        </p:txBody>
      </p:sp>
    </p:spTree>
    <p:extLst>
      <p:ext uri="{BB962C8B-B14F-4D97-AF65-F5344CB8AC3E}">
        <p14:creationId xmlns:p14="http://schemas.microsoft.com/office/powerpoint/2010/main" val="62730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8" grpId="0" animBg="1"/>
      <p:bldP spid="39" grpId="0" animBg="1"/>
      <p:bldP spid="44" grpId="0" animBg="1"/>
      <p:bldP spid="4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65806D-F9B0-447C-869D-BD22995498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3984" y="1652781"/>
            <a:ext cx="8164032" cy="512034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Protecting Your Property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DC7BAA-0585-E2C2-5BF7-B8C49CBC86B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4268" y="6503265"/>
            <a:ext cx="745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FT Q C47</a:t>
            </a:r>
          </a:p>
        </p:txBody>
      </p:sp>
    </p:spTree>
    <p:extLst>
      <p:ext uri="{BB962C8B-B14F-4D97-AF65-F5344CB8AC3E}">
        <p14:creationId xmlns:p14="http://schemas.microsoft.com/office/powerpoint/2010/main" val="3749273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E73D0C-54A6-47AC-899B-0D6B80145D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191501" y="3024832"/>
            <a:ext cx="3792218" cy="305072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Protecting Your Property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3CF4CE2-7527-495C-9043-F4E20BF125E3}"/>
              </a:ext>
            </a:extLst>
          </p:cNvPr>
          <p:cNvSpPr txBox="1"/>
          <p:nvPr/>
        </p:nvSpPr>
        <p:spPr>
          <a:xfrm>
            <a:off x="1212111" y="3890341"/>
            <a:ext cx="751278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Resistance and Resilience</a:t>
            </a:r>
            <a:endParaRPr lang="en-GB" sz="3200" dirty="0">
              <a:solidFill>
                <a:srgbClr val="7030A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7030A0"/>
                </a:solidFill>
              </a:rPr>
              <a:t>Resistance =  stops water coming in </a:t>
            </a:r>
            <a:endParaRPr lang="en-GB" sz="32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accent2"/>
                </a:solidFill>
              </a:rPr>
              <a:t>Resilience = reduces flood damage &amp; makes recovery faster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FB6B4B-1550-4B47-AEA5-8027E256C3E3}"/>
              </a:ext>
            </a:extLst>
          </p:cNvPr>
          <p:cNvSpPr txBox="1"/>
          <p:nvPr/>
        </p:nvSpPr>
        <p:spPr>
          <a:xfrm>
            <a:off x="1212111" y="1808360"/>
            <a:ext cx="961781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Property Flood Resilience (PFR) = </a:t>
            </a:r>
            <a:r>
              <a:rPr lang="en-GB" sz="3200" dirty="0"/>
              <a:t>Changes people can make to their property so that it can cope better when it floods</a:t>
            </a:r>
            <a:endParaRPr lang="en-GB" sz="3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309DC3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757B1E-D147-AA29-4D16-29ADD0C44DC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4268" y="6503265"/>
            <a:ext cx="745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FT Q C47</a:t>
            </a:r>
          </a:p>
        </p:txBody>
      </p:sp>
    </p:spTree>
    <p:extLst>
      <p:ext uri="{BB962C8B-B14F-4D97-AF65-F5344CB8AC3E}">
        <p14:creationId xmlns:p14="http://schemas.microsoft.com/office/powerpoint/2010/main" val="41805504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Protecting Your Property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63E497-3CA1-4CC4-92EC-1D02E9DA09EE}"/>
              </a:ext>
            </a:extLst>
          </p:cNvPr>
          <p:cNvSpPr txBox="1"/>
          <p:nvPr/>
        </p:nvSpPr>
        <p:spPr>
          <a:xfrm>
            <a:off x="817776" y="3193762"/>
            <a:ext cx="856267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accent2"/>
                </a:solidFill>
              </a:rPr>
              <a:t>SuDS</a:t>
            </a:r>
            <a:r>
              <a:rPr lang="en-GB" sz="2800" dirty="0"/>
              <a:t> catch rain to stop it from adding to surface water, entering drains and adding to the risk of flooding!</a:t>
            </a:r>
          </a:p>
          <a:p>
            <a:endParaRPr lang="en-GB" sz="2800" dirty="0"/>
          </a:p>
          <a:p>
            <a:r>
              <a:rPr lang="en-GB" sz="2800" dirty="0"/>
              <a:t>As well as reducing flood risk they have lots of other benefits such as creating habitats for wildlife and soaking up carbon dioxide (CO</a:t>
            </a:r>
            <a:r>
              <a:rPr lang="en-GB" sz="2800" baseline="-25000" dirty="0"/>
              <a:t>2</a:t>
            </a:r>
            <a:r>
              <a:rPr lang="en-GB" sz="2800" dirty="0"/>
              <a:t>).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41062A-ADEC-459B-8480-7CD8B5780204}"/>
              </a:ext>
            </a:extLst>
          </p:cNvPr>
          <p:cNvSpPr txBox="1"/>
          <p:nvPr/>
        </p:nvSpPr>
        <p:spPr>
          <a:xfrm>
            <a:off x="817776" y="2078870"/>
            <a:ext cx="90831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Sustainable Drainage Systems (SuDS)</a:t>
            </a:r>
            <a:endParaRPr lang="en-GB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2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4" name="Picture 3" descr="A cloud and raindrops on a black background&#10;&#10;Description automatically generated">
            <a:extLst>
              <a:ext uri="{FF2B5EF4-FFF2-40B4-BE49-F238E27FC236}">
                <a16:creationId xmlns:a16="http://schemas.microsoft.com/office/drawing/2014/main" id="{2D1E43D7-F908-D758-FEF5-58C8FDDC32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453" y="3038938"/>
            <a:ext cx="2623390" cy="25126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34B637-75D4-41ED-ABA8-0AB23DF635EA}"/>
              </a:ext>
            </a:extLst>
          </p:cNvPr>
          <p:cNvSpPr txBox="1"/>
          <p:nvPr/>
        </p:nvSpPr>
        <p:spPr>
          <a:xfrm>
            <a:off x="11286066" y="5540065"/>
            <a:ext cx="2937934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" dirty="0"/>
              <a:t>Image: The Flood Hub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E59D2D-CA4F-8B23-995D-3F7995A3644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4268" y="6503265"/>
            <a:ext cx="745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FT Q C47</a:t>
            </a:r>
          </a:p>
        </p:txBody>
      </p:sp>
    </p:spTree>
    <p:extLst>
      <p:ext uri="{BB962C8B-B14F-4D97-AF65-F5344CB8AC3E}">
        <p14:creationId xmlns:p14="http://schemas.microsoft.com/office/powerpoint/2010/main" val="20188890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CF0BF69C-2645-488C-BC9D-96BCC8EF5F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208" y="2010964"/>
            <a:ext cx="7379172" cy="462808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Protecting Your Property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174BCB4-0473-43D4-B78A-DFE3B36E77F6}"/>
              </a:ext>
            </a:extLst>
          </p:cNvPr>
          <p:cNvSpPr txBox="1"/>
          <p:nvPr/>
        </p:nvSpPr>
        <p:spPr>
          <a:xfrm>
            <a:off x="8706112" y="2010964"/>
            <a:ext cx="34146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7030A0"/>
                </a:solidFill>
              </a:rPr>
              <a:t>Resistance =  stops water coming in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B1C007-8A62-4379-8321-20C8281540B3}"/>
              </a:ext>
            </a:extLst>
          </p:cNvPr>
          <p:cNvSpPr txBox="1"/>
          <p:nvPr/>
        </p:nvSpPr>
        <p:spPr>
          <a:xfrm>
            <a:off x="8706112" y="3318462"/>
            <a:ext cx="34146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2"/>
                </a:solidFill>
              </a:rPr>
              <a:t>Resilience = reduces flood damage &amp; makes recovery faster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ABD92A2-1308-47D8-925C-518A9BE7EDFF}"/>
              </a:ext>
            </a:extLst>
          </p:cNvPr>
          <p:cNvSpPr/>
          <p:nvPr/>
        </p:nvSpPr>
        <p:spPr>
          <a:xfrm>
            <a:off x="3961780" y="5977304"/>
            <a:ext cx="668698" cy="417565"/>
          </a:xfrm>
          <a:prstGeom prst="round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9B9D59D-E5AE-4A12-B4EF-7F9362ED2C0A}"/>
              </a:ext>
            </a:extLst>
          </p:cNvPr>
          <p:cNvSpPr/>
          <p:nvPr/>
        </p:nvSpPr>
        <p:spPr>
          <a:xfrm>
            <a:off x="4694274" y="6077621"/>
            <a:ext cx="816380" cy="417566"/>
          </a:xfrm>
          <a:prstGeom prst="round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FE52524-F3AB-438B-A764-8A65C4C01E66}"/>
              </a:ext>
            </a:extLst>
          </p:cNvPr>
          <p:cNvSpPr/>
          <p:nvPr/>
        </p:nvSpPr>
        <p:spPr>
          <a:xfrm>
            <a:off x="4648742" y="2660976"/>
            <a:ext cx="772888" cy="417566"/>
          </a:xfrm>
          <a:prstGeom prst="round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08ADAAC-912C-4707-B443-B28E168BF4CC}"/>
              </a:ext>
            </a:extLst>
          </p:cNvPr>
          <p:cNvSpPr/>
          <p:nvPr/>
        </p:nvSpPr>
        <p:spPr>
          <a:xfrm>
            <a:off x="2816548" y="5938858"/>
            <a:ext cx="1071639" cy="637976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0E0CEFD-2441-4E9C-A0AB-31453C1D3174}"/>
              </a:ext>
            </a:extLst>
          </p:cNvPr>
          <p:cNvSpPr/>
          <p:nvPr/>
        </p:nvSpPr>
        <p:spPr>
          <a:xfrm>
            <a:off x="6748131" y="5123828"/>
            <a:ext cx="916015" cy="460038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8377DE2-A3E3-4547-819A-FC38D7ADB1BF}"/>
              </a:ext>
            </a:extLst>
          </p:cNvPr>
          <p:cNvSpPr/>
          <p:nvPr/>
        </p:nvSpPr>
        <p:spPr>
          <a:xfrm>
            <a:off x="2884832" y="2684721"/>
            <a:ext cx="1166178" cy="474247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CFD821E-CA00-45E4-B681-29C6AEBD55A1}"/>
              </a:ext>
            </a:extLst>
          </p:cNvPr>
          <p:cNvSpPr/>
          <p:nvPr/>
        </p:nvSpPr>
        <p:spPr>
          <a:xfrm>
            <a:off x="854974" y="3412908"/>
            <a:ext cx="1025082" cy="473198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AA4E26F-9ECF-46EA-9243-D63C32332BEC}"/>
              </a:ext>
            </a:extLst>
          </p:cNvPr>
          <p:cNvSpPr/>
          <p:nvPr/>
        </p:nvSpPr>
        <p:spPr>
          <a:xfrm>
            <a:off x="881658" y="4448616"/>
            <a:ext cx="871485" cy="422821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7337244-16DB-4EF9-8335-8F34F57F2C9F}"/>
              </a:ext>
            </a:extLst>
          </p:cNvPr>
          <p:cNvSpPr/>
          <p:nvPr/>
        </p:nvSpPr>
        <p:spPr>
          <a:xfrm>
            <a:off x="1844395" y="5953528"/>
            <a:ext cx="674381" cy="417566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2042FDB-9A30-4E82-992A-7A19466FF1FB}"/>
              </a:ext>
            </a:extLst>
          </p:cNvPr>
          <p:cNvSpPr/>
          <p:nvPr/>
        </p:nvSpPr>
        <p:spPr>
          <a:xfrm>
            <a:off x="5677146" y="2731184"/>
            <a:ext cx="946574" cy="267807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E954AF4-8793-49AB-8E44-4CF7E4D72599}"/>
              </a:ext>
            </a:extLst>
          </p:cNvPr>
          <p:cNvSpPr/>
          <p:nvPr/>
        </p:nvSpPr>
        <p:spPr>
          <a:xfrm>
            <a:off x="6859988" y="2506662"/>
            <a:ext cx="880153" cy="267807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D82B197-E7DC-4F35-94FE-45DBDF5C0480}"/>
              </a:ext>
            </a:extLst>
          </p:cNvPr>
          <p:cNvSpPr/>
          <p:nvPr/>
        </p:nvSpPr>
        <p:spPr>
          <a:xfrm>
            <a:off x="5478758" y="4010821"/>
            <a:ext cx="705473" cy="267807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B7E70FC-03AF-43A1-A60E-11CBAF4D22CF}"/>
              </a:ext>
            </a:extLst>
          </p:cNvPr>
          <p:cNvSpPr txBox="1"/>
          <p:nvPr/>
        </p:nvSpPr>
        <p:spPr>
          <a:xfrm>
            <a:off x="8706112" y="5050256"/>
            <a:ext cx="34146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B0F0"/>
                </a:solidFill>
              </a:rPr>
              <a:t>SuDS = catch and store rainwater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1DFE35E-0C51-4413-B9C3-5D9FDC1360B9}"/>
              </a:ext>
            </a:extLst>
          </p:cNvPr>
          <p:cNvSpPr/>
          <p:nvPr/>
        </p:nvSpPr>
        <p:spPr>
          <a:xfrm>
            <a:off x="6401980" y="4681824"/>
            <a:ext cx="916015" cy="263763"/>
          </a:xfrm>
          <a:prstGeom prst="roundRect">
            <a:avLst>
              <a:gd name="adj" fmla="val 18175"/>
            </a:avLst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5F4D9F4-67CE-45A6-9F6C-4C555B6276C1}"/>
              </a:ext>
            </a:extLst>
          </p:cNvPr>
          <p:cNvSpPr txBox="1"/>
          <p:nvPr/>
        </p:nvSpPr>
        <p:spPr>
          <a:xfrm>
            <a:off x="929425" y="1544830"/>
            <a:ext cx="104420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Can you guess which defences are </a:t>
            </a:r>
            <a:r>
              <a:rPr lang="en-GB" sz="2200" dirty="0">
                <a:solidFill>
                  <a:srgbClr val="7030A0"/>
                </a:solidFill>
              </a:rPr>
              <a:t>resistance</a:t>
            </a:r>
            <a:r>
              <a:rPr lang="en-GB" sz="2200" dirty="0"/>
              <a:t>, which are </a:t>
            </a:r>
            <a:r>
              <a:rPr lang="en-GB" sz="2200" dirty="0">
                <a:solidFill>
                  <a:schemeClr val="accent2"/>
                </a:solidFill>
              </a:rPr>
              <a:t>resilience</a:t>
            </a:r>
            <a:r>
              <a:rPr lang="en-GB" sz="2200" dirty="0"/>
              <a:t>, and which are </a:t>
            </a:r>
            <a:r>
              <a:rPr lang="en-GB" sz="2200" dirty="0">
                <a:solidFill>
                  <a:srgbClr val="00B0F0"/>
                </a:solidFill>
              </a:rPr>
              <a:t>SuDS</a:t>
            </a:r>
            <a:r>
              <a:rPr lang="en-GB" sz="2200" dirty="0"/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3E4B47-99C3-7737-04A9-A3DE9054817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4268" y="6503265"/>
            <a:ext cx="745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FT Q C47</a:t>
            </a:r>
          </a:p>
        </p:txBody>
      </p:sp>
    </p:spTree>
    <p:extLst>
      <p:ext uri="{BB962C8B-B14F-4D97-AF65-F5344CB8AC3E}">
        <p14:creationId xmlns:p14="http://schemas.microsoft.com/office/powerpoint/2010/main" val="139640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/>
      <p:bldP spid="2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752</Words>
  <Application>Microsoft Office PowerPoint</Application>
  <PresentationFormat>Widescreen</PresentationFormat>
  <Paragraphs>134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2025-02-18T15:33:02Z</dcterms:created>
  <dcterms:modified xsi:type="dcterms:W3CDTF">2025-02-18T15:34:06Z</dcterms:modified>
</cp:coreProperties>
</file>