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6" r:id="rId3"/>
    <p:sldId id="294" r:id="rId4"/>
    <p:sldId id="279" r:id="rId5"/>
    <p:sldId id="271" r:id="rId6"/>
    <p:sldId id="282" r:id="rId7"/>
    <p:sldId id="273" r:id="rId8"/>
    <p:sldId id="284" r:id="rId9"/>
    <p:sldId id="285" r:id="rId10"/>
    <p:sldId id="287" r:id="rId11"/>
    <p:sldId id="280" r:id="rId12"/>
    <p:sldId id="289" r:id="rId13"/>
    <p:sldId id="283" r:id="rId14"/>
    <p:sldId id="286" r:id="rId15"/>
    <p:sldId id="274" r:id="rId16"/>
    <p:sldId id="275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DC3"/>
    <a:srgbClr val="FF6600"/>
    <a:srgbClr val="11E334"/>
    <a:srgbClr val="F17FD3"/>
    <a:srgbClr val="F40C0C"/>
    <a:srgbClr val="66FFCC"/>
    <a:srgbClr val="CC66FF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1AD85-4BB5-4B8D-8C83-D94ED0C7AEE9}" v="22" dt="2025-02-18T15:46:18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3817" autoAdjust="0"/>
  </p:normalViewPr>
  <p:slideViewPr>
    <p:cSldViewPr snapToGrid="0">
      <p:cViewPr varScale="1">
        <p:scale>
          <a:sx n="85" d="100"/>
          <a:sy n="85" d="100"/>
        </p:scale>
        <p:origin x="3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969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05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49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316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27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8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05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6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07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6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7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70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4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7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4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70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F5A3-4260-43DA-9A37-CBDD4CF289C8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goodfreephotos.com/vector-images/happy-water-droplet-vector-files.png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openclipart.org/detail/280406/pencil-doodli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cR8yNlmqAM" TargetMode="Externa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www.youtube.com/watch?v=2cR8yNlmqAM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hyperlink" Target="https://creativecommons.org/licenses/by-sa/4.0/deed.en" TargetMode="External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s://commons.wikimedia.org/wiki/File:Fatberg_at_Museum_of_London.jp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s://pixabay.com/en/boys-studying-children-student-1844435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0406/pencil-doodl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dfreephotos.com/vector-images/happy-water-droplet-vector-files.png.php" TargetMode="External"/><Relationship Id="rId5" Type="http://schemas.microsoft.com/office/2007/relationships/hdphoto" Target="../media/hdphoto1.wdp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hyperlink" Target="https://openclipart.org/detail/280406/pencil-doodli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1YAP8RF_sw" TargetMode="Externa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catchmentbasedapproach.org/learn/what-is-natural-flood-management/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dfreephotos.com/vector-images/happy-water-droplet-vector-files.png.php" TargetMode="External"/><Relationship Id="rId11" Type="http://schemas.openxmlformats.org/officeDocument/2006/relationships/image" Target="../media/image8.JPG"/><Relationship Id="rId5" Type="http://schemas.microsoft.com/office/2007/relationships/hdphoto" Target="../media/hdphoto1.wdp"/><Relationship Id="rId10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80406/pencil-doodl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dfreephotos.com/vector-images/happy-water-droplet-vector-files.png.php" TargetMode="External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vector-images/happy-water-droplet-vector-files.png.php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 through the catchment (Part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BF616-BC3A-4D9E-A529-F60B57EE2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987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understand how we can reduce flooding using natural flood management and by looking after watercourses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451746"/>
            <a:ext cx="92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what natural flood management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the importance of looking after watercourses and drainage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82305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B6670-F120-8B61-65A2-2CEAC9154B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Drains and sewers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7" name="Online Media 6">
            <a:hlinkClick r:id="" action="ppaction://media"/>
            <a:extLst>
              <a:ext uri="{FF2B5EF4-FFF2-40B4-BE49-F238E27FC236}">
                <a16:creationId xmlns:a16="http://schemas.microsoft.com/office/drawing/2014/main" id="{3C8611C0-D371-4350-98B3-9660C3777A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971800" y="2087545"/>
            <a:ext cx="6248400" cy="3514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3B298A-093E-4B89-94EC-8987F40F31AD}"/>
              </a:ext>
            </a:extLst>
          </p:cNvPr>
          <p:cNvSpPr txBox="1"/>
          <p:nvPr/>
        </p:nvSpPr>
        <p:spPr>
          <a:xfrm>
            <a:off x="3251880" y="5679411"/>
            <a:ext cx="56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11"/>
              </a:rPr>
              <a:t>https://www.youtube.com/watch?v=2cR8yNlmqAM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B4735-A6B7-2221-F8C5-9F3E9FA53FA7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349535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Fatbergs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A9CA97-626A-44AF-BF7A-83E8474AE7F3}"/>
              </a:ext>
            </a:extLst>
          </p:cNvPr>
          <p:cNvSpPr txBox="1"/>
          <p:nvPr/>
        </p:nvSpPr>
        <p:spPr>
          <a:xfrm>
            <a:off x="944790" y="2918899"/>
            <a:ext cx="628534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/>
              <a:t>Putting the wrong things down the toilet and sink can cause blockages and </a:t>
            </a:r>
            <a:r>
              <a:rPr lang="en-GB" sz="2300" b="1" dirty="0">
                <a:solidFill>
                  <a:schemeClr val="accent2"/>
                </a:solidFill>
              </a:rPr>
              <a:t>fatbergs</a:t>
            </a:r>
            <a:r>
              <a:rPr lang="en-GB" sz="2300" dirty="0"/>
              <a:t> in sewers.</a:t>
            </a:r>
          </a:p>
          <a:p>
            <a:endParaRPr lang="en-GB" sz="2300" dirty="0"/>
          </a:p>
          <a:p>
            <a:r>
              <a:rPr lang="en-GB" sz="2300" dirty="0"/>
              <a:t>If sewers get blocked up this can cause flooding because the water has nowhere else to go.</a:t>
            </a:r>
          </a:p>
          <a:p>
            <a:endParaRPr lang="en-GB" sz="2300" dirty="0"/>
          </a:p>
          <a:p>
            <a:r>
              <a:rPr lang="en-GB" sz="2300" dirty="0"/>
              <a:t>The water will burst up out of sewers in the road or in gardens, or will go back up people’s sinks and toilets in houses!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7657B-B58A-4723-90CE-EB76CAC1DB88}"/>
              </a:ext>
            </a:extLst>
          </p:cNvPr>
          <p:cNvSpPr txBox="1"/>
          <p:nvPr/>
        </p:nvSpPr>
        <p:spPr>
          <a:xfrm>
            <a:off x="819854" y="2021720"/>
            <a:ext cx="7009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Blockages cause flooding!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A5136-2E17-36C7-8986-66715A5AA1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91" y="2333786"/>
            <a:ext cx="4392702" cy="3277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D62E6-2826-883E-62D5-50F6A90D0804}"/>
              </a:ext>
            </a:extLst>
          </p:cNvPr>
          <p:cNvSpPr txBox="1"/>
          <p:nvPr/>
        </p:nvSpPr>
        <p:spPr>
          <a:xfrm>
            <a:off x="7429091" y="2333785"/>
            <a:ext cx="41847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</a:t>
            </a:r>
            <a:r>
              <a:rPr lang="en-GB" sz="800" dirty="0">
                <a:solidFill>
                  <a:schemeClr val="bg1"/>
                </a:solidFill>
              </a:rPr>
              <a:t>: A dried section of a "fatberg" by Lord </a:t>
            </a:r>
            <a:r>
              <a:rPr lang="en-GB" sz="800" dirty="0" err="1">
                <a:solidFill>
                  <a:schemeClr val="bg1"/>
                </a:solidFill>
              </a:rPr>
              <a:t>Belbury</a:t>
            </a:r>
            <a:r>
              <a:rPr lang="en-GB" sz="800" dirty="0">
                <a:solidFill>
                  <a:schemeClr val="bg1"/>
                </a:solidFill>
              </a:rPr>
              <a:t> is licensed under </a:t>
            </a:r>
            <a:r>
              <a:rPr lang="en-GB" sz="8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GB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EDD2A-D16F-4B96-8D1C-17BD7F235272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33893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Fatbergs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4F70E-DFDD-4C72-8FDB-A4F70D27A6C0}"/>
              </a:ext>
            </a:extLst>
          </p:cNvPr>
          <p:cNvSpPr txBox="1"/>
          <p:nvPr/>
        </p:nvSpPr>
        <p:spPr>
          <a:xfrm>
            <a:off x="944791" y="2163095"/>
            <a:ext cx="927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Biggest ever fatberg in North West England was found in Liverpool in 2019!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75B6E-3DB9-4BDA-981A-923948B88BCD}"/>
              </a:ext>
            </a:extLst>
          </p:cNvPr>
          <p:cNvSpPr txBox="1"/>
          <p:nvPr/>
        </p:nvSpPr>
        <p:spPr>
          <a:xfrm>
            <a:off x="944791" y="3240313"/>
            <a:ext cx="927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250 metres long – the size of 10 swimming pools or 2.5 football pitches.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290471-BA5D-47D0-936E-FDC2CFFAF2F2}"/>
              </a:ext>
            </a:extLst>
          </p:cNvPr>
          <p:cNvSpPr txBox="1"/>
          <p:nvPr/>
        </p:nvSpPr>
        <p:spPr>
          <a:xfrm>
            <a:off x="944791" y="4493741"/>
            <a:ext cx="927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400 tonnes – as heavy as 4 blue whales!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11C5C9-4809-478F-A479-C0FF7A69E6D8}"/>
              </a:ext>
            </a:extLst>
          </p:cNvPr>
          <p:cNvSpPr txBox="1"/>
          <p:nvPr/>
        </p:nvSpPr>
        <p:spPr>
          <a:xfrm>
            <a:off x="944791" y="5584119"/>
            <a:ext cx="10144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Fats, grease, oil, wet wipes, sanitary products and more</a:t>
            </a:r>
          </a:p>
        </p:txBody>
      </p:sp>
      <p:pic>
        <p:nvPicPr>
          <p:cNvPr id="5" name="Picture 4" descr="A picture containing text, aircraft, vector graphics&#10;&#10;Description automatically generated">
            <a:extLst>
              <a:ext uri="{FF2B5EF4-FFF2-40B4-BE49-F238E27FC236}">
                <a16:creationId xmlns:a16="http://schemas.microsoft.com/office/drawing/2014/main" id="{46A1A4A8-86E3-157A-6280-AF9901E6A2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88" y="3078949"/>
            <a:ext cx="3344121" cy="3344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5DA30-2347-E9BF-7283-50B8DE46CEA6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389958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5D280-73D9-4B16-8D5A-DCF5BEE1C84E}"/>
              </a:ext>
            </a:extLst>
          </p:cNvPr>
          <p:cNvSpPr txBox="1"/>
          <p:nvPr/>
        </p:nvSpPr>
        <p:spPr>
          <a:xfrm>
            <a:off x="798556" y="2367355"/>
            <a:ext cx="88800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Write a short newspaper article pretending that the biggest fatberg ever has been found! Include: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Why the fatberg happened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 the fatberg is made up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 happened because of the fatberg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Add a drawing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7220E-F508-4A06-9C26-752581533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68061" y="2622830"/>
            <a:ext cx="3653732" cy="3202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03180-5249-7232-3809-30D8EEDAF995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43304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Experiment time!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BC07D7-1A04-4F24-80F2-88B7D34F6DCC}"/>
              </a:ext>
            </a:extLst>
          </p:cNvPr>
          <p:cNvSpPr txBox="1"/>
          <p:nvPr/>
        </p:nvSpPr>
        <p:spPr>
          <a:xfrm>
            <a:off x="947195" y="2322788"/>
            <a:ext cx="102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Optional: </a:t>
            </a:r>
            <a:r>
              <a:rPr lang="en-GB" sz="3200" dirty="0"/>
              <a:t>Experiment to show how wet wipes don’t break down in sewers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0923F0-7475-007C-05D9-6AF539A5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1074" y="3173192"/>
            <a:ext cx="3301427" cy="3330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747C54-CC24-C1EC-4745-4FD6E4C354A1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174138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Quick test!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CF4CE2-7527-495C-9043-F4E20BF125E3}"/>
              </a:ext>
            </a:extLst>
          </p:cNvPr>
          <p:cNvSpPr txBox="1"/>
          <p:nvPr/>
        </p:nvSpPr>
        <p:spPr>
          <a:xfrm>
            <a:off x="5510527" y="3503870"/>
            <a:ext cx="4076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Please complete the 6 test questions now </a:t>
            </a:r>
            <a:r>
              <a:rPr lang="en-GB" sz="3200" dirty="0">
                <a:sym typeface="Wingdings" panose="05000000000000000000" pitchFamily="2" charset="2"/>
              </a:rPr>
              <a:t></a:t>
            </a:r>
            <a:endParaRPr lang="en-GB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5510527" y="2020691"/>
            <a:ext cx="625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much have you learnt?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EA9C5-543E-40C2-AB58-E8965DFB6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67" y="1523913"/>
            <a:ext cx="3731826" cy="527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EA399-BD1D-4B7C-8FEC-D9327C58CC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67" y="1524709"/>
            <a:ext cx="3731263" cy="527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DB49D7-5348-E75B-D027-6BC4BDBE9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30" y="3292863"/>
            <a:ext cx="2515782" cy="24434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C47F24-79D2-F05E-6D07-CBFCA789B7DE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55D88-CE9F-856E-068F-6285A52C6F8E}"/>
              </a:ext>
            </a:extLst>
          </p:cNvPr>
          <p:cNvSpPr txBox="1"/>
          <p:nvPr/>
        </p:nvSpPr>
        <p:spPr>
          <a:xfrm>
            <a:off x="4487684" y="1477372"/>
            <a:ext cx="7455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36746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 of lesson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F7E20D-8871-420C-8DBD-9394AFB7414A}"/>
              </a:ext>
            </a:extLst>
          </p:cNvPr>
          <p:cNvSpPr txBox="1"/>
          <p:nvPr/>
        </p:nvSpPr>
        <p:spPr>
          <a:xfrm>
            <a:off x="832895" y="2076567"/>
            <a:ext cx="542276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We need to manage flood risk to…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Natural flood management is…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only things that should go down the drain are…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18BD0-B92F-4A52-A259-BED512BC16C0}"/>
              </a:ext>
            </a:extLst>
          </p:cNvPr>
          <p:cNvSpPr txBox="1"/>
          <p:nvPr/>
        </p:nvSpPr>
        <p:spPr>
          <a:xfrm>
            <a:off x="6228441" y="2126620"/>
            <a:ext cx="579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Reduce the number of homes and businesses that flood.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60EBD-B2D8-4A28-92AA-192F5FA6DEA9}"/>
              </a:ext>
            </a:extLst>
          </p:cNvPr>
          <p:cNvSpPr txBox="1"/>
          <p:nvPr/>
        </p:nvSpPr>
        <p:spPr>
          <a:xfrm>
            <a:off x="6228440" y="3670739"/>
            <a:ext cx="579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Using natural materials and processes to reduce the risk of flooding.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64992-F47D-4D71-942A-6A0568B25702}"/>
              </a:ext>
            </a:extLst>
          </p:cNvPr>
          <p:cNvSpPr txBox="1"/>
          <p:nvPr/>
        </p:nvSpPr>
        <p:spPr>
          <a:xfrm>
            <a:off x="6228441" y="5400109"/>
            <a:ext cx="556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309DC3"/>
                </a:solidFill>
              </a:rPr>
              <a:t>Paper, pee and poo!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463E2-AFFD-AFAF-2564-76BEF3A6B518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534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0B86E-C873-437C-9C78-A5A116299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94446" y="3461167"/>
            <a:ext cx="4126330" cy="3151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64733-AE3B-43EB-B590-034BD1AE9AAD}"/>
              </a:ext>
            </a:extLst>
          </p:cNvPr>
          <p:cNvSpPr txBox="1"/>
          <p:nvPr/>
        </p:nvSpPr>
        <p:spPr>
          <a:xfrm>
            <a:off x="819854" y="3854984"/>
            <a:ext cx="717459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Draw a river and town (or use the template)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Draw or cut &amp; stick on at least 4 types of flood protection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Label what the flood defences are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Write down how the flood defences help to stop flooding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776722" y="1700061"/>
            <a:ext cx="106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Create a flood scheme!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0C4BF-76F1-4EEC-B3C0-1127D3C098FB}"/>
              </a:ext>
            </a:extLst>
          </p:cNvPr>
          <p:cNvSpPr txBox="1"/>
          <p:nvPr/>
        </p:nvSpPr>
        <p:spPr>
          <a:xfrm>
            <a:off x="819854" y="2524597"/>
            <a:ext cx="10638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Thinking about what you have learnt, and the different ways to try to manage flooding, can you be a flood engineer and create a flood scheme by placing flood protection at the correct place on the catchment image?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82D37-B044-2912-D8BF-10BE9FE64652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183317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1467136" y="1476772"/>
            <a:ext cx="890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Ways to reduce flooding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F2EB5-1044-4BC9-8DE6-3685A76C4CA8}"/>
              </a:ext>
            </a:extLst>
          </p:cNvPr>
          <p:cNvSpPr txBox="1"/>
          <p:nvPr/>
        </p:nvSpPr>
        <p:spPr>
          <a:xfrm>
            <a:off x="295532" y="2172571"/>
            <a:ext cx="298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PFR  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01DE9-8C3E-4A5B-B7FC-29FD58F415DD}"/>
              </a:ext>
            </a:extLst>
          </p:cNvPr>
          <p:cNvSpPr txBox="1"/>
          <p:nvPr/>
        </p:nvSpPr>
        <p:spPr>
          <a:xfrm>
            <a:off x="2204182" y="2184658"/>
            <a:ext cx="9987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2"/>
                </a:solidFill>
              </a:rPr>
              <a:t>P</a:t>
            </a:r>
            <a:r>
              <a:rPr lang="en-GB" sz="3200" b="1" dirty="0">
                <a:solidFill>
                  <a:schemeClr val="accent2"/>
                </a:solidFill>
              </a:rPr>
              <a:t>roperty </a:t>
            </a:r>
            <a:r>
              <a:rPr lang="en-GB" sz="3200" b="1" u="sng" dirty="0">
                <a:solidFill>
                  <a:schemeClr val="accent2"/>
                </a:solidFill>
              </a:rPr>
              <a:t>F</a:t>
            </a:r>
            <a:r>
              <a:rPr lang="en-GB" sz="3200" b="1" dirty="0">
                <a:solidFill>
                  <a:schemeClr val="accent2"/>
                </a:solidFill>
              </a:rPr>
              <a:t>lood </a:t>
            </a:r>
            <a:r>
              <a:rPr lang="en-GB" sz="3200" b="1" u="sng" dirty="0">
                <a:solidFill>
                  <a:schemeClr val="accent2"/>
                </a:solidFill>
              </a:rPr>
              <a:t>R</a:t>
            </a:r>
            <a:r>
              <a:rPr lang="en-GB" sz="3200" b="1" dirty="0">
                <a:solidFill>
                  <a:schemeClr val="accent2"/>
                </a:solidFill>
              </a:rPr>
              <a:t>esilience</a:t>
            </a:r>
            <a:r>
              <a:rPr lang="en-GB" sz="3200" dirty="0"/>
              <a:t>. This stops water getting into your home and damaging things.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BB8CD-E403-451F-A539-BAD958CD165E}"/>
              </a:ext>
            </a:extLst>
          </p:cNvPr>
          <p:cNvSpPr txBox="1"/>
          <p:nvPr/>
        </p:nvSpPr>
        <p:spPr>
          <a:xfrm>
            <a:off x="2204182" y="3534034"/>
            <a:ext cx="9987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2"/>
                </a:solidFill>
              </a:rPr>
              <a:t>S</a:t>
            </a:r>
            <a:r>
              <a:rPr lang="en-GB" sz="3200" b="1" dirty="0">
                <a:solidFill>
                  <a:schemeClr val="accent2"/>
                </a:solidFill>
              </a:rPr>
              <a:t>ustainable </a:t>
            </a:r>
            <a:r>
              <a:rPr lang="en-GB" sz="3200" b="1" u="sng" dirty="0">
                <a:solidFill>
                  <a:schemeClr val="accent2"/>
                </a:solidFill>
              </a:rPr>
              <a:t>D</a:t>
            </a:r>
            <a:r>
              <a:rPr lang="en-GB" sz="3200" b="1" dirty="0">
                <a:solidFill>
                  <a:schemeClr val="accent2"/>
                </a:solidFill>
              </a:rPr>
              <a:t>rainage </a:t>
            </a:r>
            <a:r>
              <a:rPr lang="en-GB" sz="3200" b="1" u="sng" dirty="0">
                <a:solidFill>
                  <a:schemeClr val="accent2"/>
                </a:solidFill>
              </a:rPr>
              <a:t>S</a:t>
            </a:r>
            <a:r>
              <a:rPr lang="en-GB" sz="3200" b="1" dirty="0">
                <a:solidFill>
                  <a:schemeClr val="accent2"/>
                </a:solidFill>
              </a:rPr>
              <a:t>ystems</a:t>
            </a:r>
            <a:r>
              <a:rPr lang="en-GB" sz="3200" dirty="0"/>
              <a:t>. These catch rainwater, release it slowly and stop it from flowing over roads and into drains.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A8B56-3EF6-4F70-97CB-88BD44729272}"/>
              </a:ext>
            </a:extLst>
          </p:cNvPr>
          <p:cNvSpPr txBox="1"/>
          <p:nvPr/>
        </p:nvSpPr>
        <p:spPr>
          <a:xfrm>
            <a:off x="295531" y="3544830"/>
            <a:ext cx="209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/>
              <a:t>SuDS</a:t>
            </a:r>
            <a:r>
              <a:rPr lang="en-GB" sz="3200" dirty="0"/>
              <a:t>  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A1785-BDA6-4A0C-BA45-A91E6B3FC48E}"/>
              </a:ext>
            </a:extLst>
          </p:cNvPr>
          <p:cNvSpPr txBox="1"/>
          <p:nvPr/>
        </p:nvSpPr>
        <p:spPr>
          <a:xfrm>
            <a:off x="370206" y="5052082"/>
            <a:ext cx="11821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Flood schemes </a:t>
            </a:r>
            <a:r>
              <a:rPr lang="en-GB" sz="3200" dirty="0"/>
              <a:t>are built to protect big parts of towns and villages from flooding where the risk of flooding is high for many homes and businesses.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2A3EF9-8FBF-E84A-B8D1-94C3B16DD173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25019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C0153E6-258D-4C2B-9409-65411997F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9" y="1582480"/>
            <a:ext cx="7600950" cy="4480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254001" y="2021720"/>
            <a:ext cx="39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Already covered…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50964-1F73-455C-9652-4C05A61B4800}"/>
              </a:ext>
            </a:extLst>
          </p:cNvPr>
          <p:cNvSpPr txBox="1"/>
          <p:nvPr/>
        </p:nvSpPr>
        <p:spPr>
          <a:xfrm>
            <a:off x="5887173" y="1760110"/>
            <a:ext cx="119348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Natural flood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E72CA-6B2B-4A3F-A42F-0011420A61DF}"/>
              </a:ext>
            </a:extLst>
          </p:cNvPr>
          <p:cNvSpPr txBox="1"/>
          <p:nvPr/>
        </p:nvSpPr>
        <p:spPr>
          <a:xfrm>
            <a:off x="10523442" y="2363357"/>
            <a:ext cx="1298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Flood schemes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C0EE9B-02B7-4B13-BFFD-0FFE82C44F33}"/>
              </a:ext>
            </a:extLst>
          </p:cNvPr>
          <p:cNvSpPr txBox="1"/>
          <p:nvPr/>
        </p:nvSpPr>
        <p:spPr>
          <a:xfrm>
            <a:off x="9586715" y="4969375"/>
            <a:ext cx="21807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Preparing for flooding &amp; creating community 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1AEEE-58C5-455E-B626-17032EBADEF0}"/>
              </a:ext>
            </a:extLst>
          </p:cNvPr>
          <p:cNvSpPr txBox="1"/>
          <p:nvPr/>
        </p:nvSpPr>
        <p:spPr>
          <a:xfrm>
            <a:off x="5545446" y="3939571"/>
            <a:ext cx="170444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Sustainable Drainage Systems (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SuDS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659B3-1E79-4801-9526-3C10C9DA3162}"/>
              </a:ext>
            </a:extLst>
          </p:cNvPr>
          <p:cNvSpPr txBox="1"/>
          <p:nvPr/>
        </p:nvSpPr>
        <p:spPr>
          <a:xfrm>
            <a:off x="8349623" y="4315379"/>
            <a:ext cx="138984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Property Flood Resilience (PFR)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8FD28-4ED7-4A55-A323-8ED419D9DB7D}"/>
              </a:ext>
            </a:extLst>
          </p:cNvPr>
          <p:cNvSpPr txBox="1"/>
          <p:nvPr/>
        </p:nvSpPr>
        <p:spPr>
          <a:xfrm>
            <a:off x="8170941" y="3515120"/>
            <a:ext cx="156804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Only flush the 3 p’s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B410B-4456-48C6-91DB-B3F2CB0A89AB}"/>
              </a:ext>
            </a:extLst>
          </p:cNvPr>
          <p:cNvSpPr txBox="1"/>
          <p:nvPr/>
        </p:nvSpPr>
        <p:spPr>
          <a:xfrm>
            <a:off x="254000" y="3253550"/>
            <a:ext cx="4094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other ways can we reduce flooding?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99A92F-27CC-29DC-2F49-83A4F8964306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41159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74ACDC-978C-42E4-A084-CEE5A4419F83}"/>
              </a:ext>
            </a:extLst>
          </p:cNvPr>
          <p:cNvSpPr txBox="1"/>
          <p:nvPr/>
        </p:nvSpPr>
        <p:spPr>
          <a:xfrm>
            <a:off x="599441" y="3128535"/>
            <a:ext cx="5090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Uses natural materials and processes to help slow the flow of water and reduce the risk of flooding to communities downstream.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599441" y="1973744"/>
            <a:ext cx="4988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does it do?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BF2E2-131F-4074-9357-3E41C6DBDA01}"/>
              </a:ext>
            </a:extLst>
          </p:cNvPr>
          <p:cNvSpPr txBox="1"/>
          <p:nvPr/>
        </p:nvSpPr>
        <p:spPr>
          <a:xfrm>
            <a:off x="6035635" y="5683080"/>
            <a:ext cx="5688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10"/>
              </a:rPr>
              <a:t>https://catchmentbasedapproach.org/learn/what-is-natural-flood-management/</a:t>
            </a:r>
            <a:endParaRPr lang="en-GB" sz="1200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CE64C176-5835-4BB8-98D5-23A0E9DFC2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60" y="2215549"/>
            <a:ext cx="5808925" cy="326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A91CDE-33F4-7889-6AA6-5FA2310396F4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293534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0635A5-B557-49BB-A39D-99094B3E7550}"/>
              </a:ext>
            </a:extLst>
          </p:cNvPr>
          <p:cNvSpPr txBox="1"/>
          <p:nvPr/>
        </p:nvSpPr>
        <p:spPr>
          <a:xfrm>
            <a:off x="1638907" y="598679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Moorlands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C8169-CF60-4E76-ADB4-27DE6F14DE9D}"/>
              </a:ext>
            </a:extLst>
          </p:cNvPr>
          <p:cNvSpPr txBox="1"/>
          <p:nvPr/>
        </p:nvSpPr>
        <p:spPr>
          <a:xfrm>
            <a:off x="8503188" y="5971408"/>
            <a:ext cx="160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Floodplains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321FFF-3CA4-46C9-8F73-25C10B0F8CC9}"/>
              </a:ext>
            </a:extLst>
          </p:cNvPr>
          <p:cNvSpPr txBox="1"/>
          <p:nvPr/>
        </p:nvSpPr>
        <p:spPr>
          <a:xfrm>
            <a:off x="7938387" y="3283961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Meandering rivers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EFFBF-22E3-4E1C-BBBC-A85306460A95}"/>
              </a:ext>
            </a:extLst>
          </p:cNvPr>
          <p:cNvSpPr txBox="1"/>
          <p:nvPr/>
        </p:nvSpPr>
        <p:spPr>
          <a:xfrm>
            <a:off x="4432912" y="5986798"/>
            <a:ext cx="331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Farmland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F4034-38EE-4216-A81C-54353BEA7A8B}"/>
              </a:ext>
            </a:extLst>
          </p:cNvPr>
          <p:cNvSpPr txBox="1"/>
          <p:nvPr/>
        </p:nvSpPr>
        <p:spPr>
          <a:xfrm>
            <a:off x="1173997" y="3283962"/>
            <a:ext cx="276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Leaky woody dams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846E4-AB7C-4DC3-8AFF-E7CFEC9374BC}"/>
              </a:ext>
            </a:extLst>
          </p:cNvPr>
          <p:cNvSpPr txBox="1"/>
          <p:nvPr/>
        </p:nvSpPr>
        <p:spPr>
          <a:xfrm>
            <a:off x="5151645" y="3283961"/>
            <a:ext cx="1895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Tree planting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9D566-D41A-40D1-A852-76290A90D55C}"/>
              </a:ext>
            </a:extLst>
          </p:cNvPr>
          <p:cNvSpPr txBox="1"/>
          <p:nvPr/>
        </p:nvSpPr>
        <p:spPr>
          <a:xfrm>
            <a:off x="1099045" y="3594532"/>
            <a:ext cx="286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These hold back water but let it through small gaps to slow the flow of the stream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341A1-BE55-4A7D-A64D-C3C6587EA4B3}"/>
              </a:ext>
            </a:extLst>
          </p:cNvPr>
          <p:cNvSpPr txBox="1"/>
          <p:nvPr/>
        </p:nvSpPr>
        <p:spPr>
          <a:xfrm>
            <a:off x="4550918" y="3594532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Catches some rain before it reaches the ground, and roots help to soak up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FF0D87-D8CD-4FDD-B0FC-3FBCCFE27F45}"/>
              </a:ext>
            </a:extLst>
          </p:cNvPr>
          <p:cNvSpPr txBox="1"/>
          <p:nvPr/>
        </p:nvSpPr>
        <p:spPr>
          <a:xfrm>
            <a:off x="7857328" y="3594532"/>
            <a:ext cx="286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Bendy streams and rivers slow the flow of water and can connect it to floodplains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9BDE6F-10FC-488B-B418-9AAE658DBCA1}"/>
              </a:ext>
            </a:extLst>
          </p:cNvPr>
          <p:cNvSpPr txBox="1"/>
          <p:nvPr/>
        </p:nvSpPr>
        <p:spPr>
          <a:xfrm>
            <a:off x="1353166" y="6269318"/>
            <a:ext cx="240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Healthy </a:t>
            </a:r>
            <a:r>
              <a:rPr lang="en-GB" sz="1200" b="1" dirty="0">
                <a:solidFill>
                  <a:schemeClr val="accent2"/>
                </a:solidFill>
              </a:rPr>
              <a:t>peatland</a:t>
            </a:r>
            <a:r>
              <a:rPr lang="en-GB" sz="1200" dirty="0"/>
              <a:t> soaks up more water before it reaches streams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3593E5-F169-4852-A6BC-55C4D59008DB}"/>
              </a:ext>
            </a:extLst>
          </p:cNvPr>
          <p:cNvSpPr txBox="1"/>
          <p:nvPr/>
        </p:nvSpPr>
        <p:spPr>
          <a:xfrm>
            <a:off x="4724400" y="6270235"/>
            <a:ext cx="279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This will help to stop </a:t>
            </a:r>
            <a:r>
              <a:rPr lang="en-GB" sz="1200" b="1" dirty="0">
                <a:solidFill>
                  <a:schemeClr val="accent2"/>
                </a:solidFill>
              </a:rPr>
              <a:t>soil compaction</a:t>
            </a:r>
            <a:r>
              <a:rPr lang="en-GB" sz="1200" dirty="0">
                <a:solidFill>
                  <a:schemeClr val="accent2"/>
                </a:solidFill>
              </a:rPr>
              <a:t> </a:t>
            </a:r>
            <a:r>
              <a:rPr lang="en-GB" sz="1200" dirty="0"/>
              <a:t>so rain soaks into the ground more easily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5CEF69-749E-46B8-8701-EC52C2715E00}"/>
              </a:ext>
            </a:extLst>
          </p:cNvPr>
          <p:cNvSpPr txBox="1"/>
          <p:nvPr/>
        </p:nvSpPr>
        <p:spPr>
          <a:xfrm>
            <a:off x="8216651" y="6269318"/>
            <a:ext cx="212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Water flows out of a river onto empty land where it is stored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4E41C-9A33-4758-AB27-556136F5D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45" y="1553262"/>
            <a:ext cx="2429709" cy="1822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AED84-849A-4CB1-A143-4D755BDF4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49" y="1553262"/>
            <a:ext cx="2406617" cy="1804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FAD200-6ADC-490A-B9FC-351C2E5C5B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31" y="4245196"/>
            <a:ext cx="2386205" cy="1789654"/>
          </a:xfrm>
          <a:prstGeom prst="rect">
            <a:avLst/>
          </a:prstGeom>
        </p:spPr>
      </p:pic>
      <p:pic>
        <p:nvPicPr>
          <p:cNvPr id="20" name="Picture 19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5B2490D6-89CA-8AD9-B1E5-64EB74F586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58" y="4229887"/>
            <a:ext cx="2406617" cy="1804963"/>
          </a:xfrm>
          <a:prstGeom prst="rect">
            <a:avLst/>
          </a:prstGeom>
        </p:spPr>
      </p:pic>
      <p:pic>
        <p:nvPicPr>
          <p:cNvPr id="32" name="Picture 31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8A51DB1D-78F2-871A-EAE1-CFB2E0BEFB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7" y="1553262"/>
            <a:ext cx="2397560" cy="1798170"/>
          </a:xfrm>
          <a:prstGeom prst="rect">
            <a:avLst/>
          </a:prstGeom>
        </p:spPr>
      </p:pic>
      <p:pic>
        <p:nvPicPr>
          <p:cNvPr id="4" name="Picture 3" descr="A river with a tractor and sheep&#10;&#10;Description automatically generated with medium confidence">
            <a:extLst>
              <a:ext uri="{FF2B5EF4-FFF2-40B4-BE49-F238E27FC236}">
                <a16:creationId xmlns:a16="http://schemas.microsoft.com/office/drawing/2014/main" id="{58CBF8A3-D9C4-4EB8-D442-B97F91643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14" y="4245196"/>
            <a:ext cx="2535294" cy="1793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6D80D-E5BC-0CB9-5633-5335F888AC57}"/>
              </a:ext>
            </a:extLst>
          </p:cNvPr>
          <p:cNvSpPr txBox="1"/>
          <p:nvPr/>
        </p:nvSpPr>
        <p:spPr>
          <a:xfrm>
            <a:off x="4823652" y="3202235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20BC34-FAD1-5F74-EFBF-0FABE812158E}"/>
              </a:ext>
            </a:extLst>
          </p:cNvPr>
          <p:cNvSpPr txBox="1"/>
          <p:nvPr/>
        </p:nvSpPr>
        <p:spPr>
          <a:xfrm>
            <a:off x="8076731" y="3202235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10011-F446-6B9D-86DB-F75DE354B488}"/>
              </a:ext>
            </a:extLst>
          </p:cNvPr>
          <p:cNvSpPr txBox="1"/>
          <p:nvPr/>
        </p:nvSpPr>
        <p:spPr>
          <a:xfrm>
            <a:off x="8036766" y="5831623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52F7E-77D2-E18E-7416-78F54AE99251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11530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533576" y="2705725"/>
            <a:ext cx="2943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It has lots of benefits!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1AB86-FD2A-4665-9204-CF9080FE34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881" y="1587838"/>
            <a:ext cx="4066237" cy="515130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859F62-B87D-046C-D9AF-321B2F104B22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262027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AD6F2C-08DB-4FED-96C9-0CC0242C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2" y="1577927"/>
            <a:ext cx="3673001" cy="519519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41062A-ADEC-459B-8480-7CD8B5780204}"/>
              </a:ext>
            </a:extLst>
          </p:cNvPr>
          <p:cNvSpPr txBox="1"/>
          <p:nvPr/>
        </p:nvSpPr>
        <p:spPr>
          <a:xfrm>
            <a:off x="694326" y="2025185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Worksheet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0B08B-D120-47A1-9203-D1241D9FA670}"/>
              </a:ext>
            </a:extLst>
          </p:cNvPr>
          <p:cNvSpPr txBox="1"/>
          <p:nvPr/>
        </p:nvSpPr>
        <p:spPr>
          <a:xfrm>
            <a:off x="694326" y="2960797"/>
            <a:ext cx="3657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Draw lines from the type of NFM to the correct description.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8BA3E-772D-49B0-99BD-BA0F1A969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96" y="762208"/>
            <a:ext cx="3962876" cy="560520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F45FF3B1-0FA6-44F5-BE38-76D9F274CF78}"/>
              </a:ext>
            </a:extLst>
          </p:cNvPr>
          <p:cNvSpPr/>
          <p:nvPr/>
        </p:nvSpPr>
        <p:spPr>
          <a:xfrm rot="17553644">
            <a:off x="6466035" y="5518406"/>
            <a:ext cx="941864" cy="1430008"/>
          </a:xfrm>
          <a:prstGeom prst="curvedRightArrow">
            <a:avLst>
              <a:gd name="adj1" fmla="val 22519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7F1BAB-E4E3-945A-1C6C-F41221D51B24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20188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Experiment time!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BC07D7-1A04-4F24-80F2-88B7D34F6DCC}"/>
              </a:ext>
            </a:extLst>
          </p:cNvPr>
          <p:cNvSpPr txBox="1"/>
          <p:nvPr/>
        </p:nvSpPr>
        <p:spPr>
          <a:xfrm>
            <a:off x="947195" y="2322788"/>
            <a:ext cx="102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Optional: </a:t>
            </a:r>
            <a:r>
              <a:rPr lang="en-GB" sz="3200" dirty="0"/>
              <a:t>Experiment to show how you can slow the flow of water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343C6-4F13-D4B8-FC4A-64C2DB2497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51438" y="2979714"/>
            <a:ext cx="3301427" cy="3330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118B5-95C2-9A2B-55D1-88F781E721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108" y="3042495"/>
            <a:ext cx="5039040" cy="3204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A6188-99AD-6369-5714-A3CD260B6DCC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190253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F90ADB4-996F-496F-8597-F1EF665A795C}"/>
              </a:ext>
            </a:extLst>
          </p:cNvPr>
          <p:cNvSpPr/>
          <p:nvPr/>
        </p:nvSpPr>
        <p:spPr>
          <a:xfrm>
            <a:off x="4695108" y="3900663"/>
            <a:ext cx="1785257" cy="11937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01D16C-7AC5-4248-9136-EC6547A65423}"/>
              </a:ext>
            </a:extLst>
          </p:cNvPr>
          <p:cNvSpPr/>
          <p:nvPr/>
        </p:nvSpPr>
        <p:spPr>
          <a:xfrm>
            <a:off x="9717312" y="2693623"/>
            <a:ext cx="1785257" cy="11937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C86731F-9B18-4891-B02C-D8FBDE3AED3D}"/>
              </a:ext>
            </a:extLst>
          </p:cNvPr>
          <p:cNvSpPr/>
          <p:nvPr/>
        </p:nvSpPr>
        <p:spPr>
          <a:xfrm>
            <a:off x="1226917" y="5338326"/>
            <a:ext cx="2958062" cy="139304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Drains and sewers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959303" y="1910941"/>
            <a:ext cx="965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Which of these belong down the drain?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528E4-AF96-432B-A7C3-7E0B22C0C426}"/>
              </a:ext>
            </a:extLst>
          </p:cNvPr>
          <p:cNvSpPr txBox="1"/>
          <p:nvPr/>
        </p:nvSpPr>
        <p:spPr>
          <a:xfrm>
            <a:off x="6870503" y="3339690"/>
            <a:ext cx="2160469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Cotton buds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5711A3-EA4C-4B10-B0BE-416CBE3F179B}"/>
              </a:ext>
            </a:extLst>
          </p:cNvPr>
          <p:cNvSpPr txBox="1"/>
          <p:nvPr/>
        </p:nvSpPr>
        <p:spPr>
          <a:xfrm>
            <a:off x="3404131" y="3060077"/>
            <a:ext cx="205324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Food scraps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230A94-8FC8-4BBE-A317-B8D0A86DA08A}"/>
              </a:ext>
            </a:extLst>
          </p:cNvPr>
          <p:cNvSpPr txBox="1"/>
          <p:nvPr/>
        </p:nvSpPr>
        <p:spPr>
          <a:xfrm>
            <a:off x="8032460" y="5857056"/>
            <a:ext cx="1430853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Nappies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D9EB38-6D88-4D4C-AD79-B64C6189CFC6}"/>
              </a:ext>
            </a:extLst>
          </p:cNvPr>
          <p:cNvSpPr txBox="1"/>
          <p:nvPr/>
        </p:nvSpPr>
        <p:spPr>
          <a:xfrm>
            <a:off x="9071429" y="4549009"/>
            <a:ext cx="1785257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Wet wipes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29C665-A7B2-429B-A925-B9028659EEAC}"/>
              </a:ext>
            </a:extLst>
          </p:cNvPr>
          <p:cNvSpPr txBox="1"/>
          <p:nvPr/>
        </p:nvSpPr>
        <p:spPr>
          <a:xfrm>
            <a:off x="4755369" y="5603474"/>
            <a:ext cx="215559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Cooking oils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4D62A5-C1B5-447B-8480-B306DFDCA4B9}"/>
              </a:ext>
            </a:extLst>
          </p:cNvPr>
          <p:cNvSpPr txBox="1"/>
          <p:nvPr/>
        </p:nvSpPr>
        <p:spPr>
          <a:xfrm>
            <a:off x="5042509" y="4231748"/>
            <a:ext cx="1090456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Poo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7F63C3-CADD-47D4-A6A3-2C4B3A294548}"/>
              </a:ext>
            </a:extLst>
          </p:cNvPr>
          <p:cNvSpPr txBox="1"/>
          <p:nvPr/>
        </p:nvSpPr>
        <p:spPr>
          <a:xfrm>
            <a:off x="10112656" y="3002707"/>
            <a:ext cx="994571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Pee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0A4A98-B03E-46E5-B5CD-AEE04FEE6DE6}"/>
              </a:ext>
            </a:extLst>
          </p:cNvPr>
          <p:cNvSpPr txBox="1"/>
          <p:nvPr/>
        </p:nvSpPr>
        <p:spPr>
          <a:xfrm>
            <a:off x="1628153" y="5804017"/>
            <a:ext cx="215559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Toilet paper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3FD9D1-FDFC-4142-8866-5A66FDEF4702}"/>
              </a:ext>
            </a:extLst>
          </p:cNvPr>
          <p:cNvSpPr txBox="1"/>
          <p:nvPr/>
        </p:nvSpPr>
        <p:spPr>
          <a:xfrm>
            <a:off x="973819" y="3664706"/>
            <a:ext cx="1913140" cy="9541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‘Flushable’ wet wipes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828BD3-4DBA-49FD-9AE9-03E473B0F14D}"/>
              </a:ext>
            </a:extLst>
          </p:cNvPr>
          <p:cNvSpPr txBox="1"/>
          <p:nvPr/>
        </p:nvSpPr>
        <p:spPr>
          <a:xfrm>
            <a:off x="2528660" y="2941930"/>
            <a:ext cx="7134680" cy="3024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3 p’s</a:t>
            </a:r>
          </a:p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Paper, pee and poo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8D967-DC7C-36C8-FF18-3A9A27812E14}"/>
              </a:ext>
            </a:extLst>
          </p:cNvPr>
          <p:cNvSpPr txBox="1"/>
          <p:nvPr/>
        </p:nvSpPr>
        <p:spPr>
          <a:xfrm>
            <a:off x="71224" y="6537279"/>
            <a:ext cx="74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</a:t>
            </a:r>
          </a:p>
        </p:txBody>
      </p:sp>
    </p:spTree>
    <p:extLst>
      <p:ext uri="{BB962C8B-B14F-4D97-AF65-F5344CB8AC3E}">
        <p14:creationId xmlns:p14="http://schemas.microsoft.com/office/powerpoint/2010/main" val="29563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846</Words>
  <Application>Microsoft Office PowerPoint</Application>
  <PresentationFormat>Widescreen</PresentationFormat>
  <Paragraphs>139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2025-02-18T15:46:18Z</dcterms:created>
  <dcterms:modified xsi:type="dcterms:W3CDTF">2025-02-18T15:48:01Z</dcterms:modified>
</cp:coreProperties>
</file>