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8288000" cy="10287000"/>
  <p:notesSz cx="6858000" cy="9144000"/>
  <p:embeddedFontLst>
    <p:embeddedFont>
      <p:font typeface="Montserrat Classic" panose="020B0604020202020204" charset="0"/>
      <p:regular r:id="rId25"/>
    </p:embeddedFont>
    <p:embeddedFont>
      <p:font typeface="Montserrat Classic Bold" panose="020B0604020202020204" charset="0"/>
      <p:regular r:id="rId26"/>
    </p:embeddedFont>
    <p:embeddedFont>
      <p:font typeface="Segoe UI" panose="020B0502040204020203"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BBD6"/>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AA2F2C-24B0-4D87-82D7-889155845244}" v="27" dt="2025-03-19T09:55:03.8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19.03.2025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hyperlink" Target="https://www.canva.com/design/DAGHFVdQUO0/GKuX-TkXWVQJ8-z3upQhJQ/edit?embeddedPage=home&amp;appNavState=open" TargetMode="External"/><Relationship Id="rId3" Type="http://schemas.openxmlformats.org/officeDocument/2006/relationships/image" Target="../media/image28.jpe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1.png"/><Relationship Id="rId7" Type="http://schemas.openxmlformats.org/officeDocument/2006/relationships/image" Target="../media/image26.png"/><Relationship Id="rId12" Type="http://schemas.openxmlformats.org/officeDocument/2006/relationships/image" Target="../media/image33.png"/><Relationship Id="rId2" Type="http://schemas.openxmlformats.org/officeDocument/2006/relationships/notesSlide" Target="../notesSlides/notesSlide1.xml"/><Relationship Id="rId16"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32.svg"/><Relationship Id="rId5" Type="http://schemas.openxmlformats.org/officeDocument/2006/relationships/image" Target="../media/image3.png"/><Relationship Id="rId15" Type="http://schemas.openxmlformats.org/officeDocument/2006/relationships/image" Target="../media/image36.svg"/><Relationship Id="rId10" Type="http://schemas.openxmlformats.org/officeDocument/2006/relationships/image" Target="../media/image31.png"/><Relationship Id="rId4" Type="http://schemas.openxmlformats.org/officeDocument/2006/relationships/image" Target="../media/image2.png"/><Relationship Id="rId9" Type="http://schemas.openxmlformats.org/officeDocument/2006/relationships/image" Target="../media/image30.svg"/><Relationship Id="rId14"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png"/><Relationship Id="rId7" Type="http://schemas.openxmlformats.org/officeDocument/2006/relationships/image" Target="../media/image3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4.svg"/><Relationship Id="rId10" Type="http://schemas.openxmlformats.org/officeDocument/2006/relationships/image" Target="../media/image42.png"/><Relationship Id="rId4" Type="http://schemas.openxmlformats.org/officeDocument/2006/relationships/image" Target="../media/image3.png"/><Relationship Id="rId9" Type="http://schemas.openxmlformats.org/officeDocument/2006/relationships/image" Target="../media/image41.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4.png"/><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26.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26.png"/><Relationship Id="rId4" Type="http://schemas.openxmlformats.org/officeDocument/2006/relationships/image" Target="../media/image4.svg"/><Relationship Id="rId9" Type="http://schemas.openxmlformats.org/officeDocument/2006/relationships/image" Target="../media/image46.sv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4.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46.svg"/></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4.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46.svg"/></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2.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sv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3.png"/><Relationship Id="rId9" Type="http://schemas.openxmlformats.org/officeDocument/2006/relationships/image" Target="../media/image50.png"/><Relationship Id="rId1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2.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sv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3.png"/><Relationship Id="rId9" Type="http://schemas.openxmlformats.org/officeDocument/2006/relationships/image" Target="../media/image50.png"/><Relationship Id="rId1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vH298zSCQzY" TargetMode="External"/><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vH298zSCQzY?feature=oembed" TargetMode="Externa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14.svg"/><Relationship Id="rId4" Type="http://schemas.openxmlformats.org/officeDocument/2006/relationships/image" Target="../media/image2.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0.png"/><Relationship Id="rId7" Type="http://schemas.openxmlformats.org/officeDocument/2006/relationships/image" Target="../media/image22.png"/><Relationship Id="rId12"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24.png"/><Relationship Id="rId5" Type="http://schemas.openxmlformats.org/officeDocument/2006/relationships/image" Target="../media/image3.png"/><Relationship Id="rId10" Type="http://schemas.openxmlformats.org/officeDocument/2006/relationships/image" Target="../media/image16.svg"/><Relationship Id="rId4" Type="http://schemas.openxmlformats.org/officeDocument/2006/relationships/image" Target="../media/image2.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1528078"/>
            <a:ext cx="18288000" cy="1877081"/>
            <a:chOff x="0" y="0"/>
            <a:chExt cx="4816593" cy="494375"/>
          </a:xfrm>
        </p:grpSpPr>
        <p:sp>
          <p:nvSpPr>
            <p:cNvPr id="5" name="Freeform 5"/>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sp>
        <p:nvSpPr>
          <p:cNvPr id="7" name="TextBox 7"/>
          <p:cNvSpPr txBox="1"/>
          <p:nvPr/>
        </p:nvSpPr>
        <p:spPr>
          <a:xfrm>
            <a:off x="662535" y="5269479"/>
            <a:ext cx="16962931" cy="4203700"/>
          </a:xfrm>
          <a:prstGeom prst="rect">
            <a:avLst/>
          </a:prstGeom>
        </p:spPr>
        <p:txBody>
          <a:bodyPr lIns="0" tIns="0" rIns="0" bIns="0" rtlCol="0" anchor="t">
            <a:spAutoFit/>
          </a:bodyPr>
          <a:lstStyle/>
          <a:p>
            <a:pPr marL="863599" lvl="1" indent="-431800" algn="l">
              <a:lnSpc>
                <a:spcPts val="5599"/>
              </a:lnSpc>
              <a:buFont typeface="Arial"/>
              <a:buChar char="•"/>
            </a:pPr>
            <a:r>
              <a:rPr lang="en-US" sz="3999" b="1">
                <a:solidFill>
                  <a:srgbClr val="000000"/>
                </a:solidFill>
                <a:latin typeface="Montserrat Classic Bold"/>
                <a:ea typeface="Montserrat Classic Bold"/>
                <a:cs typeface="Montserrat Classic Bold"/>
                <a:sym typeface="Montserrat Classic Bold"/>
              </a:rPr>
              <a:t>Define weather and identify different weather types.</a:t>
            </a:r>
          </a:p>
          <a:p>
            <a:pPr marL="863599" lvl="1" indent="-431800" algn="l">
              <a:lnSpc>
                <a:spcPts val="5599"/>
              </a:lnSpc>
              <a:buFont typeface="Arial"/>
              <a:buChar char="•"/>
            </a:pPr>
            <a:r>
              <a:rPr lang="en-US" sz="3999" b="1">
                <a:solidFill>
                  <a:srgbClr val="000000"/>
                </a:solidFill>
                <a:latin typeface="Montserrat Classic Bold"/>
                <a:ea typeface="Montserrat Classic Bold"/>
                <a:cs typeface="Montserrat Classic Bold"/>
                <a:sym typeface="Montserrat Classic Bold"/>
              </a:rPr>
              <a:t>List and describe basic instruments used to measure weather.</a:t>
            </a:r>
          </a:p>
          <a:p>
            <a:pPr marL="863599" lvl="1" indent="-431800" algn="l">
              <a:lnSpc>
                <a:spcPts val="5599"/>
              </a:lnSpc>
              <a:buFont typeface="Arial"/>
              <a:buChar char="•"/>
            </a:pPr>
            <a:r>
              <a:rPr lang="en-US" sz="3999" b="1">
                <a:solidFill>
                  <a:srgbClr val="000000"/>
                </a:solidFill>
                <a:latin typeface="Montserrat Classic Bold"/>
                <a:ea typeface="Montserrat Classic Bold"/>
                <a:cs typeface="Montserrat Classic Bold"/>
                <a:sym typeface="Montserrat Classic Bold"/>
              </a:rPr>
              <a:t>Understand the importance and creation of weather forecasts.</a:t>
            </a:r>
          </a:p>
          <a:p>
            <a:pPr marL="863599" lvl="1" indent="-431800" algn="l">
              <a:lnSpc>
                <a:spcPts val="5599"/>
              </a:lnSpc>
              <a:buFont typeface="Arial"/>
              <a:buChar char="•"/>
            </a:pPr>
            <a:r>
              <a:rPr lang="en-US" sz="3999" b="1">
                <a:solidFill>
                  <a:srgbClr val="000000"/>
                </a:solidFill>
                <a:latin typeface="Montserrat Classic Bold"/>
                <a:ea typeface="Montserrat Classic Bold"/>
                <a:cs typeface="Montserrat Classic Bold"/>
                <a:sym typeface="Montserrat Classic Bold"/>
              </a:rPr>
              <a:t>Demonstrate how to read a simple weather graph showing temperature and precipitation.</a:t>
            </a:r>
          </a:p>
        </p:txBody>
      </p:sp>
      <p:sp>
        <p:nvSpPr>
          <p:cNvPr id="8" name="TextBox 8"/>
          <p:cNvSpPr txBox="1"/>
          <p:nvPr/>
        </p:nvSpPr>
        <p:spPr>
          <a:xfrm>
            <a:off x="4325147" y="1747512"/>
            <a:ext cx="12209088" cy="1302344"/>
          </a:xfrm>
          <a:prstGeom prst="rect">
            <a:avLst/>
          </a:prstGeom>
        </p:spPr>
        <p:txBody>
          <a:bodyPr lIns="0" tIns="0" rIns="0" bIns="0" rtlCol="0" anchor="t">
            <a:spAutoFit/>
          </a:bodyPr>
          <a:lstStyle/>
          <a:p>
            <a:pPr algn="ctr">
              <a:lnSpc>
                <a:spcPts val="10639"/>
              </a:lnSpc>
              <a:spcBef>
                <a:spcPct val="0"/>
              </a:spcBef>
            </a:pPr>
            <a:r>
              <a:rPr lang="en-US" sz="7599" b="1">
                <a:solidFill>
                  <a:srgbClr val="FFFFFF"/>
                </a:solidFill>
                <a:latin typeface="Montserrat Classic Bold"/>
                <a:ea typeface="Montserrat Classic Bold"/>
                <a:cs typeface="Montserrat Classic Bold"/>
                <a:sym typeface="Montserrat Classic Bold"/>
              </a:rPr>
              <a:t>Introduction to Weather </a:t>
            </a:r>
          </a:p>
        </p:txBody>
      </p:sp>
      <p:sp>
        <p:nvSpPr>
          <p:cNvPr id="9" name="TextBox 9"/>
          <p:cNvSpPr txBox="1"/>
          <p:nvPr/>
        </p:nvSpPr>
        <p:spPr>
          <a:xfrm>
            <a:off x="1028700" y="4117653"/>
            <a:ext cx="8616708" cy="1094676"/>
          </a:xfrm>
          <a:prstGeom prst="rect">
            <a:avLst/>
          </a:prstGeom>
        </p:spPr>
        <p:txBody>
          <a:bodyPr lIns="0" tIns="0" rIns="0" bIns="0" rtlCol="0" anchor="t">
            <a:spAutoFit/>
          </a:bodyPr>
          <a:lstStyle/>
          <a:p>
            <a:pPr algn="ctr">
              <a:lnSpc>
                <a:spcPts val="8959"/>
              </a:lnSpc>
              <a:spcBef>
                <a:spcPct val="0"/>
              </a:spcBef>
            </a:pPr>
            <a:r>
              <a:rPr lang="en-US" sz="6399" b="1">
                <a:solidFill>
                  <a:srgbClr val="000000"/>
                </a:solidFill>
                <a:latin typeface="Montserrat Classic Bold"/>
                <a:ea typeface="Montserrat Classic Bold"/>
                <a:cs typeface="Montserrat Classic Bold"/>
                <a:sym typeface="Montserrat Classic Bold"/>
              </a:rPr>
              <a:t>Learning Objectives: </a:t>
            </a:r>
          </a:p>
        </p:txBody>
      </p:sp>
      <p:sp>
        <p:nvSpPr>
          <p:cNvPr id="10" name="Freeform 10"/>
          <p:cNvSpPr/>
          <p:nvPr/>
        </p:nvSpPr>
        <p:spPr>
          <a:xfrm>
            <a:off x="323852" y="835046"/>
            <a:ext cx="3267227" cy="3263143"/>
          </a:xfrm>
          <a:custGeom>
            <a:avLst/>
            <a:gdLst/>
            <a:ahLst/>
            <a:cxnLst/>
            <a:rect l="l" t="t" r="r" b="b"/>
            <a:pathLst>
              <a:path w="3267227" h="3263143">
                <a:moveTo>
                  <a:pt x="0" y="0"/>
                </a:moveTo>
                <a:lnTo>
                  <a:pt x="3267227" y="0"/>
                </a:lnTo>
                <a:lnTo>
                  <a:pt x="3267227" y="3263143"/>
                </a:lnTo>
                <a:lnTo>
                  <a:pt x="0" y="32631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2" name="TextBox 11">
            <a:extLst>
              <a:ext uri="{FF2B5EF4-FFF2-40B4-BE49-F238E27FC236}">
                <a16:creationId xmlns:a16="http://schemas.microsoft.com/office/drawing/2014/main" id="{BB7138F8-A4A8-F590-3ABC-D0936C3570C8}"/>
              </a:ext>
            </a:extLst>
          </p:cNvPr>
          <p:cNvSpPr txBox="1"/>
          <p:nvPr/>
        </p:nvSpPr>
        <p:spPr>
          <a:xfrm>
            <a:off x="17145000" y="49768"/>
            <a:ext cx="1143000" cy="369332"/>
          </a:xfrm>
          <a:prstGeom prst="rect">
            <a:avLst/>
          </a:prstGeom>
          <a:noFill/>
        </p:spPr>
        <p:txBody>
          <a:bodyPr wrap="square">
            <a:spAutoFit/>
          </a:bodyPr>
          <a:lstStyle/>
          <a:p>
            <a:r>
              <a:rPr lang="en-GB" i="0" dirty="0">
                <a:solidFill>
                  <a:srgbClr val="424242"/>
                </a:solidFill>
                <a:effectLst/>
                <a:highlight>
                  <a:srgbClr val="FFFFFF"/>
                </a:highlight>
                <a:latin typeface="Segoe UI" panose="020B0502040204020203" pitchFamily="34" charset="0"/>
              </a:rPr>
              <a:t>FT Q C49</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TextBox 8"/>
          <p:cNvSpPr txBox="1"/>
          <p:nvPr/>
        </p:nvSpPr>
        <p:spPr>
          <a:xfrm>
            <a:off x="1316967" y="2660698"/>
            <a:ext cx="15654066" cy="1979600"/>
          </a:xfrm>
          <a:prstGeom prst="rect">
            <a:avLst/>
          </a:prstGeom>
        </p:spPr>
        <p:txBody>
          <a:bodyPr lIns="0" tIns="0" rIns="0" bIns="0" rtlCol="0" anchor="t">
            <a:spAutoFit/>
          </a:bodyPr>
          <a:lstStyle/>
          <a:p>
            <a:pPr algn="ctr">
              <a:lnSpc>
                <a:spcPts val="5319"/>
              </a:lnSpc>
            </a:pPr>
            <a:r>
              <a:rPr lang="en-US" sz="3799" b="1" dirty="0">
                <a:solidFill>
                  <a:srgbClr val="000000"/>
                </a:solidFill>
                <a:latin typeface="Montserrat Classic Bold"/>
                <a:ea typeface="Montserrat Classic Bold"/>
                <a:cs typeface="Montserrat Classic Bold"/>
                <a:sym typeface="Montserrat Classic Bold"/>
              </a:rPr>
              <a:t>TASK: </a:t>
            </a:r>
          </a:p>
          <a:p>
            <a:pPr algn="ctr">
              <a:lnSpc>
                <a:spcPts val="5319"/>
              </a:lnSpc>
              <a:spcBef>
                <a:spcPct val="0"/>
              </a:spcBef>
            </a:pPr>
            <a:r>
              <a:rPr lang="en-US" sz="3799" dirty="0">
                <a:solidFill>
                  <a:srgbClr val="000000"/>
                </a:solidFill>
                <a:latin typeface="Montserrat Classic"/>
                <a:ea typeface="Montserrat Classic"/>
                <a:cs typeface="Montserrat Classic"/>
                <a:sym typeface="Montserrat Classic"/>
              </a:rPr>
              <a:t>Using your worksheet. Match up the instruments for measuring weather with their function.</a:t>
            </a:r>
          </a:p>
        </p:txBody>
      </p:sp>
      <p:sp>
        <p:nvSpPr>
          <p:cNvPr id="9" name="Freeform 9"/>
          <p:cNvSpPr/>
          <p:nvPr/>
        </p:nvSpPr>
        <p:spPr>
          <a:xfrm flipH="1">
            <a:off x="1630301" y="3556178"/>
            <a:ext cx="2155106" cy="2286246"/>
          </a:xfrm>
          <a:custGeom>
            <a:avLst/>
            <a:gdLst/>
            <a:ahLst/>
            <a:cxnLst/>
            <a:rect l="l" t="t" r="r" b="b"/>
            <a:pathLst>
              <a:path w="2155106" h="2286246">
                <a:moveTo>
                  <a:pt x="2155106" y="0"/>
                </a:moveTo>
                <a:lnTo>
                  <a:pt x="0" y="0"/>
                </a:lnTo>
                <a:lnTo>
                  <a:pt x="0" y="2286246"/>
                </a:lnTo>
                <a:lnTo>
                  <a:pt x="2155106" y="2286246"/>
                </a:lnTo>
                <a:lnTo>
                  <a:pt x="2155106" y="0"/>
                </a:lnTo>
                <a:close/>
              </a:path>
            </a:pathLst>
          </a:custGeom>
          <a:blipFill>
            <a:blip r:embed="rId6"/>
            <a:stretch>
              <a:fillRect l="-175504" t="-8766" r="-45209" b="-64605"/>
            </a:stretch>
          </a:blipFill>
        </p:spPr>
        <p:txBody>
          <a:bodyPr/>
          <a:lstStyle/>
          <a:p>
            <a:endParaRPr lang="en-GB"/>
          </a:p>
        </p:txBody>
      </p:sp>
      <p:sp>
        <p:nvSpPr>
          <p:cNvPr id="10" name="Freeform 10"/>
          <p:cNvSpPr/>
          <p:nvPr/>
        </p:nvSpPr>
        <p:spPr>
          <a:xfrm>
            <a:off x="3866508" y="4763298"/>
            <a:ext cx="10554985" cy="5264474"/>
          </a:xfrm>
          <a:custGeom>
            <a:avLst/>
            <a:gdLst/>
            <a:ahLst/>
            <a:cxnLst/>
            <a:rect l="l" t="t" r="r" b="b"/>
            <a:pathLst>
              <a:path w="10554985" h="5264474">
                <a:moveTo>
                  <a:pt x="0" y="0"/>
                </a:moveTo>
                <a:lnTo>
                  <a:pt x="10554984" y="0"/>
                </a:lnTo>
                <a:lnTo>
                  <a:pt x="10554984" y="5264474"/>
                </a:lnTo>
                <a:lnTo>
                  <a:pt x="0" y="5264474"/>
                </a:lnTo>
                <a:lnTo>
                  <a:pt x="0" y="0"/>
                </a:lnTo>
                <a:close/>
              </a:path>
            </a:pathLst>
          </a:custGeom>
          <a:blipFill>
            <a:blip r:embed="rId7"/>
            <a:stretch>
              <a:fillRect l="-119" t="-2772"/>
            </a:stretch>
          </a:blipFill>
        </p:spPr>
        <p:txBody>
          <a:bodyPr/>
          <a:lstStyle/>
          <a:p>
            <a:endParaRPr lang="en-GB"/>
          </a:p>
        </p:txBody>
      </p:sp>
      <p:sp>
        <p:nvSpPr>
          <p:cNvPr id="11" name="TextBox 11"/>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12" name="TextBox 12"/>
          <p:cNvSpPr txBox="1"/>
          <p:nvPr/>
        </p:nvSpPr>
        <p:spPr>
          <a:xfrm>
            <a:off x="3971065" y="1928164"/>
            <a:ext cx="10345871" cy="771459"/>
          </a:xfrm>
          <a:prstGeom prst="rect">
            <a:avLst/>
          </a:prstGeom>
        </p:spPr>
        <p:txBody>
          <a:bodyPr lIns="0" tIns="0" rIns="0" bIns="0" rtlCol="0" anchor="t">
            <a:spAutoFit/>
          </a:bodyPr>
          <a:lstStyle/>
          <a:p>
            <a:pPr algn="ctr">
              <a:lnSpc>
                <a:spcPts val="6299"/>
              </a:lnSpc>
            </a:pPr>
            <a:r>
              <a:rPr lang="en-US" sz="4500" b="1" dirty="0">
                <a:solidFill>
                  <a:srgbClr val="000000"/>
                </a:solidFill>
                <a:latin typeface="Montserrat Classic Bold"/>
                <a:ea typeface="Montserrat Classic Bold"/>
                <a:cs typeface="Montserrat Classic Bold"/>
                <a:sym typeface="Montserrat Classic Bold"/>
              </a:rPr>
              <a:t>HOW DO WE MEASURE WEATHER? </a:t>
            </a:r>
          </a:p>
        </p:txBody>
      </p:sp>
      <p:sp>
        <p:nvSpPr>
          <p:cNvPr id="13" name="TextBox 12">
            <a:extLst>
              <a:ext uri="{FF2B5EF4-FFF2-40B4-BE49-F238E27FC236}">
                <a16:creationId xmlns:a16="http://schemas.microsoft.com/office/drawing/2014/main" id="{33155C06-6C4D-299C-181C-38B306AF3459}"/>
              </a:ext>
            </a:extLst>
          </p:cNvPr>
          <p:cNvSpPr txBox="1"/>
          <p:nvPr/>
        </p:nvSpPr>
        <p:spPr>
          <a:xfrm>
            <a:off x="17145000" y="49768"/>
            <a:ext cx="1143000" cy="369332"/>
          </a:xfrm>
          <a:prstGeom prst="rect">
            <a:avLst/>
          </a:prstGeom>
          <a:noFill/>
        </p:spPr>
        <p:txBody>
          <a:bodyPr wrap="square">
            <a:spAutoFit/>
          </a:bodyPr>
          <a:lstStyle/>
          <a:p>
            <a:r>
              <a:rPr lang="en-GB" i="0" dirty="0">
                <a:solidFill>
                  <a:srgbClr val="424242"/>
                </a:solidFill>
                <a:effectLst/>
                <a:highlight>
                  <a:srgbClr val="FFFFFF"/>
                </a:highlight>
                <a:latin typeface="Segoe UI" panose="020B0502040204020203" pitchFamily="34" charset="0"/>
              </a:rPr>
              <a:t>FT Q C49</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323852" y="3216085"/>
            <a:ext cx="7491136" cy="6837265"/>
          </a:xfrm>
          <a:custGeom>
            <a:avLst/>
            <a:gdLst/>
            <a:ahLst/>
            <a:cxnLst/>
            <a:rect l="l" t="t" r="r" b="b"/>
            <a:pathLst>
              <a:path w="7491136" h="6837265">
                <a:moveTo>
                  <a:pt x="0" y="0"/>
                </a:moveTo>
                <a:lnTo>
                  <a:pt x="7491136" y="0"/>
                </a:lnTo>
                <a:lnTo>
                  <a:pt x="7491136" y="6837265"/>
                </a:lnTo>
                <a:lnTo>
                  <a:pt x="0" y="6837265"/>
                </a:lnTo>
                <a:lnTo>
                  <a:pt x="0" y="0"/>
                </a:lnTo>
                <a:close/>
              </a:path>
            </a:pathLst>
          </a:custGeom>
          <a:blipFill>
            <a:blip r:embed="rId3"/>
            <a:stretch>
              <a:fillRect l="-54222" t="-9709" r="-9135" b="-10654"/>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8" name="Group 8"/>
          <p:cNvGrpSpPr/>
          <p:nvPr/>
        </p:nvGrpSpPr>
        <p:grpSpPr>
          <a:xfrm>
            <a:off x="8087037" y="4882838"/>
            <a:ext cx="9449918" cy="6385083"/>
            <a:chOff x="0" y="0"/>
            <a:chExt cx="12599891" cy="8513444"/>
          </a:xfrm>
        </p:grpSpPr>
        <p:sp>
          <p:nvSpPr>
            <p:cNvPr id="9" name="Freeform 9"/>
            <p:cNvSpPr/>
            <p:nvPr/>
          </p:nvSpPr>
          <p:spPr>
            <a:xfrm rot="-392962" flipH="1">
              <a:off x="372404" y="652571"/>
              <a:ext cx="11855083" cy="7208303"/>
            </a:xfrm>
            <a:custGeom>
              <a:avLst/>
              <a:gdLst/>
              <a:ahLst/>
              <a:cxnLst/>
              <a:rect l="l" t="t" r="r" b="b"/>
              <a:pathLst>
                <a:path w="11855083" h="7208303">
                  <a:moveTo>
                    <a:pt x="11855083" y="0"/>
                  </a:moveTo>
                  <a:lnTo>
                    <a:pt x="0" y="0"/>
                  </a:lnTo>
                  <a:lnTo>
                    <a:pt x="0" y="7208302"/>
                  </a:lnTo>
                  <a:lnTo>
                    <a:pt x="11855083" y="7208302"/>
                  </a:lnTo>
                  <a:lnTo>
                    <a:pt x="11855083"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0" name="TextBox 10"/>
            <p:cNvSpPr txBox="1"/>
            <p:nvPr/>
          </p:nvSpPr>
          <p:spPr>
            <a:xfrm>
              <a:off x="2190106" y="2893457"/>
              <a:ext cx="8589085" cy="2986386"/>
            </a:xfrm>
            <a:prstGeom prst="rect">
              <a:avLst/>
            </a:prstGeom>
          </p:spPr>
          <p:txBody>
            <a:bodyPr lIns="0" tIns="0" rIns="0" bIns="0" rtlCol="0" anchor="t">
              <a:spAutoFit/>
            </a:bodyPr>
            <a:lstStyle/>
            <a:p>
              <a:pPr algn="ctr">
                <a:lnSpc>
                  <a:spcPts val="6072"/>
                </a:lnSpc>
              </a:pPr>
              <a:r>
                <a:rPr lang="en-US" sz="4337">
                  <a:solidFill>
                    <a:srgbClr val="000000"/>
                  </a:solidFill>
                  <a:latin typeface="Montserrat Classic"/>
                  <a:ea typeface="Montserrat Classic"/>
                  <a:cs typeface="Montserrat Classic"/>
                  <a:sym typeface="Montserrat Classic"/>
                </a:rPr>
                <a:t>Why is it important to have weather forecasting?</a:t>
              </a:r>
            </a:p>
          </p:txBody>
        </p:sp>
        <p:sp>
          <p:nvSpPr>
            <p:cNvPr id="11" name="TextBox 11"/>
            <p:cNvSpPr txBox="1"/>
            <p:nvPr/>
          </p:nvSpPr>
          <p:spPr>
            <a:xfrm>
              <a:off x="4801237" y="1872195"/>
              <a:ext cx="3366823" cy="1106988"/>
            </a:xfrm>
            <a:prstGeom prst="rect">
              <a:avLst/>
            </a:prstGeom>
          </p:spPr>
          <p:txBody>
            <a:bodyPr lIns="0" tIns="0" rIns="0" bIns="0" rtlCol="0" anchor="t">
              <a:spAutoFit/>
            </a:bodyPr>
            <a:lstStyle/>
            <a:p>
              <a:pPr algn="ctr">
                <a:lnSpc>
                  <a:spcPts val="6999"/>
                </a:lnSpc>
              </a:pPr>
              <a:r>
                <a:rPr lang="en-US" sz="4999" b="1">
                  <a:solidFill>
                    <a:srgbClr val="000000"/>
                  </a:solidFill>
                  <a:latin typeface="Montserrat Classic Bold"/>
                  <a:ea typeface="Montserrat Classic Bold"/>
                  <a:cs typeface="Montserrat Classic Bold"/>
                  <a:sym typeface="Montserrat Classic Bold"/>
                </a:rPr>
                <a:t>THINK...</a:t>
              </a:r>
            </a:p>
          </p:txBody>
        </p:sp>
      </p:grpSp>
      <p:sp>
        <p:nvSpPr>
          <p:cNvPr id="12" name="TextBox 12"/>
          <p:cNvSpPr txBox="1"/>
          <p:nvPr/>
        </p:nvSpPr>
        <p:spPr>
          <a:xfrm>
            <a:off x="8087688" y="3149410"/>
            <a:ext cx="9449268" cy="1944370"/>
          </a:xfrm>
          <a:prstGeom prst="rect">
            <a:avLst/>
          </a:prstGeom>
        </p:spPr>
        <p:txBody>
          <a:bodyPr lIns="0" tIns="0" rIns="0" bIns="0" rtlCol="0" anchor="t">
            <a:spAutoFit/>
          </a:bodyPr>
          <a:lstStyle/>
          <a:p>
            <a:pPr algn="ctr">
              <a:lnSpc>
                <a:spcPts val="5180"/>
              </a:lnSpc>
              <a:spcBef>
                <a:spcPct val="0"/>
              </a:spcBef>
            </a:pPr>
            <a:r>
              <a:rPr lang="en-US" sz="3700" b="1">
                <a:solidFill>
                  <a:srgbClr val="000000"/>
                </a:solidFill>
                <a:latin typeface="Montserrat Classic Bold"/>
                <a:ea typeface="Montserrat Classic Bold"/>
                <a:cs typeface="Montserrat Classic Bold"/>
                <a:sym typeface="Montserrat Classic Bold"/>
              </a:rPr>
              <a:t>Weather forecasts are predictions about what the weather is likely to be in the upcoming days and weeks.</a:t>
            </a:r>
          </a:p>
        </p:txBody>
      </p:sp>
      <p:sp>
        <p:nvSpPr>
          <p:cNvPr id="13" name="TextBox 13"/>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14" name="TextBox 14"/>
          <p:cNvSpPr txBox="1"/>
          <p:nvPr/>
        </p:nvSpPr>
        <p:spPr>
          <a:xfrm>
            <a:off x="4967662" y="2085807"/>
            <a:ext cx="8352676" cy="854053"/>
          </a:xfrm>
          <a:prstGeom prst="rect">
            <a:avLst/>
          </a:prstGeom>
        </p:spPr>
        <p:txBody>
          <a:bodyPr lIns="0" tIns="0" rIns="0" bIns="0" rtlCol="0" anchor="t">
            <a:spAutoFit/>
          </a:bodyPr>
          <a:lstStyle/>
          <a:p>
            <a:pPr algn="ctr">
              <a:lnSpc>
                <a:spcPts val="6999"/>
              </a:lnSpc>
            </a:pPr>
            <a:r>
              <a:rPr lang="en-US" sz="4999" b="1" dirty="0">
                <a:solidFill>
                  <a:srgbClr val="000000"/>
                </a:solidFill>
                <a:latin typeface="Montserrat Classic Bold"/>
                <a:ea typeface="Montserrat Classic Bold"/>
                <a:cs typeface="Montserrat Classic Bold"/>
                <a:sym typeface="Montserrat Classic Bold"/>
              </a:rPr>
              <a:t>WEATHER FORECASTING </a:t>
            </a:r>
          </a:p>
        </p:txBody>
      </p:sp>
      <p:sp>
        <p:nvSpPr>
          <p:cNvPr id="15" name="TextBox 15"/>
          <p:cNvSpPr txBox="1"/>
          <p:nvPr/>
        </p:nvSpPr>
        <p:spPr>
          <a:xfrm>
            <a:off x="409577" y="9812291"/>
            <a:ext cx="9449268" cy="165100"/>
          </a:xfrm>
          <a:prstGeom prst="rect">
            <a:avLst/>
          </a:prstGeom>
        </p:spPr>
        <p:txBody>
          <a:bodyPr lIns="0" tIns="0" rIns="0" bIns="0" rtlCol="0" anchor="t">
            <a:spAutoFit/>
          </a:bodyPr>
          <a:lstStyle/>
          <a:p>
            <a:pPr algn="l">
              <a:lnSpc>
                <a:spcPts val="1399"/>
              </a:lnSpc>
              <a:spcBef>
                <a:spcPct val="0"/>
              </a:spcBef>
            </a:pPr>
            <a:r>
              <a:rPr lang="en-US" sz="999" dirty="0">
                <a:solidFill>
                  <a:srgbClr val="FFFFFF"/>
                </a:solidFill>
                <a:latin typeface="Montserrat Classic"/>
                <a:ea typeface="Montserrat Classic"/>
                <a:cs typeface="Montserrat Classic"/>
                <a:sym typeface="Montserrat Classic"/>
              </a:rPr>
              <a:t>Woman Checking Weather in Her Smartphone</a:t>
            </a:r>
            <a:r>
              <a:rPr lang="en-US" sz="999" u="sng" dirty="0">
                <a:solidFill>
                  <a:srgbClr val="FFFFFF"/>
                </a:solidFill>
                <a:latin typeface="Montserrat Classic"/>
                <a:ea typeface="Montserrat Classic"/>
                <a:cs typeface="Montserrat Classic"/>
                <a:sym typeface="Montserrat Classic"/>
              </a:rPr>
              <a:t> by </a:t>
            </a:r>
            <a:r>
              <a:rPr lang="en-US" sz="999" u="sng" dirty="0" err="1">
                <a:solidFill>
                  <a:srgbClr val="FFFFFF"/>
                </a:solidFill>
                <a:latin typeface="Montserrat Classic"/>
                <a:ea typeface="Montserrat Classic"/>
                <a:cs typeface="Montserrat Classic"/>
                <a:sym typeface="Montserrat Classic"/>
              </a:rPr>
              <a:t>Kaspars</a:t>
            </a:r>
            <a:r>
              <a:rPr lang="en-US" sz="999" u="sng" dirty="0">
                <a:solidFill>
                  <a:srgbClr val="FFFFFF"/>
                </a:solidFill>
                <a:latin typeface="Montserrat Classic"/>
                <a:ea typeface="Montserrat Classic"/>
                <a:cs typeface="Montserrat Classic"/>
                <a:sym typeface="Montserrat Classic"/>
              </a:rPr>
              <a:t> </a:t>
            </a:r>
            <a:r>
              <a:rPr lang="en-US" sz="999" u="sng" dirty="0" err="1">
                <a:solidFill>
                  <a:srgbClr val="FFFFFF"/>
                </a:solidFill>
                <a:latin typeface="Montserrat Classic"/>
                <a:ea typeface="Montserrat Classic"/>
                <a:cs typeface="Montserrat Classic"/>
                <a:sym typeface="Montserrat Classic"/>
              </a:rPr>
              <a:t>Grinvalds</a:t>
            </a:r>
            <a:endParaRPr lang="en-US" sz="999" u="sng" dirty="0">
              <a:solidFill>
                <a:srgbClr val="FFFFFF"/>
              </a:solidFill>
              <a:latin typeface="Montserrat Classic"/>
              <a:ea typeface="Montserrat Classic"/>
              <a:cs typeface="Montserrat Classic"/>
              <a:sym typeface="Montserrat Classic"/>
              <a:hlinkClick r:id="rId8" tooltip="https://www.canva.com/design/DAGHFVdQUO0/GKuX-TkXWVQJ8-z3upQhJQ/edit?embeddedPage=home&amp;appNavState=open"/>
            </a:endParaRPr>
          </a:p>
        </p:txBody>
      </p:sp>
      <p:sp>
        <p:nvSpPr>
          <p:cNvPr id="16" name="TextBox 15">
            <a:extLst>
              <a:ext uri="{FF2B5EF4-FFF2-40B4-BE49-F238E27FC236}">
                <a16:creationId xmlns:a16="http://schemas.microsoft.com/office/drawing/2014/main" id="{CE46F4B0-93BD-7376-F9FC-50A9314A4529}"/>
              </a:ext>
            </a:extLst>
          </p:cNvPr>
          <p:cNvSpPr txBox="1"/>
          <p:nvPr/>
        </p:nvSpPr>
        <p:spPr>
          <a:xfrm>
            <a:off x="17145000" y="49768"/>
            <a:ext cx="1143000" cy="369332"/>
          </a:xfrm>
          <a:prstGeom prst="rect">
            <a:avLst/>
          </a:prstGeom>
          <a:noFill/>
        </p:spPr>
        <p:txBody>
          <a:bodyPr wrap="square">
            <a:spAutoFit/>
          </a:bodyPr>
          <a:lstStyle/>
          <a:p>
            <a:r>
              <a:rPr lang="en-GB" i="0" dirty="0">
                <a:solidFill>
                  <a:srgbClr val="424242"/>
                </a:solidFill>
                <a:effectLst/>
                <a:highlight>
                  <a:srgbClr val="FFFFFF"/>
                </a:highlight>
                <a:latin typeface="Segoe UI" panose="020B0502040204020203" pitchFamily="34" charset="0"/>
              </a:rPr>
              <a:t>FT Q C49</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23850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3">
              <a:alphaModFix amt="10999"/>
            </a:blip>
            <a:stretch>
              <a:fillRect/>
            </a:stretch>
          </a:blipFill>
        </p:spPr>
        <p:txBody>
          <a:bodyPr/>
          <a:lstStyle/>
          <a:p>
            <a:endParaRPr lang="en-GB"/>
          </a:p>
        </p:txBody>
      </p:sp>
      <p:grpSp>
        <p:nvGrpSpPr>
          <p:cNvPr id="3" name="Group 3"/>
          <p:cNvGrpSpPr/>
          <p:nvPr/>
        </p:nvGrpSpPr>
        <p:grpSpPr>
          <a:xfrm>
            <a:off x="663770" y="2991682"/>
            <a:ext cx="16960460" cy="2218968"/>
            <a:chOff x="0" y="0"/>
            <a:chExt cx="4466952" cy="584420"/>
          </a:xfrm>
        </p:grpSpPr>
        <p:sp>
          <p:nvSpPr>
            <p:cNvPr id="4" name="Freeform 4"/>
            <p:cNvSpPr/>
            <p:nvPr/>
          </p:nvSpPr>
          <p:spPr>
            <a:xfrm>
              <a:off x="0" y="0"/>
              <a:ext cx="4466953" cy="584420"/>
            </a:xfrm>
            <a:custGeom>
              <a:avLst/>
              <a:gdLst/>
              <a:ahLst/>
              <a:cxnLst/>
              <a:rect l="l" t="t" r="r" b="b"/>
              <a:pathLst>
                <a:path w="4466953" h="584420">
                  <a:moveTo>
                    <a:pt x="23280" y="0"/>
                  </a:moveTo>
                  <a:lnTo>
                    <a:pt x="4443673" y="0"/>
                  </a:lnTo>
                  <a:cubicBezTo>
                    <a:pt x="4456530" y="0"/>
                    <a:pt x="4466953" y="10423"/>
                    <a:pt x="4466953" y="23280"/>
                  </a:cubicBezTo>
                  <a:lnTo>
                    <a:pt x="4466953" y="561140"/>
                  </a:lnTo>
                  <a:cubicBezTo>
                    <a:pt x="4466953" y="573997"/>
                    <a:pt x="4456530" y="584420"/>
                    <a:pt x="4443673" y="584420"/>
                  </a:cubicBezTo>
                  <a:lnTo>
                    <a:pt x="23280" y="584420"/>
                  </a:lnTo>
                  <a:cubicBezTo>
                    <a:pt x="17106" y="584420"/>
                    <a:pt x="11184" y="581967"/>
                    <a:pt x="6819" y="577601"/>
                  </a:cubicBezTo>
                  <a:cubicBezTo>
                    <a:pt x="2453" y="573235"/>
                    <a:pt x="0" y="567314"/>
                    <a:pt x="0" y="561140"/>
                  </a:cubicBezTo>
                  <a:lnTo>
                    <a:pt x="0" y="23280"/>
                  </a:lnTo>
                  <a:cubicBezTo>
                    <a:pt x="0" y="10423"/>
                    <a:pt x="10423" y="0"/>
                    <a:pt x="23280" y="0"/>
                  </a:cubicBezTo>
                  <a:close/>
                </a:path>
              </a:pathLst>
            </a:custGeom>
            <a:solidFill>
              <a:srgbClr val="FFFFFF"/>
            </a:solidFill>
            <a:ln w="57150" cap="rnd">
              <a:solidFill>
                <a:srgbClr val="2394E0"/>
              </a:solidFill>
              <a:prstDash val="solid"/>
              <a:round/>
            </a:ln>
          </p:spPr>
          <p:txBody>
            <a:bodyPr/>
            <a:lstStyle/>
            <a:p>
              <a:endParaRPr lang="en-GB"/>
            </a:p>
          </p:txBody>
        </p:sp>
        <p:sp>
          <p:nvSpPr>
            <p:cNvPr id="5" name="TextBox 5"/>
            <p:cNvSpPr txBox="1"/>
            <p:nvPr/>
          </p:nvSpPr>
          <p:spPr>
            <a:xfrm>
              <a:off x="0" y="-38100"/>
              <a:ext cx="4466952" cy="62252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4"/>
            <a:stretch>
              <a:fillRect l="-21116" r="-19874" b="-67942"/>
            </a:stretch>
          </a:blipFill>
        </p:spPr>
        <p:txBody>
          <a:bodyPr/>
          <a:lstStyle/>
          <a:p>
            <a:endParaRPr lang="en-GB"/>
          </a:p>
        </p:txBody>
      </p:sp>
      <p:grpSp>
        <p:nvGrpSpPr>
          <p:cNvPr id="7" name="Group 7"/>
          <p:cNvGrpSpPr/>
          <p:nvPr/>
        </p:nvGrpSpPr>
        <p:grpSpPr>
          <a:xfrm>
            <a:off x="0" y="651219"/>
            <a:ext cx="18775720" cy="1250020"/>
            <a:chOff x="0" y="0"/>
            <a:chExt cx="7425681" cy="494375"/>
          </a:xfrm>
        </p:grpSpPr>
        <p:sp>
          <p:nvSpPr>
            <p:cNvPr id="8" name="Freeform 8"/>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9" name="TextBox 9"/>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10" name="Freeform 10"/>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TextBox 11"/>
          <p:cNvSpPr txBox="1"/>
          <p:nvPr/>
        </p:nvSpPr>
        <p:spPr>
          <a:xfrm>
            <a:off x="2161449" y="5582125"/>
            <a:ext cx="13884446" cy="1944369"/>
          </a:xfrm>
          <a:prstGeom prst="rect">
            <a:avLst/>
          </a:prstGeom>
        </p:spPr>
        <p:txBody>
          <a:bodyPr lIns="0" tIns="0" rIns="0" bIns="0" rtlCol="0" anchor="t">
            <a:spAutoFit/>
          </a:bodyPr>
          <a:lstStyle/>
          <a:p>
            <a:pPr algn="ctr">
              <a:lnSpc>
                <a:spcPts val="5180"/>
              </a:lnSpc>
            </a:pPr>
            <a:r>
              <a:rPr lang="en-US" sz="3700" b="1">
                <a:solidFill>
                  <a:srgbClr val="000000"/>
                </a:solidFill>
                <a:latin typeface="Montserrat Classic Bold"/>
                <a:ea typeface="Montserrat Classic Bold"/>
                <a:cs typeface="Montserrat Classic Bold"/>
                <a:sym typeface="Montserrat Classic Bold"/>
              </a:rPr>
              <a:t>TASK:</a:t>
            </a:r>
          </a:p>
          <a:p>
            <a:pPr algn="ctr">
              <a:lnSpc>
                <a:spcPts val="5180"/>
              </a:lnSpc>
            </a:pPr>
            <a:r>
              <a:rPr lang="en-US" sz="3700" b="1">
                <a:solidFill>
                  <a:srgbClr val="000000"/>
                </a:solidFill>
                <a:latin typeface="Montserrat Classic Bold"/>
                <a:ea typeface="Montserrat Classic Bold"/>
                <a:cs typeface="Montserrat Classic Bold"/>
                <a:sym typeface="Montserrat Classic Bold"/>
              </a:rPr>
              <a:t>List some activities and occupations which you would check the weather forecast for...</a:t>
            </a:r>
          </a:p>
        </p:txBody>
      </p:sp>
      <p:sp>
        <p:nvSpPr>
          <p:cNvPr id="12" name="Freeform 12"/>
          <p:cNvSpPr/>
          <p:nvPr/>
        </p:nvSpPr>
        <p:spPr>
          <a:xfrm flipH="1">
            <a:off x="6844697" y="4813797"/>
            <a:ext cx="1524765" cy="1708106"/>
          </a:xfrm>
          <a:custGeom>
            <a:avLst/>
            <a:gdLst/>
            <a:ahLst/>
            <a:cxnLst/>
            <a:rect l="l" t="t" r="r" b="b"/>
            <a:pathLst>
              <a:path w="1524765" h="1708106">
                <a:moveTo>
                  <a:pt x="1524765" y="0"/>
                </a:moveTo>
                <a:lnTo>
                  <a:pt x="0" y="0"/>
                </a:lnTo>
                <a:lnTo>
                  <a:pt x="0" y="1708106"/>
                </a:lnTo>
                <a:lnTo>
                  <a:pt x="1524765" y="1708106"/>
                </a:lnTo>
                <a:lnTo>
                  <a:pt x="1524765" y="0"/>
                </a:lnTo>
                <a:close/>
              </a:path>
            </a:pathLst>
          </a:custGeom>
          <a:blipFill>
            <a:blip r:embed="rId7"/>
            <a:stretch>
              <a:fillRect l="-175504" t="-8301" r="-45209" b="-55878"/>
            </a:stretch>
          </a:blipFill>
        </p:spPr>
        <p:txBody>
          <a:bodyPr/>
          <a:lstStyle/>
          <a:p>
            <a:endParaRPr lang="en-GB"/>
          </a:p>
        </p:txBody>
      </p:sp>
      <p:sp>
        <p:nvSpPr>
          <p:cNvPr id="13" name="Freeform 13"/>
          <p:cNvSpPr/>
          <p:nvPr/>
        </p:nvSpPr>
        <p:spPr>
          <a:xfrm>
            <a:off x="323852" y="7839576"/>
            <a:ext cx="2596683" cy="2223410"/>
          </a:xfrm>
          <a:custGeom>
            <a:avLst/>
            <a:gdLst/>
            <a:ahLst/>
            <a:cxnLst/>
            <a:rect l="l" t="t" r="r" b="b"/>
            <a:pathLst>
              <a:path w="2596683" h="2223410">
                <a:moveTo>
                  <a:pt x="0" y="0"/>
                </a:moveTo>
                <a:lnTo>
                  <a:pt x="2596684" y="0"/>
                </a:lnTo>
                <a:lnTo>
                  <a:pt x="2596684" y="2223410"/>
                </a:lnTo>
                <a:lnTo>
                  <a:pt x="0" y="22234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4" name="Freeform 14"/>
          <p:cNvSpPr/>
          <p:nvPr/>
        </p:nvSpPr>
        <p:spPr>
          <a:xfrm>
            <a:off x="4162656" y="7842117"/>
            <a:ext cx="2054304" cy="2220869"/>
          </a:xfrm>
          <a:custGeom>
            <a:avLst/>
            <a:gdLst/>
            <a:ahLst/>
            <a:cxnLst/>
            <a:rect l="l" t="t" r="r" b="b"/>
            <a:pathLst>
              <a:path w="2054304" h="2220869">
                <a:moveTo>
                  <a:pt x="0" y="0"/>
                </a:moveTo>
                <a:lnTo>
                  <a:pt x="2054304" y="0"/>
                </a:lnTo>
                <a:lnTo>
                  <a:pt x="2054304" y="2220869"/>
                </a:lnTo>
                <a:lnTo>
                  <a:pt x="0" y="22208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5" name="Freeform 15"/>
          <p:cNvSpPr/>
          <p:nvPr/>
        </p:nvSpPr>
        <p:spPr>
          <a:xfrm>
            <a:off x="7135231" y="8106600"/>
            <a:ext cx="3667848" cy="1847678"/>
          </a:xfrm>
          <a:custGeom>
            <a:avLst/>
            <a:gdLst/>
            <a:ahLst/>
            <a:cxnLst/>
            <a:rect l="l" t="t" r="r" b="b"/>
            <a:pathLst>
              <a:path w="3667848" h="1847678">
                <a:moveTo>
                  <a:pt x="0" y="0"/>
                </a:moveTo>
                <a:lnTo>
                  <a:pt x="3667847" y="0"/>
                </a:lnTo>
                <a:lnTo>
                  <a:pt x="3667847" y="1847678"/>
                </a:lnTo>
                <a:lnTo>
                  <a:pt x="0" y="184767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16" name="Freeform 16"/>
          <p:cNvSpPr/>
          <p:nvPr/>
        </p:nvSpPr>
        <p:spPr>
          <a:xfrm rot="-1259076">
            <a:off x="11037260" y="7432450"/>
            <a:ext cx="4014412" cy="2689656"/>
          </a:xfrm>
          <a:custGeom>
            <a:avLst/>
            <a:gdLst/>
            <a:ahLst/>
            <a:cxnLst/>
            <a:rect l="l" t="t" r="r" b="b"/>
            <a:pathLst>
              <a:path w="4014412" h="2689656">
                <a:moveTo>
                  <a:pt x="0" y="0"/>
                </a:moveTo>
                <a:lnTo>
                  <a:pt x="4014412" y="0"/>
                </a:lnTo>
                <a:lnTo>
                  <a:pt x="4014412" y="2689656"/>
                </a:lnTo>
                <a:lnTo>
                  <a:pt x="0" y="268965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17" name="Freeform 17"/>
          <p:cNvSpPr/>
          <p:nvPr/>
        </p:nvSpPr>
        <p:spPr>
          <a:xfrm>
            <a:off x="11599532" y="8087550"/>
            <a:ext cx="1099894" cy="2013536"/>
          </a:xfrm>
          <a:custGeom>
            <a:avLst/>
            <a:gdLst/>
            <a:ahLst/>
            <a:cxnLst/>
            <a:rect l="l" t="t" r="r" b="b"/>
            <a:pathLst>
              <a:path w="1099894" h="2013536">
                <a:moveTo>
                  <a:pt x="0" y="0"/>
                </a:moveTo>
                <a:lnTo>
                  <a:pt x="1099894" y="0"/>
                </a:lnTo>
                <a:lnTo>
                  <a:pt x="1099894" y="2013536"/>
                </a:lnTo>
                <a:lnTo>
                  <a:pt x="0" y="2013536"/>
                </a:lnTo>
                <a:lnTo>
                  <a:pt x="0" y="0"/>
                </a:lnTo>
                <a:close/>
              </a:path>
            </a:pathLst>
          </a:custGeom>
          <a:blipFill>
            <a:blip r:embed="rId16"/>
            <a:stretch>
              <a:fillRect/>
            </a:stretch>
          </a:blipFill>
        </p:spPr>
        <p:txBody>
          <a:bodyPr/>
          <a:lstStyle/>
          <a:p>
            <a:endParaRPr lang="en-GB"/>
          </a:p>
        </p:txBody>
      </p:sp>
      <p:sp>
        <p:nvSpPr>
          <p:cNvPr id="18" name="TextBox 18"/>
          <p:cNvSpPr txBox="1"/>
          <p:nvPr/>
        </p:nvSpPr>
        <p:spPr>
          <a:xfrm>
            <a:off x="899615" y="3095173"/>
            <a:ext cx="16488770" cy="1899285"/>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Montserrat Classic"/>
                <a:ea typeface="Montserrat Classic"/>
                <a:cs typeface="Montserrat Classic"/>
                <a:sym typeface="Montserrat Classic"/>
              </a:rPr>
              <a:t>It's important we have weather forecasts because they help us plan our daily activities, stay safe during extreme weather and allow various industries to operate efficiently. </a:t>
            </a:r>
          </a:p>
        </p:txBody>
      </p:sp>
      <p:sp>
        <p:nvSpPr>
          <p:cNvPr id="19" name="TextBox 19"/>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20" name="TextBox 20"/>
          <p:cNvSpPr txBox="1"/>
          <p:nvPr/>
        </p:nvSpPr>
        <p:spPr>
          <a:xfrm>
            <a:off x="4927335" y="2038484"/>
            <a:ext cx="8352676" cy="854053"/>
          </a:xfrm>
          <a:prstGeom prst="rect">
            <a:avLst/>
          </a:prstGeom>
        </p:spPr>
        <p:txBody>
          <a:bodyPr lIns="0" tIns="0" rIns="0" bIns="0" rtlCol="0" anchor="t">
            <a:spAutoFit/>
          </a:bodyPr>
          <a:lstStyle/>
          <a:p>
            <a:pPr algn="ctr">
              <a:lnSpc>
                <a:spcPts val="6999"/>
              </a:lnSpc>
            </a:pPr>
            <a:r>
              <a:rPr lang="en-US" sz="4999" b="1">
                <a:solidFill>
                  <a:srgbClr val="000000"/>
                </a:solidFill>
                <a:latin typeface="Montserrat Classic Bold"/>
                <a:ea typeface="Montserrat Classic Bold"/>
                <a:cs typeface="Montserrat Classic Bold"/>
                <a:sym typeface="Montserrat Classic Bold"/>
              </a:rPr>
              <a:t>WEATHER FORECASTING </a:t>
            </a:r>
          </a:p>
        </p:txBody>
      </p:sp>
      <p:sp>
        <p:nvSpPr>
          <p:cNvPr id="21" name="TextBox 20">
            <a:extLst>
              <a:ext uri="{FF2B5EF4-FFF2-40B4-BE49-F238E27FC236}">
                <a16:creationId xmlns:a16="http://schemas.microsoft.com/office/drawing/2014/main" id="{5F2BA373-A65A-105E-19E9-FA577DE4E136}"/>
              </a:ext>
            </a:extLst>
          </p:cNvPr>
          <p:cNvSpPr txBox="1"/>
          <p:nvPr/>
        </p:nvSpPr>
        <p:spPr>
          <a:xfrm>
            <a:off x="17145000" y="49768"/>
            <a:ext cx="1143000" cy="369332"/>
          </a:xfrm>
          <a:prstGeom prst="rect">
            <a:avLst/>
          </a:prstGeom>
          <a:noFill/>
        </p:spPr>
        <p:txBody>
          <a:bodyPr wrap="square">
            <a:spAutoFit/>
          </a:bodyPr>
          <a:lstStyle/>
          <a:p>
            <a:r>
              <a:rPr lang="en-GB" i="0" dirty="0">
                <a:solidFill>
                  <a:srgbClr val="424242"/>
                </a:solidFill>
                <a:effectLst/>
                <a:highlight>
                  <a:srgbClr val="FFFFFF"/>
                </a:highlight>
                <a:latin typeface="Segoe UI" panose="020B0502040204020203" pitchFamily="34" charset="0"/>
              </a:rPr>
              <a:t>FT Q C49</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TextBox 8"/>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9" name="TextBox 9"/>
          <p:cNvSpPr txBox="1"/>
          <p:nvPr/>
        </p:nvSpPr>
        <p:spPr>
          <a:xfrm>
            <a:off x="3593275" y="1967914"/>
            <a:ext cx="12046369" cy="771459"/>
          </a:xfrm>
          <a:prstGeom prst="rect">
            <a:avLst/>
          </a:prstGeom>
        </p:spPr>
        <p:txBody>
          <a:bodyPr lIns="0" tIns="0" rIns="0" bIns="0" rtlCol="0" anchor="t">
            <a:spAutoFit/>
          </a:bodyPr>
          <a:lstStyle/>
          <a:p>
            <a:pPr algn="ctr">
              <a:lnSpc>
                <a:spcPts val="6299"/>
              </a:lnSpc>
            </a:pPr>
            <a:r>
              <a:rPr lang="en-US" sz="4500" b="1">
                <a:solidFill>
                  <a:srgbClr val="000000"/>
                </a:solidFill>
                <a:latin typeface="Montserrat Classic Bold"/>
                <a:ea typeface="Montserrat Classic Bold"/>
                <a:cs typeface="Montserrat Classic Bold"/>
                <a:sym typeface="Montserrat Classic Bold"/>
              </a:rPr>
              <a:t>HOW ARE WEATHER FORECASTS MADE? </a:t>
            </a:r>
          </a:p>
        </p:txBody>
      </p:sp>
      <p:sp>
        <p:nvSpPr>
          <p:cNvPr id="10" name="TextBox 10"/>
          <p:cNvSpPr txBox="1"/>
          <p:nvPr/>
        </p:nvSpPr>
        <p:spPr>
          <a:xfrm>
            <a:off x="409577" y="7500334"/>
            <a:ext cx="17719001" cy="1471930"/>
          </a:xfrm>
          <a:prstGeom prst="rect">
            <a:avLst/>
          </a:prstGeom>
        </p:spPr>
        <p:txBody>
          <a:bodyPr lIns="0" tIns="0" rIns="0" bIns="0" rtlCol="0" anchor="t">
            <a:spAutoFit/>
          </a:bodyPr>
          <a:lstStyle/>
          <a:p>
            <a:pPr algn="l">
              <a:lnSpc>
                <a:spcPts val="3920"/>
              </a:lnSpc>
              <a:spcBef>
                <a:spcPct val="0"/>
              </a:spcBef>
            </a:pPr>
            <a:r>
              <a:rPr lang="en-US" sz="2800">
                <a:solidFill>
                  <a:srgbClr val="000000"/>
                </a:solidFill>
                <a:latin typeface="Montserrat Classic"/>
                <a:ea typeface="Montserrat Classic"/>
                <a:cs typeface="Montserrat Classic"/>
                <a:sym typeface="Montserrat Classic"/>
              </a:rPr>
              <a:t>Meteorologists, who are scientists that study weather, analyse this data and use powerful computers to predict what the weather will be like in the future. They look at patterns in the data and use computer models to simulate the atmosphere. </a:t>
            </a:r>
          </a:p>
        </p:txBody>
      </p:sp>
      <p:sp>
        <p:nvSpPr>
          <p:cNvPr id="11" name="TextBox 11"/>
          <p:cNvSpPr txBox="1"/>
          <p:nvPr/>
        </p:nvSpPr>
        <p:spPr>
          <a:xfrm>
            <a:off x="3379776" y="2777473"/>
            <a:ext cx="11528447" cy="523831"/>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Montserrat Classic"/>
                <a:ea typeface="Montserrat Classic"/>
                <a:cs typeface="Montserrat Classic"/>
                <a:sym typeface="Montserrat Classic"/>
              </a:rPr>
              <a:t>Weather forecasts are made by gathering information from....</a:t>
            </a:r>
          </a:p>
        </p:txBody>
      </p:sp>
      <p:sp>
        <p:nvSpPr>
          <p:cNvPr id="12" name="TextBox 12"/>
          <p:cNvSpPr txBox="1"/>
          <p:nvPr/>
        </p:nvSpPr>
        <p:spPr>
          <a:xfrm>
            <a:off x="419102" y="9023596"/>
            <a:ext cx="14286169" cy="976630"/>
          </a:xfrm>
          <a:prstGeom prst="rect">
            <a:avLst/>
          </a:prstGeom>
        </p:spPr>
        <p:txBody>
          <a:bodyPr lIns="0" tIns="0" rIns="0" bIns="0" rtlCol="0" anchor="t">
            <a:spAutoFit/>
          </a:bodyPr>
          <a:lstStyle/>
          <a:p>
            <a:pPr algn="l">
              <a:lnSpc>
                <a:spcPts val="3920"/>
              </a:lnSpc>
              <a:spcBef>
                <a:spcPct val="0"/>
              </a:spcBef>
            </a:pPr>
            <a:r>
              <a:rPr lang="en-US" sz="2800">
                <a:solidFill>
                  <a:srgbClr val="000000"/>
                </a:solidFill>
                <a:latin typeface="Montserrat Classic"/>
                <a:ea typeface="Montserrat Classic"/>
                <a:cs typeface="Montserrat Classic"/>
                <a:sym typeface="Montserrat Classic"/>
              </a:rPr>
              <a:t>Based on this, they create weather forecasts and keep updating them as new information comes in to make sure the predictions are accurate. </a:t>
            </a:r>
          </a:p>
        </p:txBody>
      </p:sp>
      <p:grpSp>
        <p:nvGrpSpPr>
          <p:cNvPr id="13" name="Group 13"/>
          <p:cNvGrpSpPr/>
          <p:nvPr/>
        </p:nvGrpSpPr>
        <p:grpSpPr>
          <a:xfrm>
            <a:off x="322752" y="3434378"/>
            <a:ext cx="3462654" cy="3900324"/>
            <a:chOff x="0" y="0"/>
            <a:chExt cx="911975" cy="1027246"/>
          </a:xfrm>
        </p:grpSpPr>
        <p:sp>
          <p:nvSpPr>
            <p:cNvPr id="14" name="Freeform 14"/>
            <p:cNvSpPr/>
            <p:nvPr/>
          </p:nvSpPr>
          <p:spPr>
            <a:xfrm>
              <a:off x="0" y="0"/>
              <a:ext cx="911975" cy="1027246"/>
            </a:xfrm>
            <a:custGeom>
              <a:avLst/>
              <a:gdLst/>
              <a:ahLst/>
              <a:cxnLst/>
              <a:rect l="l" t="t" r="r" b="b"/>
              <a:pathLst>
                <a:path w="911975" h="1027246">
                  <a:moveTo>
                    <a:pt x="114028" y="0"/>
                  </a:moveTo>
                  <a:lnTo>
                    <a:pt x="797947" y="0"/>
                  </a:lnTo>
                  <a:cubicBezTo>
                    <a:pt x="860923" y="0"/>
                    <a:pt x="911975" y="51052"/>
                    <a:pt x="911975" y="114028"/>
                  </a:cubicBezTo>
                  <a:lnTo>
                    <a:pt x="911975" y="913218"/>
                  </a:lnTo>
                  <a:cubicBezTo>
                    <a:pt x="911975" y="976194"/>
                    <a:pt x="860923" y="1027246"/>
                    <a:pt x="797947" y="1027246"/>
                  </a:cubicBezTo>
                  <a:lnTo>
                    <a:pt x="114028" y="1027246"/>
                  </a:lnTo>
                  <a:cubicBezTo>
                    <a:pt x="51052" y="1027246"/>
                    <a:pt x="0" y="976194"/>
                    <a:pt x="0" y="913218"/>
                  </a:cubicBezTo>
                  <a:lnTo>
                    <a:pt x="0" y="114028"/>
                  </a:lnTo>
                  <a:cubicBezTo>
                    <a:pt x="0" y="51052"/>
                    <a:pt x="51052" y="0"/>
                    <a:pt x="114028" y="0"/>
                  </a:cubicBezTo>
                  <a:close/>
                </a:path>
              </a:pathLst>
            </a:custGeom>
            <a:solidFill>
              <a:srgbClr val="FFFFFF"/>
            </a:solidFill>
            <a:ln w="66675" cap="rnd">
              <a:solidFill>
                <a:srgbClr val="70BBD6"/>
              </a:solidFill>
              <a:prstDash val="solid"/>
              <a:round/>
            </a:ln>
          </p:spPr>
          <p:txBody>
            <a:bodyPr/>
            <a:lstStyle/>
            <a:p>
              <a:endParaRPr lang="en-GB"/>
            </a:p>
          </p:txBody>
        </p:sp>
        <p:sp>
          <p:nvSpPr>
            <p:cNvPr id="15" name="TextBox 15"/>
            <p:cNvSpPr txBox="1"/>
            <p:nvPr/>
          </p:nvSpPr>
          <p:spPr>
            <a:xfrm>
              <a:off x="0" y="-47625"/>
              <a:ext cx="911975" cy="1074871"/>
            </a:xfrm>
            <a:prstGeom prst="rect">
              <a:avLst/>
            </a:prstGeom>
          </p:spPr>
          <p:txBody>
            <a:bodyPr lIns="50800" tIns="50800" rIns="50800" bIns="50800" rtlCol="0" anchor="ctr"/>
            <a:lstStyle/>
            <a:p>
              <a:pPr algn="ctr">
                <a:lnSpc>
                  <a:spcPts val="3639"/>
                </a:lnSpc>
              </a:pPr>
              <a:r>
                <a:rPr lang="en-US" sz="2599" b="1">
                  <a:solidFill>
                    <a:srgbClr val="000000"/>
                  </a:solidFill>
                  <a:latin typeface="Montserrat Classic Bold"/>
                  <a:ea typeface="Montserrat Classic Bold"/>
                  <a:cs typeface="Montserrat Classic Bold"/>
                  <a:sym typeface="Montserrat Classic Bold"/>
                </a:rPr>
                <a:t>Ground Level: </a:t>
              </a:r>
              <a:r>
                <a:rPr lang="en-US" sz="2599">
                  <a:solidFill>
                    <a:srgbClr val="000000"/>
                  </a:solidFill>
                  <a:latin typeface="Montserrat Classic"/>
                  <a:ea typeface="Montserrat Classic"/>
                  <a:cs typeface="Montserrat Classic"/>
                  <a:sym typeface="Montserrat Classic"/>
                </a:rPr>
                <a:t>Weather stations across the UK collect data on temperature, humidity, wind speed and air pressure.</a:t>
              </a:r>
            </a:p>
          </p:txBody>
        </p:sp>
      </p:grpSp>
      <p:grpSp>
        <p:nvGrpSpPr>
          <p:cNvPr id="16" name="Group 16"/>
          <p:cNvGrpSpPr/>
          <p:nvPr/>
        </p:nvGrpSpPr>
        <p:grpSpPr>
          <a:xfrm>
            <a:off x="3872192" y="3434378"/>
            <a:ext cx="3462654" cy="3900324"/>
            <a:chOff x="0" y="0"/>
            <a:chExt cx="911975" cy="1027246"/>
          </a:xfrm>
        </p:grpSpPr>
        <p:sp>
          <p:nvSpPr>
            <p:cNvPr id="17" name="Freeform 17"/>
            <p:cNvSpPr/>
            <p:nvPr/>
          </p:nvSpPr>
          <p:spPr>
            <a:xfrm>
              <a:off x="0" y="0"/>
              <a:ext cx="911975" cy="1027246"/>
            </a:xfrm>
            <a:custGeom>
              <a:avLst/>
              <a:gdLst/>
              <a:ahLst/>
              <a:cxnLst/>
              <a:rect l="l" t="t" r="r" b="b"/>
              <a:pathLst>
                <a:path w="911975" h="1027246">
                  <a:moveTo>
                    <a:pt x="114028" y="0"/>
                  </a:moveTo>
                  <a:lnTo>
                    <a:pt x="797947" y="0"/>
                  </a:lnTo>
                  <a:cubicBezTo>
                    <a:pt x="860923" y="0"/>
                    <a:pt x="911975" y="51052"/>
                    <a:pt x="911975" y="114028"/>
                  </a:cubicBezTo>
                  <a:lnTo>
                    <a:pt x="911975" y="913218"/>
                  </a:lnTo>
                  <a:cubicBezTo>
                    <a:pt x="911975" y="976194"/>
                    <a:pt x="860923" y="1027246"/>
                    <a:pt x="797947" y="1027246"/>
                  </a:cubicBezTo>
                  <a:lnTo>
                    <a:pt x="114028" y="1027246"/>
                  </a:lnTo>
                  <a:cubicBezTo>
                    <a:pt x="51052" y="1027246"/>
                    <a:pt x="0" y="976194"/>
                    <a:pt x="0" y="913218"/>
                  </a:cubicBezTo>
                  <a:lnTo>
                    <a:pt x="0" y="114028"/>
                  </a:lnTo>
                  <a:cubicBezTo>
                    <a:pt x="0" y="51052"/>
                    <a:pt x="51052" y="0"/>
                    <a:pt x="114028" y="0"/>
                  </a:cubicBezTo>
                  <a:close/>
                </a:path>
              </a:pathLst>
            </a:custGeom>
            <a:solidFill>
              <a:srgbClr val="FFFFFF"/>
            </a:solidFill>
            <a:ln w="66675" cap="rnd">
              <a:solidFill>
                <a:srgbClr val="70BBD6"/>
              </a:solidFill>
              <a:prstDash val="solid"/>
              <a:round/>
            </a:ln>
          </p:spPr>
          <p:txBody>
            <a:bodyPr/>
            <a:lstStyle/>
            <a:p>
              <a:endParaRPr lang="en-GB"/>
            </a:p>
          </p:txBody>
        </p:sp>
        <p:sp>
          <p:nvSpPr>
            <p:cNvPr id="18" name="TextBox 18"/>
            <p:cNvSpPr txBox="1"/>
            <p:nvPr/>
          </p:nvSpPr>
          <p:spPr>
            <a:xfrm>
              <a:off x="0" y="-57150"/>
              <a:ext cx="911975" cy="1084396"/>
            </a:xfrm>
            <a:prstGeom prst="rect">
              <a:avLst/>
            </a:prstGeom>
          </p:spPr>
          <p:txBody>
            <a:bodyPr lIns="50800" tIns="50800" rIns="50800" bIns="50800" rtlCol="0" anchor="ctr"/>
            <a:lstStyle/>
            <a:p>
              <a:pPr algn="ctr">
                <a:lnSpc>
                  <a:spcPts val="3919"/>
                </a:lnSpc>
              </a:pPr>
              <a:r>
                <a:rPr lang="en-US" sz="2799" b="1">
                  <a:solidFill>
                    <a:srgbClr val="000000"/>
                  </a:solidFill>
                  <a:latin typeface="Montserrat Classic Bold"/>
                  <a:ea typeface="Montserrat Classic Bold"/>
                  <a:cs typeface="Montserrat Classic Bold"/>
                  <a:sym typeface="Montserrat Classic Bold"/>
                </a:rPr>
                <a:t>Aeroplanes: </a:t>
              </a:r>
              <a:r>
                <a:rPr lang="en-US" sz="2799">
                  <a:solidFill>
                    <a:srgbClr val="000000"/>
                  </a:solidFill>
                  <a:latin typeface="Montserrat Classic"/>
                  <a:ea typeface="Montserrat Classic"/>
                  <a:cs typeface="Montserrat Classic"/>
                  <a:sym typeface="Montserrat Classic"/>
                </a:rPr>
                <a:t>Special instruments on planes measure weather conditions at different altitudes.</a:t>
              </a:r>
            </a:p>
          </p:txBody>
        </p:sp>
      </p:grpSp>
      <p:grpSp>
        <p:nvGrpSpPr>
          <p:cNvPr id="19" name="Group 19"/>
          <p:cNvGrpSpPr/>
          <p:nvPr/>
        </p:nvGrpSpPr>
        <p:grpSpPr>
          <a:xfrm>
            <a:off x="14520511" y="3434378"/>
            <a:ext cx="3462654" cy="3900324"/>
            <a:chOff x="0" y="0"/>
            <a:chExt cx="911975" cy="1027246"/>
          </a:xfrm>
        </p:grpSpPr>
        <p:sp>
          <p:nvSpPr>
            <p:cNvPr id="20" name="Freeform 20"/>
            <p:cNvSpPr/>
            <p:nvPr/>
          </p:nvSpPr>
          <p:spPr>
            <a:xfrm>
              <a:off x="0" y="0"/>
              <a:ext cx="911975" cy="1027246"/>
            </a:xfrm>
            <a:custGeom>
              <a:avLst/>
              <a:gdLst/>
              <a:ahLst/>
              <a:cxnLst/>
              <a:rect l="l" t="t" r="r" b="b"/>
              <a:pathLst>
                <a:path w="911975" h="1027246">
                  <a:moveTo>
                    <a:pt x="114028" y="0"/>
                  </a:moveTo>
                  <a:lnTo>
                    <a:pt x="797947" y="0"/>
                  </a:lnTo>
                  <a:cubicBezTo>
                    <a:pt x="860923" y="0"/>
                    <a:pt x="911975" y="51052"/>
                    <a:pt x="911975" y="114028"/>
                  </a:cubicBezTo>
                  <a:lnTo>
                    <a:pt x="911975" y="913218"/>
                  </a:lnTo>
                  <a:cubicBezTo>
                    <a:pt x="911975" y="976194"/>
                    <a:pt x="860923" y="1027246"/>
                    <a:pt x="797947" y="1027246"/>
                  </a:cubicBezTo>
                  <a:lnTo>
                    <a:pt x="114028" y="1027246"/>
                  </a:lnTo>
                  <a:cubicBezTo>
                    <a:pt x="51052" y="1027246"/>
                    <a:pt x="0" y="976194"/>
                    <a:pt x="0" y="913218"/>
                  </a:cubicBezTo>
                  <a:lnTo>
                    <a:pt x="0" y="114028"/>
                  </a:lnTo>
                  <a:cubicBezTo>
                    <a:pt x="0" y="51052"/>
                    <a:pt x="51052" y="0"/>
                    <a:pt x="114028" y="0"/>
                  </a:cubicBezTo>
                  <a:close/>
                </a:path>
              </a:pathLst>
            </a:custGeom>
            <a:solidFill>
              <a:srgbClr val="FFFFFF"/>
            </a:solidFill>
            <a:ln w="66675" cap="rnd">
              <a:solidFill>
                <a:srgbClr val="70BBD6"/>
              </a:solidFill>
              <a:prstDash val="solid"/>
              <a:round/>
            </a:ln>
          </p:spPr>
          <p:txBody>
            <a:bodyPr/>
            <a:lstStyle/>
            <a:p>
              <a:endParaRPr lang="en-GB"/>
            </a:p>
          </p:txBody>
        </p:sp>
        <p:sp>
          <p:nvSpPr>
            <p:cNvPr id="21" name="TextBox 21"/>
            <p:cNvSpPr txBox="1"/>
            <p:nvPr/>
          </p:nvSpPr>
          <p:spPr>
            <a:xfrm>
              <a:off x="0" y="-57150"/>
              <a:ext cx="911975" cy="1084396"/>
            </a:xfrm>
            <a:prstGeom prst="rect">
              <a:avLst/>
            </a:prstGeom>
          </p:spPr>
          <p:txBody>
            <a:bodyPr lIns="50800" tIns="50800" rIns="50800" bIns="50800" rtlCol="0" anchor="ctr"/>
            <a:lstStyle/>
            <a:p>
              <a:pPr algn="ctr">
                <a:lnSpc>
                  <a:spcPts val="4059"/>
                </a:lnSpc>
              </a:pPr>
              <a:r>
                <a:rPr lang="en-US" sz="2899" b="1">
                  <a:solidFill>
                    <a:srgbClr val="000000"/>
                  </a:solidFill>
                  <a:latin typeface="Montserrat Classic Bold"/>
                  <a:ea typeface="Montserrat Classic Bold"/>
                  <a:cs typeface="Montserrat Classic Bold"/>
                  <a:sym typeface="Montserrat Classic Bold"/>
                </a:rPr>
                <a:t>Weather Buoys: </a:t>
              </a:r>
              <a:r>
                <a:rPr lang="en-US" sz="2899">
                  <a:solidFill>
                    <a:srgbClr val="000000"/>
                  </a:solidFill>
                  <a:latin typeface="Montserrat Classic"/>
                  <a:ea typeface="Montserrat Classic"/>
                  <a:cs typeface="Montserrat Classic"/>
                  <a:sym typeface="Montserrat Classic"/>
                </a:rPr>
                <a:t>Floating devices in the sea measure water temperature and wave height.</a:t>
              </a:r>
            </a:p>
          </p:txBody>
        </p:sp>
      </p:grpSp>
      <p:grpSp>
        <p:nvGrpSpPr>
          <p:cNvPr id="22" name="Group 22"/>
          <p:cNvGrpSpPr/>
          <p:nvPr/>
        </p:nvGrpSpPr>
        <p:grpSpPr>
          <a:xfrm>
            <a:off x="10971072" y="3434378"/>
            <a:ext cx="3462654" cy="3900324"/>
            <a:chOff x="0" y="0"/>
            <a:chExt cx="911975" cy="1027246"/>
          </a:xfrm>
        </p:grpSpPr>
        <p:sp>
          <p:nvSpPr>
            <p:cNvPr id="23" name="Freeform 23"/>
            <p:cNvSpPr/>
            <p:nvPr/>
          </p:nvSpPr>
          <p:spPr>
            <a:xfrm>
              <a:off x="0" y="0"/>
              <a:ext cx="911975" cy="1027246"/>
            </a:xfrm>
            <a:custGeom>
              <a:avLst/>
              <a:gdLst/>
              <a:ahLst/>
              <a:cxnLst/>
              <a:rect l="l" t="t" r="r" b="b"/>
              <a:pathLst>
                <a:path w="911975" h="1027246">
                  <a:moveTo>
                    <a:pt x="114028" y="0"/>
                  </a:moveTo>
                  <a:lnTo>
                    <a:pt x="797947" y="0"/>
                  </a:lnTo>
                  <a:cubicBezTo>
                    <a:pt x="860923" y="0"/>
                    <a:pt x="911975" y="51052"/>
                    <a:pt x="911975" y="114028"/>
                  </a:cubicBezTo>
                  <a:lnTo>
                    <a:pt x="911975" y="913218"/>
                  </a:lnTo>
                  <a:cubicBezTo>
                    <a:pt x="911975" y="976194"/>
                    <a:pt x="860923" y="1027246"/>
                    <a:pt x="797947" y="1027246"/>
                  </a:cubicBezTo>
                  <a:lnTo>
                    <a:pt x="114028" y="1027246"/>
                  </a:lnTo>
                  <a:cubicBezTo>
                    <a:pt x="51052" y="1027246"/>
                    <a:pt x="0" y="976194"/>
                    <a:pt x="0" y="913218"/>
                  </a:cubicBezTo>
                  <a:lnTo>
                    <a:pt x="0" y="114028"/>
                  </a:lnTo>
                  <a:cubicBezTo>
                    <a:pt x="0" y="51052"/>
                    <a:pt x="51052" y="0"/>
                    <a:pt x="114028" y="0"/>
                  </a:cubicBezTo>
                  <a:close/>
                </a:path>
              </a:pathLst>
            </a:custGeom>
            <a:solidFill>
              <a:srgbClr val="FFFFFF"/>
            </a:solidFill>
            <a:ln w="66675" cap="rnd">
              <a:solidFill>
                <a:srgbClr val="70BBD6"/>
              </a:solidFill>
              <a:prstDash val="solid"/>
              <a:round/>
            </a:ln>
          </p:spPr>
          <p:txBody>
            <a:bodyPr/>
            <a:lstStyle/>
            <a:p>
              <a:endParaRPr lang="en-GB"/>
            </a:p>
          </p:txBody>
        </p:sp>
        <p:sp>
          <p:nvSpPr>
            <p:cNvPr id="24" name="TextBox 24"/>
            <p:cNvSpPr txBox="1"/>
            <p:nvPr/>
          </p:nvSpPr>
          <p:spPr>
            <a:xfrm>
              <a:off x="0" y="-57150"/>
              <a:ext cx="911975" cy="1084396"/>
            </a:xfrm>
            <a:prstGeom prst="rect">
              <a:avLst/>
            </a:prstGeom>
          </p:spPr>
          <p:txBody>
            <a:bodyPr lIns="50800" tIns="50800" rIns="50800" bIns="50800" rtlCol="0" anchor="ctr"/>
            <a:lstStyle/>
            <a:p>
              <a:pPr algn="ctr">
                <a:lnSpc>
                  <a:spcPts val="3919"/>
                </a:lnSpc>
              </a:pPr>
              <a:r>
                <a:rPr lang="en-US" sz="2799" b="1">
                  <a:solidFill>
                    <a:srgbClr val="000000"/>
                  </a:solidFill>
                  <a:latin typeface="Montserrat Classic Bold"/>
                  <a:ea typeface="Montserrat Classic Bold"/>
                  <a:cs typeface="Montserrat Classic Bold"/>
                  <a:sym typeface="Montserrat Classic Bold"/>
                </a:rPr>
                <a:t>Satellites: </a:t>
              </a:r>
              <a:r>
                <a:rPr lang="en-US" sz="2799">
                  <a:solidFill>
                    <a:srgbClr val="000000"/>
                  </a:solidFill>
                  <a:latin typeface="Montserrat Classic"/>
                  <a:ea typeface="Montserrat Classic"/>
                  <a:cs typeface="Montserrat Classic"/>
                  <a:sym typeface="Montserrat Classic"/>
                </a:rPr>
                <a:t>Satellites in space take pictures of clouds and track large weather systems from above.</a:t>
              </a:r>
            </a:p>
          </p:txBody>
        </p:sp>
      </p:grpSp>
      <p:grpSp>
        <p:nvGrpSpPr>
          <p:cNvPr id="25" name="Group 25"/>
          <p:cNvGrpSpPr/>
          <p:nvPr/>
        </p:nvGrpSpPr>
        <p:grpSpPr>
          <a:xfrm>
            <a:off x="7421632" y="3434378"/>
            <a:ext cx="3462654" cy="3900324"/>
            <a:chOff x="0" y="0"/>
            <a:chExt cx="911975" cy="1027246"/>
          </a:xfrm>
        </p:grpSpPr>
        <p:sp>
          <p:nvSpPr>
            <p:cNvPr id="26" name="Freeform 26"/>
            <p:cNvSpPr/>
            <p:nvPr/>
          </p:nvSpPr>
          <p:spPr>
            <a:xfrm>
              <a:off x="0" y="0"/>
              <a:ext cx="911975" cy="1027246"/>
            </a:xfrm>
            <a:custGeom>
              <a:avLst/>
              <a:gdLst/>
              <a:ahLst/>
              <a:cxnLst/>
              <a:rect l="l" t="t" r="r" b="b"/>
              <a:pathLst>
                <a:path w="911975" h="1027246">
                  <a:moveTo>
                    <a:pt x="114028" y="0"/>
                  </a:moveTo>
                  <a:lnTo>
                    <a:pt x="797947" y="0"/>
                  </a:lnTo>
                  <a:cubicBezTo>
                    <a:pt x="860923" y="0"/>
                    <a:pt x="911975" y="51052"/>
                    <a:pt x="911975" y="114028"/>
                  </a:cubicBezTo>
                  <a:lnTo>
                    <a:pt x="911975" y="913218"/>
                  </a:lnTo>
                  <a:cubicBezTo>
                    <a:pt x="911975" y="976194"/>
                    <a:pt x="860923" y="1027246"/>
                    <a:pt x="797947" y="1027246"/>
                  </a:cubicBezTo>
                  <a:lnTo>
                    <a:pt x="114028" y="1027246"/>
                  </a:lnTo>
                  <a:cubicBezTo>
                    <a:pt x="51052" y="1027246"/>
                    <a:pt x="0" y="976194"/>
                    <a:pt x="0" y="913218"/>
                  </a:cubicBezTo>
                  <a:lnTo>
                    <a:pt x="0" y="114028"/>
                  </a:lnTo>
                  <a:cubicBezTo>
                    <a:pt x="0" y="51052"/>
                    <a:pt x="51052" y="0"/>
                    <a:pt x="114028" y="0"/>
                  </a:cubicBezTo>
                  <a:close/>
                </a:path>
              </a:pathLst>
            </a:custGeom>
            <a:solidFill>
              <a:srgbClr val="FFFFFF"/>
            </a:solidFill>
            <a:ln w="66675" cap="rnd">
              <a:solidFill>
                <a:srgbClr val="70BBD6"/>
              </a:solidFill>
              <a:prstDash val="solid"/>
              <a:round/>
            </a:ln>
          </p:spPr>
          <p:txBody>
            <a:bodyPr/>
            <a:lstStyle/>
            <a:p>
              <a:endParaRPr lang="en-GB"/>
            </a:p>
          </p:txBody>
        </p:sp>
        <p:sp>
          <p:nvSpPr>
            <p:cNvPr id="27" name="TextBox 27"/>
            <p:cNvSpPr txBox="1"/>
            <p:nvPr/>
          </p:nvSpPr>
          <p:spPr>
            <a:xfrm>
              <a:off x="0" y="-57150"/>
              <a:ext cx="911975" cy="1084396"/>
            </a:xfrm>
            <a:prstGeom prst="rect">
              <a:avLst/>
            </a:prstGeom>
          </p:spPr>
          <p:txBody>
            <a:bodyPr lIns="50800" tIns="50800" rIns="50800" bIns="50800" rtlCol="0" anchor="ctr"/>
            <a:lstStyle/>
            <a:p>
              <a:pPr algn="ctr">
                <a:lnSpc>
                  <a:spcPts val="3919"/>
                </a:lnSpc>
              </a:pPr>
              <a:r>
                <a:rPr lang="en-US" sz="2799" b="1">
                  <a:solidFill>
                    <a:srgbClr val="000000"/>
                  </a:solidFill>
                  <a:latin typeface="Montserrat Classic Bold"/>
                  <a:ea typeface="Montserrat Classic Bold"/>
                  <a:cs typeface="Montserrat Classic Bold"/>
                  <a:sym typeface="Montserrat Classic Bold"/>
                </a:rPr>
                <a:t>Radar: </a:t>
              </a:r>
              <a:r>
                <a:rPr lang="en-US" sz="2799">
                  <a:solidFill>
                    <a:srgbClr val="000000"/>
                  </a:solidFill>
                  <a:latin typeface="Montserrat Classic"/>
                  <a:ea typeface="Montserrat Classic"/>
                  <a:cs typeface="Montserrat Classic"/>
                  <a:sym typeface="Montserrat Classic"/>
                </a:rPr>
                <a:t>Radar systems track rain, snow, and storms by bouncing radio waves off precipitation.</a:t>
              </a:r>
            </a:p>
          </p:txBody>
        </p:sp>
      </p:grpSp>
      <p:sp>
        <p:nvSpPr>
          <p:cNvPr id="28" name="Freeform 28"/>
          <p:cNvSpPr/>
          <p:nvPr/>
        </p:nvSpPr>
        <p:spPr>
          <a:xfrm rot="-157737" flipH="1">
            <a:off x="440662" y="2242669"/>
            <a:ext cx="2324994" cy="993407"/>
          </a:xfrm>
          <a:custGeom>
            <a:avLst/>
            <a:gdLst/>
            <a:ahLst/>
            <a:cxnLst/>
            <a:rect l="l" t="t" r="r" b="b"/>
            <a:pathLst>
              <a:path w="2324994" h="993407">
                <a:moveTo>
                  <a:pt x="2324994" y="0"/>
                </a:moveTo>
                <a:lnTo>
                  <a:pt x="0" y="0"/>
                </a:lnTo>
                <a:lnTo>
                  <a:pt x="0" y="993407"/>
                </a:lnTo>
                <a:lnTo>
                  <a:pt x="2324994" y="993407"/>
                </a:lnTo>
                <a:lnTo>
                  <a:pt x="2324994"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9" name="Freeform 29"/>
          <p:cNvSpPr/>
          <p:nvPr/>
        </p:nvSpPr>
        <p:spPr>
          <a:xfrm rot="-9814329">
            <a:off x="10244465" y="6439844"/>
            <a:ext cx="1716062" cy="1420041"/>
          </a:xfrm>
          <a:custGeom>
            <a:avLst/>
            <a:gdLst/>
            <a:ahLst/>
            <a:cxnLst/>
            <a:rect l="l" t="t" r="r" b="b"/>
            <a:pathLst>
              <a:path w="1716062" h="1420041">
                <a:moveTo>
                  <a:pt x="0" y="0"/>
                </a:moveTo>
                <a:lnTo>
                  <a:pt x="1716062" y="0"/>
                </a:lnTo>
                <a:lnTo>
                  <a:pt x="1716062" y="1420041"/>
                </a:lnTo>
                <a:lnTo>
                  <a:pt x="0" y="142004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30" name="Freeform 30"/>
          <p:cNvSpPr/>
          <p:nvPr/>
        </p:nvSpPr>
        <p:spPr>
          <a:xfrm rot="638260">
            <a:off x="17000099" y="2255300"/>
            <a:ext cx="850237" cy="1518281"/>
          </a:xfrm>
          <a:custGeom>
            <a:avLst/>
            <a:gdLst/>
            <a:ahLst/>
            <a:cxnLst/>
            <a:rect l="l" t="t" r="r" b="b"/>
            <a:pathLst>
              <a:path w="850237" h="1518281">
                <a:moveTo>
                  <a:pt x="0" y="0"/>
                </a:moveTo>
                <a:lnTo>
                  <a:pt x="850237" y="0"/>
                </a:lnTo>
                <a:lnTo>
                  <a:pt x="850237" y="1518281"/>
                </a:lnTo>
                <a:lnTo>
                  <a:pt x="0" y="151828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31" name="TextBox 30">
            <a:extLst>
              <a:ext uri="{FF2B5EF4-FFF2-40B4-BE49-F238E27FC236}">
                <a16:creationId xmlns:a16="http://schemas.microsoft.com/office/drawing/2014/main" id="{2E28DFDA-BC80-7EB2-6F94-C291F4C2C700}"/>
              </a:ext>
            </a:extLst>
          </p:cNvPr>
          <p:cNvSpPr txBox="1"/>
          <p:nvPr/>
        </p:nvSpPr>
        <p:spPr>
          <a:xfrm>
            <a:off x="17145000" y="49768"/>
            <a:ext cx="1143000" cy="369332"/>
          </a:xfrm>
          <a:prstGeom prst="rect">
            <a:avLst/>
          </a:prstGeom>
          <a:noFill/>
        </p:spPr>
        <p:txBody>
          <a:bodyPr wrap="square">
            <a:spAutoFit/>
          </a:bodyPr>
          <a:lstStyle/>
          <a:p>
            <a:r>
              <a:rPr lang="en-GB" i="0" dirty="0">
                <a:solidFill>
                  <a:srgbClr val="424242"/>
                </a:solidFill>
                <a:effectLst/>
                <a:highlight>
                  <a:srgbClr val="FFFFFF"/>
                </a:highlight>
                <a:latin typeface="Segoe UI" panose="020B0502040204020203" pitchFamily="34" charset="0"/>
              </a:rPr>
              <a:t>FT Q C49</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grpSp>
        <p:nvGrpSpPr>
          <p:cNvPr id="3" name="Group 3"/>
          <p:cNvGrpSpPr/>
          <p:nvPr/>
        </p:nvGrpSpPr>
        <p:grpSpPr>
          <a:xfrm>
            <a:off x="0" y="651219"/>
            <a:ext cx="18775720" cy="1250020"/>
            <a:chOff x="0" y="0"/>
            <a:chExt cx="7425681" cy="494375"/>
          </a:xfrm>
        </p:grpSpPr>
        <p:sp>
          <p:nvSpPr>
            <p:cNvPr id="4" name="Freeform 4"/>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5" name="TextBox 5"/>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6" name="Freeform 6"/>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7"/>
          <p:cNvSpPr/>
          <p:nvPr/>
        </p:nvSpPr>
        <p:spPr>
          <a:xfrm>
            <a:off x="3049608" y="3803568"/>
            <a:ext cx="12322137" cy="6133440"/>
          </a:xfrm>
          <a:custGeom>
            <a:avLst/>
            <a:gdLst/>
            <a:ahLst/>
            <a:cxnLst/>
            <a:rect l="l" t="t" r="r" b="b"/>
            <a:pathLst>
              <a:path w="12322137" h="6133440">
                <a:moveTo>
                  <a:pt x="0" y="0"/>
                </a:moveTo>
                <a:lnTo>
                  <a:pt x="12322137" y="0"/>
                </a:lnTo>
                <a:lnTo>
                  <a:pt x="12322137" y="6133440"/>
                </a:lnTo>
                <a:lnTo>
                  <a:pt x="0" y="6133440"/>
                </a:lnTo>
                <a:lnTo>
                  <a:pt x="0" y="0"/>
                </a:lnTo>
                <a:close/>
              </a:path>
            </a:pathLst>
          </a:custGeom>
          <a:blipFill>
            <a:blip r:embed="rId5"/>
            <a:stretch>
              <a:fillRect l="-1438" t="-2995" r="-3158" b="-4997"/>
            </a:stretch>
          </a:blipFill>
        </p:spPr>
        <p:txBody>
          <a:bodyPr/>
          <a:lstStyle/>
          <a:p>
            <a:endParaRPr lang="en-GB"/>
          </a:p>
        </p:txBody>
      </p:sp>
      <p:sp>
        <p:nvSpPr>
          <p:cNvPr id="8" name="Freeform 8"/>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6"/>
            <a:stretch>
              <a:fillRect l="-21116" r="-19874" b="-67942"/>
            </a:stretch>
          </a:blipFill>
        </p:spPr>
        <p:txBody>
          <a:bodyPr/>
          <a:lstStyle/>
          <a:p>
            <a:endParaRPr lang="en-GB"/>
          </a:p>
        </p:txBody>
      </p:sp>
      <p:sp>
        <p:nvSpPr>
          <p:cNvPr id="9" name="TextBox 9"/>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10" name="TextBox 10"/>
          <p:cNvSpPr txBox="1"/>
          <p:nvPr/>
        </p:nvSpPr>
        <p:spPr>
          <a:xfrm>
            <a:off x="6411274" y="1938630"/>
            <a:ext cx="5789304" cy="771459"/>
          </a:xfrm>
          <a:prstGeom prst="rect">
            <a:avLst/>
          </a:prstGeom>
        </p:spPr>
        <p:txBody>
          <a:bodyPr lIns="0" tIns="0" rIns="0" bIns="0" rtlCol="0" anchor="t">
            <a:spAutoFit/>
          </a:bodyPr>
          <a:lstStyle/>
          <a:p>
            <a:pPr algn="ctr">
              <a:lnSpc>
                <a:spcPts val="6299"/>
              </a:lnSpc>
            </a:pPr>
            <a:r>
              <a:rPr lang="en-US" sz="4500" b="1">
                <a:solidFill>
                  <a:srgbClr val="000000"/>
                </a:solidFill>
                <a:latin typeface="Montserrat Classic Bold"/>
                <a:ea typeface="Montserrat Classic Bold"/>
                <a:cs typeface="Montserrat Classic Bold"/>
                <a:sym typeface="Montserrat Classic Bold"/>
              </a:rPr>
              <a:t>WEATHER GRAPHS </a:t>
            </a:r>
          </a:p>
        </p:txBody>
      </p:sp>
      <p:sp>
        <p:nvSpPr>
          <p:cNvPr id="11" name="TextBox 11"/>
          <p:cNvSpPr txBox="1"/>
          <p:nvPr/>
        </p:nvSpPr>
        <p:spPr>
          <a:xfrm>
            <a:off x="645650" y="2643414"/>
            <a:ext cx="16996701" cy="1036329"/>
          </a:xfrm>
          <a:prstGeom prst="rect">
            <a:avLst/>
          </a:prstGeom>
        </p:spPr>
        <p:txBody>
          <a:bodyPr lIns="0" tIns="0" rIns="0" bIns="0" rtlCol="0" anchor="t">
            <a:spAutoFit/>
          </a:bodyPr>
          <a:lstStyle/>
          <a:p>
            <a:pPr algn="ctr">
              <a:lnSpc>
                <a:spcPts val="4111"/>
              </a:lnSpc>
              <a:spcBef>
                <a:spcPct val="0"/>
              </a:spcBef>
            </a:pPr>
            <a:r>
              <a:rPr lang="en-US" sz="2936">
                <a:solidFill>
                  <a:srgbClr val="000000"/>
                </a:solidFill>
                <a:latin typeface="Montserrat Classic"/>
                <a:ea typeface="Montserrat Classic"/>
                <a:cs typeface="Montserrat Classic"/>
                <a:sym typeface="Montserrat Classic"/>
              </a:rPr>
              <a:t>Meteorologists use weather records to draw graphs showing the average weather for a specific location. These graphs typically display temperature and precipitation over a year.</a:t>
            </a:r>
          </a:p>
        </p:txBody>
      </p:sp>
      <p:sp>
        <p:nvSpPr>
          <p:cNvPr id="12" name="TextBox 11">
            <a:extLst>
              <a:ext uri="{FF2B5EF4-FFF2-40B4-BE49-F238E27FC236}">
                <a16:creationId xmlns:a16="http://schemas.microsoft.com/office/drawing/2014/main" id="{651FB3C1-FC2E-EBAE-9D1F-7B8C2B4EE5FA}"/>
              </a:ext>
            </a:extLst>
          </p:cNvPr>
          <p:cNvSpPr txBox="1"/>
          <p:nvPr/>
        </p:nvSpPr>
        <p:spPr>
          <a:xfrm>
            <a:off x="17145000" y="49768"/>
            <a:ext cx="1143000" cy="369332"/>
          </a:xfrm>
          <a:prstGeom prst="rect">
            <a:avLst/>
          </a:prstGeom>
          <a:noFill/>
        </p:spPr>
        <p:txBody>
          <a:bodyPr wrap="square">
            <a:spAutoFit/>
          </a:bodyPr>
          <a:lstStyle/>
          <a:p>
            <a:r>
              <a:rPr lang="en-GB" i="0" dirty="0">
                <a:solidFill>
                  <a:srgbClr val="424242"/>
                </a:solidFill>
                <a:effectLst/>
                <a:highlight>
                  <a:srgbClr val="FFFFFF"/>
                </a:highlight>
                <a:latin typeface="Segoe UI" panose="020B0502040204020203" pitchFamily="34" charset="0"/>
              </a:rPr>
              <a:t>FT Q C49</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grpSp>
        <p:nvGrpSpPr>
          <p:cNvPr id="3" name="Group 3"/>
          <p:cNvGrpSpPr/>
          <p:nvPr/>
        </p:nvGrpSpPr>
        <p:grpSpPr>
          <a:xfrm>
            <a:off x="0" y="651219"/>
            <a:ext cx="18775720" cy="1250020"/>
            <a:chOff x="0" y="0"/>
            <a:chExt cx="7425681" cy="494375"/>
          </a:xfrm>
        </p:grpSpPr>
        <p:sp>
          <p:nvSpPr>
            <p:cNvPr id="4" name="Freeform 4"/>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5" name="TextBox 5"/>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6" name="Freeform 6"/>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8" name="TextBox 8"/>
          <p:cNvSpPr txBox="1"/>
          <p:nvPr/>
        </p:nvSpPr>
        <p:spPr>
          <a:xfrm>
            <a:off x="8445314" y="1938630"/>
            <a:ext cx="1721225" cy="771459"/>
          </a:xfrm>
          <a:prstGeom prst="rect">
            <a:avLst/>
          </a:prstGeom>
        </p:spPr>
        <p:txBody>
          <a:bodyPr lIns="0" tIns="0" rIns="0" bIns="0" rtlCol="0" anchor="t">
            <a:spAutoFit/>
          </a:bodyPr>
          <a:lstStyle/>
          <a:p>
            <a:pPr algn="ctr">
              <a:lnSpc>
                <a:spcPts val="6299"/>
              </a:lnSpc>
            </a:pPr>
            <a:r>
              <a:rPr lang="en-US" sz="4500" b="1">
                <a:solidFill>
                  <a:srgbClr val="000000"/>
                </a:solidFill>
                <a:latin typeface="Montserrat Classic Bold"/>
                <a:ea typeface="Montserrat Classic Bold"/>
                <a:cs typeface="Montserrat Classic Bold"/>
                <a:sym typeface="Montserrat Classic Bold"/>
              </a:rPr>
              <a:t>TASK:</a:t>
            </a:r>
          </a:p>
        </p:txBody>
      </p:sp>
      <p:sp>
        <p:nvSpPr>
          <p:cNvPr id="9" name="Freeform 9"/>
          <p:cNvSpPr/>
          <p:nvPr/>
        </p:nvSpPr>
        <p:spPr>
          <a:xfrm>
            <a:off x="13530406" y="1722108"/>
            <a:ext cx="2155106" cy="2414240"/>
          </a:xfrm>
          <a:custGeom>
            <a:avLst/>
            <a:gdLst/>
            <a:ahLst/>
            <a:cxnLst/>
            <a:rect l="l" t="t" r="r" b="b"/>
            <a:pathLst>
              <a:path w="2155106" h="2414240">
                <a:moveTo>
                  <a:pt x="0" y="0"/>
                </a:moveTo>
                <a:lnTo>
                  <a:pt x="2155106" y="0"/>
                </a:lnTo>
                <a:lnTo>
                  <a:pt x="2155106" y="2414240"/>
                </a:lnTo>
                <a:lnTo>
                  <a:pt x="0" y="2414240"/>
                </a:lnTo>
                <a:lnTo>
                  <a:pt x="0" y="0"/>
                </a:lnTo>
                <a:close/>
              </a:path>
            </a:pathLst>
          </a:custGeom>
          <a:blipFill>
            <a:blip r:embed="rId5"/>
            <a:stretch>
              <a:fillRect l="-175504" t="-8301" r="-45209" b="-55878"/>
            </a:stretch>
          </a:blipFill>
        </p:spPr>
        <p:txBody>
          <a:bodyPr/>
          <a:lstStyle/>
          <a:p>
            <a:endParaRPr lang="en-GB"/>
          </a:p>
        </p:txBody>
      </p:sp>
      <p:sp>
        <p:nvSpPr>
          <p:cNvPr id="10" name="TextBox 10"/>
          <p:cNvSpPr txBox="1"/>
          <p:nvPr/>
        </p:nvSpPr>
        <p:spPr>
          <a:xfrm>
            <a:off x="4471550" y="2643414"/>
            <a:ext cx="9344899" cy="1127239"/>
          </a:xfrm>
          <a:prstGeom prst="rect">
            <a:avLst/>
          </a:prstGeom>
        </p:spPr>
        <p:txBody>
          <a:bodyPr lIns="0" tIns="0" rIns="0" bIns="0" rtlCol="0" anchor="t">
            <a:spAutoFit/>
          </a:bodyPr>
          <a:lstStyle/>
          <a:p>
            <a:pPr algn="ctr">
              <a:lnSpc>
                <a:spcPts val="4531"/>
              </a:lnSpc>
              <a:spcBef>
                <a:spcPct val="0"/>
              </a:spcBef>
            </a:pPr>
            <a:r>
              <a:rPr lang="en-US" sz="3236">
                <a:solidFill>
                  <a:srgbClr val="000000"/>
                </a:solidFill>
                <a:latin typeface="Montserrat Classic"/>
                <a:ea typeface="Montserrat Classic"/>
                <a:cs typeface="Montserrat Classic"/>
                <a:sym typeface="Montserrat Classic"/>
              </a:rPr>
              <a:t>Take a look at your worksheet. Use it to help you answer the questions about the graph.</a:t>
            </a:r>
          </a:p>
        </p:txBody>
      </p:sp>
      <p:sp>
        <p:nvSpPr>
          <p:cNvPr id="11" name="Freeform 11"/>
          <p:cNvSpPr/>
          <p:nvPr/>
        </p:nvSpPr>
        <p:spPr>
          <a:xfrm>
            <a:off x="3049608" y="3803568"/>
            <a:ext cx="12322137" cy="6133440"/>
          </a:xfrm>
          <a:custGeom>
            <a:avLst/>
            <a:gdLst/>
            <a:ahLst/>
            <a:cxnLst/>
            <a:rect l="l" t="t" r="r" b="b"/>
            <a:pathLst>
              <a:path w="12322137" h="6133440">
                <a:moveTo>
                  <a:pt x="0" y="0"/>
                </a:moveTo>
                <a:lnTo>
                  <a:pt x="12322137" y="0"/>
                </a:lnTo>
                <a:lnTo>
                  <a:pt x="12322137" y="6133440"/>
                </a:lnTo>
                <a:lnTo>
                  <a:pt x="0" y="6133440"/>
                </a:lnTo>
                <a:lnTo>
                  <a:pt x="0" y="0"/>
                </a:lnTo>
                <a:close/>
              </a:path>
            </a:pathLst>
          </a:custGeom>
          <a:blipFill>
            <a:blip r:embed="rId6"/>
            <a:stretch>
              <a:fillRect l="-1438" t="-2995" r="-3158" b="-4997"/>
            </a:stretch>
          </a:blipFill>
        </p:spPr>
        <p:txBody>
          <a:bodyPr/>
          <a:lstStyle/>
          <a:p>
            <a:endParaRPr lang="en-GB"/>
          </a:p>
        </p:txBody>
      </p:sp>
      <p:sp>
        <p:nvSpPr>
          <p:cNvPr id="12" name="Freeform 12"/>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7"/>
            <a:stretch>
              <a:fillRect l="-21116" r="-19874" b="-67942"/>
            </a:stretch>
          </a:blipFill>
        </p:spPr>
        <p:txBody>
          <a:bodyPr/>
          <a:lstStyle/>
          <a:p>
            <a:endParaRPr lang="en-GB"/>
          </a:p>
        </p:txBody>
      </p:sp>
      <p:sp>
        <p:nvSpPr>
          <p:cNvPr id="13" name="TextBox 12">
            <a:extLst>
              <a:ext uri="{FF2B5EF4-FFF2-40B4-BE49-F238E27FC236}">
                <a16:creationId xmlns:a16="http://schemas.microsoft.com/office/drawing/2014/main" id="{843F946D-4C2E-A57F-5DB3-353DCF32113C}"/>
              </a:ext>
            </a:extLst>
          </p:cNvPr>
          <p:cNvSpPr txBox="1"/>
          <p:nvPr/>
        </p:nvSpPr>
        <p:spPr>
          <a:xfrm>
            <a:off x="17145000" y="49768"/>
            <a:ext cx="1143000" cy="369332"/>
          </a:xfrm>
          <a:prstGeom prst="rect">
            <a:avLst/>
          </a:prstGeom>
          <a:noFill/>
        </p:spPr>
        <p:txBody>
          <a:bodyPr wrap="square">
            <a:spAutoFit/>
          </a:bodyPr>
          <a:lstStyle/>
          <a:p>
            <a:r>
              <a:rPr lang="en-GB" i="0" dirty="0">
                <a:solidFill>
                  <a:srgbClr val="424242"/>
                </a:solidFill>
                <a:effectLst/>
                <a:highlight>
                  <a:srgbClr val="FFFFFF"/>
                </a:highlight>
                <a:latin typeface="Segoe UI" panose="020B0502040204020203" pitchFamily="34" charset="0"/>
              </a:rPr>
              <a:t>FT Q C49</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grpSp>
        <p:nvGrpSpPr>
          <p:cNvPr id="3" name="Group 3"/>
          <p:cNvGrpSpPr/>
          <p:nvPr/>
        </p:nvGrpSpPr>
        <p:grpSpPr>
          <a:xfrm>
            <a:off x="0" y="651219"/>
            <a:ext cx="18775720" cy="1250020"/>
            <a:chOff x="0" y="0"/>
            <a:chExt cx="7425681" cy="494375"/>
          </a:xfrm>
        </p:grpSpPr>
        <p:sp>
          <p:nvSpPr>
            <p:cNvPr id="4" name="Freeform 4"/>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5" name="TextBox 5"/>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6" name="Freeform 6"/>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7"/>
          <p:cNvSpPr/>
          <p:nvPr/>
        </p:nvSpPr>
        <p:spPr>
          <a:xfrm>
            <a:off x="13530406" y="1722108"/>
            <a:ext cx="2155106" cy="2414240"/>
          </a:xfrm>
          <a:custGeom>
            <a:avLst/>
            <a:gdLst/>
            <a:ahLst/>
            <a:cxnLst/>
            <a:rect l="l" t="t" r="r" b="b"/>
            <a:pathLst>
              <a:path w="2155106" h="2414240">
                <a:moveTo>
                  <a:pt x="0" y="0"/>
                </a:moveTo>
                <a:lnTo>
                  <a:pt x="2155106" y="0"/>
                </a:lnTo>
                <a:lnTo>
                  <a:pt x="2155106" y="2414240"/>
                </a:lnTo>
                <a:lnTo>
                  <a:pt x="0" y="2414240"/>
                </a:lnTo>
                <a:lnTo>
                  <a:pt x="0" y="0"/>
                </a:lnTo>
                <a:close/>
              </a:path>
            </a:pathLst>
          </a:custGeom>
          <a:blipFill>
            <a:blip r:embed="rId5"/>
            <a:stretch>
              <a:fillRect l="-175504" t="-8301" r="-45209" b="-55878"/>
            </a:stretch>
          </a:blipFill>
        </p:spPr>
        <p:txBody>
          <a:bodyPr/>
          <a:lstStyle/>
          <a:p>
            <a:endParaRPr lang="en-GB"/>
          </a:p>
        </p:txBody>
      </p:sp>
      <p:sp>
        <p:nvSpPr>
          <p:cNvPr id="8" name="Freeform 8"/>
          <p:cNvSpPr/>
          <p:nvPr/>
        </p:nvSpPr>
        <p:spPr>
          <a:xfrm>
            <a:off x="3049608" y="3803568"/>
            <a:ext cx="12322137" cy="6133440"/>
          </a:xfrm>
          <a:custGeom>
            <a:avLst/>
            <a:gdLst/>
            <a:ahLst/>
            <a:cxnLst/>
            <a:rect l="l" t="t" r="r" b="b"/>
            <a:pathLst>
              <a:path w="12322137" h="6133440">
                <a:moveTo>
                  <a:pt x="0" y="0"/>
                </a:moveTo>
                <a:lnTo>
                  <a:pt x="12322137" y="0"/>
                </a:lnTo>
                <a:lnTo>
                  <a:pt x="12322137" y="6133440"/>
                </a:lnTo>
                <a:lnTo>
                  <a:pt x="0" y="6133440"/>
                </a:lnTo>
                <a:lnTo>
                  <a:pt x="0" y="0"/>
                </a:lnTo>
                <a:close/>
              </a:path>
            </a:pathLst>
          </a:custGeom>
          <a:blipFill>
            <a:blip r:embed="rId6"/>
            <a:stretch>
              <a:fillRect l="-1438" t="-2995" r="-3158" b="-4997"/>
            </a:stretch>
          </a:blipFill>
        </p:spPr>
        <p:txBody>
          <a:bodyPr/>
          <a:lstStyle/>
          <a:p>
            <a:endParaRPr lang="en-GB"/>
          </a:p>
        </p:txBody>
      </p:sp>
      <p:sp>
        <p:nvSpPr>
          <p:cNvPr id="9" name="Freeform 9"/>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7"/>
            <a:stretch>
              <a:fillRect l="-21116" r="-19874" b="-67942"/>
            </a:stretch>
          </a:blipFill>
        </p:spPr>
        <p:txBody>
          <a:bodyPr/>
          <a:lstStyle/>
          <a:p>
            <a:endParaRPr lang="en-GB"/>
          </a:p>
        </p:txBody>
      </p:sp>
      <p:sp>
        <p:nvSpPr>
          <p:cNvPr id="10" name="Freeform 10"/>
          <p:cNvSpPr/>
          <p:nvPr/>
        </p:nvSpPr>
        <p:spPr>
          <a:xfrm rot="5400000">
            <a:off x="5691681" y="6959535"/>
            <a:ext cx="2835594" cy="1389441"/>
          </a:xfrm>
          <a:custGeom>
            <a:avLst/>
            <a:gdLst/>
            <a:ahLst/>
            <a:cxnLst/>
            <a:rect l="l" t="t" r="r" b="b"/>
            <a:pathLst>
              <a:path w="2835594" h="1389441">
                <a:moveTo>
                  <a:pt x="0" y="0"/>
                </a:moveTo>
                <a:lnTo>
                  <a:pt x="2835594" y="0"/>
                </a:lnTo>
                <a:lnTo>
                  <a:pt x="2835594" y="1389441"/>
                </a:lnTo>
                <a:lnTo>
                  <a:pt x="0" y="1389441"/>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GB"/>
          </a:p>
        </p:txBody>
      </p:sp>
      <p:sp>
        <p:nvSpPr>
          <p:cNvPr id="11" name="TextBox 11"/>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12" name="TextBox 12"/>
          <p:cNvSpPr txBox="1"/>
          <p:nvPr/>
        </p:nvSpPr>
        <p:spPr>
          <a:xfrm>
            <a:off x="8445314" y="1938630"/>
            <a:ext cx="1721225" cy="771459"/>
          </a:xfrm>
          <a:prstGeom prst="rect">
            <a:avLst/>
          </a:prstGeom>
        </p:spPr>
        <p:txBody>
          <a:bodyPr lIns="0" tIns="0" rIns="0" bIns="0" rtlCol="0" anchor="t">
            <a:spAutoFit/>
          </a:bodyPr>
          <a:lstStyle/>
          <a:p>
            <a:pPr algn="ctr">
              <a:lnSpc>
                <a:spcPts val="6299"/>
              </a:lnSpc>
            </a:pPr>
            <a:r>
              <a:rPr lang="en-US" sz="4500" b="1">
                <a:solidFill>
                  <a:srgbClr val="000000"/>
                </a:solidFill>
                <a:latin typeface="Montserrat Classic Bold"/>
                <a:ea typeface="Montserrat Classic Bold"/>
                <a:cs typeface="Montserrat Classic Bold"/>
                <a:sym typeface="Montserrat Classic Bold"/>
              </a:rPr>
              <a:t>TASK:</a:t>
            </a:r>
          </a:p>
        </p:txBody>
      </p:sp>
      <p:sp>
        <p:nvSpPr>
          <p:cNvPr id="13" name="TextBox 13"/>
          <p:cNvSpPr txBox="1"/>
          <p:nvPr/>
        </p:nvSpPr>
        <p:spPr>
          <a:xfrm>
            <a:off x="4738536" y="2624364"/>
            <a:ext cx="8791871" cy="1260935"/>
          </a:xfrm>
          <a:prstGeom prst="rect">
            <a:avLst/>
          </a:prstGeom>
        </p:spPr>
        <p:txBody>
          <a:bodyPr lIns="0" tIns="0" rIns="0" bIns="0" rtlCol="0" anchor="t">
            <a:spAutoFit/>
          </a:bodyPr>
          <a:lstStyle/>
          <a:p>
            <a:pPr algn="ctr">
              <a:lnSpc>
                <a:spcPts val="5039"/>
              </a:lnSpc>
            </a:pPr>
            <a:r>
              <a:rPr lang="en-US" sz="3599">
                <a:solidFill>
                  <a:srgbClr val="000000"/>
                </a:solidFill>
                <a:latin typeface="Montserrat Classic"/>
                <a:ea typeface="Montserrat Classic"/>
                <a:cs typeface="Montserrat Classic"/>
                <a:sym typeface="Montserrat Classic"/>
              </a:rPr>
              <a:t>Which month had the least amount of precipitation?</a:t>
            </a:r>
          </a:p>
        </p:txBody>
      </p:sp>
      <p:sp>
        <p:nvSpPr>
          <p:cNvPr id="14" name="TextBox 13">
            <a:extLst>
              <a:ext uri="{FF2B5EF4-FFF2-40B4-BE49-F238E27FC236}">
                <a16:creationId xmlns:a16="http://schemas.microsoft.com/office/drawing/2014/main" id="{D2DD4E67-5CCC-FC4C-C6F2-6C70A0271481}"/>
              </a:ext>
            </a:extLst>
          </p:cNvPr>
          <p:cNvSpPr txBox="1"/>
          <p:nvPr/>
        </p:nvSpPr>
        <p:spPr>
          <a:xfrm>
            <a:off x="17145000" y="49768"/>
            <a:ext cx="1143000" cy="369332"/>
          </a:xfrm>
          <a:prstGeom prst="rect">
            <a:avLst/>
          </a:prstGeom>
          <a:noFill/>
        </p:spPr>
        <p:txBody>
          <a:bodyPr wrap="square">
            <a:spAutoFit/>
          </a:bodyPr>
          <a:lstStyle/>
          <a:p>
            <a:r>
              <a:rPr lang="en-GB" i="0" dirty="0">
                <a:solidFill>
                  <a:srgbClr val="424242"/>
                </a:solidFill>
                <a:effectLst/>
                <a:highlight>
                  <a:srgbClr val="FFFFFF"/>
                </a:highlight>
                <a:latin typeface="Segoe UI" panose="020B0502040204020203" pitchFamily="34" charset="0"/>
              </a:rPr>
              <a:t>FT Q C49</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3049608" y="3803568"/>
            <a:ext cx="12322137" cy="6133440"/>
          </a:xfrm>
          <a:custGeom>
            <a:avLst/>
            <a:gdLst/>
            <a:ahLst/>
            <a:cxnLst/>
            <a:rect l="l" t="t" r="r" b="b"/>
            <a:pathLst>
              <a:path w="12322137" h="6133440">
                <a:moveTo>
                  <a:pt x="0" y="0"/>
                </a:moveTo>
                <a:lnTo>
                  <a:pt x="12322137" y="0"/>
                </a:lnTo>
                <a:lnTo>
                  <a:pt x="12322137" y="6133440"/>
                </a:lnTo>
                <a:lnTo>
                  <a:pt x="0" y="6133440"/>
                </a:lnTo>
                <a:lnTo>
                  <a:pt x="0" y="0"/>
                </a:lnTo>
                <a:close/>
              </a:path>
            </a:pathLst>
          </a:custGeom>
          <a:blipFill>
            <a:blip r:embed="rId3"/>
            <a:stretch>
              <a:fillRect l="-1438" t="-2995" r="-3158" b="-4997"/>
            </a:stretch>
          </a:blipFill>
        </p:spPr>
        <p:txBody>
          <a:bodyPr/>
          <a:lstStyle/>
          <a:p>
            <a:endParaRPr lang="en-GB"/>
          </a:p>
        </p:txBody>
      </p:sp>
      <p:sp>
        <p:nvSpPr>
          <p:cNvPr id="4" name="Freeform 4"/>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4"/>
            <a:stretch>
              <a:fillRect l="-21116" r="-19874" b="-67942"/>
            </a:stretch>
          </a:blipFill>
        </p:spPr>
        <p:txBody>
          <a:bodyPr/>
          <a:lstStyle/>
          <a:p>
            <a:endParaRPr lang="en-GB"/>
          </a:p>
        </p:txBody>
      </p:sp>
      <p:grpSp>
        <p:nvGrpSpPr>
          <p:cNvPr id="5" name="Group 5"/>
          <p:cNvGrpSpPr/>
          <p:nvPr/>
        </p:nvGrpSpPr>
        <p:grpSpPr>
          <a:xfrm>
            <a:off x="0" y="651219"/>
            <a:ext cx="18775720" cy="1250020"/>
            <a:chOff x="0" y="0"/>
            <a:chExt cx="7425681" cy="494375"/>
          </a:xfrm>
        </p:grpSpPr>
        <p:sp>
          <p:nvSpPr>
            <p:cNvPr id="6" name="Freeform 6"/>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7" name="TextBox 7"/>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8" name="Freeform 8"/>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Freeform 9"/>
          <p:cNvSpPr/>
          <p:nvPr/>
        </p:nvSpPr>
        <p:spPr>
          <a:xfrm>
            <a:off x="13530406" y="1722108"/>
            <a:ext cx="2155106" cy="2414240"/>
          </a:xfrm>
          <a:custGeom>
            <a:avLst/>
            <a:gdLst/>
            <a:ahLst/>
            <a:cxnLst/>
            <a:rect l="l" t="t" r="r" b="b"/>
            <a:pathLst>
              <a:path w="2155106" h="2414240">
                <a:moveTo>
                  <a:pt x="0" y="0"/>
                </a:moveTo>
                <a:lnTo>
                  <a:pt x="2155106" y="0"/>
                </a:lnTo>
                <a:lnTo>
                  <a:pt x="2155106" y="2414240"/>
                </a:lnTo>
                <a:lnTo>
                  <a:pt x="0" y="2414240"/>
                </a:lnTo>
                <a:lnTo>
                  <a:pt x="0" y="0"/>
                </a:lnTo>
                <a:close/>
              </a:path>
            </a:pathLst>
          </a:custGeom>
          <a:blipFill>
            <a:blip r:embed="rId7"/>
            <a:stretch>
              <a:fillRect l="-175504" t="-8301" r="-45209" b="-55878"/>
            </a:stretch>
          </a:blipFill>
        </p:spPr>
        <p:txBody>
          <a:bodyPr/>
          <a:lstStyle/>
          <a:p>
            <a:endParaRPr lang="en-GB"/>
          </a:p>
        </p:txBody>
      </p:sp>
      <p:sp>
        <p:nvSpPr>
          <p:cNvPr id="10" name="Freeform 10"/>
          <p:cNvSpPr/>
          <p:nvPr/>
        </p:nvSpPr>
        <p:spPr>
          <a:xfrm rot="5400000">
            <a:off x="7421983" y="5717417"/>
            <a:ext cx="4536005" cy="2222642"/>
          </a:xfrm>
          <a:custGeom>
            <a:avLst/>
            <a:gdLst/>
            <a:ahLst/>
            <a:cxnLst/>
            <a:rect l="l" t="t" r="r" b="b"/>
            <a:pathLst>
              <a:path w="4536005" h="2222642">
                <a:moveTo>
                  <a:pt x="0" y="0"/>
                </a:moveTo>
                <a:lnTo>
                  <a:pt x="4536005" y="0"/>
                </a:lnTo>
                <a:lnTo>
                  <a:pt x="4536005" y="2222643"/>
                </a:lnTo>
                <a:lnTo>
                  <a:pt x="0" y="2222643"/>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GB"/>
          </a:p>
        </p:txBody>
      </p:sp>
      <p:sp>
        <p:nvSpPr>
          <p:cNvPr id="11" name="TextBox 11"/>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12" name="TextBox 12"/>
          <p:cNvSpPr txBox="1"/>
          <p:nvPr/>
        </p:nvSpPr>
        <p:spPr>
          <a:xfrm>
            <a:off x="8445314" y="1938630"/>
            <a:ext cx="1721225" cy="771459"/>
          </a:xfrm>
          <a:prstGeom prst="rect">
            <a:avLst/>
          </a:prstGeom>
        </p:spPr>
        <p:txBody>
          <a:bodyPr lIns="0" tIns="0" rIns="0" bIns="0" rtlCol="0" anchor="t">
            <a:spAutoFit/>
          </a:bodyPr>
          <a:lstStyle/>
          <a:p>
            <a:pPr algn="ctr">
              <a:lnSpc>
                <a:spcPts val="6299"/>
              </a:lnSpc>
            </a:pPr>
            <a:r>
              <a:rPr lang="en-US" sz="4500" b="1">
                <a:solidFill>
                  <a:srgbClr val="000000"/>
                </a:solidFill>
                <a:latin typeface="Montserrat Classic Bold"/>
                <a:ea typeface="Montserrat Classic Bold"/>
                <a:cs typeface="Montserrat Classic Bold"/>
                <a:sym typeface="Montserrat Classic Bold"/>
              </a:rPr>
              <a:t>TASK:</a:t>
            </a:r>
          </a:p>
        </p:txBody>
      </p:sp>
      <p:sp>
        <p:nvSpPr>
          <p:cNvPr id="13" name="TextBox 13"/>
          <p:cNvSpPr txBox="1"/>
          <p:nvPr/>
        </p:nvSpPr>
        <p:spPr>
          <a:xfrm>
            <a:off x="4738536" y="2552895"/>
            <a:ext cx="8791871" cy="1260935"/>
          </a:xfrm>
          <a:prstGeom prst="rect">
            <a:avLst/>
          </a:prstGeom>
        </p:spPr>
        <p:txBody>
          <a:bodyPr lIns="0" tIns="0" rIns="0" bIns="0" rtlCol="0" anchor="t">
            <a:spAutoFit/>
          </a:bodyPr>
          <a:lstStyle/>
          <a:p>
            <a:pPr algn="ctr">
              <a:lnSpc>
                <a:spcPts val="5039"/>
              </a:lnSpc>
            </a:pPr>
            <a:r>
              <a:rPr lang="en-US" sz="3599">
                <a:solidFill>
                  <a:srgbClr val="000000"/>
                </a:solidFill>
                <a:latin typeface="Montserrat Classic"/>
                <a:ea typeface="Montserrat Classic"/>
                <a:cs typeface="Montserrat Classic"/>
                <a:sym typeface="Montserrat Classic"/>
              </a:rPr>
              <a:t>Which month had the highest mean temperature? </a:t>
            </a:r>
          </a:p>
        </p:txBody>
      </p:sp>
      <p:sp>
        <p:nvSpPr>
          <p:cNvPr id="14" name="TextBox 13">
            <a:extLst>
              <a:ext uri="{FF2B5EF4-FFF2-40B4-BE49-F238E27FC236}">
                <a16:creationId xmlns:a16="http://schemas.microsoft.com/office/drawing/2014/main" id="{A1EA01BA-CAF9-76FF-7A21-2E183055157C}"/>
              </a:ext>
            </a:extLst>
          </p:cNvPr>
          <p:cNvSpPr txBox="1"/>
          <p:nvPr/>
        </p:nvSpPr>
        <p:spPr>
          <a:xfrm>
            <a:off x="17145000" y="49768"/>
            <a:ext cx="1143000" cy="369332"/>
          </a:xfrm>
          <a:prstGeom prst="rect">
            <a:avLst/>
          </a:prstGeom>
          <a:noFill/>
        </p:spPr>
        <p:txBody>
          <a:bodyPr wrap="square">
            <a:spAutoFit/>
          </a:bodyPr>
          <a:lstStyle/>
          <a:p>
            <a:r>
              <a:rPr lang="en-GB" i="0" dirty="0">
                <a:solidFill>
                  <a:srgbClr val="424242"/>
                </a:solidFill>
                <a:effectLst/>
                <a:highlight>
                  <a:srgbClr val="FFFFFF"/>
                </a:highlight>
                <a:latin typeface="Segoe UI" panose="020B0502040204020203" pitchFamily="34" charset="0"/>
              </a:rPr>
              <a:t>FT Q C49</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3049608" y="3803568"/>
            <a:ext cx="12322137" cy="6133440"/>
          </a:xfrm>
          <a:custGeom>
            <a:avLst/>
            <a:gdLst/>
            <a:ahLst/>
            <a:cxnLst/>
            <a:rect l="l" t="t" r="r" b="b"/>
            <a:pathLst>
              <a:path w="12322137" h="6133440">
                <a:moveTo>
                  <a:pt x="0" y="0"/>
                </a:moveTo>
                <a:lnTo>
                  <a:pt x="12322137" y="0"/>
                </a:lnTo>
                <a:lnTo>
                  <a:pt x="12322137" y="6133440"/>
                </a:lnTo>
                <a:lnTo>
                  <a:pt x="0" y="6133440"/>
                </a:lnTo>
                <a:lnTo>
                  <a:pt x="0" y="0"/>
                </a:lnTo>
                <a:close/>
              </a:path>
            </a:pathLst>
          </a:custGeom>
          <a:blipFill>
            <a:blip r:embed="rId3"/>
            <a:stretch>
              <a:fillRect l="-1438" t="-2995" r="-3158" b="-4997"/>
            </a:stretch>
          </a:blipFill>
        </p:spPr>
        <p:txBody>
          <a:bodyPr/>
          <a:lstStyle/>
          <a:p>
            <a:endParaRPr lang="en-GB"/>
          </a:p>
        </p:txBody>
      </p:sp>
      <p:sp>
        <p:nvSpPr>
          <p:cNvPr id="4" name="Freeform 4"/>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4"/>
            <a:stretch>
              <a:fillRect l="-21116" r="-19874" b="-67942"/>
            </a:stretch>
          </a:blipFill>
        </p:spPr>
        <p:txBody>
          <a:bodyPr/>
          <a:lstStyle/>
          <a:p>
            <a:endParaRPr lang="en-GB"/>
          </a:p>
        </p:txBody>
      </p:sp>
      <p:grpSp>
        <p:nvGrpSpPr>
          <p:cNvPr id="5" name="Group 5"/>
          <p:cNvGrpSpPr/>
          <p:nvPr/>
        </p:nvGrpSpPr>
        <p:grpSpPr>
          <a:xfrm>
            <a:off x="0" y="651219"/>
            <a:ext cx="18775720" cy="1250020"/>
            <a:chOff x="0" y="0"/>
            <a:chExt cx="7425681" cy="494375"/>
          </a:xfrm>
        </p:grpSpPr>
        <p:sp>
          <p:nvSpPr>
            <p:cNvPr id="6" name="Freeform 6"/>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7" name="TextBox 7"/>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8" name="Freeform 8"/>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Freeform 9"/>
          <p:cNvSpPr/>
          <p:nvPr/>
        </p:nvSpPr>
        <p:spPr>
          <a:xfrm>
            <a:off x="13530406" y="1722108"/>
            <a:ext cx="2155106" cy="2414240"/>
          </a:xfrm>
          <a:custGeom>
            <a:avLst/>
            <a:gdLst/>
            <a:ahLst/>
            <a:cxnLst/>
            <a:rect l="l" t="t" r="r" b="b"/>
            <a:pathLst>
              <a:path w="2155106" h="2414240">
                <a:moveTo>
                  <a:pt x="0" y="0"/>
                </a:moveTo>
                <a:lnTo>
                  <a:pt x="2155106" y="0"/>
                </a:lnTo>
                <a:lnTo>
                  <a:pt x="2155106" y="2414240"/>
                </a:lnTo>
                <a:lnTo>
                  <a:pt x="0" y="2414240"/>
                </a:lnTo>
                <a:lnTo>
                  <a:pt x="0" y="0"/>
                </a:lnTo>
                <a:close/>
              </a:path>
            </a:pathLst>
          </a:custGeom>
          <a:blipFill>
            <a:blip r:embed="rId7"/>
            <a:stretch>
              <a:fillRect l="-175504" t="-8301" r="-45209" b="-55878"/>
            </a:stretch>
          </a:blipFill>
        </p:spPr>
        <p:txBody>
          <a:bodyPr/>
          <a:lstStyle/>
          <a:p>
            <a:endParaRPr lang="en-GB"/>
          </a:p>
        </p:txBody>
      </p:sp>
      <p:sp>
        <p:nvSpPr>
          <p:cNvPr id="10" name="TextBox 10"/>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11" name="TextBox 11"/>
          <p:cNvSpPr txBox="1"/>
          <p:nvPr/>
        </p:nvSpPr>
        <p:spPr>
          <a:xfrm>
            <a:off x="8445314" y="1938630"/>
            <a:ext cx="1721225" cy="771459"/>
          </a:xfrm>
          <a:prstGeom prst="rect">
            <a:avLst/>
          </a:prstGeom>
        </p:spPr>
        <p:txBody>
          <a:bodyPr lIns="0" tIns="0" rIns="0" bIns="0" rtlCol="0" anchor="t">
            <a:spAutoFit/>
          </a:bodyPr>
          <a:lstStyle/>
          <a:p>
            <a:pPr algn="ctr">
              <a:lnSpc>
                <a:spcPts val="6299"/>
              </a:lnSpc>
            </a:pPr>
            <a:r>
              <a:rPr lang="en-US" sz="4500" b="1">
                <a:solidFill>
                  <a:srgbClr val="000000"/>
                </a:solidFill>
                <a:latin typeface="Montserrat Classic Bold"/>
                <a:ea typeface="Montserrat Classic Bold"/>
                <a:cs typeface="Montserrat Classic Bold"/>
                <a:sym typeface="Montserrat Classic Bold"/>
              </a:rPr>
              <a:t>TASK:</a:t>
            </a:r>
          </a:p>
        </p:txBody>
      </p:sp>
      <p:sp>
        <p:nvSpPr>
          <p:cNvPr id="12" name="TextBox 12"/>
          <p:cNvSpPr txBox="1"/>
          <p:nvPr/>
        </p:nvSpPr>
        <p:spPr>
          <a:xfrm>
            <a:off x="4029889" y="2730101"/>
            <a:ext cx="10228223" cy="622848"/>
          </a:xfrm>
          <a:prstGeom prst="rect">
            <a:avLst/>
          </a:prstGeom>
        </p:spPr>
        <p:txBody>
          <a:bodyPr lIns="0" tIns="0" rIns="0" bIns="0" rtlCol="0" anchor="t">
            <a:spAutoFit/>
          </a:bodyPr>
          <a:lstStyle/>
          <a:p>
            <a:pPr algn="ctr">
              <a:lnSpc>
                <a:spcPts val="5039"/>
              </a:lnSpc>
            </a:pPr>
            <a:r>
              <a:rPr lang="en-US" sz="3599">
                <a:solidFill>
                  <a:srgbClr val="000000"/>
                </a:solidFill>
                <a:latin typeface="Montserrat Classic"/>
                <a:ea typeface="Montserrat Classic"/>
                <a:cs typeface="Montserrat Classic"/>
                <a:sym typeface="Montserrat Classic"/>
              </a:rPr>
              <a:t>What was the average rainfall for October?</a:t>
            </a:r>
          </a:p>
        </p:txBody>
      </p:sp>
      <p:sp>
        <p:nvSpPr>
          <p:cNvPr id="13" name="AutoShape 13"/>
          <p:cNvSpPr/>
          <p:nvPr/>
        </p:nvSpPr>
        <p:spPr>
          <a:xfrm>
            <a:off x="3839389" y="5035595"/>
            <a:ext cx="8559569" cy="0"/>
          </a:xfrm>
          <a:prstGeom prst="line">
            <a:avLst/>
          </a:prstGeom>
          <a:ln w="38100" cap="flat">
            <a:solidFill>
              <a:srgbClr val="FF0000"/>
            </a:solidFill>
            <a:prstDash val="solid"/>
            <a:headEnd type="none" w="sm" len="sm"/>
            <a:tailEnd type="none" w="sm" len="sm"/>
          </a:ln>
        </p:spPr>
        <p:txBody>
          <a:bodyPr/>
          <a:lstStyle/>
          <a:p>
            <a:endParaRPr lang="en-GB"/>
          </a:p>
        </p:txBody>
      </p:sp>
      <p:sp>
        <p:nvSpPr>
          <p:cNvPr id="14" name="Freeform 14"/>
          <p:cNvSpPr/>
          <p:nvPr/>
        </p:nvSpPr>
        <p:spPr>
          <a:xfrm rot="5400000">
            <a:off x="2568173" y="4547055"/>
            <a:ext cx="2434468" cy="1192889"/>
          </a:xfrm>
          <a:custGeom>
            <a:avLst/>
            <a:gdLst/>
            <a:ahLst/>
            <a:cxnLst/>
            <a:rect l="l" t="t" r="r" b="b"/>
            <a:pathLst>
              <a:path w="2434468" h="1192889">
                <a:moveTo>
                  <a:pt x="0" y="0"/>
                </a:moveTo>
                <a:lnTo>
                  <a:pt x="2434468" y="0"/>
                </a:lnTo>
                <a:lnTo>
                  <a:pt x="2434468" y="1192890"/>
                </a:lnTo>
                <a:lnTo>
                  <a:pt x="0" y="1192890"/>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GB"/>
          </a:p>
        </p:txBody>
      </p:sp>
      <p:sp>
        <p:nvSpPr>
          <p:cNvPr id="15" name="TextBox 14">
            <a:extLst>
              <a:ext uri="{FF2B5EF4-FFF2-40B4-BE49-F238E27FC236}">
                <a16:creationId xmlns:a16="http://schemas.microsoft.com/office/drawing/2014/main" id="{C3519034-1C09-5F0D-B2AC-F04F7527335E}"/>
              </a:ext>
            </a:extLst>
          </p:cNvPr>
          <p:cNvSpPr txBox="1"/>
          <p:nvPr/>
        </p:nvSpPr>
        <p:spPr>
          <a:xfrm>
            <a:off x="17145000" y="49768"/>
            <a:ext cx="1143000" cy="369332"/>
          </a:xfrm>
          <a:prstGeom prst="rect">
            <a:avLst/>
          </a:prstGeom>
          <a:noFill/>
        </p:spPr>
        <p:txBody>
          <a:bodyPr wrap="square">
            <a:spAutoFit/>
          </a:bodyPr>
          <a:lstStyle/>
          <a:p>
            <a:r>
              <a:rPr lang="en-GB" i="0" dirty="0">
                <a:solidFill>
                  <a:srgbClr val="424242"/>
                </a:solidFill>
                <a:effectLst/>
                <a:highlight>
                  <a:srgbClr val="FFFFFF"/>
                </a:highlight>
                <a:latin typeface="Segoe UI" panose="020B0502040204020203" pitchFamily="34" charset="0"/>
              </a:rPr>
              <a:t>FT Q C49</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TextBox 8"/>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285" name="TextBox 285"/>
          <p:cNvSpPr txBox="1"/>
          <p:nvPr/>
        </p:nvSpPr>
        <p:spPr>
          <a:xfrm>
            <a:off x="1247517" y="2850373"/>
            <a:ext cx="15792966" cy="1780541"/>
          </a:xfrm>
          <a:prstGeom prst="rect">
            <a:avLst/>
          </a:prstGeom>
        </p:spPr>
        <p:txBody>
          <a:bodyPr lIns="0" tIns="0" rIns="0" bIns="0" rtlCol="0" anchor="t">
            <a:spAutoFit/>
          </a:bodyPr>
          <a:lstStyle/>
          <a:p>
            <a:pPr algn="ctr">
              <a:lnSpc>
                <a:spcPts val="4759"/>
              </a:lnSpc>
            </a:pPr>
            <a:r>
              <a:rPr lang="en-US" sz="3399" dirty="0">
                <a:solidFill>
                  <a:srgbClr val="000000"/>
                </a:solidFill>
                <a:latin typeface="Montserrat Classic"/>
                <a:ea typeface="Montserrat Classic"/>
                <a:cs typeface="Montserrat Classic"/>
                <a:sym typeface="Montserrat Classic"/>
              </a:rPr>
              <a:t>Weather symbols are used to represent different weather conditions on maps and forecasts, helping people quickly understand and anticipate upcoming weather patterns.</a:t>
            </a:r>
          </a:p>
        </p:txBody>
      </p:sp>
      <p:sp>
        <p:nvSpPr>
          <p:cNvPr id="319" name="TextBox 8">
            <a:extLst>
              <a:ext uri="{FF2B5EF4-FFF2-40B4-BE49-F238E27FC236}">
                <a16:creationId xmlns:a16="http://schemas.microsoft.com/office/drawing/2014/main" id="{2724F067-8962-0444-4FDB-D7C7AF159184}"/>
              </a:ext>
            </a:extLst>
          </p:cNvPr>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dirty="0">
                <a:solidFill>
                  <a:srgbClr val="FFFFFF"/>
                </a:solidFill>
                <a:latin typeface="Montserrat Classic Bold"/>
                <a:ea typeface="Montserrat Classic Bold"/>
                <a:cs typeface="Montserrat Classic Bold"/>
                <a:sym typeface="Montserrat Classic Bold"/>
              </a:rPr>
              <a:t>Introduction to Weather </a:t>
            </a:r>
          </a:p>
        </p:txBody>
      </p:sp>
      <p:sp>
        <p:nvSpPr>
          <p:cNvPr id="320" name="TextBox 9">
            <a:extLst>
              <a:ext uri="{FF2B5EF4-FFF2-40B4-BE49-F238E27FC236}">
                <a16:creationId xmlns:a16="http://schemas.microsoft.com/office/drawing/2014/main" id="{D0492FDD-1198-518C-2F74-23EE42B24BFC}"/>
              </a:ext>
            </a:extLst>
          </p:cNvPr>
          <p:cNvSpPr txBox="1"/>
          <p:nvPr/>
        </p:nvSpPr>
        <p:spPr>
          <a:xfrm>
            <a:off x="5737544" y="2152429"/>
            <a:ext cx="6812911" cy="717889"/>
          </a:xfrm>
          <a:prstGeom prst="rect">
            <a:avLst/>
          </a:prstGeom>
        </p:spPr>
        <p:txBody>
          <a:bodyPr wrap="square" lIns="0" tIns="0" rIns="0" bIns="0" rtlCol="0" anchor="t">
            <a:spAutoFit/>
          </a:bodyPr>
          <a:lstStyle/>
          <a:p>
            <a:pPr algn="ctr">
              <a:lnSpc>
                <a:spcPts val="6299"/>
              </a:lnSpc>
            </a:pPr>
            <a:r>
              <a:rPr lang="en-US" sz="4500" dirty="0">
                <a:solidFill>
                  <a:srgbClr val="000000"/>
                </a:solidFill>
                <a:latin typeface="Montserrat Classic Bold"/>
                <a:ea typeface="Montserrat Classic Bold"/>
                <a:cs typeface="Montserrat Classic Bold"/>
                <a:sym typeface="Montserrat Classic Bold"/>
              </a:rPr>
              <a:t>WEATHER SYMBOLS</a:t>
            </a:r>
          </a:p>
        </p:txBody>
      </p:sp>
      <p:pic>
        <p:nvPicPr>
          <p:cNvPr id="322" name="Picture 321">
            <a:extLst>
              <a:ext uri="{FF2B5EF4-FFF2-40B4-BE49-F238E27FC236}">
                <a16:creationId xmlns:a16="http://schemas.microsoft.com/office/drawing/2014/main" id="{FFD6232D-C52D-971D-9E44-00FAD3EA6FF0}"/>
              </a:ext>
            </a:extLst>
          </p:cNvPr>
          <p:cNvPicPr>
            <a:picLocks noChangeAspect="1"/>
          </p:cNvPicPr>
          <p:nvPr/>
        </p:nvPicPr>
        <p:blipFill rotWithShape="1">
          <a:blip r:embed="rId6"/>
          <a:srcRect l="11828" t="9045" r="14999" b="6915"/>
          <a:stretch/>
        </p:blipFill>
        <p:spPr>
          <a:xfrm>
            <a:off x="2073873" y="4786332"/>
            <a:ext cx="2193327" cy="2202934"/>
          </a:xfrm>
          <a:prstGeom prst="roundRect">
            <a:avLst/>
          </a:prstGeom>
        </p:spPr>
      </p:pic>
      <p:pic>
        <p:nvPicPr>
          <p:cNvPr id="323" name="Picture 322">
            <a:extLst>
              <a:ext uri="{FF2B5EF4-FFF2-40B4-BE49-F238E27FC236}">
                <a16:creationId xmlns:a16="http://schemas.microsoft.com/office/drawing/2014/main" id="{C5715C43-9270-C803-1659-9D69F8F1E080}"/>
              </a:ext>
            </a:extLst>
          </p:cNvPr>
          <p:cNvPicPr>
            <a:picLocks noChangeAspect="1"/>
          </p:cNvPicPr>
          <p:nvPr/>
        </p:nvPicPr>
        <p:blipFill rotWithShape="1">
          <a:blip r:embed="rId7"/>
          <a:srcRect l="17164" t="4173" r="13212" b="7842"/>
          <a:stretch/>
        </p:blipFill>
        <p:spPr>
          <a:xfrm>
            <a:off x="8131554" y="4786333"/>
            <a:ext cx="2193326" cy="2202933"/>
          </a:xfrm>
          <a:prstGeom prst="roundRect">
            <a:avLst/>
          </a:prstGeom>
        </p:spPr>
      </p:pic>
      <p:pic>
        <p:nvPicPr>
          <p:cNvPr id="324" name="Picture 323">
            <a:extLst>
              <a:ext uri="{FF2B5EF4-FFF2-40B4-BE49-F238E27FC236}">
                <a16:creationId xmlns:a16="http://schemas.microsoft.com/office/drawing/2014/main" id="{3553E1A2-3740-6894-25FF-4F77617A4674}"/>
              </a:ext>
            </a:extLst>
          </p:cNvPr>
          <p:cNvPicPr>
            <a:picLocks noChangeAspect="1"/>
          </p:cNvPicPr>
          <p:nvPr/>
        </p:nvPicPr>
        <p:blipFill rotWithShape="1">
          <a:blip r:embed="rId8"/>
          <a:srcRect l="5745" t="5939" r="11846" b="5760"/>
          <a:stretch/>
        </p:blipFill>
        <p:spPr>
          <a:xfrm>
            <a:off x="11160394" y="4815987"/>
            <a:ext cx="2166532" cy="2143624"/>
          </a:xfrm>
          <a:prstGeom prst="roundRect">
            <a:avLst/>
          </a:prstGeom>
        </p:spPr>
      </p:pic>
      <p:pic>
        <p:nvPicPr>
          <p:cNvPr id="325" name="Picture 324">
            <a:extLst>
              <a:ext uri="{FF2B5EF4-FFF2-40B4-BE49-F238E27FC236}">
                <a16:creationId xmlns:a16="http://schemas.microsoft.com/office/drawing/2014/main" id="{B464B811-C246-C07E-27EA-C5E9F487596C}"/>
              </a:ext>
            </a:extLst>
          </p:cNvPr>
          <p:cNvPicPr>
            <a:picLocks noChangeAspect="1"/>
          </p:cNvPicPr>
          <p:nvPr/>
        </p:nvPicPr>
        <p:blipFill rotWithShape="1">
          <a:blip r:embed="rId9"/>
          <a:srcRect l="7687" t="4125" r="11804" b="7977"/>
          <a:stretch/>
        </p:blipFill>
        <p:spPr>
          <a:xfrm>
            <a:off x="14162439" y="4820662"/>
            <a:ext cx="2134274" cy="2134274"/>
          </a:xfrm>
          <a:prstGeom prst="roundRect">
            <a:avLst/>
          </a:prstGeom>
        </p:spPr>
      </p:pic>
      <p:pic>
        <p:nvPicPr>
          <p:cNvPr id="326" name="Picture 325">
            <a:extLst>
              <a:ext uri="{FF2B5EF4-FFF2-40B4-BE49-F238E27FC236}">
                <a16:creationId xmlns:a16="http://schemas.microsoft.com/office/drawing/2014/main" id="{673C9C3F-FA59-582B-B829-202610E24B8D}"/>
              </a:ext>
            </a:extLst>
          </p:cNvPr>
          <p:cNvPicPr>
            <a:picLocks noChangeAspect="1"/>
          </p:cNvPicPr>
          <p:nvPr/>
        </p:nvPicPr>
        <p:blipFill rotWithShape="1">
          <a:blip r:embed="rId10"/>
          <a:srcRect l="8824" t="5732" r="10545" b="8894"/>
          <a:stretch/>
        </p:blipFill>
        <p:spPr>
          <a:xfrm>
            <a:off x="593100" y="7299129"/>
            <a:ext cx="2175515" cy="2142586"/>
          </a:xfrm>
          <a:prstGeom prst="roundRect">
            <a:avLst/>
          </a:prstGeom>
        </p:spPr>
      </p:pic>
      <p:pic>
        <p:nvPicPr>
          <p:cNvPr id="327" name="Picture 326">
            <a:extLst>
              <a:ext uri="{FF2B5EF4-FFF2-40B4-BE49-F238E27FC236}">
                <a16:creationId xmlns:a16="http://schemas.microsoft.com/office/drawing/2014/main" id="{E755F443-033F-F7D6-EB66-7270FE0D1AE0}"/>
              </a:ext>
            </a:extLst>
          </p:cNvPr>
          <p:cNvPicPr>
            <a:picLocks noChangeAspect="1"/>
          </p:cNvPicPr>
          <p:nvPr/>
        </p:nvPicPr>
        <p:blipFill rotWithShape="1">
          <a:blip r:embed="rId11"/>
          <a:srcRect l="5391" t="5020" r="10104" b="8233"/>
          <a:stretch/>
        </p:blipFill>
        <p:spPr>
          <a:xfrm>
            <a:off x="3544350" y="7285356"/>
            <a:ext cx="2283862" cy="2170133"/>
          </a:xfrm>
          <a:prstGeom prst="roundRect">
            <a:avLst/>
          </a:prstGeom>
        </p:spPr>
      </p:pic>
      <p:pic>
        <p:nvPicPr>
          <p:cNvPr id="328" name="Picture 327">
            <a:extLst>
              <a:ext uri="{FF2B5EF4-FFF2-40B4-BE49-F238E27FC236}">
                <a16:creationId xmlns:a16="http://schemas.microsoft.com/office/drawing/2014/main" id="{58DF6F04-1886-2066-3387-EDD56873C992}"/>
              </a:ext>
            </a:extLst>
          </p:cNvPr>
          <p:cNvPicPr>
            <a:picLocks noChangeAspect="1"/>
          </p:cNvPicPr>
          <p:nvPr/>
        </p:nvPicPr>
        <p:blipFill rotWithShape="1">
          <a:blip r:embed="rId12"/>
          <a:srcRect l="10545" t="8744" r="8879" b="16215"/>
          <a:stretch/>
        </p:blipFill>
        <p:spPr>
          <a:xfrm>
            <a:off x="6603947" y="7290358"/>
            <a:ext cx="2193326" cy="2160128"/>
          </a:xfrm>
          <a:prstGeom prst="roundRect">
            <a:avLst/>
          </a:prstGeom>
        </p:spPr>
      </p:pic>
      <p:pic>
        <p:nvPicPr>
          <p:cNvPr id="329" name="Picture 328">
            <a:extLst>
              <a:ext uri="{FF2B5EF4-FFF2-40B4-BE49-F238E27FC236}">
                <a16:creationId xmlns:a16="http://schemas.microsoft.com/office/drawing/2014/main" id="{E4C73197-60FF-3033-D15C-BA69A8B02708}"/>
              </a:ext>
            </a:extLst>
          </p:cNvPr>
          <p:cNvPicPr>
            <a:picLocks noChangeAspect="1"/>
          </p:cNvPicPr>
          <p:nvPr/>
        </p:nvPicPr>
        <p:blipFill rotWithShape="1">
          <a:blip r:embed="rId13"/>
          <a:srcRect l="7311" t="9798" r="11338" b="11998"/>
          <a:stretch/>
        </p:blipFill>
        <p:spPr>
          <a:xfrm>
            <a:off x="9573008" y="7298610"/>
            <a:ext cx="2298231" cy="2143624"/>
          </a:xfrm>
          <a:prstGeom prst="roundRect">
            <a:avLst/>
          </a:prstGeom>
        </p:spPr>
      </p:pic>
      <p:pic>
        <p:nvPicPr>
          <p:cNvPr id="330" name="Picture 329">
            <a:extLst>
              <a:ext uri="{FF2B5EF4-FFF2-40B4-BE49-F238E27FC236}">
                <a16:creationId xmlns:a16="http://schemas.microsoft.com/office/drawing/2014/main" id="{5595B0FD-5120-21C5-4B77-93F7C685704E}"/>
              </a:ext>
            </a:extLst>
          </p:cNvPr>
          <p:cNvPicPr>
            <a:picLocks noChangeAspect="1"/>
          </p:cNvPicPr>
          <p:nvPr/>
        </p:nvPicPr>
        <p:blipFill rotWithShape="1">
          <a:blip r:embed="rId14"/>
          <a:srcRect l="6078" t="7346" r="6078" b="7723"/>
          <a:stretch/>
        </p:blipFill>
        <p:spPr>
          <a:xfrm>
            <a:off x="12646974" y="7310176"/>
            <a:ext cx="2273430" cy="2120492"/>
          </a:xfrm>
          <a:prstGeom prst="roundRect">
            <a:avLst/>
          </a:prstGeom>
        </p:spPr>
      </p:pic>
      <p:pic>
        <p:nvPicPr>
          <p:cNvPr id="331" name="Picture 330">
            <a:extLst>
              <a:ext uri="{FF2B5EF4-FFF2-40B4-BE49-F238E27FC236}">
                <a16:creationId xmlns:a16="http://schemas.microsoft.com/office/drawing/2014/main" id="{38DA4A22-8734-C3CC-0196-A2D77790F1F2}"/>
              </a:ext>
            </a:extLst>
          </p:cNvPr>
          <p:cNvPicPr>
            <a:picLocks noChangeAspect="1"/>
          </p:cNvPicPr>
          <p:nvPr/>
        </p:nvPicPr>
        <p:blipFill rotWithShape="1">
          <a:blip r:embed="rId15"/>
          <a:srcRect l="7218" t="3399" r="9647" b="7503"/>
          <a:stretch/>
        </p:blipFill>
        <p:spPr>
          <a:xfrm>
            <a:off x="5102714" y="4802733"/>
            <a:ext cx="2193326" cy="2170133"/>
          </a:xfrm>
          <a:prstGeom prst="roundRect">
            <a:avLst/>
          </a:prstGeom>
        </p:spPr>
      </p:pic>
      <p:sp>
        <p:nvSpPr>
          <p:cNvPr id="9" name="TextBox 8">
            <a:extLst>
              <a:ext uri="{FF2B5EF4-FFF2-40B4-BE49-F238E27FC236}">
                <a16:creationId xmlns:a16="http://schemas.microsoft.com/office/drawing/2014/main" id="{159C8E06-7BA5-D804-61EA-43EBCC2A5C32}"/>
              </a:ext>
            </a:extLst>
          </p:cNvPr>
          <p:cNvSpPr txBox="1"/>
          <p:nvPr/>
        </p:nvSpPr>
        <p:spPr>
          <a:xfrm>
            <a:off x="17145000" y="49768"/>
            <a:ext cx="1143000" cy="369332"/>
          </a:xfrm>
          <a:prstGeom prst="rect">
            <a:avLst/>
          </a:prstGeom>
          <a:noFill/>
        </p:spPr>
        <p:txBody>
          <a:bodyPr wrap="square">
            <a:spAutoFit/>
          </a:bodyPr>
          <a:lstStyle/>
          <a:p>
            <a:r>
              <a:rPr lang="en-GB" i="0" dirty="0">
                <a:solidFill>
                  <a:srgbClr val="424242"/>
                </a:solidFill>
                <a:effectLst/>
                <a:highlight>
                  <a:srgbClr val="FFFFFF"/>
                </a:highlight>
                <a:latin typeface="Segoe UI" panose="020B0502040204020203" pitchFamily="34" charset="0"/>
              </a:rPr>
              <a:t>FT Q C49</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rot="-349881" flipH="1">
            <a:off x="8520883" y="1778048"/>
            <a:ext cx="9498305" cy="5775299"/>
          </a:xfrm>
          <a:custGeom>
            <a:avLst/>
            <a:gdLst/>
            <a:ahLst/>
            <a:cxnLst/>
            <a:rect l="l" t="t" r="r" b="b"/>
            <a:pathLst>
              <a:path w="9498305" h="5775299">
                <a:moveTo>
                  <a:pt x="9498305" y="0"/>
                </a:moveTo>
                <a:lnTo>
                  <a:pt x="0" y="0"/>
                </a:lnTo>
                <a:lnTo>
                  <a:pt x="0" y="5775299"/>
                </a:lnTo>
                <a:lnTo>
                  <a:pt x="9498305" y="5775299"/>
                </a:lnTo>
                <a:lnTo>
                  <a:pt x="949830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Freeform 8"/>
          <p:cNvSpPr/>
          <p:nvPr/>
        </p:nvSpPr>
        <p:spPr>
          <a:xfrm>
            <a:off x="638177" y="4376271"/>
            <a:ext cx="9498305" cy="5775299"/>
          </a:xfrm>
          <a:custGeom>
            <a:avLst/>
            <a:gdLst/>
            <a:ahLst/>
            <a:cxnLst/>
            <a:rect l="l" t="t" r="r" b="b"/>
            <a:pathLst>
              <a:path w="9498305" h="5775299">
                <a:moveTo>
                  <a:pt x="0" y="0"/>
                </a:moveTo>
                <a:lnTo>
                  <a:pt x="9498305" y="0"/>
                </a:lnTo>
                <a:lnTo>
                  <a:pt x="9498305" y="5775299"/>
                </a:lnTo>
                <a:lnTo>
                  <a:pt x="0" y="57752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9" name="TextBox 9"/>
          <p:cNvSpPr txBox="1"/>
          <p:nvPr/>
        </p:nvSpPr>
        <p:spPr>
          <a:xfrm>
            <a:off x="953877" y="6067938"/>
            <a:ext cx="8313949" cy="1704882"/>
          </a:xfrm>
          <a:prstGeom prst="rect">
            <a:avLst/>
          </a:prstGeom>
        </p:spPr>
        <p:txBody>
          <a:bodyPr lIns="0" tIns="0" rIns="0" bIns="0" rtlCol="0" anchor="t">
            <a:spAutoFit/>
          </a:bodyPr>
          <a:lstStyle/>
          <a:p>
            <a:pPr algn="ctr">
              <a:lnSpc>
                <a:spcPts val="6825"/>
              </a:lnSpc>
            </a:pPr>
            <a:r>
              <a:rPr lang="en-US" sz="4875" b="1">
                <a:solidFill>
                  <a:srgbClr val="000000"/>
                </a:solidFill>
                <a:latin typeface="Montserrat Classic Bold"/>
                <a:ea typeface="Montserrat Classic Bold"/>
                <a:cs typeface="Montserrat Classic Bold"/>
                <a:sym typeface="Montserrat Classic Bold"/>
              </a:rPr>
              <a:t>What weather are we experiencing today?</a:t>
            </a:r>
          </a:p>
        </p:txBody>
      </p:sp>
      <p:sp>
        <p:nvSpPr>
          <p:cNvPr id="10" name="TextBox 10"/>
          <p:cNvSpPr txBox="1"/>
          <p:nvPr/>
        </p:nvSpPr>
        <p:spPr>
          <a:xfrm>
            <a:off x="8945351" y="3673035"/>
            <a:ext cx="8313949" cy="1704882"/>
          </a:xfrm>
          <a:prstGeom prst="rect">
            <a:avLst/>
          </a:prstGeom>
        </p:spPr>
        <p:txBody>
          <a:bodyPr lIns="0" tIns="0" rIns="0" bIns="0" rtlCol="0" anchor="t">
            <a:spAutoFit/>
          </a:bodyPr>
          <a:lstStyle/>
          <a:p>
            <a:pPr algn="ctr">
              <a:lnSpc>
                <a:spcPts val="6825"/>
              </a:lnSpc>
            </a:pPr>
            <a:r>
              <a:rPr lang="en-US" sz="4875" b="1" dirty="0">
                <a:solidFill>
                  <a:srgbClr val="000000"/>
                </a:solidFill>
                <a:latin typeface="Montserrat Classic Bold"/>
                <a:ea typeface="Montserrat Classic Bold"/>
                <a:cs typeface="Montserrat Classic Bold"/>
                <a:sym typeface="Montserrat Classic Bold"/>
              </a:rPr>
              <a:t>How does it compare to yesterday's weather?</a:t>
            </a:r>
          </a:p>
        </p:txBody>
      </p:sp>
      <p:sp>
        <p:nvSpPr>
          <p:cNvPr id="11" name="TextBox 11"/>
          <p:cNvSpPr txBox="1"/>
          <p:nvPr/>
        </p:nvSpPr>
        <p:spPr>
          <a:xfrm>
            <a:off x="792153" y="2600310"/>
            <a:ext cx="3473649" cy="1024832"/>
          </a:xfrm>
          <a:prstGeom prst="rect">
            <a:avLst/>
          </a:prstGeom>
        </p:spPr>
        <p:txBody>
          <a:bodyPr lIns="0" tIns="0" rIns="0" bIns="0" rtlCol="0" anchor="t">
            <a:spAutoFit/>
          </a:bodyPr>
          <a:lstStyle/>
          <a:p>
            <a:pPr>
              <a:lnSpc>
                <a:spcPts val="8959"/>
              </a:lnSpc>
              <a:spcBef>
                <a:spcPct val="0"/>
              </a:spcBef>
            </a:pPr>
            <a:r>
              <a:rPr lang="en-US" sz="6399" b="1" dirty="0">
                <a:solidFill>
                  <a:srgbClr val="000000"/>
                </a:solidFill>
                <a:latin typeface="Montserrat Classic Bold"/>
                <a:ea typeface="Montserrat Classic Bold"/>
                <a:cs typeface="Montserrat Classic Bold"/>
                <a:sym typeface="Montserrat Classic Bold"/>
              </a:rPr>
              <a:t>Starter:  </a:t>
            </a:r>
          </a:p>
        </p:txBody>
      </p:sp>
      <p:sp>
        <p:nvSpPr>
          <p:cNvPr id="12" name="Freeform 12"/>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3" name="TextBox 13"/>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14" name="TextBox 14"/>
          <p:cNvSpPr txBox="1"/>
          <p:nvPr/>
        </p:nvSpPr>
        <p:spPr>
          <a:xfrm>
            <a:off x="752477" y="3580686"/>
            <a:ext cx="6750072" cy="622848"/>
          </a:xfrm>
          <a:prstGeom prst="rect">
            <a:avLst/>
          </a:prstGeom>
        </p:spPr>
        <p:txBody>
          <a:bodyPr lIns="0" tIns="0" rIns="0" bIns="0" rtlCol="0" anchor="t">
            <a:spAutoFit/>
          </a:bodyPr>
          <a:lstStyle/>
          <a:p>
            <a:pPr algn="ctr">
              <a:lnSpc>
                <a:spcPts val="5039"/>
              </a:lnSpc>
              <a:spcBef>
                <a:spcPct val="0"/>
              </a:spcBef>
            </a:pPr>
            <a:r>
              <a:rPr lang="en-US" sz="3599" dirty="0">
                <a:solidFill>
                  <a:srgbClr val="000000"/>
                </a:solidFill>
                <a:latin typeface="Montserrat Classic"/>
                <a:ea typeface="Montserrat Classic"/>
                <a:cs typeface="Montserrat Classic"/>
                <a:sym typeface="Montserrat Classic"/>
              </a:rPr>
              <a:t>Discuss with your </a:t>
            </a:r>
            <a:r>
              <a:rPr lang="en-US" sz="3599" dirty="0" err="1">
                <a:solidFill>
                  <a:srgbClr val="000000"/>
                </a:solidFill>
                <a:latin typeface="Montserrat Classic"/>
                <a:ea typeface="Montserrat Classic"/>
                <a:cs typeface="Montserrat Classic"/>
                <a:sym typeface="Montserrat Classic"/>
              </a:rPr>
              <a:t>neighbour</a:t>
            </a:r>
            <a:r>
              <a:rPr lang="en-US" sz="3599" dirty="0">
                <a:solidFill>
                  <a:srgbClr val="000000"/>
                </a:solidFill>
                <a:latin typeface="Montserrat Classic"/>
                <a:ea typeface="Montserrat Classic"/>
                <a:cs typeface="Montserrat Classic"/>
                <a:sym typeface="Montserrat Classic"/>
              </a:rPr>
              <a:t>...</a:t>
            </a:r>
          </a:p>
        </p:txBody>
      </p:sp>
      <p:sp>
        <p:nvSpPr>
          <p:cNvPr id="15" name="TextBox 14">
            <a:extLst>
              <a:ext uri="{FF2B5EF4-FFF2-40B4-BE49-F238E27FC236}">
                <a16:creationId xmlns:a16="http://schemas.microsoft.com/office/drawing/2014/main" id="{6E5CC074-6355-789E-7CD0-DBC3A5AC8DE9}"/>
              </a:ext>
            </a:extLst>
          </p:cNvPr>
          <p:cNvSpPr txBox="1"/>
          <p:nvPr/>
        </p:nvSpPr>
        <p:spPr>
          <a:xfrm>
            <a:off x="17145000" y="49768"/>
            <a:ext cx="1143000" cy="369332"/>
          </a:xfrm>
          <a:prstGeom prst="rect">
            <a:avLst/>
          </a:prstGeom>
          <a:noFill/>
        </p:spPr>
        <p:txBody>
          <a:bodyPr wrap="square">
            <a:spAutoFit/>
          </a:bodyPr>
          <a:lstStyle/>
          <a:p>
            <a:r>
              <a:rPr lang="en-GB" i="0" dirty="0">
                <a:solidFill>
                  <a:srgbClr val="424242"/>
                </a:solidFill>
                <a:effectLst/>
                <a:highlight>
                  <a:srgbClr val="FFFFFF"/>
                </a:highlight>
                <a:latin typeface="Segoe UI" panose="020B0502040204020203" pitchFamily="34" charset="0"/>
              </a:rPr>
              <a:t>FT Q C49</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TextBox 8"/>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9" name="TextBox 9"/>
          <p:cNvSpPr txBox="1"/>
          <p:nvPr/>
        </p:nvSpPr>
        <p:spPr>
          <a:xfrm>
            <a:off x="5925773" y="1974139"/>
            <a:ext cx="6436454" cy="717889"/>
          </a:xfrm>
          <a:prstGeom prst="rect">
            <a:avLst/>
          </a:prstGeom>
        </p:spPr>
        <p:txBody>
          <a:bodyPr wrap="square" lIns="0" tIns="0" rIns="0" bIns="0" rtlCol="0" anchor="t">
            <a:spAutoFit/>
          </a:bodyPr>
          <a:lstStyle/>
          <a:p>
            <a:pPr algn="ctr">
              <a:lnSpc>
                <a:spcPts val="6299"/>
              </a:lnSpc>
            </a:pPr>
            <a:r>
              <a:rPr lang="en-US" sz="4500" b="1" dirty="0">
                <a:solidFill>
                  <a:srgbClr val="000000"/>
                </a:solidFill>
                <a:latin typeface="Montserrat Classic Bold"/>
                <a:ea typeface="Montserrat Classic Bold"/>
                <a:cs typeface="Montserrat Classic Bold"/>
                <a:sym typeface="Montserrat Classic Bold"/>
              </a:rPr>
              <a:t>WEATHER SYMBOLS</a:t>
            </a:r>
          </a:p>
        </p:txBody>
      </p:sp>
      <p:sp>
        <p:nvSpPr>
          <p:cNvPr id="289" name="TextBox 289"/>
          <p:cNvSpPr txBox="1"/>
          <p:nvPr/>
        </p:nvSpPr>
        <p:spPr>
          <a:xfrm>
            <a:off x="1247517" y="2707498"/>
            <a:ext cx="15792966" cy="622848"/>
          </a:xfrm>
          <a:prstGeom prst="rect">
            <a:avLst/>
          </a:prstGeom>
        </p:spPr>
        <p:txBody>
          <a:bodyPr lIns="0" tIns="0" rIns="0" bIns="0" rtlCol="0" anchor="t">
            <a:spAutoFit/>
          </a:bodyPr>
          <a:lstStyle/>
          <a:p>
            <a:pPr algn="ctr">
              <a:lnSpc>
                <a:spcPts val="5039"/>
              </a:lnSpc>
            </a:pPr>
            <a:r>
              <a:rPr lang="en-US" sz="3599" b="1">
                <a:solidFill>
                  <a:srgbClr val="000000"/>
                </a:solidFill>
                <a:latin typeface="Montserrat Classic Bold"/>
                <a:ea typeface="Montserrat Classic Bold"/>
                <a:cs typeface="Montserrat Classic Bold"/>
                <a:sym typeface="Montserrat Classic Bold"/>
              </a:rPr>
              <a:t>Task:</a:t>
            </a:r>
            <a:r>
              <a:rPr lang="en-US" sz="3599">
                <a:solidFill>
                  <a:srgbClr val="000000"/>
                </a:solidFill>
                <a:latin typeface="Montserrat Classic"/>
                <a:ea typeface="Montserrat Classic"/>
                <a:cs typeface="Montserrat Classic"/>
                <a:sym typeface="Montserrat Classic"/>
              </a:rPr>
              <a:t> Match the weather symbol with the correct type of weather:</a:t>
            </a:r>
          </a:p>
        </p:txBody>
      </p:sp>
      <p:sp>
        <p:nvSpPr>
          <p:cNvPr id="290" name="TextBox 290"/>
          <p:cNvSpPr txBox="1"/>
          <p:nvPr/>
        </p:nvSpPr>
        <p:spPr>
          <a:xfrm>
            <a:off x="323852" y="8548649"/>
            <a:ext cx="14306432" cy="1672102"/>
          </a:xfrm>
          <a:prstGeom prst="rect">
            <a:avLst/>
          </a:prstGeom>
        </p:spPr>
        <p:txBody>
          <a:bodyPr lIns="0" tIns="0" rIns="0" bIns="0" rtlCol="0" anchor="t">
            <a:spAutoFit/>
          </a:bodyPr>
          <a:lstStyle/>
          <a:p>
            <a:pPr algn="ctr">
              <a:lnSpc>
                <a:spcPts val="4425"/>
              </a:lnSpc>
              <a:spcBef>
                <a:spcPct val="0"/>
              </a:spcBef>
            </a:pPr>
            <a:r>
              <a:rPr lang="en-US" sz="3161" b="1" dirty="0">
                <a:solidFill>
                  <a:srgbClr val="000000"/>
                </a:solidFill>
                <a:latin typeface="Montserrat Classic Bold"/>
                <a:ea typeface="Montserrat Classic Bold"/>
                <a:cs typeface="Montserrat Classic Bold"/>
                <a:sym typeface="Montserrat Classic Bold"/>
              </a:rPr>
              <a:t>A. </a:t>
            </a:r>
            <a:r>
              <a:rPr lang="en-US" sz="3161" dirty="0">
                <a:solidFill>
                  <a:srgbClr val="000000"/>
                </a:solidFill>
                <a:latin typeface="Montserrat Classic"/>
                <a:ea typeface="Montserrat Classic"/>
                <a:cs typeface="Montserrat Classic"/>
                <a:sym typeface="Montserrat Classic"/>
              </a:rPr>
              <a:t>Heavy rainfall     </a:t>
            </a:r>
            <a:r>
              <a:rPr lang="en-US" sz="3161" b="1" dirty="0">
                <a:solidFill>
                  <a:srgbClr val="000000"/>
                </a:solidFill>
                <a:latin typeface="Montserrat Classic Bold"/>
                <a:ea typeface="Montserrat Classic Bold"/>
                <a:cs typeface="Montserrat Classic Bold"/>
                <a:sym typeface="Montserrat Classic Bold"/>
              </a:rPr>
              <a:t>B.</a:t>
            </a:r>
            <a:r>
              <a:rPr lang="en-US" sz="3161" dirty="0">
                <a:solidFill>
                  <a:srgbClr val="000000"/>
                </a:solidFill>
                <a:latin typeface="Montserrat Classic"/>
                <a:ea typeface="Montserrat Classic"/>
                <a:cs typeface="Montserrat Classic"/>
                <a:sym typeface="Montserrat Classic"/>
              </a:rPr>
              <a:t> Sunshine    </a:t>
            </a:r>
            <a:r>
              <a:rPr lang="en-US" sz="3161" b="1" dirty="0">
                <a:solidFill>
                  <a:srgbClr val="000000"/>
                </a:solidFill>
                <a:latin typeface="Montserrat Classic Bold"/>
                <a:ea typeface="Montserrat Classic Bold"/>
                <a:cs typeface="Montserrat Classic Bold"/>
                <a:sym typeface="Montserrat Classic Bold"/>
              </a:rPr>
              <a:t>C.</a:t>
            </a:r>
            <a:r>
              <a:rPr lang="en-US" sz="3161" dirty="0">
                <a:solidFill>
                  <a:srgbClr val="000000"/>
                </a:solidFill>
                <a:latin typeface="Montserrat Classic"/>
                <a:ea typeface="Montserrat Classic"/>
                <a:cs typeface="Montserrat Classic"/>
                <a:sym typeface="Montserrat Classic"/>
              </a:rPr>
              <a:t> Snow    </a:t>
            </a:r>
            <a:r>
              <a:rPr lang="en-US" sz="3161" b="1" dirty="0">
                <a:solidFill>
                  <a:srgbClr val="000000"/>
                </a:solidFill>
                <a:latin typeface="Montserrat Classic Bold"/>
                <a:ea typeface="Montserrat Classic Bold"/>
                <a:cs typeface="Montserrat Classic Bold"/>
                <a:sym typeface="Montserrat Classic Bold"/>
              </a:rPr>
              <a:t>D.</a:t>
            </a:r>
            <a:r>
              <a:rPr lang="en-US" sz="3161" dirty="0">
                <a:solidFill>
                  <a:srgbClr val="000000"/>
                </a:solidFill>
                <a:latin typeface="Montserrat Classic"/>
                <a:ea typeface="Montserrat Classic"/>
                <a:cs typeface="Montserrat Classic"/>
                <a:sym typeface="Montserrat Classic"/>
              </a:rPr>
              <a:t> Overcast                                   </a:t>
            </a:r>
            <a:r>
              <a:rPr lang="en-US" sz="3161" b="1" dirty="0">
                <a:solidFill>
                  <a:srgbClr val="000000"/>
                </a:solidFill>
                <a:latin typeface="Montserrat Classic Bold"/>
                <a:ea typeface="Montserrat Classic Bold"/>
                <a:cs typeface="Montserrat Classic Bold"/>
                <a:sym typeface="Montserrat Classic Bold"/>
              </a:rPr>
              <a:t>E.</a:t>
            </a:r>
            <a:r>
              <a:rPr lang="en-US" sz="3161" dirty="0">
                <a:solidFill>
                  <a:srgbClr val="000000"/>
                </a:solidFill>
                <a:latin typeface="Montserrat Classic"/>
                <a:ea typeface="Montserrat Classic"/>
                <a:cs typeface="Montserrat Classic"/>
                <a:sym typeface="Montserrat Classic"/>
              </a:rPr>
              <a:t> Thunderstorms         </a:t>
            </a:r>
            <a:r>
              <a:rPr lang="en-US" sz="3161" b="1" dirty="0">
                <a:solidFill>
                  <a:srgbClr val="000000"/>
                </a:solidFill>
                <a:latin typeface="Montserrat Classic Bold"/>
                <a:ea typeface="Montserrat Classic Bold"/>
                <a:cs typeface="Montserrat Classic Bold"/>
                <a:sym typeface="Montserrat Classic Bold"/>
              </a:rPr>
              <a:t>F.</a:t>
            </a:r>
            <a:r>
              <a:rPr lang="en-US" sz="3161" dirty="0">
                <a:solidFill>
                  <a:srgbClr val="000000"/>
                </a:solidFill>
                <a:latin typeface="Montserrat Classic"/>
                <a:ea typeface="Montserrat Classic"/>
                <a:cs typeface="Montserrat Classic"/>
                <a:sym typeface="Montserrat Classic"/>
              </a:rPr>
              <a:t> Occasional sunshine and light showers                  </a:t>
            </a:r>
            <a:r>
              <a:rPr lang="en-US" sz="3161" b="1" dirty="0">
                <a:solidFill>
                  <a:srgbClr val="000000"/>
                </a:solidFill>
                <a:latin typeface="Montserrat Classic Bold"/>
                <a:ea typeface="Montserrat Classic Bold"/>
                <a:cs typeface="Montserrat Classic Bold"/>
                <a:sym typeface="Montserrat Classic Bold"/>
              </a:rPr>
              <a:t>G.</a:t>
            </a:r>
            <a:r>
              <a:rPr lang="en-US" sz="3161" dirty="0">
                <a:solidFill>
                  <a:srgbClr val="000000"/>
                </a:solidFill>
                <a:latin typeface="Montserrat Classic"/>
                <a:ea typeface="Montserrat Classic"/>
                <a:cs typeface="Montserrat Classic"/>
                <a:sym typeface="Montserrat Classic"/>
              </a:rPr>
              <a:t> Sunshine and cloud      </a:t>
            </a:r>
            <a:r>
              <a:rPr lang="en-US" sz="3161" b="1" dirty="0">
                <a:solidFill>
                  <a:srgbClr val="000000"/>
                </a:solidFill>
                <a:latin typeface="Montserrat Classic Bold"/>
                <a:ea typeface="Montserrat Classic Bold"/>
                <a:cs typeface="Montserrat Classic Bold"/>
                <a:sym typeface="Montserrat Classic Bold"/>
              </a:rPr>
              <a:t>H. </a:t>
            </a:r>
            <a:r>
              <a:rPr lang="en-US" sz="3161" dirty="0">
                <a:solidFill>
                  <a:srgbClr val="000000"/>
                </a:solidFill>
                <a:latin typeface="Montserrat Classic"/>
                <a:ea typeface="Montserrat Classic"/>
                <a:cs typeface="Montserrat Classic"/>
                <a:sym typeface="Montserrat Classic"/>
              </a:rPr>
              <a:t>Light cloud cover   </a:t>
            </a:r>
            <a:r>
              <a:rPr lang="en-US" sz="3161" b="1" dirty="0">
                <a:solidFill>
                  <a:srgbClr val="000000"/>
                </a:solidFill>
                <a:latin typeface="Montserrat Classic Bold"/>
                <a:ea typeface="Montserrat Classic Bold"/>
                <a:cs typeface="Montserrat Classic Bold"/>
                <a:sym typeface="Montserrat Classic Bold"/>
              </a:rPr>
              <a:t>  I. </a:t>
            </a:r>
            <a:r>
              <a:rPr lang="en-US" sz="3161" dirty="0">
                <a:solidFill>
                  <a:srgbClr val="000000"/>
                </a:solidFill>
                <a:latin typeface="Montserrat Classic"/>
                <a:ea typeface="Montserrat Classic"/>
                <a:cs typeface="Montserrat Classic"/>
                <a:sym typeface="Montserrat Classic"/>
              </a:rPr>
              <a:t>Hail   </a:t>
            </a:r>
            <a:r>
              <a:rPr lang="en-US" sz="3161" b="1" dirty="0">
                <a:solidFill>
                  <a:srgbClr val="000000"/>
                </a:solidFill>
                <a:latin typeface="Montserrat Classic Bold"/>
                <a:ea typeface="Montserrat Classic Bold"/>
                <a:cs typeface="Montserrat Classic Bold"/>
                <a:sym typeface="Montserrat Classic Bold"/>
              </a:rPr>
              <a:t>   J.</a:t>
            </a:r>
            <a:r>
              <a:rPr lang="en-US" sz="3161" dirty="0">
                <a:solidFill>
                  <a:srgbClr val="000000"/>
                </a:solidFill>
                <a:latin typeface="Montserrat Classic"/>
                <a:ea typeface="Montserrat Classic"/>
                <a:cs typeface="Montserrat Classic"/>
                <a:sym typeface="Montserrat Classic"/>
              </a:rPr>
              <a:t> Light rainfall</a:t>
            </a:r>
          </a:p>
        </p:txBody>
      </p:sp>
      <p:pic>
        <p:nvPicPr>
          <p:cNvPr id="334" name="Picture 333" descr="A screenshot of a weather forecast&#10;&#10;Description automatically generated">
            <a:extLst>
              <a:ext uri="{FF2B5EF4-FFF2-40B4-BE49-F238E27FC236}">
                <a16:creationId xmlns:a16="http://schemas.microsoft.com/office/drawing/2014/main" id="{5BFA8D30-A65B-7301-E7EE-169E902C7A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070" y="3306262"/>
            <a:ext cx="16105665" cy="5132842"/>
          </a:xfrm>
          <a:prstGeom prst="rect">
            <a:avLst/>
          </a:prstGeom>
        </p:spPr>
      </p:pic>
      <p:sp>
        <p:nvSpPr>
          <p:cNvPr id="10" name="TextBox 9">
            <a:extLst>
              <a:ext uri="{FF2B5EF4-FFF2-40B4-BE49-F238E27FC236}">
                <a16:creationId xmlns:a16="http://schemas.microsoft.com/office/drawing/2014/main" id="{EB9AD924-0679-484D-7063-3D098E800AA3}"/>
              </a:ext>
            </a:extLst>
          </p:cNvPr>
          <p:cNvSpPr txBox="1"/>
          <p:nvPr/>
        </p:nvSpPr>
        <p:spPr>
          <a:xfrm>
            <a:off x="17145000" y="49768"/>
            <a:ext cx="1143000" cy="369332"/>
          </a:xfrm>
          <a:prstGeom prst="rect">
            <a:avLst/>
          </a:prstGeom>
          <a:noFill/>
        </p:spPr>
        <p:txBody>
          <a:bodyPr wrap="square">
            <a:spAutoFit/>
          </a:bodyPr>
          <a:lstStyle/>
          <a:p>
            <a:r>
              <a:rPr lang="en-GB" i="0" dirty="0">
                <a:solidFill>
                  <a:srgbClr val="424242"/>
                </a:solidFill>
                <a:effectLst/>
                <a:highlight>
                  <a:srgbClr val="FFFFFF"/>
                </a:highlight>
                <a:latin typeface="Segoe UI" panose="020B0502040204020203" pitchFamily="34" charset="0"/>
              </a:rPr>
              <a:t>FT Q C49</a:t>
            </a: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Freeform 2">
            <a:extLst>
              <a:ext uri="{FF2B5EF4-FFF2-40B4-BE49-F238E27FC236}">
                <a16:creationId xmlns:a16="http://schemas.microsoft.com/office/drawing/2014/main" id="{CF4A3048-AD3E-55B2-65CF-0CDA7FD39F85}"/>
              </a:ext>
            </a:extLst>
          </p:cNvPr>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TextBox 8"/>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9" name="TextBox 9"/>
          <p:cNvSpPr txBox="1"/>
          <p:nvPr/>
        </p:nvSpPr>
        <p:spPr>
          <a:xfrm>
            <a:off x="4739557" y="2139611"/>
            <a:ext cx="8000174" cy="717889"/>
          </a:xfrm>
          <a:prstGeom prst="rect">
            <a:avLst/>
          </a:prstGeom>
        </p:spPr>
        <p:txBody>
          <a:bodyPr wrap="square" lIns="0" tIns="0" rIns="0" bIns="0" rtlCol="0" anchor="t">
            <a:spAutoFit/>
          </a:bodyPr>
          <a:lstStyle/>
          <a:p>
            <a:pPr algn="ctr">
              <a:lnSpc>
                <a:spcPts val="6299"/>
              </a:lnSpc>
            </a:pPr>
            <a:r>
              <a:rPr lang="en-US" sz="4500" b="1" dirty="0">
                <a:solidFill>
                  <a:srgbClr val="000000"/>
                </a:solidFill>
                <a:latin typeface="Montserrat Classic Bold"/>
                <a:ea typeface="Montserrat Classic Bold"/>
                <a:cs typeface="Montserrat Classic Bold"/>
                <a:sym typeface="Montserrat Classic Bold"/>
              </a:rPr>
              <a:t>WEATHER SYMBOLS</a:t>
            </a:r>
          </a:p>
        </p:txBody>
      </p:sp>
      <p:sp>
        <p:nvSpPr>
          <p:cNvPr id="289" name="TextBox 289"/>
          <p:cNvSpPr txBox="1"/>
          <p:nvPr/>
        </p:nvSpPr>
        <p:spPr>
          <a:xfrm>
            <a:off x="1028700" y="2879108"/>
            <a:ext cx="884722" cy="622848"/>
          </a:xfrm>
          <a:prstGeom prst="rect">
            <a:avLst/>
          </a:prstGeom>
        </p:spPr>
        <p:txBody>
          <a:bodyPr lIns="0" tIns="0" rIns="0" bIns="0" rtlCol="0" anchor="t">
            <a:spAutoFit/>
          </a:bodyPr>
          <a:lstStyle/>
          <a:p>
            <a:pPr algn="ctr">
              <a:lnSpc>
                <a:spcPts val="5039"/>
              </a:lnSpc>
            </a:pPr>
            <a:r>
              <a:rPr lang="en-US" sz="3599" dirty="0">
                <a:solidFill>
                  <a:srgbClr val="000000"/>
                </a:solidFill>
                <a:latin typeface="Montserrat Classic"/>
                <a:ea typeface="Montserrat Classic"/>
                <a:cs typeface="Montserrat Classic"/>
                <a:sym typeface="Montserrat Classic"/>
              </a:rPr>
              <a:t> 1. </a:t>
            </a:r>
          </a:p>
        </p:txBody>
      </p:sp>
      <p:sp>
        <p:nvSpPr>
          <p:cNvPr id="290" name="TextBox 290"/>
          <p:cNvSpPr txBox="1"/>
          <p:nvPr/>
        </p:nvSpPr>
        <p:spPr>
          <a:xfrm>
            <a:off x="4315233" y="2879108"/>
            <a:ext cx="884722" cy="622848"/>
          </a:xfrm>
          <a:prstGeom prst="rect">
            <a:avLst/>
          </a:prstGeom>
        </p:spPr>
        <p:txBody>
          <a:bodyPr lIns="0" tIns="0" rIns="0" bIns="0" rtlCol="0" anchor="t">
            <a:spAutoFit/>
          </a:bodyPr>
          <a:lstStyle/>
          <a:p>
            <a:pPr algn="ctr">
              <a:lnSpc>
                <a:spcPts val="5039"/>
              </a:lnSpc>
            </a:pPr>
            <a:r>
              <a:rPr lang="en-US" sz="3599">
                <a:solidFill>
                  <a:srgbClr val="000000"/>
                </a:solidFill>
                <a:latin typeface="Montserrat Classic"/>
                <a:ea typeface="Montserrat Classic"/>
                <a:cs typeface="Montserrat Classic"/>
                <a:sym typeface="Montserrat Classic"/>
              </a:rPr>
              <a:t> 2. </a:t>
            </a:r>
          </a:p>
        </p:txBody>
      </p:sp>
      <p:sp>
        <p:nvSpPr>
          <p:cNvPr id="291" name="TextBox 291"/>
          <p:cNvSpPr txBox="1"/>
          <p:nvPr/>
        </p:nvSpPr>
        <p:spPr>
          <a:xfrm>
            <a:off x="7677389" y="2938136"/>
            <a:ext cx="884722" cy="622848"/>
          </a:xfrm>
          <a:prstGeom prst="rect">
            <a:avLst/>
          </a:prstGeom>
        </p:spPr>
        <p:txBody>
          <a:bodyPr lIns="0" tIns="0" rIns="0" bIns="0" rtlCol="0" anchor="t">
            <a:spAutoFit/>
          </a:bodyPr>
          <a:lstStyle/>
          <a:p>
            <a:pPr algn="ctr">
              <a:lnSpc>
                <a:spcPts val="5039"/>
              </a:lnSpc>
            </a:pPr>
            <a:r>
              <a:rPr lang="en-US" sz="3599">
                <a:solidFill>
                  <a:srgbClr val="000000"/>
                </a:solidFill>
                <a:latin typeface="Montserrat Classic"/>
                <a:ea typeface="Montserrat Classic"/>
                <a:cs typeface="Montserrat Classic"/>
                <a:sym typeface="Montserrat Classic"/>
              </a:rPr>
              <a:t>3.</a:t>
            </a:r>
          </a:p>
        </p:txBody>
      </p:sp>
      <p:sp>
        <p:nvSpPr>
          <p:cNvPr id="292" name="TextBox 292"/>
          <p:cNvSpPr txBox="1"/>
          <p:nvPr/>
        </p:nvSpPr>
        <p:spPr>
          <a:xfrm>
            <a:off x="11042676" y="2938136"/>
            <a:ext cx="884722" cy="622848"/>
          </a:xfrm>
          <a:prstGeom prst="rect">
            <a:avLst/>
          </a:prstGeom>
        </p:spPr>
        <p:txBody>
          <a:bodyPr lIns="0" tIns="0" rIns="0" bIns="0" rtlCol="0" anchor="t">
            <a:spAutoFit/>
          </a:bodyPr>
          <a:lstStyle/>
          <a:p>
            <a:pPr algn="ctr">
              <a:lnSpc>
                <a:spcPts val="5039"/>
              </a:lnSpc>
            </a:pPr>
            <a:r>
              <a:rPr lang="en-US" sz="3599">
                <a:solidFill>
                  <a:srgbClr val="000000"/>
                </a:solidFill>
                <a:latin typeface="Montserrat Classic"/>
                <a:ea typeface="Montserrat Classic"/>
                <a:cs typeface="Montserrat Classic"/>
                <a:sym typeface="Montserrat Classic"/>
              </a:rPr>
              <a:t>4.</a:t>
            </a:r>
          </a:p>
        </p:txBody>
      </p:sp>
      <p:sp>
        <p:nvSpPr>
          <p:cNvPr id="293" name="TextBox 293"/>
          <p:cNvSpPr txBox="1"/>
          <p:nvPr/>
        </p:nvSpPr>
        <p:spPr>
          <a:xfrm>
            <a:off x="14489847" y="2888633"/>
            <a:ext cx="884722" cy="622848"/>
          </a:xfrm>
          <a:prstGeom prst="rect">
            <a:avLst/>
          </a:prstGeom>
        </p:spPr>
        <p:txBody>
          <a:bodyPr lIns="0" tIns="0" rIns="0" bIns="0" rtlCol="0" anchor="t">
            <a:spAutoFit/>
          </a:bodyPr>
          <a:lstStyle/>
          <a:p>
            <a:pPr algn="ctr">
              <a:lnSpc>
                <a:spcPts val="5039"/>
              </a:lnSpc>
            </a:pPr>
            <a:r>
              <a:rPr lang="en-US" sz="3599">
                <a:solidFill>
                  <a:srgbClr val="000000"/>
                </a:solidFill>
                <a:latin typeface="Montserrat Classic"/>
                <a:ea typeface="Montserrat Classic"/>
                <a:cs typeface="Montserrat Classic"/>
                <a:sym typeface="Montserrat Classic"/>
              </a:rPr>
              <a:t>5.</a:t>
            </a:r>
          </a:p>
        </p:txBody>
      </p:sp>
      <p:sp>
        <p:nvSpPr>
          <p:cNvPr id="342" name="TextBox 8">
            <a:extLst>
              <a:ext uri="{FF2B5EF4-FFF2-40B4-BE49-F238E27FC236}">
                <a16:creationId xmlns:a16="http://schemas.microsoft.com/office/drawing/2014/main" id="{D17CA724-6FE3-5780-3521-156B010004D9}"/>
              </a:ext>
            </a:extLst>
          </p:cNvPr>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dirty="0">
                <a:solidFill>
                  <a:srgbClr val="FFFFFF"/>
                </a:solidFill>
                <a:latin typeface="Montserrat Classic Bold"/>
                <a:ea typeface="Montserrat Classic Bold"/>
                <a:cs typeface="Montserrat Classic Bold"/>
                <a:sym typeface="Montserrat Classic Bold"/>
              </a:rPr>
              <a:t>Introduction to Weather </a:t>
            </a:r>
          </a:p>
        </p:txBody>
      </p:sp>
      <p:pic>
        <p:nvPicPr>
          <p:cNvPr id="344" name="Picture 343">
            <a:extLst>
              <a:ext uri="{FF2B5EF4-FFF2-40B4-BE49-F238E27FC236}">
                <a16:creationId xmlns:a16="http://schemas.microsoft.com/office/drawing/2014/main" id="{8C938152-E08F-788A-024D-67A0D58D3184}"/>
              </a:ext>
            </a:extLst>
          </p:cNvPr>
          <p:cNvPicPr>
            <a:picLocks noChangeAspect="1"/>
          </p:cNvPicPr>
          <p:nvPr/>
        </p:nvPicPr>
        <p:blipFill rotWithShape="1">
          <a:blip r:embed="rId6"/>
          <a:srcRect l="11828" t="9045" r="14999" b="6915"/>
          <a:stretch/>
        </p:blipFill>
        <p:spPr>
          <a:xfrm>
            <a:off x="1247517" y="2933700"/>
            <a:ext cx="2193327" cy="2202934"/>
          </a:xfrm>
          <a:prstGeom prst="roundRect">
            <a:avLst/>
          </a:prstGeom>
        </p:spPr>
      </p:pic>
      <p:pic>
        <p:nvPicPr>
          <p:cNvPr id="345" name="Picture 344">
            <a:extLst>
              <a:ext uri="{FF2B5EF4-FFF2-40B4-BE49-F238E27FC236}">
                <a16:creationId xmlns:a16="http://schemas.microsoft.com/office/drawing/2014/main" id="{D75689A8-8625-3C64-204E-50FBC046A02A}"/>
              </a:ext>
            </a:extLst>
          </p:cNvPr>
          <p:cNvPicPr>
            <a:picLocks noChangeAspect="1"/>
          </p:cNvPicPr>
          <p:nvPr/>
        </p:nvPicPr>
        <p:blipFill rotWithShape="1">
          <a:blip r:embed="rId7"/>
          <a:srcRect l="17164" t="4173" r="13212" b="7842"/>
          <a:stretch/>
        </p:blipFill>
        <p:spPr>
          <a:xfrm>
            <a:off x="7848600" y="2933701"/>
            <a:ext cx="2193326" cy="2202933"/>
          </a:xfrm>
          <a:prstGeom prst="roundRect">
            <a:avLst/>
          </a:prstGeom>
        </p:spPr>
      </p:pic>
      <p:pic>
        <p:nvPicPr>
          <p:cNvPr id="346" name="Picture 345">
            <a:extLst>
              <a:ext uri="{FF2B5EF4-FFF2-40B4-BE49-F238E27FC236}">
                <a16:creationId xmlns:a16="http://schemas.microsoft.com/office/drawing/2014/main" id="{AB9ABA09-3C69-0C64-EB80-A3BB08D268FA}"/>
              </a:ext>
            </a:extLst>
          </p:cNvPr>
          <p:cNvPicPr>
            <a:picLocks noChangeAspect="1"/>
          </p:cNvPicPr>
          <p:nvPr/>
        </p:nvPicPr>
        <p:blipFill rotWithShape="1">
          <a:blip r:embed="rId8"/>
          <a:srcRect l="5745" t="5939" r="11846" b="5760"/>
          <a:stretch/>
        </p:blipFill>
        <p:spPr>
          <a:xfrm>
            <a:off x="11320868" y="2963355"/>
            <a:ext cx="2166532" cy="2143624"/>
          </a:xfrm>
          <a:prstGeom prst="roundRect">
            <a:avLst/>
          </a:prstGeom>
        </p:spPr>
      </p:pic>
      <p:pic>
        <p:nvPicPr>
          <p:cNvPr id="347" name="Picture 346">
            <a:extLst>
              <a:ext uri="{FF2B5EF4-FFF2-40B4-BE49-F238E27FC236}">
                <a16:creationId xmlns:a16="http://schemas.microsoft.com/office/drawing/2014/main" id="{D78FF17C-E655-11BE-B270-8E6D33B827CF}"/>
              </a:ext>
            </a:extLst>
          </p:cNvPr>
          <p:cNvPicPr>
            <a:picLocks noChangeAspect="1"/>
          </p:cNvPicPr>
          <p:nvPr/>
        </p:nvPicPr>
        <p:blipFill rotWithShape="1">
          <a:blip r:embed="rId9"/>
          <a:srcRect l="7687" t="4125" r="11804" b="7977"/>
          <a:stretch/>
        </p:blipFill>
        <p:spPr>
          <a:xfrm>
            <a:off x="14705926" y="2933700"/>
            <a:ext cx="2134274" cy="2134274"/>
          </a:xfrm>
          <a:prstGeom prst="roundRect">
            <a:avLst/>
          </a:prstGeom>
        </p:spPr>
      </p:pic>
      <p:pic>
        <p:nvPicPr>
          <p:cNvPr id="348" name="Picture 347">
            <a:extLst>
              <a:ext uri="{FF2B5EF4-FFF2-40B4-BE49-F238E27FC236}">
                <a16:creationId xmlns:a16="http://schemas.microsoft.com/office/drawing/2014/main" id="{349C851C-3172-42D4-D9E1-776E4129D176}"/>
              </a:ext>
            </a:extLst>
          </p:cNvPr>
          <p:cNvPicPr>
            <a:picLocks noChangeAspect="1"/>
          </p:cNvPicPr>
          <p:nvPr/>
        </p:nvPicPr>
        <p:blipFill rotWithShape="1">
          <a:blip r:embed="rId10"/>
          <a:srcRect l="8824" t="5732" r="10545" b="8894"/>
          <a:stretch/>
        </p:blipFill>
        <p:spPr>
          <a:xfrm>
            <a:off x="1066800" y="6057900"/>
            <a:ext cx="2175515" cy="2142586"/>
          </a:xfrm>
          <a:prstGeom prst="roundRect">
            <a:avLst/>
          </a:prstGeom>
        </p:spPr>
      </p:pic>
      <p:pic>
        <p:nvPicPr>
          <p:cNvPr id="349" name="Picture 348">
            <a:extLst>
              <a:ext uri="{FF2B5EF4-FFF2-40B4-BE49-F238E27FC236}">
                <a16:creationId xmlns:a16="http://schemas.microsoft.com/office/drawing/2014/main" id="{B68C4433-66F6-8FE9-E724-7D81E2C66E78}"/>
              </a:ext>
            </a:extLst>
          </p:cNvPr>
          <p:cNvPicPr>
            <a:picLocks noChangeAspect="1"/>
          </p:cNvPicPr>
          <p:nvPr/>
        </p:nvPicPr>
        <p:blipFill rotWithShape="1">
          <a:blip r:embed="rId11"/>
          <a:srcRect l="5391" t="5020" r="10104" b="8233"/>
          <a:stretch/>
        </p:blipFill>
        <p:spPr>
          <a:xfrm>
            <a:off x="4419600" y="6097567"/>
            <a:ext cx="2283862" cy="2170133"/>
          </a:xfrm>
          <a:prstGeom prst="roundRect">
            <a:avLst/>
          </a:prstGeom>
        </p:spPr>
      </p:pic>
      <p:pic>
        <p:nvPicPr>
          <p:cNvPr id="350" name="Picture 349">
            <a:extLst>
              <a:ext uri="{FF2B5EF4-FFF2-40B4-BE49-F238E27FC236}">
                <a16:creationId xmlns:a16="http://schemas.microsoft.com/office/drawing/2014/main" id="{6F5B0142-7E62-50F1-BB7B-AE3BADD2FFC8}"/>
              </a:ext>
            </a:extLst>
          </p:cNvPr>
          <p:cNvPicPr>
            <a:picLocks noChangeAspect="1"/>
          </p:cNvPicPr>
          <p:nvPr/>
        </p:nvPicPr>
        <p:blipFill rotWithShape="1">
          <a:blip r:embed="rId12"/>
          <a:srcRect l="10545" t="8744" r="8879" b="16215"/>
          <a:stretch/>
        </p:blipFill>
        <p:spPr>
          <a:xfrm>
            <a:off x="7772400" y="6102569"/>
            <a:ext cx="2193326" cy="2160128"/>
          </a:xfrm>
          <a:prstGeom prst="roundRect">
            <a:avLst/>
          </a:prstGeom>
        </p:spPr>
      </p:pic>
      <p:pic>
        <p:nvPicPr>
          <p:cNvPr id="351" name="Picture 350">
            <a:extLst>
              <a:ext uri="{FF2B5EF4-FFF2-40B4-BE49-F238E27FC236}">
                <a16:creationId xmlns:a16="http://schemas.microsoft.com/office/drawing/2014/main" id="{5195B956-D865-1791-C1EA-11350A460239}"/>
              </a:ext>
            </a:extLst>
          </p:cNvPr>
          <p:cNvPicPr>
            <a:picLocks noChangeAspect="1"/>
          </p:cNvPicPr>
          <p:nvPr/>
        </p:nvPicPr>
        <p:blipFill rotWithShape="1">
          <a:blip r:embed="rId13"/>
          <a:srcRect l="7311" t="9798" r="11338" b="11998"/>
          <a:stretch/>
        </p:blipFill>
        <p:spPr>
          <a:xfrm>
            <a:off x="11153303" y="6110821"/>
            <a:ext cx="2298231" cy="2143624"/>
          </a:xfrm>
          <a:prstGeom prst="roundRect">
            <a:avLst/>
          </a:prstGeom>
        </p:spPr>
      </p:pic>
      <p:pic>
        <p:nvPicPr>
          <p:cNvPr id="352" name="Picture 351">
            <a:extLst>
              <a:ext uri="{FF2B5EF4-FFF2-40B4-BE49-F238E27FC236}">
                <a16:creationId xmlns:a16="http://schemas.microsoft.com/office/drawing/2014/main" id="{829D9479-0B2C-8A59-DDEF-DD909CB99E4E}"/>
              </a:ext>
            </a:extLst>
          </p:cNvPr>
          <p:cNvPicPr>
            <a:picLocks noChangeAspect="1"/>
          </p:cNvPicPr>
          <p:nvPr/>
        </p:nvPicPr>
        <p:blipFill rotWithShape="1">
          <a:blip r:embed="rId14"/>
          <a:srcRect l="6078" t="7346" r="6078" b="7723"/>
          <a:stretch/>
        </p:blipFill>
        <p:spPr>
          <a:xfrm>
            <a:off x="14642970" y="6122387"/>
            <a:ext cx="2273430" cy="2120492"/>
          </a:xfrm>
          <a:prstGeom prst="roundRect">
            <a:avLst/>
          </a:prstGeom>
        </p:spPr>
      </p:pic>
      <p:pic>
        <p:nvPicPr>
          <p:cNvPr id="353" name="Picture 352">
            <a:extLst>
              <a:ext uri="{FF2B5EF4-FFF2-40B4-BE49-F238E27FC236}">
                <a16:creationId xmlns:a16="http://schemas.microsoft.com/office/drawing/2014/main" id="{83CC1D0C-257F-C092-C7A0-1BF391343053}"/>
              </a:ext>
            </a:extLst>
          </p:cNvPr>
          <p:cNvPicPr>
            <a:picLocks noChangeAspect="1"/>
          </p:cNvPicPr>
          <p:nvPr/>
        </p:nvPicPr>
        <p:blipFill rotWithShape="1">
          <a:blip r:embed="rId15"/>
          <a:srcRect l="7218" t="3399" r="9647" b="7503"/>
          <a:stretch/>
        </p:blipFill>
        <p:spPr>
          <a:xfrm>
            <a:off x="4495800" y="2933700"/>
            <a:ext cx="2193326" cy="2170133"/>
          </a:xfrm>
          <a:prstGeom prst="roundRect">
            <a:avLst/>
          </a:prstGeom>
        </p:spPr>
      </p:pic>
      <p:sp>
        <p:nvSpPr>
          <p:cNvPr id="354" name="TextBox 289">
            <a:extLst>
              <a:ext uri="{FF2B5EF4-FFF2-40B4-BE49-F238E27FC236}">
                <a16:creationId xmlns:a16="http://schemas.microsoft.com/office/drawing/2014/main" id="{078EC9BA-AFBF-5FB3-CB60-B255A4B51A90}"/>
              </a:ext>
            </a:extLst>
          </p:cNvPr>
          <p:cNvSpPr txBox="1"/>
          <p:nvPr/>
        </p:nvSpPr>
        <p:spPr>
          <a:xfrm>
            <a:off x="1028700" y="2879108"/>
            <a:ext cx="884722" cy="622848"/>
          </a:xfrm>
          <a:prstGeom prst="rect">
            <a:avLst/>
          </a:prstGeom>
        </p:spPr>
        <p:txBody>
          <a:bodyPr lIns="0" tIns="0" rIns="0" bIns="0" rtlCol="0" anchor="t">
            <a:spAutoFit/>
          </a:bodyPr>
          <a:lstStyle/>
          <a:p>
            <a:pPr algn="ctr">
              <a:lnSpc>
                <a:spcPts val="5039"/>
              </a:lnSpc>
            </a:pPr>
            <a:r>
              <a:rPr lang="en-US" sz="3599" dirty="0">
                <a:solidFill>
                  <a:srgbClr val="000000"/>
                </a:solidFill>
                <a:latin typeface="Montserrat Classic"/>
                <a:ea typeface="Montserrat Classic"/>
                <a:cs typeface="Montserrat Classic"/>
                <a:sym typeface="Montserrat Classic"/>
              </a:rPr>
              <a:t> 1. </a:t>
            </a:r>
          </a:p>
        </p:txBody>
      </p:sp>
      <p:sp>
        <p:nvSpPr>
          <p:cNvPr id="355" name="TextBox 290">
            <a:extLst>
              <a:ext uri="{FF2B5EF4-FFF2-40B4-BE49-F238E27FC236}">
                <a16:creationId xmlns:a16="http://schemas.microsoft.com/office/drawing/2014/main" id="{9D4E7211-68EF-C891-3881-AF2B449BC23C}"/>
              </a:ext>
            </a:extLst>
          </p:cNvPr>
          <p:cNvSpPr txBox="1"/>
          <p:nvPr/>
        </p:nvSpPr>
        <p:spPr>
          <a:xfrm>
            <a:off x="4315233" y="2879108"/>
            <a:ext cx="884722" cy="622848"/>
          </a:xfrm>
          <a:prstGeom prst="rect">
            <a:avLst/>
          </a:prstGeom>
        </p:spPr>
        <p:txBody>
          <a:bodyPr lIns="0" tIns="0" rIns="0" bIns="0" rtlCol="0" anchor="t">
            <a:spAutoFit/>
          </a:bodyPr>
          <a:lstStyle/>
          <a:p>
            <a:pPr algn="ctr">
              <a:lnSpc>
                <a:spcPts val="5039"/>
              </a:lnSpc>
            </a:pPr>
            <a:r>
              <a:rPr lang="en-US" sz="3599">
                <a:solidFill>
                  <a:srgbClr val="000000"/>
                </a:solidFill>
                <a:latin typeface="Montserrat Classic"/>
                <a:ea typeface="Montserrat Classic"/>
                <a:cs typeface="Montserrat Classic"/>
                <a:sym typeface="Montserrat Classic"/>
              </a:rPr>
              <a:t> 2. </a:t>
            </a:r>
          </a:p>
        </p:txBody>
      </p:sp>
      <p:sp>
        <p:nvSpPr>
          <p:cNvPr id="356" name="TextBox 291">
            <a:extLst>
              <a:ext uri="{FF2B5EF4-FFF2-40B4-BE49-F238E27FC236}">
                <a16:creationId xmlns:a16="http://schemas.microsoft.com/office/drawing/2014/main" id="{F80A5A33-BC89-F827-14F9-ED483C366A0D}"/>
              </a:ext>
            </a:extLst>
          </p:cNvPr>
          <p:cNvSpPr txBox="1"/>
          <p:nvPr/>
        </p:nvSpPr>
        <p:spPr>
          <a:xfrm>
            <a:off x="7677389" y="2938136"/>
            <a:ext cx="884722" cy="622848"/>
          </a:xfrm>
          <a:prstGeom prst="rect">
            <a:avLst/>
          </a:prstGeom>
        </p:spPr>
        <p:txBody>
          <a:bodyPr lIns="0" tIns="0" rIns="0" bIns="0" rtlCol="0" anchor="t">
            <a:spAutoFit/>
          </a:bodyPr>
          <a:lstStyle/>
          <a:p>
            <a:pPr algn="ctr">
              <a:lnSpc>
                <a:spcPts val="5039"/>
              </a:lnSpc>
            </a:pPr>
            <a:r>
              <a:rPr lang="en-US" sz="3599">
                <a:solidFill>
                  <a:srgbClr val="000000"/>
                </a:solidFill>
                <a:latin typeface="Montserrat Classic"/>
                <a:ea typeface="Montserrat Classic"/>
                <a:cs typeface="Montserrat Classic"/>
                <a:sym typeface="Montserrat Classic"/>
              </a:rPr>
              <a:t>3.</a:t>
            </a:r>
          </a:p>
        </p:txBody>
      </p:sp>
      <p:sp>
        <p:nvSpPr>
          <p:cNvPr id="357" name="TextBox 292">
            <a:extLst>
              <a:ext uri="{FF2B5EF4-FFF2-40B4-BE49-F238E27FC236}">
                <a16:creationId xmlns:a16="http://schemas.microsoft.com/office/drawing/2014/main" id="{2758A449-5790-8E69-7A2A-F42DE3684919}"/>
              </a:ext>
            </a:extLst>
          </p:cNvPr>
          <p:cNvSpPr txBox="1"/>
          <p:nvPr/>
        </p:nvSpPr>
        <p:spPr>
          <a:xfrm>
            <a:off x="11042676" y="2938136"/>
            <a:ext cx="884722" cy="622848"/>
          </a:xfrm>
          <a:prstGeom prst="rect">
            <a:avLst/>
          </a:prstGeom>
        </p:spPr>
        <p:txBody>
          <a:bodyPr lIns="0" tIns="0" rIns="0" bIns="0" rtlCol="0" anchor="t">
            <a:spAutoFit/>
          </a:bodyPr>
          <a:lstStyle/>
          <a:p>
            <a:pPr algn="ctr">
              <a:lnSpc>
                <a:spcPts val="5039"/>
              </a:lnSpc>
            </a:pPr>
            <a:r>
              <a:rPr lang="en-US" sz="3599">
                <a:solidFill>
                  <a:srgbClr val="000000"/>
                </a:solidFill>
                <a:latin typeface="Montserrat Classic"/>
                <a:ea typeface="Montserrat Classic"/>
                <a:cs typeface="Montserrat Classic"/>
                <a:sym typeface="Montserrat Classic"/>
              </a:rPr>
              <a:t>4.</a:t>
            </a:r>
          </a:p>
        </p:txBody>
      </p:sp>
      <p:sp>
        <p:nvSpPr>
          <p:cNvPr id="358" name="TextBox 293">
            <a:extLst>
              <a:ext uri="{FF2B5EF4-FFF2-40B4-BE49-F238E27FC236}">
                <a16:creationId xmlns:a16="http://schemas.microsoft.com/office/drawing/2014/main" id="{16491810-0688-68C9-63A8-FB2FA61A99D2}"/>
              </a:ext>
            </a:extLst>
          </p:cNvPr>
          <p:cNvSpPr txBox="1"/>
          <p:nvPr/>
        </p:nvSpPr>
        <p:spPr>
          <a:xfrm>
            <a:off x="14489847" y="2888633"/>
            <a:ext cx="884722" cy="622848"/>
          </a:xfrm>
          <a:prstGeom prst="rect">
            <a:avLst/>
          </a:prstGeom>
        </p:spPr>
        <p:txBody>
          <a:bodyPr lIns="0" tIns="0" rIns="0" bIns="0" rtlCol="0" anchor="t">
            <a:spAutoFit/>
          </a:bodyPr>
          <a:lstStyle/>
          <a:p>
            <a:pPr algn="ctr">
              <a:lnSpc>
                <a:spcPts val="5039"/>
              </a:lnSpc>
            </a:pPr>
            <a:r>
              <a:rPr lang="en-US" sz="3599">
                <a:solidFill>
                  <a:srgbClr val="000000"/>
                </a:solidFill>
                <a:latin typeface="Montserrat Classic"/>
                <a:ea typeface="Montserrat Classic"/>
                <a:cs typeface="Montserrat Classic"/>
                <a:sym typeface="Montserrat Classic"/>
              </a:rPr>
              <a:t>5.</a:t>
            </a:r>
          </a:p>
        </p:txBody>
      </p:sp>
      <p:sp>
        <p:nvSpPr>
          <p:cNvPr id="359" name="TextBox 294">
            <a:extLst>
              <a:ext uri="{FF2B5EF4-FFF2-40B4-BE49-F238E27FC236}">
                <a16:creationId xmlns:a16="http://schemas.microsoft.com/office/drawing/2014/main" id="{8FD5D4E2-FEE6-52D4-73BD-C653277498C9}"/>
              </a:ext>
            </a:extLst>
          </p:cNvPr>
          <p:cNvSpPr txBox="1"/>
          <p:nvPr/>
        </p:nvSpPr>
        <p:spPr>
          <a:xfrm>
            <a:off x="1003206" y="5992579"/>
            <a:ext cx="884722" cy="622848"/>
          </a:xfrm>
          <a:prstGeom prst="rect">
            <a:avLst/>
          </a:prstGeom>
        </p:spPr>
        <p:txBody>
          <a:bodyPr lIns="0" tIns="0" rIns="0" bIns="0" rtlCol="0" anchor="t">
            <a:spAutoFit/>
          </a:bodyPr>
          <a:lstStyle/>
          <a:p>
            <a:pPr algn="ctr">
              <a:lnSpc>
                <a:spcPts val="5039"/>
              </a:lnSpc>
            </a:pPr>
            <a:r>
              <a:rPr lang="en-US" sz="3599">
                <a:solidFill>
                  <a:srgbClr val="000000"/>
                </a:solidFill>
                <a:latin typeface="Montserrat Classic"/>
                <a:ea typeface="Montserrat Classic"/>
                <a:cs typeface="Montserrat Classic"/>
                <a:sym typeface="Montserrat Classic"/>
              </a:rPr>
              <a:t>6.</a:t>
            </a:r>
          </a:p>
        </p:txBody>
      </p:sp>
      <p:sp>
        <p:nvSpPr>
          <p:cNvPr id="360" name="TextBox 295">
            <a:extLst>
              <a:ext uri="{FF2B5EF4-FFF2-40B4-BE49-F238E27FC236}">
                <a16:creationId xmlns:a16="http://schemas.microsoft.com/office/drawing/2014/main" id="{D78A2000-726F-7211-34E8-83793137C848}"/>
              </a:ext>
            </a:extLst>
          </p:cNvPr>
          <p:cNvSpPr txBox="1"/>
          <p:nvPr/>
        </p:nvSpPr>
        <p:spPr>
          <a:xfrm>
            <a:off x="4325693" y="6049729"/>
            <a:ext cx="884722" cy="622848"/>
          </a:xfrm>
          <a:prstGeom prst="rect">
            <a:avLst/>
          </a:prstGeom>
        </p:spPr>
        <p:txBody>
          <a:bodyPr lIns="0" tIns="0" rIns="0" bIns="0" rtlCol="0" anchor="t">
            <a:spAutoFit/>
          </a:bodyPr>
          <a:lstStyle/>
          <a:p>
            <a:pPr algn="ctr">
              <a:lnSpc>
                <a:spcPts val="5039"/>
              </a:lnSpc>
            </a:pPr>
            <a:r>
              <a:rPr lang="en-US" sz="3599">
                <a:solidFill>
                  <a:srgbClr val="000000"/>
                </a:solidFill>
                <a:latin typeface="Montserrat Classic"/>
                <a:ea typeface="Montserrat Classic"/>
                <a:cs typeface="Montserrat Classic"/>
                <a:sym typeface="Montserrat Classic"/>
              </a:rPr>
              <a:t>7.</a:t>
            </a:r>
          </a:p>
        </p:txBody>
      </p:sp>
      <p:sp>
        <p:nvSpPr>
          <p:cNvPr id="361" name="TextBox 296">
            <a:extLst>
              <a:ext uri="{FF2B5EF4-FFF2-40B4-BE49-F238E27FC236}">
                <a16:creationId xmlns:a16="http://schemas.microsoft.com/office/drawing/2014/main" id="{D4A6787E-E9A6-BF4A-4CB7-9EC5C16410F8}"/>
              </a:ext>
            </a:extLst>
          </p:cNvPr>
          <p:cNvSpPr txBox="1"/>
          <p:nvPr/>
        </p:nvSpPr>
        <p:spPr>
          <a:xfrm>
            <a:off x="7677389" y="6059254"/>
            <a:ext cx="884722" cy="622848"/>
          </a:xfrm>
          <a:prstGeom prst="rect">
            <a:avLst/>
          </a:prstGeom>
        </p:spPr>
        <p:txBody>
          <a:bodyPr lIns="0" tIns="0" rIns="0" bIns="0" rtlCol="0" anchor="t">
            <a:spAutoFit/>
          </a:bodyPr>
          <a:lstStyle/>
          <a:p>
            <a:pPr algn="ctr">
              <a:lnSpc>
                <a:spcPts val="5039"/>
              </a:lnSpc>
            </a:pPr>
            <a:r>
              <a:rPr lang="en-US" sz="3599">
                <a:solidFill>
                  <a:srgbClr val="000000"/>
                </a:solidFill>
                <a:latin typeface="Montserrat Classic"/>
                <a:ea typeface="Montserrat Classic"/>
                <a:cs typeface="Montserrat Classic"/>
                <a:sym typeface="Montserrat Classic"/>
              </a:rPr>
              <a:t>8.</a:t>
            </a:r>
          </a:p>
        </p:txBody>
      </p:sp>
      <p:sp>
        <p:nvSpPr>
          <p:cNvPr id="362" name="TextBox 297">
            <a:extLst>
              <a:ext uri="{FF2B5EF4-FFF2-40B4-BE49-F238E27FC236}">
                <a16:creationId xmlns:a16="http://schemas.microsoft.com/office/drawing/2014/main" id="{CB84C702-CCEB-E5EE-392F-C299C7EFA2A3}"/>
              </a:ext>
            </a:extLst>
          </p:cNvPr>
          <p:cNvSpPr txBox="1"/>
          <p:nvPr/>
        </p:nvSpPr>
        <p:spPr>
          <a:xfrm>
            <a:off x="11042676" y="6049729"/>
            <a:ext cx="884722" cy="622848"/>
          </a:xfrm>
          <a:prstGeom prst="rect">
            <a:avLst/>
          </a:prstGeom>
        </p:spPr>
        <p:txBody>
          <a:bodyPr lIns="0" tIns="0" rIns="0" bIns="0" rtlCol="0" anchor="t">
            <a:spAutoFit/>
          </a:bodyPr>
          <a:lstStyle/>
          <a:p>
            <a:pPr algn="ctr">
              <a:lnSpc>
                <a:spcPts val="5039"/>
              </a:lnSpc>
            </a:pPr>
            <a:r>
              <a:rPr lang="en-US" sz="3599">
                <a:solidFill>
                  <a:srgbClr val="000000"/>
                </a:solidFill>
                <a:latin typeface="Montserrat Classic"/>
                <a:ea typeface="Montserrat Classic"/>
                <a:cs typeface="Montserrat Classic"/>
                <a:sym typeface="Montserrat Classic"/>
              </a:rPr>
              <a:t>9.</a:t>
            </a:r>
          </a:p>
        </p:txBody>
      </p:sp>
      <p:sp>
        <p:nvSpPr>
          <p:cNvPr id="363" name="TextBox 328">
            <a:extLst>
              <a:ext uri="{FF2B5EF4-FFF2-40B4-BE49-F238E27FC236}">
                <a16:creationId xmlns:a16="http://schemas.microsoft.com/office/drawing/2014/main" id="{D4A426B7-13A3-054F-4148-3396D0B17EA0}"/>
              </a:ext>
            </a:extLst>
          </p:cNvPr>
          <p:cNvSpPr txBox="1"/>
          <p:nvPr/>
        </p:nvSpPr>
        <p:spPr>
          <a:xfrm>
            <a:off x="14427013" y="6111258"/>
            <a:ext cx="884722" cy="580369"/>
          </a:xfrm>
          <a:prstGeom prst="rect">
            <a:avLst/>
          </a:prstGeom>
        </p:spPr>
        <p:txBody>
          <a:bodyPr lIns="0" tIns="0" rIns="0" bIns="0" rtlCol="0" anchor="t">
            <a:spAutoFit/>
          </a:bodyPr>
          <a:lstStyle/>
          <a:p>
            <a:pPr algn="ctr">
              <a:lnSpc>
                <a:spcPts val="4759"/>
              </a:lnSpc>
            </a:pPr>
            <a:r>
              <a:rPr lang="en-US" sz="3399">
                <a:solidFill>
                  <a:srgbClr val="000000"/>
                </a:solidFill>
                <a:latin typeface="Montserrat Classic"/>
                <a:ea typeface="Montserrat Classic"/>
                <a:cs typeface="Montserrat Classic"/>
                <a:sym typeface="Montserrat Classic"/>
              </a:rPr>
              <a:t>10.</a:t>
            </a:r>
          </a:p>
        </p:txBody>
      </p:sp>
      <p:sp>
        <p:nvSpPr>
          <p:cNvPr id="364" name="TextBox 329">
            <a:extLst>
              <a:ext uri="{FF2B5EF4-FFF2-40B4-BE49-F238E27FC236}">
                <a16:creationId xmlns:a16="http://schemas.microsoft.com/office/drawing/2014/main" id="{797596A6-451F-65BC-D06D-386429A78A52}"/>
              </a:ext>
            </a:extLst>
          </p:cNvPr>
          <p:cNvSpPr txBox="1"/>
          <p:nvPr/>
        </p:nvSpPr>
        <p:spPr>
          <a:xfrm>
            <a:off x="10756840" y="5274507"/>
            <a:ext cx="3247318" cy="478593"/>
          </a:xfrm>
          <a:prstGeom prst="rect">
            <a:avLst/>
          </a:prstGeom>
        </p:spPr>
        <p:txBody>
          <a:bodyPr wrap="square" lIns="0" tIns="0" rIns="0" bIns="0" rtlCol="0" anchor="t">
            <a:spAutoFit/>
          </a:bodyPr>
          <a:lstStyle/>
          <a:p>
            <a:pPr algn="ctr">
              <a:lnSpc>
                <a:spcPts val="4199"/>
              </a:lnSpc>
              <a:spcBef>
                <a:spcPct val="0"/>
              </a:spcBef>
            </a:pPr>
            <a:r>
              <a:rPr lang="en-US" sz="2999" dirty="0">
                <a:solidFill>
                  <a:srgbClr val="000000"/>
                </a:solidFill>
                <a:latin typeface="Montserrat Classic"/>
                <a:ea typeface="Montserrat Classic"/>
                <a:cs typeface="Montserrat Classic"/>
                <a:sym typeface="Montserrat Classic"/>
              </a:rPr>
              <a:t>A. Heavy rainfall</a:t>
            </a:r>
          </a:p>
        </p:txBody>
      </p:sp>
      <p:sp>
        <p:nvSpPr>
          <p:cNvPr id="365" name="TextBox 330">
            <a:extLst>
              <a:ext uri="{FF2B5EF4-FFF2-40B4-BE49-F238E27FC236}">
                <a16:creationId xmlns:a16="http://schemas.microsoft.com/office/drawing/2014/main" id="{811699C8-CCF4-3A0B-B440-79B589337B99}"/>
              </a:ext>
            </a:extLst>
          </p:cNvPr>
          <p:cNvSpPr txBox="1"/>
          <p:nvPr/>
        </p:nvSpPr>
        <p:spPr>
          <a:xfrm>
            <a:off x="1173444" y="5220463"/>
            <a:ext cx="2207176" cy="504716"/>
          </a:xfrm>
          <a:prstGeom prst="rect">
            <a:avLst/>
          </a:prstGeom>
        </p:spPr>
        <p:txBody>
          <a:bodyPr lIns="0" tIns="0" rIns="0" bIns="0" rtlCol="0" anchor="t">
            <a:spAutoFit/>
          </a:bodyPr>
          <a:lstStyle/>
          <a:p>
            <a:pPr algn="ctr">
              <a:lnSpc>
                <a:spcPts val="4199"/>
              </a:lnSpc>
              <a:spcBef>
                <a:spcPct val="0"/>
              </a:spcBef>
            </a:pPr>
            <a:r>
              <a:rPr lang="en-US" sz="2999">
                <a:solidFill>
                  <a:srgbClr val="000000"/>
                </a:solidFill>
                <a:latin typeface="Montserrat Classic"/>
                <a:ea typeface="Montserrat Classic"/>
                <a:cs typeface="Montserrat Classic"/>
                <a:sym typeface="Montserrat Classic"/>
              </a:rPr>
              <a:t>B. Sunshine</a:t>
            </a:r>
          </a:p>
        </p:txBody>
      </p:sp>
      <p:sp>
        <p:nvSpPr>
          <p:cNvPr id="366" name="TextBox 331">
            <a:extLst>
              <a:ext uri="{FF2B5EF4-FFF2-40B4-BE49-F238E27FC236}">
                <a16:creationId xmlns:a16="http://schemas.microsoft.com/office/drawing/2014/main" id="{40C6FB22-B610-B4E8-7147-F297209F7D6F}"/>
              </a:ext>
            </a:extLst>
          </p:cNvPr>
          <p:cNvSpPr txBox="1"/>
          <p:nvPr/>
        </p:nvSpPr>
        <p:spPr>
          <a:xfrm>
            <a:off x="11623185" y="8451846"/>
            <a:ext cx="1514629" cy="504716"/>
          </a:xfrm>
          <a:prstGeom prst="rect">
            <a:avLst/>
          </a:prstGeom>
        </p:spPr>
        <p:txBody>
          <a:bodyPr lIns="0" tIns="0" rIns="0" bIns="0" rtlCol="0" anchor="t">
            <a:spAutoFit/>
          </a:bodyPr>
          <a:lstStyle/>
          <a:p>
            <a:pPr algn="ctr">
              <a:lnSpc>
                <a:spcPts val="4199"/>
              </a:lnSpc>
              <a:spcBef>
                <a:spcPct val="0"/>
              </a:spcBef>
            </a:pPr>
            <a:r>
              <a:rPr lang="en-US" sz="2999">
                <a:solidFill>
                  <a:srgbClr val="000000"/>
                </a:solidFill>
                <a:latin typeface="Montserrat Classic"/>
                <a:ea typeface="Montserrat Classic"/>
                <a:cs typeface="Montserrat Classic"/>
                <a:sym typeface="Montserrat Classic"/>
              </a:rPr>
              <a:t>C. Snow</a:t>
            </a:r>
          </a:p>
        </p:txBody>
      </p:sp>
      <p:sp>
        <p:nvSpPr>
          <p:cNvPr id="367" name="TextBox 332">
            <a:extLst>
              <a:ext uri="{FF2B5EF4-FFF2-40B4-BE49-F238E27FC236}">
                <a16:creationId xmlns:a16="http://schemas.microsoft.com/office/drawing/2014/main" id="{FB282791-9E9D-69D4-5F8E-C70F89A730CB}"/>
              </a:ext>
            </a:extLst>
          </p:cNvPr>
          <p:cNvSpPr txBox="1"/>
          <p:nvPr/>
        </p:nvSpPr>
        <p:spPr>
          <a:xfrm>
            <a:off x="4587288" y="8449706"/>
            <a:ext cx="2334489" cy="478593"/>
          </a:xfrm>
          <a:prstGeom prst="rect">
            <a:avLst/>
          </a:prstGeom>
        </p:spPr>
        <p:txBody>
          <a:bodyPr wrap="square" lIns="0" tIns="0" rIns="0" bIns="0" rtlCol="0" anchor="t">
            <a:spAutoFit/>
          </a:bodyPr>
          <a:lstStyle/>
          <a:p>
            <a:pPr algn="ctr">
              <a:lnSpc>
                <a:spcPts val="4199"/>
              </a:lnSpc>
              <a:spcBef>
                <a:spcPct val="0"/>
              </a:spcBef>
            </a:pPr>
            <a:r>
              <a:rPr lang="en-US" sz="2999" dirty="0">
                <a:solidFill>
                  <a:srgbClr val="000000"/>
                </a:solidFill>
                <a:latin typeface="Montserrat Classic"/>
                <a:ea typeface="Montserrat Classic"/>
                <a:cs typeface="Montserrat Classic"/>
                <a:sym typeface="Montserrat Classic"/>
              </a:rPr>
              <a:t>D. Overcast</a:t>
            </a:r>
          </a:p>
        </p:txBody>
      </p:sp>
      <p:sp>
        <p:nvSpPr>
          <p:cNvPr id="368" name="TextBox 333">
            <a:extLst>
              <a:ext uri="{FF2B5EF4-FFF2-40B4-BE49-F238E27FC236}">
                <a16:creationId xmlns:a16="http://schemas.microsoft.com/office/drawing/2014/main" id="{1C1A9C56-45E2-2247-4885-F471A0A84EB8}"/>
              </a:ext>
            </a:extLst>
          </p:cNvPr>
          <p:cNvSpPr txBox="1"/>
          <p:nvPr/>
        </p:nvSpPr>
        <p:spPr>
          <a:xfrm>
            <a:off x="14141263" y="8508329"/>
            <a:ext cx="3438812" cy="504716"/>
          </a:xfrm>
          <a:prstGeom prst="rect">
            <a:avLst/>
          </a:prstGeom>
        </p:spPr>
        <p:txBody>
          <a:bodyPr lIns="0" tIns="0" rIns="0" bIns="0" rtlCol="0" anchor="t">
            <a:spAutoFit/>
          </a:bodyPr>
          <a:lstStyle/>
          <a:p>
            <a:pPr algn="ctr">
              <a:lnSpc>
                <a:spcPts val="4199"/>
              </a:lnSpc>
              <a:spcBef>
                <a:spcPct val="0"/>
              </a:spcBef>
            </a:pPr>
            <a:r>
              <a:rPr lang="en-US" sz="2999">
                <a:solidFill>
                  <a:srgbClr val="000000"/>
                </a:solidFill>
                <a:latin typeface="Montserrat Classic"/>
                <a:ea typeface="Montserrat Classic"/>
                <a:cs typeface="Montserrat Classic"/>
                <a:sym typeface="Montserrat Classic"/>
              </a:rPr>
              <a:t>E. Thunderstorms </a:t>
            </a:r>
          </a:p>
        </p:txBody>
      </p:sp>
      <p:sp>
        <p:nvSpPr>
          <p:cNvPr id="369" name="TextBox 334">
            <a:extLst>
              <a:ext uri="{FF2B5EF4-FFF2-40B4-BE49-F238E27FC236}">
                <a16:creationId xmlns:a16="http://schemas.microsoft.com/office/drawing/2014/main" id="{AA2C033E-7408-49C4-5F2D-5C124292E55B}"/>
              </a:ext>
            </a:extLst>
          </p:cNvPr>
          <p:cNvSpPr txBox="1"/>
          <p:nvPr/>
        </p:nvSpPr>
        <p:spPr>
          <a:xfrm>
            <a:off x="7304097" y="8461371"/>
            <a:ext cx="3422231" cy="1353119"/>
          </a:xfrm>
          <a:prstGeom prst="rect">
            <a:avLst/>
          </a:prstGeom>
        </p:spPr>
        <p:txBody>
          <a:bodyPr lIns="0" tIns="0" rIns="0" bIns="0" rtlCol="0" anchor="t">
            <a:spAutoFit/>
          </a:bodyPr>
          <a:lstStyle/>
          <a:p>
            <a:pPr algn="ctr">
              <a:lnSpc>
                <a:spcPts val="3639"/>
              </a:lnSpc>
              <a:spcBef>
                <a:spcPct val="0"/>
              </a:spcBef>
            </a:pPr>
            <a:r>
              <a:rPr lang="en-US" sz="2599">
                <a:solidFill>
                  <a:srgbClr val="000000"/>
                </a:solidFill>
                <a:latin typeface="Montserrat Classic"/>
                <a:ea typeface="Montserrat Classic"/>
                <a:cs typeface="Montserrat Classic"/>
                <a:sym typeface="Montserrat Classic"/>
              </a:rPr>
              <a:t>   F. Occasional sunshine and light showers </a:t>
            </a:r>
          </a:p>
        </p:txBody>
      </p:sp>
      <p:sp>
        <p:nvSpPr>
          <p:cNvPr id="370" name="TextBox 335">
            <a:extLst>
              <a:ext uri="{FF2B5EF4-FFF2-40B4-BE49-F238E27FC236}">
                <a16:creationId xmlns:a16="http://schemas.microsoft.com/office/drawing/2014/main" id="{95D9544D-71B6-5FF2-1708-031DEDCBA552}"/>
              </a:ext>
            </a:extLst>
          </p:cNvPr>
          <p:cNvSpPr txBox="1"/>
          <p:nvPr/>
        </p:nvSpPr>
        <p:spPr>
          <a:xfrm>
            <a:off x="3881082" y="5229988"/>
            <a:ext cx="3589504" cy="895941"/>
          </a:xfrm>
          <a:prstGeom prst="rect">
            <a:avLst/>
          </a:prstGeom>
        </p:spPr>
        <p:txBody>
          <a:bodyPr lIns="0" tIns="0" rIns="0" bIns="0" rtlCol="0" anchor="t">
            <a:spAutoFit/>
          </a:bodyPr>
          <a:lstStyle/>
          <a:p>
            <a:pPr algn="ctr">
              <a:lnSpc>
                <a:spcPts val="3639"/>
              </a:lnSpc>
              <a:spcBef>
                <a:spcPct val="0"/>
              </a:spcBef>
            </a:pPr>
            <a:r>
              <a:rPr lang="en-US" sz="2599" dirty="0">
                <a:solidFill>
                  <a:srgbClr val="000000"/>
                </a:solidFill>
                <a:latin typeface="Montserrat Classic"/>
                <a:ea typeface="Montserrat Classic"/>
                <a:cs typeface="Montserrat Classic"/>
                <a:sym typeface="Montserrat Classic"/>
              </a:rPr>
              <a:t>G. Sunshine and cloud</a:t>
            </a:r>
          </a:p>
        </p:txBody>
      </p:sp>
      <p:sp>
        <p:nvSpPr>
          <p:cNvPr id="371" name="TextBox 336">
            <a:extLst>
              <a:ext uri="{FF2B5EF4-FFF2-40B4-BE49-F238E27FC236}">
                <a16:creationId xmlns:a16="http://schemas.microsoft.com/office/drawing/2014/main" id="{3CC9899F-17DC-E5D4-771B-7EC3EC223390}"/>
              </a:ext>
            </a:extLst>
          </p:cNvPr>
          <p:cNvSpPr txBox="1"/>
          <p:nvPr/>
        </p:nvSpPr>
        <p:spPr>
          <a:xfrm>
            <a:off x="920996" y="8469057"/>
            <a:ext cx="2749747" cy="1028480"/>
          </a:xfrm>
          <a:prstGeom prst="rect">
            <a:avLst/>
          </a:prstGeom>
        </p:spPr>
        <p:txBody>
          <a:bodyPr lIns="0" tIns="0" rIns="0" bIns="0" rtlCol="0" anchor="t">
            <a:spAutoFit/>
          </a:bodyPr>
          <a:lstStyle/>
          <a:p>
            <a:pPr algn="ctr">
              <a:lnSpc>
                <a:spcPts val="4199"/>
              </a:lnSpc>
              <a:spcBef>
                <a:spcPct val="0"/>
              </a:spcBef>
            </a:pPr>
            <a:r>
              <a:rPr lang="en-US" sz="2999" dirty="0">
                <a:solidFill>
                  <a:srgbClr val="000000"/>
                </a:solidFill>
                <a:latin typeface="Montserrat Classic"/>
                <a:ea typeface="Montserrat Classic"/>
                <a:cs typeface="Montserrat Classic"/>
                <a:sym typeface="Montserrat Classic"/>
              </a:rPr>
              <a:t>H. Light cloud cover</a:t>
            </a:r>
          </a:p>
        </p:txBody>
      </p:sp>
      <p:sp>
        <p:nvSpPr>
          <p:cNvPr id="372" name="TextBox 337">
            <a:extLst>
              <a:ext uri="{FF2B5EF4-FFF2-40B4-BE49-F238E27FC236}">
                <a16:creationId xmlns:a16="http://schemas.microsoft.com/office/drawing/2014/main" id="{06A8AFD5-94EB-DFD2-BBB1-B307497F4812}"/>
              </a:ext>
            </a:extLst>
          </p:cNvPr>
          <p:cNvSpPr txBox="1"/>
          <p:nvPr/>
        </p:nvSpPr>
        <p:spPr>
          <a:xfrm>
            <a:off x="15197943" y="5229988"/>
            <a:ext cx="1041466" cy="504716"/>
          </a:xfrm>
          <a:prstGeom prst="rect">
            <a:avLst/>
          </a:prstGeom>
        </p:spPr>
        <p:txBody>
          <a:bodyPr lIns="0" tIns="0" rIns="0" bIns="0" rtlCol="0" anchor="t">
            <a:spAutoFit/>
          </a:bodyPr>
          <a:lstStyle/>
          <a:p>
            <a:pPr algn="ctr">
              <a:lnSpc>
                <a:spcPts val="4199"/>
              </a:lnSpc>
              <a:spcBef>
                <a:spcPct val="0"/>
              </a:spcBef>
            </a:pPr>
            <a:r>
              <a:rPr lang="en-US" sz="2999" dirty="0">
                <a:solidFill>
                  <a:srgbClr val="000000"/>
                </a:solidFill>
                <a:latin typeface="Montserrat Classic"/>
                <a:ea typeface="Montserrat Classic"/>
                <a:cs typeface="Montserrat Classic"/>
                <a:sym typeface="Montserrat Classic"/>
              </a:rPr>
              <a:t>I. Hail</a:t>
            </a:r>
          </a:p>
        </p:txBody>
      </p:sp>
      <p:sp>
        <p:nvSpPr>
          <p:cNvPr id="373" name="TextBox 338">
            <a:extLst>
              <a:ext uri="{FF2B5EF4-FFF2-40B4-BE49-F238E27FC236}">
                <a16:creationId xmlns:a16="http://schemas.microsoft.com/office/drawing/2014/main" id="{641429CF-64F6-8637-C15B-458EBE9D4DD0}"/>
              </a:ext>
            </a:extLst>
          </p:cNvPr>
          <p:cNvSpPr txBox="1"/>
          <p:nvPr/>
        </p:nvSpPr>
        <p:spPr>
          <a:xfrm>
            <a:off x="7543924" y="5274507"/>
            <a:ext cx="3047265" cy="478593"/>
          </a:xfrm>
          <a:prstGeom prst="rect">
            <a:avLst/>
          </a:prstGeom>
        </p:spPr>
        <p:txBody>
          <a:bodyPr wrap="square" lIns="0" tIns="0" rIns="0" bIns="0" rtlCol="0" anchor="t">
            <a:spAutoFit/>
          </a:bodyPr>
          <a:lstStyle/>
          <a:p>
            <a:pPr algn="ctr">
              <a:lnSpc>
                <a:spcPts val="4199"/>
              </a:lnSpc>
              <a:spcBef>
                <a:spcPct val="0"/>
              </a:spcBef>
            </a:pPr>
            <a:r>
              <a:rPr lang="en-US" sz="2999" dirty="0">
                <a:solidFill>
                  <a:srgbClr val="000000"/>
                </a:solidFill>
                <a:latin typeface="Montserrat Classic"/>
                <a:ea typeface="Montserrat Classic"/>
                <a:cs typeface="Montserrat Classic"/>
                <a:sym typeface="Montserrat Classic"/>
              </a:rPr>
              <a:t>J. Light rainfall</a:t>
            </a:r>
          </a:p>
        </p:txBody>
      </p:sp>
      <p:sp>
        <p:nvSpPr>
          <p:cNvPr id="2" name="TextBox 1">
            <a:extLst>
              <a:ext uri="{FF2B5EF4-FFF2-40B4-BE49-F238E27FC236}">
                <a16:creationId xmlns:a16="http://schemas.microsoft.com/office/drawing/2014/main" id="{04FF5606-E26A-9A61-91A4-0E7FEC71242F}"/>
              </a:ext>
            </a:extLst>
          </p:cNvPr>
          <p:cNvSpPr txBox="1"/>
          <p:nvPr/>
        </p:nvSpPr>
        <p:spPr>
          <a:xfrm>
            <a:off x="17145000" y="49768"/>
            <a:ext cx="1143000" cy="369332"/>
          </a:xfrm>
          <a:prstGeom prst="rect">
            <a:avLst/>
          </a:prstGeom>
          <a:noFill/>
        </p:spPr>
        <p:txBody>
          <a:bodyPr wrap="square">
            <a:spAutoFit/>
          </a:bodyPr>
          <a:lstStyle/>
          <a:p>
            <a:r>
              <a:rPr lang="en-GB" i="0" dirty="0">
                <a:solidFill>
                  <a:srgbClr val="424242"/>
                </a:solidFill>
                <a:effectLst/>
                <a:highlight>
                  <a:srgbClr val="FFFFFF"/>
                </a:highlight>
                <a:latin typeface="Segoe UI" panose="020B0502040204020203" pitchFamily="34" charset="0"/>
              </a:rPr>
              <a:t>FT Q C49</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dirty="0"/>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TextBox 8"/>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9" name="TextBox 9"/>
          <p:cNvSpPr txBox="1"/>
          <p:nvPr/>
        </p:nvSpPr>
        <p:spPr>
          <a:xfrm>
            <a:off x="733427" y="2716160"/>
            <a:ext cx="3609973" cy="717889"/>
          </a:xfrm>
          <a:prstGeom prst="rect">
            <a:avLst/>
          </a:prstGeom>
        </p:spPr>
        <p:txBody>
          <a:bodyPr wrap="square" lIns="0" tIns="0" rIns="0" bIns="0" rtlCol="0" anchor="t">
            <a:spAutoFit/>
          </a:bodyPr>
          <a:lstStyle/>
          <a:p>
            <a:pPr>
              <a:lnSpc>
                <a:spcPts val="6299"/>
              </a:lnSpc>
            </a:pPr>
            <a:r>
              <a:rPr lang="en-US" sz="4500" b="1" dirty="0">
                <a:solidFill>
                  <a:srgbClr val="000000"/>
                </a:solidFill>
                <a:latin typeface="Montserrat Classic Bold"/>
                <a:ea typeface="Montserrat Classic Bold"/>
                <a:cs typeface="Montserrat Classic Bold"/>
                <a:sym typeface="Montserrat Classic Bold"/>
              </a:rPr>
              <a:t>PLENARY:</a:t>
            </a:r>
          </a:p>
        </p:txBody>
      </p:sp>
      <p:sp>
        <p:nvSpPr>
          <p:cNvPr id="10" name="Freeform 10"/>
          <p:cNvSpPr/>
          <p:nvPr/>
        </p:nvSpPr>
        <p:spPr>
          <a:xfrm rot="-349881" flipH="1">
            <a:off x="8682808" y="2170633"/>
            <a:ext cx="9498305" cy="5775299"/>
          </a:xfrm>
          <a:custGeom>
            <a:avLst/>
            <a:gdLst/>
            <a:ahLst/>
            <a:cxnLst/>
            <a:rect l="l" t="t" r="r" b="b"/>
            <a:pathLst>
              <a:path w="9498305" h="5775299">
                <a:moveTo>
                  <a:pt x="9498305" y="0"/>
                </a:moveTo>
                <a:lnTo>
                  <a:pt x="0" y="0"/>
                </a:lnTo>
                <a:lnTo>
                  <a:pt x="0" y="5775299"/>
                </a:lnTo>
                <a:lnTo>
                  <a:pt x="9498305" y="5775299"/>
                </a:lnTo>
                <a:lnTo>
                  <a:pt x="9498305"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1" name="Freeform 11"/>
          <p:cNvSpPr/>
          <p:nvPr/>
        </p:nvSpPr>
        <p:spPr>
          <a:xfrm>
            <a:off x="638177" y="4376271"/>
            <a:ext cx="9498305" cy="5775299"/>
          </a:xfrm>
          <a:custGeom>
            <a:avLst/>
            <a:gdLst/>
            <a:ahLst/>
            <a:cxnLst/>
            <a:rect l="l" t="t" r="r" b="b"/>
            <a:pathLst>
              <a:path w="9498305" h="5775299">
                <a:moveTo>
                  <a:pt x="0" y="0"/>
                </a:moveTo>
                <a:lnTo>
                  <a:pt x="9498305" y="0"/>
                </a:lnTo>
                <a:lnTo>
                  <a:pt x="9498305" y="5775299"/>
                </a:lnTo>
                <a:lnTo>
                  <a:pt x="0" y="57752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2" name="TextBox 12"/>
          <p:cNvSpPr txBox="1"/>
          <p:nvPr/>
        </p:nvSpPr>
        <p:spPr>
          <a:xfrm>
            <a:off x="1411154" y="6012466"/>
            <a:ext cx="7632203" cy="2493440"/>
          </a:xfrm>
          <a:prstGeom prst="rect">
            <a:avLst/>
          </a:prstGeom>
        </p:spPr>
        <p:txBody>
          <a:bodyPr wrap="square" lIns="0" tIns="0" rIns="0" bIns="0" rtlCol="0" anchor="t">
            <a:spAutoFit/>
          </a:bodyPr>
          <a:lstStyle/>
          <a:p>
            <a:pPr algn="ctr">
              <a:lnSpc>
                <a:spcPts val="5005"/>
              </a:lnSpc>
            </a:pPr>
            <a:r>
              <a:rPr lang="en-US" sz="3200" b="1" dirty="0">
                <a:solidFill>
                  <a:srgbClr val="000000"/>
                </a:solidFill>
                <a:latin typeface="Montserrat Classic Bold"/>
                <a:ea typeface="Montserrat Classic Bold"/>
                <a:cs typeface="Montserrat Classic Bold"/>
                <a:sym typeface="Montserrat Classic Bold"/>
              </a:rPr>
              <a:t>How do these events differ from regular weather, and what impact do they have on people and communities?</a:t>
            </a:r>
          </a:p>
        </p:txBody>
      </p:sp>
      <p:sp>
        <p:nvSpPr>
          <p:cNvPr id="13" name="TextBox 13"/>
          <p:cNvSpPr txBox="1"/>
          <p:nvPr/>
        </p:nvSpPr>
        <p:spPr>
          <a:xfrm>
            <a:off x="9805998" y="3979494"/>
            <a:ext cx="7387209" cy="2044430"/>
          </a:xfrm>
          <a:prstGeom prst="rect">
            <a:avLst/>
          </a:prstGeom>
        </p:spPr>
        <p:txBody>
          <a:bodyPr wrap="square" lIns="0" tIns="0" rIns="0" bIns="0" rtlCol="0" anchor="t">
            <a:spAutoFit/>
          </a:bodyPr>
          <a:lstStyle/>
          <a:p>
            <a:pPr algn="ctr">
              <a:lnSpc>
                <a:spcPts val="5425"/>
              </a:lnSpc>
            </a:pPr>
            <a:r>
              <a:rPr lang="en-US" sz="3600" b="1" dirty="0">
                <a:solidFill>
                  <a:srgbClr val="000000"/>
                </a:solidFill>
                <a:latin typeface="Montserrat Classic Bold"/>
                <a:ea typeface="Montserrat Classic Bold"/>
                <a:cs typeface="Montserrat Classic Bold"/>
                <a:sym typeface="Montserrat Classic Bold"/>
              </a:rPr>
              <a:t>Any extreme weather events you've heard about or experienced in the UK.</a:t>
            </a:r>
          </a:p>
        </p:txBody>
      </p:sp>
      <p:sp>
        <p:nvSpPr>
          <p:cNvPr id="14" name="TextBox 14"/>
          <p:cNvSpPr txBox="1"/>
          <p:nvPr/>
        </p:nvSpPr>
        <p:spPr>
          <a:xfrm>
            <a:off x="515039" y="3411419"/>
            <a:ext cx="9305926" cy="622848"/>
          </a:xfrm>
          <a:prstGeom prst="rect">
            <a:avLst/>
          </a:prstGeom>
        </p:spPr>
        <p:txBody>
          <a:bodyPr lIns="0" tIns="0" rIns="0" bIns="0" rtlCol="0" anchor="t">
            <a:spAutoFit/>
          </a:bodyPr>
          <a:lstStyle/>
          <a:p>
            <a:pPr algn="ctr">
              <a:lnSpc>
                <a:spcPts val="5039"/>
              </a:lnSpc>
              <a:spcBef>
                <a:spcPct val="0"/>
              </a:spcBef>
            </a:pPr>
            <a:r>
              <a:rPr lang="en-US" sz="3599">
                <a:solidFill>
                  <a:srgbClr val="000000"/>
                </a:solidFill>
                <a:latin typeface="Montserrat Classic"/>
                <a:ea typeface="Montserrat Classic"/>
                <a:cs typeface="Montserrat Classic"/>
                <a:sym typeface="Montserrat Classic"/>
              </a:rPr>
              <a:t>Before next lesson, have a think about...</a:t>
            </a:r>
          </a:p>
        </p:txBody>
      </p:sp>
      <p:sp>
        <p:nvSpPr>
          <p:cNvPr id="15" name="TextBox 14">
            <a:extLst>
              <a:ext uri="{FF2B5EF4-FFF2-40B4-BE49-F238E27FC236}">
                <a16:creationId xmlns:a16="http://schemas.microsoft.com/office/drawing/2014/main" id="{92FFF420-EEDC-DB7D-E5E6-29B278EA5DC5}"/>
              </a:ext>
            </a:extLst>
          </p:cNvPr>
          <p:cNvSpPr txBox="1"/>
          <p:nvPr/>
        </p:nvSpPr>
        <p:spPr>
          <a:xfrm>
            <a:off x="17145000" y="49768"/>
            <a:ext cx="1143000" cy="369332"/>
          </a:xfrm>
          <a:prstGeom prst="rect">
            <a:avLst/>
          </a:prstGeom>
          <a:noFill/>
        </p:spPr>
        <p:txBody>
          <a:bodyPr wrap="square">
            <a:spAutoFit/>
          </a:bodyPr>
          <a:lstStyle/>
          <a:p>
            <a:r>
              <a:rPr lang="en-GB" i="0" dirty="0">
                <a:solidFill>
                  <a:srgbClr val="424242"/>
                </a:solidFill>
                <a:effectLst/>
                <a:highlight>
                  <a:srgbClr val="FFFFFF"/>
                </a:highlight>
                <a:latin typeface="Segoe UI" panose="020B0502040204020203" pitchFamily="34" charset="0"/>
              </a:rPr>
              <a:t>FT Q C49</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3">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4"/>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TextBox 9"/>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pic>
        <p:nvPicPr>
          <p:cNvPr id="10" name="Online Media 10" title="What's the Difference Between Weather and Climate?">
            <a:hlinkClick r:id="" action="ppaction://media"/>
            <a:extLst>
              <a:ext uri="{FF2B5EF4-FFF2-40B4-BE49-F238E27FC236}">
                <a16:creationId xmlns:a16="http://schemas.microsoft.com/office/drawing/2014/main" id="{E531A5B7-3961-5F02-2BA3-0F6D59DA99DF}"/>
              </a:ext>
            </a:extLst>
          </p:cNvPr>
          <p:cNvPicPr>
            <a:picLocks noRot="1" noChangeAspect="1"/>
          </p:cNvPicPr>
          <p:nvPr>
            <a:videoFile r:link="rId1"/>
          </p:nvPr>
        </p:nvPicPr>
        <p:blipFill>
          <a:blip r:embed="rId7"/>
          <a:stretch>
            <a:fillRect/>
          </a:stretch>
        </p:blipFill>
        <p:spPr>
          <a:xfrm>
            <a:off x="4064000" y="2591051"/>
            <a:ext cx="10160000" cy="5740400"/>
          </a:xfrm>
          <a:prstGeom prst="rect">
            <a:avLst/>
          </a:prstGeom>
        </p:spPr>
      </p:pic>
      <p:sp>
        <p:nvSpPr>
          <p:cNvPr id="11" name="TextBox 11">
            <a:extLst>
              <a:ext uri="{FF2B5EF4-FFF2-40B4-BE49-F238E27FC236}">
                <a16:creationId xmlns:a16="http://schemas.microsoft.com/office/drawing/2014/main" id="{889E459F-7A0E-9803-5005-5EDCFA77812C}"/>
              </a:ext>
            </a:extLst>
          </p:cNvPr>
          <p:cNvSpPr txBox="1"/>
          <p:nvPr/>
        </p:nvSpPr>
        <p:spPr>
          <a:xfrm>
            <a:off x="4094480" y="8948007"/>
            <a:ext cx="6161566"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hlinkClick r:id="rId8"/>
              </a:rPr>
              <a:t>NASA Climate Change YouTube video</a:t>
            </a:r>
            <a:endParaRPr lang="en-GB" dirty="0"/>
          </a:p>
        </p:txBody>
      </p:sp>
      <p:sp>
        <p:nvSpPr>
          <p:cNvPr id="8" name="TextBox 7">
            <a:extLst>
              <a:ext uri="{FF2B5EF4-FFF2-40B4-BE49-F238E27FC236}">
                <a16:creationId xmlns:a16="http://schemas.microsoft.com/office/drawing/2014/main" id="{1D194BA4-A852-E10F-A216-FB127735E9A0}"/>
              </a:ext>
            </a:extLst>
          </p:cNvPr>
          <p:cNvSpPr txBox="1"/>
          <p:nvPr/>
        </p:nvSpPr>
        <p:spPr>
          <a:xfrm>
            <a:off x="17145000" y="49768"/>
            <a:ext cx="1143000" cy="369332"/>
          </a:xfrm>
          <a:prstGeom prst="rect">
            <a:avLst/>
          </a:prstGeom>
          <a:noFill/>
        </p:spPr>
        <p:txBody>
          <a:bodyPr wrap="square">
            <a:spAutoFit/>
          </a:bodyPr>
          <a:lstStyle/>
          <a:p>
            <a:r>
              <a:rPr lang="en-GB" i="0" dirty="0">
                <a:solidFill>
                  <a:srgbClr val="424242"/>
                </a:solidFill>
                <a:effectLst/>
                <a:highlight>
                  <a:srgbClr val="FFFFFF"/>
                </a:highlight>
                <a:latin typeface="Segoe UI" panose="020B0502040204020203" pitchFamily="34" charset="0"/>
              </a:rPr>
              <a:t>FT Q C49</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fill="hold" display="0">
                  <p:stCondLst>
                    <p:cond delay="indefinite"/>
                  </p:stCondLst>
                </p:cTn>
                <p:tgtEl>
                  <p:spTgt spid="10"/>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Freeform 2">
            <a:extLst>
              <a:ext uri="{FF2B5EF4-FFF2-40B4-BE49-F238E27FC236}">
                <a16:creationId xmlns:a16="http://schemas.microsoft.com/office/drawing/2014/main" id="{143690DA-C906-901B-C937-ACDA6F93CE3A}"/>
              </a:ext>
            </a:extLst>
          </p:cNvPr>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87" name="Group 86">
            <a:extLst>
              <a:ext uri="{FF2B5EF4-FFF2-40B4-BE49-F238E27FC236}">
                <a16:creationId xmlns:a16="http://schemas.microsoft.com/office/drawing/2014/main" id="{2F71DA44-CF01-8C55-D246-18AA4DFA82D6}"/>
              </a:ext>
            </a:extLst>
          </p:cNvPr>
          <p:cNvGrpSpPr/>
          <p:nvPr/>
        </p:nvGrpSpPr>
        <p:grpSpPr>
          <a:xfrm>
            <a:off x="3276032" y="2767130"/>
            <a:ext cx="11735937" cy="6264158"/>
            <a:chOff x="3581400" y="2860357"/>
            <a:chExt cx="11735937" cy="6264158"/>
          </a:xfrm>
        </p:grpSpPr>
        <p:grpSp>
          <p:nvGrpSpPr>
            <p:cNvPr id="9" name="Group 9"/>
            <p:cNvGrpSpPr/>
            <p:nvPr/>
          </p:nvGrpSpPr>
          <p:grpSpPr>
            <a:xfrm>
              <a:off x="3857846" y="2860357"/>
              <a:ext cx="11451664" cy="6264158"/>
              <a:chOff x="0" y="0"/>
              <a:chExt cx="1240791" cy="678723"/>
            </a:xfrm>
          </p:grpSpPr>
          <p:sp>
            <p:nvSpPr>
              <p:cNvPr id="10" name="Freeform 10"/>
              <p:cNvSpPr/>
              <p:nvPr/>
            </p:nvSpPr>
            <p:spPr>
              <a:xfrm>
                <a:off x="0" y="0"/>
                <a:ext cx="1240791" cy="678723"/>
              </a:xfrm>
              <a:custGeom>
                <a:avLst/>
                <a:gdLst/>
                <a:ahLst/>
                <a:cxnLst/>
                <a:rect l="l" t="t" r="r" b="b"/>
                <a:pathLst>
                  <a:path w="1240791" h="678723">
                    <a:moveTo>
                      <a:pt x="25014" y="0"/>
                    </a:moveTo>
                    <a:lnTo>
                      <a:pt x="1215778" y="0"/>
                    </a:lnTo>
                    <a:cubicBezTo>
                      <a:pt x="1229592" y="0"/>
                      <a:pt x="1240791" y="11199"/>
                      <a:pt x="1240791" y="25014"/>
                    </a:cubicBezTo>
                    <a:lnTo>
                      <a:pt x="1240791" y="653709"/>
                    </a:lnTo>
                    <a:cubicBezTo>
                      <a:pt x="1240791" y="667524"/>
                      <a:pt x="1229592" y="678723"/>
                      <a:pt x="1215778" y="678723"/>
                    </a:cubicBezTo>
                    <a:lnTo>
                      <a:pt x="25014" y="678723"/>
                    </a:lnTo>
                    <a:cubicBezTo>
                      <a:pt x="11199" y="678723"/>
                      <a:pt x="0" y="667524"/>
                      <a:pt x="0" y="653709"/>
                    </a:cubicBezTo>
                    <a:lnTo>
                      <a:pt x="0" y="25014"/>
                    </a:lnTo>
                    <a:cubicBezTo>
                      <a:pt x="0" y="11199"/>
                      <a:pt x="11199" y="0"/>
                      <a:pt x="25014" y="0"/>
                    </a:cubicBezTo>
                    <a:close/>
                  </a:path>
                </a:pathLst>
              </a:custGeom>
              <a:solidFill>
                <a:srgbClr val="FFFFFF"/>
              </a:solidFill>
              <a:ln w="38100" cap="rnd">
                <a:solidFill>
                  <a:srgbClr val="70BBD6"/>
                </a:solidFill>
                <a:prstDash val="solid"/>
                <a:round/>
              </a:ln>
            </p:spPr>
            <p:txBody>
              <a:bodyPr/>
              <a:lstStyle/>
              <a:p>
                <a:endParaRPr lang="en-GB"/>
              </a:p>
            </p:txBody>
          </p:sp>
          <p:sp>
            <p:nvSpPr>
              <p:cNvPr id="11" name="TextBox 11"/>
              <p:cNvSpPr txBox="1"/>
              <p:nvPr/>
            </p:nvSpPr>
            <p:spPr>
              <a:xfrm>
                <a:off x="0" y="-28575"/>
                <a:ext cx="1240791" cy="707298"/>
              </a:xfrm>
              <a:prstGeom prst="rect">
                <a:avLst/>
              </a:prstGeom>
            </p:spPr>
            <p:txBody>
              <a:bodyPr lIns="168025" tIns="168025" rIns="168025" bIns="168025" rtlCol="0" anchor="ctr"/>
              <a:lstStyle/>
              <a:p>
                <a:pPr algn="ctr">
                  <a:lnSpc>
                    <a:spcPts val="1648"/>
                  </a:lnSpc>
                </a:pPr>
                <a:endParaRPr/>
              </a:p>
            </p:txBody>
          </p:sp>
        </p:grpSp>
        <p:sp>
          <p:nvSpPr>
            <p:cNvPr id="86" name="Rectangle: Rounded Corners 85">
              <a:extLst>
                <a:ext uri="{FF2B5EF4-FFF2-40B4-BE49-F238E27FC236}">
                  <a16:creationId xmlns:a16="http://schemas.microsoft.com/office/drawing/2014/main" id="{F859E4C8-6FCE-8730-BD1C-B2E38DD952B2}"/>
                </a:ext>
              </a:extLst>
            </p:cNvPr>
            <p:cNvSpPr/>
            <p:nvPr/>
          </p:nvSpPr>
          <p:spPr>
            <a:xfrm>
              <a:off x="3859531" y="2882097"/>
              <a:ext cx="11457806" cy="1126758"/>
            </a:xfrm>
            <a:prstGeom prst="roundRect">
              <a:avLst/>
            </a:prstGeom>
            <a:solidFill>
              <a:srgbClr val="70BB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2"/>
            <p:cNvGrpSpPr/>
            <p:nvPr/>
          </p:nvGrpSpPr>
          <p:grpSpPr>
            <a:xfrm>
              <a:off x="3581400" y="3619500"/>
              <a:ext cx="11716897" cy="2158211"/>
              <a:chOff x="0" y="-191743"/>
              <a:chExt cx="1269529" cy="233843"/>
            </a:xfrm>
          </p:grpSpPr>
          <p:sp>
            <p:nvSpPr>
              <p:cNvPr id="13" name="Freeform 13"/>
              <p:cNvSpPr/>
              <p:nvPr/>
            </p:nvSpPr>
            <p:spPr>
              <a:xfrm>
                <a:off x="31168" y="-191743"/>
                <a:ext cx="1238361" cy="42100"/>
              </a:xfrm>
              <a:custGeom>
                <a:avLst/>
                <a:gdLst/>
                <a:ahLst/>
                <a:cxnLst/>
                <a:rect l="l" t="t" r="r" b="b"/>
                <a:pathLst>
                  <a:path w="1238361" h="42100">
                    <a:moveTo>
                      <a:pt x="0" y="0"/>
                    </a:moveTo>
                    <a:lnTo>
                      <a:pt x="1238361" y="0"/>
                    </a:lnTo>
                    <a:lnTo>
                      <a:pt x="1238361" y="42100"/>
                    </a:lnTo>
                    <a:lnTo>
                      <a:pt x="0" y="42100"/>
                    </a:lnTo>
                    <a:close/>
                  </a:path>
                </a:pathLst>
              </a:custGeom>
              <a:solidFill>
                <a:srgbClr val="70BBD6"/>
              </a:solidFill>
            </p:spPr>
            <p:txBody>
              <a:bodyPr/>
              <a:lstStyle/>
              <a:p>
                <a:endParaRPr lang="en-GB" dirty="0"/>
              </a:p>
            </p:txBody>
          </p:sp>
          <p:sp>
            <p:nvSpPr>
              <p:cNvPr id="14" name="TextBox 14"/>
              <p:cNvSpPr txBox="1"/>
              <p:nvPr/>
            </p:nvSpPr>
            <p:spPr>
              <a:xfrm>
                <a:off x="0" y="-28575"/>
                <a:ext cx="1238361" cy="70675"/>
              </a:xfrm>
              <a:prstGeom prst="rect">
                <a:avLst/>
              </a:prstGeom>
            </p:spPr>
            <p:txBody>
              <a:bodyPr lIns="168025" tIns="168025" rIns="168025" bIns="168025" rtlCol="0" anchor="ctr"/>
              <a:lstStyle/>
              <a:p>
                <a:pPr algn="ctr">
                  <a:lnSpc>
                    <a:spcPts val="1648"/>
                  </a:lnSpc>
                </a:pPr>
                <a:endParaRPr/>
              </a:p>
            </p:txBody>
          </p:sp>
        </p:grpSp>
        <p:sp>
          <p:nvSpPr>
            <p:cNvPr id="32" name="TextBox 32"/>
            <p:cNvSpPr txBox="1"/>
            <p:nvPr/>
          </p:nvSpPr>
          <p:spPr>
            <a:xfrm>
              <a:off x="4019173" y="4057503"/>
              <a:ext cx="11129010" cy="4854410"/>
            </a:xfrm>
            <a:prstGeom prst="rect">
              <a:avLst/>
            </a:prstGeom>
          </p:spPr>
          <p:txBody>
            <a:bodyPr lIns="0" tIns="0" rIns="0" bIns="0" rtlCol="0" anchor="t">
              <a:spAutoFit/>
            </a:bodyPr>
            <a:lstStyle/>
            <a:p>
              <a:pPr algn="ctr">
                <a:lnSpc>
                  <a:spcPts val="4810"/>
                </a:lnSpc>
              </a:pPr>
              <a:r>
                <a:rPr lang="en-US" sz="3536" spc="31" dirty="0">
                  <a:solidFill>
                    <a:srgbClr val="000000"/>
                  </a:solidFill>
                  <a:latin typeface="Montserrat Classic"/>
                  <a:ea typeface="Montserrat Classic"/>
                  <a:cs typeface="Montserrat Classic"/>
                  <a:sym typeface="Montserrat Classic"/>
                </a:rPr>
                <a:t>Weather refers to the </a:t>
              </a:r>
              <a:r>
                <a:rPr lang="en-US" sz="3536" b="1" spc="31" dirty="0">
                  <a:solidFill>
                    <a:srgbClr val="000000"/>
                  </a:solidFill>
                  <a:latin typeface="Montserrat Classic Bold"/>
                  <a:ea typeface="Montserrat Classic Bold"/>
                  <a:cs typeface="Montserrat Classic Bold"/>
                  <a:sym typeface="Montserrat Classic Bold"/>
                </a:rPr>
                <a:t>day-to-day</a:t>
              </a:r>
              <a:r>
                <a:rPr lang="en-US" sz="3536" spc="31" dirty="0">
                  <a:solidFill>
                    <a:srgbClr val="000000"/>
                  </a:solidFill>
                  <a:latin typeface="Montserrat Classic"/>
                  <a:ea typeface="Montserrat Classic"/>
                  <a:cs typeface="Montserrat Classic"/>
                  <a:sym typeface="Montserrat Classic"/>
                </a:rPr>
                <a:t> changes in the atmosphere. It is a description of what the conditions are like in a particular place, such as hot or cold, wet or dry, windy or calm, or stormy with thunder and lightning. </a:t>
              </a:r>
            </a:p>
            <a:p>
              <a:pPr algn="ctr">
                <a:lnSpc>
                  <a:spcPts val="4810"/>
                </a:lnSpc>
              </a:pPr>
              <a:r>
                <a:rPr lang="en-US" sz="3536" spc="31" dirty="0">
                  <a:solidFill>
                    <a:srgbClr val="000000"/>
                  </a:solidFill>
                  <a:latin typeface="Montserrat Classic"/>
                  <a:ea typeface="Montserrat Classic"/>
                  <a:cs typeface="Montserrat Classic"/>
                  <a:sym typeface="Montserrat Classic"/>
                </a:rPr>
                <a:t>We can measure atmospheric conditions, such as air pressure and wind direction, to create weather forecasts.</a:t>
              </a:r>
            </a:p>
          </p:txBody>
        </p:sp>
        <p:sp>
          <p:nvSpPr>
            <p:cNvPr id="33" name="TextBox 33"/>
            <p:cNvSpPr txBox="1"/>
            <p:nvPr/>
          </p:nvSpPr>
          <p:spPr>
            <a:xfrm>
              <a:off x="4464342" y="2933700"/>
              <a:ext cx="10451930" cy="1023101"/>
            </a:xfrm>
            <a:prstGeom prst="rect">
              <a:avLst/>
            </a:prstGeom>
          </p:spPr>
          <p:txBody>
            <a:bodyPr wrap="square" lIns="0" tIns="0" rIns="0" bIns="0" rtlCol="0" anchor="t">
              <a:spAutoFit/>
            </a:bodyPr>
            <a:lstStyle/>
            <a:p>
              <a:pPr algn="ctr">
                <a:lnSpc>
                  <a:spcPts val="9018"/>
                </a:lnSpc>
                <a:spcBef>
                  <a:spcPct val="0"/>
                </a:spcBef>
              </a:pPr>
              <a:r>
                <a:rPr lang="en-US" sz="6329" b="1" dirty="0">
                  <a:solidFill>
                    <a:srgbClr val="000000"/>
                  </a:solidFill>
                  <a:latin typeface="Montserrat Classic Bold"/>
                  <a:ea typeface="Montserrat Classic Bold"/>
                  <a:cs typeface="Montserrat Classic Bold"/>
                  <a:sym typeface="Montserrat Classic Bold"/>
                </a:rPr>
                <a:t>WEATHER</a:t>
              </a:r>
            </a:p>
          </p:txBody>
        </p:sp>
      </p:grpSp>
      <p:grpSp>
        <p:nvGrpSpPr>
          <p:cNvPr id="82" name="Group 82"/>
          <p:cNvGrpSpPr/>
          <p:nvPr/>
        </p:nvGrpSpPr>
        <p:grpSpPr>
          <a:xfrm>
            <a:off x="3306128" y="7391400"/>
            <a:ext cx="1108710" cy="1693545"/>
            <a:chOff x="0" y="0"/>
            <a:chExt cx="1478280" cy="2258060"/>
          </a:xfrm>
        </p:grpSpPr>
        <p:sp>
          <p:nvSpPr>
            <p:cNvPr id="83" name="Freeform 83"/>
            <p:cNvSpPr/>
            <p:nvPr/>
          </p:nvSpPr>
          <p:spPr>
            <a:xfrm>
              <a:off x="46990" y="46990"/>
              <a:ext cx="1381760" cy="2170430"/>
            </a:xfrm>
            <a:custGeom>
              <a:avLst/>
              <a:gdLst/>
              <a:ahLst/>
              <a:cxnLst/>
              <a:rect l="l" t="t" r="r" b="b"/>
              <a:pathLst>
                <a:path w="1381760" h="2170430">
                  <a:moveTo>
                    <a:pt x="223520" y="93980"/>
                  </a:moveTo>
                  <a:cubicBezTo>
                    <a:pt x="223520" y="168910"/>
                    <a:pt x="242570" y="198120"/>
                    <a:pt x="248920" y="226060"/>
                  </a:cubicBezTo>
                  <a:cubicBezTo>
                    <a:pt x="254000" y="254000"/>
                    <a:pt x="254000" y="273050"/>
                    <a:pt x="255270" y="312420"/>
                  </a:cubicBezTo>
                  <a:cubicBezTo>
                    <a:pt x="259080" y="389890"/>
                    <a:pt x="269240" y="552450"/>
                    <a:pt x="260350" y="664210"/>
                  </a:cubicBezTo>
                  <a:cubicBezTo>
                    <a:pt x="252730" y="769620"/>
                    <a:pt x="219710" y="859790"/>
                    <a:pt x="209550" y="963930"/>
                  </a:cubicBezTo>
                  <a:cubicBezTo>
                    <a:pt x="198120" y="1076960"/>
                    <a:pt x="193040" y="1191260"/>
                    <a:pt x="199390" y="1315720"/>
                  </a:cubicBezTo>
                  <a:cubicBezTo>
                    <a:pt x="208280" y="1456690"/>
                    <a:pt x="236220" y="1675130"/>
                    <a:pt x="262890" y="1765300"/>
                  </a:cubicBezTo>
                  <a:cubicBezTo>
                    <a:pt x="275590" y="1805940"/>
                    <a:pt x="284480" y="1828800"/>
                    <a:pt x="304800" y="1851660"/>
                  </a:cubicBezTo>
                  <a:cubicBezTo>
                    <a:pt x="325120" y="1873250"/>
                    <a:pt x="350520" y="1885950"/>
                    <a:pt x="386080" y="1897380"/>
                  </a:cubicBezTo>
                  <a:cubicBezTo>
                    <a:pt x="438150" y="1915160"/>
                    <a:pt x="513080" y="1917700"/>
                    <a:pt x="598170" y="1924050"/>
                  </a:cubicBezTo>
                  <a:cubicBezTo>
                    <a:pt x="722630" y="1931670"/>
                    <a:pt x="930910" y="1915160"/>
                    <a:pt x="1062990" y="1927860"/>
                  </a:cubicBezTo>
                  <a:cubicBezTo>
                    <a:pt x="1162050" y="1936750"/>
                    <a:pt x="1275080" y="1946910"/>
                    <a:pt x="1324610" y="1972310"/>
                  </a:cubicBezTo>
                  <a:cubicBezTo>
                    <a:pt x="1348740" y="1985010"/>
                    <a:pt x="1360170" y="2002790"/>
                    <a:pt x="1369060" y="2016760"/>
                  </a:cubicBezTo>
                  <a:cubicBezTo>
                    <a:pt x="1375410" y="2026920"/>
                    <a:pt x="1377950" y="2035810"/>
                    <a:pt x="1379220" y="2047240"/>
                  </a:cubicBezTo>
                  <a:cubicBezTo>
                    <a:pt x="1380490" y="2065020"/>
                    <a:pt x="1377950" y="2091690"/>
                    <a:pt x="1367790" y="2109470"/>
                  </a:cubicBezTo>
                  <a:cubicBezTo>
                    <a:pt x="1357630" y="2127250"/>
                    <a:pt x="1338580" y="2145030"/>
                    <a:pt x="1320800" y="2152650"/>
                  </a:cubicBezTo>
                  <a:cubicBezTo>
                    <a:pt x="1303020" y="2160270"/>
                    <a:pt x="1277620" y="2162810"/>
                    <a:pt x="1257300" y="2157730"/>
                  </a:cubicBezTo>
                  <a:cubicBezTo>
                    <a:pt x="1238250" y="2153920"/>
                    <a:pt x="1216660" y="2139950"/>
                    <a:pt x="1203960" y="2124710"/>
                  </a:cubicBezTo>
                  <a:cubicBezTo>
                    <a:pt x="1191260" y="2109470"/>
                    <a:pt x="1182370" y="2085340"/>
                    <a:pt x="1182370" y="2065020"/>
                  </a:cubicBezTo>
                  <a:cubicBezTo>
                    <a:pt x="1181100" y="2044700"/>
                    <a:pt x="1191260" y="2019300"/>
                    <a:pt x="1200150" y="2004060"/>
                  </a:cubicBezTo>
                  <a:cubicBezTo>
                    <a:pt x="1206500" y="1993900"/>
                    <a:pt x="1214120" y="1987550"/>
                    <a:pt x="1223010" y="1981200"/>
                  </a:cubicBezTo>
                  <a:cubicBezTo>
                    <a:pt x="1230630" y="1976120"/>
                    <a:pt x="1239520" y="1969770"/>
                    <a:pt x="1250950" y="1967230"/>
                  </a:cubicBezTo>
                  <a:cubicBezTo>
                    <a:pt x="1267460" y="1963420"/>
                    <a:pt x="1295400" y="1962150"/>
                    <a:pt x="1314450" y="1968500"/>
                  </a:cubicBezTo>
                  <a:cubicBezTo>
                    <a:pt x="1333500" y="1974850"/>
                    <a:pt x="1352550" y="1991360"/>
                    <a:pt x="1363980" y="2007870"/>
                  </a:cubicBezTo>
                  <a:cubicBezTo>
                    <a:pt x="1375410" y="2024380"/>
                    <a:pt x="1381760" y="2048510"/>
                    <a:pt x="1379220" y="2068830"/>
                  </a:cubicBezTo>
                  <a:cubicBezTo>
                    <a:pt x="1377950" y="2089150"/>
                    <a:pt x="1369060" y="2112010"/>
                    <a:pt x="1355090" y="2127250"/>
                  </a:cubicBezTo>
                  <a:cubicBezTo>
                    <a:pt x="1342390" y="2142490"/>
                    <a:pt x="1327150" y="2153920"/>
                    <a:pt x="1300480" y="2159000"/>
                  </a:cubicBezTo>
                  <a:cubicBezTo>
                    <a:pt x="1244600" y="2170430"/>
                    <a:pt x="1121410" y="2129790"/>
                    <a:pt x="1019810" y="2122170"/>
                  </a:cubicBezTo>
                  <a:cubicBezTo>
                    <a:pt x="899160" y="2114550"/>
                    <a:pt x="751840" y="2132330"/>
                    <a:pt x="624840" y="2123440"/>
                  </a:cubicBezTo>
                  <a:cubicBezTo>
                    <a:pt x="505460" y="2113280"/>
                    <a:pt x="355600" y="2092960"/>
                    <a:pt x="280670" y="2068830"/>
                  </a:cubicBezTo>
                  <a:cubicBezTo>
                    <a:pt x="240030" y="2056130"/>
                    <a:pt x="215900" y="2044700"/>
                    <a:pt x="193040" y="2024380"/>
                  </a:cubicBezTo>
                  <a:cubicBezTo>
                    <a:pt x="171450" y="2006600"/>
                    <a:pt x="160020" y="1983740"/>
                    <a:pt x="143510" y="1954530"/>
                  </a:cubicBezTo>
                  <a:cubicBezTo>
                    <a:pt x="118110" y="1911350"/>
                    <a:pt x="87630" y="1850390"/>
                    <a:pt x="67310" y="1785620"/>
                  </a:cubicBezTo>
                  <a:cubicBezTo>
                    <a:pt x="43180" y="1701800"/>
                    <a:pt x="29210" y="1576070"/>
                    <a:pt x="19050" y="1490980"/>
                  </a:cubicBezTo>
                  <a:cubicBezTo>
                    <a:pt x="10160" y="1424940"/>
                    <a:pt x="6350" y="1380490"/>
                    <a:pt x="3810" y="1315720"/>
                  </a:cubicBezTo>
                  <a:cubicBezTo>
                    <a:pt x="0" y="1235710"/>
                    <a:pt x="2540" y="1126490"/>
                    <a:pt x="6350" y="1046480"/>
                  </a:cubicBezTo>
                  <a:cubicBezTo>
                    <a:pt x="8890" y="981710"/>
                    <a:pt x="8890" y="930910"/>
                    <a:pt x="19050" y="872490"/>
                  </a:cubicBezTo>
                  <a:cubicBezTo>
                    <a:pt x="30480" y="810260"/>
                    <a:pt x="62230" y="758190"/>
                    <a:pt x="72390" y="684530"/>
                  </a:cubicBezTo>
                  <a:cubicBezTo>
                    <a:pt x="87630" y="584200"/>
                    <a:pt x="83820" y="424180"/>
                    <a:pt x="77470" y="322580"/>
                  </a:cubicBezTo>
                  <a:cubicBezTo>
                    <a:pt x="73660" y="248920"/>
                    <a:pt x="50800" y="177800"/>
                    <a:pt x="50800" y="129540"/>
                  </a:cubicBezTo>
                  <a:cubicBezTo>
                    <a:pt x="50800" y="100330"/>
                    <a:pt x="52070" y="78740"/>
                    <a:pt x="59690" y="58420"/>
                  </a:cubicBezTo>
                  <a:cubicBezTo>
                    <a:pt x="68580" y="40640"/>
                    <a:pt x="82550" y="21590"/>
                    <a:pt x="97790" y="12700"/>
                  </a:cubicBezTo>
                  <a:cubicBezTo>
                    <a:pt x="114300" y="3810"/>
                    <a:pt x="139700" y="0"/>
                    <a:pt x="157480" y="3810"/>
                  </a:cubicBezTo>
                  <a:cubicBezTo>
                    <a:pt x="175260" y="7620"/>
                    <a:pt x="196850" y="21590"/>
                    <a:pt x="208280" y="35560"/>
                  </a:cubicBezTo>
                  <a:cubicBezTo>
                    <a:pt x="218440" y="50800"/>
                    <a:pt x="223520" y="93980"/>
                    <a:pt x="223520" y="93980"/>
                  </a:cubicBezTo>
                </a:path>
              </a:pathLst>
            </a:custGeom>
            <a:solidFill>
              <a:srgbClr val="FFFFFF"/>
            </a:solidFill>
            <a:ln cap="sq">
              <a:noFill/>
              <a:prstDash val="solid"/>
              <a:miter/>
            </a:ln>
          </p:spPr>
          <p:txBody>
            <a:bodyPr/>
            <a:lstStyle/>
            <a:p>
              <a:endParaRPr lang="en-GB"/>
            </a:p>
          </p:txBody>
        </p:sp>
      </p:grpSp>
      <p:sp>
        <p:nvSpPr>
          <p:cNvPr id="84" name="Freeform 84"/>
          <p:cNvSpPr/>
          <p:nvPr/>
        </p:nvSpPr>
        <p:spPr>
          <a:xfrm>
            <a:off x="1095375" y="7418929"/>
            <a:ext cx="3522281" cy="2549251"/>
          </a:xfrm>
          <a:custGeom>
            <a:avLst/>
            <a:gdLst/>
            <a:ahLst/>
            <a:cxnLst/>
            <a:rect l="l" t="t" r="r" b="b"/>
            <a:pathLst>
              <a:path w="3522281" h="2549251">
                <a:moveTo>
                  <a:pt x="0" y="0"/>
                </a:moveTo>
                <a:lnTo>
                  <a:pt x="3522281" y="0"/>
                </a:lnTo>
                <a:lnTo>
                  <a:pt x="3522281" y="2549251"/>
                </a:lnTo>
                <a:lnTo>
                  <a:pt x="0" y="25492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85" name="TextBox 85"/>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2" name="TextBox 1">
            <a:extLst>
              <a:ext uri="{FF2B5EF4-FFF2-40B4-BE49-F238E27FC236}">
                <a16:creationId xmlns:a16="http://schemas.microsoft.com/office/drawing/2014/main" id="{4FD43F7B-4BD6-5EA4-D32E-A5E607FDC07C}"/>
              </a:ext>
            </a:extLst>
          </p:cNvPr>
          <p:cNvSpPr txBox="1"/>
          <p:nvPr/>
        </p:nvSpPr>
        <p:spPr>
          <a:xfrm>
            <a:off x="17145000" y="49768"/>
            <a:ext cx="1143000" cy="369332"/>
          </a:xfrm>
          <a:prstGeom prst="rect">
            <a:avLst/>
          </a:prstGeom>
          <a:noFill/>
        </p:spPr>
        <p:txBody>
          <a:bodyPr wrap="square">
            <a:spAutoFit/>
          </a:bodyPr>
          <a:lstStyle/>
          <a:p>
            <a:r>
              <a:rPr lang="en-GB" i="0" dirty="0">
                <a:solidFill>
                  <a:srgbClr val="424242"/>
                </a:solidFill>
                <a:effectLst/>
                <a:highlight>
                  <a:srgbClr val="FFFFFF"/>
                </a:highlight>
                <a:latin typeface="Segoe UI" panose="020B0502040204020203" pitchFamily="34" charset="0"/>
              </a:rPr>
              <a:t>FT Q C49</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2666715" y="4660573"/>
            <a:ext cx="5984547" cy="5984547"/>
          </a:xfrm>
          <a:custGeom>
            <a:avLst/>
            <a:gdLst/>
            <a:ahLst/>
            <a:cxnLst/>
            <a:rect l="l" t="t" r="r" b="b"/>
            <a:pathLst>
              <a:path w="5984547" h="5984547">
                <a:moveTo>
                  <a:pt x="0" y="0"/>
                </a:moveTo>
                <a:lnTo>
                  <a:pt x="5984547" y="0"/>
                </a:lnTo>
                <a:lnTo>
                  <a:pt x="5984547" y="5984546"/>
                </a:lnTo>
                <a:lnTo>
                  <a:pt x="0" y="5984546"/>
                </a:lnTo>
                <a:lnTo>
                  <a:pt x="0" y="0"/>
                </a:lnTo>
                <a:close/>
              </a:path>
            </a:pathLst>
          </a:custGeom>
          <a:blipFill>
            <a:blip r:embed="rId3"/>
            <a:stretch>
              <a:fillRect/>
            </a:stretch>
          </a:blipFill>
        </p:spPr>
        <p:txBody>
          <a:bodyPr/>
          <a:lstStyle/>
          <a:p>
            <a:endParaRPr lang="en-GB"/>
          </a:p>
        </p:txBody>
      </p:sp>
      <p:sp>
        <p:nvSpPr>
          <p:cNvPr id="4" name="Freeform 4"/>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4"/>
            <a:stretch>
              <a:fillRect l="-21116" r="-19874" b="-67942"/>
            </a:stretch>
          </a:blipFill>
        </p:spPr>
        <p:txBody>
          <a:bodyPr/>
          <a:lstStyle/>
          <a:p>
            <a:endParaRPr lang="en-GB"/>
          </a:p>
        </p:txBody>
      </p:sp>
      <p:grpSp>
        <p:nvGrpSpPr>
          <p:cNvPr id="5" name="Group 5"/>
          <p:cNvGrpSpPr/>
          <p:nvPr/>
        </p:nvGrpSpPr>
        <p:grpSpPr>
          <a:xfrm>
            <a:off x="0" y="651219"/>
            <a:ext cx="18775720" cy="1250020"/>
            <a:chOff x="0" y="0"/>
            <a:chExt cx="7425681" cy="494375"/>
          </a:xfrm>
        </p:grpSpPr>
        <p:sp>
          <p:nvSpPr>
            <p:cNvPr id="6" name="Freeform 6"/>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7" name="TextBox 7"/>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8" name="Freeform 8"/>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9" name="Group 9"/>
          <p:cNvGrpSpPr/>
          <p:nvPr/>
        </p:nvGrpSpPr>
        <p:grpSpPr>
          <a:xfrm>
            <a:off x="280057" y="3159881"/>
            <a:ext cx="17727886" cy="2304781"/>
            <a:chOff x="0" y="0"/>
            <a:chExt cx="4669073" cy="607021"/>
          </a:xfrm>
        </p:grpSpPr>
        <p:sp>
          <p:nvSpPr>
            <p:cNvPr id="10" name="Freeform 10"/>
            <p:cNvSpPr/>
            <p:nvPr/>
          </p:nvSpPr>
          <p:spPr>
            <a:xfrm>
              <a:off x="0" y="0"/>
              <a:ext cx="4669073" cy="607021"/>
            </a:xfrm>
            <a:custGeom>
              <a:avLst/>
              <a:gdLst/>
              <a:ahLst/>
              <a:cxnLst/>
              <a:rect l="l" t="t" r="r" b="b"/>
              <a:pathLst>
                <a:path w="4669073" h="607021">
                  <a:moveTo>
                    <a:pt x="22272" y="0"/>
                  </a:moveTo>
                  <a:lnTo>
                    <a:pt x="4646800" y="0"/>
                  </a:lnTo>
                  <a:cubicBezTo>
                    <a:pt x="4659101" y="0"/>
                    <a:pt x="4669073" y="9972"/>
                    <a:pt x="4669073" y="22272"/>
                  </a:cubicBezTo>
                  <a:lnTo>
                    <a:pt x="4669073" y="584748"/>
                  </a:lnTo>
                  <a:cubicBezTo>
                    <a:pt x="4669073" y="597049"/>
                    <a:pt x="4659101" y="607021"/>
                    <a:pt x="4646800" y="607021"/>
                  </a:cubicBezTo>
                  <a:lnTo>
                    <a:pt x="22272" y="607021"/>
                  </a:lnTo>
                  <a:cubicBezTo>
                    <a:pt x="9972" y="607021"/>
                    <a:pt x="0" y="597049"/>
                    <a:pt x="0" y="584748"/>
                  </a:cubicBezTo>
                  <a:lnTo>
                    <a:pt x="0" y="22272"/>
                  </a:lnTo>
                  <a:cubicBezTo>
                    <a:pt x="0" y="9972"/>
                    <a:pt x="9972" y="0"/>
                    <a:pt x="22272" y="0"/>
                  </a:cubicBezTo>
                  <a:close/>
                </a:path>
              </a:pathLst>
            </a:custGeom>
            <a:solidFill>
              <a:srgbClr val="FFFFFF"/>
            </a:solidFill>
            <a:ln w="66675" cap="rnd">
              <a:solidFill>
                <a:srgbClr val="EF8C00"/>
              </a:solidFill>
              <a:prstDash val="solid"/>
              <a:round/>
            </a:ln>
          </p:spPr>
          <p:txBody>
            <a:bodyPr/>
            <a:lstStyle/>
            <a:p>
              <a:endParaRPr lang="en-GB"/>
            </a:p>
          </p:txBody>
        </p:sp>
        <p:sp>
          <p:nvSpPr>
            <p:cNvPr id="11" name="TextBox 11"/>
            <p:cNvSpPr txBox="1"/>
            <p:nvPr/>
          </p:nvSpPr>
          <p:spPr>
            <a:xfrm>
              <a:off x="0" y="-38100"/>
              <a:ext cx="4669073" cy="645121"/>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807767" y="1319998"/>
            <a:ext cx="5984547" cy="5984547"/>
          </a:xfrm>
          <a:custGeom>
            <a:avLst/>
            <a:gdLst/>
            <a:ahLst/>
            <a:cxnLst/>
            <a:rect l="l" t="t" r="r" b="b"/>
            <a:pathLst>
              <a:path w="5984547" h="5984547">
                <a:moveTo>
                  <a:pt x="0" y="0"/>
                </a:moveTo>
                <a:lnTo>
                  <a:pt x="5984547" y="0"/>
                </a:lnTo>
                <a:lnTo>
                  <a:pt x="5984547" y="5984547"/>
                </a:lnTo>
                <a:lnTo>
                  <a:pt x="0" y="5984547"/>
                </a:lnTo>
                <a:lnTo>
                  <a:pt x="0" y="0"/>
                </a:lnTo>
                <a:close/>
              </a:path>
            </a:pathLst>
          </a:custGeom>
          <a:blipFill>
            <a:blip r:embed="rId3">
              <a:alphaModFix amt="72000"/>
            </a:blip>
            <a:stretch>
              <a:fillRect/>
            </a:stretch>
          </a:blipFill>
        </p:spPr>
        <p:txBody>
          <a:bodyPr/>
          <a:lstStyle/>
          <a:p>
            <a:endParaRPr lang="en-GB"/>
          </a:p>
        </p:txBody>
      </p:sp>
      <p:sp>
        <p:nvSpPr>
          <p:cNvPr id="13" name="TextBox 13"/>
          <p:cNvSpPr txBox="1"/>
          <p:nvPr/>
        </p:nvSpPr>
        <p:spPr>
          <a:xfrm>
            <a:off x="1648951" y="3216985"/>
            <a:ext cx="16130089" cy="2123899"/>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Montserrat Classic"/>
                <a:ea typeface="Montserrat Classic"/>
                <a:cs typeface="Montserrat Classic"/>
                <a:sym typeface="Montserrat Classic"/>
              </a:rPr>
              <a:t>Temperature is a measure of how hot or cold something is. It tells us how much heat energy is in an object, substance, or environment. </a:t>
            </a:r>
          </a:p>
          <a:p>
            <a:pPr algn="ctr">
              <a:lnSpc>
                <a:spcPts val="4200"/>
              </a:lnSpc>
              <a:spcBef>
                <a:spcPct val="0"/>
              </a:spcBef>
            </a:pPr>
            <a:r>
              <a:rPr lang="en-US" sz="3000">
                <a:solidFill>
                  <a:srgbClr val="000000"/>
                </a:solidFill>
                <a:latin typeface="Montserrat Classic"/>
                <a:ea typeface="Montserrat Classic"/>
                <a:cs typeface="Montserrat Classic"/>
                <a:sym typeface="Montserrat Classic"/>
              </a:rPr>
              <a:t>We use units like degrees Celsius (°C) or degrees Fahrenheit (°F) to measure temperature. A thermometer is a tool used to measure temperature.</a:t>
            </a:r>
          </a:p>
        </p:txBody>
      </p:sp>
      <p:sp>
        <p:nvSpPr>
          <p:cNvPr id="14" name="TextBox 14"/>
          <p:cNvSpPr txBox="1"/>
          <p:nvPr/>
        </p:nvSpPr>
        <p:spPr>
          <a:xfrm>
            <a:off x="2996679" y="6207791"/>
            <a:ext cx="11234654" cy="2083134"/>
          </a:xfrm>
          <a:prstGeom prst="rect">
            <a:avLst/>
          </a:prstGeom>
        </p:spPr>
        <p:txBody>
          <a:bodyPr wrap="square" lIns="0" tIns="0" rIns="0" bIns="0" rtlCol="0" anchor="t">
            <a:spAutoFit/>
          </a:bodyPr>
          <a:lstStyle/>
          <a:p>
            <a:pPr algn="ctr">
              <a:lnSpc>
                <a:spcPts val="4390"/>
              </a:lnSpc>
              <a:spcBef>
                <a:spcPct val="0"/>
              </a:spcBef>
            </a:pPr>
            <a:r>
              <a:rPr lang="en-US" sz="3135" b="1" dirty="0">
                <a:solidFill>
                  <a:srgbClr val="000000"/>
                </a:solidFill>
                <a:latin typeface="Montserrat Classic Bold"/>
                <a:ea typeface="Montserrat Classic Bold"/>
                <a:cs typeface="Montserrat Classic Bold"/>
                <a:sym typeface="Montserrat Classic Bold"/>
              </a:rPr>
              <a:t>Temperature records in Britain</a:t>
            </a:r>
          </a:p>
          <a:p>
            <a:pPr marL="633115" lvl="1" indent="-316558" algn="ctr">
              <a:lnSpc>
                <a:spcPts val="4105"/>
              </a:lnSpc>
              <a:buFont typeface="Arial"/>
              <a:buChar char="•"/>
            </a:pPr>
            <a:r>
              <a:rPr lang="en-US" sz="2932" b="1" dirty="0">
                <a:solidFill>
                  <a:srgbClr val="000000"/>
                </a:solidFill>
                <a:latin typeface="Montserrat Classic Bold"/>
                <a:ea typeface="Montserrat Classic Bold"/>
                <a:cs typeface="Montserrat Classic Bold"/>
                <a:sym typeface="Montserrat Classic Bold"/>
              </a:rPr>
              <a:t>Highest: </a:t>
            </a:r>
            <a:r>
              <a:rPr lang="en-US" sz="2932" dirty="0">
                <a:solidFill>
                  <a:srgbClr val="000000"/>
                </a:solidFill>
                <a:latin typeface="Montserrat Classic"/>
                <a:ea typeface="Montserrat Classic"/>
                <a:cs typeface="Montserrat Classic"/>
                <a:sym typeface="Montserrat Classic"/>
              </a:rPr>
              <a:t>Coningsby, Lincolnshire hit </a:t>
            </a:r>
            <a:r>
              <a:rPr lang="en-US" sz="2932" b="1" dirty="0">
                <a:solidFill>
                  <a:srgbClr val="000000"/>
                </a:solidFill>
                <a:latin typeface="Montserrat Classic Bold"/>
                <a:ea typeface="Montserrat Classic Bold"/>
                <a:cs typeface="Montserrat Classic Bold"/>
                <a:sym typeface="Montserrat Classic Bold"/>
              </a:rPr>
              <a:t>40.3°C</a:t>
            </a:r>
            <a:r>
              <a:rPr lang="en-US" sz="2932" dirty="0">
                <a:solidFill>
                  <a:srgbClr val="000000"/>
                </a:solidFill>
                <a:latin typeface="Montserrat Classic"/>
                <a:ea typeface="Montserrat Classic"/>
                <a:cs typeface="Montserrat Classic"/>
                <a:sym typeface="Montserrat Classic"/>
              </a:rPr>
              <a:t> in July 2022.</a:t>
            </a:r>
          </a:p>
          <a:p>
            <a:pPr marL="633115" lvl="1" indent="-316558" algn="ctr">
              <a:lnSpc>
                <a:spcPts val="4105"/>
              </a:lnSpc>
              <a:buFont typeface="Arial"/>
              <a:buChar char="•"/>
            </a:pPr>
            <a:r>
              <a:rPr lang="en-US" sz="2932" b="1" dirty="0">
                <a:solidFill>
                  <a:srgbClr val="000000"/>
                </a:solidFill>
                <a:latin typeface="Montserrat Classic Bold"/>
                <a:ea typeface="Montserrat Classic Bold"/>
                <a:cs typeface="Montserrat Classic Bold"/>
                <a:sym typeface="Montserrat Classic Bold"/>
              </a:rPr>
              <a:t>Lowest:</a:t>
            </a:r>
            <a:r>
              <a:rPr lang="en-US" sz="2932" dirty="0">
                <a:solidFill>
                  <a:srgbClr val="000000"/>
                </a:solidFill>
                <a:latin typeface="Montserrat Classic"/>
                <a:ea typeface="Montserrat Classic"/>
                <a:cs typeface="Montserrat Classic"/>
                <a:sym typeface="Montserrat Classic"/>
              </a:rPr>
              <a:t> </a:t>
            </a:r>
            <a:r>
              <a:rPr lang="en-US" sz="2932" dirty="0" err="1">
                <a:solidFill>
                  <a:srgbClr val="000000"/>
                </a:solidFill>
                <a:latin typeface="Montserrat Classic"/>
                <a:ea typeface="Montserrat Classic"/>
                <a:cs typeface="Montserrat Classic"/>
                <a:sym typeface="Montserrat Classic"/>
              </a:rPr>
              <a:t>Altnaharra</a:t>
            </a:r>
            <a:r>
              <a:rPr lang="en-US" sz="2932" dirty="0">
                <a:solidFill>
                  <a:srgbClr val="000000"/>
                </a:solidFill>
                <a:latin typeface="Montserrat Classic"/>
                <a:ea typeface="Montserrat Classic"/>
                <a:cs typeface="Montserrat Classic"/>
                <a:sym typeface="Montserrat Classic"/>
              </a:rPr>
              <a:t>, Scotland reached </a:t>
            </a:r>
            <a:r>
              <a:rPr lang="en-US" sz="2932" b="1" dirty="0">
                <a:solidFill>
                  <a:srgbClr val="000000"/>
                </a:solidFill>
                <a:latin typeface="Montserrat Classic Bold"/>
                <a:ea typeface="Montserrat Classic Bold"/>
                <a:cs typeface="Montserrat Classic Bold"/>
                <a:sym typeface="Montserrat Classic Bold"/>
              </a:rPr>
              <a:t>-27.2°C</a:t>
            </a:r>
            <a:r>
              <a:rPr lang="en-US" sz="2932" dirty="0">
                <a:solidFill>
                  <a:srgbClr val="000000"/>
                </a:solidFill>
                <a:latin typeface="Montserrat Classic"/>
                <a:ea typeface="Montserrat Classic"/>
                <a:cs typeface="Montserrat Classic"/>
                <a:sym typeface="Montserrat Classic"/>
              </a:rPr>
              <a:t>  in December 1995.</a:t>
            </a:r>
          </a:p>
        </p:txBody>
      </p:sp>
      <p:sp>
        <p:nvSpPr>
          <p:cNvPr id="16" name="TextBox 16"/>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17" name="TextBox 17"/>
          <p:cNvSpPr txBox="1"/>
          <p:nvPr/>
        </p:nvSpPr>
        <p:spPr>
          <a:xfrm>
            <a:off x="6218259" y="1967369"/>
            <a:ext cx="5851481" cy="1012081"/>
          </a:xfrm>
          <a:prstGeom prst="rect">
            <a:avLst/>
          </a:prstGeom>
        </p:spPr>
        <p:txBody>
          <a:bodyPr lIns="0" tIns="0" rIns="0" bIns="0" rtlCol="0" anchor="t">
            <a:spAutoFit/>
          </a:bodyPr>
          <a:lstStyle/>
          <a:p>
            <a:pPr algn="ctr">
              <a:lnSpc>
                <a:spcPts val="8259"/>
              </a:lnSpc>
              <a:spcBef>
                <a:spcPct val="0"/>
              </a:spcBef>
            </a:pPr>
            <a:r>
              <a:rPr lang="en-US" sz="5899" b="1">
                <a:solidFill>
                  <a:srgbClr val="000000"/>
                </a:solidFill>
                <a:latin typeface="Montserrat Classic Bold"/>
                <a:ea typeface="Montserrat Classic Bold"/>
                <a:cs typeface="Montserrat Classic Bold"/>
                <a:sym typeface="Montserrat Classic Bold"/>
              </a:rPr>
              <a:t>TEMPERATURE</a:t>
            </a:r>
          </a:p>
        </p:txBody>
      </p:sp>
      <p:sp>
        <p:nvSpPr>
          <p:cNvPr id="19" name="Freeform 19"/>
          <p:cNvSpPr/>
          <p:nvPr/>
        </p:nvSpPr>
        <p:spPr>
          <a:xfrm rot="-3027768">
            <a:off x="15034837" y="5377536"/>
            <a:ext cx="2935757" cy="3307895"/>
          </a:xfrm>
          <a:custGeom>
            <a:avLst/>
            <a:gdLst/>
            <a:ahLst/>
            <a:cxnLst/>
            <a:rect l="l" t="t" r="r" b="b"/>
            <a:pathLst>
              <a:path w="2935757" h="3307895">
                <a:moveTo>
                  <a:pt x="0" y="0"/>
                </a:moveTo>
                <a:lnTo>
                  <a:pt x="2935757" y="0"/>
                </a:lnTo>
                <a:lnTo>
                  <a:pt x="2935757" y="3307895"/>
                </a:lnTo>
                <a:lnTo>
                  <a:pt x="0" y="33078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20" name="Freeform 20"/>
          <p:cNvSpPr/>
          <p:nvPr/>
        </p:nvSpPr>
        <p:spPr>
          <a:xfrm>
            <a:off x="623095" y="2081669"/>
            <a:ext cx="811210" cy="2638080"/>
          </a:xfrm>
          <a:custGeom>
            <a:avLst/>
            <a:gdLst/>
            <a:ahLst/>
            <a:cxnLst/>
            <a:rect l="l" t="t" r="r" b="b"/>
            <a:pathLst>
              <a:path w="811210" h="2638080">
                <a:moveTo>
                  <a:pt x="0" y="0"/>
                </a:moveTo>
                <a:lnTo>
                  <a:pt x="811210" y="0"/>
                </a:lnTo>
                <a:lnTo>
                  <a:pt x="811210" y="2638081"/>
                </a:lnTo>
                <a:lnTo>
                  <a:pt x="0" y="263808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5" name="TextBox 14">
            <a:extLst>
              <a:ext uri="{FF2B5EF4-FFF2-40B4-BE49-F238E27FC236}">
                <a16:creationId xmlns:a16="http://schemas.microsoft.com/office/drawing/2014/main" id="{1CD9660E-742A-EF50-D289-19DB9F063133}"/>
              </a:ext>
            </a:extLst>
          </p:cNvPr>
          <p:cNvSpPr txBox="1"/>
          <p:nvPr/>
        </p:nvSpPr>
        <p:spPr>
          <a:xfrm>
            <a:off x="17145000" y="49768"/>
            <a:ext cx="1143000" cy="369332"/>
          </a:xfrm>
          <a:prstGeom prst="rect">
            <a:avLst/>
          </a:prstGeom>
          <a:noFill/>
        </p:spPr>
        <p:txBody>
          <a:bodyPr wrap="square">
            <a:spAutoFit/>
          </a:bodyPr>
          <a:lstStyle/>
          <a:p>
            <a:r>
              <a:rPr lang="en-GB" i="0" dirty="0">
                <a:solidFill>
                  <a:srgbClr val="424242"/>
                </a:solidFill>
                <a:effectLst/>
                <a:highlight>
                  <a:srgbClr val="FFFFFF"/>
                </a:highlight>
                <a:latin typeface="Segoe UI" panose="020B0502040204020203" pitchFamily="34" charset="0"/>
              </a:rPr>
              <a:t>FT Q C49</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grpSp>
        <p:nvGrpSpPr>
          <p:cNvPr id="3" name="Group 3"/>
          <p:cNvGrpSpPr/>
          <p:nvPr/>
        </p:nvGrpSpPr>
        <p:grpSpPr>
          <a:xfrm>
            <a:off x="0" y="651219"/>
            <a:ext cx="18775720" cy="1250020"/>
            <a:chOff x="0" y="0"/>
            <a:chExt cx="7425681" cy="494375"/>
          </a:xfrm>
        </p:grpSpPr>
        <p:sp>
          <p:nvSpPr>
            <p:cNvPr id="4" name="Freeform 4"/>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5" name="TextBox 5"/>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6" name="Freeform 6"/>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7"/>
          <p:cNvSpPr/>
          <p:nvPr/>
        </p:nvSpPr>
        <p:spPr>
          <a:xfrm rot="4503208">
            <a:off x="-1168381" y="6266027"/>
            <a:ext cx="5984547" cy="5984547"/>
          </a:xfrm>
          <a:custGeom>
            <a:avLst/>
            <a:gdLst/>
            <a:ahLst/>
            <a:cxnLst/>
            <a:rect l="l" t="t" r="r" b="b"/>
            <a:pathLst>
              <a:path w="5984547" h="5984547">
                <a:moveTo>
                  <a:pt x="0" y="0"/>
                </a:moveTo>
                <a:lnTo>
                  <a:pt x="5984547" y="0"/>
                </a:lnTo>
                <a:lnTo>
                  <a:pt x="5984547" y="5984546"/>
                </a:lnTo>
                <a:lnTo>
                  <a:pt x="0" y="5984546"/>
                </a:lnTo>
                <a:lnTo>
                  <a:pt x="0" y="0"/>
                </a:lnTo>
                <a:close/>
              </a:path>
            </a:pathLst>
          </a:custGeom>
          <a:blipFill>
            <a:blip r:embed="rId5"/>
            <a:stretch>
              <a:fillRect/>
            </a:stretch>
          </a:blipFill>
        </p:spPr>
        <p:txBody>
          <a:bodyPr/>
          <a:lstStyle/>
          <a:p>
            <a:endParaRPr lang="en-GB"/>
          </a:p>
        </p:txBody>
      </p:sp>
      <p:sp>
        <p:nvSpPr>
          <p:cNvPr id="9" name="Freeform 9"/>
          <p:cNvSpPr/>
          <p:nvPr/>
        </p:nvSpPr>
        <p:spPr>
          <a:xfrm>
            <a:off x="441983" y="3160425"/>
            <a:ext cx="17727886" cy="6548530"/>
          </a:xfrm>
          <a:custGeom>
            <a:avLst/>
            <a:gdLst/>
            <a:ahLst/>
            <a:cxnLst/>
            <a:rect l="l" t="t" r="r" b="b"/>
            <a:pathLst>
              <a:path w="4669073" h="1724716">
                <a:moveTo>
                  <a:pt x="22272" y="0"/>
                </a:moveTo>
                <a:lnTo>
                  <a:pt x="4646800" y="0"/>
                </a:lnTo>
                <a:cubicBezTo>
                  <a:pt x="4659101" y="0"/>
                  <a:pt x="4669073" y="9972"/>
                  <a:pt x="4669073" y="22272"/>
                </a:cubicBezTo>
                <a:lnTo>
                  <a:pt x="4669073" y="1702444"/>
                </a:lnTo>
                <a:cubicBezTo>
                  <a:pt x="4669073" y="1714744"/>
                  <a:pt x="4659101" y="1724716"/>
                  <a:pt x="4646800" y="1724716"/>
                </a:cubicBezTo>
                <a:lnTo>
                  <a:pt x="22272" y="1724716"/>
                </a:lnTo>
                <a:cubicBezTo>
                  <a:pt x="9972" y="1724716"/>
                  <a:pt x="0" y="1714744"/>
                  <a:pt x="0" y="1702444"/>
                </a:cubicBezTo>
                <a:lnTo>
                  <a:pt x="0" y="22272"/>
                </a:lnTo>
                <a:cubicBezTo>
                  <a:pt x="0" y="9972"/>
                  <a:pt x="9972" y="0"/>
                  <a:pt x="22272" y="0"/>
                </a:cubicBezTo>
                <a:close/>
              </a:path>
            </a:pathLst>
          </a:custGeom>
          <a:solidFill>
            <a:srgbClr val="FFFFFF"/>
          </a:solidFill>
          <a:ln w="66675" cap="rnd">
            <a:solidFill>
              <a:srgbClr val="EF8C00"/>
            </a:solidFill>
            <a:prstDash val="solid"/>
            <a:round/>
          </a:ln>
        </p:spPr>
        <p:txBody>
          <a:bodyPr/>
          <a:lstStyle/>
          <a:p>
            <a:endParaRPr lang="en-GB"/>
          </a:p>
        </p:txBody>
      </p:sp>
      <p:sp>
        <p:nvSpPr>
          <p:cNvPr id="10" name="TextBox 10"/>
          <p:cNvSpPr txBox="1"/>
          <p:nvPr/>
        </p:nvSpPr>
        <p:spPr>
          <a:xfrm>
            <a:off x="441983" y="3848100"/>
            <a:ext cx="17727886" cy="5665232"/>
          </a:xfrm>
          <a:prstGeom prst="rect">
            <a:avLst/>
          </a:prstGeom>
        </p:spPr>
        <p:txBody>
          <a:bodyPr lIns="50800" tIns="50800" rIns="50800" bIns="50800" rtlCol="0" anchor="ctr"/>
          <a:lstStyle/>
          <a:p>
            <a:pPr algn="ctr">
              <a:lnSpc>
                <a:spcPts val="4619"/>
              </a:lnSpc>
            </a:pPr>
            <a:endParaRPr lang="en-US" sz="3299" b="1" dirty="0">
              <a:solidFill>
                <a:srgbClr val="000000"/>
              </a:solidFill>
              <a:latin typeface="Montserrat Classic Bold"/>
              <a:ea typeface="Montserrat Classic Bold"/>
              <a:cs typeface="Montserrat Classic Bold"/>
              <a:sym typeface="Montserrat Classic Bold"/>
            </a:endParaRPr>
          </a:p>
          <a:p>
            <a:pPr algn="ctr">
              <a:lnSpc>
                <a:spcPts val="3266"/>
              </a:lnSpc>
            </a:pPr>
            <a:r>
              <a:rPr lang="en-US" sz="3299" b="1" dirty="0">
                <a:solidFill>
                  <a:srgbClr val="000000"/>
                </a:solidFill>
                <a:latin typeface="Montserrat Classic Bold"/>
                <a:ea typeface="Montserrat Classic Bold"/>
                <a:cs typeface="Montserrat Classic Bold"/>
                <a:sym typeface="Montserrat Classic Bold"/>
              </a:rPr>
              <a:t>Sunlight:</a:t>
            </a:r>
            <a:r>
              <a:rPr lang="en-US" sz="3299" dirty="0">
                <a:solidFill>
                  <a:srgbClr val="000000"/>
                </a:solidFill>
                <a:latin typeface="Montserrat Classic"/>
                <a:ea typeface="Montserrat Classic"/>
                <a:cs typeface="Montserrat Classic"/>
                <a:sym typeface="Montserrat Classic"/>
              </a:rPr>
              <a:t> More sunlight = higher temperatures.</a:t>
            </a:r>
          </a:p>
          <a:p>
            <a:pPr algn="ctr">
              <a:lnSpc>
                <a:spcPts val="3266"/>
              </a:lnSpc>
            </a:pPr>
            <a:endParaRPr lang="en-US" sz="3299" dirty="0">
              <a:solidFill>
                <a:srgbClr val="000000"/>
              </a:solidFill>
              <a:latin typeface="Montserrat Classic"/>
              <a:ea typeface="Montserrat Classic"/>
              <a:cs typeface="Montserrat Classic"/>
              <a:sym typeface="Montserrat Classic"/>
            </a:endParaRPr>
          </a:p>
          <a:p>
            <a:pPr algn="ctr">
              <a:lnSpc>
                <a:spcPts val="3266"/>
              </a:lnSpc>
            </a:pPr>
            <a:r>
              <a:rPr lang="en-US" sz="3299" b="1" dirty="0">
                <a:solidFill>
                  <a:srgbClr val="000000"/>
                </a:solidFill>
                <a:latin typeface="Montserrat Classic Bold"/>
                <a:ea typeface="Montserrat Classic Bold"/>
                <a:cs typeface="Montserrat Classic Bold"/>
                <a:sym typeface="Montserrat Classic Bold"/>
              </a:rPr>
              <a:t>Time of Day: </a:t>
            </a:r>
            <a:r>
              <a:rPr lang="en-US" sz="3299" dirty="0">
                <a:solidFill>
                  <a:srgbClr val="000000"/>
                </a:solidFill>
                <a:latin typeface="Montserrat Classic"/>
                <a:ea typeface="Montserrat Classic"/>
                <a:cs typeface="Montserrat Classic"/>
                <a:sym typeface="Montserrat Classic"/>
              </a:rPr>
              <a:t>Warmer in the afternoon, cooler in the morning and evening.</a:t>
            </a:r>
          </a:p>
          <a:p>
            <a:pPr algn="ctr">
              <a:lnSpc>
                <a:spcPts val="3266"/>
              </a:lnSpc>
            </a:pPr>
            <a:endParaRPr lang="en-US" sz="3299" dirty="0">
              <a:solidFill>
                <a:srgbClr val="000000"/>
              </a:solidFill>
              <a:latin typeface="Montserrat Classic"/>
              <a:ea typeface="Montserrat Classic"/>
              <a:cs typeface="Montserrat Classic"/>
              <a:sym typeface="Montserrat Classic"/>
            </a:endParaRPr>
          </a:p>
          <a:p>
            <a:pPr algn="ctr">
              <a:lnSpc>
                <a:spcPts val="3266"/>
              </a:lnSpc>
            </a:pPr>
            <a:r>
              <a:rPr lang="en-US" sz="3299" b="1" dirty="0">
                <a:solidFill>
                  <a:srgbClr val="000000"/>
                </a:solidFill>
                <a:latin typeface="Montserrat Classic Bold"/>
                <a:ea typeface="Montserrat Classic Bold"/>
                <a:cs typeface="Montserrat Classic Bold"/>
                <a:sym typeface="Montserrat Classic Bold"/>
              </a:rPr>
              <a:t>Season:</a:t>
            </a:r>
            <a:r>
              <a:rPr lang="en-US" sz="3299" dirty="0">
                <a:solidFill>
                  <a:srgbClr val="000000"/>
                </a:solidFill>
                <a:latin typeface="Montserrat Classic"/>
                <a:ea typeface="Montserrat Classic"/>
                <a:cs typeface="Montserrat Classic"/>
                <a:sym typeface="Montserrat Classic"/>
              </a:rPr>
              <a:t> Summer is warmer, winter is cooler.</a:t>
            </a:r>
          </a:p>
          <a:p>
            <a:pPr algn="ctr">
              <a:lnSpc>
                <a:spcPts val="3266"/>
              </a:lnSpc>
            </a:pPr>
            <a:endParaRPr lang="en-US" sz="3299" dirty="0">
              <a:solidFill>
                <a:srgbClr val="000000"/>
              </a:solidFill>
              <a:latin typeface="Montserrat Classic"/>
              <a:ea typeface="Montserrat Classic"/>
              <a:cs typeface="Montserrat Classic"/>
              <a:sym typeface="Montserrat Classic"/>
            </a:endParaRPr>
          </a:p>
          <a:p>
            <a:pPr algn="ctr">
              <a:lnSpc>
                <a:spcPts val="3266"/>
              </a:lnSpc>
            </a:pPr>
            <a:r>
              <a:rPr lang="en-US" sz="3299" b="1" dirty="0">
                <a:solidFill>
                  <a:srgbClr val="000000"/>
                </a:solidFill>
                <a:latin typeface="Montserrat Classic Bold"/>
                <a:ea typeface="Montserrat Classic Bold"/>
                <a:cs typeface="Montserrat Classic Bold"/>
                <a:sym typeface="Montserrat Classic Bold"/>
              </a:rPr>
              <a:t>Location: </a:t>
            </a:r>
            <a:r>
              <a:rPr lang="en-US" sz="3299" dirty="0">
                <a:solidFill>
                  <a:srgbClr val="000000"/>
                </a:solidFill>
                <a:latin typeface="Montserrat Classic"/>
                <a:ea typeface="Montserrat Classic"/>
                <a:cs typeface="Montserrat Classic"/>
                <a:sym typeface="Montserrat Classic"/>
              </a:rPr>
              <a:t>Near the equator is warmer, near the poles is cooler.</a:t>
            </a:r>
          </a:p>
          <a:p>
            <a:pPr algn="ctr">
              <a:lnSpc>
                <a:spcPts val="3266"/>
              </a:lnSpc>
            </a:pPr>
            <a:endParaRPr lang="en-US" sz="3299" dirty="0">
              <a:solidFill>
                <a:srgbClr val="000000"/>
              </a:solidFill>
              <a:latin typeface="Montserrat Classic"/>
              <a:ea typeface="Montserrat Classic"/>
              <a:cs typeface="Montserrat Classic"/>
              <a:sym typeface="Montserrat Classic"/>
            </a:endParaRPr>
          </a:p>
          <a:p>
            <a:pPr algn="ctr">
              <a:lnSpc>
                <a:spcPts val="3266"/>
              </a:lnSpc>
            </a:pPr>
            <a:r>
              <a:rPr lang="en-US" sz="3299" b="1" dirty="0">
                <a:solidFill>
                  <a:srgbClr val="000000"/>
                </a:solidFill>
                <a:latin typeface="Montserrat Classic Bold"/>
                <a:ea typeface="Montserrat Classic Bold"/>
                <a:cs typeface="Montserrat Classic Bold"/>
                <a:sym typeface="Montserrat Classic Bold"/>
              </a:rPr>
              <a:t>Altitude:</a:t>
            </a:r>
            <a:r>
              <a:rPr lang="en-US" sz="3299" dirty="0">
                <a:solidFill>
                  <a:srgbClr val="000000"/>
                </a:solidFill>
                <a:latin typeface="Montserrat Classic"/>
                <a:ea typeface="Montserrat Classic"/>
                <a:cs typeface="Montserrat Classic"/>
                <a:sym typeface="Montserrat Classic"/>
              </a:rPr>
              <a:t> Higher places are cooler.</a:t>
            </a:r>
          </a:p>
          <a:p>
            <a:pPr algn="ctr">
              <a:lnSpc>
                <a:spcPts val="3266"/>
              </a:lnSpc>
            </a:pPr>
            <a:endParaRPr lang="en-US" sz="3299" dirty="0">
              <a:solidFill>
                <a:srgbClr val="000000"/>
              </a:solidFill>
              <a:latin typeface="Montserrat Classic"/>
              <a:ea typeface="Montserrat Classic"/>
              <a:cs typeface="Montserrat Classic"/>
              <a:sym typeface="Montserrat Classic"/>
            </a:endParaRPr>
          </a:p>
          <a:p>
            <a:pPr algn="ctr">
              <a:lnSpc>
                <a:spcPts val="3266"/>
              </a:lnSpc>
            </a:pPr>
            <a:r>
              <a:rPr lang="en-US" sz="3299" b="1" dirty="0">
                <a:solidFill>
                  <a:srgbClr val="000000"/>
                </a:solidFill>
                <a:latin typeface="Montserrat Classic Bold"/>
                <a:ea typeface="Montserrat Classic Bold"/>
                <a:cs typeface="Montserrat Classic Bold"/>
                <a:sym typeface="Montserrat Classic Bold"/>
              </a:rPr>
              <a:t>Weather:</a:t>
            </a:r>
            <a:r>
              <a:rPr lang="en-US" sz="3299" dirty="0">
                <a:solidFill>
                  <a:srgbClr val="000000"/>
                </a:solidFill>
                <a:latin typeface="Montserrat Classic"/>
                <a:ea typeface="Montserrat Classic"/>
                <a:cs typeface="Montserrat Classic"/>
                <a:sym typeface="Montserrat Classic"/>
              </a:rPr>
              <a:t> Clouds block sunlight (cooler), clear skies let sunlight in (warmer).</a:t>
            </a:r>
          </a:p>
          <a:p>
            <a:pPr algn="ctr">
              <a:lnSpc>
                <a:spcPts val="3266"/>
              </a:lnSpc>
            </a:pPr>
            <a:endParaRPr lang="en-US" sz="3299" dirty="0">
              <a:solidFill>
                <a:srgbClr val="000000"/>
              </a:solidFill>
              <a:latin typeface="Montserrat Classic"/>
              <a:ea typeface="Montserrat Classic"/>
              <a:cs typeface="Montserrat Classic"/>
              <a:sym typeface="Montserrat Classic"/>
            </a:endParaRPr>
          </a:p>
          <a:p>
            <a:pPr algn="ctr">
              <a:lnSpc>
                <a:spcPts val="3266"/>
              </a:lnSpc>
            </a:pPr>
            <a:r>
              <a:rPr lang="en-US" sz="3299" b="1" dirty="0">
                <a:solidFill>
                  <a:srgbClr val="000000"/>
                </a:solidFill>
                <a:latin typeface="Montserrat Classic Bold"/>
                <a:ea typeface="Montserrat Classic Bold"/>
                <a:cs typeface="Montserrat Classic Bold"/>
                <a:sym typeface="Montserrat Classic Bold"/>
              </a:rPr>
              <a:t>Surroundings: </a:t>
            </a:r>
            <a:r>
              <a:rPr lang="en-US" sz="3299" dirty="0">
                <a:solidFill>
                  <a:srgbClr val="000000"/>
                </a:solidFill>
                <a:latin typeface="Montserrat Classic"/>
                <a:ea typeface="Montserrat Classic"/>
                <a:cs typeface="Montserrat Classic"/>
                <a:sym typeface="Montserrat Classic"/>
              </a:rPr>
              <a:t>Cities are warmer than the countryside (urban heat island effect).</a:t>
            </a:r>
          </a:p>
          <a:p>
            <a:pPr algn="ctr">
              <a:lnSpc>
                <a:spcPts val="1880"/>
              </a:lnSpc>
            </a:pPr>
            <a:endParaRPr lang="en-US" sz="3299" dirty="0">
              <a:solidFill>
                <a:srgbClr val="000000"/>
              </a:solidFill>
              <a:latin typeface="Montserrat Classic"/>
              <a:ea typeface="Montserrat Classic"/>
              <a:cs typeface="Montserrat Classic"/>
              <a:sym typeface="Montserrat Classic"/>
            </a:endParaRPr>
          </a:p>
        </p:txBody>
      </p:sp>
      <p:sp>
        <p:nvSpPr>
          <p:cNvPr id="11" name="Freeform 11"/>
          <p:cNvSpPr/>
          <p:nvPr/>
        </p:nvSpPr>
        <p:spPr>
          <a:xfrm>
            <a:off x="16448090" y="1901239"/>
            <a:ext cx="811210" cy="2638080"/>
          </a:xfrm>
          <a:custGeom>
            <a:avLst/>
            <a:gdLst/>
            <a:ahLst/>
            <a:cxnLst/>
            <a:rect l="l" t="t" r="r" b="b"/>
            <a:pathLst>
              <a:path w="811210" h="2638080">
                <a:moveTo>
                  <a:pt x="0" y="0"/>
                </a:moveTo>
                <a:lnTo>
                  <a:pt x="811210" y="0"/>
                </a:lnTo>
                <a:lnTo>
                  <a:pt x="811210" y="2638080"/>
                </a:lnTo>
                <a:lnTo>
                  <a:pt x="0" y="26380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2" name="TextBox 12"/>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13" name="TextBox 13"/>
          <p:cNvSpPr txBox="1"/>
          <p:nvPr/>
        </p:nvSpPr>
        <p:spPr>
          <a:xfrm>
            <a:off x="6218260" y="1967369"/>
            <a:ext cx="5851481" cy="1012081"/>
          </a:xfrm>
          <a:prstGeom prst="rect">
            <a:avLst/>
          </a:prstGeom>
        </p:spPr>
        <p:txBody>
          <a:bodyPr lIns="0" tIns="0" rIns="0" bIns="0" rtlCol="0" anchor="t">
            <a:spAutoFit/>
          </a:bodyPr>
          <a:lstStyle/>
          <a:p>
            <a:pPr algn="ctr">
              <a:lnSpc>
                <a:spcPts val="8259"/>
              </a:lnSpc>
              <a:spcBef>
                <a:spcPct val="0"/>
              </a:spcBef>
            </a:pPr>
            <a:r>
              <a:rPr lang="en-US" sz="5899" b="1" dirty="0">
                <a:solidFill>
                  <a:srgbClr val="000000"/>
                </a:solidFill>
                <a:latin typeface="Montserrat Classic Bold"/>
                <a:ea typeface="Montserrat Classic Bold"/>
                <a:cs typeface="Montserrat Classic Bold"/>
                <a:sym typeface="Montserrat Classic Bold"/>
              </a:rPr>
              <a:t>TEMPERATURE</a:t>
            </a:r>
          </a:p>
        </p:txBody>
      </p:sp>
      <p:sp>
        <p:nvSpPr>
          <p:cNvPr id="14" name="TextBox 13">
            <a:extLst>
              <a:ext uri="{FF2B5EF4-FFF2-40B4-BE49-F238E27FC236}">
                <a16:creationId xmlns:a16="http://schemas.microsoft.com/office/drawing/2014/main" id="{E3F35730-5CF0-2736-0048-6BB0AEF01AA5}"/>
              </a:ext>
            </a:extLst>
          </p:cNvPr>
          <p:cNvSpPr txBox="1"/>
          <p:nvPr/>
        </p:nvSpPr>
        <p:spPr>
          <a:xfrm>
            <a:off x="17145000" y="49768"/>
            <a:ext cx="1143000" cy="369332"/>
          </a:xfrm>
          <a:prstGeom prst="rect">
            <a:avLst/>
          </a:prstGeom>
          <a:noFill/>
        </p:spPr>
        <p:txBody>
          <a:bodyPr wrap="square">
            <a:spAutoFit/>
          </a:bodyPr>
          <a:lstStyle/>
          <a:p>
            <a:r>
              <a:rPr lang="en-GB" i="0" dirty="0">
                <a:solidFill>
                  <a:srgbClr val="424242"/>
                </a:solidFill>
                <a:effectLst/>
                <a:highlight>
                  <a:srgbClr val="FFFFFF"/>
                </a:highlight>
                <a:latin typeface="Segoe UI" panose="020B0502040204020203" pitchFamily="34" charset="0"/>
              </a:rPr>
              <a:t>FT Q C49</a:t>
            </a:r>
            <a:endParaRPr lang="en-GB" dirty="0"/>
          </a:p>
        </p:txBody>
      </p:sp>
      <p:sp>
        <p:nvSpPr>
          <p:cNvPr id="16" name="TextBox 15">
            <a:extLst>
              <a:ext uri="{FF2B5EF4-FFF2-40B4-BE49-F238E27FC236}">
                <a16:creationId xmlns:a16="http://schemas.microsoft.com/office/drawing/2014/main" id="{7F606FEE-2772-E87E-8199-E48E18A1630C}"/>
              </a:ext>
            </a:extLst>
          </p:cNvPr>
          <p:cNvSpPr txBox="1"/>
          <p:nvPr/>
        </p:nvSpPr>
        <p:spPr>
          <a:xfrm>
            <a:off x="3988254" y="3304063"/>
            <a:ext cx="10311492" cy="682238"/>
          </a:xfrm>
          <a:prstGeom prst="rect">
            <a:avLst/>
          </a:prstGeom>
          <a:noFill/>
        </p:spPr>
        <p:txBody>
          <a:bodyPr wrap="square">
            <a:spAutoFit/>
          </a:bodyPr>
          <a:lstStyle/>
          <a:p>
            <a:pPr algn="ctr">
              <a:lnSpc>
                <a:spcPts val="4619"/>
              </a:lnSpc>
            </a:pPr>
            <a:r>
              <a:rPr lang="en-US" sz="4000" b="1" dirty="0">
                <a:solidFill>
                  <a:srgbClr val="000000"/>
                </a:solidFill>
                <a:latin typeface="Montserrat Classic Bold"/>
                <a:ea typeface="Montserrat Classic Bold"/>
                <a:cs typeface="Montserrat Classic Bold"/>
                <a:sym typeface="Montserrat Classic Bold"/>
              </a:rPr>
              <a:t>Factors Affecting Temperature: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8" name="Group 8"/>
          <p:cNvGrpSpPr/>
          <p:nvPr/>
        </p:nvGrpSpPr>
        <p:grpSpPr>
          <a:xfrm>
            <a:off x="280057" y="3159881"/>
            <a:ext cx="17727886" cy="2266681"/>
            <a:chOff x="0" y="0"/>
            <a:chExt cx="4669073" cy="596986"/>
          </a:xfrm>
        </p:grpSpPr>
        <p:sp>
          <p:nvSpPr>
            <p:cNvPr id="9" name="Freeform 9"/>
            <p:cNvSpPr/>
            <p:nvPr/>
          </p:nvSpPr>
          <p:spPr>
            <a:xfrm>
              <a:off x="0" y="0"/>
              <a:ext cx="4669073" cy="596986"/>
            </a:xfrm>
            <a:custGeom>
              <a:avLst/>
              <a:gdLst/>
              <a:ahLst/>
              <a:cxnLst/>
              <a:rect l="l" t="t" r="r" b="b"/>
              <a:pathLst>
                <a:path w="4669073" h="596986">
                  <a:moveTo>
                    <a:pt x="22272" y="0"/>
                  </a:moveTo>
                  <a:lnTo>
                    <a:pt x="4646800" y="0"/>
                  </a:lnTo>
                  <a:cubicBezTo>
                    <a:pt x="4659101" y="0"/>
                    <a:pt x="4669073" y="9972"/>
                    <a:pt x="4669073" y="22272"/>
                  </a:cubicBezTo>
                  <a:lnTo>
                    <a:pt x="4669073" y="574714"/>
                  </a:lnTo>
                  <a:cubicBezTo>
                    <a:pt x="4669073" y="580621"/>
                    <a:pt x="4666726" y="586286"/>
                    <a:pt x="4662550" y="590463"/>
                  </a:cubicBezTo>
                  <a:cubicBezTo>
                    <a:pt x="4658373" y="594639"/>
                    <a:pt x="4652707" y="596986"/>
                    <a:pt x="4646800" y="596986"/>
                  </a:cubicBezTo>
                  <a:lnTo>
                    <a:pt x="22272" y="596986"/>
                  </a:lnTo>
                  <a:cubicBezTo>
                    <a:pt x="9972" y="596986"/>
                    <a:pt x="0" y="587014"/>
                    <a:pt x="0" y="574714"/>
                  </a:cubicBezTo>
                  <a:lnTo>
                    <a:pt x="0" y="22272"/>
                  </a:lnTo>
                  <a:cubicBezTo>
                    <a:pt x="0" y="9972"/>
                    <a:pt x="9972" y="0"/>
                    <a:pt x="22272" y="0"/>
                  </a:cubicBezTo>
                  <a:close/>
                </a:path>
              </a:pathLst>
            </a:custGeom>
            <a:solidFill>
              <a:srgbClr val="FFFFFF"/>
            </a:solidFill>
            <a:ln w="66675" cap="rnd">
              <a:solidFill>
                <a:srgbClr val="1C78B6"/>
              </a:solidFill>
              <a:prstDash val="solid"/>
              <a:round/>
            </a:ln>
          </p:spPr>
          <p:txBody>
            <a:bodyPr/>
            <a:lstStyle/>
            <a:p>
              <a:endParaRPr lang="en-GB"/>
            </a:p>
          </p:txBody>
        </p:sp>
        <p:sp>
          <p:nvSpPr>
            <p:cNvPr id="10" name="TextBox 10"/>
            <p:cNvSpPr txBox="1"/>
            <p:nvPr/>
          </p:nvSpPr>
          <p:spPr>
            <a:xfrm>
              <a:off x="0" y="-38100"/>
              <a:ext cx="4669073" cy="635086"/>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516768" y="1722108"/>
            <a:ext cx="5090935" cy="5090935"/>
          </a:xfrm>
          <a:custGeom>
            <a:avLst/>
            <a:gdLst/>
            <a:ahLst/>
            <a:cxnLst/>
            <a:rect l="l" t="t" r="r" b="b"/>
            <a:pathLst>
              <a:path w="5090935" h="5090935">
                <a:moveTo>
                  <a:pt x="0" y="0"/>
                </a:moveTo>
                <a:lnTo>
                  <a:pt x="5090936" y="0"/>
                </a:lnTo>
                <a:lnTo>
                  <a:pt x="5090936" y="5090936"/>
                </a:lnTo>
                <a:lnTo>
                  <a:pt x="0" y="5090936"/>
                </a:lnTo>
                <a:lnTo>
                  <a:pt x="0" y="0"/>
                </a:lnTo>
                <a:close/>
              </a:path>
            </a:pathLst>
          </a:custGeom>
          <a:blipFill>
            <a:blip r:embed="rId6">
              <a:alphaModFix amt="72000"/>
            </a:blip>
            <a:stretch>
              <a:fillRect/>
            </a:stretch>
          </a:blipFill>
        </p:spPr>
        <p:txBody>
          <a:bodyPr/>
          <a:lstStyle/>
          <a:p>
            <a:endParaRPr lang="en-GB"/>
          </a:p>
        </p:txBody>
      </p:sp>
      <p:sp>
        <p:nvSpPr>
          <p:cNvPr id="12" name="Freeform 12"/>
          <p:cNvSpPr/>
          <p:nvPr/>
        </p:nvSpPr>
        <p:spPr>
          <a:xfrm>
            <a:off x="12547765" y="5143500"/>
            <a:ext cx="4465414" cy="3328763"/>
          </a:xfrm>
          <a:custGeom>
            <a:avLst/>
            <a:gdLst/>
            <a:ahLst/>
            <a:cxnLst/>
            <a:rect l="l" t="t" r="r" b="b"/>
            <a:pathLst>
              <a:path w="4465414" h="3328763">
                <a:moveTo>
                  <a:pt x="0" y="0"/>
                </a:moveTo>
                <a:lnTo>
                  <a:pt x="4465414" y="0"/>
                </a:lnTo>
                <a:lnTo>
                  <a:pt x="4465414" y="3328763"/>
                </a:lnTo>
                <a:lnTo>
                  <a:pt x="0" y="332876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3" name="Freeform 13"/>
          <p:cNvSpPr/>
          <p:nvPr/>
        </p:nvSpPr>
        <p:spPr>
          <a:xfrm>
            <a:off x="323852" y="2898302"/>
            <a:ext cx="1182195" cy="2789840"/>
          </a:xfrm>
          <a:custGeom>
            <a:avLst/>
            <a:gdLst/>
            <a:ahLst/>
            <a:cxnLst/>
            <a:rect l="l" t="t" r="r" b="b"/>
            <a:pathLst>
              <a:path w="1182195" h="2789840">
                <a:moveTo>
                  <a:pt x="0" y="0"/>
                </a:moveTo>
                <a:lnTo>
                  <a:pt x="1182195" y="0"/>
                </a:lnTo>
                <a:lnTo>
                  <a:pt x="1182195" y="2789839"/>
                </a:lnTo>
                <a:lnTo>
                  <a:pt x="0" y="278983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4" name="TextBox 14"/>
          <p:cNvSpPr txBox="1"/>
          <p:nvPr/>
        </p:nvSpPr>
        <p:spPr>
          <a:xfrm>
            <a:off x="1611261" y="6140937"/>
            <a:ext cx="10524790" cy="1535241"/>
          </a:xfrm>
          <a:prstGeom prst="rect">
            <a:avLst/>
          </a:prstGeom>
        </p:spPr>
        <p:txBody>
          <a:bodyPr lIns="0" tIns="0" rIns="0" bIns="0" rtlCol="0" anchor="t">
            <a:spAutoFit/>
          </a:bodyPr>
          <a:lstStyle/>
          <a:p>
            <a:pPr algn="ctr">
              <a:lnSpc>
                <a:spcPts val="4105"/>
              </a:lnSpc>
              <a:spcBef>
                <a:spcPct val="0"/>
              </a:spcBef>
            </a:pPr>
            <a:r>
              <a:rPr lang="en-US" sz="2932" dirty="0">
                <a:solidFill>
                  <a:srgbClr val="000000"/>
                </a:solidFill>
                <a:latin typeface="Montserrat Classic"/>
                <a:ea typeface="Montserrat Classic"/>
                <a:cs typeface="Montserrat Classic"/>
                <a:sym typeface="Montserrat Classic"/>
              </a:rPr>
              <a:t>The highest recorded rainfall in a 24-hour period in Britain is </a:t>
            </a:r>
            <a:r>
              <a:rPr lang="en-US" sz="2932" b="1" dirty="0">
                <a:solidFill>
                  <a:srgbClr val="000000"/>
                </a:solidFill>
                <a:latin typeface="Montserrat Classic Bold"/>
                <a:ea typeface="Montserrat Classic Bold"/>
                <a:cs typeface="Montserrat Classic Bold"/>
                <a:sym typeface="Montserrat Classic Bold"/>
              </a:rPr>
              <a:t>341.4 </a:t>
            </a:r>
            <a:r>
              <a:rPr lang="en-US" sz="2932" b="1" dirty="0" err="1">
                <a:solidFill>
                  <a:srgbClr val="000000"/>
                </a:solidFill>
                <a:latin typeface="Montserrat Classic Bold"/>
                <a:ea typeface="Montserrat Classic Bold"/>
                <a:cs typeface="Montserrat Classic Bold"/>
                <a:sym typeface="Montserrat Classic Bold"/>
              </a:rPr>
              <a:t>millimetres</a:t>
            </a:r>
            <a:r>
              <a:rPr lang="en-US" sz="2932" dirty="0">
                <a:solidFill>
                  <a:srgbClr val="000000"/>
                </a:solidFill>
                <a:latin typeface="Montserrat Classic"/>
                <a:ea typeface="Montserrat Classic"/>
                <a:cs typeface="Montserrat Classic"/>
                <a:sym typeface="Montserrat Classic"/>
              </a:rPr>
              <a:t> (13.44 inches), which occurred at </a:t>
            </a:r>
            <a:r>
              <a:rPr lang="en-US" sz="2932" b="1" dirty="0" err="1">
                <a:solidFill>
                  <a:srgbClr val="000000"/>
                </a:solidFill>
                <a:latin typeface="Montserrat Classic Bold"/>
                <a:ea typeface="Montserrat Classic Bold"/>
                <a:cs typeface="Montserrat Classic Bold"/>
                <a:sym typeface="Montserrat Classic Bold"/>
              </a:rPr>
              <a:t>Honister</a:t>
            </a:r>
            <a:r>
              <a:rPr lang="en-US" sz="2932" b="1" dirty="0">
                <a:solidFill>
                  <a:srgbClr val="000000"/>
                </a:solidFill>
                <a:latin typeface="Montserrat Classic Bold"/>
                <a:ea typeface="Montserrat Classic Bold"/>
                <a:cs typeface="Montserrat Classic Bold"/>
                <a:sym typeface="Montserrat Classic Bold"/>
              </a:rPr>
              <a:t> Pass, Cumbria</a:t>
            </a:r>
            <a:r>
              <a:rPr lang="en-US" sz="2932" dirty="0">
                <a:solidFill>
                  <a:srgbClr val="000000"/>
                </a:solidFill>
                <a:latin typeface="Montserrat Classic"/>
                <a:ea typeface="Montserrat Classic"/>
                <a:cs typeface="Montserrat Classic"/>
                <a:sym typeface="Montserrat Classic"/>
              </a:rPr>
              <a:t>, on 5 December 2015.</a:t>
            </a:r>
          </a:p>
        </p:txBody>
      </p:sp>
      <p:sp>
        <p:nvSpPr>
          <p:cNvPr id="15" name="TextBox 15"/>
          <p:cNvSpPr txBox="1"/>
          <p:nvPr/>
        </p:nvSpPr>
        <p:spPr>
          <a:xfrm>
            <a:off x="1648951" y="3197935"/>
            <a:ext cx="16130089" cy="2123899"/>
          </a:xfrm>
          <a:prstGeom prst="rect">
            <a:avLst/>
          </a:prstGeom>
        </p:spPr>
        <p:txBody>
          <a:bodyPr lIns="0" tIns="0" rIns="0" bIns="0" rtlCol="0" anchor="t">
            <a:spAutoFit/>
          </a:bodyPr>
          <a:lstStyle/>
          <a:p>
            <a:pPr algn="ctr">
              <a:lnSpc>
                <a:spcPts val="4200"/>
              </a:lnSpc>
              <a:spcBef>
                <a:spcPct val="0"/>
              </a:spcBef>
            </a:pPr>
            <a:r>
              <a:rPr lang="en-US" sz="3000" dirty="0">
                <a:solidFill>
                  <a:srgbClr val="000000"/>
                </a:solidFill>
                <a:latin typeface="Montserrat Classic"/>
                <a:ea typeface="Montserrat Classic"/>
                <a:cs typeface="Montserrat Classic"/>
                <a:sym typeface="Montserrat Classic"/>
              </a:rPr>
              <a:t>Precipitation refers to any form of water (such as rain, snow, sleet, or hail), that falls from the </a:t>
            </a:r>
            <a:r>
              <a:rPr lang="en-GB" sz="3000" dirty="0">
                <a:solidFill>
                  <a:srgbClr val="000000"/>
                </a:solidFill>
                <a:latin typeface="Montserrat Classic"/>
                <a:ea typeface="Montserrat Classic"/>
                <a:cs typeface="Montserrat Classic"/>
                <a:sym typeface="Montserrat Classic"/>
              </a:rPr>
              <a:t>atmosphere</a:t>
            </a:r>
            <a:r>
              <a:rPr lang="en-US" sz="3000" dirty="0">
                <a:solidFill>
                  <a:srgbClr val="000000"/>
                </a:solidFill>
                <a:latin typeface="Montserrat Classic"/>
                <a:ea typeface="Montserrat Classic"/>
                <a:cs typeface="Montserrat Classic"/>
                <a:sym typeface="Montserrat Classic"/>
              </a:rPr>
              <a:t> to the Earth's surface. Precipitation is measured using instruments such as rain gauges and snow gauges in </a:t>
            </a:r>
            <a:r>
              <a:rPr lang="en-US" sz="3000" dirty="0" err="1">
                <a:solidFill>
                  <a:srgbClr val="000000"/>
                </a:solidFill>
                <a:latin typeface="Montserrat Classic"/>
                <a:ea typeface="Montserrat Classic"/>
                <a:cs typeface="Montserrat Classic"/>
                <a:sym typeface="Montserrat Classic"/>
              </a:rPr>
              <a:t>millimetres</a:t>
            </a:r>
            <a:r>
              <a:rPr lang="en-US" sz="3000" dirty="0">
                <a:solidFill>
                  <a:srgbClr val="000000"/>
                </a:solidFill>
                <a:latin typeface="Montserrat Classic"/>
                <a:ea typeface="Montserrat Classic"/>
                <a:cs typeface="Montserrat Classic"/>
                <a:sym typeface="Montserrat Classic"/>
              </a:rPr>
              <a:t> (mm) or even </a:t>
            </a:r>
            <a:r>
              <a:rPr lang="en-US" sz="3000" dirty="0" err="1">
                <a:solidFill>
                  <a:srgbClr val="000000"/>
                </a:solidFill>
                <a:latin typeface="Montserrat Classic"/>
                <a:ea typeface="Montserrat Classic"/>
                <a:cs typeface="Montserrat Classic"/>
                <a:sym typeface="Montserrat Classic"/>
              </a:rPr>
              <a:t>metres</a:t>
            </a:r>
            <a:r>
              <a:rPr lang="en-US" sz="3000" dirty="0">
                <a:solidFill>
                  <a:srgbClr val="000000"/>
                </a:solidFill>
                <a:latin typeface="Montserrat Classic"/>
                <a:ea typeface="Montserrat Classic"/>
                <a:cs typeface="Montserrat Classic"/>
                <a:sym typeface="Montserrat Classic"/>
              </a:rPr>
              <a:t> per hour, day, month or year. </a:t>
            </a:r>
          </a:p>
        </p:txBody>
      </p:sp>
      <p:sp>
        <p:nvSpPr>
          <p:cNvPr id="16" name="TextBox 16"/>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17" name="TextBox 17"/>
          <p:cNvSpPr txBox="1"/>
          <p:nvPr/>
        </p:nvSpPr>
        <p:spPr>
          <a:xfrm>
            <a:off x="6151949" y="1967369"/>
            <a:ext cx="5984103" cy="1012081"/>
          </a:xfrm>
          <a:prstGeom prst="rect">
            <a:avLst/>
          </a:prstGeom>
        </p:spPr>
        <p:txBody>
          <a:bodyPr lIns="0" tIns="0" rIns="0" bIns="0" rtlCol="0" anchor="t">
            <a:spAutoFit/>
          </a:bodyPr>
          <a:lstStyle/>
          <a:p>
            <a:pPr algn="ctr">
              <a:lnSpc>
                <a:spcPts val="8259"/>
              </a:lnSpc>
              <a:spcBef>
                <a:spcPct val="0"/>
              </a:spcBef>
            </a:pPr>
            <a:r>
              <a:rPr lang="en-US" sz="5899" b="1" dirty="0">
                <a:solidFill>
                  <a:srgbClr val="000000"/>
                </a:solidFill>
                <a:latin typeface="Montserrat Classic Bold"/>
                <a:ea typeface="Montserrat Classic Bold"/>
                <a:cs typeface="Montserrat Classic Bold"/>
                <a:sym typeface="Montserrat Classic Bold"/>
              </a:rPr>
              <a:t>PRECIPITATION</a:t>
            </a:r>
          </a:p>
        </p:txBody>
      </p:sp>
      <p:sp>
        <p:nvSpPr>
          <p:cNvPr id="18" name="TextBox 17">
            <a:extLst>
              <a:ext uri="{FF2B5EF4-FFF2-40B4-BE49-F238E27FC236}">
                <a16:creationId xmlns:a16="http://schemas.microsoft.com/office/drawing/2014/main" id="{5F7C20CE-6926-4689-8D09-EA12DC676FCD}"/>
              </a:ext>
            </a:extLst>
          </p:cNvPr>
          <p:cNvSpPr txBox="1"/>
          <p:nvPr/>
        </p:nvSpPr>
        <p:spPr>
          <a:xfrm>
            <a:off x="17145000" y="49768"/>
            <a:ext cx="1143000" cy="369332"/>
          </a:xfrm>
          <a:prstGeom prst="rect">
            <a:avLst/>
          </a:prstGeom>
          <a:noFill/>
        </p:spPr>
        <p:txBody>
          <a:bodyPr wrap="square">
            <a:spAutoFit/>
          </a:bodyPr>
          <a:lstStyle/>
          <a:p>
            <a:r>
              <a:rPr lang="en-GB" i="0" dirty="0">
                <a:solidFill>
                  <a:srgbClr val="424242"/>
                </a:solidFill>
                <a:effectLst/>
                <a:highlight>
                  <a:srgbClr val="FFFFFF"/>
                </a:highlight>
                <a:latin typeface="Segoe UI" panose="020B0502040204020203" pitchFamily="34" charset="0"/>
              </a:rPr>
              <a:t>FT Q C49</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sz="3000" dirty="0"/>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8" name="Group 8"/>
          <p:cNvGrpSpPr/>
          <p:nvPr/>
        </p:nvGrpSpPr>
        <p:grpSpPr>
          <a:xfrm>
            <a:off x="280057" y="2889804"/>
            <a:ext cx="17727886" cy="1789976"/>
            <a:chOff x="0" y="0"/>
            <a:chExt cx="4669073" cy="471434"/>
          </a:xfrm>
        </p:grpSpPr>
        <p:sp>
          <p:nvSpPr>
            <p:cNvPr id="9" name="Freeform 9"/>
            <p:cNvSpPr/>
            <p:nvPr/>
          </p:nvSpPr>
          <p:spPr>
            <a:xfrm>
              <a:off x="0" y="0"/>
              <a:ext cx="4669073" cy="471434"/>
            </a:xfrm>
            <a:custGeom>
              <a:avLst/>
              <a:gdLst/>
              <a:ahLst/>
              <a:cxnLst/>
              <a:rect l="l" t="t" r="r" b="b"/>
              <a:pathLst>
                <a:path w="4669073" h="471434">
                  <a:moveTo>
                    <a:pt x="22272" y="0"/>
                  </a:moveTo>
                  <a:lnTo>
                    <a:pt x="4646800" y="0"/>
                  </a:lnTo>
                  <a:cubicBezTo>
                    <a:pt x="4659101" y="0"/>
                    <a:pt x="4669073" y="9972"/>
                    <a:pt x="4669073" y="22272"/>
                  </a:cubicBezTo>
                  <a:lnTo>
                    <a:pt x="4669073" y="449162"/>
                  </a:lnTo>
                  <a:cubicBezTo>
                    <a:pt x="4669073" y="461463"/>
                    <a:pt x="4659101" y="471434"/>
                    <a:pt x="4646800" y="471434"/>
                  </a:cubicBezTo>
                  <a:lnTo>
                    <a:pt x="22272" y="471434"/>
                  </a:lnTo>
                  <a:cubicBezTo>
                    <a:pt x="9972" y="471434"/>
                    <a:pt x="0" y="461463"/>
                    <a:pt x="0" y="449162"/>
                  </a:cubicBezTo>
                  <a:lnTo>
                    <a:pt x="0" y="22272"/>
                  </a:lnTo>
                  <a:cubicBezTo>
                    <a:pt x="0" y="9972"/>
                    <a:pt x="9972" y="0"/>
                    <a:pt x="22272" y="0"/>
                  </a:cubicBezTo>
                  <a:close/>
                </a:path>
              </a:pathLst>
            </a:custGeom>
            <a:solidFill>
              <a:srgbClr val="FFFFFF"/>
            </a:solidFill>
            <a:ln w="66675" cap="rnd">
              <a:solidFill>
                <a:srgbClr val="3E3E80"/>
              </a:solidFill>
              <a:prstDash val="solid"/>
              <a:round/>
            </a:ln>
          </p:spPr>
          <p:txBody>
            <a:bodyPr/>
            <a:lstStyle/>
            <a:p>
              <a:endParaRPr lang="en-GB"/>
            </a:p>
          </p:txBody>
        </p:sp>
        <p:sp>
          <p:nvSpPr>
            <p:cNvPr id="10" name="TextBox 10"/>
            <p:cNvSpPr txBox="1"/>
            <p:nvPr/>
          </p:nvSpPr>
          <p:spPr>
            <a:xfrm>
              <a:off x="0" y="-38100"/>
              <a:ext cx="4669073" cy="509534"/>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516768" y="903875"/>
            <a:ext cx="5090935" cy="5090935"/>
          </a:xfrm>
          <a:custGeom>
            <a:avLst/>
            <a:gdLst/>
            <a:ahLst/>
            <a:cxnLst/>
            <a:rect l="l" t="t" r="r" b="b"/>
            <a:pathLst>
              <a:path w="5090935" h="5090935">
                <a:moveTo>
                  <a:pt x="0" y="0"/>
                </a:moveTo>
                <a:lnTo>
                  <a:pt x="5090936" y="0"/>
                </a:lnTo>
                <a:lnTo>
                  <a:pt x="5090936" y="5090935"/>
                </a:lnTo>
                <a:lnTo>
                  <a:pt x="0" y="5090935"/>
                </a:lnTo>
                <a:lnTo>
                  <a:pt x="0" y="0"/>
                </a:lnTo>
                <a:close/>
              </a:path>
            </a:pathLst>
          </a:custGeom>
          <a:blipFill>
            <a:blip r:embed="rId6">
              <a:alphaModFix amt="72000"/>
            </a:blip>
            <a:stretch>
              <a:fillRect/>
            </a:stretch>
          </a:blipFill>
        </p:spPr>
        <p:txBody>
          <a:bodyPr/>
          <a:lstStyle/>
          <a:p>
            <a:endParaRPr lang="en-GB"/>
          </a:p>
        </p:txBody>
      </p:sp>
      <p:sp>
        <p:nvSpPr>
          <p:cNvPr id="12" name="Freeform 12"/>
          <p:cNvSpPr/>
          <p:nvPr/>
        </p:nvSpPr>
        <p:spPr>
          <a:xfrm>
            <a:off x="114300" y="2714193"/>
            <a:ext cx="2263761" cy="2084547"/>
          </a:xfrm>
          <a:custGeom>
            <a:avLst/>
            <a:gdLst/>
            <a:ahLst/>
            <a:cxnLst/>
            <a:rect l="l" t="t" r="r" b="b"/>
            <a:pathLst>
              <a:path w="2263761" h="2084547">
                <a:moveTo>
                  <a:pt x="0" y="0"/>
                </a:moveTo>
                <a:lnTo>
                  <a:pt x="2263761" y="0"/>
                </a:lnTo>
                <a:lnTo>
                  <a:pt x="2263761" y="2084547"/>
                </a:lnTo>
                <a:lnTo>
                  <a:pt x="0" y="208454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3" name="TextBox 13"/>
          <p:cNvSpPr txBox="1"/>
          <p:nvPr/>
        </p:nvSpPr>
        <p:spPr>
          <a:xfrm>
            <a:off x="2425827" y="2927857"/>
            <a:ext cx="15353214" cy="1590543"/>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Montserrat Classic"/>
                <a:ea typeface="Montserrat Classic"/>
                <a:cs typeface="Montserrat Classic"/>
                <a:sym typeface="Montserrat Classic"/>
              </a:rPr>
              <a:t>Wind speed is how fast the air moves past a certain spot. It is measured using an anemometer, which has cups or blades that spin in the wind. The faster they spin, the stronger the wind. Wind speed is measured in miles per hour (mph).</a:t>
            </a:r>
          </a:p>
        </p:txBody>
      </p:sp>
      <p:sp>
        <p:nvSpPr>
          <p:cNvPr id="14" name="TextBox 14"/>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15" name="TextBox 15"/>
          <p:cNvSpPr txBox="1"/>
          <p:nvPr/>
        </p:nvSpPr>
        <p:spPr>
          <a:xfrm>
            <a:off x="8038097" y="1839540"/>
            <a:ext cx="2211807" cy="1012081"/>
          </a:xfrm>
          <a:prstGeom prst="rect">
            <a:avLst/>
          </a:prstGeom>
        </p:spPr>
        <p:txBody>
          <a:bodyPr lIns="0" tIns="0" rIns="0" bIns="0" rtlCol="0" anchor="t">
            <a:spAutoFit/>
          </a:bodyPr>
          <a:lstStyle/>
          <a:p>
            <a:pPr algn="ctr">
              <a:lnSpc>
                <a:spcPts val="8259"/>
              </a:lnSpc>
              <a:spcBef>
                <a:spcPct val="0"/>
              </a:spcBef>
            </a:pPr>
            <a:r>
              <a:rPr lang="en-US" sz="5899" b="1" dirty="0">
                <a:solidFill>
                  <a:srgbClr val="000000"/>
                </a:solidFill>
                <a:latin typeface="Montserrat Classic Bold"/>
                <a:ea typeface="Montserrat Classic Bold"/>
                <a:cs typeface="Montserrat Classic Bold"/>
                <a:sym typeface="Montserrat Classic Bold"/>
              </a:rPr>
              <a:t>WIND</a:t>
            </a:r>
          </a:p>
        </p:txBody>
      </p:sp>
      <p:grpSp>
        <p:nvGrpSpPr>
          <p:cNvPr id="16" name="Group 16"/>
          <p:cNvGrpSpPr/>
          <p:nvPr/>
        </p:nvGrpSpPr>
        <p:grpSpPr>
          <a:xfrm>
            <a:off x="364044" y="5343950"/>
            <a:ext cx="17727886" cy="1834145"/>
            <a:chOff x="0" y="0"/>
            <a:chExt cx="4669073" cy="483067"/>
          </a:xfrm>
        </p:grpSpPr>
        <p:sp>
          <p:nvSpPr>
            <p:cNvPr id="17" name="Freeform 17"/>
            <p:cNvSpPr/>
            <p:nvPr/>
          </p:nvSpPr>
          <p:spPr>
            <a:xfrm>
              <a:off x="0" y="0"/>
              <a:ext cx="4669073" cy="483067"/>
            </a:xfrm>
            <a:custGeom>
              <a:avLst/>
              <a:gdLst/>
              <a:ahLst/>
              <a:cxnLst/>
              <a:rect l="l" t="t" r="r" b="b"/>
              <a:pathLst>
                <a:path w="4669073" h="483067">
                  <a:moveTo>
                    <a:pt x="22272" y="0"/>
                  </a:moveTo>
                  <a:lnTo>
                    <a:pt x="4646800" y="0"/>
                  </a:lnTo>
                  <a:cubicBezTo>
                    <a:pt x="4659101" y="0"/>
                    <a:pt x="4669073" y="9972"/>
                    <a:pt x="4669073" y="22272"/>
                  </a:cubicBezTo>
                  <a:lnTo>
                    <a:pt x="4669073" y="460795"/>
                  </a:lnTo>
                  <a:cubicBezTo>
                    <a:pt x="4669073" y="473095"/>
                    <a:pt x="4659101" y="483067"/>
                    <a:pt x="4646800" y="483067"/>
                  </a:cubicBezTo>
                  <a:lnTo>
                    <a:pt x="22272" y="483067"/>
                  </a:lnTo>
                  <a:cubicBezTo>
                    <a:pt x="16365" y="483067"/>
                    <a:pt x="10700" y="480720"/>
                    <a:pt x="6523" y="476544"/>
                  </a:cubicBezTo>
                  <a:cubicBezTo>
                    <a:pt x="2347" y="472367"/>
                    <a:pt x="0" y="466702"/>
                    <a:pt x="0" y="460795"/>
                  </a:cubicBezTo>
                  <a:lnTo>
                    <a:pt x="0" y="22272"/>
                  </a:lnTo>
                  <a:cubicBezTo>
                    <a:pt x="0" y="9972"/>
                    <a:pt x="9972" y="0"/>
                    <a:pt x="22272" y="0"/>
                  </a:cubicBezTo>
                  <a:close/>
                </a:path>
              </a:pathLst>
            </a:custGeom>
            <a:solidFill>
              <a:srgbClr val="FFFFFF"/>
            </a:solidFill>
            <a:ln w="66675" cap="rnd">
              <a:solidFill>
                <a:srgbClr val="3E3E80"/>
              </a:solidFill>
              <a:prstDash val="solid"/>
              <a:round/>
            </a:ln>
          </p:spPr>
          <p:txBody>
            <a:bodyPr/>
            <a:lstStyle/>
            <a:p>
              <a:endParaRPr lang="en-GB"/>
            </a:p>
          </p:txBody>
        </p:sp>
        <p:sp>
          <p:nvSpPr>
            <p:cNvPr id="18" name="TextBox 18"/>
            <p:cNvSpPr txBox="1"/>
            <p:nvPr/>
          </p:nvSpPr>
          <p:spPr>
            <a:xfrm>
              <a:off x="0" y="-38100"/>
              <a:ext cx="4669073" cy="521167"/>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a:off x="15317191" y="4198780"/>
            <a:ext cx="2928879" cy="2928879"/>
          </a:xfrm>
          <a:custGeom>
            <a:avLst/>
            <a:gdLst/>
            <a:ahLst/>
            <a:cxnLst/>
            <a:rect l="l" t="t" r="r" b="b"/>
            <a:pathLst>
              <a:path w="2928879" h="2928879">
                <a:moveTo>
                  <a:pt x="0" y="0"/>
                </a:moveTo>
                <a:lnTo>
                  <a:pt x="2928878" y="0"/>
                </a:lnTo>
                <a:lnTo>
                  <a:pt x="2928878" y="2928879"/>
                </a:lnTo>
                <a:lnTo>
                  <a:pt x="0" y="2928879"/>
                </a:lnTo>
                <a:lnTo>
                  <a:pt x="0" y="0"/>
                </a:lnTo>
                <a:close/>
              </a:path>
            </a:pathLst>
          </a:custGeom>
          <a:blipFill>
            <a:blip r:embed="rId6">
              <a:alphaModFix amt="72000"/>
            </a:blip>
            <a:stretch>
              <a:fillRect/>
            </a:stretch>
          </a:blipFill>
        </p:spPr>
        <p:txBody>
          <a:bodyPr/>
          <a:lstStyle/>
          <a:p>
            <a:endParaRPr lang="en-GB"/>
          </a:p>
        </p:txBody>
      </p:sp>
      <p:sp>
        <p:nvSpPr>
          <p:cNvPr id="20" name="Freeform 20"/>
          <p:cNvSpPr/>
          <p:nvPr/>
        </p:nvSpPr>
        <p:spPr>
          <a:xfrm>
            <a:off x="16314691" y="5087711"/>
            <a:ext cx="1545264" cy="1811740"/>
          </a:xfrm>
          <a:custGeom>
            <a:avLst/>
            <a:gdLst/>
            <a:ahLst/>
            <a:cxnLst/>
            <a:rect l="l" t="t" r="r" b="b"/>
            <a:pathLst>
              <a:path w="1545264" h="1811740">
                <a:moveTo>
                  <a:pt x="0" y="0"/>
                </a:moveTo>
                <a:lnTo>
                  <a:pt x="1545264" y="0"/>
                </a:lnTo>
                <a:lnTo>
                  <a:pt x="1545264" y="1811740"/>
                </a:lnTo>
                <a:lnTo>
                  <a:pt x="0" y="1811740"/>
                </a:lnTo>
                <a:lnTo>
                  <a:pt x="0" y="0"/>
                </a:lnTo>
                <a:close/>
              </a:path>
            </a:pathLst>
          </a:custGeom>
          <a:blipFill>
            <a:blip r:embed="rId9"/>
            <a:stretch>
              <a:fillRect/>
            </a:stretch>
          </a:blipFill>
        </p:spPr>
        <p:txBody>
          <a:bodyPr/>
          <a:lstStyle/>
          <a:p>
            <a:endParaRPr lang="en-GB"/>
          </a:p>
        </p:txBody>
      </p:sp>
      <p:sp>
        <p:nvSpPr>
          <p:cNvPr id="21" name="TextBox 21"/>
          <p:cNvSpPr txBox="1"/>
          <p:nvPr/>
        </p:nvSpPr>
        <p:spPr>
          <a:xfrm>
            <a:off x="735375" y="5434801"/>
            <a:ext cx="15539124" cy="1590543"/>
          </a:xfrm>
          <a:prstGeom prst="rect">
            <a:avLst/>
          </a:prstGeom>
        </p:spPr>
        <p:txBody>
          <a:bodyPr lIns="0" tIns="0" rIns="0" bIns="0" rtlCol="0" anchor="t">
            <a:spAutoFit/>
          </a:bodyPr>
          <a:lstStyle/>
          <a:p>
            <a:pPr algn="l">
              <a:lnSpc>
                <a:spcPts val="4200"/>
              </a:lnSpc>
              <a:spcBef>
                <a:spcPct val="0"/>
              </a:spcBef>
            </a:pPr>
            <a:r>
              <a:rPr lang="en-US" sz="3000" dirty="0">
                <a:solidFill>
                  <a:srgbClr val="000000"/>
                </a:solidFill>
                <a:latin typeface="Montserrat Classic"/>
                <a:ea typeface="Montserrat Classic"/>
                <a:cs typeface="Montserrat Classic"/>
                <a:sym typeface="Montserrat Classic"/>
              </a:rPr>
              <a:t>Wind direction is measured using a weathervane, which has </a:t>
            </a:r>
            <a:r>
              <a:rPr lang="en-GB" sz="3000" dirty="0">
                <a:solidFill>
                  <a:srgbClr val="000000"/>
                </a:solidFill>
                <a:latin typeface="Montserrat Classic"/>
                <a:ea typeface="Montserrat Classic"/>
                <a:cs typeface="Montserrat Classic"/>
                <a:sym typeface="Montserrat Classic"/>
              </a:rPr>
              <a:t>compass</a:t>
            </a:r>
            <a:r>
              <a:rPr lang="en-US" sz="3000" dirty="0">
                <a:solidFill>
                  <a:srgbClr val="000000"/>
                </a:solidFill>
                <a:latin typeface="Montserrat Classic"/>
                <a:ea typeface="Montserrat Classic"/>
                <a:cs typeface="Montserrat Classic"/>
                <a:sym typeface="Montserrat Classic"/>
              </a:rPr>
              <a:t> points and an arrow that aligns with the blowing wind. By observing the arrow's position, we can determine which direction the wind is coming from.</a:t>
            </a:r>
          </a:p>
        </p:txBody>
      </p:sp>
      <p:grpSp>
        <p:nvGrpSpPr>
          <p:cNvPr id="22" name="Group 22"/>
          <p:cNvGrpSpPr/>
          <p:nvPr/>
        </p:nvGrpSpPr>
        <p:grpSpPr>
          <a:xfrm rot="117905">
            <a:off x="7705067" y="7404440"/>
            <a:ext cx="130220" cy="126881"/>
            <a:chOff x="0" y="0"/>
            <a:chExt cx="148590" cy="144780"/>
          </a:xfrm>
        </p:grpSpPr>
        <p:sp>
          <p:nvSpPr>
            <p:cNvPr id="23" name="Freeform 23"/>
            <p:cNvSpPr/>
            <p:nvPr/>
          </p:nvSpPr>
          <p:spPr>
            <a:xfrm>
              <a:off x="46990" y="45720"/>
              <a:ext cx="49530" cy="52070"/>
            </a:xfrm>
            <a:custGeom>
              <a:avLst/>
              <a:gdLst/>
              <a:ahLst/>
              <a:cxnLst/>
              <a:rect l="l" t="t" r="r" b="b"/>
              <a:pathLst>
                <a:path w="49530" h="52070">
                  <a:moveTo>
                    <a:pt x="49530" y="17780"/>
                  </a:moveTo>
                  <a:cubicBezTo>
                    <a:pt x="27940" y="52070"/>
                    <a:pt x="7620" y="45720"/>
                    <a:pt x="3810" y="39370"/>
                  </a:cubicBezTo>
                  <a:cubicBezTo>
                    <a:pt x="0" y="31750"/>
                    <a:pt x="3810" y="11430"/>
                    <a:pt x="10160" y="5080"/>
                  </a:cubicBezTo>
                  <a:cubicBezTo>
                    <a:pt x="16510" y="0"/>
                    <a:pt x="43180" y="7620"/>
                    <a:pt x="43180" y="7620"/>
                  </a:cubicBezTo>
                </a:path>
              </a:pathLst>
            </a:custGeom>
            <a:solidFill>
              <a:srgbClr val="FFFFFF"/>
            </a:solidFill>
            <a:ln cap="sq">
              <a:noFill/>
              <a:prstDash val="solid"/>
              <a:miter/>
            </a:ln>
          </p:spPr>
          <p:txBody>
            <a:bodyPr/>
            <a:lstStyle/>
            <a:p>
              <a:endParaRPr lang="en-GB"/>
            </a:p>
          </p:txBody>
        </p:sp>
      </p:grpSp>
      <p:sp>
        <p:nvSpPr>
          <p:cNvPr id="24" name="TextBox 24"/>
          <p:cNvSpPr txBox="1"/>
          <p:nvPr/>
        </p:nvSpPr>
        <p:spPr>
          <a:xfrm>
            <a:off x="3962400" y="7756402"/>
            <a:ext cx="10081899" cy="1562812"/>
          </a:xfrm>
          <a:prstGeom prst="rect">
            <a:avLst/>
          </a:prstGeom>
        </p:spPr>
        <p:txBody>
          <a:bodyPr lIns="0" tIns="0" rIns="0" bIns="0" rtlCol="0" anchor="t">
            <a:spAutoFit/>
          </a:bodyPr>
          <a:lstStyle/>
          <a:p>
            <a:pPr algn="ctr">
              <a:lnSpc>
                <a:spcPts val="4160"/>
              </a:lnSpc>
              <a:spcBef>
                <a:spcPct val="0"/>
              </a:spcBef>
            </a:pPr>
            <a:r>
              <a:rPr lang="en-US" sz="2971" dirty="0">
                <a:solidFill>
                  <a:srgbClr val="000000"/>
                </a:solidFill>
                <a:latin typeface="Montserrat Classic"/>
                <a:ea typeface="Montserrat Classic"/>
                <a:cs typeface="Montserrat Classic"/>
                <a:sym typeface="Montserrat Classic"/>
              </a:rPr>
              <a:t>The official highest recorded wind speed in Britain is a gust of </a:t>
            </a:r>
            <a:r>
              <a:rPr lang="en-US" sz="2971" b="1" dirty="0">
                <a:solidFill>
                  <a:srgbClr val="000000"/>
                </a:solidFill>
                <a:latin typeface="Montserrat Classic Bold"/>
                <a:ea typeface="Montserrat Classic Bold"/>
                <a:cs typeface="Montserrat Classic Bold"/>
                <a:sym typeface="Montserrat Classic Bold"/>
              </a:rPr>
              <a:t>173 </a:t>
            </a:r>
            <a:r>
              <a:rPr lang="en-US" sz="3000" b="1" dirty="0">
                <a:solidFill>
                  <a:srgbClr val="000000"/>
                </a:solidFill>
                <a:latin typeface="Montserrat Classic Bold"/>
                <a:ea typeface="Montserrat Classic Bold"/>
                <a:cs typeface="Montserrat Classic Bold"/>
                <a:sym typeface="Montserrat Classic Bold"/>
              </a:rPr>
              <a:t>mph</a:t>
            </a:r>
            <a:r>
              <a:rPr lang="en-US" sz="2971" b="1" dirty="0">
                <a:solidFill>
                  <a:srgbClr val="000000"/>
                </a:solidFill>
                <a:latin typeface="Montserrat Classic Bold"/>
                <a:ea typeface="Montserrat Classic Bold"/>
                <a:cs typeface="Montserrat Classic Bold"/>
                <a:sym typeface="Montserrat Classic Bold"/>
              </a:rPr>
              <a:t> </a:t>
            </a:r>
            <a:r>
              <a:rPr lang="en-US" sz="2971" dirty="0">
                <a:solidFill>
                  <a:srgbClr val="000000"/>
                </a:solidFill>
                <a:latin typeface="Montserrat Classic"/>
                <a:ea typeface="Montserrat Classic"/>
                <a:cs typeface="Montserrat Classic"/>
                <a:sym typeface="Montserrat Classic"/>
              </a:rPr>
              <a:t>(278 km/h), measured at </a:t>
            </a:r>
            <a:r>
              <a:rPr lang="en-US" sz="2971" b="1" dirty="0">
                <a:solidFill>
                  <a:srgbClr val="000000"/>
                </a:solidFill>
                <a:latin typeface="Montserrat Classic Bold"/>
                <a:ea typeface="Montserrat Classic Bold"/>
                <a:cs typeface="Montserrat Classic Bold"/>
                <a:sym typeface="Montserrat Classic Bold"/>
              </a:rPr>
              <a:t>Cairn Gorm Summit in Scotland</a:t>
            </a:r>
            <a:r>
              <a:rPr lang="en-US" sz="2971" dirty="0">
                <a:solidFill>
                  <a:srgbClr val="000000"/>
                </a:solidFill>
                <a:latin typeface="Montserrat Classic"/>
                <a:ea typeface="Montserrat Classic"/>
                <a:cs typeface="Montserrat Classic"/>
                <a:sym typeface="Montserrat Classic"/>
              </a:rPr>
              <a:t> on 20 March 1986.</a:t>
            </a:r>
          </a:p>
        </p:txBody>
      </p:sp>
      <p:sp>
        <p:nvSpPr>
          <p:cNvPr id="25" name="TextBox 24">
            <a:extLst>
              <a:ext uri="{FF2B5EF4-FFF2-40B4-BE49-F238E27FC236}">
                <a16:creationId xmlns:a16="http://schemas.microsoft.com/office/drawing/2014/main" id="{F10F7720-CA1C-A517-F3B2-9102407F6E3C}"/>
              </a:ext>
            </a:extLst>
          </p:cNvPr>
          <p:cNvSpPr txBox="1"/>
          <p:nvPr/>
        </p:nvSpPr>
        <p:spPr>
          <a:xfrm>
            <a:off x="17145000" y="49768"/>
            <a:ext cx="1143000" cy="369332"/>
          </a:xfrm>
          <a:prstGeom prst="rect">
            <a:avLst/>
          </a:prstGeom>
          <a:noFill/>
        </p:spPr>
        <p:txBody>
          <a:bodyPr wrap="square">
            <a:spAutoFit/>
          </a:bodyPr>
          <a:lstStyle/>
          <a:p>
            <a:r>
              <a:rPr lang="en-GB" i="0" dirty="0">
                <a:solidFill>
                  <a:srgbClr val="424242"/>
                </a:solidFill>
                <a:effectLst/>
                <a:highlight>
                  <a:srgbClr val="FFFFFF"/>
                </a:highlight>
                <a:latin typeface="Segoe UI" panose="020B0502040204020203" pitchFamily="34" charset="0"/>
              </a:rPr>
              <a:t>FT Q C49</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1827854" y="4547481"/>
            <a:ext cx="5984547" cy="5984547"/>
          </a:xfrm>
          <a:custGeom>
            <a:avLst/>
            <a:gdLst/>
            <a:ahLst/>
            <a:cxnLst/>
            <a:rect l="l" t="t" r="r" b="b"/>
            <a:pathLst>
              <a:path w="5984547" h="5984547">
                <a:moveTo>
                  <a:pt x="0" y="0"/>
                </a:moveTo>
                <a:lnTo>
                  <a:pt x="5984546" y="0"/>
                </a:lnTo>
                <a:lnTo>
                  <a:pt x="5984546" y="5984546"/>
                </a:lnTo>
                <a:lnTo>
                  <a:pt x="0" y="5984546"/>
                </a:lnTo>
                <a:lnTo>
                  <a:pt x="0" y="0"/>
                </a:lnTo>
                <a:close/>
              </a:path>
            </a:pathLst>
          </a:custGeom>
          <a:blipFill>
            <a:blip r:embed="rId3"/>
            <a:stretch>
              <a:fillRect/>
            </a:stretch>
          </a:blipFill>
        </p:spPr>
        <p:txBody>
          <a:bodyPr/>
          <a:lstStyle/>
          <a:p>
            <a:endParaRPr lang="en-GB"/>
          </a:p>
        </p:txBody>
      </p:sp>
      <p:sp>
        <p:nvSpPr>
          <p:cNvPr id="4" name="Freeform 4"/>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4"/>
            <a:stretch>
              <a:fillRect l="-21116" r="-19874" b="-67942"/>
            </a:stretch>
          </a:blipFill>
        </p:spPr>
        <p:txBody>
          <a:bodyPr/>
          <a:lstStyle/>
          <a:p>
            <a:endParaRPr lang="en-GB"/>
          </a:p>
        </p:txBody>
      </p:sp>
      <p:grpSp>
        <p:nvGrpSpPr>
          <p:cNvPr id="5" name="Group 5"/>
          <p:cNvGrpSpPr/>
          <p:nvPr/>
        </p:nvGrpSpPr>
        <p:grpSpPr>
          <a:xfrm>
            <a:off x="0" y="651219"/>
            <a:ext cx="18775720" cy="1250020"/>
            <a:chOff x="0" y="0"/>
            <a:chExt cx="7425681" cy="494375"/>
          </a:xfrm>
        </p:grpSpPr>
        <p:sp>
          <p:nvSpPr>
            <p:cNvPr id="6" name="Freeform 6"/>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7" name="TextBox 7"/>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8" name="Freeform 8"/>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9" name="Group 9"/>
          <p:cNvGrpSpPr/>
          <p:nvPr/>
        </p:nvGrpSpPr>
        <p:grpSpPr>
          <a:xfrm>
            <a:off x="280057" y="3229850"/>
            <a:ext cx="17727886" cy="1619577"/>
            <a:chOff x="0" y="0"/>
            <a:chExt cx="4669073" cy="426555"/>
          </a:xfrm>
        </p:grpSpPr>
        <p:sp>
          <p:nvSpPr>
            <p:cNvPr id="10" name="Freeform 10"/>
            <p:cNvSpPr/>
            <p:nvPr/>
          </p:nvSpPr>
          <p:spPr>
            <a:xfrm>
              <a:off x="0" y="0"/>
              <a:ext cx="4669073" cy="426555"/>
            </a:xfrm>
            <a:custGeom>
              <a:avLst/>
              <a:gdLst/>
              <a:ahLst/>
              <a:cxnLst/>
              <a:rect l="l" t="t" r="r" b="b"/>
              <a:pathLst>
                <a:path w="4669073" h="426555">
                  <a:moveTo>
                    <a:pt x="22272" y="0"/>
                  </a:moveTo>
                  <a:lnTo>
                    <a:pt x="4646800" y="0"/>
                  </a:lnTo>
                  <a:cubicBezTo>
                    <a:pt x="4659101" y="0"/>
                    <a:pt x="4669073" y="9972"/>
                    <a:pt x="4669073" y="22272"/>
                  </a:cubicBezTo>
                  <a:lnTo>
                    <a:pt x="4669073" y="404283"/>
                  </a:lnTo>
                  <a:cubicBezTo>
                    <a:pt x="4669073" y="416584"/>
                    <a:pt x="4659101" y="426555"/>
                    <a:pt x="4646800" y="426555"/>
                  </a:cubicBezTo>
                  <a:lnTo>
                    <a:pt x="22272" y="426555"/>
                  </a:lnTo>
                  <a:cubicBezTo>
                    <a:pt x="16365" y="426555"/>
                    <a:pt x="10700" y="424209"/>
                    <a:pt x="6523" y="420032"/>
                  </a:cubicBezTo>
                  <a:cubicBezTo>
                    <a:pt x="2347" y="415855"/>
                    <a:pt x="0" y="410190"/>
                    <a:pt x="0" y="404283"/>
                  </a:cubicBezTo>
                  <a:lnTo>
                    <a:pt x="0" y="22272"/>
                  </a:lnTo>
                  <a:cubicBezTo>
                    <a:pt x="0" y="9972"/>
                    <a:pt x="9972" y="0"/>
                    <a:pt x="22272" y="0"/>
                  </a:cubicBezTo>
                  <a:close/>
                </a:path>
              </a:pathLst>
            </a:custGeom>
            <a:solidFill>
              <a:srgbClr val="FFFFFF"/>
            </a:solidFill>
            <a:ln w="66675" cap="rnd">
              <a:solidFill>
                <a:srgbClr val="70BBD6"/>
              </a:solidFill>
              <a:prstDash val="solid"/>
              <a:round/>
            </a:ln>
          </p:spPr>
          <p:txBody>
            <a:bodyPr/>
            <a:lstStyle/>
            <a:p>
              <a:endParaRPr lang="en-GB"/>
            </a:p>
          </p:txBody>
        </p:sp>
        <p:sp>
          <p:nvSpPr>
            <p:cNvPr id="11" name="TextBox 11"/>
            <p:cNvSpPr txBox="1"/>
            <p:nvPr/>
          </p:nvSpPr>
          <p:spPr>
            <a:xfrm>
              <a:off x="0" y="-38100"/>
              <a:ext cx="4669073" cy="464655"/>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9156508" y="5528941"/>
            <a:ext cx="3510279" cy="4128649"/>
            <a:chOff x="0" y="0"/>
            <a:chExt cx="4680373" cy="5504865"/>
          </a:xfrm>
        </p:grpSpPr>
        <p:grpSp>
          <p:nvGrpSpPr>
            <p:cNvPr id="13" name="Group 13"/>
            <p:cNvGrpSpPr/>
            <p:nvPr/>
          </p:nvGrpSpPr>
          <p:grpSpPr>
            <a:xfrm>
              <a:off x="0" y="0"/>
              <a:ext cx="4616873" cy="5504865"/>
              <a:chOff x="0" y="0"/>
              <a:chExt cx="911975" cy="1087381"/>
            </a:xfrm>
          </p:grpSpPr>
          <p:sp>
            <p:nvSpPr>
              <p:cNvPr id="14" name="Freeform 14"/>
              <p:cNvSpPr/>
              <p:nvPr/>
            </p:nvSpPr>
            <p:spPr>
              <a:xfrm>
                <a:off x="0" y="0"/>
                <a:ext cx="911975" cy="1087381"/>
              </a:xfrm>
              <a:custGeom>
                <a:avLst/>
                <a:gdLst/>
                <a:ahLst/>
                <a:cxnLst/>
                <a:rect l="l" t="t" r="r" b="b"/>
                <a:pathLst>
                  <a:path w="911975" h="1087381">
                    <a:moveTo>
                      <a:pt x="114028" y="0"/>
                    </a:moveTo>
                    <a:lnTo>
                      <a:pt x="797947" y="0"/>
                    </a:lnTo>
                    <a:cubicBezTo>
                      <a:pt x="860923" y="0"/>
                      <a:pt x="911975" y="51052"/>
                      <a:pt x="911975" y="114028"/>
                    </a:cubicBezTo>
                    <a:lnTo>
                      <a:pt x="911975" y="973353"/>
                    </a:lnTo>
                    <a:cubicBezTo>
                      <a:pt x="911975" y="1036329"/>
                      <a:pt x="860923" y="1087381"/>
                      <a:pt x="797947" y="1087381"/>
                    </a:cubicBezTo>
                    <a:lnTo>
                      <a:pt x="114028" y="1087381"/>
                    </a:lnTo>
                    <a:cubicBezTo>
                      <a:pt x="51052" y="1087381"/>
                      <a:pt x="0" y="1036329"/>
                      <a:pt x="0" y="973353"/>
                    </a:cubicBezTo>
                    <a:lnTo>
                      <a:pt x="0" y="114028"/>
                    </a:lnTo>
                    <a:cubicBezTo>
                      <a:pt x="0" y="51052"/>
                      <a:pt x="51052" y="0"/>
                      <a:pt x="114028" y="0"/>
                    </a:cubicBezTo>
                    <a:close/>
                  </a:path>
                </a:pathLst>
              </a:custGeom>
              <a:solidFill>
                <a:srgbClr val="FFFFFF"/>
              </a:solidFill>
              <a:ln w="66675" cap="rnd">
                <a:solidFill>
                  <a:srgbClr val="70BBD6"/>
                </a:solidFill>
                <a:prstDash val="solid"/>
                <a:round/>
              </a:ln>
            </p:spPr>
            <p:txBody>
              <a:bodyPr/>
              <a:lstStyle/>
              <a:p>
                <a:endParaRPr lang="en-GB"/>
              </a:p>
            </p:txBody>
          </p:sp>
          <p:sp>
            <p:nvSpPr>
              <p:cNvPr id="15" name="TextBox 15"/>
              <p:cNvSpPr txBox="1"/>
              <p:nvPr/>
            </p:nvSpPr>
            <p:spPr>
              <a:xfrm>
                <a:off x="0" y="-47625"/>
                <a:ext cx="911975" cy="1135006"/>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407764" y="466725"/>
              <a:ext cx="4272609" cy="4943064"/>
            </a:xfrm>
            <a:prstGeom prst="rect">
              <a:avLst/>
            </a:prstGeom>
          </p:spPr>
          <p:txBody>
            <a:bodyPr lIns="0" tIns="0" rIns="0" bIns="0" rtlCol="0" anchor="t">
              <a:spAutoFit/>
            </a:bodyPr>
            <a:lstStyle/>
            <a:p>
              <a:pPr algn="l">
                <a:lnSpc>
                  <a:spcPts val="4200"/>
                </a:lnSpc>
              </a:pPr>
              <a:r>
                <a:rPr lang="en-US" sz="3000" b="1">
                  <a:solidFill>
                    <a:srgbClr val="000000"/>
                  </a:solidFill>
                  <a:latin typeface="Montserrat Classic Bold"/>
                  <a:ea typeface="Montserrat Classic Bold"/>
                  <a:cs typeface="Montserrat Classic Bold"/>
                  <a:sym typeface="Montserrat Classic Bold"/>
                </a:rPr>
                <a:t>High pressure</a:t>
              </a:r>
              <a:r>
                <a:rPr lang="en-US" sz="3000">
                  <a:solidFill>
                    <a:srgbClr val="000000"/>
                  </a:solidFill>
                  <a:latin typeface="Montserrat Classic"/>
                  <a:ea typeface="Montserrat Classic"/>
                  <a:cs typeface="Montserrat Classic"/>
                  <a:sym typeface="Montserrat Classic"/>
                </a:rPr>
                <a:t> means the air is falling. This often brings clear skies and dry weather.</a:t>
              </a:r>
            </a:p>
            <a:p>
              <a:pPr algn="l">
                <a:lnSpc>
                  <a:spcPts val="4200"/>
                </a:lnSpc>
                <a:spcBef>
                  <a:spcPct val="0"/>
                </a:spcBef>
              </a:pPr>
              <a:endParaRPr lang="en-US" sz="3000">
                <a:solidFill>
                  <a:srgbClr val="000000"/>
                </a:solidFill>
                <a:latin typeface="Montserrat Classic"/>
                <a:ea typeface="Montserrat Classic"/>
                <a:cs typeface="Montserrat Classic"/>
                <a:sym typeface="Montserrat Classic"/>
              </a:endParaRPr>
            </a:p>
          </p:txBody>
        </p:sp>
      </p:grpSp>
      <p:sp>
        <p:nvSpPr>
          <p:cNvPr id="17" name="Freeform 17"/>
          <p:cNvSpPr/>
          <p:nvPr/>
        </p:nvSpPr>
        <p:spPr>
          <a:xfrm>
            <a:off x="0" y="4600992"/>
            <a:ext cx="5984547" cy="5984547"/>
          </a:xfrm>
          <a:custGeom>
            <a:avLst/>
            <a:gdLst/>
            <a:ahLst/>
            <a:cxnLst/>
            <a:rect l="l" t="t" r="r" b="b"/>
            <a:pathLst>
              <a:path w="5984547" h="5984547">
                <a:moveTo>
                  <a:pt x="0" y="0"/>
                </a:moveTo>
                <a:lnTo>
                  <a:pt x="5984547" y="0"/>
                </a:lnTo>
                <a:lnTo>
                  <a:pt x="5984547" y="5984547"/>
                </a:lnTo>
                <a:lnTo>
                  <a:pt x="0" y="5984547"/>
                </a:lnTo>
                <a:lnTo>
                  <a:pt x="0" y="0"/>
                </a:lnTo>
                <a:close/>
              </a:path>
            </a:pathLst>
          </a:custGeom>
          <a:blipFill>
            <a:blip r:embed="rId3"/>
            <a:stretch>
              <a:fillRect/>
            </a:stretch>
          </a:blipFill>
        </p:spPr>
        <p:txBody>
          <a:bodyPr/>
          <a:lstStyle/>
          <a:p>
            <a:endParaRPr lang="en-GB"/>
          </a:p>
        </p:txBody>
      </p:sp>
      <p:sp>
        <p:nvSpPr>
          <p:cNvPr id="18" name="Freeform 18"/>
          <p:cNvSpPr/>
          <p:nvPr/>
        </p:nvSpPr>
        <p:spPr>
          <a:xfrm>
            <a:off x="242897" y="2965921"/>
            <a:ext cx="2424103" cy="2424103"/>
          </a:xfrm>
          <a:custGeom>
            <a:avLst/>
            <a:gdLst/>
            <a:ahLst/>
            <a:cxnLst/>
            <a:rect l="l" t="t" r="r" b="b"/>
            <a:pathLst>
              <a:path w="2424103" h="2424103">
                <a:moveTo>
                  <a:pt x="0" y="0"/>
                </a:moveTo>
                <a:lnTo>
                  <a:pt x="2424103" y="0"/>
                </a:lnTo>
                <a:lnTo>
                  <a:pt x="2424103" y="2424104"/>
                </a:lnTo>
                <a:lnTo>
                  <a:pt x="0" y="24241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19" name="Group 19"/>
          <p:cNvGrpSpPr/>
          <p:nvPr/>
        </p:nvGrpSpPr>
        <p:grpSpPr>
          <a:xfrm>
            <a:off x="4968874" y="5528941"/>
            <a:ext cx="3462654" cy="4128649"/>
            <a:chOff x="0" y="0"/>
            <a:chExt cx="4616873" cy="5504865"/>
          </a:xfrm>
        </p:grpSpPr>
        <p:grpSp>
          <p:nvGrpSpPr>
            <p:cNvPr id="20" name="Group 20"/>
            <p:cNvGrpSpPr/>
            <p:nvPr/>
          </p:nvGrpSpPr>
          <p:grpSpPr>
            <a:xfrm>
              <a:off x="0" y="0"/>
              <a:ext cx="4616873" cy="5504865"/>
              <a:chOff x="0" y="0"/>
              <a:chExt cx="911975" cy="1087381"/>
            </a:xfrm>
          </p:grpSpPr>
          <p:sp>
            <p:nvSpPr>
              <p:cNvPr id="21" name="Freeform 21"/>
              <p:cNvSpPr/>
              <p:nvPr/>
            </p:nvSpPr>
            <p:spPr>
              <a:xfrm>
                <a:off x="0" y="0"/>
                <a:ext cx="911975" cy="1087381"/>
              </a:xfrm>
              <a:custGeom>
                <a:avLst/>
                <a:gdLst/>
                <a:ahLst/>
                <a:cxnLst/>
                <a:rect l="l" t="t" r="r" b="b"/>
                <a:pathLst>
                  <a:path w="911975" h="1087381">
                    <a:moveTo>
                      <a:pt x="114028" y="0"/>
                    </a:moveTo>
                    <a:lnTo>
                      <a:pt x="797947" y="0"/>
                    </a:lnTo>
                    <a:cubicBezTo>
                      <a:pt x="860923" y="0"/>
                      <a:pt x="911975" y="51052"/>
                      <a:pt x="911975" y="114028"/>
                    </a:cubicBezTo>
                    <a:lnTo>
                      <a:pt x="911975" y="973353"/>
                    </a:lnTo>
                    <a:cubicBezTo>
                      <a:pt x="911975" y="1036329"/>
                      <a:pt x="860923" y="1087381"/>
                      <a:pt x="797947" y="1087381"/>
                    </a:cubicBezTo>
                    <a:lnTo>
                      <a:pt x="114028" y="1087381"/>
                    </a:lnTo>
                    <a:cubicBezTo>
                      <a:pt x="51052" y="1087381"/>
                      <a:pt x="0" y="1036329"/>
                      <a:pt x="0" y="973353"/>
                    </a:cubicBezTo>
                    <a:lnTo>
                      <a:pt x="0" y="114028"/>
                    </a:lnTo>
                    <a:cubicBezTo>
                      <a:pt x="0" y="51052"/>
                      <a:pt x="51052" y="0"/>
                      <a:pt x="114028" y="0"/>
                    </a:cubicBezTo>
                    <a:close/>
                  </a:path>
                </a:pathLst>
              </a:custGeom>
              <a:solidFill>
                <a:srgbClr val="FFFFFF"/>
              </a:solidFill>
              <a:ln w="66675" cap="rnd">
                <a:solidFill>
                  <a:srgbClr val="70BBD6"/>
                </a:solidFill>
                <a:prstDash val="solid"/>
                <a:round/>
              </a:ln>
            </p:spPr>
            <p:txBody>
              <a:bodyPr/>
              <a:lstStyle/>
              <a:p>
                <a:endParaRPr lang="en-GB"/>
              </a:p>
            </p:txBody>
          </p:sp>
          <p:sp>
            <p:nvSpPr>
              <p:cNvPr id="22" name="TextBox 22"/>
              <p:cNvSpPr txBox="1"/>
              <p:nvPr/>
            </p:nvSpPr>
            <p:spPr>
              <a:xfrm>
                <a:off x="0" y="-47625"/>
                <a:ext cx="911975" cy="1135006"/>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390114" y="603134"/>
              <a:ext cx="3836645" cy="4231922"/>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Montserrat Classic Bold"/>
                  <a:ea typeface="Montserrat Classic Bold"/>
                  <a:cs typeface="Montserrat Classic Bold"/>
                  <a:sym typeface="Montserrat Classic Bold"/>
                </a:rPr>
                <a:t>Low pressure</a:t>
              </a:r>
              <a:r>
                <a:rPr lang="en-US" sz="3000">
                  <a:solidFill>
                    <a:srgbClr val="000000"/>
                  </a:solidFill>
                  <a:latin typeface="Montserrat Classic"/>
                  <a:ea typeface="Montserrat Classic"/>
                  <a:cs typeface="Montserrat Classic"/>
                  <a:sym typeface="Montserrat Classic"/>
                </a:rPr>
                <a:t> means the air is rising, which typically leads to cloudy skies and rainfall.</a:t>
              </a:r>
            </a:p>
          </p:txBody>
        </p:sp>
      </p:grpSp>
      <p:sp>
        <p:nvSpPr>
          <p:cNvPr id="24" name="TextBox 24"/>
          <p:cNvSpPr txBox="1"/>
          <p:nvPr/>
        </p:nvSpPr>
        <p:spPr>
          <a:xfrm>
            <a:off x="2615487" y="3420268"/>
            <a:ext cx="15163554" cy="1057187"/>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Montserrat Classic"/>
                <a:ea typeface="Montserrat Classic"/>
                <a:cs typeface="Montserrat Classic"/>
                <a:sym typeface="Montserrat Classic"/>
              </a:rPr>
              <a:t>Air pressure is like the weight of the air pressing down on us from above. The device used to measure air pressure in millibars (mb) is called a barometer.</a:t>
            </a:r>
          </a:p>
        </p:txBody>
      </p:sp>
      <p:sp>
        <p:nvSpPr>
          <p:cNvPr id="25" name="TextBox 25"/>
          <p:cNvSpPr txBox="1"/>
          <p:nvPr/>
        </p:nvSpPr>
        <p:spPr>
          <a:xfrm>
            <a:off x="4757594" y="784538"/>
            <a:ext cx="8772812"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Introduction to Weather </a:t>
            </a:r>
          </a:p>
        </p:txBody>
      </p:sp>
      <p:sp>
        <p:nvSpPr>
          <p:cNvPr id="26" name="TextBox 26"/>
          <p:cNvSpPr txBox="1"/>
          <p:nvPr/>
        </p:nvSpPr>
        <p:spPr>
          <a:xfrm>
            <a:off x="5783725" y="2041182"/>
            <a:ext cx="6720549" cy="945067"/>
          </a:xfrm>
          <a:prstGeom prst="rect">
            <a:avLst/>
          </a:prstGeom>
        </p:spPr>
        <p:txBody>
          <a:bodyPr wrap="square" lIns="0" tIns="0" rIns="0" bIns="0" rtlCol="0" anchor="t">
            <a:spAutoFit/>
          </a:bodyPr>
          <a:lstStyle/>
          <a:p>
            <a:pPr algn="ctr">
              <a:lnSpc>
                <a:spcPts val="8259"/>
              </a:lnSpc>
              <a:spcBef>
                <a:spcPct val="0"/>
              </a:spcBef>
            </a:pPr>
            <a:r>
              <a:rPr lang="en-US" sz="5899" b="1" dirty="0">
                <a:solidFill>
                  <a:srgbClr val="000000"/>
                </a:solidFill>
                <a:latin typeface="Montserrat Classic Bold"/>
                <a:ea typeface="Montserrat Classic Bold"/>
                <a:cs typeface="Montserrat Classic Bold"/>
                <a:sym typeface="Montserrat Classic Bold"/>
              </a:rPr>
              <a:t>AIR PRESSURE</a:t>
            </a:r>
          </a:p>
        </p:txBody>
      </p:sp>
      <p:sp>
        <p:nvSpPr>
          <p:cNvPr id="27" name="Freeform 27"/>
          <p:cNvSpPr/>
          <p:nvPr/>
        </p:nvSpPr>
        <p:spPr>
          <a:xfrm>
            <a:off x="1239325" y="6456825"/>
            <a:ext cx="3130529" cy="2333667"/>
          </a:xfrm>
          <a:custGeom>
            <a:avLst/>
            <a:gdLst/>
            <a:ahLst/>
            <a:cxnLst/>
            <a:rect l="l" t="t" r="r" b="b"/>
            <a:pathLst>
              <a:path w="3130529" h="2333667">
                <a:moveTo>
                  <a:pt x="0" y="0"/>
                </a:moveTo>
                <a:lnTo>
                  <a:pt x="3130529" y="0"/>
                </a:lnTo>
                <a:lnTo>
                  <a:pt x="3130529" y="2333667"/>
                </a:lnTo>
                <a:lnTo>
                  <a:pt x="0" y="233366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28" name="Freeform 28"/>
          <p:cNvSpPr/>
          <p:nvPr/>
        </p:nvSpPr>
        <p:spPr>
          <a:xfrm>
            <a:off x="13893331" y="5910180"/>
            <a:ext cx="2880313" cy="2880313"/>
          </a:xfrm>
          <a:custGeom>
            <a:avLst/>
            <a:gdLst/>
            <a:ahLst/>
            <a:cxnLst/>
            <a:rect l="l" t="t" r="r" b="b"/>
            <a:pathLst>
              <a:path w="2880313" h="2880313">
                <a:moveTo>
                  <a:pt x="0" y="0"/>
                </a:moveTo>
                <a:lnTo>
                  <a:pt x="2880313" y="0"/>
                </a:lnTo>
                <a:lnTo>
                  <a:pt x="2880313" y="2880312"/>
                </a:lnTo>
                <a:lnTo>
                  <a:pt x="0" y="288031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29" name="TextBox 28">
            <a:extLst>
              <a:ext uri="{FF2B5EF4-FFF2-40B4-BE49-F238E27FC236}">
                <a16:creationId xmlns:a16="http://schemas.microsoft.com/office/drawing/2014/main" id="{AE8EF103-DA37-F6DD-EBAF-130C46977644}"/>
              </a:ext>
            </a:extLst>
          </p:cNvPr>
          <p:cNvSpPr txBox="1"/>
          <p:nvPr/>
        </p:nvSpPr>
        <p:spPr>
          <a:xfrm>
            <a:off x="17145000" y="49768"/>
            <a:ext cx="1143000" cy="369332"/>
          </a:xfrm>
          <a:prstGeom prst="rect">
            <a:avLst/>
          </a:prstGeom>
          <a:noFill/>
        </p:spPr>
        <p:txBody>
          <a:bodyPr wrap="square">
            <a:spAutoFit/>
          </a:bodyPr>
          <a:lstStyle/>
          <a:p>
            <a:r>
              <a:rPr lang="en-GB" i="0" dirty="0">
                <a:solidFill>
                  <a:srgbClr val="424242"/>
                </a:solidFill>
                <a:effectLst/>
                <a:highlight>
                  <a:srgbClr val="FFFFFF"/>
                </a:highlight>
                <a:latin typeface="Segoe UI" panose="020B0502040204020203" pitchFamily="34" charset="0"/>
              </a:rPr>
              <a:t>FT Q C49</a:t>
            </a: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1299</Words>
  <Application>Microsoft Office PowerPoint</Application>
  <PresentationFormat>Custom</PresentationFormat>
  <Paragraphs>160</Paragraphs>
  <Slides>22</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Montserrat Classic</vt:lpstr>
      <vt:lpstr>Montserrat Classic Bold</vt:lpstr>
      <vt:lpstr>Calibri</vt:lpstr>
      <vt:lpstr>Segoe UI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2025-03-19T09:55:03Z</dcterms:created>
  <dcterms:modified xsi:type="dcterms:W3CDTF">2025-03-19T09:56:26Z</dcterms:modified>
  <dc:identifier/>
</cp:coreProperties>
</file>