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6"/>
  </p:notesMasterIdLst>
  <p:sldIdLst>
    <p:sldId id="256" r:id="rId2"/>
    <p:sldId id="257" r:id="rId3"/>
    <p:sldId id="258" r:id="rId4"/>
    <p:sldId id="284" r:id="rId5"/>
    <p:sldId id="285" r:id="rId6"/>
    <p:sldId id="261" r:id="rId7"/>
    <p:sldId id="262" r:id="rId8"/>
    <p:sldId id="263" r:id="rId9"/>
    <p:sldId id="264" r:id="rId10"/>
    <p:sldId id="290" r:id="rId11"/>
    <p:sldId id="265" r:id="rId12"/>
    <p:sldId id="266" r:id="rId13"/>
    <p:sldId id="267" r:id="rId14"/>
    <p:sldId id="268" r:id="rId15"/>
    <p:sldId id="270" r:id="rId16"/>
    <p:sldId id="286" r:id="rId17"/>
    <p:sldId id="269" r:id="rId18"/>
    <p:sldId id="271" r:id="rId19"/>
    <p:sldId id="272" r:id="rId20"/>
    <p:sldId id="273" r:id="rId21"/>
    <p:sldId id="274" r:id="rId22"/>
    <p:sldId id="275" r:id="rId23"/>
    <p:sldId id="276" r:id="rId24"/>
    <p:sldId id="277" r:id="rId25"/>
    <p:sldId id="278" r:id="rId26"/>
    <p:sldId id="289" r:id="rId27"/>
    <p:sldId id="279" r:id="rId28"/>
    <p:sldId id="287" r:id="rId29"/>
    <p:sldId id="280" r:id="rId30"/>
    <p:sldId id="288" r:id="rId31"/>
    <p:sldId id="281" r:id="rId32"/>
    <p:sldId id="282" r:id="rId33"/>
    <p:sldId id="283" r:id="rId34"/>
    <p:sldId id="291" r:id="rId35"/>
  </p:sldIdLst>
  <p:sldSz cx="18288000" cy="10287000"/>
  <p:notesSz cx="6858000" cy="9144000"/>
  <p:embeddedFontLst>
    <p:embeddedFont>
      <p:font typeface="Montserrat Classic" panose="020B0604020202020204" charset="0"/>
      <p:regular r:id="rId37"/>
    </p:embeddedFont>
    <p:embeddedFont>
      <p:font typeface="Montserrat Classic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DFC27-14BB-DFD1-9E76-8F6A8EDBCFD2}" v="1" dt="2025-03-27T11:39:25.347"/>
    <p1510:client id="{A3D9CC9A-4662-44B4-ADB6-41373AFC9CE3}" v="14" dt="2025-03-27T15:34:54.661"/>
    <p1510:client id="{E48FFFAD-ED7C-B70D-3789-8E407BC6A85B}" v="18" dt="2025-03-27T15:23:29.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940" y="1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47E31-5646-4FEC-BDC7-6CA8E0BCA240}" type="datetimeFigureOut">
              <a:rPr lang="en-GB" smtClean="0"/>
              <a:t>27/03/2025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7CB0C-4022-4011-A35E-A47AE19C5D4B}" type="slidenum">
              <a:rPr lang="en-GB" smtClean="0"/>
              <a:t>‹#›</a:t>
            </a:fld>
            <a:endParaRPr lang="en-GB"/>
          </a:p>
        </p:txBody>
      </p:sp>
    </p:spTree>
    <p:extLst>
      <p:ext uri="{BB962C8B-B14F-4D97-AF65-F5344CB8AC3E}">
        <p14:creationId xmlns:p14="http://schemas.microsoft.com/office/powerpoint/2010/main" val="212938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77CB0C-4022-4011-A35E-A47AE19C5D4B}" type="slidenum">
              <a:rPr lang="en-GB" smtClean="0"/>
              <a:t>4</a:t>
            </a:fld>
            <a:endParaRPr lang="en-GB"/>
          </a:p>
        </p:txBody>
      </p:sp>
    </p:spTree>
    <p:extLst>
      <p:ext uri="{BB962C8B-B14F-4D97-AF65-F5344CB8AC3E}">
        <p14:creationId xmlns:p14="http://schemas.microsoft.com/office/powerpoint/2010/main" val="42104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77CB0C-4022-4011-A35E-A47AE19C5D4B}" type="slidenum">
              <a:rPr lang="en-GB" smtClean="0"/>
              <a:t>5</a:t>
            </a:fld>
            <a:endParaRPr lang="en-GB"/>
          </a:p>
        </p:txBody>
      </p:sp>
    </p:spTree>
    <p:extLst>
      <p:ext uri="{BB962C8B-B14F-4D97-AF65-F5344CB8AC3E}">
        <p14:creationId xmlns:p14="http://schemas.microsoft.com/office/powerpoint/2010/main" val="86586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geograph.org.uk/photo/7199351"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geograph.org.uk/photo/4818184"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geograph.org.uk/profile/4264"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hyperlink" Target="http://creativecommons.org/licenses/by-sa/2.0/" TargetMode="External"/><Relationship Id="rId3" Type="http://schemas.openxmlformats.org/officeDocument/2006/relationships/image" Target="../media/image2.png"/><Relationship Id="rId7" Type="http://schemas.openxmlformats.org/officeDocument/2006/relationships/hyperlink" Target="https://www.geograph.org.uk/profile/3216"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5339815"/>
            <a:ext cx="16962931" cy="325882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Explore the causes of the flooding, and what made Storm Desmond's impacts particularly bad in Cumbria and Lancashire.</a:t>
            </a:r>
          </a:p>
          <a:p>
            <a:pPr marL="798831" lvl="1" indent="-399416" algn="l">
              <a:lnSpc>
                <a:spcPts val="5180"/>
              </a:lnSpc>
              <a:buFont typeface="Arial"/>
              <a:buChar char="•"/>
            </a:pPr>
            <a:r>
              <a:rPr lang="en-US" sz="3700" b="1" err="1">
                <a:solidFill>
                  <a:srgbClr val="000000"/>
                </a:solidFill>
                <a:latin typeface="Montserrat Classic Bold"/>
                <a:ea typeface="Montserrat Classic Bold"/>
                <a:cs typeface="Montserrat Classic Bold"/>
                <a:sym typeface="Montserrat Classic Bold"/>
              </a:rPr>
              <a:t>Analyse</a:t>
            </a:r>
            <a:r>
              <a:rPr lang="en-US" sz="3700" b="1">
                <a:solidFill>
                  <a:srgbClr val="000000"/>
                </a:solidFill>
                <a:latin typeface="Montserrat Classic Bold"/>
                <a:ea typeface="Montserrat Classic Bold"/>
                <a:cs typeface="Montserrat Classic Bold"/>
                <a:sym typeface="Montserrat Classic Bold"/>
              </a:rPr>
              <a:t> the social, economic, and environmental impacts of the floods on local communities and infrastructure.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Evaluate the immediate and long-term responses to the floods.</a:t>
            </a:r>
          </a:p>
        </p:txBody>
      </p:sp>
      <p:sp>
        <p:nvSpPr>
          <p:cNvPr id="8" name="TextBox 8"/>
          <p:cNvSpPr txBox="1"/>
          <p:nvPr/>
        </p:nvSpPr>
        <p:spPr>
          <a:xfrm>
            <a:off x="3503894" y="1184996"/>
            <a:ext cx="11604063" cy="2400401"/>
          </a:xfrm>
          <a:prstGeom prst="rect">
            <a:avLst/>
          </a:prstGeom>
        </p:spPr>
        <p:txBody>
          <a:bodyPr lIns="0" tIns="0" rIns="0" bIns="0" rtlCol="0" anchor="t">
            <a:spAutoFit/>
          </a:bodyPr>
          <a:lstStyle/>
          <a:p>
            <a:pPr algn="ctr"/>
            <a:r>
              <a:rPr lang="en-US" sz="7799" b="1">
                <a:solidFill>
                  <a:srgbClr val="FFFFFF"/>
                </a:solidFill>
                <a:latin typeface="Montserrat Classic Bold"/>
                <a:ea typeface="Montserrat Classic Bold"/>
                <a:cs typeface="Montserrat Classic Bold"/>
                <a:sym typeface="Montserrat Classic Bold"/>
              </a:rPr>
              <a:t>Case Study: Storm Desmond 2015</a:t>
            </a:r>
          </a:p>
        </p:txBody>
      </p:sp>
      <p:sp>
        <p:nvSpPr>
          <p:cNvPr id="9" name="TextBox 9"/>
          <p:cNvSpPr txBox="1"/>
          <p:nvPr/>
        </p:nvSpPr>
        <p:spPr>
          <a:xfrm>
            <a:off x="1028700" y="3879114"/>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1"/>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3" name="TextBox 13"/>
          <p:cNvSpPr txBox="1"/>
          <p:nvPr/>
        </p:nvSpPr>
        <p:spPr>
          <a:xfrm>
            <a:off x="11874936" y="4795214"/>
            <a:ext cx="5912053" cy="2094420"/>
          </a:xfrm>
          <a:prstGeom prst="rect">
            <a:avLst/>
          </a:prstGeom>
        </p:spPr>
        <p:txBody>
          <a:bodyPr wrap="square" lIns="0" tIns="0" rIns="0" bIns="0" rtlCol="0" anchor="t">
            <a:spAutoFit/>
          </a:bodyPr>
          <a:lstStyle/>
          <a:p>
            <a:pPr algn="ctr">
              <a:lnSpc>
                <a:spcPts val="4200"/>
              </a:lnSpc>
            </a:pPr>
            <a:r>
              <a:rPr lang="en-GB" sz="3000" dirty="0">
                <a:solidFill>
                  <a:srgbClr val="000000"/>
                </a:solidFill>
                <a:latin typeface="Montserrat Classic"/>
                <a:ea typeface="Montserrat Classic Bold"/>
                <a:cs typeface="Montserrat Classic Bold"/>
                <a:sym typeface="Montserrat Classic Bold"/>
              </a:rPr>
              <a:t>The River Lune recorded the highest river flow on record of an English river at 1,750m3 per second at Caton.</a:t>
            </a:r>
            <a:endParaRPr lang="en-US" sz="3000" dirty="0">
              <a:solidFill>
                <a:srgbClr val="000000"/>
              </a:solidFill>
              <a:latin typeface="Montserrat Classic"/>
              <a:ea typeface="Montserrat Classic"/>
              <a:cs typeface="Montserrat Classic"/>
              <a:sym typeface="Montserrat Classic"/>
            </a:endParaRP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0A3DCB32-FD86-9AD7-7D69-8EC29532474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2050" name="Picture 2">
            <a:extLst>
              <a:ext uri="{FF2B5EF4-FFF2-40B4-BE49-F238E27FC236}">
                <a16:creationId xmlns:a16="http://schemas.microsoft.com/office/drawing/2014/main" id="{6D449011-7F05-713A-5EC9-E30221AC9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02" y="3119438"/>
            <a:ext cx="10356856" cy="687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1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3687720" y="5244703"/>
            <a:ext cx="11403245" cy="4056548"/>
          </a:xfrm>
          <a:custGeom>
            <a:avLst/>
            <a:gdLst/>
            <a:ahLst/>
            <a:cxnLst/>
            <a:rect l="l" t="t" r="r" b="b"/>
            <a:pathLst>
              <a:path w="11403245" h="4056548">
                <a:moveTo>
                  <a:pt x="0" y="0"/>
                </a:moveTo>
                <a:lnTo>
                  <a:pt x="11403245" y="0"/>
                </a:lnTo>
                <a:lnTo>
                  <a:pt x="11403245" y="4056548"/>
                </a:lnTo>
                <a:lnTo>
                  <a:pt x="0" y="4056548"/>
                </a:lnTo>
                <a:lnTo>
                  <a:pt x="0" y="0"/>
                </a:lnTo>
                <a:close/>
              </a:path>
            </a:pathLst>
          </a:custGeom>
          <a:blipFill>
            <a:blip r:embed="rId5"/>
            <a:stretch>
              <a:fillRect l="-3176" t="-8687"/>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2" name="TextBox 12"/>
          <p:cNvSpPr txBox="1"/>
          <p:nvPr/>
        </p:nvSpPr>
        <p:spPr>
          <a:xfrm>
            <a:off x="2997372" y="3009518"/>
            <a:ext cx="12293256" cy="197993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 to the description and its impact on flooding on your worksheet</a:t>
            </a:r>
          </a:p>
        </p:txBody>
      </p:sp>
      <p:sp>
        <p:nvSpPr>
          <p:cNvPr id="13" name="Freeform 13"/>
          <p:cNvSpPr/>
          <p:nvPr/>
        </p:nvSpPr>
        <p:spPr>
          <a:xfrm flipH="1">
            <a:off x="1630301" y="2830463"/>
            <a:ext cx="2155106" cy="2414240"/>
          </a:xfrm>
          <a:custGeom>
            <a:avLst/>
            <a:gdLst/>
            <a:ahLst/>
            <a:cxnLst/>
            <a:rect l="l" t="t" r="r" b="b"/>
            <a:pathLst>
              <a:path w="2155106" h="2414240">
                <a:moveTo>
                  <a:pt x="2155106" y="0"/>
                </a:moveTo>
                <a:lnTo>
                  <a:pt x="0" y="0"/>
                </a:lnTo>
                <a:lnTo>
                  <a:pt x="0" y="2414240"/>
                </a:lnTo>
                <a:lnTo>
                  <a:pt x="2155106" y="2414240"/>
                </a:lnTo>
                <a:lnTo>
                  <a:pt x="2155106" y="0"/>
                </a:lnTo>
                <a:close/>
              </a:path>
            </a:pathLst>
          </a:custGeom>
          <a:blipFill>
            <a:blip r:embed="rId7"/>
            <a:stretch>
              <a:fillRect l="-175504" t="-8301" r="-45209" b="-55878"/>
            </a:stretch>
          </a:blipFill>
        </p:spPr>
        <p:txBody>
          <a:bodyPr/>
          <a:lstStyle/>
          <a:p>
            <a:endParaRPr lang="en-GB"/>
          </a:p>
        </p:txBody>
      </p:sp>
      <p:sp>
        <p:nvSpPr>
          <p:cNvPr id="15" name="TextBox 15"/>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6" name="TextBox 20">
            <a:extLst>
              <a:ext uri="{FF2B5EF4-FFF2-40B4-BE49-F238E27FC236}">
                <a16:creationId xmlns:a16="http://schemas.microsoft.com/office/drawing/2014/main" id="{21790D9A-62E7-7572-78BC-A7CEB2827097}"/>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264706"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49443" y="3328994"/>
            <a:ext cx="5304158" cy="5324034"/>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7" cy="6365346"/>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5128755"/>
            <a:chOff x="0" y="0"/>
            <a:chExt cx="1441615" cy="1350783"/>
          </a:xfrm>
        </p:grpSpPr>
        <p:sp>
          <p:nvSpPr>
            <p:cNvPr id="19" name="Freeform 19"/>
            <p:cNvSpPr/>
            <p:nvPr/>
          </p:nvSpPr>
          <p:spPr>
            <a:xfrm>
              <a:off x="0" y="0"/>
              <a:ext cx="1441615" cy="1350783"/>
            </a:xfrm>
            <a:custGeom>
              <a:avLst/>
              <a:gdLst/>
              <a:ahLst/>
              <a:cxnLst/>
              <a:rect l="l" t="t" r="r" b="b"/>
              <a:pathLst>
                <a:path w="1441615" h="1350783">
                  <a:moveTo>
                    <a:pt x="72135" y="0"/>
                  </a:moveTo>
                  <a:lnTo>
                    <a:pt x="1369480" y="0"/>
                  </a:lnTo>
                  <a:cubicBezTo>
                    <a:pt x="1388612" y="0"/>
                    <a:pt x="1406959" y="7600"/>
                    <a:pt x="1420487" y="21128"/>
                  </a:cubicBezTo>
                  <a:cubicBezTo>
                    <a:pt x="1434015" y="34656"/>
                    <a:pt x="1441615" y="53003"/>
                    <a:pt x="1441615" y="72135"/>
                  </a:cubicBezTo>
                  <a:lnTo>
                    <a:pt x="1441615" y="1278649"/>
                  </a:lnTo>
                  <a:cubicBezTo>
                    <a:pt x="1441615" y="1318487"/>
                    <a:pt x="1409319" y="1350783"/>
                    <a:pt x="1369480" y="1350783"/>
                  </a:cubicBezTo>
                  <a:lnTo>
                    <a:pt x="72135" y="1350783"/>
                  </a:lnTo>
                  <a:cubicBezTo>
                    <a:pt x="53003" y="1350783"/>
                    <a:pt x="34656" y="1343183"/>
                    <a:pt x="21128" y="1329655"/>
                  </a:cubicBezTo>
                  <a:cubicBezTo>
                    <a:pt x="7600" y="1316128"/>
                    <a:pt x="0" y="1297780"/>
                    <a:pt x="0" y="1278649"/>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98408"/>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322"/>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26" name="TextBox 2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27" name="TextBox 20">
            <a:extLst>
              <a:ext uri="{FF2B5EF4-FFF2-40B4-BE49-F238E27FC236}">
                <a16:creationId xmlns:a16="http://schemas.microsoft.com/office/drawing/2014/main" id="{4711B4DE-40EF-2676-5B56-4906CF7D571C}"/>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0" y="2654431"/>
            <a:ext cx="10873960" cy="7469869"/>
            <a:chOff x="0" y="0"/>
            <a:chExt cx="14498613" cy="9959825"/>
          </a:xfrm>
        </p:grpSpPr>
        <p:sp>
          <p:nvSpPr>
            <p:cNvPr id="11" name="Freeform 11"/>
            <p:cNvSpPr/>
            <p:nvPr/>
          </p:nvSpPr>
          <p:spPr>
            <a:xfrm>
              <a:off x="1218847" y="0"/>
              <a:ext cx="13279767" cy="9959825"/>
            </a:xfrm>
            <a:custGeom>
              <a:avLst/>
              <a:gdLst/>
              <a:ahLst/>
              <a:cxnLst/>
              <a:rect l="l" t="t" r="r" b="b"/>
              <a:pathLst>
                <a:path w="13279767" h="9959825">
                  <a:moveTo>
                    <a:pt x="0" y="0"/>
                  </a:moveTo>
                  <a:lnTo>
                    <a:pt x="13279766" y="0"/>
                  </a:lnTo>
                  <a:lnTo>
                    <a:pt x="13279766" y="9959825"/>
                  </a:lnTo>
                  <a:lnTo>
                    <a:pt x="0" y="9959825"/>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0" y="9651056"/>
              <a:ext cx="10433390"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Hardwicke Circus under watercc-by-sa/2.0 - © Rose and Trev Clough - geograph.org.uk/p/4760961</a:t>
              </a:r>
            </a:p>
          </p:txBody>
        </p:sp>
      </p:grpSp>
      <p:sp>
        <p:nvSpPr>
          <p:cNvPr id="13" name="TextBox 13"/>
          <p:cNvSpPr txBox="1"/>
          <p:nvPr/>
        </p:nvSpPr>
        <p:spPr>
          <a:xfrm>
            <a:off x="11297927" y="3962877"/>
            <a:ext cx="6566106" cy="4248855"/>
          </a:xfrm>
          <a:prstGeom prst="rect">
            <a:avLst/>
          </a:prstGeom>
        </p:spPr>
        <p:txBody>
          <a:bodyPr lIns="0" tIns="0" rIns="0" bIns="0" rtlCol="0" anchor="t">
            <a:spAutoFit/>
          </a:bodyPr>
          <a:lstStyle/>
          <a:p>
            <a:pPr algn="ctr">
              <a:lnSpc>
                <a:spcPts val="4200"/>
              </a:lnSpc>
              <a:spcBef>
                <a:spcPct val="0"/>
              </a:spcBef>
            </a:pPr>
            <a:r>
              <a:rPr lang="en-GB" sz="3000" b="1" dirty="0">
                <a:solidFill>
                  <a:srgbClr val="000000"/>
                </a:solidFill>
                <a:latin typeface="Montserrat Classic Bold" panose="020B0604020202020204" charset="0"/>
                <a:ea typeface="Montserrat Classic"/>
                <a:cs typeface="Montserrat Classic"/>
                <a:sym typeface="Montserrat Classic"/>
              </a:rPr>
              <a:t>Fatalities</a:t>
            </a:r>
            <a:r>
              <a:rPr lang="en-GB" sz="3000" dirty="0">
                <a:solidFill>
                  <a:srgbClr val="000000"/>
                </a:solidFill>
                <a:latin typeface="Montserrat Classic Bold" panose="020B0604020202020204" charset="0"/>
                <a:ea typeface="Montserrat Classic"/>
                <a:cs typeface="Montserrat Classic"/>
                <a:sym typeface="Montserrat Classic"/>
              </a:rPr>
              <a:t>: </a:t>
            </a:r>
            <a:r>
              <a:rPr lang="en-GB" sz="3000" dirty="0">
                <a:solidFill>
                  <a:srgbClr val="000000"/>
                </a:solidFill>
                <a:latin typeface="Montserrat Classic"/>
                <a:ea typeface="Montserrat Classic"/>
                <a:cs typeface="Montserrat Classic"/>
                <a:sym typeface="Montserrat Classic"/>
              </a:rPr>
              <a:t>Storm Desmond led to two confirmed deaths across Cumbria and Lancashire. A man in Cumbria died after being swept away by floodwaters, and another person lost their life in a road accident caused by severe weather conditions</a:t>
            </a: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FEE0EF83-FEAB-572F-FD68-F13B4C2F80FF}"/>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511674" y="2740156"/>
            <a:ext cx="12973435" cy="7259723"/>
            <a:chOff x="0" y="0"/>
            <a:chExt cx="17297914" cy="9679631"/>
          </a:xfrm>
        </p:grpSpPr>
        <p:sp>
          <p:nvSpPr>
            <p:cNvPr id="11" name="Freeform 11"/>
            <p:cNvSpPr/>
            <p:nvPr/>
          </p:nvSpPr>
          <p:spPr>
            <a:xfrm>
              <a:off x="997706" y="0"/>
              <a:ext cx="16300208" cy="9679631"/>
            </a:xfrm>
            <a:custGeom>
              <a:avLst/>
              <a:gdLst/>
              <a:ahLst/>
              <a:cxnLst/>
              <a:rect l="l" t="t" r="r" b="b"/>
              <a:pathLst>
                <a:path w="16300208" h="9679631">
                  <a:moveTo>
                    <a:pt x="0" y="0"/>
                  </a:moveTo>
                  <a:lnTo>
                    <a:pt x="16300208" y="0"/>
                  </a:lnTo>
                  <a:lnTo>
                    <a:pt x="16300208" y="9679631"/>
                  </a:lnTo>
                  <a:lnTo>
                    <a:pt x="0" y="9679631"/>
                  </a:lnTo>
                  <a:lnTo>
                    <a:pt x="0" y="0"/>
                  </a:lnTo>
                  <a:close/>
                </a:path>
              </a:pathLst>
            </a:custGeom>
            <a:blipFill>
              <a:blip r:embed="rId6"/>
              <a:stretch>
                <a:fillRect t="-26297"/>
              </a:stretch>
            </a:blipFill>
          </p:spPr>
          <p:txBody>
            <a:bodyPr/>
            <a:lstStyle/>
            <a:p>
              <a:endParaRPr lang="en-GB"/>
            </a:p>
          </p:txBody>
        </p:sp>
        <p:sp>
          <p:nvSpPr>
            <p:cNvPr id="12" name="TextBox 12"/>
            <p:cNvSpPr txBox="1"/>
            <p:nvPr/>
          </p:nvSpPr>
          <p:spPr>
            <a:xfrm>
              <a:off x="0" y="9270132"/>
              <a:ext cx="10433390"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Rickerby Park after Storm </a:t>
              </a:r>
              <a:r>
                <a:rPr lang="en-US" sz="950" err="1">
                  <a:solidFill>
                    <a:srgbClr val="FFFFFF"/>
                  </a:solidFill>
                  <a:latin typeface="Montserrat Classic"/>
                  <a:ea typeface="Montserrat Classic"/>
                  <a:cs typeface="Montserrat Classic"/>
                  <a:sym typeface="Montserrat Classic"/>
                </a:rPr>
                <a:t>Desmond</a:t>
              </a:r>
              <a:r>
                <a:rPr lang="en-US" sz="950" u="sng" err="1">
                  <a:solidFill>
                    <a:srgbClr val="FFFFFF"/>
                  </a:solidFill>
                  <a:latin typeface="Montserrat Classic"/>
                  <a:ea typeface="Montserrat Classic"/>
                  <a:cs typeface="Montserrat Classic"/>
                  <a:sym typeface="Montserrat Classic"/>
                </a:rPr>
                <a:t>cc</a:t>
              </a:r>
              <a:r>
                <a:rPr lang="en-US" sz="950" u="sng">
                  <a:solidFill>
                    <a:srgbClr val="FFFFFF"/>
                  </a:solidFill>
                  <a:latin typeface="Montserrat Classic"/>
                  <a:ea typeface="Montserrat Classic"/>
                  <a:cs typeface="Montserrat Classic"/>
                  <a:sym typeface="Montserrat Classic"/>
                </a:rPr>
                <a:t>-by-</a:t>
              </a:r>
              <a:r>
                <a:rPr lang="en-US" sz="950" u="sng" err="1">
                  <a:solidFill>
                    <a:srgbClr val="FFFFFF"/>
                  </a:solidFill>
                  <a:latin typeface="Montserrat Classic"/>
                  <a:ea typeface="Montserrat Classic"/>
                  <a:cs typeface="Montserrat Classic"/>
                  <a:sym typeface="Montserrat Classic"/>
                </a:rPr>
                <a:t>sa</a:t>
              </a:r>
              <a:r>
                <a:rPr lang="en-US" sz="950" u="sng">
                  <a:solidFill>
                    <a:srgbClr val="FFFFFF"/>
                  </a:solidFill>
                  <a:latin typeface="Montserrat Classic"/>
                  <a:ea typeface="Montserrat Classic"/>
                  <a:cs typeface="Montserrat Classic"/>
                  <a:sym typeface="Montserrat Classic"/>
                </a:rPr>
                <a:t>/2.0</a:t>
              </a:r>
              <a:r>
                <a:rPr lang="en-US" sz="950">
                  <a:solidFill>
                    <a:srgbClr val="FFFFFF"/>
                  </a:solidFill>
                  <a:latin typeface="Montserrat Classic"/>
                  <a:ea typeface="Montserrat Classic"/>
                  <a:cs typeface="Montserrat Classic"/>
                  <a:sym typeface="Montserrat Classic"/>
                </a:rPr>
                <a:t> - © </a:t>
              </a:r>
              <a:r>
                <a:rPr lang="en-US" sz="950" u="sng">
                  <a:solidFill>
                    <a:srgbClr val="FFFFFF"/>
                  </a:solidFill>
                  <a:latin typeface="Montserrat Classic"/>
                  <a:ea typeface="Montserrat Classic"/>
                  <a:cs typeface="Montserrat Classic"/>
                  <a:sym typeface="Montserrat Classic"/>
                </a:rPr>
                <a:t>Adrian Taylor</a:t>
              </a:r>
              <a:r>
                <a:rPr lang="en-US" sz="950">
                  <a:solidFill>
                    <a:srgbClr val="FFFFFF"/>
                  </a:solidFill>
                  <a:latin typeface="Montserrat Classic"/>
                  <a:ea typeface="Montserrat Classic"/>
                  <a:cs typeface="Montserrat Classic"/>
                  <a:sym typeface="Montserrat Classic"/>
                </a:rPr>
                <a:t> - </a:t>
              </a:r>
              <a:r>
                <a:rPr lang="en-US" sz="950" u="sng">
                  <a:solidFill>
                    <a:srgbClr val="FFFFFF"/>
                  </a:solidFill>
                  <a:latin typeface="Montserrat Classic"/>
                  <a:ea typeface="Montserrat Classic"/>
                  <a:cs typeface="Montserrat Classic"/>
                  <a:sym typeface="Montserrat Classic"/>
                </a:rPr>
                <a:t>geograph.org.uk/p/7199351</a:t>
              </a:r>
              <a:endParaRPr lang="en-US" sz="950" u="sng">
                <a:solidFill>
                  <a:srgbClr val="FFFFFF"/>
                </a:solidFill>
                <a:latin typeface="Montserrat Classic"/>
                <a:ea typeface="Montserrat Classic"/>
                <a:cs typeface="Montserrat Classic"/>
                <a:sym typeface="Montserrat Classic"/>
                <a:hlinkClick r:id="rId7" tooltip="https://www.geograph.org.uk/photo/7199351"/>
              </a:endParaRPr>
            </a:p>
          </p:txBody>
        </p:sp>
      </p:grpSp>
      <p:sp>
        <p:nvSpPr>
          <p:cNvPr id="13" name="TextBox 13"/>
          <p:cNvSpPr txBox="1"/>
          <p:nvPr/>
        </p:nvSpPr>
        <p:spPr>
          <a:xfrm>
            <a:off x="12292346" y="3507826"/>
            <a:ext cx="5647459" cy="497773"/>
          </a:xfrm>
          <a:prstGeom prst="rect">
            <a:avLst/>
          </a:prstGeom>
        </p:spPr>
        <p:txBody>
          <a:bodyPr lIns="0" tIns="0" rIns="0" bIns="0" rtlCol="0" anchor="t">
            <a:spAutoFit/>
          </a:bodyPr>
          <a:lstStyle/>
          <a:p>
            <a:pPr algn="l">
              <a:lnSpc>
                <a:spcPts val="4060"/>
              </a:lnSpc>
              <a:spcBef>
                <a:spcPct val="0"/>
              </a:spcBef>
            </a:pPr>
            <a:endParaRPr/>
          </a:p>
        </p:txBody>
      </p:sp>
      <p:sp>
        <p:nvSpPr>
          <p:cNvPr id="14" name="TextBox 14"/>
          <p:cNvSpPr txBox="1"/>
          <p:nvPr/>
        </p:nvSpPr>
        <p:spPr>
          <a:xfrm>
            <a:off x="12712642" y="4152900"/>
            <a:ext cx="5462199" cy="3710246"/>
          </a:xfrm>
          <a:prstGeom prst="rect">
            <a:avLst/>
          </a:prstGeom>
        </p:spPr>
        <p:txBody>
          <a:bodyPr lIns="0" tIns="0" rIns="0" bIns="0" rtlCol="0" anchor="t">
            <a:spAutoFit/>
          </a:bodyPr>
          <a:lstStyle/>
          <a:p>
            <a:pPr algn="ctr">
              <a:lnSpc>
                <a:spcPts val="4200"/>
              </a:lnSpc>
              <a:spcBef>
                <a:spcPct val="0"/>
              </a:spcBef>
            </a:pPr>
            <a:r>
              <a:rPr lang="en-GB" sz="3000" dirty="0">
                <a:solidFill>
                  <a:srgbClr val="000000"/>
                </a:solidFill>
                <a:latin typeface="Montserrat Classic Bold" panose="020B0604020202020204" charset="0"/>
                <a:ea typeface="Montserrat Classic"/>
                <a:cs typeface="Montserrat Classic"/>
                <a:sym typeface="Montserrat Classic"/>
              </a:rPr>
              <a:t>Homes Flooded: </a:t>
            </a:r>
            <a:r>
              <a:rPr lang="en-GB" sz="3000" dirty="0">
                <a:solidFill>
                  <a:srgbClr val="000000"/>
                </a:solidFill>
                <a:latin typeface="Montserrat Classic"/>
                <a:ea typeface="Montserrat Classic"/>
                <a:cs typeface="Montserrat Classic"/>
                <a:sym typeface="Montserrat Classic"/>
              </a:rPr>
              <a:t>Across Cumbria and Lancashire, over 5,200 homes were flooded, with thousands more left without power, clean water, and essential services.</a:t>
            </a:r>
            <a:r>
              <a:rPr lang="en-US" sz="3000" dirty="0">
                <a:solidFill>
                  <a:srgbClr val="000000"/>
                </a:solidFill>
                <a:latin typeface="Montserrat Classic"/>
                <a:ea typeface="Montserrat Classic"/>
                <a:cs typeface="Montserrat Classic"/>
                <a:sym typeface="Montserrat Classic"/>
              </a:rPr>
              <a:t> </a:t>
            </a:r>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7" name="TextBox 17"/>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8" name="TextBox 20">
            <a:extLst>
              <a:ext uri="{FF2B5EF4-FFF2-40B4-BE49-F238E27FC236}">
                <a16:creationId xmlns:a16="http://schemas.microsoft.com/office/drawing/2014/main" id="{3C521EC9-3A5C-16E2-CDC5-4DFA71F8F97D}"/>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323852" y="2595929"/>
            <a:ext cx="11906301" cy="7152542"/>
            <a:chOff x="0" y="0"/>
            <a:chExt cx="15875068" cy="9536722"/>
          </a:xfrm>
        </p:grpSpPr>
        <p:sp>
          <p:nvSpPr>
            <p:cNvPr id="11" name="Freeform 11"/>
            <p:cNvSpPr/>
            <p:nvPr/>
          </p:nvSpPr>
          <p:spPr>
            <a:xfrm>
              <a:off x="0" y="0"/>
              <a:ext cx="15875068" cy="9536722"/>
            </a:xfrm>
            <a:custGeom>
              <a:avLst/>
              <a:gdLst/>
              <a:ahLst/>
              <a:cxnLst/>
              <a:rect l="l" t="t" r="r" b="b"/>
              <a:pathLst>
                <a:path w="15875068" h="9536722">
                  <a:moveTo>
                    <a:pt x="0" y="0"/>
                  </a:moveTo>
                  <a:lnTo>
                    <a:pt x="15875068" y="0"/>
                  </a:lnTo>
                  <a:lnTo>
                    <a:pt x="15875068" y="9536722"/>
                  </a:lnTo>
                  <a:lnTo>
                    <a:pt x="0" y="9536722"/>
                  </a:lnTo>
                  <a:lnTo>
                    <a:pt x="0" y="0"/>
                  </a:lnTo>
                  <a:close/>
                </a:path>
              </a:pathLst>
            </a:custGeom>
            <a:blipFill>
              <a:blip r:embed="rId6"/>
              <a:stretch>
                <a:fillRect r="-2327" b="-13381"/>
              </a:stretch>
            </a:blipFill>
          </p:spPr>
          <p:txBody>
            <a:bodyPr/>
            <a:lstStyle/>
            <a:p>
              <a:endParaRPr lang="en-GB"/>
            </a:p>
          </p:txBody>
        </p:sp>
        <p:sp>
          <p:nvSpPr>
            <p:cNvPr id="12" name="TextBox 12"/>
            <p:cNvSpPr txBox="1"/>
            <p:nvPr/>
          </p:nvSpPr>
          <p:spPr>
            <a:xfrm>
              <a:off x="0" y="9324538"/>
              <a:ext cx="6602575"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No trains today cc-by-</a:t>
              </a:r>
              <a:r>
                <a:rPr lang="en-US" sz="950" err="1">
                  <a:solidFill>
                    <a:srgbClr val="FFFFFF"/>
                  </a:solidFill>
                  <a:latin typeface="Montserrat Classic"/>
                  <a:ea typeface="Montserrat Classic"/>
                  <a:cs typeface="Montserrat Classic"/>
                  <a:sym typeface="Montserrat Classic"/>
                </a:rPr>
                <a:t>sa</a:t>
              </a:r>
              <a:r>
                <a:rPr lang="en-US" sz="950">
                  <a:solidFill>
                    <a:srgbClr val="FFFFFF"/>
                  </a:solidFill>
                  <a:latin typeface="Montserrat Classic"/>
                  <a:ea typeface="Montserrat Classic"/>
                  <a:cs typeface="Montserrat Classic"/>
                  <a:sym typeface="Montserrat Classic"/>
                </a:rPr>
                <a:t>/2.0 - © Rose and Trev Clough - geograph.org.uk/p/4761063</a:t>
              </a:r>
            </a:p>
          </p:txBody>
        </p:sp>
      </p:grpSp>
      <p:sp>
        <p:nvSpPr>
          <p:cNvPr id="13" name="TextBox 13"/>
          <p:cNvSpPr txBox="1"/>
          <p:nvPr/>
        </p:nvSpPr>
        <p:spPr>
          <a:xfrm>
            <a:off x="12541014" y="4010025"/>
            <a:ext cx="5379794" cy="4257675"/>
          </a:xfrm>
          <a:prstGeom prst="rect">
            <a:avLst/>
          </a:prstGeom>
        </p:spPr>
        <p:txBody>
          <a:bodyPr lIns="0" tIns="0" rIns="0" bIns="0" rtlCol="0" anchor="t">
            <a:spAutoFit/>
          </a:bodyPr>
          <a:lstStyle/>
          <a:p>
            <a:pPr algn="ctr">
              <a:lnSpc>
                <a:spcPts val="4200"/>
              </a:lnSpc>
            </a:pPr>
            <a:r>
              <a:rPr lang="en-US" sz="3000" b="1" dirty="0">
                <a:solidFill>
                  <a:srgbClr val="000000"/>
                </a:solidFill>
                <a:latin typeface="Montserrat Classic Bold"/>
                <a:ea typeface="Montserrat Classic Bold"/>
                <a:cs typeface="Montserrat Classic Bold"/>
                <a:sym typeface="Montserrat Classic Bold"/>
              </a:rPr>
              <a:t>Flooded Train Lines</a:t>
            </a:r>
          </a:p>
          <a:p>
            <a:pPr algn="ctr">
              <a:lnSpc>
                <a:spcPts val="4200"/>
              </a:lnSpc>
              <a:spcBef>
                <a:spcPct val="0"/>
              </a:spcBef>
            </a:pPr>
            <a:r>
              <a:rPr lang="en-US" sz="3000" dirty="0">
                <a:solidFill>
                  <a:srgbClr val="000000"/>
                </a:solidFill>
                <a:latin typeface="Montserrat Classic"/>
                <a:ea typeface="Montserrat Classic"/>
                <a:cs typeface="Montserrat Classic"/>
                <a:sym typeface="Montserrat Classic"/>
              </a:rPr>
              <a:t>The West Coast Main Line in Cumbria is submerged under floodwater from the River Caldew. This disrupts daily travel, stranding passengers and causing major commute issues.</a:t>
            </a: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100A6A75-7E35-E9DD-22B3-4B9ED2C24944}"/>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5C0747A-2CDD-C020-0977-B6AA31E3264D}"/>
              </a:ext>
            </a:extLst>
          </p:cNvPr>
          <p:cNvSpPr>
            <a:spLocks noGrp="1" noRot="1" noMove="1" noResize="1" noEditPoints="1" noAdjustHandles="1" noChangeArrowheads="1" noChangeShapeType="1"/>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3" name="TextBox 13"/>
          <p:cNvSpPr txBox="1"/>
          <p:nvPr/>
        </p:nvSpPr>
        <p:spPr>
          <a:xfrm>
            <a:off x="10346961" y="4431627"/>
            <a:ext cx="6705600" cy="3171637"/>
          </a:xfrm>
          <a:prstGeom prst="rect">
            <a:avLst/>
          </a:prstGeom>
        </p:spPr>
        <p:txBody>
          <a:bodyPr wrap="square" lIns="0" tIns="0" rIns="0" bIns="0" rtlCol="0" anchor="t">
            <a:spAutoFit/>
          </a:bodyPr>
          <a:lstStyle/>
          <a:p>
            <a:pPr algn="ctr">
              <a:lnSpc>
                <a:spcPts val="4200"/>
              </a:lnSpc>
            </a:pPr>
            <a:r>
              <a:rPr lang="en-GB" sz="3000" b="1" dirty="0">
                <a:solidFill>
                  <a:srgbClr val="000000"/>
                </a:solidFill>
                <a:latin typeface="Montserrat Classic Bold"/>
                <a:ea typeface="Montserrat Classic Bold"/>
                <a:cs typeface="Montserrat Classic Bold"/>
                <a:sym typeface="Montserrat Classic Bold"/>
              </a:rPr>
              <a:t>Lancaster substation on Caton Road flooded: </a:t>
            </a:r>
            <a:r>
              <a:rPr lang="en-GB" sz="3000" dirty="0">
                <a:solidFill>
                  <a:srgbClr val="000000"/>
                </a:solidFill>
                <a:latin typeface="Montserrat Classic" panose="020B0604020202020204" charset="0"/>
                <a:ea typeface="Montserrat Classic Bold"/>
                <a:cs typeface="Montserrat Classic Bold"/>
                <a:sym typeface="Montserrat Classic Bold"/>
              </a:rPr>
              <a:t>leaving 43,000 properties without power for days, severely impacting homes, businesses, and communication networks.</a:t>
            </a:r>
            <a:endParaRPr lang="en-US" sz="3000" dirty="0">
              <a:solidFill>
                <a:srgbClr val="000000"/>
              </a:solidFill>
              <a:latin typeface="Montserrat Classic" panose="020B0604020202020204" charset="0"/>
              <a:ea typeface="Montserrat Classic"/>
              <a:cs typeface="Montserrat Classic"/>
              <a:sym typeface="Montserrat Classic"/>
            </a:endParaRP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100A6A75-7E35-E9DD-22B3-4B9ED2C24944}"/>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028" name="Picture 4" descr="After the floods III">
            <a:extLst>
              <a:ext uri="{FF2B5EF4-FFF2-40B4-BE49-F238E27FC236}">
                <a16:creationId xmlns:a16="http://schemas.microsoft.com/office/drawing/2014/main" id="{AC0A7FE1-0F2F-1343-012E-3488823987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72804" y="2648300"/>
            <a:ext cx="7052864" cy="73958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2"/>
          <p:cNvSpPr txBox="1"/>
          <p:nvPr/>
        </p:nvSpPr>
        <p:spPr>
          <a:xfrm>
            <a:off x="1752600" y="9635781"/>
            <a:ext cx="4951931" cy="315407"/>
          </a:xfrm>
          <a:prstGeom prst="rect">
            <a:avLst/>
          </a:prstGeom>
        </p:spPr>
        <p:txBody>
          <a:bodyPr lIns="0" tIns="0" rIns="0" bIns="0" rtlCol="0" anchor="t">
            <a:spAutoFit/>
          </a:bodyPr>
          <a:lstStyle/>
          <a:p>
            <a:pPr>
              <a:lnSpc>
                <a:spcPts val="1330"/>
              </a:lnSpc>
              <a:spcBef>
                <a:spcPct val="0"/>
              </a:spcBef>
            </a:pPr>
            <a:r>
              <a:rPr lang="en-GB" sz="950">
                <a:solidFill>
                  <a:srgbClr val="FFFFFF"/>
                </a:solidFill>
                <a:latin typeface="Montserrat Classic"/>
                <a:ea typeface="Montserrat Classic"/>
                <a:cs typeface="Montserrat Classic"/>
                <a:sym typeface="Montserrat Classic"/>
              </a:rPr>
              <a:t>After the floods III, taken Saturday, 9 January, 2016 </a:t>
            </a:r>
          </a:p>
          <a:p>
            <a:pPr>
              <a:lnSpc>
                <a:spcPts val="1330"/>
              </a:lnSpc>
              <a:spcBef>
                <a:spcPct val="0"/>
              </a:spcBef>
            </a:pPr>
            <a:r>
              <a:rPr lang="en-GB" sz="950">
                <a:solidFill>
                  <a:srgbClr val="FFFFFF"/>
                </a:solidFill>
                <a:latin typeface="Montserrat Classic"/>
                <a:ea typeface="Montserrat Classic"/>
                <a:cs typeface="Montserrat Classic"/>
                <a:sym typeface="Montserrat Classic"/>
              </a:rPr>
              <a:t>cc-by-</a:t>
            </a:r>
            <a:r>
              <a:rPr lang="en-GB" sz="950" err="1">
                <a:solidFill>
                  <a:srgbClr val="FFFFFF"/>
                </a:solidFill>
                <a:latin typeface="Montserrat Classic"/>
                <a:ea typeface="Montserrat Classic"/>
                <a:cs typeface="Montserrat Classic"/>
                <a:sym typeface="Montserrat Classic"/>
              </a:rPr>
              <a:t>sa</a:t>
            </a:r>
            <a:r>
              <a:rPr lang="en-GB" sz="950">
                <a:solidFill>
                  <a:srgbClr val="FFFFFF"/>
                </a:solidFill>
                <a:latin typeface="Montserrat Classic"/>
                <a:ea typeface="Montserrat Classic"/>
                <a:cs typeface="Montserrat Classic"/>
                <a:sym typeface="Montserrat Classic"/>
              </a:rPr>
              <a:t>/2.0 - © Bill Harrison - geograph.org.uk/p/4801993</a:t>
            </a:r>
            <a:endParaRPr lang="en-US" sz="950">
              <a:solidFill>
                <a:srgbClr val="FFFFFF"/>
              </a:solidFill>
              <a:latin typeface="Montserrat Classic"/>
              <a:ea typeface="Montserrat Classic"/>
              <a:cs typeface="Montserrat Classic"/>
              <a:sym typeface="Montserrat Classic"/>
            </a:endParaRPr>
          </a:p>
        </p:txBody>
      </p:sp>
    </p:spTree>
    <p:extLst>
      <p:ext uri="{BB962C8B-B14F-4D97-AF65-F5344CB8AC3E}">
        <p14:creationId xmlns:p14="http://schemas.microsoft.com/office/powerpoint/2010/main" val="352723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10" name="Group 10"/>
          <p:cNvGrpSpPr/>
          <p:nvPr/>
        </p:nvGrpSpPr>
        <p:grpSpPr>
          <a:xfrm>
            <a:off x="304424" y="2654431"/>
            <a:ext cx="10978619" cy="7253011"/>
            <a:chOff x="0" y="0"/>
            <a:chExt cx="15284126" cy="9670681"/>
          </a:xfrm>
        </p:grpSpPr>
        <p:sp>
          <p:nvSpPr>
            <p:cNvPr id="11" name="Freeform 11"/>
            <p:cNvSpPr/>
            <p:nvPr/>
          </p:nvSpPr>
          <p:spPr>
            <a:xfrm>
              <a:off x="0" y="0"/>
              <a:ext cx="15284126" cy="9670681"/>
            </a:xfrm>
            <a:custGeom>
              <a:avLst/>
              <a:gdLst/>
              <a:ahLst/>
              <a:cxnLst/>
              <a:rect l="l" t="t" r="r" b="b"/>
              <a:pathLst>
                <a:path w="15284126" h="9670681">
                  <a:moveTo>
                    <a:pt x="0" y="0"/>
                  </a:moveTo>
                  <a:lnTo>
                    <a:pt x="15284126" y="0"/>
                  </a:lnTo>
                  <a:lnTo>
                    <a:pt x="15284126" y="9670681"/>
                  </a:lnTo>
                  <a:lnTo>
                    <a:pt x="0" y="9670681"/>
                  </a:lnTo>
                  <a:lnTo>
                    <a:pt x="0" y="0"/>
                  </a:lnTo>
                  <a:close/>
                </a:path>
              </a:pathLst>
            </a:custGeom>
            <a:blipFill>
              <a:blip r:embed="rId6"/>
              <a:stretch>
                <a:fillRect b="-18534"/>
              </a:stretch>
            </a:blipFill>
          </p:spPr>
          <p:txBody>
            <a:bodyPr/>
            <a:lstStyle/>
            <a:p>
              <a:endParaRPr lang="en-GB"/>
            </a:p>
          </p:txBody>
        </p:sp>
        <p:sp>
          <p:nvSpPr>
            <p:cNvPr id="12" name="TextBox 12"/>
            <p:cNvSpPr txBox="1"/>
            <p:nvPr/>
          </p:nvSpPr>
          <p:spPr>
            <a:xfrm>
              <a:off x="195923" y="9394879"/>
              <a:ext cx="10433390" cy="212302"/>
            </a:xfrm>
            <a:prstGeom prst="rect">
              <a:avLst/>
            </a:prstGeom>
          </p:spPr>
          <p:txBody>
            <a:bodyPr lIns="0" tIns="0" rIns="0" bIns="0" rtlCol="0" anchor="t">
              <a:spAutoFit/>
            </a:bodyPr>
            <a:lstStyle/>
            <a:p>
              <a:pPr algn="l">
                <a:lnSpc>
                  <a:spcPts val="1330"/>
                </a:lnSpc>
                <a:spcBef>
                  <a:spcPct val="0"/>
                </a:spcBef>
              </a:pPr>
              <a:r>
                <a:rPr lang="en-US" sz="950">
                  <a:solidFill>
                    <a:srgbClr val="FFFFFF"/>
                  </a:solidFill>
                  <a:latin typeface="Montserrat Classic"/>
                  <a:ea typeface="Montserrat Classic"/>
                  <a:cs typeface="Montserrat Classic"/>
                  <a:sym typeface="Montserrat Classic"/>
                </a:rPr>
                <a:t>Pooley No-bridge! </a:t>
              </a:r>
              <a:r>
                <a:rPr lang="en-US" sz="950" u="sng">
                  <a:solidFill>
                    <a:srgbClr val="FFFFFF"/>
                  </a:solidFill>
                  <a:latin typeface="Montserrat Classic"/>
                  <a:ea typeface="Montserrat Classic"/>
                  <a:cs typeface="Montserrat Classic"/>
                  <a:sym typeface="Montserrat Classic"/>
                </a:rPr>
                <a:t>cc-by-</a:t>
              </a:r>
              <a:r>
                <a:rPr lang="en-US" sz="950" u="sng" err="1">
                  <a:solidFill>
                    <a:srgbClr val="FFFFFF"/>
                  </a:solidFill>
                  <a:latin typeface="Montserrat Classic"/>
                  <a:ea typeface="Montserrat Classic"/>
                  <a:cs typeface="Montserrat Classic"/>
                  <a:sym typeface="Montserrat Classic"/>
                </a:rPr>
                <a:t>sa</a:t>
              </a:r>
              <a:r>
                <a:rPr lang="en-US" sz="950" u="sng">
                  <a:solidFill>
                    <a:srgbClr val="FFFFFF"/>
                  </a:solidFill>
                  <a:latin typeface="Montserrat Classic"/>
                  <a:ea typeface="Montserrat Classic"/>
                  <a:cs typeface="Montserrat Classic"/>
                  <a:sym typeface="Montserrat Classic"/>
                </a:rPr>
                <a:t>/2.0</a:t>
              </a:r>
              <a:r>
                <a:rPr lang="en-US" sz="950">
                  <a:solidFill>
                    <a:srgbClr val="FFFFFF"/>
                  </a:solidFill>
                  <a:latin typeface="Montserrat Classic"/>
                  <a:ea typeface="Montserrat Classic"/>
                  <a:cs typeface="Montserrat Classic"/>
                  <a:sym typeface="Montserrat Classic"/>
                </a:rPr>
                <a:t> - © </a:t>
              </a:r>
              <a:r>
                <a:rPr lang="en-US" sz="950" u="sng">
                  <a:solidFill>
                    <a:srgbClr val="FFFFFF"/>
                  </a:solidFill>
                  <a:latin typeface="Montserrat Classic"/>
                  <a:ea typeface="Montserrat Classic"/>
                  <a:cs typeface="Montserrat Classic"/>
                  <a:sym typeface="Montserrat Classic"/>
                </a:rPr>
                <a:t>David Purchase</a:t>
              </a:r>
              <a:r>
                <a:rPr lang="en-US" sz="950">
                  <a:solidFill>
                    <a:srgbClr val="FFFFFF"/>
                  </a:solidFill>
                  <a:latin typeface="Montserrat Classic"/>
                  <a:ea typeface="Montserrat Classic"/>
                  <a:cs typeface="Montserrat Classic"/>
                  <a:sym typeface="Montserrat Classic"/>
                </a:rPr>
                <a:t> - </a:t>
              </a:r>
              <a:r>
                <a:rPr lang="en-US" sz="950" u="sng">
                  <a:solidFill>
                    <a:srgbClr val="FFFFFF"/>
                  </a:solidFill>
                  <a:latin typeface="Montserrat Classic"/>
                  <a:ea typeface="Montserrat Classic"/>
                  <a:cs typeface="Montserrat Classic"/>
                  <a:sym typeface="Montserrat Classic"/>
                </a:rPr>
                <a:t>geograph.org.uk/p/4818184</a:t>
              </a:r>
              <a:endParaRPr lang="en-US" sz="950" u="sng">
                <a:solidFill>
                  <a:srgbClr val="FFFFFF"/>
                </a:solidFill>
                <a:latin typeface="Montserrat Classic"/>
                <a:ea typeface="Montserrat Classic"/>
                <a:cs typeface="Montserrat Classic"/>
                <a:sym typeface="Montserrat Classic"/>
                <a:hlinkClick r:id="rId7" tooltip="https://www.geograph.org.uk/photo/4818184"/>
              </a:endParaRPr>
            </a:p>
          </p:txBody>
        </p:sp>
      </p:grpSp>
      <p:sp>
        <p:nvSpPr>
          <p:cNvPr id="13" name="TextBox 13"/>
          <p:cNvSpPr txBox="1"/>
          <p:nvPr/>
        </p:nvSpPr>
        <p:spPr>
          <a:xfrm>
            <a:off x="11723914" y="2907582"/>
            <a:ext cx="6259662" cy="5869684"/>
          </a:xfrm>
          <a:prstGeom prst="rect">
            <a:avLst/>
          </a:prstGeom>
        </p:spPr>
        <p:txBody>
          <a:bodyPr wrap="square" lIns="0" tIns="0" rIns="0" bIns="0" rtlCol="0" anchor="t">
            <a:spAutoFit/>
          </a:bodyPr>
          <a:lstStyle/>
          <a:p>
            <a:pPr algn="ctr">
              <a:lnSpc>
                <a:spcPts val="4200"/>
              </a:lnSpc>
            </a:pPr>
            <a:r>
              <a:rPr lang="en-GB" sz="3000" dirty="0">
                <a:solidFill>
                  <a:srgbClr val="000000"/>
                </a:solidFill>
                <a:latin typeface="Montserrat Classic" panose="020B0604020202020204" charset="0"/>
                <a:ea typeface="Montserrat Classic Bold"/>
                <a:cs typeface="Montserrat Classic Bold"/>
                <a:sym typeface="Montserrat Classic Bold"/>
              </a:rPr>
              <a:t>1600 bridges were closed across Cumbria. </a:t>
            </a:r>
          </a:p>
          <a:p>
            <a:pPr algn="ctr">
              <a:lnSpc>
                <a:spcPts val="4200"/>
              </a:lnSpc>
            </a:pPr>
            <a:r>
              <a:rPr lang="en-GB" sz="3000" dirty="0">
                <a:latin typeface="Montserrat Classic" panose="020B0604020202020204" charset="0"/>
              </a:rPr>
              <a:t>Pooley Bridge was completely destroyed during Storm Desmond due to extreme flooding. The 18th-century stone bridge, which was a vital transport link for the local community, collapsed when the River </a:t>
            </a:r>
            <a:r>
              <a:rPr lang="en-GB" sz="3000" dirty="0" err="1">
                <a:latin typeface="Montserrat Classic" panose="020B0604020202020204" charset="0"/>
              </a:rPr>
              <a:t>Eamont's</a:t>
            </a:r>
            <a:r>
              <a:rPr lang="en-GB" sz="3000" dirty="0">
                <a:latin typeface="Montserrat Classic" panose="020B0604020202020204" charset="0"/>
              </a:rPr>
              <a:t> water levels surged.</a:t>
            </a:r>
            <a:endParaRPr lang="en-GB" sz="3000" dirty="0">
              <a:solidFill>
                <a:srgbClr val="000000"/>
              </a:solidFill>
              <a:latin typeface="Montserrat Classic" panose="020B0604020202020204" charset="0"/>
              <a:ea typeface="Montserrat Classic Bold"/>
              <a:cs typeface="Montserrat Classic Bold"/>
              <a:sym typeface="Montserrat Classic Bold"/>
            </a:endParaRP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0A3DCB32-FD86-9AD7-7D69-8EC29532474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3322961"/>
          </a:xfrm>
          <a:prstGeom prst="rect">
            <a:avLst/>
          </a:prstGeom>
        </p:spPr>
        <p:txBody>
          <a:bodyPr lIns="0" tIns="0" rIns="0" bIns="0" rtlCol="0" anchor="t">
            <a:spAutoFit/>
          </a:bodyPr>
          <a:lstStyle/>
          <a:p>
            <a:pPr algn="ctr">
              <a:lnSpc>
                <a:spcPts val="5319"/>
              </a:lnSpc>
            </a:pPr>
            <a:r>
              <a:rPr lang="en-US" sz="3799" b="1" dirty="0">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dirty="0">
                <a:solidFill>
                  <a:srgbClr val="000000"/>
                </a:solidFill>
                <a:latin typeface="Montserrat Classic"/>
                <a:ea typeface="Montserrat Classic"/>
                <a:cs typeface="Montserrat Classic"/>
                <a:sym typeface="Montserrat Classic"/>
              </a:rPr>
              <a:t> Cut out the impacts of Storm Desmond on Cumbria and Lancashire, and </a:t>
            </a:r>
            <a:r>
              <a:rPr lang="en-US" sz="3799" dirty="0" err="1">
                <a:solidFill>
                  <a:srgbClr val="000000"/>
                </a:solidFill>
                <a:latin typeface="Montserrat Classic"/>
                <a:ea typeface="Montserrat Classic"/>
                <a:cs typeface="Montserrat Classic"/>
                <a:sym typeface="Montserrat Classic"/>
              </a:rPr>
              <a:t>categorise</a:t>
            </a:r>
            <a:r>
              <a:rPr lang="en-US" sz="3799" dirty="0">
                <a:solidFill>
                  <a:srgbClr val="000000"/>
                </a:solidFill>
                <a:latin typeface="Montserrat Classic"/>
                <a:ea typeface="Montserrat Classic"/>
                <a:cs typeface="Montserrat Classic"/>
                <a:sym typeface="Montserrat Classic"/>
              </a:rPr>
              <a:t> them by sticking them under the headings Social, Economic and Environmental impacts.</a:t>
            </a:r>
          </a:p>
        </p:txBody>
      </p:sp>
      <p:sp>
        <p:nvSpPr>
          <p:cNvPr id="11" name="Freeform 11"/>
          <p:cNvSpPr/>
          <p:nvPr/>
        </p:nvSpPr>
        <p:spPr>
          <a:xfrm>
            <a:off x="15165327" y="4042652"/>
            <a:ext cx="2155106" cy="2414240"/>
          </a:xfrm>
          <a:custGeom>
            <a:avLst/>
            <a:gdLst/>
            <a:ahLst/>
            <a:cxnLst/>
            <a:rect l="l" t="t" r="r" b="b"/>
            <a:pathLst>
              <a:path w="2155106" h="2414240">
                <a:moveTo>
                  <a:pt x="0" y="0"/>
                </a:moveTo>
                <a:lnTo>
                  <a:pt x="2155106" y="0"/>
                </a:lnTo>
                <a:lnTo>
                  <a:pt x="2155106" y="2414240"/>
                </a:lnTo>
                <a:lnTo>
                  <a:pt x="0" y="2414240"/>
                </a:lnTo>
                <a:lnTo>
                  <a:pt x="0" y="0"/>
                </a:lnTo>
                <a:close/>
              </a:path>
            </a:pathLst>
          </a:custGeom>
          <a:blipFill>
            <a:blip r:embed="rId6"/>
            <a:stretch>
              <a:fillRect l="-175504" t="-8301" r="-45209" b="-55878"/>
            </a:stretch>
          </a:blipFill>
        </p:spPr>
        <p:txBody>
          <a:bodyPr/>
          <a:lstStyle/>
          <a:p>
            <a:endParaRPr lang="en-GB"/>
          </a:p>
        </p:txBody>
      </p:sp>
      <p:grpSp>
        <p:nvGrpSpPr>
          <p:cNvPr id="12" name="Group 12"/>
          <p:cNvGrpSpPr/>
          <p:nvPr/>
        </p:nvGrpSpPr>
        <p:grpSpPr>
          <a:xfrm>
            <a:off x="-223000" y="5842424"/>
            <a:ext cx="5012285" cy="4637289"/>
            <a:chOff x="0" y="0"/>
            <a:chExt cx="6683046" cy="6183053"/>
          </a:xfrm>
        </p:grpSpPr>
        <p:sp>
          <p:nvSpPr>
            <p:cNvPr id="13" name="Freeform 13"/>
            <p:cNvSpPr/>
            <p:nvPr/>
          </p:nvSpPr>
          <p:spPr>
            <a:xfrm rot="17732" flipH="1">
              <a:off x="15349" y="197632"/>
              <a:ext cx="6652349" cy="5968303"/>
            </a:xfrm>
            <a:custGeom>
              <a:avLst/>
              <a:gdLst/>
              <a:ahLst/>
              <a:cxnLst/>
              <a:rect l="l" t="t" r="r" b="b"/>
              <a:pathLst>
                <a:path w="6652349" h="5968303">
                  <a:moveTo>
                    <a:pt x="6652348" y="0"/>
                  </a:moveTo>
                  <a:lnTo>
                    <a:pt x="0" y="0"/>
                  </a:lnTo>
                  <a:lnTo>
                    <a:pt x="0" y="5968303"/>
                  </a:lnTo>
                  <a:lnTo>
                    <a:pt x="6652348" y="5968303"/>
                  </a:lnTo>
                  <a:lnTo>
                    <a:pt x="6652348" y="0"/>
                  </a:lnTo>
                  <a:close/>
                </a:path>
              </a:pathLst>
            </a:custGeom>
            <a:blipFill>
              <a:blip r:embed="rId7"/>
              <a:stretch>
                <a:fillRect t="-2108" b="-2108"/>
              </a:stretch>
            </a:blipFill>
          </p:spPr>
          <p:txBody>
            <a:bodyPr/>
            <a:lstStyle/>
            <a:p>
              <a:endParaRPr lang="en-GB"/>
            </a:p>
          </p:txBody>
        </p:sp>
        <p:sp>
          <p:nvSpPr>
            <p:cNvPr id="14" name="Freeform 14"/>
            <p:cNvSpPr/>
            <p:nvPr/>
          </p:nvSpPr>
          <p:spPr>
            <a:xfrm rot="532675">
              <a:off x="1891214" y="262407"/>
              <a:ext cx="3820501" cy="5408982"/>
            </a:xfrm>
            <a:custGeom>
              <a:avLst/>
              <a:gdLst/>
              <a:ahLst/>
              <a:cxnLst/>
              <a:rect l="l" t="t" r="r" b="b"/>
              <a:pathLst>
                <a:path w="3820501" h="5408982">
                  <a:moveTo>
                    <a:pt x="0" y="0"/>
                  </a:moveTo>
                  <a:lnTo>
                    <a:pt x="3820501" y="0"/>
                  </a:lnTo>
                  <a:lnTo>
                    <a:pt x="3820501" y="5408982"/>
                  </a:lnTo>
                  <a:lnTo>
                    <a:pt x="0" y="5408982"/>
                  </a:lnTo>
                  <a:lnTo>
                    <a:pt x="0" y="0"/>
                  </a:lnTo>
                  <a:close/>
                </a:path>
              </a:pathLst>
            </a:custGeom>
            <a:blipFill>
              <a:blip r:embed="rId8"/>
              <a:stretch>
                <a:fillRect/>
              </a:stretch>
            </a:blipFill>
          </p:spPr>
          <p:txBody>
            <a:bodyPr/>
            <a:lstStyle/>
            <a:p>
              <a:endParaRPr lang="en-GB"/>
            </a:p>
          </p:txBody>
        </p:sp>
        <p:sp>
          <p:nvSpPr>
            <p:cNvPr id="15" name="Freeform 15"/>
            <p:cNvSpPr/>
            <p:nvPr/>
          </p:nvSpPr>
          <p:spPr>
            <a:xfrm rot="17732" flipH="1">
              <a:off x="1502762" y="3124637"/>
              <a:ext cx="4093575" cy="2354452"/>
            </a:xfrm>
            <a:custGeom>
              <a:avLst/>
              <a:gdLst/>
              <a:ahLst/>
              <a:cxnLst/>
              <a:rect l="l" t="t" r="r" b="b"/>
              <a:pathLst>
                <a:path w="4093575" h="2354452">
                  <a:moveTo>
                    <a:pt x="4093575" y="0"/>
                  </a:moveTo>
                  <a:lnTo>
                    <a:pt x="0" y="0"/>
                  </a:lnTo>
                  <a:lnTo>
                    <a:pt x="0" y="2354452"/>
                  </a:lnTo>
                  <a:lnTo>
                    <a:pt x="4093575" y="2354452"/>
                  </a:lnTo>
                  <a:lnTo>
                    <a:pt x="4093575" y="0"/>
                  </a:lnTo>
                  <a:close/>
                </a:path>
              </a:pathLst>
            </a:custGeom>
            <a:blipFill>
              <a:blip r:embed="rId9"/>
              <a:stretch>
                <a:fillRect l="-22405" t="-42076" r="-34666"/>
              </a:stretch>
            </a:blipFill>
          </p:spPr>
          <p:txBody>
            <a:bodyPr/>
            <a:lstStyle/>
            <a:p>
              <a:endParaRPr lang="en-GB"/>
            </a:p>
          </p:txBody>
        </p:sp>
      </p:grpSp>
      <p:sp>
        <p:nvSpPr>
          <p:cNvPr id="16" name="TextBox 16"/>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8" name="TextBox 18"/>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9" name="TextBox 20">
            <a:extLst>
              <a:ext uri="{FF2B5EF4-FFF2-40B4-BE49-F238E27FC236}">
                <a16:creationId xmlns:a16="http://schemas.microsoft.com/office/drawing/2014/main" id="{96811596-490F-96FE-6F82-3EB32765CB7E}"/>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4351780" cy="510214"/>
            </a:xfrm>
            <a:prstGeom prst="rect">
              <a:avLst/>
            </a:prstGeom>
          </p:spPr>
          <p:txBody>
            <a:bodyPr lIns="50800" tIns="50800" rIns="50800" bIns="50800" rtlCol="0" anchor="ctr"/>
            <a:lstStyle/>
            <a:p>
              <a:pPr algn="ctr">
                <a:lnSpc>
                  <a:spcPts val="2240"/>
                </a:lnSpc>
              </a:pPr>
              <a:endParaRPr/>
            </a:p>
          </p:txBody>
        </p:sp>
      </p:grpSp>
      <p:sp>
        <p:nvSpPr>
          <p:cNvPr id="13" name="TextBox 13"/>
          <p:cNvSpPr txBox="1"/>
          <p:nvPr/>
        </p:nvSpPr>
        <p:spPr>
          <a:xfrm>
            <a:off x="1028700" y="2863981"/>
            <a:ext cx="16018453" cy="1471665"/>
          </a:xfrm>
          <a:prstGeom prst="rect">
            <a:avLst/>
          </a:prstGeom>
        </p:spPr>
        <p:txBody>
          <a:bodyPr lIns="0" tIns="0" rIns="0" bIns="0" rtlCol="0" anchor="t">
            <a:spAutoFit/>
          </a:bodyPr>
          <a:lstStyle/>
          <a:p>
            <a:pPr algn="ctr">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Social impacts</a:t>
            </a:r>
            <a:r>
              <a:rPr lang="en-US" sz="28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nvGrpSpPr>
          <p:cNvPr id="14" name="Group 14"/>
          <p:cNvGrpSpPr/>
          <p:nvPr/>
        </p:nvGrpSpPr>
        <p:grpSpPr>
          <a:xfrm>
            <a:off x="5021180" y="5308486"/>
            <a:ext cx="3986826" cy="3562712"/>
            <a:chOff x="0" y="0"/>
            <a:chExt cx="1050028" cy="938328"/>
          </a:xfrm>
        </p:grpSpPr>
        <p:sp>
          <p:nvSpPr>
            <p:cNvPr id="15" name="Freeform 15"/>
            <p:cNvSpPr/>
            <p:nvPr/>
          </p:nvSpPr>
          <p:spPr>
            <a:xfrm>
              <a:off x="0" y="0"/>
              <a:ext cx="1050028" cy="938328"/>
            </a:xfrm>
            <a:custGeom>
              <a:avLst/>
              <a:gdLst/>
              <a:ahLst/>
              <a:cxnLst/>
              <a:rect l="l" t="t" r="r" b="b"/>
              <a:pathLst>
                <a:path w="1050028" h="938328">
                  <a:moveTo>
                    <a:pt x="99036" y="0"/>
                  </a:moveTo>
                  <a:lnTo>
                    <a:pt x="950993" y="0"/>
                  </a:lnTo>
                  <a:cubicBezTo>
                    <a:pt x="977258" y="0"/>
                    <a:pt x="1002449" y="10434"/>
                    <a:pt x="1021021" y="29007"/>
                  </a:cubicBezTo>
                  <a:cubicBezTo>
                    <a:pt x="1039594" y="47580"/>
                    <a:pt x="1050028" y="72770"/>
                    <a:pt x="1050028" y="99036"/>
                  </a:cubicBezTo>
                  <a:lnTo>
                    <a:pt x="1050028" y="839292"/>
                  </a:lnTo>
                  <a:cubicBezTo>
                    <a:pt x="1050028" y="865558"/>
                    <a:pt x="1039594" y="890748"/>
                    <a:pt x="1021021" y="909321"/>
                  </a:cubicBezTo>
                  <a:cubicBezTo>
                    <a:pt x="1002449" y="927893"/>
                    <a:pt x="977258" y="938328"/>
                    <a:pt x="950993" y="938328"/>
                  </a:cubicBezTo>
                  <a:lnTo>
                    <a:pt x="99036" y="938328"/>
                  </a:lnTo>
                  <a:cubicBezTo>
                    <a:pt x="72770" y="938328"/>
                    <a:pt x="47580" y="927893"/>
                    <a:pt x="29007" y="909321"/>
                  </a:cubicBezTo>
                  <a:cubicBezTo>
                    <a:pt x="10434" y="890748"/>
                    <a:pt x="0" y="865558"/>
                    <a:pt x="0" y="839292"/>
                  </a:cubicBezTo>
                  <a:lnTo>
                    <a:pt x="0" y="99036"/>
                  </a:lnTo>
                  <a:cubicBezTo>
                    <a:pt x="0" y="72770"/>
                    <a:pt x="10434" y="47580"/>
                    <a:pt x="29007" y="29007"/>
                  </a:cubicBezTo>
                  <a:cubicBezTo>
                    <a:pt x="47580" y="10434"/>
                    <a:pt x="72770" y="0"/>
                    <a:pt x="99036"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050028" cy="98595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45 schools were affected in Cumbria , resulting in 3,034 children not attending school at the end of the autumn term.</a:t>
              </a:r>
            </a:p>
          </p:txBody>
        </p:sp>
      </p:grpSp>
      <p:grpSp>
        <p:nvGrpSpPr>
          <p:cNvPr id="17" name="Group 17"/>
          <p:cNvGrpSpPr/>
          <p:nvPr/>
        </p:nvGrpSpPr>
        <p:grpSpPr>
          <a:xfrm>
            <a:off x="13977662" y="4749935"/>
            <a:ext cx="3720289" cy="4050887"/>
            <a:chOff x="0" y="0"/>
            <a:chExt cx="979829" cy="901256"/>
          </a:xfrm>
        </p:grpSpPr>
        <p:sp>
          <p:nvSpPr>
            <p:cNvPr id="18" name="Freeform 18"/>
            <p:cNvSpPr/>
            <p:nvPr/>
          </p:nvSpPr>
          <p:spPr>
            <a:xfrm>
              <a:off x="0" y="0"/>
              <a:ext cx="979829" cy="901256"/>
            </a:xfrm>
            <a:custGeom>
              <a:avLst/>
              <a:gdLst/>
              <a:ahLst/>
              <a:cxnLst/>
              <a:rect l="l" t="t" r="r" b="b"/>
              <a:pathLst>
                <a:path w="979829" h="901256">
                  <a:moveTo>
                    <a:pt x="106131" y="0"/>
                  </a:moveTo>
                  <a:lnTo>
                    <a:pt x="873698" y="0"/>
                  </a:lnTo>
                  <a:cubicBezTo>
                    <a:pt x="932313" y="0"/>
                    <a:pt x="979829" y="47516"/>
                    <a:pt x="979829" y="106131"/>
                  </a:cubicBezTo>
                  <a:lnTo>
                    <a:pt x="979829" y="795125"/>
                  </a:lnTo>
                  <a:cubicBezTo>
                    <a:pt x="979829" y="853740"/>
                    <a:pt x="932313" y="901256"/>
                    <a:pt x="873698" y="901256"/>
                  </a:cubicBezTo>
                  <a:lnTo>
                    <a:pt x="106131" y="901256"/>
                  </a:lnTo>
                  <a:cubicBezTo>
                    <a:pt x="47516" y="901256"/>
                    <a:pt x="0" y="853740"/>
                    <a:pt x="0" y="795125"/>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9" name="TextBox 19"/>
            <p:cNvSpPr txBox="1"/>
            <p:nvPr/>
          </p:nvSpPr>
          <p:spPr>
            <a:xfrm>
              <a:off x="0" y="-47625"/>
              <a:ext cx="979829" cy="948881"/>
            </a:xfrm>
            <a:prstGeom prst="rect">
              <a:avLst/>
            </a:prstGeom>
          </p:spPr>
          <p:txBody>
            <a:bodyPr lIns="50800" tIns="50800" rIns="50800" bIns="50800" rtlCol="0" anchor="ctr"/>
            <a:lstStyle/>
            <a:p>
              <a:pPr algn="ctr">
                <a:lnSpc>
                  <a:spcPts val="3499"/>
                </a:lnSpc>
              </a:pPr>
              <a:endParaRPr lang="en-US" sz="2499">
                <a:solidFill>
                  <a:srgbClr val="000000"/>
                </a:solidFill>
                <a:latin typeface="Montserrat Classic"/>
                <a:ea typeface="Montserrat Classic"/>
                <a:cs typeface="Montserrat Classic"/>
                <a:sym typeface="Montserrat Classic"/>
              </a:endParaRPr>
            </a:p>
          </p:txBody>
        </p:sp>
      </p:grpSp>
      <p:grpSp>
        <p:nvGrpSpPr>
          <p:cNvPr id="20" name="Group 20"/>
          <p:cNvGrpSpPr/>
          <p:nvPr/>
        </p:nvGrpSpPr>
        <p:grpSpPr>
          <a:xfrm>
            <a:off x="9632690" y="4749935"/>
            <a:ext cx="3778510" cy="5247103"/>
            <a:chOff x="0" y="0"/>
            <a:chExt cx="4960386" cy="6519153"/>
          </a:xfrm>
        </p:grpSpPr>
        <p:grpSp>
          <p:nvGrpSpPr>
            <p:cNvPr id="21" name="Group 21"/>
            <p:cNvGrpSpPr/>
            <p:nvPr/>
          </p:nvGrpSpPr>
          <p:grpSpPr>
            <a:xfrm>
              <a:off x="0" y="3194525"/>
              <a:ext cx="4960386" cy="3324628"/>
              <a:chOff x="0" y="0"/>
              <a:chExt cx="979829" cy="656717"/>
            </a:xfrm>
          </p:grpSpPr>
          <p:sp>
            <p:nvSpPr>
              <p:cNvPr id="22" name="Freeform 22"/>
              <p:cNvSpPr/>
              <p:nvPr/>
            </p:nvSpPr>
            <p:spPr>
              <a:xfrm>
                <a:off x="0" y="0"/>
                <a:ext cx="979829" cy="656717"/>
              </a:xfrm>
              <a:custGeom>
                <a:avLst/>
                <a:gdLst/>
                <a:ahLst/>
                <a:cxnLst/>
                <a:rect l="l" t="t" r="r" b="b"/>
                <a:pathLst>
                  <a:path w="979829" h="656717">
                    <a:moveTo>
                      <a:pt x="106131" y="0"/>
                    </a:moveTo>
                    <a:lnTo>
                      <a:pt x="873698" y="0"/>
                    </a:lnTo>
                    <a:cubicBezTo>
                      <a:pt x="932313" y="0"/>
                      <a:pt x="979829" y="47516"/>
                      <a:pt x="979829" y="106131"/>
                    </a:cubicBezTo>
                    <a:lnTo>
                      <a:pt x="979829" y="550586"/>
                    </a:lnTo>
                    <a:cubicBezTo>
                      <a:pt x="979829" y="609200"/>
                      <a:pt x="932313" y="656717"/>
                      <a:pt x="873698" y="656717"/>
                    </a:cubicBezTo>
                    <a:lnTo>
                      <a:pt x="106131" y="656717"/>
                    </a:lnTo>
                    <a:cubicBezTo>
                      <a:pt x="47516" y="656717"/>
                      <a:pt x="0" y="609200"/>
                      <a:pt x="0" y="550586"/>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47625"/>
                <a:ext cx="979829" cy="704342"/>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Six months after the storms, a quarter of households were unable to return to their homes.</a:t>
                </a:r>
              </a:p>
            </p:txBody>
          </p:sp>
        </p:grpSp>
        <p:grpSp>
          <p:nvGrpSpPr>
            <p:cNvPr id="24" name="Group 24"/>
            <p:cNvGrpSpPr/>
            <p:nvPr/>
          </p:nvGrpSpPr>
          <p:grpSpPr>
            <a:xfrm>
              <a:off x="0" y="0"/>
              <a:ext cx="4960386" cy="2838925"/>
              <a:chOff x="0" y="0"/>
              <a:chExt cx="979829" cy="560775"/>
            </a:xfrm>
          </p:grpSpPr>
          <p:sp>
            <p:nvSpPr>
              <p:cNvPr id="25" name="Freeform 25"/>
              <p:cNvSpPr/>
              <p:nvPr/>
            </p:nvSpPr>
            <p:spPr>
              <a:xfrm>
                <a:off x="0" y="0"/>
                <a:ext cx="979829" cy="560775"/>
              </a:xfrm>
              <a:custGeom>
                <a:avLst/>
                <a:gdLst/>
                <a:ahLst/>
                <a:cxnLst/>
                <a:rect l="l" t="t" r="r" b="b"/>
                <a:pathLst>
                  <a:path w="979829" h="560775">
                    <a:moveTo>
                      <a:pt x="106131" y="0"/>
                    </a:moveTo>
                    <a:lnTo>
                      <a:pt x="873698" y="0"/>
                    </a:lnTo>
                    <a:cubicBezTo>
                      <a:pt x="932313" y="0"/>
                      <a:pt x="979829" y="47516"/>
                      <a:pt x="979829" y="106131"/>
                    </a:cubicBezTo>
                    <a:lnTo>
                      <a:pt x="979829" y="454644"/>
                    </a:lnTo>
                    <a:cubicBezTo>
                      <a:pt x="979829" y="513259"/>
                      <a:pt x="932313" y="560775"/>
                      <a:pt x="873698" y="560775"/>
                    </a:cubicBezTo>
                    <a:lnTo>
                      <a:pt x="106131" y="560775"/>
                    </a:lnTo>
                    <a:cubicBezTo>
                      <a:pt x="47516" y="560775"/>
                      <a:pt x="0" y="513259"/>
                      <a:pt x="0" y="454644"/>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6" name="TextBox 26"/>
              <p:cNvSpPr txBox="1"/>
              <p:nvPr/>
            </p:nvSpPr>
            <p:spPr>
              <a:xfrm>
                <a:off x="0" y="-47625"/>
                <a:ext cx="979829" cy="608400"/>
              </a:xfrm>
              <a:prstGeom prst="rect">
                <a:avLst/>
              </a:prstGeom>
            </p:spPr>
            <p:txBody>
              <a:bodyPr lIns="50800" tIns="50800" rIns="50800" bIns="50800" rtlCol="0" anchor="ctr"/>
              <a:lstStyle/>
              <a:p>
                <a:pPr algn="ctr"/>
                <a:endParaRPr lang="en-US" sz="2000">
                  <a:solidFill>
                    <a:srgbClr val="000000"/>
                  </a:solidFill>
                  <a:latin typeface="Montserrat Classic"/>
                  <a:ea typeface="Montserrat Classic"/>
                  <a:cs typeface="Montserrat Classic"/>
                  <a:sym typeface="Montserrat Classic"/>
                </a:endParaRPr>
              </a:p>
            </p:txBody>
          </p:sp>
        </p:grpSp>
      </p:grpSp>
      <p:grpSp>
        <p:nvGrpSpPr>
          <p:cNvPr id="27" name="Group 27"/>
          <p:cNvGrpSpPr/>
          <p:nvPr/>
        </p:nvGrpSpPr>
        <p:grpSpPr>
          <a:xfrm>
            <a:off x="666683" y="4587963"/>
            <a:ext cx="3729814" cy="5051337"/>
            <a:chOff x="0" y="-241102"/>
            <a:chExt cx="4973086" cy="6735117"/>
          </a:xfrm>
        </p:grpSpPr>
        <p:grpSp>
          <p:nvGrpSpPr>
            <p:cNvPr id="28" name="Group 28"/>
            <p:cNvGrpSpPr/>
            <p:nvPr/>
          </p:nvGrpSpPr>
          <p:grpSpPr>
            <a:xfrm>
              <a:off x="0" y="3175180"/>
              <a:ext cx="4960386" cy="3318835"/>
              <a:chOff x="0" y="0"/>
              <a:chExt cx="979829" cy="655572"/>
            </a:xfrm>
          </p:grpSpPr>
          <p:sp>
            <p:nvSpPr>
              <p:cNvPr id="29" name="Freeform 29"/>
              <p:cNvSpPr/>
              <p:nvPr/>
            </p:nvSpPr>
            <p:spPr>
              <a:xfrm>
                <a:off x="0" y="0"/>
                <a:ext cx="979829" cy="655572"/>
              </a:xfrm>
              <a:custGeom>
                <a:avLst/>
                <a:gdLst/>
                <a:ahLst/>
                <a:cxnLst/>
                <a:rect l="l" t="t" r="r" b="b"/>
                <a:pathLst>
                  <a:path w="979829" h="655572">
                    <a:moveTo>
                      <a:pt x="106131" y="0"/>
                    </a:moveTo>
                    <a:lnTo>
                      <a:pt x="873698" y="0"/>
                    </a:lnTo>
                    <a:cubicBezTo>
                      <a:pt x="932313" y="0"/>
                      <a:pt x="979829" y="47516"/>
                      <a:pt x="979829" y="106131"/>
                    </a:cubicBezTo>
                    <a:lnTo>
                      <a:pt x="979829" y="549441"/>
                    </a:lnTo>
                    <a:cubicBezTo>
                      <a:pt x="979829" y="608056"/>
                      <a:pt x="932313" y="655572"/>
                      <a:pt x="873698" y="655572"/>
                    </a:cubicBezTo>
                    <a:lnTo>
                      <a:pt x="106131" y="655572"/>
                    </a:lnTo>
                    <a:cubicBezTo>
                      <a:pt x="47516" y="655572"/>
                      <a:pt x="0" y="608056"/>
                      <a:pt x="0" y="549441"/>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30" name="TextBox 30"/>
              <p:cNvSpPr txBox="1"/>
              <p:nvPr/>
            </p:nvSpPr>
            <p:spPr>
              <a:xfrm>
                <a:off x="0" y="-47625"/>
                <a:ext cx="979829" cy="703197"/>
              </a:xfrm>
              <a:prstGeom prst="rect">
                <a:avLst/>
              </a:prstGeom>
            </p:spPr>
            <p:txBody>
              <a:bodyPr lIns="50800" tIns="50800" rIns="50800" bIns="50800" rtlCol="0" anchor="ctr"/>
              <a:lstStyle/>
              <a:p>
                <a:pPr algn="ctr">
                  <a:lnSpc>
                    <a:spcPts val="3499"/>
                  </a:lnSpc>
                </a:pPr>
                <a:r>
                  <a:rPr lang="en-GB" sz="2400" b="0" i="0">
                    <a:solidFill>
                      <a:srgbClr val="000000"/>
                    </a:solidFill>
                    <a:effectLst/>
                    <a:latin typeface="Montserrat Classic" panose="020B0604020202020204" charset="0"/>
                  </a:rPr>
                  <a:t>Over 5200 homes across Cumbria and Lancashire were flooded internally. </a:t>
                </a:r>
                <a:endParaRPr lang="en-US" sz="2400">
                  <a:solidFill>
                    <a:srgbClr val="000000"/>
                  </a:solidFill>
                  <a:latin typeface="Montserrat Classic" panose="020B0604020202020204" charset="0"/>
                  <a:ea typeface="Montserrat Classic"/>
                  <a:cs typeface="Montserrat Classic"/>
                  <a:sym typeface="Montserrat Classic"/>
                </a:endParaRPr>
              </a:p>
            </p:txBody>
          </p:sp>
        </p:grpSp>
        <p:grpSp>
          <p:nvGrpSpPr>
            <p:cNvPr id="31" name="Group 31"/>
            <p:cNvGrpSpPr/>
            <p:nvPr/>
          </p:nvGrpSpPr>
          <p:grpSpPr>
            <a:xfrm>
              <a:off x="12700" y="-241102"/>
              <a:ext cx="4960386" cy="2997182"/>
              <a:chOff x="0" y="-47625"/>
              <a:chExt cx="979829" cy="592036"/>
            </a:xfrm>
          </p:grpSpPr>
          <p:sp>
            <p:nvSpPr>
              <p:cNvPr id="32" name="Freeform 32"/>
              <p:cNvSpPr/>
              <p:nvPr/>
            </p:nvSpPr>
            <p:spPr>
              <a:xfrm>
                <a:off x="0" y="0"/>
                <a:ext cx="979829" cy="544411"/>
              </a:xfrm>
              <a:custGeom>
                <a:avLst/>
                <a:gdLst/>
                <a:ahLst/>
                <a:cxnLst/>
                <a:rect l="l" t="t" r="r" b="b"/>
                <a:pathLst>
                  <a:path w="979829" h="544411">
                    <a:moveTo>
                      <a:pt x="106131" y="0"/>
                    </a:moveTo>
                    <a:lnTo>
                      <a:pt x="873698" y="0"/>
                    </a:lnTo>
                    <a:cubicBezTo>
                      <a:pt x="932313" y="0"/>
                      <a:pt x="979829" y="47516"/>
                      <a:pt x="979829" y="106131"/>
                    </a:cubicBezTo>
                    <a:lnTo>
                      <a:pt x="979829" y="438280"/>
                    </a:lnTo>
                    <a:cubicBezTo>
                      <a:pt x="979829" y="496894"/>
                      <a:pt x="932313" y="544411"/>
                      <a:pt x="873698" y="544411"/>
                    </a:cubicBezTo>
                    <a:lnTo>
                      <a:pt x="106131" y="544411"/>
                    </a:lnTo>
                    <a:cubicBezTo>
                      <a:pt x="47516" y="544411"/>
                      <a:pt x="0" y="496894"/>
                      <a:pt x="0" y="438280"/>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33" name="TextBox 33"/>
              <p:cNvSpPr txBox="1"/>
              <p:nvPr/>
            </p:nvSpPr>
            <p:spPr>
              <a:xfrm>
                <a:off x="0" y="-47625"/>
                <a:ext cx="979829" cy="592036"/>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There was 2 reported deaths and several injuries.</a:t>
                </a:r>
              </a:p>
            </p:txBody>
          </p:sp>
        </p:grpSp>
      </p:grpSp>
      <p:sp>
        <p:nvSpPr>
          <p:cNvPr id="34" name="TextBox 3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36" name="TextBox 3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37" name="TextBox 20">
            <a:extLst>
              <a:ext uri="{FF2B5EF4-FFF2-40B4-BE49-F238E27FC236}">
                <a16:creationId xmlns:a16="http://schemas.microsoft.com/office/drawing/2014/main" id="{6ECE268F-5552-0061-ED63-DE155DC532DE}"/>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38" name="TextBox 37">
            <a:extLst>
              <a:ext uri="{FF2B5EF4-FFF2-40B4-BE49-F238E27FC236}">
                <a16:creationId xmlns:a16="http://schemas.microsoft.com/office/drawing/2014/main" id="{32CA2971-6CC0-8D21-B600-E3326FD95464}"/>
              </a:ext>
            </a:extLst>
          </p:cNvPr>
          <p:cNvSpPr txBox="1"/>
          <p:nvPr/>
        </p:nvSpPr>
        <p:spPr>
          <a:xfrm>
            <a:off x="9632689" y="4896298"/>
            <a:ext cx="3778510" cy="2015936"/>
          </a:xfrm>
          <a:prstGeom prst="rect">
            <a:avLst/>
          </a:prstGeom>
          <a:noFill/>
        </p:spPr>
        <p:txBody>
          <a:bodyPr wrap="square">
            <a:spAutoFit/>
          </a:bodyPr>
          <a:lstStyle/>
          <a:p>
            <a:pPr algn="ctr"/>
            <a:r>
              <a:rPr lang="en-GB" sz="2500">
                <a:latin typeface="Montserrat Classic" panose="020B0604020202020204" charset="0"/>
              </a:rPr>
              <a:t>1,051 operations, clinics, treatments, and diagnostics were cancelled or rescheduled.</a:t>
            </a:r>
          </a:p>
        </p:txBody>
      </p:sp>
      <p:sp>
        <p:nvSpPr>
          <p:cNvPr id="40" name="TextBox 39">
            <a:extLst>
              <a:ext uri="{FF2B5EF4-FFF2-40B4-BE49-F238E27FC236}">
                <a16:creationId xmlns:a16="http://schemas.microsoft.com/office/drawing/2014/main" id="{FC3E5E2E-A5AE-850D-79FC-A89F131F74D4}"/>
              </a:ext>
            </a:extLst>
          </p:cNvPr>
          <p:cNvSpPr txBox="1"/>
          <p:nvPr/>
        </p:nvSpPr>
        <p:spPr>
          <a:xfrm>
            <a:off x="14097000" y="4863048"/>
            <a:ext cx="3586353" cy="3785652"/>
          </a:xfrm>
          <a:prstGeom prst="rect">
            <a:avLst/>
          </a:prstGeom>
          <a:noFill/>
        </p:spPr>
        <p:txBody>
          <a:bodyPr wrap="square">
            <a:spAutoFit/>
          </a:bodyPr>
          <a:lstStyle/>
          <a:p>
            <a:pPr algn="ctr"/>
            <a:r>
              <a:rPr lang="en-GB" sz="2400">
                <a:latin typeface="Montserrat Classic" panose="020B0604020202020204" charset="0"/>
              </a:rPr>
              <a:t>Around 43,000 homes lost power during the flooding, with the Caton Road substation in Lancaster being flooded, causing widespread outages, including at Royal Lancaster Infirmary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792153" y="4628520"/>
            <a:ext cx="8824307" cy="3447290"/>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Montserrat Classic"/>
                <a:ea typeface="Montserrat Classic"/>
                <a:cs typeface="Montserrat Classic"/>
                <a:sym typeface="Montserrat Classic"/>
              </a:rPr>
              <a:t>Using your atlas, </a:t>
            </a:r>
            <a:r>
              <a:rPr lang="en-US" sz="3899" b="1">
                <a:solidFill>
                  <a:srgbClr val="000000"/>
                </a:solidFill>
                <a:latin typeface="Montserrat Classic Bold"/>
                <a:ea typeface="Montserrat Classic Bold"/>
                <a:cs typeface="Montserrat Classic Bold"/>
                <a:sym typeface="Montserrat Classic Bold"/>
              </a:rPr>
              <a:t>locate the counties: Cumbria</a:t>
            </a:r>
            <a:r>
              <a:rPr lang="en-US" sz="3899">
                <a:solidFill>
                  <a:srgbClr val="000000"/>
                </a:solidFill>
                <a:latin typeface="Montserrat Classic"/>
                <a:ea typeface="Montserrat Classic"/>
                <a:cs typeface="Montserrat Classic"/>
                <a:sym typeface="Montserrat Classic"/>
              </a:rPr>
              <a:t> </a:t>
            </a:r>
            <a:r>
              <a:rPr lang="en-US" sz="3899" b="1">
                <a:solidFill>
                  <a:srgbClr val="000000"/>
                </a:solidFill>
                <a:latin typeface="Montserrat Classic"/>
                <a:ea typeface="Montserrat Classic"/>
                <a:cs typeface="Montserrat Classic"/>
                <a:sym typeface="Montserrat Classic"/>
              </a:rPr>
              <a:t>and Lancashire </a:t>
            </a:r>
            <a:r>
              <a:rPr lang="en-US" sz="3899">
                <a:solidFill>
                  <a:srgbClr val="000000"/>
                </a:solidFill>
                <a:latin typeface="Montserrat Classic"/>
                <a:ea typeface="Montserrat Classic"/>
                <a:cs typeface="Montserrat Classic"/>
                <a:sym typeface="Montserrat Classic"/>
              </a:rPr>
              <a:t>on this map of Great Britain. </a:t>
            </a:r>
          </a:p>
          <a:p>
            <a:pPr algn="ctr">
              <a:lnSpc>
                <a:spcPts val="5459"/>
              </a:lnSpc>
              <a:spcBef>
                <a:spcPct val="0"/>
              </a:spcBef>
            </a:pPr>
            <a:r>
              <a:rPr lang="en-US" sz="3899">
                <a:solidFill>
                  <a:srgbClr val="000000"/>
                </a:solidFill>
                <a:latin typeface="Montserrat Classic"/>
                <a:ea typeface="Montserrat Classic"/>
                <a:cs typeface="Montserrat Classic"/>
                <a:sym typeface="Montserrat Classic"/>
              </a:rPr>
              <a:t> </a:t>
            </a:r>
            <a:r>
              <a:rPr lang="en-US" sz="3899" err="1">
                <a:solidFill>
                  <a:srgbClr val="000000"/>
                </a:solidFill>
                <a:latin typeface="Montserrat Classic"/>
                <a:ea typeface="Montserrat Classic"/>
                <a:cs typeface="Montserrat Classic"/>
                <a:sym typeface="Montserrat Classic"/>
              </a:rPr>
              <a:t>Colour</a:t>
            </a:r>
            <a:r>
              <a:rPr lang="en-US" sz="3899">
                <a:solidFill>
                  <a:srgbClr val="000000"/>
                </a:solidFill>
                <a:latin typeface="Montserrat Classic"/>
                <a:ea typeface="Montserrat Classic"/>
                <a:cs typeface="Montserrat Classic"/>
                <a:sym typeface="Montserrat Classic"/>
              </a:rPr>
              <a:t> it in on your worksheet to identify it.</a:t>
            </a:r>
          </a:p>
        </p:txBody>
      </p:sp>
      <p:sp>
        <p:nvSpPr>
          <p:cNvPr id="8" name="Freeform 8"/>
          <p:cNvSpPr/>
          <p:nvPr/>
        </p:nvSpPr>
        <p:spPr>
          <a:xfrm>
            <a:off x="8610369" y="3147648"/>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5"/>
            <a:stretch>
              <a:fillRect l="-175504" t="-8863" r="-45209" b="-66424"/>
            </a:stretch>
          </a:blipFill>
        </p:spPr>
        <p:txBody>
          <a:bodyPr/>
          <a:lstStyle/>
          <a:p>
            <a:endParaRPr lang="en-GB"/>
          </a:p>
        </p:txBody>
      </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grpSp>
        <p:nvGrpSpPr>
          <p:cNvPr id="10" name="Group 10"/>
          <p:cNvGrpSpPr/>
          <p:nvPr/>
        </p:nvGrpSpPr>
        <p:grpSpPr>
          <a:xfrm>
            <a:off x="10842913" y="1853278"/>
            <a:ext cx="5691323" cy="8269804"/>
            <a:chOff x="56856" y="2281683"/>
            <a:chExt cx="7588431" cy="11026405"/>
          </a:xfrm>
        </p:grpSpPr>
        <p:grpSp>
          <p:nvGrpSpPr>
            <p:cNvPr id="11" name="Group 11"/>
            <p:cNvGrpSpPr/>
            <p:nvPr/>
          </p:nvGrpSpPr>
          <p:grpSpPr>
            <a:xfrm>
              <a:off x="66503" y="2281683"/>
              <a:ext cx="7578784" cy="11026405"/>
              <a:chOff x="0" y="-28575"/>
              <a:chExt cx="1337578" cy="1946048"/>
            </a:xfrm>
          </p:grpSpPr>
          <p:sp>
            <p:nvSpPr>
              <p:cNvPr id="12" name="Freeform 12"/>
              <p:cNvSpPr/>
              <p:nvPr/>
            </p:nvSpPr>
            <p:spPr>
              <a:xfrm>
                <a:off x="0" y="0"/>
                <a:ext cx="1337578" cy="1917473"/>
              </a:xfrm>
              <a:custGeom>
                <a:avLst/>
                <a:gdLst/>
                <a:ahLst/>
                <a:cxnLst/>
                <a:rect l="l" t="t" r="r" b="b"/>
                <a:pathLst>
                  <a:path w="1337578" h="1917473">
                    <a:moveTo>
                      <a:pt x="0" y="0"/>
                    </a:moveTo>
                    <a:lnTo>
                      <a:pt x="1337578" y="0"/>
                    </a:lnTo>
                    <a:lnTo>
                      <a:pt x="1337578" y="1917473"/>
                    </a:lnTo>
                    <a:lnTo>
                      <a:pt x="0" y="1917473"/>
                    </a:lnTo>
                    <a:close/>
                  </a:path>
                </a:pathLst>
              </a:custGeom>
              <a:solidFill>
                <a:srgbClr val="CFCFCF"/>
              </a:solidFill>
            </p:spPr>
            <p:txBody>
              <a:bodyPr/>
              <a:lstStyle/>
              <a:p>
                <a:endParaRPr lang="en-GB"/>
              </a:p>
            </p:txBody>
          </p:sp>
          <p:sp>
            <p:nvSpPr>
              <p:cNvPr id="13" name="TextBox 13"/>
              <p:cNvSpPr txBox="1"/>
              <p:nvPr/>
            </p:nvSpPr>
            <p:spPr>
              <a:xfrm>
                <a:off x="0" y="-28575"/>
                <a:ext cx="1337578" cy="1946048"/>
              </a:xfrm>
              <a:prstGeom prst="rect">
                <a:avLst/>
              </a:prstGeom>
            </p:spPr>
            <p:txBody>
              <a:bodyPr lIns="50800" tIns="50800" rIns="50800" bIns="50800" rtlCol="0" anchor="ctr"/>
              <a:lstStyle/>
              <a:p>
                <a:pPr algn="ctr">
                  <a:lnSpc>
                    <a:spcPts val="2240"/>
                  </a:lnSpc>
                </a:pPr>
                <a:endParaRPr/>
              </a:p>
            </p:txBody>
          </p:sp>
        </p:grpSp>
        <p:sp>
          <p:nvSpPr>
            <p:cNvPr id="14" name="Freeform 14"/>
            <p:cNvSpPr/>
            <p:nvPr/>
          </p:nvSpPr>
          <p:spPr>
            <a:xfrm>
              <a:off x="233936" y="2570452"/>
              <a:ext cx="6675837" cy="10433385"/>
            </a:xfrm>
            <a:custGeom>
              <a:avLst/>
              <a:gdLst/>
              <a:ahLst/>
              <a:cxnLst/>
              <a:rect l="l" t="t" r="r" b="b"/>
              <a:pathLst>
                <a:path w="6675837" h="10433385">
                  <a:moveTo>
                    <a:pt x="0" y="0"/>
                  </a:moveTo>
                  <a:lnTo>
                    <a:pt x="6675836" y="0"/>
                  </a:lnTo>
                  <a:lnTo>
                    <a:pt x="6675836" y="10433385"/>
                  </a:lnTo>
                  <a:lnTo>
                    <a:pt x="0" y="10433385"/>
                  </a:lnTo>
                  <a:lnTo>
                    <a:pt x="0" y="0"/>
                  </a:lnTo>
                  <a:close/>
                </a:path>
              </a:pathLst>
            </a:custGeom>
            <a:blipFill>
              <a:blip r:embed="rId7">
                <a:extLst>
                  <a:ext uri="{96DAC541-7B7A-43D3-8B79-37D633B846F1}">
                    <asvg:svgBlip xmlns:asvg="http://schemas.microsoft.com/office/drawing/2016/SVG/main" r:embed="rId8"/>
                  </a:ext>
                </a:extLst>
              </a:blip>
              <a:stretch>
                <a:fillRect l="-2508" t="-24636"/>
              </a:stretch>
            </a:blipFill>
          </p:spPr>
          <p:txBody>
            <a:bodyPr/>
            <a:lstStyle/>
            <a:p>
              <a:endParaRPr lang="en-GB"/>
            </a:p>
          </p:txBody>
        </p:sp>
        <p:sp>
          <p:nvSpPr>
            <p:cNvPr id="15" name="Freeform 15"/>
            <p:cNvSpPr/>
            <p:nvPr/>
          </p:nvSpPr>
          <p:spPr>
            <a:xfrm>
              <a:off x="404119" y="2784880"/>
              <a:ext cx="6608906" cy="10336509"/>
            </a:xfrm>
            <a:custGeom>
              <a:avLst/>
              <a:gdLst/>
              <a:ahLst/>
              <a:cxnLst/>
              <a:rect l="l" t="t" r="r" b="b"/>
              <a:pathLst>
                <a:path w="6608906" h="10336509">
                  <a:moveTo>
                    <a:pt x="0" y="0"/>
                  </a:moveTo>
                  <a:lnTo>
                    <a:pt x="6608906" y="0"/>
                  </a:lnTo>
                  <a:lnTo>
                    <a:pt x="6608906" y="10336509"/>
                  </a:lnTo>
                  <a:lnTo>
                    <a:pt x="0" y="10336509"/>
                  </a:lnTo>
                  <a:lnTo>
                    <a:pt x="0" y="0"/>
                  </a:lnTo>
                  <a:close/>
                </a:path>
              </a:pathLst>
            </a:custGeom>
            <a:blipFill>
              <a:blip r:embed="rId9"/>
              <a:stretch>
                <a:fillRect l="-3877"/>
              </a:stretch>
            </a:blipFill>
          </p:spPr>
          <p:txBody>
            <a:bodyPr/>
            <a:lstStyle/>
            <a:p>
              <a:endParaRPr lang="en-GB"/>
            </a:p>
          </p:txBody>
        </p:sp>
        <p:grpSp>
          <p:nvGrpSpPr>
            <p:cNvPr id="16" name="Group 16"/>
            <p:cNvGrpSpPr/>
            <p:nvPr/>
          </p:nvGrpSpPr>
          <p:grpSpPr>
            <a:xfrm>
              <a:off x="56856" y="6513783"/>
              <a:ext cx="2016979" cy="2315476"/>
              <a:chOff x="50800" y="50800"/>
              <a:chExt cx="1802130" cy="2068830"/>
            </a:xfrm>
          </p:grpSpPr>
          <p:sp>
            <p:nvSpPr>
              <p:cNvPr id="17" name="Freeform 17"/>
              <p:cNvSpPr/>
              <p:nvPr/>
            </p:nvSpPr>
            <p:spPr>
              <a:xfrm>
                <a:off x="50800" y="50800"/>
                <a:ext cx="1802130" cy="2068830"/>
              </a:xfrm>
              <a:custGeom>
                <a:avLst/>
                <a:gdLst/>
                <a:ahLst/>
                <a:cxnLst/>
                <a:rect l="l" t="t" r="r" b="b"/>
                <a:pathLst>
                  <a:path w="1802130" h="2068830">
                    <a:moveTo>
                      <a:pt x="0" y="1038860"/>
                    </a:moveTo>
                    <a:cubicBezTo>
                      <a:pt x="3810" y="1024890"/>
                      <a:pt x="2540" y="1021080"/>
                      <a:pt x="2540" y="1017270"/>
                    </a:cubicBezTo>
                    <a:cubicBezTo>
                      <a:pt x="3810" y="1010920"/>
                      <a:pt x="7620" y="1003300"/>
                      <a:pt x="10160" y="995680"/>
                    </a:cubicBezTo>
                    <a:cubicBezTo>
                      <a:pt x="11430" y="989330"/>
                      <a:pt x="12700" y="977900"/>
                      <a:pt x="13970" y="974090"/>
                    </a:cubicBezTo>
                    <a:cubicBezTo>
                      <a:pt x="15240" y="972820"/>
                      <a:pt x="16510" y="972820"/>
                      <a:pt x="17780" y="970280"/>
                    </a:cubicBezTo>
                    <a:cubicBezTo>
                      <a:pt x="20320" y="967740"/>
                      <a:pt x="20320" y="961390"/>
                      <a:pt x="24130" y="953770"/>
                    </a:cubicBezTo>
                    <a:cubicBezTo>
                      <a:pt x="30480" y="941070"/>
                      <a:pt x="49530" y="914400"/>
                      <a:pt x="63500" y="900430"/>
                    </a:cubicBezTo>
                    <a:cubicBezTo>
                      <a:pt x="76200" y="889000"/>
                      <a:pt x="95250" y="889000"/>
                      <a:pt x="104140" y="872490"/>
                    </a:cubicBezTo>
                    <a:cubicBezTo>
                      <a:pt x="120650" y="844550"/>
                      <a:pt x="106680" y="720090"/>
                      <a:pt x="106680" y="718820"/>
                    </a:cubicBezTo>
                    <a:cubicBezTo>
                      <a:pt x="106680" y="718820"/>
                      <a:pt x="107950" y="704850"/>
                      <a:pt x="109220" y="697230"/>
                    </a:cubicBezTo>
                    <a:cubicBezTo>
                      <a:pt x="110490" y="689610"/>
                      <a:pt x="111760" y="675640"/>
                      <a:pt x="111760" y="675640"/>
                    </a:cubicBezTo>
                    <a:cubicBezTo>
                      <a:pt x="111760" y="675640"/>
                      <a:pt x="116840" y="661670"/>
                      <a:pt x="119380" y="655320"/>
                    </a:cubicBezTo>
                    <a:cubicBezTo>
                      <a:pt x="121920" y="647700"/>
                      <a:pt x="127000" y="633730"/>
                      <a:pt x="128270" y="633730"/>
                    </a:cubicBezTo>
                    <a:cubicBezTo>
                      <a:pt x="128270" y="633730"/>
                      <a:pt x="135890" y="621030"/>
                      <a:pt x="139700" y="615950"/>
                    </a:cubicBezTo>
                    <a:cubicBezTo>
                      <a:pt x="143510" y="610870"/>
                      <a:pt x="148590" y="605790"/>
                      <a:pt x="149860" y="600710"/>
                    </a:cubicBezTo>
                    <a:cubicBezTo>
                      <a:pt x="151130" y="598170"/>
                      <a:pt x="149860" y="598170"/>
                      <a:pt x="149860" y="594360"/>
                    </a:cubicBezTo>
                    <a:cubicBezTo>
                      <a:pt x="151130" y="571500"/>
                      <a:pt x="142240" y="429260"/>
                      <a:pt x="182880" y="368300"/>
                    </a:cubicBezTo>
                    <a:cubicBezTo>
                      <a:pt x="232410" y="294640"/>
                      <a:pt x="374650" y="227330"/>
                      <a:pt x="459740" y="204470"/>
                    </a:cubicBezTo>
                    <a:cubicBezTo>
                      <a:pt x="523240" y="186690"/>
                      <a:pt x="579120" y="204470"/>
                      <a:pt x="640080" y="205740"/>
                    </a:cubicBezTo>
                    <a:cubicBezTo>
                      <a:pt x="701040" y="207010"/>
                      <a:pt x="774700" y="195580"/>
                      <a:pt x="822960" y="212090"/>
                    </a:cubicBezTo>
                    <a:cubicBezTo>
                      <a:pt x="861060" y="226060"/>
                      <a:pt x="890270" y="275590"/>
                      <a:pt x="914400" y="280670"/>
                    </a:cubicBezTo>
                    <a:cubicBezTo>
                      <a:pt x="928370" y="283210"/>
                      <a:pt x="937260" y="269240"/>
                      <a:pt x="948690" y="273050"/>
                    </a:cubicBezTo>
                    <a:cubicBezTo>
                      <a:pt x="963930" y="276860"/>
                      <a:pt x="980440" y="316230"/>
                      <a:pt x="991870" y="313690"/>
                    </a:cubicBezTo>
                    <a:cubicBezTo>
                      <a:pt x="1005840" y="309880"/>
                      <a:pt x="1009650" y="256540"/>
                      <a:pt x="1018540" y="224790"/>
                    </a:cubicBezTo>
                    <a:cubicBezTo>
                      <a:pt x="1028700" y="190500"/>
                      <a:pt x="1050290" y="116840"/>
                      <a:pt x="1050290" y="115570"/>
                    </a:cubicBezTo>
                    <a:cubicBezTo>
                      <a:pt x="1050290" y="115570"/>
                      <a:pt x="1056640" y="102870"/>
                      <a:pt x="1059180" y="96520"/>
                    </a:cubicBezTo>
                    <a:cubicBezTo>
                      <a:pt x="1062990" y="90170"/>
                      <a:pt x="1068070" y="77470"/>
                      <a:pt x="1068070" y="77470"/>
                    </a:cubicBezTo>
                    <a:cubicBezTo>
                      <a:pt x="1069340" y="77470"/>
                      <a:pt x="1076960" y="67310"/>
                      <a:pt x="1082040" y="62230"/>
                    </a:cubicBezTo>
                    <a:cubicBezTo>
                      <a:pt x="1085850" y="57150"/>
                      <a:pt x="1094740" y="45720"/>
                      <a:pt x="1096010" y="45720"/>
                    </a:cubicBezTo>
                    <a:cubicBezTo>
                      <a:pt x="1096010" y="45720"/>
                      <a:pt x="1106170" y="38100"/>
                      <a:pt x="1112520" y="33020"/>
                    </a:cubicBezTo>
                    <a:cubicBezTo>
                      <a:pt x="1117600" y="29210"/>
                      <a:pt x="1129030" y="21590"/>
                      <a:pt x="1129030" y="21590"/>
                    </a:cubicBezTo>
                    <a:cubicBezTo>
                      <a:pt x="1129030" y="21590"/>
                      <a:pt x="1141730" y="16510"/>
                      <a:pt x="1148080" y="13970"/>
                    </a:cubicBezTo>
                    <a:cubicBezTo>
                      <a:pt x="1154430" y="11430"/>
                      <a:pt x="1167130" y="5080"/>
                      <a:pt x="1168400" y="5080"/>
                    </a:cubicBezTo>
                    <a:cubicBezTo>
                      <a:pt x="1168400" y="5080"/>
                      <a:pt x="1181100" y="3810"/>
                      <a:pt x="1188720" y="2540"/>
                    </a:cubicBezTo>
                    <a:cubicBezTo>
                      <a:pt x="1195070" y="1270"/>
                      <a:pt x="1209040" y="0"/>
                      <a:pt x="1209040" y="0"/>
                    </a:cubicBezTo>
                    <a:cubicBezTo>
                      <a:pt x="1209040" y="0"/>
                      <a:pt x="1223010" y="1270"/>
                      <a:pt x="1229360" y="1270"/>
                    </a:cubicBezTo>
                    <a:cubicBezTo>
                      <a:pt x="1236980" y="2540"/>
                      <a:pt x="1250950" y="3810"/>
                      <a:pt x="1250950" y="3810"/>
                    </a:cubicBezTo>
                    <a:cubicBezTo>
                      <a:pt x="1250950" y="3810"/>
                      <a:pt x="1263650" y="7620"/>
                      <a:pt x="1270000" y="10160"/>
                    </a:cubicBezTo>
                    <a:cubicBezTo>
                      <a:pt x="1276350" y="12700"/>
                      <a:pt x="1290320" y="17780"/>
                      <a:pt x="1290320" y="17780"/>
                    </a:cubicBezTo>
                    <a:cubicBezTo>
                      <a:pt x="1290320" y="17780"/>
                      <a:pt x="1301750" y="25400"/>
                      <a:pt x="1306830" y="29210"/>
                    </a:cubicBezTo>
                    <a:cubicBezTo>
                      <a:pt x="1313180" y="33020"/>
                      <a:pt x="1324610" y="40640"/>
                      <a:pt x="1324610" y="40640"/>
                    </a:cubicBezTo>
                    <a:cubicBezTo>
                      <a:pt x="1324610" y="40640"/>
                      <a:pt x="1334770" y="50800"/>
                      <a:pt x="1338580" y="55880"/>
                    </a:cubicBezTo>
                    <a:cubicBezTo>
                      <a:pt x="1343660" y="60960"/>
                      <a:pt x="1352550" y="71120"/>
                      <a:pt x="1353820" y="71120"/>
                    </a:cubicBezTo>
                    <a:cubicBezTo>
                      <a:pt x="1353820" y="71120"/>
                      <a:pt x="1360170" y="82550"/>
                      <a:pt x="1363980" y="88900"/>
                    </a:cubicBezTo>
                    <a:cubicBezTo>
                      <a:pt x="1366520" y="95250"/>
                      <a:pt x="1374140" y="106680"/>
                      <a:pt x="1374140" y="106680"/>
                    </a:cubicBezTo>
                    <a:cubicBezTo>
                      <a:pt x="1374140" y="107950"/>
                      <a:pt x="1376680" y="120650"/>
                      <a:pt x="1379220" y="127000"/>
                    </a:cubicBezTo>
                    <a:cubicBezTo>
                      <a:pt x="1380490" y="134620"/>
                      <a:pt x="1384300" y="147320"/>
                      <a:pt x="1384300" y="147320"/>
                    </a:cubicBezTo>
                    <a:cubicBezTo>
                      <a:pt x="1384300" y="147320"/>
                      <a:pt x="1385570" y="161290"/>
                      <a:pt x="1385570" y="168910"/>
                    </a:cubicBezTo>
                    <a:cubicBezTo>
                      <a:pt x="1385570" y="175260"/>
                      <a:pt x="1385570" y="189230"/>
                      <a:pt x="1385570" y="189230"/>
                    </a:cubicBezTo>
                    <a:cubicBezTo>
                      <a:pt x="1385570" y="189230"/>
                      <a:pt x="1383030" y="203200"/>
                      <a:pt x="1381760" y="209550"/>
                    </a:cubicBezTo>
                    <a:cubicBezTo>
                      <a:pt x="1379220" y="215900"/>
                      <a:pt x="1376680" y="229870"/>
                      <a:pt x="1376680" y="229870"/>
                    </a:cubicBezTo>
                    <a:cubicBezTo>
                      <a:pt x="1376680" y="229870"/>
                      <a:pt x="1347470" y="384810"/>
                      <a:pt x="1344930" y="415290"/>
                    </a:cubicBezTo>
                    <a:cubicBezTo>
                      <a:pt x="1344930" y="424180"/>
                      <a:pt x="1341120" y="426720"/>
                      <a:pt x="1344930" y="433070"/>
                    </a:cubicBezTo>
                    <a:cubicBezTo>
                      <a:pt x="1358900" y="454660"/>
                      <a:pt x="1473200" y="466090"/>
                      <a:pt x="1520190" y="508000"/>
                    </a:cubicBezTo>
                    <a:cubicBezTo>
                      <a:pt x="1570990" y="553720"/>
                      <a:pt x="1612900" y="638810"/>
                      <a:pt x="1630680" y="704850"/>
                    </a:cubicBezTo>
                    <a:cubicBezTo>
                      <a:pt x="1648460" y="764540"/>
                      <a:pt x="1621790" y="829310"/>
                      <a:pt x="1638300" y="885190"/>
                    </a:cubicBezTo>
                    <a:cubicBezTo>
                      <a:pt x="1654810" y="942340"/>
                      <a:pt x="1715770" y="994410"/>
                      <a:pt x="1732280" y="1045210"/>
                    </a:cubicBezTo>
                    <a:cubicBezTo>
                      <a:pt x="1747520" y="1085850"/>
                      <a:pt x="1742440" y="1140460"/>
                      <a:pt x="1747520" y="1163320"/>
                    </a:cubicBezTo>
                    <a:cubicBezTo>
                      <a:pt x="1750060" y="1173480"/>
                      <a:pt x="1755140" y="1184910"/>
                      <a:pt x="1755140" y="1184910"/>
                    </a:cubicBezTo>
                    <a:cubicBezTo>
                      <a:pt x="1755140" y="1184910"/>
                      <a:pt x="1756410" y="1200150"/>
                      <a:pt x="1757680" y="1207770"/>
                    </a:cubicBezTo>
                    <a:cubicBezTo>
                      <a:pt x="1757680" y="1215390"/>
                      <a:pt x="1758950" y="1230630"/>
                      <a:pt x="1758950" y="1230630"/>
                    </a:cubicBezTo>
                    <a:cubicBezTo>
                      <a:pt x="1758950" y="1230630"/>
                      <a:pt x="1757680" y="1234440"/>
                      <a:pt x="1758950" y="1238250"/>
                    </a:cubicBezTo>
                    <a:cubicBezTo>
                      <a:pt x="1758950" y="1257300"/>
                      <a:pt x="1780540" y="1380490"/>
                      <a:pt x="1783080" y="1380490"/>
                    </a:cubicBezTo>
                    <a:cubicBezTo>
                      <a:pt x="1783080" y="1380490"/>
                      <a:pt x="1784350" y="1374140"/>
                      <a:pt x="1784350" y="1374140"/>
                    </a:cubicBezTo>
                    <a:cubicBezTo>
                      <a:pt x="1784350" y="1374140"/>
                      <a:pt x="1789430" y="1390650"/>
                      <a:pt x="1791970" y="1398270"/>
                    </a:cubicBezTo>
                    <a:cubicBezTo>
                      <a:pt x="1794510" y="1405890"/>
                      <a:pt x="1799590" y="1421130"/>
                      <a:pt x="1799590" y="1421130"/>
                    </a:cubicBezTo>
                    <a:cubicBezTo>
                      <a:pt x="1799590" y="1422400"/>
                      <a:pt x="1800860" y="1437640"/>
                      <a:pt x="1800860" y="1446530"/>
                    </a:cubicBezTo>
                    <a:cubicBezTo>
                      <a:pt x="1800860" y="1454150"/>
                      <a:pt x="1802130" y="1470660"/>
                      <a:pt x="1802130" y="1470660"/>
                    </a:cubicBezTo>
                    <a:cubicBezTo>
                      <a:pt x="1802130" y="1471930"/>
                      <a:pt x="1799590" y="1487170"/>
                      <a:pt x="1798320" y="1494790"/>
                    </a:cubicBezTo>
                    <a:cubicBezTo>
                      <a:pt x="1797050" y="1503680"/>
                      <a:pt x="1794510" y="1518920"/>
                      <a:pt x="1794510" y="1520190"/>
                    </a:cubicBezTo>
                    <a:cubicBezTo>
                      <a:pt x="1794510" y="1520190"/>
                      <a:pt x="1786890" y="1535430"/>
                      <a:pt x="1784350" y="1541780"/>
                    </a:cubicBezTo>
                    <a:cubicBezTo>
                      <a:pt x="1780540" y="1549400"/>
                      <a:pt x="1774190" y="1564640"/>
                      <a:pt x="1774190" y="1564640"/>
                    </a:cubicBezTo>
                    <a:cubicBezTo>
                      <a:pt x="1774190" y="1565910"/>
                      <a:pt x="1762760" y="1578610"/>
                      <a:pt x="1758950" y="1584960"/>
                    </a:cubicBezTo>
                    <a:cubicBezTo>
                      <a:pt x="1756410" y="1588770"/>
                      <a:pt x="1752600" y="1591310"/>
                      <a:pt x="1751330" y="1593850"/>
                    </a:cubicBezTo>
                    <a:cubicBezTo>
                      <a:pt x="1751330" y="1595120"/>
                      <a:pt x="1751330" y="1597660"/>
                      <a:pt x="1751330" y="1597660"/>
                    </a:cubicBezTo>
                    <a:cubicBezTo>
                      <a:pt x="1751330" y="1597660"/>
                      <a:pt x="1752600" y="1593850"/>
                      <a:pt x="1751330" y="1593850"/>
                    </a:cubicBezTo>
                    <a:cubicBezTo>
                      <a:pt x="1751330" y="1593850"/>
                      <a:pt x="1743710" y="1604010"/>
                      <a:pt x="1743710" y="1604010"/>
                    </a:cubicBezTo>
                    <a:cubicBezTo>
                      <a:pt x="1743710" y="1604010"/>
                      <a:pt x="1731010" y="1614170"/>
                      <a:pt x="1724660" y="1619250"/>
                    </a:cubicBezTo>
                    <a:cubicBezTo>
                      <a:pt x="1718310" y="1624330"/>
                      <a:pt x="1705610" y="1634490"/>
                      <a:pt x="1705610" y="1634490"/>
                    </a:cubicBezTo>
                    <a:cubicBezTo>
                      <a:pt x="1705610" y="1635760"/>
                      <a:pt x="1687830" y="1643380"/>
                      <a:pt x="1682750" y="1645920"/>
                    </a:cubicBezTo>
                    <a:cubicBezTo>
                      <a:pt x="1681480" y="1645920"/>
                      <a:pt x="1680210" y="1645920"/>
                      <a:pt x="1678940" y="1647190"/>
                    </a:cubicBezTo>
                    <a:cubicBezTo>
                      <a:pt x="1676400" y="1651000"/>
                      <a:pt x="1676400" y="1657350"/>
                      <a:pt x="1672590" y="1666240"/>
                    </a:cubicBezTo>
                    <a:cubicBezTo>
                      <a:pt x="1664970" y="1685290"/>
                      <a:pt x="1634490" y="1739900"/>
                      <a:pt x="1623060" y="1760220"/>
                    </a:cubicBezTo>
                    <a:cubicBezTo>
                      <a:pt x="1617980" y="1769110"/>
                      <a:pt x="1615440" y="1772920"/>
                      <a:pt x="1611630" y="1779270"/>
                    </a:cubicBezTo>
                    <a:cubicBezTo>
                      <a:pt x="1607820" y="1786890"/>
                      <a:pt x="1598930" y="1799590"/>
                      <a:pt x="1598930" y="1799590"/>
                    </a:cubicBezTo>
                    <a:cubicBezTo>
                      <a:pt x="1598930" y="1799590"/>
                      <a:pt x="1587500" y="1811020"/>
                      <a:pt x="1582420" y="1816100"/>
                    </a:cubicBezTo>
                    <a:cubicBezTo>
                      <a:pt x="1577340" y="1822450"/>
                      <a:pt x="1565910" y="1832610"/>
                      <a:pt x="1565910" y="1832610"/>
                    </a:cubicBezTo>
                    <a:cubicBezTo>
                      <a:pt x="1565910" y="1833880"/>
                      <a:pt x="1551940" y="1841500"/>
                      <a:pt x="1545590" y="1845310"/>
                    </a:cubicBezTo>
                    <a:cubicBezTo>
                      <a:pt x="1539240" y="1849120"/>
                      <a:pt x="1525270" y="1856740"/>
                      <a:pt x="1525270" y="1856740"/>
                    </a:cubicBezTo>
                    <a:cubicBezTo>
                      <a:pt x="1525270" y="1858010"/>
                      <a:pt x="1510030" y="1861820"/>
                      <a:pt x="1502410" y="1864360"/>
                    </a:cubicBezTo>
                    <a:cubicBezTo>
                      <a:pt x="1496060" y="1866900"/>
                      <a:pt x="1480820" y="1870710"/>
                      <a:pt x="1480820" y="1870710"/>
                    </a:cubicBezTo>
                    <a:cubicBezTo>
                      <a:pt x="1480820" y="1870710"/>
                      <a:pt x="1464310" y="1871980"/>
                      <a:pt x="1456690" y="1873250"/>
                    </a:cubicBezTo>
                    <a:cubicBezTo>
                      <a:pt x="1449070" y="1873250"/>
                      <a:pt x="1433830" y="1874520"/>
                      <a:pt x="1433830" y="1874520"/>
                    </a:cubicBezTo>
                    <a:cubicBezTo>
                      <a:pt x="1433830" y="1874520"/>
                      <a:pt x="1418590" y="1870710"/>
                      <a:pt x="1410970" y="1869440"/>
                    </a:cubicBezTo>
                    <a:cubicBezTo>
                      <a:pt x="1402080" y="1868170"/>
                      <a:pt x="1388110" y="1865630"/>
                      <a:pt x="1386840" y="1865630"/>
                    </a:cubicBezTo>
                    <a:cubicBezTo>
                      <a:pt x="1386840" y="1865630"/>
                      <a:pt x="1379220" y="1860550"/>
                      <a:pt x="1375410" y="1859280"/>
                    </a:cubicBezTo>
                    <a:cubicBezTo>
                      <a:pt x="1371600" y="1859280"/>
                      <a:pt x="1370330" y="1860550"/>
                      <a:pt x="1366520" y="1860550"/>
                    </a:cubicBezTo>
                    <a:cubicBezTo>
                      <a:pt x="1361440" y="1860550"/>
                      <a:pt x="1346200" y="1861820"/>
                      <a:pt x="1344930" y="1861820"/>
                    </a:cubicBezTo>
                    <a:cubicBezTo>
                      <a:pt x="1344930" y="1861820"/>
                      <a:pt x="1330960" y="1860550"/>
                      <a:pt x="1324610" y="1859280"/>
                    </a:cubicBezTo>
                    <a:cubicBezTo>
                      <a:pt x="1316990" y="1858010"/>
                      <a:pt x="1304290" y="1855470"/>
                      <a:pt x="1303020" y="1855470"/>
                    </a:cubicBezTo>
                    <a:cubicBezTo>
                      <a:pt x="1303020" y="1855470"/>
                      <a:pt x="1290320" y="1850390"/>
                      <a:pt x="1283970" y="1847850"/>
                    </a:cubicBezTo>
                    <a:cubicBezTo>
                      <a:pt x="1277620" y="1845310"/>
                      <a:pt x="1272540" y="1837690"/>
                      <a:pt x="1266190" y="1840230"/>
                    </a:cubicBezTo>
                    <a:cubicBezTo>
                      <a:pt x="1248410" y="1844040"/>
                      <a:pt x="1228090" y="1902460"/>
                      <a:pt x="1191260" y="1924050"/>
                    </a:cubicBezTo>
                    <a:cubicBezTo>
                      <a:pt x="1137920" y="1957070"/>
                      <a:pt x="1013460" y="2006600"/>
                      <a:pt x="955040" y="1985010"/>
                    </a:cubicBezTo>
                    <a:cubicBezTo>
                      <a:pt x="905510" y="1965960"/>
                      <a:pt x="877570" y="1831340"/>
                      <a:pt x="853440" y="1833880"/>
                    </a:cubicBezTo>
                    <a:cubicBezTo>
                      <a:pt x="835660" y="1835150"/>
                      <a:pt x="815340" y="1927860"/>
                      <a:pt x="815340" y="1927860"/>
                    </a:cubicBezTo>
                    <a:cubicBezTo>
                      <a:pt x="815340" y="1927860"/>
                      <a:pt x="811530" y="1940560"/>
                      <a:pt x="808990" y="1946910"/>
                    </a:cubicBezTo>
                    <a:cubicBezTo>
                      <a:pt x="807720" y="1954530"/>
                      <a:pt x="803910" y="1967230"/>
                      <a:pt x="803910" y="1967230"/>
                    </a:cubicBezTo>
                    <a:cubicBezTo>
                      <a:pt x="803910" y="1967230"/>
                      <a:pt x="796290" y="1978660"/>
                      <a:pt x="793750" y="1985010"/>
                    </a:cubicBezTo>
                    <a:cubicBezTo>
                      <a:pt x="789940" y="1991360"/>
                      <a:pt x="782320" y="2002790"/>
                      <a:pt x="782320" y="2002790"/>
                    </a:cubicBezTo>
                    <a:cubicBezTo>
                      <a:pt x="782320" y="2002790"/>
                      <a:pt x="773430" y="2012950"/>
                      <a:pt x="768350" y="2016760"/>
                    </a:cubicBezTo>
                    <a:cubicBezTo>
                      <a:pt x="763270" y="2021840"/>
                      <a:pt x="754380" y="2032000"/>
                      <a:pt x="754380" y="2032000"/>
                    </a:cubicBezTo>
                    <a:cubicBezTo>
                      <a:pt x="754380" y="2032000"/>
                      <a:pt x="742950" y="2039620"/>
                      <a:pt x="736600" y="2042160"/>
                    </a:cubicBezTo>
                    <a:cubicBezTo>
                      <a:pt x="730250" y="2045970"/>
                      <a:pt x="718820" y="2053590"/>
                      <a:pt x="718820" y="2053590"/>
                    </a:cubicBezTo>
                    <a:cubicBezTo>
                      <a:pt x="718820" y="2053590"/>
                      <a:pt x="706120" y="2057400"/>
                      <a:pt x="699770" y="2059940"/>
                    </a:cubicBezTo>
                    <a:cubicBezTo>
                      <a:pt x="693420" y="2062480"/>
                      <a:pt x="680720" y="2066290"/>
                      <a:pt x="680720" y="2066290"/>
                    </a:cubicBezTo>
                    <a:cubicBezTo>
                      <a:pt x="679450" y="2066290"/>
                      <a:pt x="666750" y="2067560"/>
                      <a:pt x="659130" y="2067560"/>
                    </a:cubicBezTo>
                    <a:cubicBezTo>
                      <a:pt x="652780" y="2068830"/>
                      <a:pt x="640080" y="2068830"/>
                      <a:pt x="638810" y="2068830"/>
                    </a:cubicBezTo>
                    <a:cubicBezTo>
                      <a:pt x="638810" y="2068830"/>
                      <a:pt x="626110" y="2067560"/>
                      <a:pt x="618490" y="2066290"/>
                    </a:cubicBezTo>
                    <a:cubicBezTo>
                      <a:pt x="612140" y="2065020"/>
                      <a:pt x="599440" y="2062480"/>
                      <a:pt x="598170" y="2062480"/>
                    </a:cubicBezTo>
                    <a:cubicBezTo>
                      <a:pt x="598170" y="2062480"/>
                      <a:pt x="586740" y="2057400"/>
                      <a:pt x="580390" y="2053590"/>
                    </a:cubicBezTo>
                    <a:cubicBezTo>
                      <a:pt x="574040" y="2051050"/>
                      <a:pt x="561340" y="2045970"/>
                      <a:pt x="561340" y="2045970"/>
                    </a:cubicBezTo>
                    <a:cubicBezTo>
                      <a:pt x="561340" y="2045970"/>
                      <a:pt x="549910" y="2037080"/>
                      <a:pt x="544830" y="2033270"/>
                    </a:cubicBezTo>
                    <a:cubicBezTo>
                      <a:pt x="539750" y="2029460"/>
                      <a:pt x="528320" y="2021840"/>
                      <a:pt x="528320" y="2020570"/>
                    </a:cubicBezTo>
                    <a:cubicBezTo>
                      <a:pt x="528320" y="2020570"/>
                      <a:pt x="519430" y="2010410"/>
                      <a:pt x="515620" y="2005330"/>
                    </a:cubicBezTo>
                    <a:cubicBezTo>
                      <a:pt x="511810" y="2000250"/>
                      <a:pt x="502920" y="1988820"/>
                      <a:pt x="502920" y="1988820"/>
                    </a:cubicBezTo>
                    <a:cubicBezTo>
                      <a:pt x="502920" y="1988820"/>
                      <a:pt x="496570" y="1976120"/>
                      <a:pt x="494030" y="1971040"/>
                    </a:cubicBezTo>
                    <a:cubicBezTo>
                      <a:pt x="491490" y="1964690"/>
                      <a:pt x="485140" y="1951990"/>
                      <a:pt x="485140" y="1951990"/>
                    </a:cubicBezTo>
                    <a:cubicBezTo>
                      <a:pt x="485140" y="1951990"/>
                      <a:pt x="482600" y="1935480"/>
                      <a:pt x="481330" y="1931670"/>
                    </a:cubicBezTo>
                    <a:cubicBezTo>
                      <a:pt x="481330" y="1930400"/>
                      <a:pt x="481330" y="1930400"/>
                      <a:pt x="481330" y="1929130"/>
                    </a:cubicBezTo>
                    <a:cubicBezTo>
                      <a:pt x="472440" y="1921510"/>
                      <a:pt x="311150" y="1941830"/>
                      <a:pt x="254000" y="1898650"/>
                    </a:cubicBezTo>
                    <a:cubicBezTo>
                      <a:pt x="186690" y="1849120"/>
                      <a:pt x="153670" y="1706880"/>
                      <a:pt x="125730" y="1614170"/>
                    </a:cubicBezTo>
                    <a:cubicBezTo>
                      <a:pt x="101600" y="1531620"/>
                      <a:pt x="105410" y="1447800"/>
                      <a:pt x="87630" y="1370330"/>
                    </a:cubicBezTo>
                    <a:cubicBezTo>
                      <a:pt x="72390" y="1295400"/>
                      <a:pt x="25400" y="1163320"/>
                      <a:pt x="27940" y="1154430"/>
                    </a:cubicBezTo>
                    <a:cubicBezTo>
                      <a:pt x="27940" y="1153160"/>
                      <a:pt x="29210" y="1153160"/>
                      <a:pt x="29210" y="1153160"/>
                    </a:cubicBezTo>
                    <a:cubicBezTo>
                      <a:pt x="29210" y="1151890"/>
                      <a:pt x="26670" y="1149350"/>
                      <a:pt x="24130" y="1146810"/>
                    </a:cubicBezTo>
                    <a:cubicBezTo>
                      <a:pt x="21590" y="1141730"/>
                      <a:pt x="20320" y="1131570"/>
                      <a:pt x="17780" y="1125220"/>
                    </a:cubicBezTo>
                    <a:cubicBezTo>
                      <a:pt x="13970" y="1118870"/>
                      <a:pt x="10160" y="1111250"/>
                      <a:pt x="7620" y="1104900"/>
                    </a:cubicBezTo>
                    <a:cubicBezTo>
                      <a:pt x="6350" y="1101090"/>
                      <a:pt x="7620" y="1097280"/>
                      <a:pt x="6350" y="1093470"/>
                    </a:cubicBezTo>
                    <a:cubicBezTo>
                      <a:pt x="6350" y="1090930"/>
                      <a:pt x="3810" y="1087120"/>
                      <a:pt x="2540" y="1083310"/>
                    </a:cubicBezTo>
                    <a:cubicBezTo>
                      <a:pt x="2540" y="1076960"/>
                      <a:pt x="3810" y="1068070"/>
                      <a:pt x="2540" y="1061720"/>
                    </a:cubicBezTo>
                    <a:cubicBezTo>
                      <a:pt x="2540" y="1054100"/>
                      <a:pt x="0" y="1038860"/>
                      <a:pt x="0" y="1038860"/>
                    </a:cubicBezTo>
                  </a:path>
                </a:pathLst>
              </a:custGeom>
              <a:solidFill>
                <a:srgbClr val="CFCFCF"/>
              </a:solidFill>
              <a:ln cap="sq">
                <a:noFill/>
                <a:prstDash val="solid"/>
                <a:miter/>
              </a:ln>
            </p:spPr>
            <p:txBody>
              <a:bodyPr/>
              <a:lstStyle/>
              <a:p>
                <a:endParaRPr lang="en-GB"/>
              </a:p>
            </p:txBody>
          </p:sp>
        </p:grpSp>
      </p:gr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0"/>
            <a:stretch>
              <a:fillRect l="-21116" r="-19874" b="-67942"/>
            </a:stretch>
          </a:blipFill>
        </p:spPr>
        <p:txBody>
          <a:bodyPr/>
          <a:lstStyle/>
          <a:p>
            <a:endParaRPr lang="en-GB"/>
          </a:p>
        </p:txBody>
      </p:sp>
      <p:sp>
        <p:nvSpPr>
          <p:cNvPr id="19" name="TextBox 19"/>
          <p:cNvSpPr txBox="1"/>
          <p:nvPr/>
        </p:nvSpPr>
        <p:spPr>
          <a:xfrm>
            <a:off x="792153" y="2600310"/>
            <a:ext cx="3473649"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20" name="TextBox 20"/>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1" name="TextBox 21"/>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0861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4351780" cy="519739"/>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Economic impacts</a:t>
              </a:r>
              <a:r>
                <a:rPr lang="en-US" sz="2799">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grpSp>
        <p:nvGrpSpPr>
          <p:cNvPr id="13" name="Group 13"/>
          <p:cNvGrpSpPr/>
          <p:nvPr/>
        </p:nvGrpSpPr>
        <p:grpSpPr>
          <a:xfrm>
            <a:off x="227170" y="4825903"/>
            <a:ext cx="4627871" cy="2451197"/>
            <a:chOff x="0" y="0"/>
            <a:chExt cx="1218863" cy="645583"/>
          </a:xfrm>
        </p:grpSpPr>
        <p:sp>
          <p:nvSpPr>
            <p:cNvPr id="14" name="Freeform 14"/>
            <p:cNvSpPr/>
            <p:nvPr/>
          </p:nvSpPr>
          <p:spPr>
            <a:xfrm>
              <a:off x="0" y="0"/>
              <a:ext cx="1218863" cy="645583"/>
            </a:xfrm>
            <a:custGeom>
              <a:avLst/>
              <a:gdLst/>
              <a:ahLst/>
              <a:cxnLst/>
              <a:rect l="l" t="t" r="r" b="b"/>
              <a:pathLst>
                <a:path w="1218863" h="645583">
                  <a:moveTo>
                    <a:pt x="85317" y="0"/>
                  </a:moveTo>
                  <a:lnTo>
                    <a:pt x="1133546" y="0"/>
                  </a:lnTo>
                  <a:cubicBezTo>
                    <a:pt x="1180665" y="0"/>
                    <a:pt x="1218863" y="38198"/>
                    <a:pt x="1218863" y="85317"/>
                  </a:cubicBezTo>
                  <a:lnTo>
                    <a:pt x="1218863" y="560265"/>
                  </a:lnTo>
                  <a:cubicBezTo>
                    <a:pt x="1218863" y="582893"/>
                    <a:pt x="1209874" y="604594"/>
                    <a:pt x="1193874" y="620594"/>
                  </a:cubicBezTo>
                  <a:cubicBezTo>
                    <a:pt x="1177874" y="636594"/>
                    <a:pt x="1156173" y="645583"/>
                    <a:pt x="1133546" y="645583"/>
                  </a:cubicBezTo>
                  <a:lnTo>
                    <a:pt x="85317" y="645583"/>
                  </a:lnTo>
                  <a:cubicBezTo>
                    <a:pt x="62690" y="645583"/>
                    <a:pt x="40989" y="636594"/>
                    <a:pt x="24989" y="620594"/>
                  </a:cubicBezTo>
                  <a:cubicBezTo>
                    <a:pt x="8989" y="604594"/>
                    <a:pt x="0" y="582893"/>
                    <a:pt x="0" y="560265"/>
                  </a:cubicBezTo>
                  <a:lnTo>
                    <a:pt x="0" y="85317"/>
                  </a:lnTo>
                  <a:cubicBezTo>
                    <a:pt x="0" y="62690"/>
                    <a:pt x="8989" y="40989"/>
                    <a:pt x="24989" y="24989"/>
                  </a:cubicBezTo>
                  <a:cubicBezTo>
                    <a:pt x="40989" y="8989"/>
                    <a:pt x="62690" y="0"/>
                    <a:pt x="85317"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218863"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1,029 businesses were reported as flooded, with an average expected impact cost of £54,600 per affected business.</a:t>
              </a:r>
            </a:p>
          </p:txBody>
        </p:sp>
      </p:grpSp>
      <p:grpSp>
        <p:nvGrpSpPr>
          <p:cNvPr id="16" name="Group 16"/>
          <p:cNvGrpSpPr/>
          <p:nvPr/>
        </p:nvGrpSpPr>
        <p:grpSpPr>
          <a:xfrm>
            <a:off x="8677057" y="7544010"/>
            <a:ext cx="5690873" cy="2451197"/>
            <a:chOff x="0" y="0"/>
            <a:chExt cx="1498831" cy="645583"/>
          </a:xfrm>
        </p:grpSpPr>
        <p:sp>
          <p:nvSpPr>
            <p:cNvPr id="17" name="Freeform 17"/>
            <p:cNvSpPr/>
            <p:nvPr/>
          </p:nvSpPr>
          <p:spPr>
            <a:xfrm>
              <a:off x="0" y="0"/>
              <a:ext cx="1498831" cy="645583"/>
            </a:xfrm>
            <a:custGeom>
              <a:avLst/>
              <a:gdLst/>
              <a:ahLst/>
              <a:cxnLst/>
              <a:rect l="l" t="t" r="r" b="b"/>
              <a:pathLst>
                <a:path w="1498831" h="645583">
                  <a:moveTo>
                    <a:pt x="69381" y="0"/>
                  </a:moveTo>
                  <a:lnTo>
                    <a:pt x="1429450" y="0"/>
                  </a:lnTo>
                  <a:cubicBezTo>
                    <a:pt x="1447851" y="0"/>
                    <a:pt x="1465498" y="7310"/>
                    <a:pt x="1478510" y="20321"/>
                  </a:cubicBezTo>
                  <a:cubicBezTo>
                    <a:pt x="1491521" y="33333"/>
                    <a:pt x="1498831" y="50980"/>
                    <a:pt x="1498831" y="69381"/>
                  </a:cubicBezTo>
                  <a:lnTo>
                    <a:pt x="1498831" y="576202"/>
                  </a:lnTo>
                  <a:cubicBezTo>
                    <a:pt x="1498831" y="614520"/>
                    <a:pt x="1467768" y="645583"/>
                    <a:pt x="1429450" y="645583"/>
                  </a:cubicBezTo>
                  <a:lnTo>
                    <a:pt x="69381" y="645583"/>
                  </a:lnTo>
                  <a:cubicBezTo>
                    <a:pt x="31063" y="645583"/>
                    <a:pt x="0" y="614520"/>
                    <a:pt x="0" y="576202"/>
                  </a:cubicBezTo>
                  <a:lnTo>
                    <a:pt x="0" y="69381"/>
                  </a:lnTo>
                  <a:cubicBezTo>
                    <a:pt x="0" y="31063"/>
                    <a:pt x="31063" y="0"/>
                    <a:pt x="69381"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1498831"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The Lake District, renowned as a favourite tourist destination, suffered a decrease in visitors, significantly affecting the local economy.</a:t>
              </a:r>
            </a:p>
          </p:txBody>
        </p:sp>
      </p:grpSp>
      <p:grpSp>
        <p:nvGrpSpPr>
          <p:cNvPr id="19" name="Group 19"/>
          <p:cNvGrpSpPr/>
          <p:nvPr/>
        </p:nvGrpSpPr>
        <p:grpSpPr>
          <a:xfrm>
            <a:off x="5284574" y="4818415"/>
            <a:ext cx="5808386" cy="2451197"/>
            <a:chOff x="0" y="0"/>
            <a:chExt cx="1529781" cy="645583"/>
          </a:xfrm>
        </p:grpSpPr>
        <p:sp>
          <p:nvSpPr>
            <p:cNvPr id="20" name="Freeform 20"/>
            <p:cNvSpPr/>
            <p:nvPr/>
          </p:nvSpPr>
          <p:spPr>
            <a:xfrm>
              <a:off x="0" y="0"/>
              <a:ext cx="1529781" cy="645583"/>
            </a:xfrm>
            <a:custGeom>
              <a:avLst/>
              <a:gdLst/>
              <a:ahLst/>
              <a:cxnLst/>
              <a:rect l="l" t="t" r="r" b="b"/>
              <a:pathLst>
                <a:path w="1529781" h="645583">
                  <a:moveTo>
                    <a:pt x="67977" y="0"/>
                  </a:moveTo>
                  <a:lnTo>
                    <a:pt x="1461804" y="0"/>
                  </a:lnTo>
                  <a:cubicBezTo>
                    <a:pt x="1479832" y="0"/>
                    <a:pt x="1497122" y="7162"/>
                    <a:pt x="1509871" y="19910"/>
                  </a:cubicBezTo>
                  <a:cubicBezTo>
                    <a:pt x="1522619" y="32658"/>
                    <a:pt x="1529781" y="49949"/>
                    <a:pt x="1529781" y="67977"/>
                  </a:cubicBezTo>
                  <a:lnTo>
                    <a:pt x="1529781" y="577606"/>
                  </a:lnTo>
                  <a:cubicBezTo>
                    <a:pt x="1529781" y="595634"/>
                    <a:pt x="1522619" y="612925"/>
                    <a:pt x="1509871" y="625673"/>
                  </a:cubicBezTo>
                  <a:cubicBezTo>
                    <a:pt x="1497122" y="638421"/>
                    <a:pt x="1479832" y="645583"/>
                    <a:pt x="1461804" y="645583"/>
                  </a:cubicBezTo>
                  <a:lnTo>
                    <a:pt x="67977" y="645583"/>
                  </a:lnTo>
                  <a:cubicBezTo>
                    <a:pt x="49949" y="645583"/>
                    <a:pt x="32658" y="638421"/>
                    <a:pt x="19910" y="625673"/>
                  </a:cubicBezTo>
                  <a:cubicBezTo>
                    <a:pt x="7162" y="612925"/>
                    <a:pt x="0" y="595634"/>
                    <a:pt x="0" y="577606"/>
                  </a:cubicBezTo>
                  <a:lnTo>
                    <a:pt x="0" y="67977"/>
                  </a:lnTo>
                  <a:cubicBezTo>
                    <a:pt x="0" y="49949"/>
                    <a:pt x="7162" y="32658"/>
                    <a:pt x="19910" y="19910"/>
                  </a:cubicBezTo>
                  <a:cubicBezTo>
                    <a:pt x="32658" y="7162"/>
                    <a:pt x="49949" y="0"/>
                    <a:pt x="6797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529781" cy="702733"/>
            </a:xfrm>
            <a:prstGeom prst="rect">
              <a:avLst/>
            </a:prstGeom>
          </p:spPr>
          <p:txBody>
            <a:bodyPr lIns="50800" tIns="50800" rIns="50800" bIns="50800" rtlCol="0" anchor="ctr"/>
            <a:lstStyle/>
            <a:p>
              <a:pPr algn="ctr">
                <a:lnSpc>
                  <a:spcPts val="3500"/>
                </a:lnSpc>
              </a:pPr>
              <a:r>
                <a:rPr lang="en-US" sz="2500" dirty="0">
                  <a:solidFill>
                    <a:srgbClr val="000000"/>
                  </a:solidFill>
                  <a:latin typeface="Montserrat Classic"/>
                  <a:ea typeface="Montserrat Classic"/>
                  <a:cs typeface="Montserrat Classic"/>
                  <a:sym typeface="Montserrat Classic"/>
                </a:rPr>
                <a:t>It was estimated that 354.8 km of carriageway had been damaged, causing road closures in 107 different locations across Cumbria. </a:t>
              </a:r>
            </a:p>
          </p:txBody>
        </p:sp>
      </p:grpSp>
      <p:grpSp>
        <p:nvGrpSpPr>
          <p:cNvPr id="22" name="Group 22"/>
          <p:cNvGrpSpPr/>
          <p:nvPr/>
        </p:nvGrpSpPr>
        <p:grpSpPr>
          <a:xfrm>
            <a:off x="1445567" y="7544010"/>
            <a:ext cx="6818949" cy="2451197"/>
            <a:chOff x="0" y="0"/>
            <a:chExt cx="1795937" cy="645583"/>
          </a:xfrm>
        </p:grpSpPr>
        <p:sp>
          <p:nvSpPr>
            <p:cNvPr id="23" name="Freeform 23"/>
            <p:cNvSpPr/>
            <p:nvPr/>
          </p:nvSpPr>
          <p:spPr>
            <a:xfrm>
              <a:off x="0" y="0"/>
              <a:ext cx="1795937" cy="645583"/>
            </a:xfrm>
            <a:custGeom>
              <a:avLst/>
              <a:gdLst/>
              <a:ahLst/>
              <a:cxnLst/>
              <a:rect l="l" t="t" r="r" b="b"/>
              <a:pathLst>
                <a:path w="1795937" h="645583">
                  <a:moveTo>
                    <a:pt x="57903" y="0"/>
                  </a:moveTo>
                  <a:lnTo>
                    <a:pt x="1738034" y="0"/>
                  </a:lnTo>
                  <a:cubicBezTo>
                    <a:pt x="1770013" y="0"/>
                    <a:pt x="1795937" y="25924"/>
                    <a:pt x="1795937" y="57903"/>
                  </a:cubicBezTo>
                  <a:lnTo>
                    <a:pt x="1795937" y="587680"/>
                  </a:lnTo>
                  <a:cubicBezTo>
                    <a:pt x="1795937" y="619659"/>
                    <a:pt x="1770013" y="645583"/>
                    <a:pt x="1738034" y="645583"/>
                  </a:cubicBezTo>
                  <a:lnTo>
                    <a:pt x="57903" y="645583"/>
                  </a:lnTo>
                  <a:cubicBezTo>
                    <a:pt x="25924" y="645583"/>
                    <a:pt x="0" y="619659"/>
                    <a:pt x="0" y="587680"/>
                  </a:cubicBezTo>
                  <a:lnTo>
                    <a:pt x="0" y="57903"/>
                  </a:lnTo>
                  <a:cubicBezTo>
                    <a:pt x="0" y="25924"/>
                    <a:pt x="25924" y="0"/>
                    <a:pt x="57903" y="0"/>
                  </a:cubicBezTo>
                  <a:close/>
                </a:path>
              </a:pathLst>
            </a:custGeom>
            <a:solidFill>
              <a:srgbClr val="FFFFFF"/>
            </a:solidFill>
            <a:ln w="76200" cap="rnd">
              <a:solidFill>
                <a:srgbClr val="CC2141"/>
              </a:solidFill>
              <a:prstDash val="solid"/>
              <a:round/>
            </a:ln>
          </p:spPr>
          <p:txBody>
            <a:bodyPr/>
            <a:lstStyle/>
            <a:p>
              <a:endParaRPr lang="en-GB"/>
            </a:p>
          </p:txBody>
        </p:sp>
        <p:sp>
          <p:nvSpPr>
            <p:cNvPr id="24" name="TextBox 24"/>
            <p:cNvSpPr txBox="1"/>
            <p:nvPr/>
          </p:nvSpPr>
          <p:spPr>
            <a:xfrm>
              <a:off x="0" y="-57150"/>
              <a:ext cx="1795937"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Around 600 farming businesses experienced impacts from flooding and water run-off, affecting livestock health and welfare. Around 702 cattle and sheep are known to have drowned.</a:t>
              </a:r>
            </a:p>
          </p:txBody>
        </p:sp>
      </p:grpSp>
      <p:grpSp>
        <p:nvGrpSpPr>
          <p:cNvPr id="25" name="Group 25"/>
          <p:cNvGrpSpPr/>
          <p:nvPr/>
        </p:nvGrpSpPr>
        <p:grpSpPr>
          <a:xfrm>
            <a:off x="11476669" y="4818415"/>
            <a:ext cx="6503505" cy="2451197"/>
            <a:chOff x="0" y="0"/>
            <a:chExt cx="1712857" cy="645583"/>
          </a:xfrm>
        </p:grpSpPr>
        <p:sp>
          <p:nvSpPr>
            <p:cNvPr id="26" name="Freeform 26"/>
            <p:cNvSpPr/>
            <p:nvPr/>
          </p:nvSpPr>
          <p:spPr>
            <a:xfrm>
              <a:off x="0" y="0"/>
              <a:ext cx="1712857" cy="645583"/>
            </a:xfrm>
            <a:custGeom>
              <a:avLst/>
              <a:gdLst/>
              <a:ahLst/>
              <a:cxnLst/>
              <a:rect l="l" t="t" r="r" b="b"/>
              <a:pathLst>
                <a:path w="1712857" h="645583">
                  <a:moveTo>
                    <a:pt x="60712" y="0"/>
                  </a:moveTo>
                  <a:lnTo>
                    <a:pt x="1652146" y="0"/>
                  </a:lnTo>
                  <a:cubicBezTo>
                    <a:pt x="1685676" y="0"/>
                    <a:pt x="1712857" y="27181"/>
                    <a:pt x="1712857" y="60712"/>
                  </a:cubicBezTo>
                  <a:lnTo>
                    <a:pt x="1712857" y="584871"/>
                  </a:lnTo>
                  <a:cubicBezTo>
                    <a:pt x="1712857" y="618401"/>
                    <a:pt x="1685676" y="645583"/>
                    <a:pt x="1652146" y="645583"/>
                  </a:cubicBezTo>
                  <a:lnTo>
                    <a:pt x="60712" y="645583"/>
                  </a:lnTo>
                  <a:cubicBezTo>
                    <a:pt x="44610" y="645583"/>
                    <a:pt x="29168" y="639186"/>
                    <a:pt x="17782" y="627801"/>
                  </a:cubicBezTo>
                  <a:cubicBezTo>
                    <a:pt x="6396" y="616415"/>
                    <a:pt x="0" y="600973"/>
                    <a:pt x="0" y="584871"/>
                  </a:cubicBezTo>
                  <a:lnTo>
                    <a:pt x="0" y="60712"/>
                  </a:lnTo>
                  <a:cubicBezTo>
                    <a:pt x="0" y="27181"/>
                    <a:pt x="27181" y="0"/>
                    <a:pt x="60712" y="0"/>
                  </a:cubicBezTo>
                  <a:close/>
                </a:path>
              </a:pathLst>
            </a:custGeom>
            <a:solidFill>
              <a:srgbClr val="FFFFFF"/>
            </a:solidFill>
            <a:ln w="76200" cap="rnd">
              <a:solidFill>
                <a:srgbClr val="CC2141"/>
              </a:solidFill>
              <a:prstDash val="solid"/>
              <a:round/>
            </a:ln>
          </p:spPr>
          <p:txBody>
            <a:bodyPr/>
            <a:lstStyle/>
            <a:p>
              <a:endParaRPr lang="en-GB"/>
            </a:p>
          </p:txBody>
        </p:sp>
        <p:sp>
          <p:nvSpPr>
            <p:cNvPr id="27" name="TextBox 27"/>
            <p:cNvSpPr txBox="1"/>
            <p:nvPr/>
          </p:nvSpPr>
          <p:spPr>
            <a:xfrm>
              <a:off x="0" y="-57150"/>
              <a:ext cx="1712857"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127 incidents over December 2015 and January 2016 caused total delays on the Network Rail network of 100,364 minutes (1,673.7 hours or about 69.7 days).</a:t>
              </a:r>
            </a:p>
          </p:txBody>
        </p:sp>
      </p:grpSp>
      <p:sp>
        <p:nvSpPr>
          <p:cNvPr id="28" name="TextBox 28"/>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30" name="TextBox 30"/>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31" name="TextBox 20">
            <a:extLst>
              <a:ext uri="{FF2B5EF4-FFF2-40B4-BE49-F238E27FC236}">
                <a16:creationId xmlns:a16="http://schemas.microsoft.com/office/drawing/2014/main" id="{11074FDE-8EDA-D625-33A4-D6BECC6A7B95}"/>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57150"/>
              <a:ext cx="4351780" cy="519739"/>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Environmental impacts</a:t>
              </a:r>
              <a:r>
                <a:rPr lang="en-US" sz="2799">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grpSp>
      <p:grpSp>
        <p:nvGrpSpPr>
          <p:cNvPr id="13" name="Group 13"/>
          <p:cNvGrpSpPr/>
          <p:nvPr/>
        </p:nvGrpSpPr>
        <p:grpSpPr>
          <a:xfrm>
            <a:off x="13977662" y="5166671"/>
            <a:ext cx="3863584" cy="3639306"/>
            <a:chOff x="0" y="0"/>
            <a:chExt cx="1017569" cy="958500"/>
          </a:xfrm>
        </p:grpSpPr>
        <p:sp>
          <p:nvSpPr>
            <p:cNvPr id="14" name="Freeform 14"/>
            <p:cNvSpPr/>
            <p:nvPr/>
          </p:nvSpPr>
          <p:spPr>
            <a:xfrm>
              <a:off x="0" y="0"/>
              <a:ext cx="1017569" cy="958500"/>
            </a:xfrm>
            <a:custGeom>
              <a:avLst/>
              <a:gdLst/>
              <a:ahLst/>
              <a:cxnLst/>
              <a:rect l="l" t="t" r="r" b="b"/>
              <a:pathLst>
                <a:path w="1017569" h="958500">
                  <a:moveTo>
                    <a:pt x="102195" y="0"/>
                  </a:moveTo>
                  <a:lnTo>
                    <a:pt x="915375" y="0"/>
                  </a:lnTo>
                  <a:cubicBezTo>
                    <a:pt x="971815" y="0"/>
                    <a:pt x="1017569" y="45754"/>
                    <a:pt x="1017569" y="102195"/>
                  </a:cubicBezTo>
                  <a:lnTo>
                    <a:pt x="1017569" y="856305"/>
                  </a:lnTo>
                  <a:cubicBezTo>
                    <a:pt x="1017569" y="883409"/>
                    <a:pt x="1006803" y="909403"/>
                    <a:pt x="987637" y="928568"/>
                  </a:cubicBezTo>
                  <a:cubicBezTo>
                    <a:pt x="968472" y="947733"/>
                    <a:pt x="942479" y="958500"/>
                    <a:pt x="915375" y="958500"/>
                  </a:cubicBezTo>
                  <a:lnTo>
                    <a:pt x="102195" y="958500"/>
                  </a:lnTo>
                  <a:cubicBezTo>
                    <a:pt x="75091" y="958500"/>
                    <a:pt x="49097" y="947733"/>
                    <a:pt x="29932" y="928568"/>
                  </a:cubicBezTo>
                  <a:cubicBezTo>
                    <a:pt x="10767" y="909403"/>
                    <a:pt x="0" y="883409"/>
                    <a:pt x="0" y="856305"/>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57150"/>
              <a:ext cx="1017569" cy="1015650"/>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Water Pollution increased due to sewage overflow and debris, leading to contamination of water sources.</a:t>
              </a:r>
            </a:p>
          </p:txBody>
        </p:sp>
      </p:grpSp>
      <p:grpSp>
        <p:nvGrpSpPr>
          <p:cNvPr id="16" name="Group 16"/>
          <p:cNvGrpSpPr/>
          <p:nvPr/>
        </p:nvGrpSpPr>
        <p:grpSpPr>
          <a:xfrm>
            <a:off x="5115017" y="5231901"/>
            <a:ext cx="3863584" cy="4114800"/>
            <a:chOff x="0" y="0"/>
            <a:chExt cx="1017569" cy="1083733"/>
          </a:xfrm>
        </p:grpSpPr>
        <p:sp>
          <p:nvSpPr>
            <p:cNvPr id="17" name="Freeform 17"/>
            <p:cNvSpPr/>
            <p:nvPr/>
          </p:nvSpPr>
          <p:spPr>
            <a:xfrm>
              <a:off x="0" y="0"/>
              <a:ext cx="1017569" cy="1083733"/>
            </a:xfrm>
            <a:custGeom>
              <a:avLst/>
              <a:gdLst/>
              <a:ahLst/>
              <a:cxnLst/>
              <a:rect l="l" t="t" r="r" b="b"/>
              <a:pathLst>
                <a:path w="1017569" h="1083733">
                  <a:moveTo>
                    <a:pt x="102195" y="0"/>
                  </a:moveTo>
                  <a:lnTo>
                    <a:pt x="915375" y="0"/>
                  </a:lnTo>
                  <a:cubicBezTo>
                    <a:pt x="971815" y="0"/>
                    <a:pt x="1017569" y="45754"/>
                    <a:pt x="1017569" y="102195"/>
                  </a:cubicBezTo>
                  <a:lnTo>
                    <a:pt x="1017569" y="981539"/>
                  </a:lnTo>
                  <a:cubicBezTo>
                    <a:pt x="1017569" y="1008642"/>
                    <a:pt x="1006803" y="1034636"/>
                    <a:pt x="987637" y="1053801"/>
                  </a:cubicBezTo>
                  <a:cubicBezTo>
                    <a:pt x="968472" y="1072966"/>
                    <a:pt x="942479" y="1083733"/>
                    <a:pt x="915375" y="1083733"/>
                  </a:cubicBezTo>
                  <a:lnTo>
                    <a:pt x="102195" y="1083733"/>
                  </a:lnTo>
                  <a:cubicBezTo>
                    <a:pt x="75091" y="1083733"/>
                    <a:pt x="49097" y="1072966"/>
                    <a:pt x="29932" y="1053801"/>
                  </a:cubicBezTo>
                  <a:cubicBezTo>
                    <a:pt x="10767" y="1034636"/>
                    <a:pt x="0" y="1008642"/>
                    <a:pt x="0" y="981539"/>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57150"/>
              <a:ext cx="1017569" cy="1140883"/>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The disposal of flood waste in landfills posed challenges for waste management practices and recycling efforts.</a:t>
              </a:r>
            </a:p>
          </p:txBody>
        </p:sp>
      </p:grpSp>
      <p:grpSp>
        <p:nvGrpSpPr>
          <p:cNvPr id="19" name="Group 19"/>
          <p:cNvGrpSpPr/>
          <p:nvPr/>
        </p:nvGrpSpPr>
        <p:grpSpPr>
          <a:xfrm>
            <a:off x="9546340" y="4778510"/>
            <a:ext cx="3863584" cy="5021583"/>
            <a:chOff x="0" y="0"/>
            <a:chExt cx="1017569" cy="1322557"/>
          </a:xfrm>
        </p:grpSpPr>
        <p:sp>
          <p:nvSpPr>
            <p:cNvPr id="20" name="Freeform 20"/>
            <p:cNvSpPr/>
            <p:nvPr/>
          </p:nvSpPr>
          <p:spPr>
            <a:xfrm>
              <a:off x="0" y="0"/>
              <a:ext cx="1017569" cy="1322557"/>
            </a:xfrm>
            <a:custGeom>
              <a:avLst/>
              <a:gdLst/>
              <a:ahLst/>
              <a:cxnLst/>
              <a:rect l="l" t="t" r="r" b="b"/>
              <a:pathLst>
                <a:path w="1017569" h="1322557">
                  <a:moveTo>
                    <a:pt x="102195" y="0"/>
                  </a:moveTo>
                  <a:lnTo>
                    <a:pt x="915375" y="0"/>
                  </a:lnTo>
                  <a:cubicBezTo>
                    <a:pt x="971815" y="0"/>
                    <a:pt x="1017569" y="45754"/>
                    <a:pt x="1017569" y="102195"/>
                  </a:cubicBezTo>
                  <a:lnTo>
                    <a:pt x="1017569" y="1220362"/>
                  </a:lnTo>
                  <a:cubicBezTo>
                    <a:pt x="1017569" y="1247466"/>
                    <a:pt x="1006803" y="1273459"/>
                    <a:pt x="987637" y="1292625"/>
                  </a:cubicBezTo>
                  <a:cubicBezTo>
                    <a:pt x="968472" y="1311790"/>
                    <a:pt x="942479" y="1322557"/>
                    <a:pt x="915375" y="1322557"/>
                  </a:cubicBezTo>
                  <a:lnTo>
                    <a:pt x="102195" y="1322557"/>
                  </a:lnTo>
                  <a:cubicBezTo>
                    <a:pt x="75091" y="1322557"/>
                    <a:pt x="49097" y="1311790"/>
                    <a:pt x="29932" y="1292625"/>
                  </a:cubicBezTo>
                  <a:cubicBezTo>
                    <a:pt x="10767" y="1273459"/>
                    <a:pt x="0" y="1247466"/>
                    <a:pt x="0" y="1220362"/>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57150"/>
              <a:ext cx="1017569" cy="1379707"/>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Trees, shrubs, and other plants were washed away or damaged by the floodwaters. Debris was also washed onto meadows, posing a threat to fragile habitats.</a:t>
              </a:r>
            </a:p>
          </p:txBody>
        </p:sp>
      </p:grpSp>
      <p:grpSp>
        <p:nvGrpSpPr>
          <p:cNvPr id="22" name="Group 22"/>
          <p:cNvGrpSpPr/>
          <p:nvPr/>
        </p:nvGrpSpPr>
        <p:grpSpPr>
          <a:xfrm>
            <a:off x="683695" y="5176196"/>
            <a:ext cx="3863584" cy="4226210"/>
            <a:chOff x="0" y="0"/>
            <a:chExt cx="1017569" cy="1113076"/>
          </a:xfrm>
        </p:grpSpPr>
        <p:sp>
          <p:nvSpPr>
            <p:cNvPr id="23" name="Freeform 23"/>
            <p:cNvSpPr/>
            <p:nvPr/>
          </p:nvSpPr>
          <p:spPr>
            <a:xfrm>
              <a:off x="0" y="0"/>
              <a:ext cx="1017569" cy="1113076"/>
            </a:xfrm>
            <a:custGeom>
              <a:avLst/>
              <a:gdLst/>
              <a:ahLst/>
              <a:cxnLst/>
              <a:rect l="l" t="t" r="r" b="b"/>
              <a:pathLst>
                <a:path w="1017569" h="1113076">
                  <a:moveTo>
                    <a:pt x="102195" y="0"/>
                  </a:moveTo>
                  <a:lnTo>
                    <a:pt x="915375" y="0"/>
                  </a:lnTo>
                  <a:cubicBezTo>
                    <a:pt x="971815" y="0"/>
                    <a:pt x="1017569" y="45754"/>
                    <a:pt x="1017569" y="102195"/>
                  </a:cubicBezTo>
                  <a:lnTo>
                    <a:pt x="1017569" y="1010881"/>
                  </a:lnTo>
                  <a:cubicBezTo>
                    <a:pt x="1017569" y="1037985"/>
                    <a:pt x="1006803" y="1063979"/>
                    <a:pt x="987637" y="1083144"/>
                  </a:cubicBezTo>
                  <a:cubicBezTo>
                    <a:pt x="968472" y="1102309"/>
                    <a:pt x="942479" y="1113076"/>
                    <a:pt x="915375" y="1113076"/>
                  </a:cubicBezTo>
                  <a:lnTo>
                    <a:pt x="102195" y="1113076"/>
                  </a:lnTo>
                  <a:cubicBezTo>
                    <a:pt x="75091" y="1113076"/>
                    <a:pt x="49097" y="1102309"/>
                    <a:pt x="29932" y="1083144"/>
                  </a:cubicBezTo>
                  <a:cubicBezTo>
                    <a:pt x="10767" y="1063979"/>
                    <a:pt x="0" y="1037985"/>
                    <a:pt x="0" y="1010881"/>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24" name="TextBox 24"/>
            <p:cNvSpPr txBox="1"/>
            <p:nvPr/>
          </p:nvSpPr>
          <p:spPr>
            <a:xfrm>
              <a:off x="0" y="-57150"/>
              <a:ext cx="1017569" cy="1170226"/>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Landscapes were altered by landslips, particularly around mine treatment works above Braithwaite, raising contamination concerns.</a:t>
              </a:r>
            </a:p>
          </p:txBody>
        </p:sp>
      </p:grpSp>
      <p:sp>
        <p:nvSpPr>
          <p:cNvPr id="25" name="TextBox 2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27" name="TextBox 27"/>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28" name="TextBox 20">
            <a:extLst>
              <a:ext uri="{FF2B5EF4-FFF2-40B4-BE49-F238E27FC236}">
                <a16:creationId xmlns:a16="http://schemas.microsoft.com/office/drawing/2014/main" id="{47FB262E-4224-5D7C-D9E1-0599B43A74E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aphicFrame>
        <p:nvGraphicFramePr>
          <p:cNvPr id="9" name="Table 9"/>
          <p:cNvGraphicFramePr>
            <a:graphicFrameLocks noGrp="1"/>
          </p:cNvGraphicFramePr>
          <p:nvPr>
            <p:extLst>
              <p:ext uri="{D42A27DB-BD31-4B8C-83A1-F6EECF244321}">
                <p14:modId xmlns:p14="http://schemas.microsoft.com/office/powerpoint/2010/main" val="2052756840"/>
              </p:ext>
            </p:extLst>
          </p:nvPr>
        </p:nvGraphicFramePr>
        <p:xfrm>
          <a:off x="1445567" y="3399833"/>
          <a:ext cx="15088670" cy="5858467"/>
        </p:xfrm>
        <a:graphic>
          <a:graphicData uri="http://schemas.openxmlformats.org/drawingml/2006/table">
            <a:tbl>
              <a:tblPr/>
              <a:tblGrid>
                <a:gridCol w="7544335">
                  <a:extLst>
                    <a:ext uri="{9D8B030D-6E8A-4147-A177-3AD203B41FA5}">
                      <a16:colId xmlns:a16="http://schemas.microsoft.com/office/drawing/2014/main" val="20000"/>
                    </a:ext>
                  </a:extLst>
                </a:gridCol>
                <a:gridCol w="7544335">
                  <a:extLst>
                    <a:ext uri="{9D8B030D-6E8A-4147-A177-3AD203B41FA5}">
                      <a16:colId xmlns:a16="http://schemas.microsoft.com/office/drawing/2014/main" val="20001"/>
                    </a:ext>
                  </a:extLst>
                </a:gridCol>
              </a:tblGrid>
              <a:tr h="958735">
                <a:tc>
                  <a:txBody>
                    <a:bodyPr/>
                    <a:lstStyle/>
                    <a:p>
                      <a:pPr algn="ctr">
                        <a:lnSpc>
                          <a:spcPts val="3919"/>
                        </a:lnSpc>
                        <a:defRPr/>
                      </a:pPr>
                      <a:r>
                        <a:rPr lang="en-US" sz="2799" b="1">
                          <a:solidFill>
                            <a:srgbClr val="000000"/>
                          </a:solidFill>
                          <a:latin typeface="Montserrat Classic Bold"/>
                          <a:ea typeface="Montserrat Classic Bold"/>
                          <a:cs typeface="Montserrat Classic Bold"/>
                          <a:sym typeface="Montserrat Classic Bold"/>
                        </a:rPr>
                        <a:t>Immediate Responses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DA0C"/>
                    </a:solidFill>
                  </a:tcPr>
                </a:tc>
                <a:tc>
                  <a:txBody>
                    <a:bodyPr/>
                    <a:lstStyle/>
                    <a:p>
                      <a:pPr algn="ctr">
                        <a:lnSpc>
                          <a:spcPts val="3919"/>
                        </a:lnSpc>
                        <a:defRPr/>
                      </a:pPr>
                      <a:r>
                        <a:rPr lang="en-US" sz="2799" b="1">
                          <a:solidFill>
                            <a:srgbClr val="000000"/>
                          </a:solidFill>
                          <a:latin typeface="Montserrat Classic Bold"/>
                          <a:ea typeface="Montserrat Classic Bold"/>
                          <a:cs typeface="Montserrat Classic Bold"/>
                          <a:sym typeface="Montserrat Classic Bold"/>
                        </a:rPr>
                        <a:t>Long Term Responses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0BBD6"/>
                    </a:solidFill>
                  </a:tcPr>
                </a:tc>
                <a:extLst>
                  <a:ext uri="{0D108BD9-81ED-4DB2-BD59-A6C34878D82A}">
                    <a16:rowId xmlns:a16="http://schemas.microsoft.com/office/drawing/2014/main" val="10000"/>
                  </a:ext>
                </a:extLst>
              </a:tr>
              <a:tr h="2468796">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Immediate responses are actions taken right before, during, and right after a disaster happens to keep people safe and reduce damage.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Long-term responses are plans and actions taken over a longer period after the initial disaster to help communities recover and to prepare for future events.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0936">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Examples include rescue operations, providing emergency aid like food and water and setting up temporary shelters for people who have lost their homes.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dirty="0">
                          <a:solidFill>
                            <a:srgbClr val="000000"/>
                          </a:solidFill>
                          <a:latin typeface="Montserrat Classic"/>
                          <a:ea typeface="Montserrat Classic"/>
                          <a:cs typeface="Montserrat Classic"/>
                          <a:sym typeface="Montserrat Classic"/>
                        </a:rPr>
                        <a:t>These can include rebuilding homes and infrastructure, creating new policies to better manage future disasters, and improving emergency services and response plans.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Freeform 10"/>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4" name="TextBox 14"/>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52D44918-6CAE-3A2D-3C2A-FAAB5E3AEB1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255413" y="4602936"/>
            <a:ext cx="7444499" cy="3524875"/>
          </a:xfrm>
          <a:prstGeom prst="rect">
            <a:avLst/>
          </a:prstGeom>
        </p:spPr>
        <p:txBody>
          <a:bodyPr lIns="0" tIns="0" rIns="0" bIns="0" rtlCol="0" anchor="t">
            <a:spAutoFit/>
          </a:bodyPr>
          <a:lstStyle/>
          <a:p>
            <a:pPr algn="ctr">
              <a:lnSpc>
                <a:spcPts val="4690"/>
              </a:lnSpc>
              <a:spcBef>
                <a:spcPct val="0"/>
              </a:spcBef>
            </a:pPr>
            <a:r>
              <a:rPr lang="en-US" sz="3350" b="1" dirty="0">
                <a:solidFill>
                  <a:srgbClr val="000000"/>
                </a:solidFill>
                <a:latin typeface="Montserrat Classic Bold"/>
                <a:ea typeface="Montserrat Classic Bold"/>
                <a:cs typeface="Montserrat Classic Bold"/>
                <a:sym typeface="Montserrat Classic Bold"/>
              </a:rPr>
              <a:t>Rescue Operations: </a:t>
            </a:r>
            <a:r>
              <a:rPr lang="en-US" sz="3350" dirty="0">
                <a:solidFill>
                  <a:srgbClr val="000000"/>
                </a:solidFill>
                <a:latin typeface="Montserrat Classic"/>
                <a:ea typeface="Montserrat Classic"/>
                <a:cs typeface="Montserrat Classic"/>
                <a:sym typeface="Montserrat Classic"/>
              </a:rPr>
              <a:t>Emergency services and the military conducted numerous rescue operations, evacuating residents from flooded areas and providing immediate medical assistance.</a:t>
            </a:r>
          </a:p>
        </p:txBody>
      </p:sp>
      <p:sp>
        <p:nvSpPr>
          <p:cNvPr id="11" name="TextBox 11"/>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grpSp>
        <p:nvGrpSpPr>
          <p:cNvPr id="12" name="Group 12"/>
          <p:cNvGrpSpPr/>
          <p:nvPr/>
        </p:nvGrpSpPr>
        <p:grpSpPr>
          <a:xfrm>
            <a:off x="295277" y="3323633"/>
            <a:ext cx="9170189" cy="6877642"/>
            <a:chOff x="0" y="0"/>
            <a:chExt cx="12226919" cy="9170189"/>
          </a:xfrm>
        </p:grpSpPr>
        <p:sp>
          <p:nvSpPr>
            <p:cNvPr id="13" name="Freeform 13"/>
            <p:cNvSpPr/>
            <p:nvPr/>
          </p:nvSpPr>
          <p:spPr>
            <a:xfrm>
              <a:off x="0" y="0"/>
              <a:ext cx="12226919" cy="9170189"/>
            </a:xfrm>
            <a:custGeom>
              <a:avLst/>
              <a:gdLst/>
              <a:ahLst/>
              <a:cxnLst/>
              <a:rect l="l" t="t" r="r" b="b"/>
              <a:pathLst>
                <a:path w="12226919" h="9170189">
                  <a:moveTo>
                    <a:pt x="0" y="0"/>
                  </a:moveTo>
                  <a:lnTo>
                    <a:pt x="12226919" y="0"/>
                  </a:lnTo>
                  <a:lnTo>
                    <a:pt x="12226919" y="9170189"/>
                  </a:lnTo>
                  <a:lnTo>
                    <a:pt x="0" y="9170189"/>
                  </a:lnTo>
                  <a:lnTo>
                    <a:pt x="0" y="0"/>
                  </a:lnTo>
                  <a:close/>
                </a:path>
              </a:pathLst>
            </a:custGeom>
            <a:blipFill>
              <a:blip r:embed="rId6"/>
              <a:stretch>
                <a:fillRect/>
              </a:stretch>
            </a:blipFill>
          </p:spPr>
          <p:txBody>
            <a:bodyPr/>
            <a:lstStyle/>
            <a:p>
              <a:endParaRPr lang="en-GB"/>
            </a:p>
          </p:txBody>
        </p:sp>
        <p:sp>
          <p:nvSpPr>
            <p:cNvPr id="14" name="TextBox 14"/>
            <p:cNvSpPr txBox="1"/>
            <p:nvPr/>
          </p:nvSpPr>
          <p:spPr>
            <a:xfrm>
              <a:off x="161904" y="8889601"/>
              <a:ext cx="7803298"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Flood rescue boats in Lismore Place cc-by-sa/2.0 - © Rose and Trev Clough - geograph.org.uk/p/4760952</a:t>
              </a:r>
            </a:p>
          </p:txBody>
        </p:sp>
      </p:gr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EAAE6968-A6C7-5E17-C1DD-6A70CB3A676F}"/>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9990134" y="4216047"/>
            <a:ext cx="7975057" cy="4077796"/>
          </a:xfrm>
          <a:prstGeom prst="rect">
            <a:avLst/>
          </a:prstGeom>
        </p:spPr>
        <p:txBody>
          <a:bodyPr lIns="0" tIns="0" rIns="0" bIns="0" rtlCol="0" anchor="t">
            <a:spAutoFit/>
          </a:bodyPr>
          <a:lstStyle/>
          <a:p>
            <a:pPr algn="ctr">
              <a:lnSpc>
                <a:spcPts val="4605"/>
              </a:lnSpc>
              <a:spcBef>
                <a:spcPct val="0"/>
              </a:spcBef>
            </a:pPr>
            <a:r>
              <a:rPr lang="en-US" sz="3289" b="1" dirty="0">
                <a:solidFill>
                  <a:srgbClr val="000000"/>
                </a:solidFill>
                <a:latin typeface="Montserrat Classic Bold"/>
                <a:ea typeface="Montserrat Classic Bold"/>
                <a:cs typeface="Montserrat Classic Bold"/>
                <a:sym typeface="Montserrat Classic Bold"/>
              </a:rPr>
              <a:t>Government Aid:</a:t>
            </a:r>
            <a:r>
              <a:rPr lang="en-US" sz="3289" dirty="0">
                <a:solidFill>
                  <a:srgbClr val="000000"/>
                </a:solidFill>
                <a:latin typeface="Montserrat Classic"/>
                <a:ea typeface="Montserrat Classic"/>
                <a:cs typeface="Montserrat Classic"/>
                <a:sym typeface="Montserrat Classic"/>
              </a:rPr>
              <a:t> The UK government provided financial aid, including a £50 million recovery fund for affected communities. Additional grants and loans were made available to help with property repairs and resilience improvements.</a:t>
            </a:r>
          </a:p>
        </p:txBody>
      </p:sp>
      <p:grpSp>
        <p:nvGrpSpPr>
          <p:cNvPr id="11" name="Group 11"/>
          <p:cNvGrpSpPr/>
          <p:nvPr/>
        </p:nvGrpSpPr>
        <p:grpSpPr>
          <a:xfrm>
            <a:off x="507547" y="3323633"/>
            <a:ext cx="9278573" cy="6559124"/>
            <a:chOff x="0" y="0"/>
            <a:chExt cx="12371430" cy="8745499"/>
          </a:xfrm>
        </p:grpSpPr>
        <p:sp>
          <p:nvSpPr>
            <p:cNvPr id="12" name="Freeform 12"/>
            <p:cNvSpPr/>
            <p:nvPr/>
          </p:nvSpPr>
          <p:spPr>
            <a:xfrm>
              <a:off x="0" y="0"/>
              <a:ext cx="12371430" cy="8745499"/>
            </a:xfrm>
            <a:custGeom>
              <a:avLst/>
              <a:gdLst/>
              <a:ahLst/>
              <a:cxnLst/>
              <a:rect l="l" t="t" r="r" b="b"/>
              <a:pathLst>
                <a:path w="12371430" h="8745499">
                  <a:moveTo>
                    <a:pt x="0" y="0"/>
                  </a:moveTo>
                  <a:lnTo>
                    <a:pt x="12371430" y="0"/>
                  </a:lnTo>
                  <a:lnTo>
                    <a:pt x="12371430" y="8745499"/>
                  </a:lnTo>
                  <a:lnTo>
                    <a:pt x="0" y="8745499"/>
                  </a:lnTo>
                  <a:lnTo>
                    <a:pt x="0" y="0"/>
                  </a:lnTo>
                  <a:close/>
                </a:path>
              </a:pathLst>
            </a:custGeom>
            <a:blipFill>
              <a:blip r:embed="rId6"/>
              <a:stretch>
                <a:fillRect b="-6095"/>
              </a:stretch>
            </a:blipFill>
          </p:spPr>
          <p:txBody>
            <a:bodyPr/>
            <a:lstStyle/>
            <a:p>
              <a:endParaRPr lang="en-GB"/>
            </a:p>
          </p:txBody>
        </p:sp>
        <p:sp>
          <p:nvSpPr>
            <p:cNvPr id="13" name="TextBox 13"/>
            <p:cNvSpPr txBox="1"/>
            <p:nvPr/>
          </p:nvSpPr>
          <p:spPr>
            <a:xfrm>
              <a:off x="127694" y="8490288"/>
              <a:ext cx="8053770"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Business premises wrecked by flooding cc-by-sa/2.0 - © Rose and Trev Clough - geograph.org.uk/p/4775877</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4D327092-8A24-2F3C-FEE2-FEE255BD559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743777" y="4732893"/>
            <a:ext cx="6515523" cy="2934955"/>
          </a:xfrm>
          <a:prstGeom prst="rect">
            <a:avLst/>
          </a:prstGeom>
        </p:spPr>
        <p:txBody>
          <a:bodyPr lIns="0" tIns="0" rIns="0" bIns="0" rtlCol="0" anchor="t">
            <a:spAutoFit/>
          </a:bodyPr>
          <a:lstStyle/>
          <a:p>
            <a:pPr algn="ctr">
              <a:lnSpc>
                <a:spcPts val="4655"/>
              </a:lnSpc>
              <a:spcBef>
                <a:spcPct val="0"/>
              </a:spcBef>
            </a:pPr>
            <a:r>
              <a:rPr lang="en-US" sz="3325" b="1" dirty="0">
                <a:solidFill>
                  <a:srgbClr val="000000"/>
                </a:solidFill>
                <a:latin typeface="Montserrat Classic Bold"/>
                <a:ea typeface="Montserrat Classic Bold"/>
                <a:cs typeface="Montserrat Classic Bold"/>
                <a:sym typeface="Montserrat Classic Bold"/>
              </a:rPr>
              <a:t>Emergency Aid: </a:t>
            </a:r>
            <a:r>
              <a:rPr lang="en-US" sz="3325" dirty="0">
                <a:solidFill>
                  <a:srgbClr val="000000"/>
                </a:solidFill>
                <a:latin typeface="Montserrat Classic"/>
                <a:ea typeface="Montserrat Classic"/>
                <a:cs typeface="Montserrat Classic"/>
                <a:sym typeface="Montserrat Classic"/>
              </a:rPr>
              <a:t>Distribution of emergency supplies, including food, water, and blankets, to affected individuals and families.</a:t>
            </a:r>
          </a:p>
        </p:txBody>
      </p:sp>
      <p:grpSp>
        <p:nvGrpSpPr>
          <p:cNvPr id="11" name="Group 11"/>
          <p:cNvGrpSpPr/>
          <p:nvPr/>
        </p:nvGrpSpPr>
        <p:grpSpPr>
          <a:xfrm>
            <a:off x="323852" y="3590333"/>
            <a:ext cx="9648416" cy="6449156"/>
            <a:chOff x="0" y="0"/>
            <a:chExt cx="12864554" cy="8598875"/>
          </a:xfrm>
        </p:grpSpPr>
        <p:sp>
          <p:nvSpPr>
            <p:cNvPr id="12" name="Freeform 12"/>
            <p:cNvSpPr/>
            <p:nvPr/>
          </p:nvSpPr>
          <p:spPr>
            <a:xfrm>
              <a:off x="0" y="0"/>
              <a:ext cx="12864554" cy="8598875"/>
            </a:xfrm>
            <a:custGeom>
              <a:avLst/>
              <a:gdLst/>
              <a:ahLst/>
              <a:cxnLst/>
              <a:rect l="l" t="t" r="r" b="b"/>
              <a:pathLst>
                <a:path w="12864554" h="8598875">
                  <a:moveTo>
                    <a:pt x="0" y="0"/>
                  </a:moveTo>
                  <a:lnTo>
                    <a:pt x="12864554" y="0"/>
                  </a:lnTo>
                  <a:lnTo>
                    <a:pt x="12864554" y="8598875"/>
                  </a:lnTo>
                  <a:lnTo>
                    <a:pt x="0" y="8598875"/>
                  </a:lnTo>
                  <a:lnTo>
                    <a:pt x="0" y="0"/>
                  </a:lnTo>
                  <a:close/>
                </a:path>
              </a:pathLst>
            </a:custGeom>
            <a:blipFill>
              <a:blip r:embed="rId6"/>
              <a:stretch>
                <a:fillRect t="-8330" b="-3874"/>
              </a:stretch>
            </a:blipFill>
          </p:spPr>
          <p:txBody>
            <a:bodyPr/>
            <a:lstStyle/>
            <a:p>
              <a:endParaRPr lang="en-GB"/>
            </a:p>
          </p:txBody>
        </p:sp>
        <p:sp>
          <p:nvSpPr>
            <p:cNvPr id="13" name="TextBox 13"/>
            <p:cNvSpPr txBox="1"/>
            <p:nvPr/>
          </p:nvSpPr>
          <p:spPr>
            <a:xfrm>
              <a:off x="0" y="8068003"/>
              <a:ext cx="7950877"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On the waterfront, Rickergate, Carlislecc-by-sa/2.0 - © Rose and Trev Clough - geograph.org.uk/p/4760984</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99E9D0C6-FD5A-B9E9-FD28-3513AA8F4BC1}"/>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1" name="TextBox 11"/>
          <p:cNvSpPr txBox="1"/>
          <p:nvPr/>
        </p:nvSpPr>
        <p:spPr>
          <a:xfrm>
            <a:off x="9289597" y="4147267"/>
            <a:ext cx="8290540" cy="4431983"/>
          </a:xfrm>
          <a:prstGeom prst="rect">
            <a:avLst/>
          </a:prstGeom>
        </p:spPr>
        <p:txBody>
          <a:bodyPr wrap="square" lIns="0" tIns="0" rIns="0" bIns="0" rtlCol="0" anchor="t">
            <a:spAutoFit/>
          </a:bodyPr>
          <a:lstStyle/>
          <a:p>
            <a:pPr algn="ctr"/>
            <a:r>
              <a:rPr lang="en-GB" sz="3600" b="1" dirty="0">
                <a:latin typeface="Montserrat Classic Bold" panose="020B0604020202020204" charset="0"/>
              </a:rPr>
              <a:t>Backup Generators at Royal Lancaster Infirmary:</a:t>
            </a:r>
            <a:r>
              <a:rPr lang="en-GB" sz="3600" dirty="0">
                <a:latin typeface="Montserrat Classic" panose="020B0604020202020204" charset="0"/>
              </a:rPr>
              <a:t> The activation of backup generators at Royal Lancaster Infirmary ensured that critical healthcare services continued to operate, preventing further disruption to patient care during the flooding.</a:t>
            </a: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4" name="TextBox 14"/>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3078" name="Picture 6" descr="Worcestershire Royal Hospital service yard">
            <a:extLst>
              <a:ext uri="{FF2B5EF4-FFF2-40B4-BE49-F238E27FC236}">
                <a16:creationId xmlns:a16="http://schemas.microsoft.com/office/drawing/2014/main" id="{C05727B4-4C1B-6BA6-F0CE-D46B7D8691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11337" y="2978474"/>
            <a:ext cx="8290540" cy="7239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BF277E-2452-F60A-066B-6D705121FF0C}"/>
              </a:ext>
            </a:extLst>
          </p:cNvPr>
          <p:cNvSpPr txBox="1"/>
          <p:nvPr/>
        </p:nvSpPr>
        <p:spPr>
          <a:xfrm>
            <a:off x="838200" y="9635781"/>
            <a:ext cx="9388928" cy="369332"/>
          </a:xfrm>
          <a:prstGeom prst="rect">
            <a:avLst/>
          </a:prstGeom>
          <a:noFill/>
        </p:spPr>
        <p:txBody>
          <a:bodyPr wrap="square">
            <a:spAutoFit/>
          </a:bodyPr>
          <a:lstStyle/>
          <a:p>
            <a:r>
              <a:rPr lang="en-GB" sz="900">
                <a:solidFill>
                  <a:schemeClr val="bg1"/>
                </a:solidFill>
                <a:latin typeface="Montserrat Classic" panose="020B0604020202020204" charset="0"/>
              </a:rPr>
              <a:t>Worcestershire Royal Hospital service yard, taken Thursday, 25 December, 2008</a:t>
            </a:r>
            <a:br>
              <a:rPr lang="en-GB" sz="900">
                <a:solidFill>
                  <a:schemeClr val="bg1"/>
                </a:solidFill>
                <a:latin typeface="Montserrat Classic" panose="020B0604020202020204" charset="0"/>
              </a:rPr>
            </a:br>
            <a:r>
              <a:rPr lang="en-GB" sz="900">
                <a:solidFill>
                  <a:schemeClr val="bg1"/>
                </a:solidFill>
                <a:latin typeface="Montserrat Classic" panose="020B0604020202020204" charset="0"/>
              </a:rPr>
              <a:t>cc-by-</a:t>
            </a:r>
            <a:r>
              <a:rPr lang="en-GB" sz="900" err="1">
                <a:solidFill>
                  <a:schemeClr val="bg1"/>
                </a:solidFill>
                <a:latin typeface="Montserrat Classic" panose="020B0604020202020204" charset="0"/>
              </a:rPr>
              <a:t>sa</a:t>
            </a:r>
            <a:r>
              <a:rPr lang="en-GB" sz="900">
                <a:solidFill>
                  <a:schemeClr val="bg1"/>
                </a:solidFill>
                <a:latin typeface="Montserrat Classic" panose="020B0604020202020204" charset="0"/>
              </a:rPr>
              <a:t>/2.0 - © </a:t>
            </a:r>
            <a:r>
              <a:rPr lang="en-GB" sz="900">
                <a:solidFill>
                  <a:schemeClr val="bg1"/>
                </a:solidFill>
                <a:latin typeface="Montserrat Classic" panose="020B0604020202020204" charset="0"/>
                <a:hlinkClick r:id="rId7" tooltip="View profile">
                  <a:extLst>
                    <a:ext uri="{A12FA001-AC4F-418D-AE19-62706E023703}">
                      <ahyp:hlinkClr xmlns:ahyp="http://schemas.microsoft.com/office/drawing/2018/hyperlinkcolor" val="tx"/>
                    </a:ext>
                  </a:extLst>
                </a:hlinkClick>
              </a:rPr>
              <a:t>Chris Allen</a:t>
            </a:r>
            <a:r>
              <a:rPr lang="en-GB" sz="900">
                <a:solidFill>
                  <a:schemeClr val="bg1"/>
                </a:solidFill>
                <a:latin typeface="Montserrat Classic" panose="020B0604020202020204" charset="0"/>
              </a:rPr>
              <a:t> - geograph.org.uk/p/1649784</a:t>
            </a:r>
          </a:p>
        </p:txBody>
      </p:sp>
    </p:spTree>
    <p:extLst>
      <p:ext uri="{BB962C8B-B14F-4D97-AF65-F5344CB8AC3E}">
        <p14:creationId xmlns:p14="http://schemas.microsoft.com/office/powerpoint/2010/main" val="381228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418106" y="3896201"/>
            <a:ext cx="7119112" cy="4552913"/>
          </a:xfrm>
          <a:prstGeom prst="rect">
            <a:avLst/>
          </a:prstGeom>
        </p:spPr>
        <p:txBody>
          <a:bodyPr lIns="0" tIns="0" rIns="0" bIns="0" rtlCol="0" anchor="t">
            <a:spAutoFit/>
          </a:bodyPr>
          <a:lstStyle/>
          <a:p>
            <a:pPr algn="ctr">
              <a:lnSpc>
                <a:spcPts val="4532"/>
              </a:lnSpc>
              <a:spcBef>
                <a:spcPct val="0"/>
              </a:spcBef>
            </a:pPr>
            <a:r>
              <a:rPr lang="en-US" sz="3237" b="1" dirty="0">
                <a:solidFill>
                  <a:srgbClr val="000000"/>
                </a:solidFill>
                <a:latin typeface="Montserrat Classic Bold"/>
                <a:ea typeface="Montserrat Classic Bold"/>
                <a:cs typeface="Montserrat Classic Bold"/>
                <a:sym typeface="Montserrat Classic Bold"/>
              </a:rPr>
              <a:t>Flood </a:t>
            </a:r>
            <a:r>
              <a:rPr lang="en-US" sz="3237" b="1" dirty="0" err="1">
                <a:solidFill>
                  <a:srgbClr val="000000"/>
                </a:solidFill>
                <a:latin typeface="Montserrat Classic Bold"/>
                <a:ea typeface="Montserrat Classic Bold"/>
                <a:cs typeface="Montserrat Classic Bold"/>
                <a:sym typeface="Montserrat Classic Bold"/>
              </a:rPr>
              <a:t>Defences</a:t>
            </a:r>
            <a:r>
              <a:rPr lang="en-US" sz="3237" b="1" dirty="0">
                <a:solidFill>
                  <a:srgbClr val="000000"/>
                </a:solidFill>
                <a:latin typeface="Montserrat Classic Bold"/>
                <a:ea typeface="Montserrat Classic Bold"/>
                <a:cs typeface="Montserrat Classic Bold"/>
                <a:sym typeface="Montserrat Classic Bold"/>
              </a:rPr>
              <a:t>: </a:t>
            </a:r>
            <a:r>
              <a:rPr lang="en-US" sz="3237" dirty="0">
                <a:solidFill>
                  <a:srgbClr val="000000"/>
                </a:solidFill>
                <a:latin typeface="Montserrat Classic"/>
                <a:ea typeface="Montserrat Classic"/>
                <a:cs typeface="Montserrat Classic"/>
                <a:sym typeface="Montserrat Classic"/>
              </a:rPr>
              <a:t>Improved flood </a:t>
            </a:r>
            <a:r>
              <a:rPr lang="en-US" sz="3237" dirty="0" err="1">
                <a:solidFill>
                  <a:srgbClr val="000000"/>
                </a:solidFill>
                <a:latin typeface="Montserrat Classic"/>
                <a:ea typeface="Montserrat Classic"/>
                <a:cs typeface="Montserrat Classic"/>
                <a:sym typeface="Montserrat Classic"/>
              </a:rPr>
              <a:t>defences</a:t>
            </a:r>
            <a:r>
              <a:rPr lang="en-US" sz="3237" dirty="0">
                <a:solidFill>
                  <a:srgbClr val="000000"/>
                </a:solidFill>
                <a:latin typeface="Montserrat Classic"/>
                <a:ea typeface="Montserrat Classic"/>
                <a:cs typeface="Montserrat Classic"/>
                <a:sym typeface="Montserrat Classic"/>
              </a:rPr>
              <a:t> were initiated, reinforcing riverbanks and constructing new barriers. £2.6 billion was invested in flood </a:t>
            </a:r>
            <a:r>
              <a:rPr lang="en-US" sz="3237" dirty="0" err="1">
                <a:solidFill>
                  <a:srgbClr val="000000"/>
                </a:solidFill>
                <a:latin typeface="Montserrat Classic"/>
                <a:ea typeface="Montserrat Classic"/>
                <a:cs typeface="Montserrat Classic"/>
                <a:sym typeface="Montserrat Classic"/>
              </a:rPr>
              <a:t>defence</a:t>
            </a:r>
            <a:r>
              <a:rPr lang="en-US" sz="3237" dirty="0">
                <a:solidFill>
                  <a:srgbClr val="000000"/>
                </a:solidFill>
                <a:latin typeface="Montserrat Classic"/>
                <a:ea typeface="Montserrat Classic"/>
                <a:cs typeface="Montserrat Classic"/>
                <a:sym typeface="Montserrat Classic"/>
              </a:rPr>
              <a:t> schemes in Cumbria, currently implementing projects in Carlisle, Appleby, and Kendal.</a:t>
            </a:r>
          </a:p>
        </p:txBody>
      </p:sp>
      <p:grpSp>
        <p:nvGrpSpPr>
          <p:cNvPr id="11" name="Group 11"/>
          <p:cNvGrpSpPr/>
          <p:nvPr/>
        </p:nvGrpSpPr>
        <p:grpSpPr>
          <a:xfrm>
            <a:off x="422421" y="3323633"/>
            <a:ext cx="9234395" cy="6749767"/>
            <a:chOff x="0" y="0"/>
            <a:chExt cx="12312525" cy="8999689"/>
          </a:xfrm>
        </p:grpSpPr>
        <p:sp>
          <p:nvSpPr>
            <p:cNvPr id="12" name="Freeform 12"/>
            <p:cNvSpPr/>
            <p:nvPr/>
          </p:nvSpPr>
          <p:spPr>
            <a:xfrm>
              <a:off x="0" y="0"/>
              <a:ext cx="12312525" cy="8999689"/>
            </a:xfrm>
            <a:custGeom>
              <a:avLst/>
              <a:gdLst/>
              <a:ahLst/>
              <a:cxnLst/>
              <a:rect l="l" t="t" r="r" b="b"/>
              <a:pathLst>
                <a:path w="12312526" h="8999689">
                  <a:moveTo>
                    <a:pt x="0" y="0"/>
                  </a:moveTo>
                  <a:lnTo>
                    <a:pt x="12312526" y="0"/>
                  </a:lnTo>
                  <a:lnTo>
                    <a:pt x="12312526" y="8999689"/>
                  </a:lnTo>
                  <a:lnTo>
                    <a:pt x="0" y="8999689"/>
                  </a:lnTo>
                  <a:lnTo>
                    <a:pt x="0" y="0"/>
                  </a:lnTo>
                  <a:close/>
                </a:path>
              </a:pathLst>
            </a:custGeom>
            <a:blipFill>
              <a:blip r:embed="rId6"/>
              <a:stretch>
                <a:fillRect l="-9517" r="-37"/>
              </a:stretch>
            </a:blipFill>
          </p:spPr>
          <p:txBody>
            <a:bodyPr/>
            <a:lstStyle/>
            <a:p>
              <a:endParaRPr lang="en-GB"/>
            </a:p>
          </p:txBody>
        </p:sp>
        <p:sp>
          <p:nvSpPr>
            <p:cNvPr id="13" name="TextBox 13"/>
            <p:cNvSpPr txBox="1"/>
            <p:nvPr/>
          </p:nvSpPr>
          <p:spPr>
            <a:xfrm>
              <a:off x="130289" y="8712912"/>
              <a:ext cx="7231282" cy="196551"/>
            </a:xfrm>
            <a:prstGeom prst="rect">
              <a:avLst/>
            </a:prstGeom>
          </p:spPr>
          <p:txBody>
            <a:bodyPr wrap="square"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Flood </a:t>
              </a:r>
              <a:r>
                <a:rPr lang="en-US" sz="900" err="1">
                  <a:solidFill>
                    <a:srgbClr val="FFFFFF"/>
                  </a:solidFill>
                  <a:latin typeface="Montserrat Classic"/>
                  <a:ea typeface="Montserrat Classic"/>
                  <a:cs typeface="Montserrat Classic"/>
                  <a:sym typeface="Montserrat Classic"/>
                </a:rPr>
                <a:t>Defences</a:t>
              </a:r>
              <a:r>
                <a:rPr lang="en-US" sz="900">
                  <a:solidFill>
                    <a:srgbClr val="FFFFFF"/>
                  </a:solidFill>
                  <a:latin typeface="Montserrat Classic"/>
                  <a:ea typeface="Montserrat Classic"/>
                  <a:cs typeface="Montserrat Classic"/>
                  <a:sym typeface="Montserrat Classic"/>
                </a:rPr>
                <a:t> cc-by-</a:t>
              </a:r>
              <a:r>
                <a:rPr lang="en-US" sz="900" err="1">
                  <a:solidFill>
                    <a:srgbClr val="FFFFFF"/>
                  </a:solidFill>
                  <a:latin typeface="Montserrat Classic"/>
                  <a:ea typeface="Montserrat Classic"/>
                  <a:cs typeface="Montserrat Classic"/>
                  <a:sym typeface="Montserrat Classic"/>
                </a:rPr>
                <a:t>sa</a:t>
              </a:r>
              <a:r>
                <a:rPr lang="en-US" sz="900">
                  <a:solidFill>
                    <a:srgbClr val="FFFFFF"/>
                  </a:solidFill>
                  <a:latin typeface="Montserrat Classic"/>
                  <a:ea typeface="Montserrat Classic"/>
                  <a:cs typeface="Montserrat Classic"/>
                  <a:sym typeface="Montserrat Classic"/>
                </a:rPr>
                <a:t>/2.0 - © Michael Graham - geograph.org.uk/p/5384324</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85FF35E6-5945-32CE-9A23-93080E7516CA}"/>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9980668" y="3456515"/>
            <a:ext cx="7764761" cy="5134034"/>
          </a:xfrm>
          <a:prstGeom prst="rect">
            <a:avLst/>
          </a:prstGeom>
        </p:spPr>
        <p:txBody>
          <a:bodyPr wrap="square" lIns="0" tIns="0" rIns="0" bIns="0" rtlCol="0" anchor="t">
            <a:spAutoFit/>
          </a:bodyPr>
          <a:lstStyle/>
          <a:p>
            <a:pPr algn="ctr">
              <a:lnSpc>
                <a:spcPts val="4532"/>
              </a:lnSpc>
              <a:spcBef>
                <a:spcPct val="0"/>
              </a:spcBef>
            </a:pPr>
            <a:r>
              <a:rPr lang="en-US" sz="3400" dirty="0">
                <a:solidFill>
                  <a:srgbClr val="000000"/>
                </a:solidFill>
                <a:latin typeface="Montserrat Classic Bold" panose="020B0604020202020204" charset="0"/>
                <a:ea typeface="Montserrat Classic Bold"/>
                <a:cs typeface="Montserrat Classic Bold"/>
                <a:sym typeface="Montserrat Classic Bold"/>
              </a:rPr>
              <a:t>Flood </a:t>
            </a:r>
            <a:r>
              <a:rPr lang="en-US" sz="3400" dirty="0" err="1">
                <a:solidFill>
                  <a:srgbClr val="000000"/>
                </a:solidFill>
                <a:latin typeface="Montserrat Classic Bold" panose="020B0604020202020204" charset="0"/>
                <a:ea typeface="Montserrat Classic Bold"/>
                <a:cs typeface="Montserrat Classic Bold"/>
                <a:sym typeface="Montserrat Classic Bold"/>
              </a:rPr>
              <a:t>Defences</a:t>
            </a:r>
            <a:r>
              <a:rPr lang="en-US" sz="3400" dirty="0">
                <a:solidFill>
                  <a:srgbClr val="000000"/>
                </a:solidFill>
                <a:latin typeface="Montserrat Classic Bold" panose="020B0604020202020204" charset="0"/>
                <a:ea typeface="Montserrat Classic Bold"/>
                <a:cs typeface="Montserrat Classic Bold"/>
                <a:sym typeface="Montserrat Classic Bold"/>
              </a:rPr>
              <a:t>: </a:t>
            </a:r>
            <a:r>
              <a:rPr lang="en-GB" sz="3400" dirty="0">
                <a:latin typeface="Montserrat Classic" panose="020B0604020202020204" charset="0"/>
              </a:rPr>
              <a:t>The Lancaster Flood Defence Scheme includes £12.1 million spent on defences along Caton Road and </a:t>
            </a:r>
            <a:r>
              <a:rPr lang="en-GB" sz="3400" dirty="0" err="1">
                <a:latin typeface="Montserrat Classic" panose="020B0604020202020204" charset="0"/>
              </a:rPr>
              <a:t>Aldrens</a:t>
            </a:r>
            <a:r>
              <a:rPr lang="en-GB" sz="3400" dirty="0">
                <a:latin typeface="Montserrat Classic" panose="020B0604020202020204" charset="0"/>
              </a:rPr>
              <a:t> Lane, a £10.8 million flood wall along the River Lune protecting over 2,000 jobs, and a £5.7 million upgrade to the Caton Road substation to prevent power cuts.</a:t>
            </a:r>
            <a:endParaRPr lang="en-US" sz="3400" dirty="0">
              <a:solidFill>
                <a:srgbClr val="000000"/>
              </a:solidFill>
              <a:latin typeface="Montserrat Classic" panose="020B0604020202020204" charset="0"/>
              <a:ea typeface="Montserrat Classic"/>
              <a:cs typeface="Montserrat Classic"/>
              <a:sym typeface="Montserrat Classic"/>
            </a:endParaRPr>
          </a:p>
        </p:txBody>
      </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85FF35E6-5945-32CE-9A23-93080E7516CA}"/>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5" name="Picture 14">
            <a:extLst>
              <a:ext uri="{FF2B5EF4-FFF2-40B4-BE49-F238E27FC236}">
                <a16:creationId xmlns:a16="http://schemas.microsoft.com/office/drawing/2014/main" id="{9FF7F57C-B40E-AFB9-28A5-DA070D33498D}"/>
              </a:ext>
            </a:extLst>
          </p:cNvPr>
          <p:cNvPicPr>
            <a:picLocks noChangeAspect="1"/>
          </p:cNvPicPr>
          <p:nvPr/>
        </p:nvPicPr>
        <p:blipFill>
          <a:blip r:embed="rId6"/>
          <a:stretch>
            <a:fillRect/>
          </a:stretch>
        </p:blipFill>
        <p:spPr>
          <a:xfrm>
            <a:off x="575050" y="2978474"/>
            <a:ext cx="8991600" cy="6743700"/>
          </a:xfrm>
          <a:prstGeom prst="rect">
            <a:avLst/>
          </a:prstGeom>
        </p:spPr>
      </p:pic>
      <p:sp>
        <p:nvSpPr>
          <p:cNvPr id="19" name="TextBox 18">
            <a:extLst>
              <a:ext uri="{FF2B5EF4-FFF2-40B4-BE49-F238E27FC236}">
                <a16:creationId xmlns:a16="http://schemas.microsoft.com/office/drawing/2014/main" id="{56BBDCEA-8E90-5C27-E707-E60D5C9A657E}"/>
              </a:ext>
            </a:extLst>
          </p:cNvPr>
          <p:cNvSpPr txBox="1"/>
          <p:nvPr/>
        </p:nvSpPr>
        <p:spPr>
          <a:xfrm>
            <a:off x="608778" y="9322809"/>
            <a:ext cx="3457731" cy="382501"/>
          </a:xfrm>
          <a:prstGeom prst="rect">
            <a:avLst/>
          </a:prstGeom>
          <a:noFill/>
        </p:spPr>
        <p:txBody>
          <a:bodyPr wrap="square">
            <a:spAutoFit/>
          </a:bodyPr>
          <a:lstStyle/>
          <a:p>
            <a:r>
              <a:rPr lang="en-GB" sz="900" i="0">
                <a:solidFill>
                  <a:schemeClr val="bg1"/>
                </a:solidFill>
                <a:effectLst/>
                <a:latin typeface="Montserrat Classic" panose="020B0604020202020204" charset="0"/>
              </a:rPr>
              <a:t> Copyright </a:t>
            </a:r>
            <a:r>
              <a:rPr lang="en-GB" sz="900" i="0">
                <a:solidFill>
                  <a:schemeClr val="bg1"/>
                </a:solidFill>
                <a:effectLst/>
                <a:latin typeface="Montserrat Classic" panose="020B0604020202020204" charset="0"/>
                <a:hlinkClick r:id="rId7" tooltip="View profile">
                  <a:extLst>
                    <a:ext uri="{A12FA001-AC4F-418D-AE19-62706E023703}">
                      <ahyp:hlinkClr xmlns:ahyp="http://schemas.microsoft.com/office/drawing/2018/hyperlinkcolor" val="tx"/>
                    </a:ext>
                  </a:extLst>
                </a:hlinkClick>
              </a:rPr>
              <a:t>Alexander P Kapp</a:t>
            </a:r>
            <a:r>
              <a:rPr lang="en-GB" sz="900" i="0">
                <a:solidFill>
                  <a:schemeClr val="bg1"/>
                </a:solidFill>
                <a:effectLst/>
                <a:latin typeface="Montserrat Classic" panose="020B0604020202020204" charset="0"/>
              </a:rPr>
              <a:t> and licensed for reuse under </a:t>
            </a:r>
            <a:r>
              <a:rPr lang="en-GB" sz="900" i="0">
                <a:solidFill>
                  <a:schemeClr val="bg1"/>
                </a:solidFill>
                <a:effectLst/>
                <a:latin typeface="Montserrat Classic" panose="020B0604020202020204" charset="0"/>
                <a:hlinkClick r:id="rId8">
                  <a:extLst>
                    <a:ext uri="{A12FA001-AC4F-418D-AE19-62706E023703}">
                      <ahyp:hlinkClr xmlns:ahyp="http://schemas.microsoft.com/office/drawing/2018/hyperlinkcolor" val="tx"/>
                    </a:ext>
                  </a:extLst>
                </a:hlinkClick>
              </a:rPr>
              <a:t>creativecommons.org/licenses/by-</a:t>
            </a:r>
            <a:r>
              <a:rPr lang="en-GB" sz="900" i="0" err="1">
                <a:solidFill>
                  <a:schemeClr val="bg1"/>
                </a:solidFill>
                <a:effectLst/>
                <a:latin typeface="Montserrat Classic" panose="020B0604020202020204" charset="0"/>
                <a:hlinkClick r:id="rId8">
                  <a:extLst>
                    <a:ext uri="{A12FA001-AC4F-418D-AE19-62706E023703}">
                      <ahyp:hlinkClr xmlns:ahyp="http://schemas.microsoft.com/office/drawing/2018/hyperlinkcolor" val="tx"/>
                    </a:ext>
                  </a:extLst>
                </a:hlinkClick>
              </a:rPr>
              <a:t>sa</a:t>
            </a:r>
            <a:r>
              <a:rPr lang="en-GB" sz="900" i="0">
                <a:solidFill>
                  <a:schemeClr val="bg1"/>
                </a:solidFill>
                <a:effectLst/>
                <a:latin typeface="Montserrat Classic" panose="020B0604020202020204" charset="0"/>
                <a:hlinkClick r:id="rId8">
                  <a:extLst>
                    <a:ext uri="{A12FA001-AC4F-418D-AE19-62706E023703}">
                      <ahyp:hlinkClr xmlns:ahyp="http://schemas.microsoft.com/office/drawing/2018/hyperlinkcolor" val="tx"/>
                    </a:ext>
                  </a:extLst>
                </a:hlinkClick>
              </a:rPr>
              <a:t>/2.0</a:t>
            </a:r>
            <a:endParaRPr lang="en-GB" sz="900">
              <a:solidFill>
                <a:schemeClr val="bg1"/>
              </a:solidFill>
              <a:latin typeface="Montserrat Classic" panose="020B0604020202020204" charset="0"/>
            </a:endParaRPr>
          </a:p>
        </p:txBody>
      </p:sp>
    </p:spTree>
    <p:extLst>
      <p:ext uri="{BB962C8B-B14F-4D97-AF65-F5344CB8AC3E}">
        <p14:creationId xmlns:p14="http://schemas.microsoft.com/office/powerpoint/2010/main" val="223276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Freeform 10"/>
          <p:cNvSpPr/>
          <p:nvPr/>
        </p:nvSpPr>
        <p:spPr>
          <a:xfrm>
            <a:off x="2016547" y="3590333"/>
            <a:ext cx="6368408" cy="5970007"/>
          </a:xfrm>
          <a:custGeom>
            <a:avLst/>
            <a:gdLst/>
            <a:ahLst/>
            <a:cxnLst/>
            <a:rect l="l" t="t" r="r" b="b"/>
            <a:pathLst>
              <a:path w="6368408" h="5970007">
                <a:moveTo>
                  <a:pt x="0" y="0"/>
                </a:moveTo>
                <a:lnTo>
                  <a:pt x="6368409" y="0"/>
                </a:lnTo>
                <a:lnTo>
                  <a:pt x="6368409" y="5970008"/>
                </a:lnTo>
                <a:lnTo>
                  <a:pt x="0" y="5970008"/>
                </a:lnTo>
                <a:lnTo>
                  <a:pt x="0" y="0"/>
                </a:lnTo>
                <a:close/>
              </a:path>
            </a:pathLst>
          </a:custGeom>
          <a:blipFill>
            <a:blip r:embed="rId6"/>
            <a:stretch>
              <a:fillRect t="-80923" b="-50060"/>
            </a:stretch>
          </a:blipFill>
        </p:spPr>
        <p:txBody>
          <a:bodyPr/>
          <a:lstStyle/>
          <a:p>
            <a:endParaRPr lang="en-GB"/>
          </a:p>
        </p:txBody>
      </p:sp>
      <p:sp>
        <p:nvSpPr>
          <p:cNvPr id="11" name="TextBox 11"/>
          <p:cNvSpPr txBox="1"/>
          <p:nvPr/>
        </p:nvSpPr>
        <p:spPr>
          <a:xfrm>
            <a:off x="9387860" y="4409473"/>
            <a:ext cx="6895552" cy="4255990"/>
          </a:xfrm>
          <a:prstGeom prst="rect">
            <a:avLst/>
          </a:prstGeom>
        </p:spPr>
        <p:txBody>
          <a:bodyPr lIns="0" tIns="0" rIns="0" bIns="0" rtlCol="0" anchor="t">
            <a:spAutoFit/>
          </a:bodyPr>
          <a:lstStyle/>
          <a:p>
            <a:pPr algn="ctr">
              <a:lnSpc>
                <a:spcPts val="4817"/>
              </a:lnSpc>
              <a:spcBef>
                <a:spcPct val="0"/>
              </a:spcBef>
            </a:pPr>
            <a:r>
              <a:rPr lang="en-US" sz="3441" b="1" dirty="0">
                <a:solidFill>
                  <a:srgbClr val="000000"/>
                </a:solidFill>
                <a:latin typeface="Montserrat Classic Bold"/>
                <a:ea typeface="Montserrat Classic Bold"/>
                <a:cs typeface="Montserrat Classic Bold"/>
                <a:sym typeface="Montserrat Classic Bold"/>
              </a:rPr>
              <a:t>Public Awareness and Preparedness: </a:t>
            </a:r>
            <a:r>
              <a:rPr lang="en-US" sz="3441" dirty="0">
                <a:solidFill>
                  <a:srgbClr val="000000"/>
                </a:solidFill>
                <a:latin typeface="Montserrat Classic"/>
                <a:ea typeface="Montserrat Classic"/>
                <a:cs typeface="Montserrat Classic"/>
                <a:sym typeface="Montserrat Classic"/>
              </a:rPr>
              <a:t>Increased efforts to educate the public about flood risks and preparedness measures, aiming to improve community resilience for future events.</a:t>
            </a: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4" name="TextBox 14"/>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7729947" y="3207939"/>
            <a:ext cx="9034053" cy="1211678"/>
          </a:xfrm>
          <a:prstGeom prst="rect">
            <a:avLst/>
          </a:prstGeom>
        </p:spPr>
        <p:txBody>
          <a:bodyPr wrap="square" lIns="0" tIns="0" rIns="0" bIns="0" rtlCol="0" anchor="t">
            <a:spAutoFit/>
          </a:bodyPr>
          <a:lstStyle/>
          <a:p>
            <a:pPr algn="l">
              <a:lnSpc>
                <a:spcPts val="5040"/>
              </a:lnSpc>
            </a:pPr>
            <a:r>
              <a:rPr lang="en-US" sz="3600" b="1">
                <a:solidFill>
                  <a:srgbClr val="000000"/>
                </a:solidFill>
                <a:latin typeface="Montserrat Classic Bold"/>
                <a:ea typeface="Montserrat Classic Bold"/>
                <a:cs typeface="Montserrat Classic Bold"/>
                <a:sym typeface="Montserrat Classic Bold"/>
              </a:rPr>
              <a:t>Location: </a:t>
            </a:r>
            <a:r>
              <a:rPr lang="en-US" sz="3600">
                <a:solidFill>
                  <a:srgbClr val="000000"/>
                </a:solidFill>
                <a:latin typeface="Montserrat Classic"/>
                <a:ea typeface="Montserrat Classic"/>
                <a:cs typeface="Montserrat Classic"/>
                <a:sym typeface="Montserrat Classic"/>
              </a:rPr>
              <a:t>Cumbria and Lancashire, located in the Northwest of England.</a:t>
            </a:r>
          </a:p>
        </p:txBody>
      </p:sp>
      <p:sp>
        <p:nvSpPr>
          <p:cNvPr id="12" name="TextBox 12"/>
          <p:cNvSpPr txBox="1"/>
          <p:nvPr/>
        </p:nvSpPr>
        <p:spPr>
          <a:xfrm>
            <a:off x="7741407" y="5067300"/>
            <a:ext cx="10257717" cy="4417684"/>
          </a:xfrm>
          <a:prstGeom prst="rect">
            <a:avLst/>
          </a:prstGeom>
        </p:spPr>
        <p:txBody>
          <a:bodyPr wrap="square" lIns="0" tIns="0" rIns="0" bIns="0" rtlCol="0" anchor="t">
            <a:spAutoFit/>
          </a:bodyPr>
          <a:lstStyle/>
          <a:p>
            <a:pPr algn="l">
              <a:lnSpc>
                <a:spcPts val="5040"/>
              </a:lnSpc>
              <a:spcBef>
                <a:spcPct val="0"/>
              </a:spcBef>
            </a:pPr>
            <a:r>
              <a:rPr lang="en-US" sz="3600">
                <a:solidFill>
                  <a:srgbClr val="000000"/>
                </a:solidFill>
                <a:latin typeface="Montserrat Classic Bold"/>
                <a:ea typeface="Montserrat Classic Bold"/>
                <a:cs typeface="Montserrat Classic Bold"/>
                <a:sym typeface="Montserrat Classic Bold"/>
              </a:rPr>
              <a:t>Many towns across Cumbria and Lancashire were badly affected. The worst hit include: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Keswick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Kendal</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Cockermouth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Carlisle</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Appleby</a:t>
            </a:r>
          </a:p>
        </p:txBody>
      </p:sp>
      <p:sp>
        <p:nvSpPr>
          <p:cNvPr id="15" name="TextBox 15"/>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6" name="TextBox 20">
            <a:extLst>
              <a:ext uri="{FF2B5EF4-FFF2-40B4-BE49-F238E27FC236}">
                <a16:creationId xmlns:a16="http://schemas.microsoft.com/office/drawing/2014/main" id="{417DF244-8BA5-FF8B-3BD8-1A5F11FE00C7}"/>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7" name="Picture 16" descr="A map of united kingdom with a red location&#10;&#10;Description automatically generated">
            <a:extLst>
              <a:ext uri="{FF2B5EF4-FFF2-40B4-BE49-F238E27FC236}">
                <a16:creationId xmlns:a16="http://schemas.microsoft.com/office/drawing/2014/main" id="{DD6F43EE-6962-0ED3-425B-8E8E52F25B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88875" y="2626877"/>
            <a:ext cx="6948041" cy="7082453"/>
          </a:xfrm>
          <a:prstGeom prst="rect">
            <a:avLst/>
          </a:prstGeom>
        </p:spPr>
      </p:pic>
      <p:sp>
        <p:nvSpPr>
          <p:cNvPr id="18" name="TextBox 17">
            <a:extLst>
              <a:ext uri="{FF2B5EF4-FFF2-40B4-BE49-F238E27FC236}">
                <a16:creationId xmlns:a16="http://schemas.microsoft.com/office/drawing/2014/main" id="{B1E84D64-4014-5ACB-7FBF-8F6A94601856}"/>
              </a:ext>
            </a:extLst>
          </p:cNvPr>
          <p:cNvSpPr txBox="1"/>
          <p:nvPr/>
        </p:nvSpPr>
        <p:spPr>
          <a:xfrm>
            <a:off x="12405223" y="6286500"/>
            <a:ext cx="5425577" cy="1945213"/>
          </a:xfrm>
          <a:prstGeom prst="rect">
            <a:avLst/>
          </a:prstGeom>
          <a:noFill/>
        </p:spPr>
        <p:txBody>
          <a:bodyPr wrap="square" rtlCol="0">
            <a:spAutoFit/>
          </a:bodyPr>
          <a:lstStyle/>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Lancaster</a:t>
            </a:r>
          </a:p>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St Michael’s</a:t>
            </a:r>
          </a:p>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Churchtown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1" name="TextBox 11"/>
          <p:cNvSpPr txBox="1"/>
          <p:nvPr/>
        </p:nvSpPr>
        <p:spPr>
          <a:xfrm>
            <a:off x="9289597" y="4147267"/>
            <a:ext cx="8290540" cy="4856138"/>
          </a:xfrm>
          <a:prstGeom prst="rect">
            <a:avLst/>
          </a:prstGeom>
        </p:spPr>
        <p:txBody>
          <a:bodyPr wrap="square" lIns="0" tIns="0" rIns="0" bIns="0" rtlCol="0" anchor="t">
            <a:spAutoFit/>
          </a:bodyPr>
          <a:lstStyle/>
          <a:p>
            <a:pPr algn="ctr">
              <a:lnSpc>
                <a:spcPts val="4817"/>
              </a:lnSpc>
              <a:spcBef>
                <a:spcPct val="0"/>
              </a:spcBef>
            </a:pPr>
            <a:r>
              <a:rPr lang="en-US" sz="3441" dirty="0">
                <a:solidFill>
                  <a:srgbClr val="000000"/>
                </a:solidFill>
                <a:latin typeface="Montserrat Classic Bold" panose="020B0604020202020204" charset="0"/>
                <a:ea typeface="Montserrat Classic"/>
                <a:cs typeface="Montserrat Classic"/>
                <a:sym typeface="Montserrat Classic"/>
              </a:rPr>
              <a:t>Formation of Community Food Groups: </a:t>
            </a:r>
            <a:r>
              <a:rPr lang="en-GB" sz="3441" dirty="0">
                <a:solidFill>
                  <a:srgbClr val="000000"/>
                </a:solidFill>
                <a:latin typeface="Montserrat Classic"/>
                <a:ea typeface="Montserrat Classic"/>
                <a:cs typeface="Montserrat Classic"/>
                <a:sym typeface="Montserrat Classic"/>
              </a:rPr>
              <a:t>St Michael's Flood Action Group formed after Storm Desmond, advocating for better flood defences and flood risk management in the area, working with local authorities to protect the community from future floods.</a:t>
            </a:r>
            <a:endParaRPr lang="en-US" sz="3441" dirty="0">
              <a:solidFill>
                <a:srgbClr val="000000"/>
              </a:solidFill>
              <a:latin typeface="Montserrat Classic"/>
              <a:ea typeface="Montserrat Classic"/>
              <a:cs typeface="Montserrat Classic"/>
              <a:sym typeface="Montserrat Classic"/>
            </a:endParaRP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4" name="TextBox 14"/>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4098" name="Picture 2" descr="Lee Valley youth hostel - meeting room">
            <a:extLst>
              <a:ext uri="{FF2B5EF4-FFF2-40B4-BE49-F238E27FC236}">
                <a16:creationId xmlns:a16="http://schemas.microsoft.com/office/drawing/2014/main" id="{4DD272B4-735B-CFEC-99B0-3CCE4B4A6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23" y="3298736"/>
            <a:ext cx="8737600" cy="655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44F413-A3F0-6E8E-DF67-A2227F0B449E}"/>
              </a:ext>
            </a:extLst>
          </p:cNvPr>
          <p:cNvSpPr txBox="1"/>
          <p:nvPr/>
        </p:nvSpPr>
        <p:spPr>
          <a:xfrm>
            <a:off x="685800" y="9209141"/>
            <a:ext cx="9389326" cy="430887"/>
          </a:xfrm>
          <a:prstGeom prst="rect">
            <a:avLst/>
          </a:prstGeom>
          <a:noFill/>
        </p:spPr>
        <p:txBody>
          <a:bodyPr wrap="square">
            <a:spAutoFit/>
          </a:bodyPr>
          <a:lstStyle/>
          <a:p>
            <a:r>
              <a:rPr lang="en-GB" sz="1100" i="0">
                <a:solidFill>
                  <a:schemeClr val="bg1"/>
                </a:solidFill>
                <a:effectLst/>
                <a:latin typeface="Montserrat Classic" panose="020B0604020202020204" charset="0"/>
              </a:rPr>
              <a:t>Lee Valley youth hostel - meeting room</a:t>
            </a:r>
            <a:br>
              <a:rPr lang="en-GB" sz="1100">
                <a:solidFill>
                  <a:schemeClr val="bg1"/>
                </a:solidFill>
                <a:latin typeface="Montserrat Classic" panose="020B0604020202020204" charset="0"/>
              </a:rPr>
            </a:br>
            <a:r>
              <a:rPr lang="en-GB" sz="1100" i="0">
                <a:solidFill>
                  <a:schemeClr val="bg1"/>
                </a:solidFill>
                <a:effectLst/>
                <a:latin typeface="Montserrat Classic" panose="020B0604020202020204" charset="0"/>
              </a:rPr>
              <a:t>cc-by-</a:t>
            </a:r>
            <a:r>
              <a:rPr lang="en-GB" sz="1100" i="0" err="1">
                <a:solidFill>
                  <a:schemeClr val="bg1"/>
                </a:solidFill>
                <a:effectLst/>
                <a:latin typeface="Montserrat Classic" panose="020B0604020202020204" charset="0"/>
              </a:rPr>
              <a:t>sa</a:t>
            </a:r>
            <a:r>
              <a:rPr lang="en-GB" sz="1100" i="0">
                <a:solidFill>
                  <a:schemeClr val="bg1"/>
                </a:solidFill>
                <a:effectLst/>
                <a:latin typeface="Montserrat Classic" panose="020B0604020202020204" charset="0"/>
              </a:rPr>
              <a:t>/2.0</a:t>
            </a:r>
            <a:r>
              <a:rPr lang="en-GB" sz="1100" i="0">
                <a:solidFill>
                  <a:schemeClr val="bg1"/>
                </a:solidFill>
                <a:effectLst/>
                <a:highlight>
                  <a:srgbClr val="FFFFFF"/>
                </a:highlight>
                <a:latin typeface="Montserrat Classic" panose="020B0604020202020204" charset="0"/>
              </a:rPr>
              <a:t> - </a:t>
            </a:r>
            <a:r>
              <a:rPr lang="en-GB" sz="1100" i="0">
                <a:solidFill>
                  <a:schemeClr val="bg1"/>
                </a:solidFill>
                <a:effectLst/>
                <a:latin typeface="Montserrat Classic" panose="020B0604020202020204" charset="0"/>
              </a:rPr>
              <a:t>© Stephen Craven</a:t>
            </a:r>
            <a:r>
              <a:rPr lang="en-GB" sz="1100" i="0">
                <a:solidFill>
                  <a:schemeClr val="bg1"/>
                </a:solidFill>
                <a:effectLst/>
                <a:highlight>
                  <a:srgbClr val="FFFFFF"/>
                </a:highlight>
                <a:latin typeface="Montserrat Classic" panose="020B0604020202020204" charset="0"/>
              </a:rPr>
              <a:t> - </a:t>
            </a:r>
            <a:r>
              <a:rPr lang="en-GB" sz="1100" i="0">
                <a:solidFill>
                  <a:schemeClr val="bg1"/>
                </a:solidFill>
                <a:effectLst/>
                <a:latin typeface="Montserrat Classic" panose="020B0604020202020204" charset="0"/>
              </a:rPr>
              <a:t>geograph.org.uk/p/1328524</a:t>
            </a:r>
            <a:endParaRPr lang="en-GB" sz="1100">
              <a:solidFill>
                <a:schemeClr val="bg1"/>
              </a:solidFill>
              <a:latin typeface="Montserrat Classic" panose="020B0604020202020204" charset="0"/>
            </a:endParaRPr>
          </a:p>
        </p:txBody>
      </p:sp>
    </p:spTree>
    <p:extLst>
      <p:ext uri="{BB962C8B-B14F-4D97-AF65-F5344CB8AC3E}">
        <p14:creationId xmlns:p14="http://schemas.microsoft.com/office/powerpoint/2010/main" val="167944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2481216" y="4314238"/>
            <a:ext cx="13325568" cy="197993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Colour code the responses on your worksheet and sort them into immediate and long-term responses.</a:t>
            </a:r>
          </a:p>
        </p:txBody>
      </p:sp>
      <p:sp>
        <p:nvSpPr>
          <p:cNvPr id="12" name="Freeform 12"/>
          <p:cNvSpPr/>
          <p:nvPr/>
        </p:nvSpPr>
        <p:spPr>
          <a:xfrm>
            <a:off x="15104194" y="4390438"/>
            <a:ext cx="2155106" cy="2414240"/>
          </a:xfrm>
          <a:custGeom>
            <a:avLst/>
            <a:gdLst/>
            <a:ahLst/>
            <a:cxnLst/>
            <a:rect l="l" t="t" r="r" b="b"/>
            <a:pathLst>
              <a:path w="2155106" h="2414240">
                <a:moveTo>
                  <a:pt x="0" y="0"/>
                </a:moveTo>
                <a:lnTo>
                  <a:pt x="2155106" y="0"/>
                </a:lnTo>
                <a:lnTo>
                  <a:pt x="2155106" y="2414240"/>
                </a:lnTo>
                <a:lnTo>
                  <a:pt x="0" y="2414240"/>
                </a:lnTo>
                <a:lnTo>
                  <a:pt x="0" y="0"/>
                </a:lnTo>
                <a:close/>
              </a:path>
            </a:pathLst>
          </a:custGeom>
          <a:blipFill>
            <a:blip r:embed="rId7"/>
            <a:stretch>
              <a:fillRect l="-175504" t="-8301" r="-45209" b="-55878"/>
            </a:stretch>
          </a:blipFill>
        </p:spPr>
        <p:txBody>
          <a:bodyPr/>
          <a:lstStyle/>
          <a:p>
            <a:endParaRPr lang="en-GB"/>
          </a:p>
        </p:txBody>
      </p:sp>
      <p:sp>
        <p:nvSpPr>
          <p:cNvPr id="13" name="TextBox 13"/>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5" name="TextBox 15"/>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6" name="TextBox 20">
            <a:extLst>
              <a:ext uri="{FF2B5EF4-FFF2-40B4-BE49-F238E27FC236}">
                <a16:creationId xmlns:a16="http://schemas.microsoft.com/office/drawing/2014/main" id="{377F3FEF-C5F6-BF1A-0527-4065948B584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r>
              <a:rPr lang="en-GB"/>
              <a:t>"Emergency Aid: Distribution of emergency supplies, including food, water, and blankets, to affected individuals and families."</a:t>
            </a:r>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grpSp>
        <p:nvGrpSpPr>
          <p:cNvPr id="9" name="Group 9"/>
          <p:cNvGrpSpPr/>
          <p:nvPr/>
        </p:nvGrpSpPr>
        <p:grpSpPr>
          <a:xfrm>
            <a:off x="706030" y="4052497"/>
            <a:ext cx="434028" cy="420324"/>
            <a:chOff x="0" y="0"/>
            <a:chExt cx="96127" cy="93092"/>
          </a:xfrm>
        </p:grpSpPr>
        <p:sp>
          <p:nvSpPr>
            <p:cNvPr id="10" name="Freeform 10"/>
            <p:cNvSpPr/>
            <p:nvPr/>
          </p:nvSpPr>
          <p:spPr>
            <a:xfrm>
              <a:off x="0" y="0"/>
              <a:ext cx="96127" cy="93092"/>
            </a:xfrm>
            <a:custGeom>
              <a:avLst/>
              <a:gdLst/>
              <a:ahLst/>
              <a:cxnLst/>
              <a:rect l="l" t="t" r="r" b="b"/>
              <a:pathLst>
                <a:path w="96127" h="93092">
                  <a:moveTo>
                    <a:pt x="0" y="0"/>
                  </a:moveTo>
                  <a:lnTo>
                    <a:pt x="96127" y="0"/>
                  </a:lnTo>
                  <a:lnTo>
                    <a:pt x="96127" y="93092"/>
                  </a:lnTo>
                  <a:lnTo>
                    <a:pt x="0" y="93092"/>
                  </a:lnTo>
                  <a:close/>
                </a:path>
              </a:pathLst>
            </a:custGeom>
            <a:solidFill>
              <a:srgbClr val="B8DA0C"/>
            </a:solidFill>
            <a:ln w="9525" cap="sq">
              <a:solidFill>
                <a:srgbClr val="000000"/>
              </a:solidFill>
              <a:prstDash val="solid"/>
              <a:miter/>
            </a:ln>
          </p:spPr>
          <p:txBody>
            <a:bodyPr/>
            <a:lstStyle/>
            <a:p>
              <a:endParaRPr lang="en-GB" dirty="0"/>
            </a:p>
          </p:txBody>
        </p:sp>
        <p:sp>
          <p:nvSpPr>
            <p:cNvPr id="11" name="TextBox 11"/>
            <p:cNvSpPr txBox="1"/>
            <p:nvPr/>
          </p:nvSpPr>
          <p:spPr>
            <a:xfrm>
              <a:off x="0" y="-19050"/>
              <a:ext cx="96127" cy="112142"/>
            </a:xfrm>
            <a:prstGeom prst="rect">
              <a:avLst/>
            </a:prstGeom>
          </p:spPr>
          <p:txBody>
            <a:bodyPr lIns="50800" tIns="50800" rIns="50800" bIns="50800" rtlCol="0" anchor="ctr"/>
            <a:lstStyle/>
            <a:p>
              <a:pPr algn="ctr">
                <a:lnSpc>
                  <a:spcPts val="1679"/>
                </a:lnSpc>
              </a:pPr>
              <a:endParaRPr/>
            </a:p>
          </p:txBody>
        </p:sp>
      </p:grpSp>
      <p:sp>
        <p:nvSpPr>
          <p:cNvPr id="12" name="TextBox 12"/>
          <p:cNvSpPr txBox="1"/>
          <p:nvPr/>
        </p:nvSpPr>
        <p:spPr>
          <a:xfrm>
            <a:off x="1185080" y="4135954"/>
            <a:ext cx="2536696" cy="299171"/>
          </a:xfrm>
          <a:prstGeom prst="rect">
            <a:avLst/>
          </a:prstGeom>
        </p:spPr>
        <p:txBody>
          <a:bodyPr lIns="0" tIns="0" rIns="0" bIns="0" rtlCol="0" anchor="t">
            <a:spAutoFit/>
          </a:bodyPr>
          <a:lstStyle/>
          <a:p>
            <a:pPr algn="ctr">
              <a:lnSpc>
                <a:spcPts val="2405"/>
              </a:lnSpc>
            </a:pPr>
            <a:r>
              <a:rPr lang="en-US" sz="1718" dirty="0">
                <a:solidFill>
                  <a:srgbClr val="000000"/>
                </a:solidFill>
                <a:latin typeface="Montserrat Classic"/>
                <a:ea typeface="Montserrat Classic"/>
                <a:cs typeface="Montserrat Classic"/>
                <a:sym typeface="Montserrat Classic"/>
              </a:rPr>
              <a:t>Immediate Responses</a:t>
            </a:r>
          </a:p>
        </p:txBody>
      </p:sp>
      <p:grpSp>
        <p:nvGrpSpPr>
          <p:cNvPr id="13" name="Group 13"/>
          <p:cNvGrpSpPr/>
          <p:nvPr/>
        </p:nvGrpSpPr>
        <p:grpSpPr>
          <a:xfrm>
            <a:off x="702343" y="3882785"/>
            <a:ext cx="12128619" cy="1281543"/>
            <a:chOff x="-2590077" y="-19050"/>
            <a:chExt cx="2686204" cy="283832"/>
          </a:xfrm>
        </p:grpSpPr>
        <p:sp>
          <p:nvSpPr>
            <p:cNvPr id="14" name="Freeform 14"/>
            <p:cNvSpPr/>
            <p:nvPr/>
          </p:nvSpPr>
          <p:spPr>
            <a:xfrm>
              <a:off x="-2590077" y="171690"/>
              <a:ext cx="96127" cy="93092"/>
            </a:xfrm>
            <a:custGeom>
              <a:avLst/>
              <a:gdLst/>
              <a:ahLst/>
              <a:cxnLst/>
              <a:rect l="l" t="t" r="r" b="b"/>
              <a:pathLst>
                <a:path w="96127" h="93092">
                  <a:moveTo>
                    <a:pt x="0" y="0"/>
                  </a:moveTo>
                  <a:lnTo>
                    <a:pt x="96127" y="0"/>
                  </a:lnTo>
                  <a:lnTo>
                    <a:pt x="96127" y="93092"/>
                  </a:lnTo>
                  <a:lnTo>
                    <a:pt x="0" y="93092"/>
                  </a:lnTo>
                  <a:close/>
                </a:path>
              </a:pathLst>
            </a:custGeom>
            <a:solidFill>
              <a:srgbClr val="70BBD6"/>
            </a:solidFill>
            <a:ln w="9525" cap="sq">
              <a:solidFill>
                <a:srgbClr val="000000"/>
              </a:solidFill>
              <a:prstDash val="solid"/>
              <a:miter/>
            </a:ln>
          </p:spPr>
          <p:txBody>
            <a:bodyPr/>
            <a:lstStyle/>
            <a:p>
              <a:endParaRPr lang="en-GB" dirty="0"/>
            </a:p>
          </p:txBody>
        </p:sp>
        <p:sp>
          <p:nvSpPr>
            <p:cNvPr id="15" name="TextBox 15"/>
            <p:cNvSpPr txBox="1"/>
            <p:nvPr/>
          </p:nvSpPr>
          <p:spPr>
            <a:xfrm>
              <a:off x="0" y="-19050"/>
              <a:ext cx="96127" cy="112142"/>
            </a:xfrm>
            <a:prstGeom prst="rect">
              <a:avLst/>
            </a:prstGeom>
          </p:spPr>
          <p:txBody>
            <a:bodyPr lIns="50800" tIns="50800" rIns="50800" bIns="50800" rtlCol="0" anchor="ctr"/>
            <a:lstStyle/>
            <a:p>
              <a:pPr algn="ctr">
                <a:lnSpc>
                  <a:spcPts val="1679"/>
                </a:lnSpc>
              </a:pPr>
              <a:endParaRPr/>
            </a:p>
          </p:txBody>
        </p:sp>
      </p:grpSp>
      <p:sp>
        <p:nvSpPr>
          <p:cNvPr id="16" name="TextBox 16"/>
          <p:cNvSpPr txBox="1"/>
          <p:nvPr/>
        </p:nvSpPr>
        <p:spPr>
          <a:xfrm>
            <a:off x="1149062" y="4840350"/>
            <a:ext cx="2608732" cy="299171"/>
          </a:xfrm>
          <a:prstGeom prst="rect">
            <a:avLst/>
          </a:prstGeom>
        </p:spPr>
        <p:txBody>
          <a:bodyPr lIns="0" tIns="0" rIns="0" bIns="0" rtlCol="0" anchor="t">
            <a:spAutoFit/>
          </a:bodyPr>
          <a:lstStyle/>
          <a:p>
            <a:pPr algn="ctr">
              <a:lnSpc>
                <a:spcPts val="2405"/>
              </a:lnSpc>
            </a:pPr>
            <a:r>
              <a:rPr lang="en-US" sz="1718" dirty="0">
                <a:solidFill>
                  <a:srgbClr val="000000"/>
                </a:solidFill>
                <a:latin typeface="Montserrat Classic"/>
                <a:ea typeface="Montserrat Classic"/>
                <a:cs typeface="Montserrat Classic"/>
                <a:sym typeface="Montserrat Classic"/>
              </a:rPr>
              <a:t>Long-Term Responses</a:t>
            </a:r>
          </a:p>
        </p:txBody>
      </p:sp>
      <p:sp>
        <p:nvSpPr>
          <p:cNvPr id="17" name="TextBox 17"/>
          <p:cNvSpPr txBox="1"/>
          <p:nvPr/>
        </p:nvSpPr>
        <p:spPr>
          <a:xfrm>
            <a:off x="702343" y="2993331"/>
            <a:ext cx="3640226" cy="754927"/>
          </a:xfrm>
          <a:prstGeom prst="rect">
            <a:avLst/>
          </a:prstGeom>
        </p:spPr>
        <p:txBody>
          <a:bodyPr lIns="0" tIns="0" rIns="0" bIns="0" rtlCol="0" anchor="t">
            <a:spAutoFit/>
          </a:bodyPr>
          <a:lstStyle/>
          <a:p>
            <a:pPr algn="ctr">
              <a:lnSpc>
                <a:spcPts val="6159"/>
              </a:lnSpc>
              <a:spcBef>
                <a:spcPct val="0"/>
              </a:spcBef>
            </a:pPr>
            <a:r>
              <a:rPr lang="en-US" sz="4399" b="1" dirty="0">
                <a:solidFill>
                  <a:srgbClr val="000000"/>
                </a:solidFill>
                <a:latin typeface="Montserrat Classic Bold"/>
                <a:ea typeface="Montserrat Classic Bold"/>
                <a:cs typeface="Montserrat Classic Bold"/>
                <a:sym typeface="Montserrat Classic Bold"/>
              </a:rPr>
              <a:t>RESPONSES:</a:t>
            </a:r>
          </a:p>
        </p:txBody>
      </p:sp>
      <p:sp>
        <p:nvSpPr>
          <p:cNvPr id="19" name="TextBox 19"/>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20" name="TextBox 20">
            <a:extLst>
              <a:ext uri="{FF2B5EF4-FFF2-40B4-BE49-F238E27FC236}">
                <a16:creationId xmlns:a16="http://schemas.microsoft.com/office/drawing/2014/main" id="{562BB4C7-E739-DDE9-DFD8-F5DDAE246E00}"/>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25" name="Picture 24">
            <a:extLst>
              <a:ext uri="{FF2B5EF4-FFF2-40B4-BE49-F238E27FC236}">
                <a16:creationId xmlns:a16="http://schemas.microsoft.com/office/drawing/2014/main" id="{819CF0F4-F1E5-E758-3A4C-6679EA1232AC}"/>
              </a:ext>
            </a:extLst>
          </p:cNvPr>
          <p:cNvPicPr>
            <a:picLocks noChangeAspect="1"/>
          </p:cNvPicPr>
          <p:nvPr/>
        </p:nvPicPr>
        <p:blipFill>
          <a:blip r:embed="rId6"/>
          <a:stretch>
            <a:fillRect/>
          </a:stretch>
        </p:blipFill>
        <p:spPr>
          <a:xfrm>
            <a:off x="4896550" y="2049186"/>
            <a:ext cx="8494900" cy="80607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733427" y="2716160"/>
            <a:ext cx="3408528" cy="717889"/>
          </a:xfrm>
          <a:prstGeom prst="rect">
            <a:avLst/>
          </a:prstGeom>
        </p:spPr>
        <p:txBody>
          <a:bodyPr wrap="square" lIns="0" tIns="0" rIns="0" bIns="0" rtlCol="0" anchor="t">
            <a:spAutoFit/>
          </a:bodyPr>
          <a:lstStyle/>
          <a:p>
            <a:pPr>
              <a:lnSpc>
                <a:spcPts val="6299"/>
              </a:lnSpc>
            </a:pPr>
            <a:r>
              <a:rPr lang="en-US" sz="4500" b="1">
                <a:solidFill>
                  <a:srgbClr val="000000"/>
                </a:solidFill>
                <a:latin typeface="Montserrat Classic Bold"/>
                <a:ea typeface="Montserrat Classic Bold"/>
                <a:cs typeface="Montserrat Classic Bold"/>
                <a:sym typeface="Montserrat Classic Bold"/>
              </a:rPr>
              <a:t>PLENARY:</a:t>
            </a:r>
          </a:p>
        </p:txBody>
      </p:sp>
      <p:sp>
        <p:nvSpPr>
          <p:cNvPr id="9" name="Freeform 9"/>
          <p:cNvSpPr/>
          <p:nvPr/>
        </p:nvSpPr>
        <p:spPr>
          <a:xfrm>
            <a:off x="3102726" y="3487619"/>
            <a:ext cx="11452835" cy="6963721"/>
          </a:xfrm>
          <a:custGeom>
            <a:avLst/>
            <a:gdLst/>
            <a:ahLst/>
            <a:cxnLst/>
            <a:rect l="l" t="t" r="r" b="b"/>
            <a:pathLst>
              <a:path w="11452835" h="6963721">
                <a:moveTo>
                  <a:pt x="0" y="0"/>
                </a:moveTo>
                <a:lnTo>
                  <a:pt x="11452834" y="0"/>
                </a:lnTo>
                <a:lnTo>
                  <a:pt x="11452834" y="6963721"/>
                </a:lnTo>
                <a:lnTo>
                  <a:pt x="0" y="6963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3737782" y="5336437"/>
            <a:ext cx="9911022" cy="2698248"/>
          </a:xfrm>
          <a:prstGeom prst="rect">
            <a:avLst/>
          </a:prstGeom>
        </p:spPr>
        <p:txBody>
          <a:bodyPr lIns="0" tIns="0" rIns="0" bIns="0" rtlCol="0" anchor="t">
            <a:spAutoFit/>
          </a:bodyPr>
          <a:lstStyle/>
          <a:p>
            <a:pPr algn="ctr">
              <a:lnSpc>
                <a:spcPts val="7240"/>
              </a:lnSpc>
            </a:pPr>
            <a:r>
              <a:rPr lang="en-US" sz="5172" b="1" dirty="0">
                <a:solidFill>
                  <a:srgbClr val="000000"/>
                </a:solidFill>
                <a:latin typeface="Montserrat Classic Bold"/>
                <a:ea typeface="Montserrat Classic Bold"/>
                <a:cs typeface="Montserrat Classic Bold"/>
                <a:sym typeface="Montserrat Classic Bold"/>
              </a:rPr>
              <a:t>What is the difference between weather and climate?</a:t>
            </a:r>
          </a:p>
        </p:txBody>
      </p:sp>
      <p:sp>
        <p:nvSpPr>
          <p:cNvPr id="11" name="TextBox 11"/>
          <p:cNvSpPr txBox="1"/>
          <p:nvPr/>
        </p:nvSpPr>
        <p:spPr>
          <a:xfrm>
            <a:off x="733427" y="3478094"/>
            <a:ext cx="4866746" cy="1260935"/>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Montserrat Classic"/>
                <a:ea typeface="Montserrat Classic"/>
                <a:cs typeface="Montserrat Classic"/>
                <a:sym typeface="Montserrat Classic"/>
              </a:rPr>
              <a:t>Before next lesson, have a think about...</a:t>
            </a:r>
          </a:p>
        </p:txBody>
      </p:sp>
      <p:sp>
        <p:nvSpPr>
          <p:cNvPr id="13" name="TextBox 13"/>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6362FF68-A817-746F-178C-658A8FBCBBCB}"/>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656153" y="2917016"/>
            <a:ext cx="6026602" cy="717889"/>
          </a:xfrm>
          <a:prstGeom prst="rect">
            <a:avLst/>
          </a:prstGeom>
        </p:spPr>
        <p:txBody>
          <a:bodyPr wrap="square" lIns="0" tIns="0" rIns="0" bIns="0" rtlCol="0" anchor="t">
            <a:spAutoFit/>
          </a:bodyPr>
          <a:lstStyle/>
          <a:p>
            <a:pPr>
              <a:lnSpc>
                <a:spcPts val="6299"/>
              </a:lnSpc>
            </a:pPr>
            <a:r>
              <a:rPr lang="en-US" sz="4500" b="1" dirty="0">
                <a:solidFill>
                  <a:srgbClr val="000000"/>
                </a:solidFill>
                <a:latin typeface="Montserrat Classic Bold"/>
                <a:ea typeface="Montserrat Classic Bold"/>
                <a:cs typeface="Montserrat Classic Bold"/>
                <a:sym typeface="Montserrat Classic Bold"/>
              </a:rPr>
              <a:t>Homework Task :</a:t>
            </a:r>
          </a:p>
        </p:txBody>
      </p:sp>
      <p:sp>
        <p:nvSpPr>
          <p:cNvPr id="11" name="TextBox 11"/>
          <p:cNvSpPr txBox="1"/>
          <p:nvPr/>
        </p:nvSpPr>
        <p:spPr>
          <a:xfrm>
            <a:off x="755879" y="3338001"/>
            <a:ext cx="8550047" cy="6664389"/>
          </a:xfrm>
          <a:prstGeom prst="rect">
            <a:avLst/>
          </a:prstGeom>
        </p:spPr>
        <p:txBody>
          <a:bodyPr wrap="square" lIns="0" tIns="0" rIns="0" bIns="0" rtlCol="0" anchor="t">
            <a:spAutoFit/>
          </a:bodyPr>
          <a:lstStyle/>
          <a:p>
            <a:br>
              <a:rPr lang="en-GB" sz="3600" dirty="0">
                <a:latin typeface="Montserrat Classic" panose="020B0604020202020204" charset="0"/>
              </a:rPr>
            </a:br>
            <a:r>
              <a:rPr lang="en-GB" sz="3600" dirty="0">
                <a:latin typeface="Montserrat Classic" panose="020B0604020202020204" charset="0"/>
              </a:rPr>
              <a:t>Write a newspaper article about the 2015 Cumbria floods.</a:t>
            </a:r>
          </a:p>
          <a:p>
            <a:endParaRPr lang="en-GB" sz="3600" dirty="0">
              <a:latin typeface="Montserrat Classic" panose="020B0604020202020204" charset="0"/>
            </a:endParaRPr>
          </a:p>
          <a:p>
            <a:pPr marL="571500" indent="-571500">
              <a:buFont typeface="Arial" panose="020B0604020202020204" pitchFamily="34" charset="0"/>
              <a:buChar char="•"/>
            </a:pPr>
            <a:r>
              <a:rPr lang="en-GB" sz="3600" dirty="0">
                <a:latin typeface="Montserrat Classic" panose="020B0604020202020204" charset="0"/>
              </a:rPr>
              <a:t>Include information on the causes of the floods.</a:t>
            </a:r>
          </a:p>
          <a:p>
            <a:pPr marL="571500" indent="-571500">
              <a:buFont typeface="Arial" panose="020B0604020202020204" pitchFamily="34" charset="0"/>
              <a:buChar char="•"/>
            </a:pPr>
            <a:r>
              <a:rPr lang="en-GB" sz="3600" dirty="0">
                <a:latin typeface="Montserrat Classic" panose="020B0604020202020204" charset="0"/>
              </a:rPr>
              <a:t>Explain the effects on people, communities, and the environment.</a:t>
            </a:r>
          </a:p>
          <a:p>
            <a:pPr marL="571500" indent="-571500">
              <a:buFont typeface="Arial" panose="020B0604020202020204" pitchFamily="34" charset="0"/>
              <a:buChar char="•"/>
            </a:pPr>
            <a:r>
              <a:rPr lang="en-GB" sz="3600" dirty="0">
                <a:latin typeface="Montserrat Classic" panose="020B0604020202020204" charset="0"/>
              </a:rPr>
              <a:t>Use the knowledge from today's lesson to support your article.</a:t>
            </a:r>
          </a:p>
          <a:p>
            <a:pPr algn="l">
              <a:lnSpc>
                <a:spcPts val="5039"/>
              </a:lnSpc>
              <a:spcBef>
                <a:spcPct val="0"/>
              </a:spcBef>
            </a:pPr>
            <a:endParaRPr lang="en-US" sz="3599" dirty="0">
              <a:solidFill>
                <a:srgbClr val="000000"/>
              </a:solidFill>
              <a:latin typeface="Montserrat Classic"/>
              <a:ea typeface="Montserrat Classic"/>
              <a:cs typeface="Montserrat Classic"/>
              <a:sym typeface="Montserrat Classic"/>
            </a:endParaRPr>
          </a:p>
        </p:txBody>
      </p:sp>
      <p:sp>
        <p:nvSpPr>
          <p:cNvPr id="13" name="TextBox 13"/>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5" name="TextBox 20">
            <a:extLst>
              <a:ext uri="{FF2B5EF4-FFF2-40B4-BE49-F238E27FC236}">
                <a16:creationId xmlns:a16="http://schemas.microsoft.com/office/drawing/2014/main" id="{6362FF68-A817-746F-178C-658A8FBCBBCB}"/>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4" name="Picture 13" descr="A newspaper with text and images&#10;&#10;Description automatically generated">
            <a:extLst>
              <a:ext uri="{FF2B5EF4-FFF2-40B4-BE49-F238E27FC236}">
                <a16:creationId xmlns:a16="http://schemas.microsoft.com/office/drawing/2014/main" id="{F7BE285B-54C3-9920-2570-577D87406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6797">
            <a:off x="9508352" y="2270891"/>
            <a:ext cx="8718063" cy="6287484"/>
          </a:xfrm>
          <a:prstGeom prst="rect">
            <a:avLst/>
          </a:prstGeom>
        </p:spPr>
      </p:pic>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Tree>
    <p:extLst>
      <p:ext uri="{BB962C8B-B14F-4D97-AF65-F5344CB8AC3E}">
        <p14:creationId xmlns:p14="http://schemas.microsoft.com/office/powerpoint/2010/main" val="393736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pic>
        <p:nvPicPr>
          <p:cNvPr id="22" name="Picture 21" descr="A map of the country&#10;&#10;Description automatically generated">
            <a:extLst>
              <a:ext uri="{FF2B5EF4-FFF2-40B4-BE49-F238E27FC236}">
                <a16:creationId xmlns:a16="http://schemas.microsoft.com/office/drawing/2014/main" id="{2E2B1984-D118-FC9D-907B-51093027FC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363200" y="2324100"/>
            <a:ext cx="7114895" cy="7644276"/>
          </a:xfrm>
          <a:prstGeom prst="rect">
            <a:avLst/>
          </a:prstGeom>
        </p:spPr>
      </p:pic>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383544" y="8128471"/>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7"/>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2" name="TextBox 12"/>
          <p:cNvSpPr txBox="1"/>
          <p:nvPr/>
        </p:nvSpPr>
        <p:spPr>
          <a:xfrm>
            <a:off x="743201" y="2643790"/>
            <a:ext cx="9558704" cy="264668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Using your atlas, mark the worst affected towns and villages onto the clear map provided on your worksheet.</a:t>
            </a:r>
          </a:p>
        </p:txBody>
      </p:sp>
      <p:sp>
        <p:nvSpPr>
          <p:cNvPr id="13" name="Freeform 13"/>
          <p:cNvSpPr/>
          <p:nvPr/>
        </p:nvSpPr>
        <p:spPr>
          <a:xfrm flipH="1">
            <a:off x="229954" y="4635304"/>
            <a:ext cx="2155106" cy="2414240"/>
          </a:xfrm>
          <a:custGeom>
            <a:avLst/>
            <a:gdLst/>
            <a:ahLst/>
            <a:cxnLst/>
            <a:rect l="l" t="t" r="r" b="b"/>
            <a:pathLst>
              <a:path w="2155106" h="2414240">
                <a:moveTo>
                  <a:pt x="2155106" y="0"/>
                </a:moveTo>
                <a:lnTo>
                  <a:pt x="0" y="0"/>
                </a:lnTo>
                <a:lnTo>
                  <a:pt x="0" y="2414239"/>
                </a:lnTo>
                <a:lnTo>
                  <a:pt x="2155106" y="2414239"/>
                </a:lnTo>
                <a:lnTo>
                  <a:pt x="2155106" y="0"/>
                </a:lnTo>
                <a:close/>
              </a:path>
            </a:pathLst>
          </a:custGeom>
          <a:blipFill>
            <a:blip r:embed="rId9"/>
            <a:stretch>
              <a:fillRect l="-175504" t="-8301" r="-45209" b="-55878"/>
            </a:stretch>
          </a:blipFill>
        </p:spPr>
        <p:txBody>
          <a:bodyPr/>
          <a:lstStyle/>
          <a:p>
            <a:endParaRPr lang="en-GB"/>
          </a:p>
        </p:txBody>
      </p:sp>
      <p:sp>
        <p:nvSpPr>
          <p:cNvPr id="14" name="TextBox 14"/>
          <p:cNvSpPr txBox="1"/>
          <p:nvPr/>
        </p:nvSpPr>
        <p:spPr>
          <a:xfrm>
            <a:off x="2456552" y="6309086"/>
            <a:ext cx="6849374" cy="3548792"/>
          </a:xfrm>
          <a:prstGeom prst="rect">
            <a:avLst/>
          </a:prstGeom>
        </p:spPr>
        <p:txBody>
          <a:bodyPr lIns="0" tIns="0" rIns="0" bIns="0" rtlCol="0" anchor="t">
            <a:spAutoFit/>
          </a:bodyPr>
          <a:lstStyle/>
          <a:p>
            <a:pPr algn="ctr">
              <a:lnSpc>
                <a:spcPts val="4676"/>
              </a:lnSpc>
              <a:spcBef>
                <a:spcPct val="0"/>
              </a:spcBef>
            </a:pPr>
            <a:r>
              <a:rPr lang="en-US" sz="3340" b="1">
                <a:solidFill>
                  <a:srgbClr val="000000"/>
                </a:solidFill>
                <a:latin typeface="Montserrat Classic Bold"/>
                <a:ea typeface="Montserrat Classic Bold"/>
                <a:cs typeface="Montserrat Classic Bold"/>
                <a:sym typeface="Montserrat Classic Bold"/>
              </a:rPr>
              <a:t>Towns and Villages Worst Hit: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Kendal</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Keswick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Cockermouth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Carlisle</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Appleby</a:t>
            </a:r>
          </a:p>
        </p:txBody>
      </p:sp>
      <p:sp>
        <p:nvSpPr>
          <p:cNvPr id="16" name="TextBox 16"/>
          <p:cNvSpPr txBox="1"/>
          <p:nvPr/>
        </p:nvSpPr>
        <p:spPr>
          <a:xfrm>
            <a:off x="10517886" y="9482692"/>
            <a:ext cx="3683633" cy="407804"/>
          </a:xfrm>
          <a:prstGeom prst="rect">
            <a:avLst/>
          </a:prstGeom>
        </p:spPr>
        <p:txBody>
          <a:bodyPr wrap="square" lIns="0" tIns="0" rIns="0" bIns="0" rtlCol="0" anchor="t">
            <a:spAutoFit/>
          </a:bodyPr>
          <a:lstStyle/>
          <a:p>
            <a:pPr algn="l">
              <a:lnSpc>
                <a:spcPts val="1120"/>
              </a:lnSpc>
              <a:spcBef>
                <a:spcPct val="0"/>
              </a:spcBef>
            </a:pPr>
            <a:r>
              <a:rPr lang="en-US" sz="800">
                <a:solidFill>
                  <a:srgbClr val="FFFFFF"/>
                </a:solidFill>
                <a:latin typeface="Montserrat Classic"/>
                <a:ea typeface="Montserrat Classic"/>
                <a:cs typeface="Montserrat Classic"/>
                <a:sym typeface="Montserrat Classic"/>
              </a:rPr>
              <a:t>Map of the county of Cumbria and Lancashire , England, United Kingdom by Jhamez84 https://commons.wikimedia.org/ wiki/</a:t>
            </a:r>
            <a:r>
              <a:rPr lang="en-US" sz="800" err="1">
                <a:solidFill>
                  <a:srgbClr val="FFFFFF"/>
                </a:solidFill>
                <a:latin typeface="Montserrat Classic"/>
                <a:ea typeface="Montserrat Classic"/>
                <a:cs typeface="Montserrat Classic"/>
                <a:sym typeface="Montserrat Classic"/>
              </a:rPr>
              <a:t>File:Cumbria_outline_map_with_UK.png</a:t>
            </a:r>
            <a:endParaRPr lang="en-US" sz="800">
              <a:solidFill>
                <a:srgbClr val="FFFFFF"/>
              </a:solidFill>
              <a:latin typeface="Montserrat Classic"/>
              <a:ea typeface="Montserrat Classic"/>
              <a:cs typeface="Montserrat Classic"/>
              <a:sym typeface="Montserrat Classic"/>
            </a:endParaRPr>
          </a:p>
        </p:txBody>
      </p:sp>
      <p:sp>
        <p:nvSpPr>
          <p:cNvPr id="17" name="TextBox 17"/>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8" name="TextBox 20">
            <a:extLst>
              <a:ext uri="{FF2B5EF4-FFF2-40B4-BE49-F238E27FC236}">
                <a16:creationId xmlns:a16="http://schemas.microsoft.com/office/drawing/2014/main" id="{CB43D499-5478-22D6-5B50-B6572E576839}"/>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4">
            <a:extLst>
              <a:ext uri="{FF2B5EF4-FFF2-40B4-BE49-F238E27FC236}">
                <a16:creationId xmlns:a16="http://schemas.microsoft.com/office/drawing/2014/main" id="{8CE222BD-7D5B-AA03-86F7-4D9A4E2F9B0F}"/>
              </a:ext>
            </a:extLst>
          </p:cNvPr>
          <p:cNvSpPr txBox="1"/>
          <p:nvPr/>
        </p:nvSpPr>
        <p:spPr>
          <a:xfrm>
            <a:off x="5562600" y="6819900"/>
            <a:ext cx="5425577" cy="1938736"/>
          </a:xfrm>
          <a:prstGeom prst="rect">
            <a:avLst/>
          </a:prstGeom>
          <a:noFill/>
        </p:spPr>
        <p:txBody>
          <a:bodyPr wrap="square" rtlCol="0">
            <a:spAutoFit/>
          </a:bodyPr>
          <a:lstStyle/>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Lancaster</a:t>
            </a:r>
          </a:p>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St Michael’s Churchtown</a:t>
            </a:r>
          </a:p>
        </p:txBody>
      </p:sp>
    </p:spTree>
    <p:extLst>
      <p:ext uri="{BB962C8B-B14F-4D97-AF65-F5344CB8AC3E}">
        <p14:creationId xmlns:p14="http://schemas.microsoft.com/office/powerpoint/2010/main" val="428213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pic>
        <p:nvPicPr>
          <p:cNvPr id="20" name="Picture 19" descr="A map of a country&#10;&#10;Description automatically generated">
            <a:extLst>
              <a:ext uri="{FF2B5EF4-FFF2-40B4-BE49-F238E27FC236}">
                <a16:creationId xmlns:a16="http://schemas.microsoft.com/office/drawing/2014/main" id="{FE619793-C6ED-7E1A-8F35-7C6C22513D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4619" y="2095007"/>
            <a:ext cx="8073799" cy="8073799"/>
          </a:xfrm>
          <a:prstGeom prst="rect">
            <a:avLst/>
          </a:prstGeom>
        </p:spPr>
      </p:pic>
      <p:sp>
        <p:nvSpPr>
          <p:cNvPr id="9" name="Freeform 9"/>
          <p:cNvSpPr/>
          <p:nvPr/>
        </p:nvSpPr>
        <p:spPr>
          <a:xfrm>
            <a:off x="14383544" y="8128471"/>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7"/>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2" name="TextBox 12"/>
          <p:cNvSpPr txBox="1"/>
          <p:nvPr/>
        </p:nvSpPr>
        <p:spPr>
          <a:xfrm>
            <a:off x="362055" y="2642738"/>
            <a:ext cx="9558704" cy="2646681"/>
          </a:xfrm>
          <a:prstGeom prst="rect">
            <a:avLst/>
          </a:prstGeom>
        </p:spPr>
        <p:txBody>
          <a:bodyPr lIns="0" tIns="0" rIns="0" bIns="0" rtlCol="0" anchor="t">
            <a:spAutoFit/>
          </a:bodyPr>
          <a:lstStyle/>
          <a:p>
            <a:pPr algn="ctr">
              <a:lnSpc>
                <a:spcPts val="5319"/>
              </a:lnSpc>
            </a:pPr>
            <a:r>
              <a:rPr lang="en-US" sz="3799" b="1" dirty="0">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dirty="0">
                <a:solidFill>
                  <a:srgbClr val="000000"/>
                </a:solidFill>
                <a:latin typeface="Montserrat Classic"/>
                <a:ea typeface="Montserrat Classic"/>
                <a:cs typeface="Montserrat Classic"/>
                <a:sym typeface="Montserrat Classic"/>
              </a:rPr>
              <a:t> Using your atlas, mark the worst affected towns and villages onto the clear map provided on your worksheet.</a:t>
            </a:r>
          </a:p>
        </p:txBody>
      </p:sp>
      <p:sp>
        <p:nvSpPr>
          <p:cNvPr id="13" name="Freeform 13"/>
          <p:cNvSpPr/>
          <p:nvPr/>
        </p:nvSpPr>
        <p:spPr>
          <a:xfrm flipH="1">
            <a:off x="217888" y="5039375"/>
            <a:ext cx="2155106" cy="2414240"/>
          </a:xfrm>
          <a:custGeom>
            <a:avLst/>
            <a:gdLst/>
            <a:ahLst/>
            <a:cxnLst/>
            <a:rect l="l" t="t" r="r" b="b"/>
            <a:pathLst>
              <a:path w="2155106" h="2414240">
                <a:moveTo>
                  <a:pt x="2155106" y="0"/>
                </a:moveTo>
                <a:lnTo>
                  <a:pt x="0" y="0"/>
                </a:lnTo>
                <a:lnTo>
                  <a:pt x="0" y="2414239"/>
                </a:lnTo>
                <a:lnTo>
                  <a:pt x="2155106" y="2414239"/>
                </a:lnTo>
                <a:lnTo>
                  <a:pt x="2155106" y="0"/>
                </a:lnTo>
                <a:close/>
              </a:path>
            </a:pathLst>
          </a:custGeom>
          <a:blipFill>
            <a:blip r:embed="rId9"/>
            <a:stretch>
              <a:fillRect l="-175504" t="-8301" r="-45209" b="-55878"/>
            </a:stretch>
          </a:blipFill>
        </p:spPr>
        <p:txBody>
          <a:bodyPr/>
          <a:lstStyle/>
          <a:p>
            <a:endParaRPr lang="en-GB"/>
          </a:p>
        </p:txBody>
      </p:sp>
      <p:sp>
        <p:nvSpPr>
          <p:cNvPr id="14" name="TextBox 14"/>
          <p:cNvSpPr txBox="1"/>
          <p:nvPr/>
        </p:nvSpPr>
        <p:spPr>
          <a:xfrm>
            <a:off x="2456552" y="6309086"/>
            <a:ext cx="6849374" cy="3548792"/>
          </a:xfrm>
          <a:prstGeom prst="rect">
            <a:avLst/>
          </a:prstGeom>
        </p:spPr>
        <p:txBody>
          <a:bodyPr lIns="0" tIns="0" rIns="0" bIns="0" rtlCol="0" anchor="t">
            <a:spAutoFit/>
          </a:bodyPr>
          <a:lstStyle/>
          <a:p>
            <a:pPr algn="ctr">
              <a:lnSpc>
                <a:spcPts val="4676"/>
              </a:lnSpc>
              <a:spcBef>
                <a:spcPct val="0"/>
              </a:spcBef>
            </a:pPr>
            <a:r>
              <a:rPr lang="en-US" sz="3340" b="1">
                <a:solidFill>
                  <a:srgbClr val="000000"/>
                </a:solidFill>
                <a:latin typeface="Montserrat Classic Bold"/>
                <a:ea typeface="Montserrat Classic Bold"/>
                <a:cs typeface="Montserrat Classic Bold"/>
                <a:sym typeface="Montserrat Classic Bold"/>
              </a:rPr>
              <a:t>Towns and Villages Worst Hit: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Kendal</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Keswick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Cockermouth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Carlisle</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Appleby</a:t>
            </a:r>
          </a:p>
        </p:txBody>
      </p:sp>
      <p:sp>
        <p:nvSpPr>
          <p:cNvPr id="16" name="TextBox 16"/>
          <p:cNvSpPr txBox="1"/>
          <p:nvPr/>
        </p:nvSpPr>
        <p:spPr>
          <a:xfrm>
            <a:off x="10517886" y="9482692"/>
            <a:ext cx="3683633" cy="407804"/>
          </a:xfrm>
          <a:prstGeom prst="rect">
            <a:avLst/>
          </a:prstGeom>
        </p:spPr>
        <p:txBody>
          <a:bodyPr wrap="square" lIns="0" tIns="0" rIns="0" bIns="0" rtlCol="0" anchor="t">
            <a:spAutoFit/>
          </a:bodyPr>
          <a:lstStyle/>
          <a:p>
            <a:pPr algn="l">
              <a:lnSpc>
                <a:spcPts val="1120"/>
              </a:lnSpc>
              <a:spcBef>
                <a:spcPct val="0"/>
              </a:spcBef>
            </a:pPr>
            <a:r>
              <a:rPr lang="en-US" sz="800">
                <a:solidFill>
                  <a:srgbClr val="FFFFFF"/>
                </a:solidFill>
                <a:latin typeface="Montserrat Classic"/>
                <a:ea typeface="Montserrat Classic"/>
                <a:cs typeface="Montserrat Classic"/>
                <a:sym typeface="Montserrat Classic"/>
              </a:rPr>
              <a:t>Map of the county of Cumbria and Lancashire , England, United Kingdom by Jhamez84 https://commons.wikimedia.org/ wiki/</a:t>
            </a:r>
            <a:r>
              <a:rPr lang="en-US" sz="800" err="1">
                <a:solidFill>
                  <a:srgbClr val="FFFFFF"/>
                </a:solidFill>
                <a:latin typeface="Montserrat Classic"/>
                <a:ea typeface="Montserrat Classic"/>
                <a:cs typeface="Montserrat Classic"/>
                <a:sym typeface="Montserrat Classic"/>
              </a:rPr>
              <a:t>File:Cumbria_outline_map_with_UK.png</a:t>
            </a:r>
            <a:endParaRPr lang="en-US" sz="800">
              <a:solidFill>
                <a:srgbClr val="FFFFFF"/>
              </a:solidFill>
              <a:latin typeface="Montserrat Classic"/>
              <a:ea typeface="Montserrat Classic"/>
              <a:cs typeface="Montserrat Classic"/>
              <a:sym typeface="Montserrat Classic"/>
            </a:endParaRPr>
          </a:p>
        </p:txBody>
      </p:sp>
      <p:sp>
        <p:nvSpPr>
          <p:cNvPr id="17" name="TextBox 17"/>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8" name="TextBox 20">
            <a:extLst>
              <a:ext uri="{FF2B5EF4-FFF2-40B4-BE49-F238E27FC236}">
                <a16:creationId xmlns:a16="http://schemas.microsoft.com/office/drawing/2014/main" id="{CB43D499-5478-22D6-5B50-B6572E576839}"/>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4">
            <a:extLst>
              <a:ext uri="{FF2B5EF4-FFF2-40B4-BE49-F238E27FC236}">
                <a16:creationId xmlns:a16="http://schemas.microsoft.com/office/drawing/2014/main" id="{8CE222BD-7D5B-AA03-86F7-4D9A4E2F9B0F}"/>
              </a:ext>
            </a:extLst>
          </p:cNvPr>
          <p:cNvSpPr txBox="1"/>
          <p:nvPr/>
        </p:nvSpPr>
        <p:spPr>
          <a:xfrm>
            <a:off x="5562600" y="6819900"/>
            <a:ext cx="5425577" cy="2934137"/>
          </a:xfrm>
          <a:prstGeom prst="rect">
            <a:avLst/>
          </a:prstGeom>
          <a:noFill/>
        </p:spPr>
        <p:txBody>
          <a:bodyPr wrap="square" rtlCol="0">
            <a:spAutoFit/>
          </a:bodyPr>
          <a:lstStyle/>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Lancaster</a:t>
            </a:r>
          </a:p>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St Michael’s Churchtown</a:t>
            </a:r>
          </a:p>
          <a:p>
            <a:pPr marL="388620" lvl="1" algn="l">
              <a:lnSpc>
                <a:spcPts val="5040"/>
              </a:lnSpc>
            </a:pPr>
            <a:endParaRPr lang="en-GB" sz="3340" dirty="0"/>
          </a:p>
          <a:p>
            <a:endParaRPr lang="en-GB" dirty="0"/>
          </a:p>
        </p:txBody>
      </p:sp>
    </p:spTree>
    <p:extLst>
      <p:ext uri="{BB962C8B-B14F-4D97-AF65-F5344CB8AC3E}">
        <p14:creationId xmlns:p14="http://schemas.microsoft.com/office/powerpoint/2010/main" val="2271710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277"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2069412" y="3124961"/>
            <a:ext cx="14149176" cy="6133934"/>
            <a:chOff x="0" y="0"/>
            <a:chExt cx="3726532" cy="1615522"/>
          </a:xfrm>
        </p:grpSpPr>
        <p:sp>
          <p:nvSpPr>
            <p:cNvPr id="10" name="Freeform 10"/>
            <p:cNvSpPr/>
            <p:nvPr/>
          </p:nvSpPr>
          <p:spPr>
            <a:xfrm>
              <a:off x="0" y="0"/>
              <a:ext cx="3726532" cy="1615522"/>
            </a:xfrm>
            <a:custGeom>
              <a:avLst/>
              <a:gdLst/>
              <a:ahLst/>
              <a:cxnLst/>
              <a:rect l="l" t="t" r="r" b="b"/>
              <a:pathLst>
                <a:path w="3726532" h="1615522">
                  <a:moveTo>
                    <a:pt x="27905" y="0"/>
                  </a:moveTo>
                  <a:lnTo>
                    <a:pt x="3698627" y="0"/>
                  </a:lnTo>
                  <a:cubicBezTo>
                    <a:pt x="3706027" y="0"/>
                    <a:pt x="3713125" y="2940"/>
                    <a:pt x="3718359" y="8173"/>
                  </a:cubicBezTo>
                  <a:cubicBezTo>
                    <a:pt x="3723592" y="13407"/>
                    <a:pt x="3726532" y="20504"/>
                    <a:pt x="3726532" y="27905"/>
                  </a:cubicBezTo>
                  <a:lnTo>
                    <a:pt x="3726532" y="1587616"/>
                  </a:lnTo>
                  <a:cubicBezTo>
                    <a:pt x="3726532" y="1595017"/>
                    <a:pt x="3723592" y="1602115"/>
                    <a:pt x="3718359" y="1607349"/>
                  </a:cubicBezTo>
                  <a:cubicBezTo>
                    <a:pt x="3713125" y="1612582"/>
                    <a:pt x="3706027" y="1615522"/>
                    <a:pt x="3698627" y="1615522"/>
                  </a:cubicBezTo>
                  <a:lnTo>
                    <a:pt x="27905" y="1615522"/>
                  </a:lnTo>
                  <a:cubicBezTo>
                    <a:pt x="12494" y="1615522"/>
                    <a:pt x="0" y="1603028"/>
                    <a:pt x="0" y="1587616"/>
                  </a:cubicBezTo>
                  <a:lnTo>
                    <a:pt x="0" y="27905"/>
                  </a:lnTo>
                  <a:cubicBezTo>
                    <a:pt x="0" y="20504"/>
                    <a:pt x="2940" y="13407"/>
                    <a:pt x="8173" y="8173"/>
                  </a:cubicBezTo>
                  <a:cubicBezTo>
                    <a:pt x="13407" y="2940"/>
                    <a:pt x="20504" y="0"/>
                    <a:pt x="27905"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3726532" cy="1682197"/>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a:ea typeface="Montserrat Classic"/>
                  <a:cs typeface="Montserrat Classic"/>
                  <a:sym typeface="Montserrat Classic"/>
                </a:rPr>
                <a:t> </a:t>
              </a:r>
              <a:endParaRPr lang="en-US" sz="3500">
                <a:solidFill>
                  <a:srgbClr val="000000"/>
                </a:solidFill>
                <a:latin typeface="Montserrat Classic"/>
                <a:ea typeface="Montserrat Classic"/>
                <a:cs typeface="Montserrat Classic"/>
                <a:sym typeface="Montserrat Classic"/>
              </a:endParaRP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5"/>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5" name="Freeform 15"/>
          <p:cNvSpPr/>
          <p:nvPr/>
        </p:nvSpPr>
        <p:spPr>
          <a:xfrm>
            <a:off x="14390137" y="321233"/>
            <a:ext cx="4708268" cy="4708268"/>
          </a:xfrm>
          <a:custGeom>
            <a:avLst/>
            <a:gdLst/>
            <a:ahLst/>
            <a:cxnLst/>
            <a:rect l="l" t="t" r="r" b="b"/>
            <a:pathLst>
              <a:path w="4708268" h="4708268">
                <a:moveTo>
                  <a:pt x="0" y="0"/>
                </a:moveTo>
                <a:lnTo>
                  <a:pt x="4708268" y="0"/>
                </a:lnTo>
                <a:lnTo>
                  <a:pt x="4708268" y="4708268"/>
                </a:lnTo>
                <a:lnTo>
                  <a:pt x="0" y="4708268"/>
                </a:lnTo>
                <a:lnTo>
                  <a:pt x="0" y="0"/>
                </a:lnTo>
                <a:close/>
              </a:path>
            </a:pathLst>
          </a:custGeom>
          <a:blipFill>
            <a:blip r:embed="rId5"/>
            <a:stretch>
              <a:fillRect/>
            </a:stretch>
          </a:blipFill>
        </p:spPr>
        <p:txBody>
          <a:bodyPr/>
          <a:lstStyle/>
          <a:p>
            <a:endParaRPr lang="en-GB"/>
          </a:p>
        </p:txBody>
      </p:sp>
      <p:sp>
        <p:nvSpPr>
          <p:cNvPr id="17" name="Freeform 17"/>
          <p:cNvSpPr/>
          <p:nvPr/>
        </p:nvSpPr>
        <p:spPr>
          <a:xfrm>
            <a:off x="15269882" y="1237599"/>
            <a:ext cx="2880312" cy="2470721"/>
          </a:xfrm>
          <a:custGeom>
            <a:avLst/>
            <a:gdLst/>
            <a:ahLst/>
            <a:cxnLst/>
            <a:rect l="l" t="t" r="r" b="b"/>
            <a:pathLst>
              <a:path w="2516215" h="1875724">
                <a:moveTo>
                  <a:pt x="0" y="0"/>
                </a:moveTo>
                <a:lnTo>
                  <a:pt x="2516216" y="0"/>
                </a:lnTo>
                <a:lnTo>
                  <a:pt x="2516216" y="1875724"/>
                </a:lnTo>
                <a:lnTo>
                  <a:pt x="0" y="187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TextBox 18"/>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9" name="TextBox 20">
            <a:extLst>
              <a:ext uri="{FF2B5EF4-FFF2-40B4-BE49-F238E27FC236}">
                <a16:creationId xmlns:a16="http://schemas.microsoft.com/office/drawing/2014/main" id="{F1344133-7AFE-A6A2-ECF1-91E041633086}"/>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2" name="TextBox 21">
            <a:extLst>
              <a:ext uri="{FF2B5EF4-FFF2-40B4-BE49-F238E27FC236}">
                <a16:creationId xmlns:a16="http://schemas.microsoft.com/office/drawing/2014/main" id="{7A4B5004-E27E-D5DF-A5F9-868BA8560BBB}"/>
              </a:ext>
            </a:extLst>
          </p:cNvPr>
          <p:cNvSpPr txBox="1"/>
          <p:nvPr/>
        </p:nvSpPr>
        <p:spPr>
          <a:xfrm>
            <a:off x="2209800" y="3425831"/>
            <a:ext cx="13763625" cy="5533823"/>
          </a:xfrm>
          <a:prstGeom prst="rect">
            <a:avLst/>
          </a:prstGeom>
          <a:noFill/>
        </p:spPr>
        <p:txBody>
          <a:bodyPr wrap="square">
            <a:spAutoFit/>
          </a:bodyPr>
          <a:lstStyle/>
          <a:p>
            <a:pPr algn="ctr">
              <a:lnSpc>
                <a:spcPct val="150000"/>
              </a:lnSpc>
            </a:pPr>
            <a:r>
              <a:rPr lang="en-GB" sz="3000" dirty="0">
                <a:latin typeface="Montserrat Classic Bold" panose="020B0604020202020204" charset="0"/>
              </a:rPr>
              <a:t>Storm Desmond </a:t>
            </a:r>
            <a:r>
              <a:rPr lang="en-GB" sz="3000" dirty="0">
                <a:latin typeface="Montserrat Classic" panose="020B0604020202020204" charset="0"/>
              </a:rPr>
              <a:t>affected the UK from the </a:t>
            </a:r>
            <a:r>
              <a:rPr lang="en-GB" sz="3000" dirty="0">
                <a:latin typeface="Montserrat Classic Bold" panose="020B0604020202020204" charset="0"/>
              </a:rPr>
              <a:t>4th to the 6th of December 2015</a:t>
            </a:r>
            <a:r>
              <a:rPr lang="en-GB" sz="3000" dirty="0">
                <a:latin typeface="Montserrat Classic" panose="020B0604020202020204" charset="0"/>
              </a:rPr>
              <a:t>, bringing heavy rainfall and strong winds due to an area of low pressure from the Atlantic. This led to severe flooding, particularly in </a:t>
            </a:r>
            <a:r>
              <a:rPr lang="en-GB" sz="3000" dirty="0">
                <a:latin typeface="Montserrat Classic Bold" panose="020B0604020202020204" charset="0"/>
              </a:rPr>
              <a:t>Cumbria and Lancashire</a:t>
            </a:r>
            <a:r>
              <a:rPr lang="en-GB" sz="3000" dirty="0">
                <a:latin typeface="Montserrat Classic" panose="020B0604020202020204" charset="0"/>
              </a:rPr>
              <a:t>. Cumbria experienced record-breaking rainfall, with some areas receiving over </a:t>
            </a:r>
            <a:r>
              <a:rPr lang="en-GB" sz="3000" dirty="0">
                <a:latin typeface="Montserrat Classic Bold" panose="020B0604020202020204" charset="0"/>
              </a:rPr>
              <a:t>300 mm of rain in just 24 hours</a:t>
            </a:r>
            <a:r>
              <a:rPr lang="en-GB" sz="3000" dirty="0">
                <a:latin typeface="Montserrat Classic" panose="020B0604020202020204" charset="0"/>
              </a:rPr>
              <a:t>. The River Lune in Lancashire recorded flows of around 1,750 m³ per second at Caton (just upstream of Lancaster), </a:t>
            </a:r>
            <a:r>
              <a:rPr lang="en-GB" sz="3000" dirty="0">
                <a:latin typeface="Montserrat Classic Bold" panose="020B0604020202020204" charset="0"/>
              </a:rPr>
              <a:t>the highest flow ever recorded on an English river</a:t>
            </a:r>
            <a:r>
              <a:rPr lang="en-GB" sz="3000" dirty="0">
                <a:latin typeface="Montserrat Classic" panose="020B0604020202020204" charset="0"/>
              </a:rPr>
              <a:t>, contributing to widespread flooding.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9839368" y="4010025"/>
            <a:ext cx="7419932" cy="5053948"/>
          </a:xfrm>
          <a:prstGeom prst="rect">
            <a:avLst/>
          </a:prstGeom>
        </p:spPr>
        <p:txBody>
          <a:bodyPr lIns="0" tIns="0" rIns="0" bIns="0" rtlCol="0" anchor="t">
            <a:spAutoFit/>
          </a:bodyPr>
          <a:lstStyle/>
          <a:p>
            <a:pPr algn="ctr">
              <a:lnSpc>
                <a:spcPts val="4620"/>
              </a:lnSpc>
              <a:spcBef>
                <a:spcPct val="0"/>
              </a:spcBef>
            </a:pPr>
            <a:r>
              <a:rPr lang="en-US" sz="3300" b="1" dirty="0">
                <a:solidFill>
                  <a:srgbClr val="000000"/>
                </a:solidFill>
                <a:latin typeface="Montserrat Classic Bold"/>
                <a:ea typeface="Montserrat Classic Bold"/>
                <a:cs typeface="Montserrat Classic Bold"/>
                <a:sym typeface="Montserrat Classic Bold"/>
              </a:rPr>
              <a:t>Topography:</a:t>
            </a:r>
          </a:p>
          <a:p>
            <a:pPr algn="ctr"/>
            <a:r>
              <a:rPr lang="en-GB" sz="3200" dirty="0">
                <a:latin typeface="Montserrat Classic" panose="020B0604020202020204" charset="0"/>
              </a:rPr>
              <a:t>Cumbria is characterised by its hilly terrain, which causes rapid runoff and quick river level rises during heavy rainfall.</a:t>
            </a:r>
          </a:p>
          <a:p>
            <a:pPr algn="ctr"/>
            <a:r>
              <a:rPr lang="en-GB" sz="3200" dirty="0">
                <a:latin typeface="Montserrat Classic" panose="020B0604020202020204" charset="0"/>
              </a:rPr>
              <a:t>Lancashire, with its hilly areas and flat regions near rivers, also faces rapid runoff, making it vulnerable to flooding in heavy rain.</a:t>
            </a:r>
          </a:p>
          <a:p>
            <a:pPr algn="ctr">
              <a:lnSpc>
                <a:spcPts val="4620"/>
              </a:lnSpc>
              <a:spcBef>
                <a:spcPct val="0"/>
              </a:spcBef>
            </a:pPr>
            <a:endParaRPr lang="en-US" sz="3300" dirty="0">
              <a:solidFill>
                <a:srgbClr val="000000"/>
              </a:solidFill>
              <a:latin typeface="Montserrat Classic"/>
              <a:ea typeface="Montserrat Classic"/>
              <a:cs typeface="Montserrat Classic"/>
              <a:sym typeface="Montserrat Classic"/>
            </a:endParaRPr>
          </a:p>
        </p:txBody>
      </p:sp>
      <p:grpSp>
        <p:nvGrpSpPr>
          <p:cNvPr id="11" name="Group 11"/>
          <p:cNvGrpSpPr/>
          <p:nvPr/>
        </p:nvGrpSpPr>
        <p:grpSpPr>
          <a:xfrm>
            <a:off x="323852" y="3295955"/>
            <a:ext cx="9064008" cy="6621653"/>
            <a:chOff x="0" y="0"/>
            <a:chExt cx="12085343" cy="8828871"/>
          </a:xfrm>
        </p:grpSpPr>
        <p:sp>
          <p:nvSpPr>
            <p:cNvPr id="12" name="Freeform 12"/>
            <p:cNvSpPr/>
            <p:nvPr/>
          </p:nvSpPr>
          <p:spPr>
            <a:xfrm>
              <a:off x="0" y="0"/>
              <a:ext cx="12085343" cy="8828871"/>
            </a:xfrm>
            <a:custGeom>
              <a:avLst/>
              <a:gdLst/>
              <a:ahLst/>
              <a:cxnLst/>
              <a:rect l="l" t="t" r="r" b="b"/>
              <a:pathLst>
                <a:path w="12085343" h="8828871">
                  <a:moveTo>
                    <a:pt x="0" y="0"/>
                  </a:moveTo>
                  <a:lnTo>
                    <a:pt x="12085343" y="0"/>
                  </a:lnTo>
                  <a:lnTo>
                    <a:pt x="12085343" y="8828871"/>
                  </a:lnTo>
                  <a:lnTo>
                    <a:pt x="0" y="8828871"/>
                  </a:lnTo>
                  <a:lnTo>
                    <a:pt x="0" y="0"/>
                  </a:lnTo>
                  <a:close/>
                </a:path>
              </a:pathLst>
            </a:custGeom>
            <a:blipFill>
              <a:blip r:embed="rId6"/>
              <a:stretch>
                <a:fillRect t="-1331" b="-1331"/>
              </a:stretch>
            </a:blipFill>
          </p:spPr>
          <p:txBody>
            <a:bodyPr/>
            <a:lstStyle/>
            <a:p>
              <a:endParaRPr lang="en-GB"/>
            </a:p>
          </p:txBody>
        </p:sp>
        <p:sp>
          <p:nvSpPr>
            <p:cNvPr id="13" name="TextBox 13"/>
            <p:cNvSpPr txBox="1"/>
            <p:nvPr/>
          </p:nvSpPr>
          <p:spPr>
            <a:xfrm>
              <a:off x="125996" y="8491644"/>
              <a:ext cx="6476919" cy="191135"/>
            </a:xfrm>
            <a:prstGeom prst="rect">
              <a:avLst/>
            </a:prstGeom>
          </p:spPr>
          <p:txBody>
            <a:bodyPr lIns="0" tIns="0" rIns="0" bIns="0" rtlCol="0" anchor="t">
              <a:spAutoFit/>
            </a:bodyPr>
            <a:lstStyle/>
            <a:p>
              <a:pPr algn="ctr">
                <a:lnSpc>
                  <a:spcPts val="1255"/>
                </a:lnSpc>
                <a:spcBef>
                  <a:spcPct val="0"/>
                </a:spcBef>
              </a:pPr>
              <a:r>
                <a:rPr lang="en-US" sz="896">
                  <a:solidFill>
                    <a:srgbClr val="FFFFFF"/>
                  </a:solidFill>
                  <a:latin typeface="Montserrat Classic"/>
                  <a:ea typeface="Montserrat Classic"/>
                  <a:cs typeface="Montserrat Classic"/>
                  <a:sym typeface="Montserrat Classic"/>
                </a:rPr>
                <a:t>Eden Valley from High Cup Nick cc-by-sa/2.0 - © Tim Leete - geograph.org.uk/p/103396</a:t>
              </a:r>
            </a:p>
          </p:txBody>
        </p:sp>
      </p:gr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ABD243F2-1EC9-6F0A-2BBA-BDDA29E4CD1D}"/>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TextBox 10"/>
          <p:cNvSpPr txBox="1"/>
          <p:nvPr/>
        </p:nvSpPr>
        <p:spPr>
          <a:xfrm>
            <a:off x="9822361" y="3604263"/>
            <a:ext cx="8112438" cy="5241307"/>
          </a:xfrm>
          <a:prstGeom prst="rect">
            <a:avLst/>
          </a:prstGeom>
        </p:spPr>
        <p:txBody>
          <a:bodyPr wrap="square" lIns="0" tIns="0" rIns="0" bIns="0" rtlCol="0" anchor="t">
            <a:spAutoFit/>
          </a:bodyPr>
          <a:lstStyle/>
          <a:p>
            <a:pPr algn="ctr">
              <a:lnSpc>
                <a:spcPts val="4620"/>
              </a:lnSpc>
              <a:spcBef>
                <a:spcPct val="0"/>
              </a:spcBef>
            </a:pPr>
            <a:r>
              <a:rPr lang="en-US" sz="3200" b="1" dirty="0">
                <a:solidFill>
                  <a:srgbClr val="000000"/>
                </a:solidFill>
                <a:latin typeface="Montserrat Classic Bold"/>
                <a:ea typeface="Montserrat Classic Bold"/>
                <a:cs typeface="Montserrat Classic Bold"/>
                <a:sym typeface="Montserrat Classic Bold"/>
              </a:rPr>
              <a:t>Soil Saturation:</a:t>
            </a:r>
            <a:r>
              <a:rPr lang="en-US" sz="3200" dirty="0">
                <a:solidFill>
                  <a:srgbClr val="000000"/>
                </a:solidFill>
                <a:latin typeface="Montserrat Classic"/>
                <a:ea typeface="Montserrat Classic"/>
                <a:cs typeface="Montserrat Classic"/>
                <a:sym typeface="Montserrat Classic"/>
              </a:rPr>
              <a:t> Prior to Storm Desmond, Cumbria and Lancashire had already experienced a wet autumn.</a:t>
            </a:r>
            <a:r>
              <a:rPr lang="en-GB" sz="3200" dirty="0">
                <a:solidFill>
                  <a:srgbClr val="000000"/>
                </a:solidFill>
                <a:latin typeface="Montserrat Classic"/>
                <a:ea typeface="Montserrat Classic"/>
                <a:cs typeface="Montserrat Classic"/>
                <a:sym typeface="Montserrat Classic"/>
              </a:rPr>
              <a:t> Heavy rainfall from Storm Abigail, Barney and Clodagh in the 3 weeks prior to Storm Desmond meant that the</a:t>
            </a:r>
            <a:r>
              <a:rPr lang="en-US" sz="3200" dirty="0">
                <a:solidFill>
                  <a:srgbClr val="000000"/>
                </a:solidFill>
                <a:latin typeface="Montserrat Classic"/>
                <a:ea typeface="Montserrat Classic"/>
                <a:cs typeface="Montserrat Classic"/>
                <a:sym typeface="Montserrat Classic"/>
              </a:rPr>
              <a:t> ground was saturated, reducing its ability to absorb additional rainfall and increasing surface runoff into rivers.</a:t>
            </a:r>
          </a:p>
        </p:txBody>
      </p:sp>
      <p:grpSp>
        <p:nvGrpSpPr>
          <p:cNvPr id="11" name="Group 11"/>
          <p:cNvGrpSpPr/>
          <p:nvPr/>
        </p:nvGrpSpPr>
        <p:grpSpPr>
          <a:xfrm>
            <a:off x="172440" y="3323843"/>
            <a:ext cx="9327999" cy="6296359"/>
            <a:chOff x="0" y="0"/>
            <a:chExt cx="12951188" cy="8395146"/>
          </a:xfrm>
        </p:grpSpPr>
        <p:sp>
          <p:nvSpPr>
            <p:cNvPr id="12" name="Freeform 12"/>
            <p:cNvSpPr/>
            <p:nvPr/>
          </p:nvSpPr>
          <p:spPr>
            <a:xfrm>
              <a:off x="368300" y="0"/>
              <a:ext cx="12582888" cy="8395146"/>
            </a:xfrm>
            <a:custGeom>
              <a:avLst/>
              <a:gdLst/>
              <a:ahLst/>
              <a:cxnLst/>
              <a:rect l="l" t="t" r="r" b="b"/>
              <a:pathLst>
                <a:path w="12582888" h="8395146">
                  <a:moveTo>
                    <a:pt x="0" y="0"/>
                  </a:moveTo>
                  <a:lnTo>
                    <a:pt x="12582888" y="0"/>
                  </a:lnTo>
                  <a:lnTo>
                    <a:pt x="12582888" y="8395146"/>
                  </a:lnTo>
                  <a:lnTo>
                    <a:pt x="0" y="8395146"/>
                  </a:lnTo>
                  <a:lnTo>
                    <a:pt x="0" y="0"/>
                  </a:lnTo>
                  <a:close/>
                </a:path>
              </a:pathLst>
            </a:custGeom>
            <a:blipFill>
              <a:blip r:embed="rId6"/>
              <a:stretch>
                <a:fillRect/>
              </a:stretch>
            </a:blipFill>
          </p:spPr>
          <p:txBody>
            <a:bodyPr/>
            <a:lstStyle/>
            <a:p>
              <a:endParaRPr lang="en-GB"/>
            </a:p>
          </p:txBody>
        </p:sp>
        <p:sp>
          <p:nvSpPr>
            <p:cNvPr id="13" name="TextBox 13"/>
            <p:cNvSpPr txBox="1"/>
            <p:nvPr/>
          </p:nvSpPr>
          <p:spPr>
            <a:xfrm>
              <a:off x="0" y="8055962"/>
              <a:ext cx="9183912"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Saturated landscape near Kiltearn Old Kirk cc-by-sa/2.0 - © Bill Harrison - geograph.org.uk/p/7758388</a:t>
              </a:r>
            </a:p>
          </p:txBody>
        </p:sp>
      </p:gr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6" name="TextBox 16"/>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7" name="TextBox 20">
            <a:extLst>
              <a:ext uri="{FF2B5EF4-FFF2-40B4-BE49-F238E27FC236}">
                <a16:creationId xmlns:a16="http://schemas.microsoft.com/office/drawing/2014/main" id="{7C8F1C7C-AB37-C97C-2C05-854A7C443D21}"/>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0" name="Freeform 10"/>
          <p:cNvSpPr/>
          <p:nvPr/>
        </p:nvSpPr>
        <p:spPr>
          <a:xfrm>
            <a:off x="323852" y="2738482"/>
            <a:ext cx="7487413" cy="7292696"/>
          </a:xfrm>
          <a:custGeom>
            <a:avLst/>
            <a:gdLst/>
            <a:ahLst/>
            <a:cxnLst/>
            <a:rect l="l" t="t" r="r" b="b"/>
            <a:pathLst>
              <a:path w="7487413" h="7292696">
                <a:moveTo>
                  <a:pt x="0" y="0"/>
                </a:moveTo>
                <a:lnTo>
                  <a:pt x="7487413" y="0"/>
                </a:lnTo>
                <a:lnTo>
                  <a:pt x="7487413" y="7292696"/>
                </a:lnTo>
                <a:lnTo>
                  <a:pt x="0" y="7292696"/>
                </a:lnTo>
                <a:lnTo>
                  <a:pt x="0" y="0"/>
                </a:lnTo>
                <a:close/>
              </a:path>
            </a:pathLst>
          </a:custGeom>
          <a:blipFill>
            <a:blip r:embed="rId6"/>
            <a:stretch>
              <a:fillRect l="-44447" r="-6125" b="-15944"/>
            </a:stretch>
          </a:blipFill>
        </p:spPr>
        <p:txBody>
          <a:bodyPr/>
          <a:lstStyle/>
          <a:p>
            <a:endParaRPr lang="en-GB"/>
          </a:p>
        </p:txBody>
      </p:sp>
      <p:sp>
        <p:nvSpPr>
          <p:cNvPr id="11" name="TextBox 11"/>
          <p:cNvSpPr txBox="1"/>
          <p:nvPr/>
        </p:nvSpPr>
        <p:spPr>
          <a:xfrm>
            <a:off x="8068906" y="4010025"/>
            <a:ext cx="9190394" cy="4653838"/>
          </a:xfrm>
          <a:prstGeom prst="rect">
            <a:avLst/>
          </a:prstGeom>
        </p:spPr>
        <p:txBody>
          <a:bodyPr lIns="0" tIns="0" rIns="0" bIns="0" rtlCol="0" anchor="t">
            <a:spAutoFit/>
          </a:bodyPr>
          <a:lstStyle/>
          <a:p>
            <a:pPr algn="ctr">
              <a:lnSpc>
                <a:spcPts val="4620"/>
              </a:lnSpc>
              <a:spcBef>
                <a:spcPct val="0"/>
              </a:spcBef>
            </a:pPr>
            <a:r>
              <a:rPr lang="en-US" sz="3300" b="1" dirty="0">
                <a:solidFill>
                  <a:srgbClr val="000000"/>
                </a:solidFill>
                <a:latin typeface="Montserrat Classic Bold"/>
                <a:ea typeface="Montserrat Classic Bold"/>
                <a:cs typeface="Montserrat Classic Bold"/>
                <a:sym typeface="Montserrat Classic Bold"/>
              </a:rPr>
              <a:t>River Systems:</a:t>
            </a:r>
            <a:r>
              <a:rPr lang="en-US" sz="3300" dirty="0">
                <a:solidFill>
                  <a:srgbClr val="000000"/>
                </a:solidFill>
                <a:latin typeface="Montserrat Classic"/>
                <a:ea typeface="Montserrat Classic"/>
                <a:cs typeface="Montserrat Classic"/>
                <a:sym typeface="Montserrat Classic"/>
              </a:rPr>
              <a:t> Cumbria and Lancashire have several major rivers, including the Rivers: Eden, Derwent, Kend, Lune, Calder, Wyre and Ribble.</a:t>
            </a:r>
            <a:endParaRPr lang="en-US" sz="3300" dirty="0">
              <a:solidFill>
                <a:srgbClr val="000000"/>
              </a:solidFill>
              <a:latin typeface="Montserrat Classic"/>
              <a:ea typeface="Montserrat Classic"/>
              <a:cs typeface="Montserrat Classic"/>
            </a:endParaRPr>
          </a:p>
          <a:p>
            <a:pPr algn="ctr">
              <a:lnSpc>
                <a:spcPts val="4620"/>
              </a:lnSpc>
              <a:spcBef>
                <a:spcPct val="0"/>
              </a:spcBef>
            </a:pPr>
            <a:endParaRPr lang="en-US" sz="3300" dirty="0">
              <a:solidFill>
                <a:srgbClr val="000000"/>
              </a:solidFill>
              <a:latin typeface="Montserrat Classic"/>
              <a:ea typeface="Montserrat Classic"/>
              <a:cs typeface="Montserrat Classic"/>
            </a:endParaRPr>
          </a:p>
          <a:p>
            <a:pPr algn="ctr">
              <a:lnSpc>
                <a:spcPts val="4620"/>
              </a:lnSpc>
              <a:spcBef>
                <a:spcPct val="0"/>
              </a:spcBef>
            </a:pPr>
            <a:r>
              <a:rPr lang="en-US" sz="3300" dirty="0">
                <a:solidFill>
                  <a:srgbClr val="000000"/>
                </a:solidFill>
                <a:latin typeface="Montserrat Classic"/>
                <a:ea typeface="Montserrat Classic"/>
                <a:cs typeface="Montserrat Classic"/>
                <a:sym typeface="Montserrat Classic"/>
              </a:rPr>
              <a:t>These rivers and their tributaries can quickly swell and overflow during periods of heavy rainfall, leading to widespread flooding.</a:t>
            </a:r>
          </a:p>
        </p:txBody>
      </p:sp>
      <p:sp>
        <p:nvSpPr>
          <p:cNvPr id="12" name="TextBox 12"/>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80094" y="9894625"/>
            <a:ext cx="3898158" cy="125675"/>
          </a:xfrm>
          <a:prstGeom prst="rect">
            <a:avLst/>
          </a:prstGeom>
        </p:spPr>
        <p:txBody>
          <a:bodyPr wrap="square"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River Derwent by </a:t>
            </a:r>
            <a:r>
              <a:rPr lang="en-US" sz="800" err="1">
                <a:solidFill>
                  <a:srgbClr val="FFFFFF"/>
                </a:solidFill>
                <a:latin typeface="Montserrat Classic"/>
                <a:ea typeface="Montserrat Classic"/>
                <a:cs typeface="Montserrat Classic"/>
                <a:sym typeface="Montserrat Classic"/>
              </a:rPr>
              <a:t>mikedabell</a:t>
            </a:r>
            <a:r>
              <a:rPr lang="en-US" sz="800">
                <a:solidFill>
                  <a:srgbClr val="FFFFFF"/>
                </a:solidFill>
                <a:latin typeface="Montserrat Classic"/>
                <a:ea typeface="Montserrat Classic"/>
                <a:cs typeface="Montserrat Classic"/>
                <a:sym typeface="Montserrat Classic"/>
              </a:rPr>
              <a:t> from Getty Images Signature</a:t>
            </a:r>
          </a:p>
        </p:txBody>
      </p:sp>
      <p:sp>
        <p:nvSpPr>
          <p:cNvPr id="15" name="TextBox 15"/>
          <p:cNvSpPr txBox="1"/>
          <p:nvPr/>
        </p:nvSpPr>
        <p:spPr>
          <a:xfrm>
            <a:off x="17417538" y="38100"/>
            <a:ext cx="738902"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Montserrat Classic"/>
                <a:ea typeface="Montserrat Classic"/>
                <a:cs typeface="Montserrat Classic"/>
                <a:sym typeface="Montserrat Classic"/>
              </a:rPr>
              <a:t>FT Q C51</a:t>
            </a:r>
          </a:p>
        </p:txBody>
      </p:sp>
      <p:sp>
        <p:nvSpPr>
          <p:cNvPr id="16" name="TextBox 20">
            <a:extLst>
              <a:ext uri="{FF2B5EF4-FFF2-40B4-BE49-F238E27FC236}">
                <a16:creationId xmlns:a16="http://schemas.microsoft.com/office/drawing/2014/main" id="{EFA28D8D-D2E6-EC3B-E56F-C3268208DAE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2503</Words>
  <Application>Microsoft Office PowerPoint</Application>
  <PresentationFormat>Custom</PresentationFormat>
  <Paragraphs>222</Paragraphs>
  <Slides>34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Montserrat Classic</vt:lpstr>
      <vt:lpstr>Montserrat Classic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2025-03-27T15:34:54Z</dcterms:created>
  <dcterms:modified xsi:type="dcterms:W3CDTF">2025-03-27T15:35:43Z</dcterms:modified>
  <dc:identifier/>
</cp:coreProperties>
</file>