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8288000" cy="10287000"/>
  <p:notesSz cx="6858000" cy="9144000"/>
  <p:embeddedFontLst>
    <p:embeddedFont>
      <p:font typeface="Montserrat Classic" panose="020B0604020202020204" charset="0"/>
      <p:regular r:id="rId27"/>
    </p:embeddedFont>
    <p:embeddedFont>
      <p:font typeface="Montserrat Classic Bold" panose="020B0604020202020204" charset="0"/>
      <p:regular r:id="rId28"/>
    </p:embeddedFont>
    <p:embeddedFont>
      <p:font typeface="Montserrat Semi-Bold" panose="020B0604020202020204" charset="0"/>
      <p:regular r:id="rId29"/>
    </p:embeddedFont>
    <p:embeddedFont>
      <p:font typeface="Times New Roman Condensed" panose="020B0604020202020204" charset="0"/>
      <p:regular r:id="rId30"/>
    </p:embeddedFont>
    <p:embeddedFont>
      <p:font typeface="Times New Roman Condensed Bold" panose="020B0604020202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C21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D0D3F0-C698-4D8B-B413-B21B8B2D4B96}" v="2" dt="2025-03-18T12:20:46.8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1.jpeg"/><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5.sv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svg"/><Relationship Id="rId4" Type="http://schemas.openxmlformats.org/officeDocument/2006/relationships/image" Target="../media/image6.sv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svg"/><Relationship Id="rId4" Type="http://schemas.openxmlformats.org/officeDocument/2006/relationships/image" Target="../media/image6.sv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18" Type="http://schemas.openxmlformats.org/officeDocument/2006/relationships/image" Target="../media/image47.png"/><Relationship Id="rId3" Type="http://schemas.openxmlformats.org/officeDocument/2006/relationships/image" Target="../media/image4.png"/><Relationship Id="rId21" Type="http://schemas.openxmlformats.org/officeDocument/2006/relationships/image" Target="../media/image50.svg"/><Relationship Id="rId7" Type="http://schemas.openxmlformats.org/officeDocument/2006/relationships/image" Target="../media/image3.png"/><Relationship Id="rId12" Type="http://schemas.openxmlformats.org/officeDocument/2006/relationships/image" Target="../media/image41.png"/><Relationship Id="rId17" Type="http://schemas.openxmlformats.org/officeDocument/2006/relationships/image" Target="../media/image46.svg"/><Relationship Id="rId2" Type="http://schemas.openxmlformats.org/officeDocument/2006/relationships/image" Target="../media/image1.png"/><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40.svg"/><Relationship Id="rId5" Type="http://schemas.openxmlformats.org/officeDocument/2006/relationships/image" Target="../media/image2.png"/><Relationship Id="rId15" Type="http://schemas.openxmlformats.org/officeDocument/2006/relationships/image" Target="../media/image44.svg"/><Relationship Id="rId10" Type="http://schemas.openxmlformats.org/officeDocument/2006/relationships/image" Target="../media/image39.png"/><Relationship Id="rId19" Type="http://schemas.openxmlformats.org/officeDocument/2006/relationships/image" Target="../media/image48.svg"/><Relationship Id="rId4" Type="http://schemas.openxmlformats.org/officeDocument/2006/relationships/image" Target="../media/image6.svg"/><Relationship Id="rId9" Type="http://schemas.openxmlformats.org/officeDocument/2006/relationships/image" Target="../media/image38.svg"/><Relationship Id="rId1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1.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2.jpeg"/><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png"/><Relationship Id="rId7" Type="http://schemas.openxmlformats.org/officeDocument/2006/relationships/image" Target="../media/image3.png"/><Relationship Id="rId12"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23.png"/><Relationship Id="rId5" Type="http://schemas.openxmlformats.org/officeDocument/2006/relationships/image" Target="../media/image5.svg"/><Relationship Id="rId10" Type="http://schemas.openxmlformats.org/officeDocument/2006/relationships/image" Target="../media/image55.jpeg"/><Relationship Id="rId4" Type="http://schemas.openxmlformats.org/officeDocument/2006/relationships/image" Target="../media/image6.svg"/><Relationship Id="rId9"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svg"/><Relationship Id="rId4" Type="http://schemas.openxmlformats.org/officeDocument/2006/relationships/image" Target="../media/image6.svg"/><Relationship Id="rId9"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svg"/><Relationship Id="rId4" Type="http://schemas.openxmlformats.org/officeDocument/2006/relationships/image" Target="../media/image6.sv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sv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1.png"/><Relationship Id="rId5" Type="http://schemas.openxmlformats.org/officeDocument/2006/relationships/image" Target="../media/image2.png"/><Relationship Id="rId15" Type="http://schemas.openxmlformats.org/officeDocument/2006/relationships/image" Target="../media/image15.svg"/><Relationship Id="rId10" Type="http://schemas.openxmlformats.org/officeDocument/2006/relationships/image" Target="../media/image10.svg"/><Relationship Id="rId4" Type="http://schemas.openxmlformats.org/officeDocument/2006/relationships/image" Target="../media/image6.svg"/><Relationship Id="rId9" Type="http://schemas.openxmlformats.org/officeDocument/2006/relationships/image" Target="../media/image9.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svg"/><Relationship Id="rId4" Type="http://schemas.openxmlformats.org/officeDocument/2006/relationships/image" Target="../media/image6.svg"/><Relationship Id="rId9"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50.svg"/><Relationship Id="rId3" Type="http://schemas.openxmlformats.org/officeDocument/2006/relationships/image" Target="../media/image4.png"/><Relationship Id="rId7" Type="http://schemas.openxmlformats.org/officeDocument/2006/relationships/image" Target="../media/image3.png"/><Relationship Id="rId12"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61.svg"/><Relationship Id="rId5" Type="http://schemas.openxmlformats.org/officeDocument/2006/relationships/image" Target="../media/image5.svg"/><Relationship Id="rId15" Type="http://schemas.openxmlformats.org/officeDocument/2006/relationships/image" Target="../media/image63.svg"/><Relationship Id="rId10" Type="http://schemas.openxmlformats.org/officeDocument/2006/relationships/image" Target="../media/image60.png"/><Relationship Id="rId4" Type="http://schemas.openxmlformats.org/officeDocument/2006/relationships/image" Target="../media/image6.svg"/><Relationship Id="rId9" Type="http://schemas.openxmlformats.org/officeDocument/2006/relationships/image" Target="../media/image33.svg"/><Relationship Id="rId14" Type="http://schemas.openxmlformats.org/officeDocument/2006/relationships/image" Target="../media/image62.png"/></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3.png"/><Relationship Id="rId12" Type="http://schemas.openxmlformats.org/officeDocument/2006/relationships/image" Target="../media/image2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26.png"/><Relationship Id="rId5" Type="http://schemas.openxmlformats.org/officeDocument/2006/relationships/image" Target="../media/image5.svg"/><Relationship Id="rId15" Type="http://schemas.openxmlformats.org/officeDocument/2006/relationships/image" Target="../media/image34.png"/><Relationship Id="rId10" Type="http://schemas.openxmlformats.org/officeDocument/2006/relationships/image" Target="../media/image64.png"/><Relationship Id="rId4" Type="http://schemas.openxmlformats.org/officeDocument/2006/relationships/image" Target="../media/image6.svg"/><Relationship Id="rId9" Type="http://schemas.openxmlformats.org/officeDocument/2006/relationships/image" Target="../media/image33.svg"/><Relationship Id="rId14" Type="http://schemas.openxmlformats.org/officeDocument/2006/relationships/image" Target="../media/image24.svg"/></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svg"/><Relationship Id="rId3" Type="http://schemas.openxmlformats.org/officeDocument/2006/relationships/image" Target="../media/image4.png"/><Relationship Id="rId7" Type="http://schemas.openxmlformats.org/officeDocument/2006/relationships/image" Target="../media/image3.png"/><Relationship Id="rId12"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68.svg"/><Relationship Id="rId5" Type="http://schemas.openxmlformats.org/officeDocument/2006/relationships/image" Target="../media/image5.svg"/><Relationship Id="rId15" Type="http://schemas.openxmlformats.org/officeDocument/2006/relationships/image" Target="../media/image72.svg"/><Relationship Id="rId10" Type="http://schemas.openxmlformats.org/officeDocument/2006/relationships/image" Target="../media/image67.png"/><Relationship Id="rId4" Type="http://schemas.openxmlformats.org/officeDocument/2006/relationships/image" Target="../media/image6.svg"/><Relationship Id="rId9" Type="http://schemas.openxmlformats.org/officeDocument/2006/relationships/image" Target="../media/image66.svg"/><Relationship Id="rId14" Type="http://schemas.openxmlformats.org/officeDocument/2006/relationships/image" Target="../media/image71.png"/></Relationships>
</file>

<file path=ppt/slides/_rels/slide2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svg"/><Relationship Id="rId4" Type="http://schemas.openxmlformats.org/officeDocument/2006/relationships/image" Target="../media/image6.svg"/><Relationship Id="rId9"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svg"/><Relationship Id="rId4" Type="http://schemas.openxmlformats.org/officeDocument/2006/relationships/image" Target="../media/image6.svg"/><Relationship Id="rId9" Type="http://schemas.openxmlformats.org/officeDocument/2006/relationships/image" Target="../media/image75.sv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4.png"/><Relationship Id="rId7" Type="http://schemas.openxmlformats.org/officeDocument/2006/relationships/image" Target="../media/image3.png"/><Relationship Id="rId12"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9.svg"/><Relationship Id="rId5" Type="http://schemas.openxmlformats.org/officeDocument/2006/relationships/image" Target="../media/image5.svg"/><Relationship Id="rId10" Type="http://schemas.openxmlformats.org/officeDocument/2006/relationships/image" Target="../media/image18.png"/><Relationship Id="rId4" Type="http://schemas.openxmlformats.org/officeDocument/2006/relationships/image" Target="../media/image6.svg"/><Relationship Id="rId9" Type="http://schemas.openxmlformats.org/officeDocument/2006/relationships/image" Target="../media/image17.sv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22.jpeg"/><Relationship Id="rId10" Type="http://schemas.openxmlformats.org/officeDocument/2006/relationships/image" Target="../media/image24.svg"/><Relationship Id="rId4" Type="http://schemas.openxmlformats.org/officeDocument/2006/relationships/image" Target="../media/image6.sv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png"/><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25.jpeg"/><Relationship Id="rId10" Type="http://schemas.openxmlformats.org/officeDocument/2006/relationships/image" Target="../media/image27.svg"/><Relationship Id="rId4" Type="http://schemas.openxmlformats.org/officeDocument/2006/relationships/image" Target="../media/image6.sv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29.jpeg"/><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sv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503234"/>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837622" y="8166572"/>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3"/>
            <a:stretch>
              <a:fillRect l="-25363" t="-23128" r="-49588" b="-152995"/>
            </a:stretch>
          </a:blipFill>
        </p:spPr>
        <p:txBody>
          <a:bodyPr/>
          <a:lstStyle/>
          <a:p>
            <a:endParaRPr lang="en-GB"/>
          </a:p>
        </p:txBody>
      </p:sp>
      <p:sp>
        <p:nvSpPr>
          <p:cNvPr id="4" name="Freeform 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4"/>
            <a:stretch>
              <a:fillRect l="-21116" r="-19874" b="-67942"/>
            </a:stretch>
          </a:blipFill>
        </p:spPr>
        <p:txBody>
          <a:bodyPr/>
          <a:lstStyle/>
          <a:p>
            <a:endParaRPr lang="en-GB"/>
          </a:p>
        </p:txBody>
      </p:sp>
      <p:sp>
        <p:nvSpPr>
          <p:cNvPr id="5" name="TextBox 5"/>
          <p:cNvSpPr txBox="1"/>
          <p:nvPr/>
        </p:nvSpPr>
        <p:spPr>
          <a:xfrm>
            <a:off x="808435" y="4907482"/>
            <a:ext cx="16450865" cy="4573270"/>
          </a:xfrm>
          <a:prstGeom prst="rect">
            <a:avLst/>
          </a:prstGeom>
        </p:spPr>
        <p:txBody>
          <a:bodyPr lIns="0" tIns="0" rIns="0" bIns="0" rtlCol="0" anchor="t">
            <a:spAutoFit/>
          </a:bodyPr>
          <a:lstStyle/>
          <a:p>
            <a:pPr marL="798831" lvl="1" indent="-399416" algn="l">
              <a:lnSpc>
                <a:spcPts val="5180"/>
              </a:lnSpc>
              <a:buFont typeface="Arial"/>
              <a:buChar char="•"/>
            </a:pPr>
            <a:r>
              <a:rPr lang="en-US" sz="3700" b="1">
                <a:solidFill>
                  <a:srgbClr val="000000"/>
                </a:solidFill>
                <a:latin typeface="Montserrat Classic Bold"/>
                <a:ea typeface="Montserrat Classic Bold"/>
                <a:cs typeface="Montserrat Classic Bold"/>
                <a:sym typeface="Montserrat Classic Bold"/>
              </a:rPr>
              <a:t>Explain how climate change could shift the location of the Earth’s climate belts.</a:t>
            </a:r>
          </a:p>
          <a:p>
            <a:pPr marL="798831" lvl="1" indent="-399416" algn="l">
              <a:lnSpc>
                <a:spcPts val="5180"/>
              </a:lnSpc>
              <a:buFont typeface="Arial"/>
              <a:buChar char="•"/>
            </a:pPr>
            <a:r>
              <a:rPr lang="en-US" sz="3700" b="1">
                <a:solidFill>
                  <a:srgbClr val="000000"/>
                </a:solidFill>
                <a:latin typeface="Montserrat Classic Bold"/>
                <a:ea typeface="Montserrat Classic Bold"/>
                <a:cs typeface="Montserrat Classic Bold"/>
                <a:sym typeface="Montserrat Classic Bold"/>
              </a:rPr>
              <a:t>Understand the impacts of flooding due to climate change.</a:t>
            </a:r>
          </a:p>
          <a:p>
            <a:pPr marL="798831" lvl="1" indent="-399416" algn="l">
              <a:lnSpc>
                <a:spcPts val="5180"/>
              </a:lnSpc>
              <a:buFont typeface="Arial"/>
              <a:buChar char="•"/>
            </a:pPr>
            <a:r>
              <a:rPr lang="en-US" sz="3700" b="1">
                <a:solidFill>
                  <a:srgbClr val="000000"/>
                </a:solidFill>
                <a:latin typeface="Montserrat Classic Bold"/>
                <a:ea typeface="Montserrat Classic Bold"/>
                <a:cs typeface="Montserrat Classic Bold"/>
                <a:sym typeface="Montserrat Classic Bold"/>
              </a:rPr>
              <a:t>Evaluate how climate change can lead to the spread of tropical diseases.</a:t>
            </a:r>
          </a:p>
          <a:p>
            <a:pPr marL="798831" lvl="1" indent="-399416" algn="l">
              <a:lnSpc>
                <a:spcPts val="5180"/>
              </a:lnSpc>
              <a:buFont typeface="Arial"/>
              <a:buChar char="•"/>
            </a:pPr>
            <a:r>
              <a:rPr lang="en-US" sz="3700" b="1">
                <a:solidFill>
                  <a:srgbClr val="000000"/>
                </a:solidFill>
                <a:latin typeface="Montserrat Classic Bold"/>
                <a:ea typeface="Montserrat Classic Bold"/>
                <a:cs typeface="Montserrat Classic Bold"/>
                <a:sym typeface="Montserrat Classic Bold"/>
              </a:rPr>
              <a:t>Identify the environmental, social and economic impacts of climate change on both a global and local scale.</a:t>
            </a:r>
          </a:p>
        </p:txBody>
      </p:sp>
      <p:sp>
        <p:nvSpPr>
          <p:cNvPr id="6" name="TextBox 6"/>
          <p:cNvSpPr txBox="1"/>
          <p:nvPr/>
        </p:nvSpPr>
        <p:spPr>
          <a:xfrm>
            <a:off x="1028700" y="3869589"/>
            <a:ext cx="8616708" cy="1094676"/>
          </a:xfrm>
          <a:prstGeom prst="rect">
            <a:avLst/>
          </a:prstGeom>
        </p:spPr>
        <p:txBody>
          <a:bodyPr lIns="0" tIns="0" rIns="0" bIns="0" rtlCol="0" anchor="t">
            <a:spAutoFit/>
          </a:bodyPr>
          <a:lstStyle/>
          <a:p>
            <a:pPr algn="ctr">
              <a:lnSpc>
                <a:spcPts val="8959"/>
              </a:lnSpc>
              <a:spcBef>
                <a:spcPct val="0"/>
              </a:spcBef>
            </a:pPr>
            <a:r>
              <a:rPr lang="en-US" sz="6399" b="1">
                <a:solidFill>
                  <a:srgbClr val="000000"/>
                </a:solidFill>
                <a:latin typeface="Montserrat Classic Bold"/>
                <a:ea typeface="Montserrat Classic Bold"/>
                <a:cs typeface="Montserrat Classic Bold"/>
                <a:sym typeface="Montserrat Classic Bold"/>
              </a:rPr>
              <a:t>Learning Objectives: </a:t>
            </a:r>
          </a:p>
        </p:txBody>
      </p:sp>
      <p:grpSp>
        <p:nvGrpSpPr>
          <p:cNvPr id="7" name="Group 7"/>
          <p:cNvGrpSpPr/>
          <p:nvPr/>
        </p:nvGrpSpPr>
        <p:grpSpPr>
          <a:xfrm>
            <a:off x="0" y="1528078"/>
            <a:ext cx="18288000" cy="1877081"/>
            <a:chOff x="0" y="0"/>
            <a:chExt cx="4816593" cy="494375"/>
          </a:xfrm>
        </p:grpSpPr>
        <p:sp>
          <p:nvSpPr>
            <p:cNvPr id="8" name="Freeform 8"/>
            <p:cNvSpPr/>
            <p:nvPr/>
          </p:nvSpPr>
          <p:spPr>
            <a:xfrm>
              <a:off x="0" y="0"/>
              <a:ext cx="4816592" cy="494375"/>
            </a:xfrm>
            <a:custGeom>
              <a:avLst/>
              <a:gdLst/>
              <a:ahLst/>
              <a:cxnLst/>
              <a:rect l="l" t="t" r="r" b="b"/>
              <a:pathLst>
                <a:path w="4816592" h="494375">
                  <a:moveTo>
                    <a:pt x="0" y="0"/>
                  </a:moveTo>
                  <a:lnTo>
                    <a:pt x="4816592" y="0"/>
                  </a:lnTo>
                  <a:lnTo>
                    <a:pt x="4816592" y="494375"/>
                  </a:lnTo>
                  <a:lnTo>
                    <a:pt x="0" y="494375"/>
                  </a:lnTo>
                  <a:close/>
                </a:path>
              </a:pathLst>
            </a:custGeom>
            <a:solidFill>
              <a:srgbClr val="1C78B6"/>
            </a:solidFill>
          </p:spPr>
          <p:txBody>
            <a:bodyPr/>
            <a:lstStyle/>
            <a:p>
              <a:endParaRPr lang="en-GB"/>
            </a:p>
          </p:txBody>
        </p:sp>
        <p:sp>
          <p:nvSpPr>
            <p:cNvPr id="9" name="TextBox 9"/>
            <p:cNvSpPr txBox="1"/>
            <p:nvPr/>
          </p:nvSpPr>
          <p:spPr>
            <a:xfrm>
              <a:off x="0" y="-142875"/>
              <a:ext cx="4816593" cy="637250"/>
            </a:xfrm>
            <a:prstGeom prst="rect">
              <a:avLst/>
            </a:prstGeom>
          </p:spPr>
          <p:txBody>
            <a:bodyPr lIns="50800" tIns="50800" rIns="50800" bIns="50800" rtlCol="0" anchor="ctr"/>
            <a:lstStyle/>
            <a:p>
              <a:pPr algn="ctr">
                <a:lnSpc>
                  <a:spcPts val="10499"/>
                </a:lnSpc>
              </a:pPr>
              <a:endParaRPr/>
            </a:p>
          </p:txBody>
        </p:sp>
      </p:grpSp>
      <p:sp>
        <p:nvSpPr>
          <p:cNvPr id="10" name="TextBox 10"/>
          <p:cNvSpPr txBox="1"/>
          <p:nvPr/>
        </p:nvSpPr>
        <p:spPr>
          <a:xfrm>
            <a:off x="3941210" y="1739224"/>
            <a:ext cx="13494693" cy="1302388"/>
          </a:xfrm>
          <a:prstGeom prst="rect">
            <a:avLst/>
          </a:prstGeom>
        </p:spPr>
        <p:txBody>
          <a:bodyPr lIns="0" tIns="0" rIns="0" bIns="0" rtlCol="0" anchor="t">
            <a:spAutoFit/>
          </a:bodyPr>
          <a:lstStyle/>
          <a:p>
            <a:pPr algn="l">
              <a:lnSpc>
                <a:spcPts val="10639"/>
              </a:lnSpc>
              <a:spcBef>
                <a:spcPct val="0"/>
              </a:spcBef>
            </a:pPr>
            <a:r>
              <a:rPr lang="en-US" sz="7599" b="1">
                <a:solidFill>
                  <a:srgbClr val="FFFFFF"/>
                </a:solidFill>
                <a:latin typeface="Montserrat Classic Bold"/>
                <a:ea typeface="Montserrat Classic Bold"/>
                <a:cs typeface="Montserrat Classic Bold"/>
                <a:sym typeface="Montserrat Classic Bold"/>
              </a:rPr>
              <a:t>Impacts of Climate Change </a:t>
            </a:r>
          </a:p>
        </p:txBody>
      </p:sp>
      <p:sp>
        <p:nvSpPr>
          <p:cNvPr id="11" name="Freeform 11"/>
          <p:cNvSpPr/>
          <p:nvPr/>
        </p:nvSpPr>
        <p:spPr>
          <a:xfrm>
            <a:off x="323852" y="835046"/>
            <a:ext cx="3267227" cy="3263143"/>
          </a:xfrm>
          <a:custGeom>
            <a:avLst/>
            <a:gdLst/>
            <a:ahLst/>
            <a:cxnLst/>
            <a:rect l="l" t="t" r="r" b="b"/>
            <a:pathLst>
              <a:path w="3267227" h="3263143">
                <a:moveTo>
                  <a:pt x="0" y="0"/>
                </a:moveTo>
                <a:lnTo>
                  <a:pt x="3267227" y="0"/>
                </a:lnTo>
                <a:lnTo>
                  <a:pt x="3267227" y="3263143"/>
                </a:lnTo>
                <a:lnTo>
                  <a:pt x="0" y="32631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2" name="TextBox 12"/>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3720367"/>
          </a:xfrm>
          <a:custGeom>
            <a:avLst/>
            <a:gdLst/>
            <a:ahLst/>
            <a:cxnLst/>
            <a:rect l="l" t="t" r="r" b="b"/>
            <a:pathLst>
              <a:path w="17964148" h="13720367">
                <a:moveTo>
                  <a:pt x="0" y="0"/>
                </a:moveTo>
                <a:lnTo>
                  <a:pt x="17964148" y="0"/>
                </a:lnTo>
                <a:lnTo>
                  <a:pt x="17964148" y="13720367"/>
                </a:lnTo>
                <a:lnTo>
                  <a:pt x="0" y="13720367"/>
                </a:lnTo>
                <a:lnTo>
                  <a:pt x="0" y="0"/>
                </a:lnTo>
                <a:close/>
              </a:path>
            </a:pathLst>
          </a:custGeom>
          <a:blipFill>
            <a:blip r:embed="rId2">
              <a:alphaModFix amt="10999"/>
            </a:blip>
            <a:stretch>
              <a:fillRect b="-30930"/>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Freeform 7"/>
          <p:cNvSpPr/>
          <p:nvPr/>
        </p:nvSpPr>
        <p:spPr>
          <a:xfrm flipH="1">
            <a:off x="8527950" y="3039440"/>
            <a:ext cx="9242503" cy="6789532"/>
          </a:xfrm>
          <a:custGeom>
            <a:avLst/>
            <a:gdLst/>
            <a:ahLst/>
            <a:cxnLst/>
            <a:rect l="l" t="t" r="r" b="b"/>
            <a:pathLst>
              <a:path w="9242503" h="6789532">
                <a:moveTo>
                  <a:pt x="9242502" y="0"/>
                </a:moveTo>
                <a:lnTo>
                  <a:pt x="0" y="0"/>
                </a:lnTo>
                <a:lnTo>
                  <a:pt x="0" y="6789532"/>
                </a:lnTo>
                <a:lnTo>
                  <a:pt x="9242502" y="6789532"/>
                </a:lnTo>
                <a:lnTo>
                  <a:pt x="9242502" y="0"/>
                </a:lnTo>
                <a:close/>
              </a:path>
            </a:pathLst>
          </a:custGeom>
          <a:blipFill>
            <a:blip r:embed="rId5"/>
            <a:stretch>
              <a:fillRect l="-12004" t="-791" b="-791"/>
            </a:stretch>
          </a:blipFill>
        </p:spPr>
        <p:txBody>
          <a:bodyPr/>
          <a:lstStyle/>
          <a:p>
            <a:endParaRPr lang="en-GB"/>
          </a:p>
        </p:txBody>
      </p:sp>
      <p:sp>
        <p:nvSpPr>
          <p:cNvPr id="8" name="Freeform 8"/>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6"/>
            <a:stretch>
              <a:fillRect/>
            </a:stretch>
          </a:blipFill>
        </p:spPr>
        <p:txBody>
          <a:bodyPr/>
          <a:lstStyle/>
          <a:p>
            <a:endParaRPr lang="en-GB"/>
          </a:p>
        </p:txBody>
      </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sp>
        <p:nvSpPr>
          <p:cNvPr id="10" name="TextBox 10"/>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sp>
        <p:nvSpPr>
          <p:cNvPr id="11" name="TextBox 11"/>
          <p:cNvSpPr txBox="1"/>
          <p:nvPr/>
        </p:nvSpPr>
        <p:spPr>
          <a:xfrm>
            <a:off x="3814798" y="2199716"/>
            <a:ext cx="10658404" cy="592074"/>
          </a:xfrm>
          <a:prstGeom prst="rect">
            <a:avLst/>
          </a:prstGeom>
        </p:spPr>
        <p:txBody>
          <a:bodyPr lIns="0" tIns="0" rIns="0" bIns="0" rtlCol="0" anchor="t">
            <a:spAutoFit/>
          </a:bodyPr>
          <a:lstStyle/>
          <a:p>
            <a:pPr algn="ctr">
              <a:lnSpc>
                <a:spcPts val="4578"/>
              </a:lnSpc>
            </a:pPr>
            <a:r>
              <a:rPr lang="en-US" sz="4200" b="1">
                <a:solidFill>
                  <a:srgbClr val="000000"/>
                </a:solidFill>
                <a:latin typeface="Montserrat Classic Bold"/>
                <a:ea typeface="Montserrat Classic Bold"/>
                <a:cs typeface="Montserrat Classic Bold"/>
                <a:sym typeface="Montserrat Classic Bold"/>
              </a:rPr>
              <a:t>Flooding in the UK</a:t>
            </a:r>
          </a:p>
        </p:txBody>
      </p:sp>
      <p:sp>
        <p:nvSpPr>
          <p:cNvPr id="12" name="TextBox 12"/>
          <p:cNvSpPr txBox="1"/>
          <p:nvPr/>
        </p:nvSpPr>
        <p:spPr>
          <a:xfrm>
            <a:off x="323852" y="3075576"/>
            <a:ext cx="7897689" cy="6832521"/>
          </a:xfrm>
          <a:prstGeom prst="rect">
            <a:avLst/>
          </a:prstGeom>
        </p:spPr>
        <p:txBody>
          <a:bodyPr lIns="0" tIns="0" rIns="0" bIns="0" rtlCol="0" anchor="t">
            <a:spAutoFit/>
          </a:bodyPr>
          <a:lstStyle/>
          <a:p>
            <a:pPr algn="ctr">
              <a:lnSpc>
                <a:spcPts val="4068"/>
              </a:lnSpc>
            </a:pPr>
            <a:r>
              <a:rPr lang="en-US" sz="3281" b="1">
                <a:solidFill>
                  <a:srgbClr val="000000"/>
                </a:solidFill>
                <a:latin typeface="Montserrat Classic Bold"/>
                <a:ea typeface="Montserrat Classic Bold"/>
                <a:cs typeface="Montserrat Classic Bold"/>
                <a:sym typeface="Montserrat Classic Bold"/>
              </a:rPr>
              <a:t>Why Does Climate Change Cause More Flooding?</a:t>
            </a:r>
          </a:p>
          <a:p>
            <a:pPr algn="ctr">
              <a:lnSpc>
                <a:spcPts val="1640"/>
              </a:lnSpc>
            </a:pPr>
            <a:endParaRPr lang="en-US" sz="3281" b="1">
              <a:solidFill>
                <a:srgbClr val="000000"/>
              </a:solidFill>
              <a:latin typeface="Montserrat Classic Bold"/>
              <a:ea typeface="Montserrat Classic Bold"/>
              <a:cs typeface="Montserrat Classic Bold"/>
              <a:sym typeface="Montserrat Classic Bold"/>
            </a:endParaRPr>
          </a:p>
          <a:p>
            <a:pPr marL="647700" lvl="1" indent="-323850" algn="l">
              <a:lnSpc>
                <a:spcPts val="3720"/>
              </a:lnSpc>
              <a:buFont typeface="Arial"/>
              <a:buChar char="•"/>
            </a:pPr>
            <a:r>
              <a:rPr lang="en-US" sz="3000" b="1">
                <a:solidFill>
                  <a:srgbClr val="000000"/>
                </a:solidFill>
                <a:latin typeface="Montserrat Classic Bold"/>
                <a:ea typeface="Montserrat Classic Bold"/>
                <a:cs typeface="Montserrat Classic Bold"/>
                <a:sym typeface="Montserrat Classic Bold"/>
              </a:rPr>
              <a:t>Increased Rainfall:</a:t>
            </a:r>
            <a:r>
              <a:rPr lang="en-US" sz="3000">
                <a:solidFill>
                  <a:srgbClr val="000000"/>
                </a:solidFill>
                <a:latin typeface="Montserrat Classic"/>
                <a:ea typeface="Montserrat Classic"/>
                <a:cs typeface="Montserrat Classic"/>
                <a:sym typeface="Montserrat Classic"/>
              </a:rPr>
              <a:t> Warmer temperatures lead to more evaporation, resulting in heavier and more prolonged rain.</a:t>
            </a:r>
          </a:p>
          <a:p>
            <a:pPr marL="647700" lvl="1" indent="-323850" algn="l">
              <a:lnSpc>
                <a:spcPts val="3720"/>
              </a:lnSpc>
              <a:buFont typeface="Arial"/>
              <a:buChar char="•"/>
            </a:pPr>
            <a:r>
              <a:rPr lang="en-US" sz="3000" b="1">
                <a:solidFill>
                  <a:srgbClr val="000000"/>
                </a:solidFill>
                <a:latin typeface="Montserrat Classic Bold"/>
                <a:ea typeface="Montserrat Classic Bold"/>
                <a:cs typeface="Montserrat Classic Bold"/>
                <a:sym typeface="Montserrat Classic Bold"/>
              </a:rPr>
              <a:t>Rising Sea Levels:</a:t>
            </a:r>
            <a:r>
              <a:rPr lang="en-US" sz="3000">
                <a:solidFill>
                  <a:srgbClr val="000000"/>
                </a:solidFill>
                <a:latin typeface="Montserrat Classic"/>
                <a:ea typeface="Montserrat Classic"/>
                <a:cs typeface="Montserrat Classic"/>
                <a:sym typeface="Montserrat Classic"/>
              </a:rPr>
              <a:t> Melting ice caps and glaciers, along with the expansion of warmer ocean water, cause sea levels to rise, increasing the risk of coastal flooding.</a:t>
            </a:r>
          </a:p>
          <a:p>
            <a:pPr marL="647700" lvl="1" indent="-323850" algn="l">
              <a:lnSpc>
                <a:spcPts val="3720"/>
              </a:lnSpc>
              <a:buFont typeface="Arial"/>
              <a:buChar char="•"/>
            </a:pPr>
            <a:r>
              <a:rPr lang="en-US" sz="3000" b="1">
                <a:solidFill>
                  <a:srgbClr val="000000"/>
                </a:solidFill>
                <a:latin typeface="Montserrat Classic Bold"/>
                <a:ea typeface="Montserrat Classic Bold"/>
                <a:cs typeface="Montserrat Classic Bold"/>
                <a:sym typeface="Montserrat Classic Bold"/>
              </a:rPr>
              <a:t>Storm Surges: </a:t>
            </a:r>
            <a:r>
              <a:rPr lang="en-US" sz="3000">
                <a:solidFill>
                  <a:srgbClr val="000000"/>
                </a:solidFill>
                <a:latin typeface="Montserrat Classic"/>
                <a:ea typeface="Montserrat Classic"/>
                <a:cs typeface="Montserrat Classic"/>
                <a:sym typeface="Montserrat Classic"/>
              </a:rPr>
              <a:t>More intense storms caused by climate change can lead to powerful surges along the coast.</a:t>
            </a:r>
          </a:p>
        </p:txBody>
      </p:sp>
      <p:sp>
        <p:nvSpPr>
          <p:cNvPr id="13" name="TextBox 13"/>
          <p:cNvSpPr txBox="1"/>
          <p:nvPr/>
        </p:nvSpPr>
        <p:spPr>
          <a:xfrm>
            <a:off x="8611789" y="9599737"/>
            <a:ext cx="3974902" cy="181610"/>
          </a:xfrm>
          <a:prstGeom prst="rect">
            <a:avLst/>
          </a:prstGeom>
        </p:spPr>
        <p:txBody>
          <a:bodyPr lIns="0" tIns="0" rIns="0" bIns="0" rtlCol="0" anchor="t">
            <a:spAutoFit/>
          </a:bodyPr>
          <a:lstStyle/>
          <a:p>
            <a:pPr algn="ctr">
              <a:lnSpc>
                <a:spcPts val="1540"/>
              </a:lnSpc>
              <a:spcBef>
                <a:spcPct val="0"/>
              </a:spcBef>
            </a:pPr>
            <a:r>
              <a:rPr lang="en-US" sz="1100">
                <a:solidFill>
                  <a:srgbClr val="FFFFFF"/>
                </a:solidFill>
                <a:latin typeface="Montserrat Classic"/>
                <a:ea typeface="Montserrat Classic"/>
                <a:cs typeface="Montserrat Classic"/>
                <a:sym typeface="Montserrat Classic"/>
              </a:rPr>
              <a:t>Floods View more by onfilm from Getty Images Signature</a:t>
            </a:r>
          </a:p>
        </p:txBody>
      </p:sp>
      <p:sp>
        <p:nvSpPr>
          <p:cNvPr id="14" name="TextBox 14"/>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3720367"/>
          </a:xfrm>
          <a:custGeom>
            <a:avLst/>
            <a:gdLst/>
            <a:ahLst/>
            <a:cxnLst/>
            <a:rect l="l" t="t" r="r" b="b"/>
            <a:pathLst>
              <a:path w="17964148" h="13720367">
                <a:moveTo>
                  <a:pt x="0" y="0"/>
                </a:moveTo>
                <a:lnTo>
                  <a:pt x="17964148" y="0"/>
                </a:lnTo>
                <a:lnTo>
                  <a:pt x="17964148" y="13720367"/>
                </a:lnTo>
                <a:lnTo>
                  <a:pt x="0" y="13720367"/>
                </a:lnTo>
                <a:lnTo>
                  <a:pt x="0" y="0"/>
                </a:lnTo>
                <a:close/>
              </a:path>
            </a:pathLst>
          </a:custGeom>
          <a:blipFill>
            <a:blip r:embed="rId2">
              <a:alphaModFix amt="10999"/>
            </a:blip>
            <a:stretch>
              <a:fillRect b="-30930"/>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6264706" y="2671275"/>
            <a:ext cx="5473631" cy="7284174"/>
            <a:chOff x="0" y="-241102"/>
            <a:chExt cx="7298175" cy="9712231"/>
          </a:xfrm>
        </p:grpSpPr>
        <p:grpSp>
          <p:nvGrpSpPr>
            <p:cNvPr id="8" name="Group 8"/>
            <p:cNvGrpSpPr/>
            <p:nvPr/>
          </p:nvGrpSpPr>
          <p:grpSpPr>
            <a:xfrm>
              <a:off x="0" y="-241102"/>
              <a:ext cx="7298175" cy="9712231"/>
              <a:chOff x="0" y="-47625"/>
              <a:chExt cx="1441615" cy="1918465"/>
            </a:xfrm>
          </p:grpSpPr>
          <p:sp>
            <p:nvSpPr>
              <p:cNvPr id="9" name="Freeform 9"/>
              <p:cNvSpPr/>
              <p:nvPr/>
            </p:nvSpPr>
            <p:spPr>
              <a:xfrm>
                <a:off x="0" y="0"/>
                <a:ext cx="1441615" cy="1240797"/>
              </a:xfrm>
              <a:custGeom>
                <a:avLst/>
                <a:gdLst/>
                <a:ahLst/>
                <a:cxnLst/>
                <a:rect l="l" t="t" r="r" b="b"/>
                <a:pathLst>
                  <a:path w="1441615" h="1870840">
                    <a:moveTo>
                      <a:pt x="72135" y="0"/>
                    </a:moveTo>
                    <a:lnTo>
                      <a:pt x="1369480" y="0"/>
                    </a:lnTo>
                    <a:cubicBezTo>
                      <a:pt x="1388612" y="0"/>
                      <a:pt x="1406959" y="7600"/>
                      <a:pt x="1420487" y="21128"/>
                    </a:cubicBezTo>
                    <a:cubicBezTo>
                      <a:pt x="1434015" y="34656"/>
                      <a:pt x="1441615" y="53003"/>
                      <a:pt x="1441615" y="72135"/>
                    </a:cubicBezTo>
                    <a:lnTo>
                      <a:pt x="1441615" y="1798706"/>
                    </a:lnTo>
                    <a:cubicBezTo>
                      <a:pt x="1441615" y="1817837"/>
                      <a:pt x="1434015" y="1836185"/>
                      <a:pt x="1420487" y="1849713"/>
                    </a:cubicBezTo>
                    <a:cubicBezTo>
                      <a:pt x="1406959" y="1863241"/>
                      <a:pt x="1388612" y="1870840"/>
                      <a:pt x="1369480" y="1870840"/>
                    </a:cubicBezTo>
                    <a:lnTo>
                      <a:pt x="72135" y="1870840"/>
                    </a:lnTo>
                    <a:cubicBezTo>
                      <a:pt x="32296" y="1870840"/>
                      <a:pt x="0" y="1838545"/>
                      <a:pt x="0" y="1798706"/>
                    </a:cubicBezTo>
                    <a:lnTo>
                      <a:pt x="0" y="72135"/>
                    </a:lnTo>
                    <a:cubicBezTo>
                      <a:pt x="0" y="32296"/>
                      <a:pt x="32296" y="0"/>
                      <a:pt x="72135" y="0"/>
                    </a:cubicBezTo>
                    <a:close/>
                  </a:path>
                </a:pathLst>
              </a:custGeom>
              <a:solidFill>
                <a:srgbClr val="FFFFFF"/>
              </a:solidFill>
              <a:ln w="76200" cap="rnd">
                <a:solidFill>
                  <a:srgbClr val="CC2141"/>
                </a:solidFill>
                <a:prstDash val="solid"/>
                <a:round/>
              </a:ln>
            </p:spPr>
            <p:txBody>
              <a:bodyPr/>
              <a:lstStyle/>
              <a:p>
                <a:endParaRPr lang="en-GB"/>
              </a:p>
            </p:txBody>
          </p:sp>
          <p:sp>
            <p:nvSpPr>
              <p:cNvPr id="10" name="TextBox 10"/>
              <p:cNvSpPr txBox="1"/>
              <p:nvPr/>
            </p:nvSpPr>
            <p:spPr>
              <a:xfrm>
                <a:off x="0" y="-47625"/>
                <a:ext cx="1441615" cy="1918465"/>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12981" y="160971"/>
              <a:ext cx="7072211" cy="5319405"/>
            </a:xfrm>
            <a:prstGeom prst="rect">
              <a:avLst/>
            </a:prstGeom>
          </p:spPr>
          <p:txBody>
            <a:bodyPr lIns="0" tIns="0" rIns="0" bIns="0" rtlCol="0" anchor="t">
              <a:spAutoFit/>
            </a:bodyPr>
            <a:lstStyle/>
            <a:p>
              <a:pPr algn="ctr">
                <a:lnSpc>
                  <a:spcPts val="3499"/>
                </a:lnSpc>
                <a:spcBef>
                  <a:spcPct val="0"/>
                </a:spcBef>
              </a:pPr>
              <a:r>
                <a:rPr lang="en-US" sz="2499" b="1" dirty="0">
                  <a:solidFill>
                    <a:srgbClr val="000000"/>
                  </a:solidFill>
                  <a:latin typeface="Montserrat Classic Bold"/>
                  <a:ea typeface="Montserrat Classic Bold"/>
                  <a:cs typeface="Montserrat Classic Bold"/>
                  <a:sym typeface="Montserrat Classic Bold"/>
                </a:rPr>
                <a:t>Economic impacts:</a:t>
              </a:r>
            </a:p>
            <a:p>
              <a:pPr marL="539749" lvl="1" indent="-269875" algn="l">
                <a:lnSpc>
                  <a:spcPts val="3499"/>
                </a:lnSpc>
                <a:spcBef>
                  <a:spcPct val="0"/>
                </a:spcBef>
                <a:buFont typeface="Arial"/>
                <a:buChar char="•"/>
              </a:pPr>
              <a:r>
                <a:rPr lang="en-US" sz="2499" b="1" dirty="0">
                  <a:solidFill>
                    <a:srgbClr val="000000"/>
                  </a:solidFill>
                  <a:latin typeface="Montserrat Classic Bold"/>
                  <a:ea typeface="Montserrat Classic Bold"/>
                  <a:cs typeface="Montserrat Classic Bold"/>
                  <a:sym typeface="Montserrat Classic Bold"/>
                </a:rPr>
                <a:t>Property damage:</a:t>
              </a:r>
              <a:r>
                <a:rPr lang="en-US" sz="2499" dirty="0">
                  <a:solidFill>
                    <a:srgbClr val="000000"/>
                  </a:solidFill>
                  <a:latin typeface="Montserrat Classic"/>
                  <a:ea typeface="Montserrat Classic"/>
                  <a:cs typeface="Montserrat Classic"/>
                  <a:sym typeface="Montserrat Classic"/>
                </a:rPr>
                <a:t> Homes, businesses, and infrastructure suffer costly damage, requiring expensive repairs.</a:t>
              </a:r>
            </a:p>
            <a:p>
              <a:pPr marL="539749" lvl="1" indent="-269875" algn="l">
                <a:lnSpc>
                  <a:spcPts val="3499"/>
                </a:lnSpc>
                <a:spcBef>
                  <a:spcPct val="0"/>
                </a:spcBef>
                <a:buFont typeface="Arial"/>
                <a:buChar char="•"/>
              </a:pPr>
              <a:r>
                <a:rPr lang="en-US" sz="2499" b="1" dirty="0">
                  <a:solidFill>
                    <a:srgbClr val="000000"/>
                  </a:solidFill>
                  <a:latin typeface="Montserrat Classic Bold"/>
                  <a:ea typeface="Montserrat Classic Bold"/>
                  <a:cs typeface="Montserrat Classic Bold"/>
                  <a:sym typeface="Montserrat Classic Bold"/>
                </a:rPr>
                <a:t>Agricultural losses:</a:t>
              </a:r>
              <a:r>
                <a:rPr lang="en-US" sz="2499" dirty="0">
                  <a:solidFill>
                    <a:srgbClr val="000000"/>
                  </a:solidFill>
                  <a:latin typeface="Montserrat Classic"/>
                  <a:ea typeface="Montserrat Classic"/>
                  <a:cs typeface="Montserrat Classic"/>
                  <a:sym typeface="Montserrat Classic"/>
                </a:rPr>
                <a:t> Crops and livestock are destroyed, affecting food supply and livelihoods.</a:t>
              </a:r>
            </a:p>
          </p:txBody>
        </p:sp>
      </p:grpSp>
      <p:grpSp>
        <p:nvGrpSpPr>
          <p:cNvPr id="12" name="Group 12"/>
          <p:cNvGrpSpPr/>
          <p:nvPr/>
        </p:nvGrpSpPr>
        <p:grpSpPr>
          <a:xfrm>
            <a:off x="323852" y="2842577"/>
            <a:ext cx="5473631" cy="6276802"/>
            <a:chOff x="0" y="0"/>
            <a:chExt cx="7298175" cy="8369069"/>
          </a:xfrm>
        </p:grpSpPr>
        <p:grpSp>
          <p:nvGrpSpPr>
            <p:cNvPr id="13" name="Group 13"/>
            <p:cNvGrpSpPr/>
            <p:nvPr/>
          </p:nvGrpSpPr>
          <p:grpSpPr>
            <a:xfrm>
              <a:off x="0" y="0"/>
              <a:ext cx="7298175" cy="8369069"/>
              <a:chOff x="0" y="0"/>
              <a:chExt cx="1441615" cy="1653150"/>
            </a:xfrm>
          </p:grpSpPr>
          <p:sp>
            <p:nvSpPr>
              <p:cNvPr id="14" name="Freeform 14"/>
              <p:cNvSpPr/>
              <p:nvPr/>
            </p:nvSpPr>
            <p:spPr>
              <a:xfrm>
                <a:off x="0" y="0"/>
                <a:ext cx="1441615" cy="1653149"/>
              </a:xfrm>
              <a:custGeom>
                <a:avLst/>
                <a:gdLst/>
                <a:ahLst/>
                <a:cxnLst/>
                <a:rect l="l" t="t" r="r" b="b"/>
                <a:pathLst>
                  <a:path w="1441615" h="1653149">
                    <a:moveTo>
                      <a:pt x="72135" y="0"/>
                    </a:moveTo>
                    <a:lnTo>
                      <a:pt x="1369480" y="0"/>
                    </a:lnTo>
                    <a:cubicBezTo>
                      <a:pt x="1388612" y="0"/>
                      <a:pt x="1406959" y="7600"/>
                      <a:pt x="1420487" y="21128"/>
                    </a:cubicBezTo>
                    <a:cubicBezTo>
                      <a:pt x="1434015" y="34656"/>
                      <a:pt x="1441615" y="53003"/>
                      <a:pt x="1441615" y="72135"/>
                    </a:cubicBezTo>
                    <a:lnTo>
                      <a:pt x="1441615" y="1581015"/>
                    </a:lnTo>
                    <a:cubicBezTo>
                      <a:pt x="1441615" y="1600146"/>
                      <a:pt x="1434015" y="1618494"/>
                      <a:pt x="1420487" y="1632022"/>
                    </a:cubicBezTo>
                    <a:cubicBezTo>
                      <a:pt x="1406959" y="1645550"/>
                      <a:pt x="1388612" y="1653149"/>
                      <a:pt x="1369480" y="1653149"/>
                    </a:cubicBezTo>
                    <a:lnTo>
                      <a:pt x="72135" y="1653149"/>
                    </a:lnTo>
                    <a:cubicBezTo>
                      <a:pt x="32296" y="1653149"/>
                      <a:pt x="0" y="1620854"/>
                      <a:pt x="0" y="1581015"/>
                    </a:cubicBezTo>
                    <a:lnTo>
                      <a:pt x="0" y="72135"/>
                    </a:lnTo>
                    <a:cubicBezTo>
                      <a:pt x="0" y="32296"/>
                      <a:pt x="32296" y="0"/>
                      <a:pt x="72135" y="0"/>
                    </a:cubicBezTo>
                    <a:close/>
                  </a:path>
                </a:pathLst>
              </a:custGeom>
              <a:solidFill>
                <a:srgbClr val="FFFFFF"/>
              </a:solidFill>
              <a:ln w="76200" cap="rnd">
                <a:solidFill>
                  <a:srgbClr val="B8DA0C"/>
                </a:solidFill>
                <a:prstDash val="solid"/>
                <a:round/>
              </a:ln>
            </p:spPr>
            <p:txBody>
              <a:bodyPr/>
              <a:lstStyle/>
              <a:p>
                <a:endParaRPr lang="en-GB"/>
              </a:p>
            </p:txBody>
          </p:sp>
          <p:sp>
            <p:nvSpPr>
              <p:cNvPr id="15" name="TextBox 15"/>
              <p:cNvSpPr txBox="1"/>
              <p:nvPr/>
            </p:nvSpPr>
            <p:spPr>
              <a:xfrm>
                <a:off x="0" y="-47625"/>
                <a:ext cx="1441615" cy="1700775"/>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252019" y="186371"/>
              <a:ext cx="6794138" cy="7713222"/>
            </a:xfrm>
            <a:prstGeom prst="rect">
              <a:avLst/>
            </a:prstGeom>
          </p:spPr>
          <p:txBody>
            <a:bodyPr lIns="0" tIns="0" rIns="0" bIns="0" rtlCol="0" anchor="t">
              <a:spAutoFit/>
            </a:bodyPr>
            <a:lstStyle/>
            <a:p>
              <a:pPr algn="ctr">
                <a:lnSpc>
                  <a:spcPts val="3499"/>
                </a:lnSpc>
                <a:spcBef>
                  <a:spcPct val="0"/>
                </a:spcBef>
              </a:pPr>
              <a:r>
                <a:rPr lang="en-US" sz="2499" b="1" dirty="0">
                  <a:solidFill>
                    <a:srgbClr val="000000"/>
                  </a:solidFill>
                  <a:latin typeface="Montserrat Classic Bold"/>
                  <a:ea typeface="Montserrat Classic Bold"/>
                  <a:cs typeface="Montserrat Classic Bold"/>
                  <a:sym typeface="Montserrat Classic Bold"/>
                </a:rPr>
                <a:t>Social impacts</a:t>
              </a:r>
              <a:r>
                <a:rPr lang="en-US" sz="2499" dirty="0">
                  <a:solidFill>
                    <a:srgbClr val="000000"/>
                  </a:solidFill>
                  <a:latin typeface="Montserrat Classic"/>
                  <a:ea typeface="Montserrat Classic"/>
                  <a:cs typeface="Montserrat Classic"/>
                  <a:sym typeface="Montserrat Classic"/>
                </a:rPr>
                <a:t> :</a:t>
              </a:r>
            </a:p>
            <a:p>
              <a:pPr marL="539749" lvl="1" indent="-269875" algn="l">
                <a:lnSpc>
                  <a:spcPts val="3499"/>
                </a:lnSpc>
                <a:spcBef>
                  <a:spcPct val="0"/>
                </a:spcBef>
                <a:buFont typeface="Arial"/>
                <a:buChar char="•"/>
              </a:pPr>
              <a:r>
                <a:rPr lang="en-US" sz="2499" b="1" dirty="0">
                  <a:solidFill>
                    <a:srgbClr val="000000"/>
                  </a:solidFill>
                  <a:latin typeface="Montserrat Classic Bold"/>
                  <a:ea typeface="Montserrat Classic Bold"/>
                  <a:cs typeface="Montserrat Classic Bold"/>
                  <a:sym typeface="Montserrat Classic Bold"/>
                </a:rPr>
                <a:t>Displacement of people</a:t>
              </a:r>
              <a:r>
                <a:rPr lang="en-US" sz="2499" dirty="0">
                  <a:solidFill>
                    <a:srgbClr val="000000"/>
                  </a:solidFill>
                  <a:latin typeface="Montserrat Classic"/>
                  <a:ea typeface="Montserrat Classic"/>
                  <a:cs typeface="Montserrat Classic"/>
                  <a:sym typeface="Montserrat Classic"/>
                </a:rPr>
                <a:t>: Thousands may lose their homes due to floods, becoming climate refugees.</a:t>
              </a:r>
            </a:p>
            <a:p>
              <a:pPr marL="539749" lvl="1" indent="-269875" algn="l">
                <a:lnSpc>
                  <a:spcPts val="3499"/>
                </a:lnSpc>
                <a:spcBef>
                  <a:spcPct val="0"/>
                </a:spcBef>
                <a:buFont typeface="Arial"/>
                <a:buChar char="•"/>
              </a:pPr>
              <a:r>
                <a:rPr lang="en-US" sz="2499" b="1" dirty="0">
                  <a:solidFill>
                    <a:srgbClr val="000000"/>
                  </a:solidFill>
                  <a:latin typeface="Montserrat Classic Bold"/>
                  <a:ea typeface="Montserrat Classic Bold"/>
                  <a:cs typeface="Montserrat Classic Bold"/>
                  <a:sym typeface="Montserrat Classic Bold"/>
                </a:rPr>
                <a:t>Health risks</a:t>
              </a:r>
              <a:r>
                <a:rPr lang="en-US" sz="2499" dirty="0">
                  <a:solidFill>
                    <a:srgbClr val="000000"/>
                  </a:solidFill>
                  <a:latin typeface="Montserrat Classic"/>
                  <a:ea typeface="Montserrat Classic"/>
                  <a:cs typeface="Montserrat Classic"/>
                  <a:sym typeface="Montserrat Classic"/>
                </a:rPr>
                <a:t>: Damp conditions increase respiratory illnesses.</a:t>
              </a:r>
            </a:p>
            <a:p>
              <a:pPr marL="539749" lvl="1" indent="-269875" algn="l">
                <a:lnSpc>
                  <a:spcPts val="3499"/>
                </a:lnSpc>
                <a:spcBef>
                  <a:spcPct val="0"/>
                </a:spcBef>
                <a:buFont typeface="Arial"/>
                <a:buChar char="•"/>
              </a:pPr>
              <a:r>
                <a:rPr lang="en-US" sz="2499" b="1" dirty="0">
                  <a:solidFill>
                    <a:srgbClr val="000000"/>
                  </a:solidFill>
                  <a:latin typeface="Montserrat Classic Bold"/>
                  <a:ea typeface="Montserrat Classic Bold"/>
                  <a:cs typeface="Montserrat Classic Bold"/>
                  <a:sym typeface="Montserrat Classic Bold"/>
                </a:rPr>
                <a:t>Travel disruption</a:t>
              </a:r>
              <a:r>
                <a:rPr lang="en-US" sz="2499" dirty="0">
                  <a:solidFill>
                    <a:srgbClr val="000000"/>
                  </a:solidFill>
                  <a:latin typeface="Montserrat Classic"/>
                  <a:ea typeface="Montserrat Classic"/>
                  <a:cs typeface="Montserrat Classic"/>
                  <a:sym typeface="Montserrat Classic"/>
                </a:rPr>
                <a:t>: Flooding can damage roads, bridges, and infrastructure, isolating communities and cutting off essential services.</a:t>
              </a:r>
            </a:p>
          </p:txBody>
        </p:sp>
      </p:grpSp>
      <p:grpSp>
        <p:nvGrpSpPr>
          <p:cNvPr id="17" name="Group 17"/>
          <p:cNvGrpSpPr/>
          <p:nvPr/>
        </p:nvGrpSpPr>
        <p:grpSpPr>
          <a:xfrm>
            <a:off x="12205560" y="2852102"/>
            <a:ext cx="5473631" cy="7223032"/>
            <a:chOff x="0" y="0"/>
            <a:chExt cx="7298175" cy="9630709"/>
          </a:xfrm>
        </p:grpSpPr>
        <p:grpSp>
          <p:nvGrpSpPr>
            <p:cNvPr id="18" name="Group 18"/>
            <p:cNvGrpSpPr/>
            <p:nvPr/>
          </p:nvGrpSpPr>
          <p:grpSpPr>
            <a:xfrm>
              <a:off x="0" y="0"/>
              <a:ext cx="7298175" cy="9630709"/>
              <a:chOff x="0" y="0"/>
              <a:chExt cx="1441615" cy="1902362"/>
            </a:xfrm>
          </p:grpSpPr>
          <p:sp>
            <p:nvSpPr>
              <p:cNvPr id="19" name="Freeform 19"/>
              <p:cNvSpPr/>
              <p:nvPr/>
            </p:nvSpPr>
            <p:spPr>
              <a:xfrm>
                <a:off x="0" y="0"/>
                <a:ext cx="1441615" cy="1902362"/>
              </a:xfrm>
              <a:custGeom>
                <a:avLst/>
                <a:gdLst/>
                <a:ahLst/>
                <a:cxnLst/>
                <a:rect l="l" t="t" r="r" b="b"/>
                <a:pathLst>
                  <a:path w="1441615" h="1902362">
                    <a:moveTo>
                      <a:pt x="72135" y="0"/>
                    </a:moveTo>
                    <a:lnTo>
                      <a:pt x="1369480" y="0"/>
                    </a:lnTo>
                    <a:cubicBezTo>
                      <a:pt x="1388612" y="0"/>
                      <a:pt x="1406959" y="7600"/>
                      <a:pt x="1420487" y="21128"/>
                    </a:cubicBezTo>
                    <a:cubicBezTo>
                      <a:pt x="1434015" y="34656"/>
                      <a:pt x="1441615" y="53003"/>
                      <a:pt x="1441615" y="72135"/>
                    </a:cubicBezTo>
                    <a:lnTo>
                      <a:pt x="1441615" y="1830228"/>
                    </a:lnTo>
                    <a:cubicBezTo>
                      <a:pt x="1441615" y="1870067"/>
                      <a:pt x="1409319" y="1902362"/>
                      <a:pt x="1369480" y="1902362"/>
                    </a:cubicBezTo>
                    <a:lnTo>
                      <a:pt x="72135" y="1902362"/>
                    </a:lnTo>
                    <a:cubicBezTo>
                      <a:pt x="53003" y="1902362"/>
                      <a:pt x="34656" y="1894762"/>
                      <a:pt x="21128" y="1881235"/>
                    </a:cubicBezTo>
                    <a:cubicBezTo>
                      <a:pt x="7600" y="1867707"/>
                      <a:pt x="0" y="1849359"/>
                      <a:pt x="0" y="1830228"/>
                    </a:cubicBezTo>
                    <a:lnTo>
                      <a:pt x="0" y="72135"/>
                    </a:lnTo>
                    <a:cubicBezTo>
                      <a:pt x="0" y="32296"/>
                      <a:pt x="32296" y="0"/>
                      <a:pt x="72135" y="0"/>
                    </a:cubicBezTo>
                    <a:close/>
                  </a:path>
                </a:pathLst>
              </a:custGeom>
              <a:solidFill>
                <a:srgbClr val="FFFFFF"/>
              </a:solidFill>
              <a:ln w="76200" cap="rnd">
                <a:solidFill>
                  <a:srgbClr val="1C78B6"/>
                </a:solidFill>
                <a:prstDash val="solid"/>
                <a:round/>
              </a:ln>
            </p:spPr>
            <p:txBody>
              <a:bodyPr/>
              <a:lstStyle/>
              <a:p>
                <a:endParaRPr lang="en-GB"/>
              </a:p>
            </p:txBody>
          </p:sp>
          <p:sp>
            <p:nvSpPr>
              <p:cNvPr id="20" name="TextBox 20"/>
              <p:cNvSpPr txBox="1"/>
              <p:nvPr/>
            </p:nvSpPr>
            <p:spPr>
              <a:xfrm>
                <a:off x="0" y="-47625"/>
                <a:ext cx="1441615" cy="1949987"/>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156498" y="151446"/>
              <a:ext cx="6985180" cy="9319683"/>
            </a:xfrm>
            <a:prstGeom prst="rect">
              <a:avLst/>
            </a:prstGeom>
          </p:spPr>
          <p:txBody>
            <a:bodyPr lIns="0" tIns="0" rIns="0" bIns="0" rtlCol="0" anchor="t">
              <a:spAutoFit/>
            </a:bodyPr>
            <a:lstStyle/>
            <a:p>
              <a:pPr algn="ctr">
                <a:lnSpc>
                  <a:spcPts val="3500"/>
                </a:lnSpc>
              </a:pPr>
              <a:r>
                <a:rPr lang="en-US" sz="2500" b="1">
                  <a:solidFill>
                    <a:srgbClr val="000000"/>
                  </a:solidFill>
                  <a:latin typeface="Montserrat Classic Bold"/>
                  <a:ea typeface="Montserrat Classic Bold"/>
                  <a:cs typeface="Montserrat Classic Bold"/>
                  <a:sym typeface="Montserrat Classic Bold"/>
                </a:rPr>
                <a:t>Environmental impacts:</a:t>
              </a:r>
              <a:r>
                <a:rPr lang="en-US" sz="2500">
                  <a:solidFill>
                    <a:srgbClr val="000000"/>
                  </a:solidFill>
                  <a:latin typeface="Montserrat Classic"/>
                  <a:ea typeface="Montserrat Classic"/>
                  <a:cs typeface="Montserrat Classic"/>
                  <a:sym typeface="Montserrat Classic"/>
                </a:rPr>
                <a:t> </a:t>
              </a:r>
            </a:p>
            <a:p>
              <a:pPr marL="539751" lvl="1" indent="-269876" algn="l">
                <a:lnSpc>
                  <a:spcPts val="3500"/>
                </a:lnSpc>
                <a:buFont typeface="Arial"/>
                <a:buChar char="•"/>
              </a:pPr>
              <a:r>
                <a:rPr lang="en-US" sz="2500" b="1">
                  <a:solidFill>
                    <a:srgbClr val="000000"/>
                  </a:solidFill>
                  <a:latin typeface="Montserrat Classic Bold"/>
                  <a:ea typeface="Montserrat Classic Bold"/>
                  <a:cs typeface="Montserrat Classic Bold"/>
                  <a:sym typeface="Montserrat Classic Bold"/>
                </a:rPr>
                <a:t>Ecosystem damage</a:t>
              </a:r>
              <a:r>
                <a:rPr lang="en-US" sz="2500">
                  <a:solidFill>
                    <a:srgbClr val="000000"/>
                  </a:solidFill>
                  <a:latin typeface="Montserrat Classic"/>
                  <a:ea typeface="Montserrat Classic"/>
                  <a:cs typeface="Montserrat Classic"/>
                  <a:sym typeface="Montserrat Classic"/>
                </a:rPr>
                <a:t>: Flooding can destroy habitats, disrupt wildlife, and lead to water pollution as chemicals and waste are washed into rivers and seas.</a:t>
              </a:r>
            </a:p>
            <a:p>
              <a:pPr marL="539751" lvl="1" indent="-269876" algn="l">
                <a:lnSpc>
                  <a:spcPts val="3500"/>
                </a:lnSpc>
                <a:spcBef>
                  <a:spcPct val="0"/>
                </a:spcBef>
                <a:buFont typeface="Arial"/>
                <a:buChar char="•"/>
              </a:pPr>
              <a:r>
                <a:rPr lang="en-US" sz="2500" b="1">
                  <a:solidFill>
                    <a:srgbClr val="000000"/>
                  </a:solidFill>
                  <a:latin typeface="Montserrat Classic Bold"/>
                  <a:ea typeface="Montserrat Classic Bold"/>
                  <a:cs typeface="Montserrat Classic Bold"/>
                  <a:sym typeface="Montserrat Classic Bold"/>
                </a:rPr>
                <a:t>Soil erosion: </a:t>
              </a:r>
              <a:r>
                <a:rPr lang="en-US" sz="2500">
                  <a:solidFill>
                    <a:srgbClr val="000000"/>
                  </a:solidFill>
                  <a:latin typeface="Montserrat Classic"/>
                  <a:ea typeface="Montserrat Classic"/>
                  <a:cs typeface="Montserrat Classic"/>
                  <a:sym typeface="Montserrat Classic"/>
                </a:rPr>
                <a:t>Heavy rainfall and floods wash away fertile topsoil, reducing land productivity.</a:t>
              </a:r>
            </a:p>
            <a:p>
              <a:pPr marL="539751" lvl="1" indent="-269876" algn="l">
                <a:lnSpc>
                  <a:spcPts val="3500"/>
                </a:lnSpc>
                <a:buFont typeface="Arial"/>
                <a:buChar char="•"/>
              </a:pPr>
              <a:r>
                <a:rPr lang="en-US" sz="2500" b="1">
                  <a:solidFill>
                    <a:srgbClr val="000000"/>
                  </a:solidFill>
                  <a:latin typeface="Montserrat Classic Bold"/>
                  <a:ea typeface="Montserrat Classic Bold"/>
                  <a:cs typeface="Montserrat Classic Bold"/>
                  <a:sym typeface="Montserrat Classic Bold"/>
                </a:rPr>
                <a:t>Loss of biodiversity:</a:t>
              </a:r>
              <a:r>
                <a:rPr lang="en-US" sz="2500">
                  <a:solidFill>
                    <a:srgbClr val="000000"/>
                  </a:solidFill>
                  <a:latin typeface="Montserrat Classic"/>
                  <a:ea typeface="Montserrat Classic"/>
                  <a:cs typeface="Montserrat Classic"/>
                  <a:sym typeface="Montserrat Classic"/>
                </a:rPr>
                <a:t> Prolonged flooding can kill plants and animals that are not adapted to such conditions.</a:t>
              </a:r>
            </a:p>
          </p:txBody>
        </p:sp>
      </p:grpSp>
      <p:sp>
        <p:nvSpPr>
          <p:cNvPr id="22" name="Freeform 22"/>
          <p:cNvSpPr/>
          <p:nvPr/>
        </p:nvSpPr>
        <p:spPr>
          <a:xfrm flipH="1">
            <a:off x="9525000" y="6694841"/>
            <a:ext cx="2940072" cy="2098477"/>
          </a:xfrm>
          <a:custGeom>
            <a:avLst/>
            <a:gdLst/>
            <a:ahLst/>
            <a:cxnLst/>
            <a:rect l="l" t="t" r="r" b="b"/>
            <a:pathLst>
              <a:path w="2940072" h="2098477">
                <a:moveTo>
                  <a:pt x="2940073" y="0"/>
                </a:moveTo>
                <a:lnTo>
                  <a:pt x="0" y="0"/>
                </a:lnTo>
                <a:lnTo>
                  <a:pt x="0" y="2098477"/>
                </a:lnTo>
                <a:lnTo>
                  <a:pt x="2940073" y="2098477"/>
                </a:lnTo>
                <a:lnTo>
                  <a:pt x="294007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3" name="TextBox 23"/>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sp>
        <p:nvSpPr>
          <p:cNvPr id="24" name="TextBox 24"/>
          <p:cNvSpPr txBox="1"/>
          <p:nvPr/>
        </p:nvSpPr>
        <p:spPr>
          <a:xfrm>
            <a:off x="3814798" y="2098103"/>
            <a:ext cx="10658404" cy="592074"/>
          </a:xfrm>
          <a:prstGeom prst="rect">
            <a:avLst/>
          </a:prstGeom>
        </p:spPr>
        <p:txBody>
          <a:bodyPr lIns="0" tIns="0" rIns="0" bIns="0" rtlCol="0" anchor="t">
            <a:spAutoFit/>
          </a:bodyPr>
          <a:lstStyle/>
          <a:p>
            <a:pPr algn="ctr">
              <a:lnSpc>
                <a:spcPts val="4578"/>
              </a:lnSpc>
            </a:pPr>
            <a:r>
              <a:rPr lang="en-US" sz="4200" b="1">
                <a:solidFill>
                  <a:srgbClr val="000000"/>
                </a:solidFill>
                <a:latin typeface="Montserrat Classic Bold"/>
                <a:ea typeface="Montserrat Classic Bold"/>
                <a:cs typeface="Montserrat Classic Bold"/>
                <a:sym typeface="Montserrat Classic Bold"/>
              </a:rPr>
              <a:t>Impacts of Flooding in the UK</a:t>
            </a:r>
          </a:p>
        </p:txBody>
      </p:sp>
      <p:sp>
        <p:nvSpPr>
          <p:cNvPr id="25" name="TextBox 25"/>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Freeform 13"/>
          <p:cNvSpPr/>
          <p:nvPr/>
        </p:nvSpPr>
        <p:spPr>
          <a:xfrm>
            <a:off x="-640044" y="1901239"/>
            <a:ext cx="4314825" cy="4314825"/>
          </a:xfrm>
          <a:custGeom>
            <a:avLst/>
            <a:gdLst/>
            <a:ahLst/>
            <a:cxnLst/>
            <a:rect l="l" t="t" r="r" b="b"/>
            <a:pathLst>
              <a:path w="4314825" h="4314825">
                <a:moveTo>
                  <a:pt x="0" y="0"/>
                </a:moveTo>
                <a:lnTo>
                  <a:pt x="4314825" y="0"/>
                </a:lnTo>
                <a:lnTo>
                  <a:pt x="4314825" y="4314825"/>
                </a:lnTo>
                <a:lnTo>
                  <a:pt x="0" y="4314825"/>
                </a:lnTo>
                <a:lnTo>
                  <a:pt x="0" y="0"/>
                </a:lnTo>
                <a:close/>
              </a:path>
            </a:pathLst>
          </a:custGeom>
          <a:blipFill>
            <a:blip r:embed="rId6">
              <a:alphaModFix amt="65000"/>
            </a:blip>
            <a:stretch>
              <a:fillRect/>
            </a:stretch>
          </a:blipFill>
        </p:spPr>
        <p:txBody>
          <a:bodyPr/>
          <a:lstStyle/>
          <a:p>
            <a:endParaRPr lang="en-GB"/>
          </a:p>
        </p:txBody>
      </p:sp>
      <p:sp>
        <p:nvSpPr>
          <p:cNvPr id="14" name="Freeform 14"/>
          <p:cNvSpPr/>
          <p:nvPr/>
        </p:nvSpPr>
        <p:spPr>
          <a:xfrm>
            <a:off x="-506167" y="6663739"/>
            <a:ext cx="4291573" cy="4291573"/>
          </a:xfrm>
          <a:custGeom>
            <a:avLst/>
            <a:gdLst/>
            <a:ahLst/>
            <a:cxnLst/>
            <a:rect l="l" t="t" r="r" b="b"/>
            <a:pathLst>
              <a:path w="4291573" h="4291573">
                <a:moveTo>
                  <a:pt x="0" y="0"/>
                </a:moveTo>
                <a:lnTo>
                  <a:pt x="4291574" y="0"/>
                </a:lnTo>
                <a:lnTo>
                  <a:pt x="4291574" y="4291573"/>
                </a:lnTo>
                <a:lnTo>
                  <a:pt x="0" y="4291573"/>
                </a:lnTo>
                <a:lnTo>
                  <a:pt x="0" y="0"/>
                </a:lnTo>
                <a:close/>
              </a:path>
            </a:pathLst>
          </a:custGeom>
          <a:blipFill>
            <a:blip r:embed="rId6">
              <a:alphaModFix amt="65000"/>
            </a:blip>
            <a:stretch>
              <a:fillRect/>
            </a:stretch>
          </a:blipFill>
        </p:spPr>
        <p:txBody>
          <a:bodyPr/>
          <a:lstStyle/>
          <a:p>
            <a:endParaRPr lang="en-GB"/>
          </a:p>
        </p:txBody>
      </p:sp>
      <p:sp>
        <p:nvSpPr>
          <p:cNvPr id="15" name="Freeform 15"/>
          <p:cNvSpPr/>
          <p:nvPr/>
        </p:nvSpPr>
        <p:spPr>
          <a:xfrm rot="1041079">
            <a:off x="12883008" y="3941448"/>
            <a:ext cx="5517217" cy="5651439"/>
          </a:xfrm>
          <a:custGeom>
            <a:avLst/>
            <a:gdLst/>
            <a:ahLst/>
            <a:cxnLst/>
            <a:rect l="l" t="t" r="r" b="b"/>
            <a:pathLst>
              <a:path w="5517217" h="5651439">
                <a:moveTo>
                  <a:pt x="0" y="0"/>
                </a:moveTo>
                <a:lnTo>
                  <a:pt x="5517217" y="0"/>
                </a:lnTo>
                <a:lnTo>
                  <a:pt x="5517217" y="5651439"/>
                </a:lnTo>
                <a:lnTo>
                  <a:pt x="0" y="5651439"/>
                </a:lnTo>
                <a:lnTo>
                  <a:pt x="0" y="0"/>
                </a:lnTo>
                <a:close/>
              </a:path>
            </a:pathLst>
          </a:custGeom>
          <a:blipFill>
            <a:blip r:embed="rId7"/>
            <a:stretch>
              <a:fillRect/>
            </a:stretch>
          </a:blipFill>
        </p:spPr>
        <p:txBody>
          <a:bodyPr/>
          <a:lstStyle/>
          <a:p>
            <a:endParaRPr lang="en-GB"/>
          </a:p>
        </p:txBody>
      </p:sp>
      <p:sp>
        <p:nvSpPr>
          <p:cNvPr id="16" name="Freeform 16"/>
          <p:cNvSpPr/>
          <p:nvPr/>
        </p:nvSpPr>
        <p:spPr>
          <a:xfrm>
            <a:off x="12821507" y="6663739"/>
            <a:ext cx="7589312" cy="7589312"/>
          </a:xfrm>
          <a:custGeom>
            <a:avLst/>
            <a:gdLst/>
            <a:ahLst/>
            <a:cxnLst/>
            <a:rect l="l" t="t" r="r" b="b"/>
            <a:pathLst>
              <a:path w="7589312" h="7589312">
                <a:moveTo>
                  <a:pt x="0" y="0"/>
                </a:moveTo>
                <a:lnTo>
                  <a:pt x="7589312" y="0"/>
                </a:lnTo>
                <a:lnTo>
                  <a:pt x="7589312" y="7589312"/>
                </a:lnTo>
                <a:lnTo>
                  <a:pt x="0" y="7589312"/>
                </a:lnTo>
                <a:lnTo>
                  <a:pt x="0" y="0"/>
                </a:lnTo>
                <a:close/>
              </a:path>
            </a:pathLst>
          </a:custGeom>
          <a:blipFill>
            <a:blip r:embed="rId6"/>
            <a:stretch>
              <a:fillRect/>
            </a:stretch>
          </a:blipFill>
        </p:spPr>
        <p:txBody>
          <a:bodyPr/>
          <a:lstStyle/>
          <a:p>
            <a:endParaRPr lang="en-GB"/>
          </a:p>
        </p:txBody>
      </p:sp>
      <p:sp>
        <p:nvSpPr>
          <p:cNvPr id="17" name="Freeform 17"/>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8"/>
            <a:stretch>
              <a:fillRect l="-21116" r="-19874" b="-67942"/>
            </a:stretch>
          </a:blipFill>
        </p:spPr>
        <p:txBody>
          <a:bodyPr/>
          <a:lstStyle/>
          <a:p>
            <a:endParaRPr lang="en-GB"/>
          </a:p>
        </p:txBody>
      </p:sp>
      <p:sp>
        <p:nvSpPr>
          <p:cNvPr id="18" name="Freeform 18"/>
          <p:cNvSpPr/>
          <p:nvPr/>
        </p:nvSpPr>
        <p:spPr>
          <a:xfrm>
            <a:off x="537270" y="6009514"/>
            <a:ext cx="8115300" cy="4077938"/>
          </a:xfrm>
          <a:custGeom>
            <a:avLst/>
            <a:gdLst/>
            <a:ahLst/>
            <a:cxnLst/>
            <a:rect l="l" t="t" r="r" b="b"/>
            <a:pathLst>
              <a:path w="8115300" h="4077938">
                <a:moveTo>
                  <a:pt x="0" y="0"/>
                </a:moveTo>
                <a:lnTo>
                  <a:pt x="8115300" y="0"/>
                </a:lnTo>
                <a:lnTo>
                  <a:pt x="8115300" y="4077939"/>
                </a:lnTo>
                <a:lnTo>
                  <a:pt x="0" y="4077939"/>
                </a:lnTo>
                <a:lnTo>
                  <a:pt x="0" y="0"/>
                </a:lnTo>
                <a:close/>
              </a:path>
            </a:pathLst>
          </a:custGeom>
          <a:blipFill>
            <a:blip r:embed="rId9"/>
            <a:stretch>
              <a:fillRect/>
            </a:stretch>
          </a:blipFill>
        </p:spPr>
        <p:txBody>
          <a:bodyPr/>
          <a:lstStyle/>
          <a:p>
            <a:endParaRPr lang="en-GB"/>
          </a:p>
        </p:txBody>
      </p:sp>
      <p:grpSp>
        <p:nvGrpSpPr>
          <p:cNvPr id="19" name="Group 19"/>
          <p:cNvGrpSpPr/>
          <p:nvPr/>
        </p:nvGrpSpPr>
        <p:grpSpPr>
          <a:xfrm>
            <a:off x="588681" y="4465960"/>
            <a:ext cx="8133588" cy="3086100"/>
            <a:chOff x="0" y="0"/>
            <a:chExt cx="2142180" cy="812800"/>
          </a:xfrm>
        </p:grpSpPr>
        <p:sp>
          <p:nvSpPr>
            <p:cNvPr id="20" name="Freeform 20"/>
            <p:cNvSpPr/>
            <p:nvPr/>
          </p:nvSpPr>
          <p:spPr>
            <a:xfrm>
              <a:off x="0" y="0"/>
              <a:ext cx="2142180" cy="812800"/>
            </a:xfrm>
            <a:custGeom>
              <a:avLst/>
              <a:gdLst/>
              <a:ahLst/>
              <a:cxnLst/>
              <a:rect l="l" t="t" r="r" b="b"/>
              <a:pathLst>
                <a:path w="2142180" h="812800">
                  <a:moveTo>
                    <a:pt x="48544" y="0"/>
                  </a:moveTo>
                  <a:lnTo>
                    <a:pt x="2093635" y="0"/>
                  </a:lnTo>
                  <a:cubicBezTo>
                    <a:pt x="2106510" y="0"/>
                    <a:pt x="2118857" y="5114"/>
                    <a:pt x="2127961" y="14218"/>
                  </a:cubicBezTo>
                  <a:cubicBezTo>
                    <a:pt x="2137065" y="23322"/>
                    <a:pt x="2142180" y="35669"/>
                    <a:pt x="2142180" y="48544"/>
                  </a:cubicBezTo>
                  <a:lnTo>
                    <a:pt x="2142180" y="764256"/>
                  </a:lnTo>
                  <a:cubicBezTo>
                    <a:pt x="2142180" y="791066"/>
                    <a:pt x="2120446" y="812800"/>
                    <a:pt x="2093635" y="812800"/>
                  </a:cubicBezTo>
                  <a:lnTo>
                    <a:pt x="48544" y="812800"/>
                  </a:lnTo>
                  <a:cubicBezTo>
                    <a:pt x="21734" y="812800"/>
                    <a:pt x="0" y="791066"/>
                    <a:pt x="0" y="764256"/>
                  </a:cubicBezTo>
                  <a:lnTo>
                    <a:pt x="0" y="48544"/>
                  </a:lnTo>
                  <a:cubicBezTo>
                    <a:pt x="0" y="21734"/>
                    <a:pt x="21734" y="0"/>
                    <a:pt x="48544" y="0"/>
                  </a:cubicBezTo>
                  <a:close/>
                </a:path>
              </a:pathLst>
            </a:custGeom>
            <a:solidFill>
              <a:srgbClr val="FFFFFF">
                <a:alpha val="55686"/>
              </a:srgbClr>
            </a:solidFill>
          </p:spPr>
          <p:txBody>
            <a:bodyPr/>
            <a:lstStyle/>
            <a:p>
              <a:endParaRPr lang="en-GB"/>
            </a:p>
          </p:txBody>
        </p:sp>
        <p:sp>
          <p:nvSpPr>
            <p:cNvPr id="21" name="TextBox 21"/>
            <p:cNvSpPr txBox="1"/>
            <p:nvPr/>
          </p:nvSpPr>
          <p:spPr>
            <a:xfrm>
              <a:off x="0" y="-57150"/>
              <a:ext cx="2142180" cy="869950"/>
            </a:xfrm>
            <a:prstGeom prst="rect">
              <a:avLst/>
            </a:prstGeom>
          </p:spPr>
          <p:txBody>
            <a:bodyPr lIns="50800" tIns="50800" rIns="50800" bIns="50800" rtlCol="0" anchor="ctr"/>
            <a:lstStyle/>
            <a:p>
              <a:pPr algn="ctr">
                <a:lnSpc>
                  <a:spcPts val="3562"/>
                </a:lnSpc>
              </a:pPr>
              <a:endParaRPr/>
            </a:p>
          </p:txBody>
        </p:sp>
      </p:grpSp>
      <p:sp>
        <p:nvSpPr>
          <p:cNvPr id="22" name="TextBox 22"/>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sp>
        <p:nvSpPr>
          <p:cNvPr id="23" name="TextBox 23"/>
          <p:cNvSpPr txBox="1"/>
          <p:nvPr/>
        </p:nvSpPr>
        <p:spPr>
          <a:xfrm>
            <a:off x="740612" y="2850786"/>
            <a:ext cx="16806777" cy="1057275"/>
          </a:xfrm>
          <a:prstGeom prst="rect">
            <a:avLst/>
          </a:prstGeom>
        </p:spPr>
        <p:txBody>
          <a:bodyPr lIns="0" tIns="0" rIns="0" bIns="0" rtlCol="0" anchor="t">
            <a:spAutoFit/>
          </a:bodyPr>
          <a:lstStyle/>
          <a:p>
            <a:pPr algn="l">
              <a:lnSpc>
                <a:spcPts val="4200"/>
              </a:lnSpc>
            </a:pPr>
            <a:r>
              <a:rPr lang="en-US" sz="3000">
                <a:solidFill>
                  <a:srgbClr val="000000"/>
                </a:solidFill>
                <a:latin typeface="Montserrat Classic"/>
                <a:ea typeface="Montserrat Classic"/>
                <a:cs typeface="Montserrat Classic"/>
                <a:sym typeface="Montserrat Classic"/>
              </a:rPr>
              <a:t>Rising Sea Surface Temperatures (SST) are a significant consequence of global warming, and they have multiple impacts on both marine ecosystems and human communities.</a:t>
            </a:r>
          </a:p>
        </p:txBody>
      </p:sp>
      <p:sp>
        <p:nvSpPr>
          <p:cNvPr id="24" name="TextBox 24"/>
          <p:cNvSpPr txBox="1"/>
          <p:nvPr/>
        </p:nvSpPr>
        <p:spPr>
          <a:xfrm>
            <a:off x="4499670" y="2084596"/>
            <a:ext cx="9288661" cy="712470"/>
          </a:xfrm>
          <a:prstGeom prst="rect">
            <a:avLst/>
          </a:prstGeom>
        </p:spPr>
        <p:txBody>
          <a:bodyPr lIns="0" tIns="0" rIns="0" bIns="0" rtlCol="0" anchor="t">
            <a:spAutoFit/>
          </a:bodyPr>
          <a:lstStyle/>
          <a:p>
            <a:pPr algn="ctr">
              <a:lnSpc>
                <a:spcPts val="5880"/>
              </a:lnSpc>
              <a:spcBef>
                <a:spcPct val="0"/>
              </a:spcBef>
            </a:pPr>
            <a:r>
              <a:rPr lang="en-US" sz="4200" b="1">
                <a:solidFill>
                  <a:srgbClr val="000000"/>
                </a:solidFill>
                <a:latin typeface="Montserrat Classic Bold"/>
                <a:ea typeface="Montserrat Classic Bold"/>
                <a:cs typeface="Montserrat Classic Bold"/>
                <a:sym typeface="Montserrat Classic Bold"/>
              </a:rPr>
              <a:t>Sea Surface Temperature Increase</a:t>
            </a:r>
          </a:p>
        </p:txBody>
      </p:sp>
      <p:sp>
        <p:nvSpPr>
          <p:cNvPr id="25" name="TextBox 25"/>
          <p:cNvSpPr txBox="1"/>
          <p:nvPr/>
        </p:nvSpPr>
        <p:spPr>
          <a:xfrm>
            <a:off x="709698" y="4646935"/>
            <a:ext cx="7813308" cy="2657475"/>
          </a:xfrm>
          <a:prstGeom prst="rect">
            <a:avLst/>
          </a:prstGeom>
        </p:spPr>
        <p:txBody>
          <a:bodyPr lIns="0" tIns="0" rIns="0" bIns="0" rtlCol="0" anchor="t">
            <a:spAutoFit/>
          </a:bodyPr>
          <a:lstStyle/>
          <a:p>
            <a:pPr algn="ctr">
              <a:lnSpc>
                <a:spcPts val="4200"/>
              </a:lnSpc>
              <a:spcBef>
                <a:spcPct val="0"/>
              </a:spcBef>
            </a:pPr>
            <a:r>
              <a:rPr lang="en-US" sz="3000" b="1">
                <a:solidFill>
                  <a:srgbClr val="000000"/>
                </a:solidFill>
                <a:latin typeface="Montserrat Classic Bold"/>
                <a:ea typeface="Montserrat Classic Bold"/>
                <a:cs typeface="Montserrat Classic Bold"/>
                <a:sym typeface="Montserrat Classic Bold"/>
              </a:rPr>
              <a:t>Coral Bleaching:</a:t>
            </a:r>
            <a:r>
              <a:rPr lang="en-US" sz="3000">
                <a:solidFill>
                  <a:srgbClr val="000000"/>
                </a:solidFill>
                <a:latin typeface="Montserrat Classic"/>
                <a:ea typeface="Montserrat Classic"/>
                <a:cs typeface="Montserrat Classic"/>
                <a:sym typeface="Montserrat Classic"/>
              </a:rPr>
              <a:t> Warmer waters stress coral reefs, leading to coral bleaching. This occurs when corals expel the algae living within them, which can eventually cause the corals to die.</a:t>
            </a:r>
          </a:p>
        </p:txBody>
      </p:sp>
      <p:grpSp>
        <p:nvGrpSpPr>
          <p:cNvPr id="26" name="Group 26"/>
          <p:cNvGrpSpPr/>
          <p:nvPr/>
        </p:nvGrpSpPr>
        <p:grpSpPr>
          <a:xfrm>
            <a:off x="9387860" y="4466464"/>
            <a:ext cx="7146376" cy="3582019"/>
            <a:chOff x="0" y="0"/>
            <a:chExt cx="1882173" cy="943412"/>
          </a:xfrm>
        </p:grpSpPr>
        <p:sp>
          <p:nvSpPr>
            <p:cNvPr id="27" name="Freeform 27"/>
            <p:cNvSpPr/>
            <p:nvPr/>
          </p:nvSpPr>
          <p:spPr>
            <a:xfrm>
              <a:off x="0" y="0"/>
              <a:ext cx="1882173" cy="943412"/>
            </a:xfrm>
            <a:custGeom>
              <a:avLst/>
              <a:gdLst/>
              <a:ahLst/>
              <a:cxnLst/>
              <a:rect l="l" t="t" r="r" b="b"/>
              <a:pathLst>
                <a:path w="1882173" h="943412">
                  <a:moveTo>
                    <a:pt x="55250" y="0"/>
                  </a:moveTo>
                  <a:lnTo>
                    <a:pt x="1826923" y="0"/>
                  </a:lnTo>
                  <a:cubicBezTo>
                    <a:pt x="1857437" y="0"/>
                    <a:pt x="1882173" y="24736"/>
                    <a:pt x="1882173" y="55250"/>
                  </a:cubicBezTo>
                  <a:lnTo>
                    <a:pt x="1882173" y="888162"/>
                  </a:lnTo>
                  <a:cubicBezTo>
                    <a:pt x="1882173" y="902816"/>
                    <a:pt x="1876352" y="916869"/>
                    <a:pt x="1865991" y="927230"/>
                  </a:cubicBezTo>
                  <a:cubicBezTo>
                    <a:pt x="1855629" y="937592"/>
                    <a:pt x="1841576" y="943412"/>
                    <a:pt x="1826923" y="943412"/>
                  </a:cubicBezTo>
                  <a:lnTo>
                    <a:pt x="55250" y="943412"/>
                  </a:lnTo>
                  <a:cubicBezTo>
                    <a:pt x="24736" y="943412"/>
                    <a:pt x="0" y="918676"/>
                    <a:pt x="0" y="888162"/>
                  </a:cubicBezTo>
                  <a:lnTo>
                    <a:pt x="0" y="55250"/>
                  </a:lnTo>
                  <a:cubicBezTo>
                    <a:pt x="0" y="24736"/>
                    <a:pt x="24736" y="0"/>
                    <a:pt x="55250" y="0"/>
                  </a:cubicBezTo>
                  <a:close/>
                </a:path>
              </a:pathLst>
            </a:custGeom>
            <a:solidFill>
              <a:srgbClr val="FFFFFF">
                <a:alpha val="55686"/>
              </a:srgbClr>
            </a:solidFill>
          </p:spPr>
          <p:txBody>
            <a:bodyPr/>
            <a:lstStyle/>
            <a:p>
              <a:endParaRPr lang="en-GB"/>
            </a:p>
          </p:txBody>
        </p:sp>
        <p:sp>
          <p:nvSpPr>
            <p:cNvPr id="28" name="TextBox 28"/>
            <p:cNvSpPr txBox="1"/>
            <p:nvPr/>
          </p:nvSpPr>
          <p:spPr>
            <a:xfrm>
              <a:off x="0" y="-57150"/>
              <a:ext cx="1882173" cy="1000562"/>
            </a:xfrm>
            <a:prstGeom prst="rect">
              <a:avLst/>
            </a:prstGeom>
          </p:spPr>
          <p:txBody>
            <a:bodyPr lIns="50800" tIns="50800" rIns="50800" bIns="50800" rtlCol="0" anchor="ctr"/>
            <a:lstStyle/>
            <a:p>
              <a:pPr algn="ctr">
                <a:lnSpc>
                  <a:spcPts val="3562"/>
                </a:lnSpc>
              </a:pPr>
              <a:endParaRPr/>
            </a:p>
          </p:txBody>
        </p:sp>
      </p:grpSp>
      <p:sp>
        <p:nvSpPr>
          <p:cNvPr id="29" name="TextBox 29"/>
          <p:cNvSpPr txBox="1"/>
          <p:nvPr/>
        </p:nvSpPr>
        <p:spPr>
          <a:xfrm>
            <a:off x="9575362" y="4587289"/>
            <a:ext cx="6492290" cy="3190875"/>
          </a:xfrm>
          <a:prstGeom prst="rect">
            <a:avLst/>
          </a:prstGeom>
        </p:spPr>
        <p:txBody>
          <a:bodyPr lIns="0" tIns="0" rIns="0" bIns="0" rtlCol="0" anchor="t">
            <a:spAutoFit/>
          </a:bodyPr>
          <a:lstStyle/>
          <a:p>
            <a:pPr algn="ctr">
              <a:lnSpc>
                <a:spcPts val="4200"/>
              </a:lnSpc>
              <a:spcBef>
                <a:spcPct val="0"/>
              </a:spcBef>
            </a:pPr>
            <a:r>
              <a:rPr lang="en-US" sz="3000" b="1">
                <a:solidFill>
                  <a:srgbClr val="000000"/>
                </a:solidFill>
                <a:latin typeface="Montserrat Classic Bold"/>
                <a:ea typeface="Montserrat Classic Bold"/>
                <a:cs typeface="Montserrat Classic Bold"/>
                <a:sym typeface="Montserrat Classic Bold"/>
              </a:rPr>
              <a:t>Increased Hurricane Frequency and Severity: </a:t>
            </a:r>
            <a:r>
              <a:rPr lang="en-US" sz="3000">
                <a:solidFill>
                  <a:srgbClr val="000000"/>
                </a:solidFill>
                <a:latin typeface="Montserrat Classic"/>
                <a:ea typeface="Montserrat Classic"/>
                <a:cs typeface="Montserrat Classic"/>
                <a:sym typeface="Montserrat Classic"/>
              </a:rPr>
              <a:t>Higher sea surface temperatures provide more energy for storms, leading to more frequent and severe tropical cyclones and hurricanes.</a:t>
            </a:r>
          </a:p>
        </p:txBody>
      </p:sp>
      <p:sp>
        <p:nvSpPr>
          <p:cNvPr id="30" name="TextBox 30"/>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Freeform 13"/>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6"/>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sp>
        <p:nvSpPr>
          <p:cNvPr id="15" name="TextBox 15"/>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sp>
        <p:nvSpPr>
          <p:cNvPr id="16" name="TextBox 16"/>
          <p:cNvSpPr txBox="1"/>
          <p:nvPr/>
        </p:nvSpPr>
        <p:spPr>
          <a:xfrm>
            <a:off x="5928725" y="2162383"/>
            <a:ext cx="6430550" cy="712471"/>
          </a:xfrm>
          <a:prstGeom prst="rect">
            <a:avLst/>
          </a:prstGeom>
        </p:spPr>
        <p:txBody>
          <a:bodyPr lIns="0" tIns="0" rIns="0" bIns="0" rtlCol="0" anchor="t">
            <a:spAutoFit/>
          </a:bodyPr>
          <a:lstStyle/>
          <a:p>
            <a:pPr algn="ctr">
              <a:lnSpc>
                <a:spcPts val="5879"/>
              </a:lnSpc>
            </a:pPr>
            <a:r>
              <a:rPr lang="en-US" sz="4199" b="1">
                <a:solidFill>
                  <a:srgbClr val="000000"/>
                </a:solidFill>
                <a:latin typeface="Montserrat Classic Bold"/>
                <a:ea typeface="Montserrat Classic Bold"/>
                <a:cs typeface="Montserrat Classic Bold"/>
                <a:sym typeface="Montserrat Classic Bold"/>
              </a:rPr>
              <a:t>Shifting Climate Belts</a:t>
            </a:r>
          </a:p>
        </p:txBody>
      </p:sp>
      <p:sp>
        <p:nvSpPr>
          <p:cNvPr id="17" name="TextBox 17"/>
          <p:cNvSpPr txBox="1"/>
          <p:nvPr/>
        </p:nvSpPr>
        <p:spPr>
          <a:xfrm>
            <a:off x="9747840" y="3163654"/>
            <a:ext cx="8239945" cy="5606101"/>
          </a:xfrm>
          <a:prstGeom prst="rect">
            <a:avLst/>
          </a:prstGeom>
        </p:spPr>
        <p:txBody>
          <a:bodyPr lIns="0" tIns="0" rIns="0" bIns="0" rtlCol="0" anchor="t">
            <a:spAutoFit/>
          </a:bodyPr>
          <a:lstStyle/>
          <a:p>
            <a:pPr marL="682750" lvl="1" indent="-341375" algn="l">
              <a:lnSpc>
                <a:spcPts val="4427"/>
              </a:lnSpc>
              <a:buFont typeface="Arial"/>
              <a:buChar char="•"/>
            </a:pPr>
            <a:r>
              <a:rPr lang="en-US" sz="3162" dirty="0">
                <a:solidFill>
                  <a:srgbClr val="000000"/>
                </a:solidFill>
                <a:latin typeface="Montserrat Classic"/>
                <a:ea typeface="Montserrat Classic"/>
                <a:cs typeface="Montserrat Classic"/>
                <a:sym typeface="Montserrat Classic"/>
              </a:rPr>
              <a:t>Climate belts are regions that have consistent temperature and precipitation patterns.</a:t>
            </a:r>
          </a:p>
          <a:p>
            <a:pPr marL="682750" lvl="1" indent="-341375" algn="l">
              <a:lnSpc>
                <a:spcPts val="4427"/>
              </a:lnSpc>
              <a:buFont typeface="Arial"/>
              <a:buChar char="•"/>
            </a:pPr>
            <a:r>
              <a:rPr lang="en-US" sz="3162" dirty="0">
                <a:solidFill>
                  <a:srgbClr val="000000"/>
                </a:solidFill>
                <a:latin typeface="Montserrat Classic"/>
                <a:ea typeface="Montserrat Classic"/>
                <a:cs typeface="Montserrat Classic"/>
                <a:sym typeface="Montserrat Classic"/>
              </a:rPr>
              <a:t>Climate change can shift these belts as rising global temperatures disrupt established weather patterns and systems.</a:t>
            </a:r>
          </a:p>
          <a:p>
            <a:pPr marL="682750" lvl="1" indent="-341375" algn="l">
              <a:lnSpc>
                <a:spcPts val="4427"/>
              </a:lnSpc>
              <a:buFont typeface="Arial"/>
              <a:buChar char="•"/>
            </a:pPr>
            <a:r>
              <a:rPr lang="en-US" sz="3162" dirty="0">
                <a:solidFill>
                  <a:srgbClr val="000000"/>
                </a:solidFill>
                <a:latin typeface="Montserrat Classic"/>
                <a:ea typeface="Montserrat Classic"/>
                <a:cs typeface="Montserrat Classic"/>
                <a:sym typeface="Montserrat Classic"/>
              </a:rPr>
              <a:t>This changes where crops can grow and making it harder for some countries to produce food.</a:t>
            </a:r>
          </a:p>
        </p:txBody>
      </p:sp>
      <p:sp>
        <p:nvSpPr>
          <p:cNvPr id="18" name="TextBox 18"/>
          <p:cNvSpPr txBox="1"/>
          <p:nvPr/>
        </p:nvSpPr>
        <p:spPr>
          <a:xfrm>
            <a:off x="769617" y="8865004"/>
            <a:ext cx="13591786" cy="1091311"/>
          </a:xfrm>
          <a:prstGeom prst="rect">
            <a:avLst/>
          </a:prstGeom>
        </p:spPr>
        <p:txBody>
          <a:bodyPr lIns="0" tIns="0" rIns="0" bIns="0" rtlCol="0" anchor="t">
            <a:spAutoFit/>
          </a:bodyPr>
          <a:lstStyle/>
          <a:p>
            <a:pPr algn="ctr">
              <a:lnSpc>
                <a:spcPts val="4423"/>
              </a:lnSpc>
              <a:spcBef>
                <a:spcPct val="0"/>
              </a:spcBef>
            </a:pPr>
            <a:r>
              <a:rPr lang="en-US" sz="3159" b="1">
                <a:solidFill>
                  <a:srgbClr val="000000"/>
                </a:solidFill>
                <a:latin typeface="Montserrat Classic Bold"/>
                <a:ea typeface="Montserrat Classic Bold"/>
                <a:cs typeface="Montserrat Classic Bold"/>
                <a:sym typeface="Montserrat Classic Bold"/>
              </a:rPr>
              <a:t>Example: </a:t>
            </a:r>
            <a:r>
              <a:rPr lang="en-US" sz="3159">
                <a:solidFill>
                  <a:srgbClr val="000000"/>
                </a:solidFill>
                <a:latin typeface="Montserrat Classic"/>
                <a:ea typeface="Montserrat Classic"/>
                <a:cs typeface="Montserrat Classic"/>
                <a:sym typeface="Montserrat Classic"/>
              </a:rPr>
              <a:t>Regions near the equator may become too hot or dry for agriculture, while other areas could become more temperate.</a:t>
            </a:r>
          </a:p>
        </p:txBody>
      </p:sp>
      <p:grpSp>
        <p:nvGrpSpPr>
          <p:cNvPr id="19" name="Group 19"/>
          <p:cNvGrpSpPr/>
          <p:nvPr/>
        </p:nvGrpSpPr>
        <p:grpSpPr>
          <a:xfrm>
            <a:off x="6723697" y="8363903"/>
            <a:ext cx="113348" cy="121920"/>
            <a:chOff x="0" y="0"/>
            <a:chExt cx="151130" cy="162560"/>
          </a:xfrm>
        </p:grpSpPr>
        <p:sp>
          <p:nvSpPr>
            <p:cNvPr id="20" name="Freeform 20"/>
            <p:cNvSpPr/>
            <p:nvPr/>
          </p:nvSpPr>
          <p:spPr>
            <a:xfrm>
              <a:off x="50800" y="49530"/>
              <a:ext cx="49530" cy="62230"/>
            </a:xfrm>
            <a:custGeom>
              <a:avLst/>
              <a:gdLst/>
              <a:ahLst/>
              <a:cxnLst/>
              <a:rect l="l" t="t" r="r" b="b"/>
              <a:pathLst>
                <a:path w="49530" h="62230">
                  <a:moveTo>
                    <a:pt x="49530" y="16510"/>
                  </a:moveTo>
                  <a:cubicBezTo>
                    <a:pt x="11430" y="60960"/>
                    <a:pt x="0" y="48260"/>
                    <a:pt x="0" y="44450"/>
                  </a:cubicBezTo>
                  <a:cubicBezTo>
                    <a:pt x="1270" y="40640"/>
                    <a:pt x="13970" y="34290"/>
                    <a:pt x="17780" y="36830"/>
                  </a:cubicBezTo>
                  <a:cubicBezTo>
                    <a:pt x="21590" y="38100"/>
                    <a:pt x="25400" y="54610"/>
                    <a:pt x="22860" y="58420"/>
                  </a:cubicBezTo>
                  <a:cubicBezTo>
                    <a:pt x="20320" y="60960"/>
                    <a:pt x="10160" y="62230"/>
                    <a:pt x="6350" y="59690"/>
                  </a:cubicBezTo>
                  <a:cubicBezTo>
                    <a:pt x="2540" y="58420"/>
                    <a:pt x="0" y="52070"/>
                    <a:pt x="0" y="45720"/>
                  </a:cubicBezTo>
                  <a:cubicBezTo>
                    <a:pt x="1270" y="34290"/>
                    <a:pt x="21590" y="2540"/>
                    <a:pt x="31750" y="1270"/>
                  </a:cubicBezTo>
                  <a:cubicBezTo>
                    <a:pt x="38100" y="0"/>
                    <a:pt x="49530" y="16510"/>
                    <a:pt x="49530" y="16510"/>
                  </a:cubicBezTo>
                </a:path>
              </a:pathLst>
            </a:custGeom>
            <a:solidFill>
              <a:srgbClr val="5C4574"/>
            </a:solidFill>
            <a:ln cap="sq">
              <a:noFill/>
              <a:prstDash val="solid"/>
              <a:miter/>
            </a:ln>
          </p:spPr>
          <p:txBody>
            <a:bodyPr/>
            <a:lstStyle/>
            <a:p>
              <a:endParaRPr lang="en-GB"/>
            </a:p>
          </p:txBody>
        </p:sp>
      </p:grpSp>
      <p:sp>
        <p:nvSpPr>
          <p:cNvPr id="90" name="TextBox 90"/>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a:t>
            </a:r>
          </a:p>
        </p:txBody>
      </p:sp>
      <p:pic>
        <p:nvPicPr>
          <p:cNvPr id="92" name="Picture 91" descr="A map of the world&#10;&#10;Description automatically generated">
            <a:extLst>
              <a:ext uri="{FF2B5EF4-FFF2-40B4-BE49-F238E27FC236}">
                <a16:creationId xmlns:a16="http://schemas.microsoft.com/office/drawing/2014/main" id="{25F6786C-959E-BFA6-CCAD-95D98E0FCF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1000" y="3147326"/>
            <a:ext cx="10744200" cy="554920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sp>
        <p:nvSpPr>
          <p:cNvPr id="9" name="Freeform 9"/>
          <p:cNvSpPr/>
          <p:nvPr/>
        </p:nvSpPr>
        <p:spPr>
          <a:xfrm>
            <a:off x="-136630" y="4090944"/>
            <a:ext cx="4310523" cy="4310523"/>
          </a:xfrm>
          <a:custGeom>
            <a:avLst/>
            <a:gdLst/>
            <a:ahLst/>
            <a:cxnLst/>
            <a:rect l="l" t="t" r="r" b="b"/>
            <a:pathLst>
              <a:path w="4310523" h="4310523">
                <a:moveTo>
                  <a:pt x="0" y="0"/>
                </a:moveTo>
                <a:lnTo>
                  <a:pt x="4310523" y="0"/>
                </a:lnTo>
                <a:lnTo>
                  <a:pt x="4310523" y="4310523"/>
                </a:lnTo>
                <a:lnTo>
                  <a:pt x="0" y="4310523"/>
                </a:lnTo>
                <a:lnTo>
                  <a:pt x="0" y="0"/>
                </a:lnTo>
                <a:close/>
              </a:path>
            </a:pathLst>
          </a:custGeom>
          <a:blipFill>
            <a:blip r:embed="rId5"/>
            <a:stretch>
              <a:fillRect/>
            </a:stretch>
          </a:blipFill>
        </p:spPr>
        <p:txBody>
          <a:bodyPr/>
          <a:lstStyle/>
          <a:p>
            <a:endParaRPr lang="en-GB"/>
          </a:p>
        </p:txBody>
      </p:sp>
      <p:sp>
        <p:nvSpPr>
          <p:cNvPr id="10" name="Freeform 10"/>
          <p:cNvSpPr/>
          <p:nvPr/>
        </p:nvSpPr>
        <p:spPr>
          <a:xfrm>
            <a:off x="-1311621" y="5836631"/>
            <a:ext cx="7589312" cy="7589312"/>
          </a:xfrm>
          <a:custGeom>
            <a:avLst/>
            <a:gdLst/>
            <a:ahLst/>
            <a:cxnLst/>
            <a:rect l="l" t="t" r="r" b="b"/>
            <a:pathLst>
              <a:path w="7589312" h="7589312">
                <a:moveTo>
                  <a:pt x="0" y="0"/>
                </a:moveTo>
                <a:lnTo>
                  <a:pt x="7589312" y="0"/>
                </a:lnTo>
                <a:lnTo>
                  <a:pt x="7589312" y="7589312"/>
                </a:lnTo>
                <a:lnTo>
                  <a:pt x="0" y="7589312"/>
                </a:lnTo>
                <a:lnTo>
                  <a:pt x="0" y="0"/>
                </a:lnTo>
                <a:close/>
              </a:path>
            </a:pathLst>
          </a:custGeom>
          <a:blipFill>
            <a:blip r:embed="rId5"/>
            <a:stretch>
              <a:fillRect/>
            </a:stretch>
          </a:blipFill>
        </p:spPr>
        <p:txBody>
          <a:bodyPr/>
          <a:lstStyle/>
          <a:p>
            <a:endParaRPr lang="en-GB"/>
          </a:p>
        </p:txBody>
      </p:sp>
      <p:grpSp>
        <p:nvGrpSpPr>
          <p:cNvPr id="11" name="Group 11"/>
          <p:cNvGrpSpPr/>
          <p:nvPr/>
        </p:nvGrpSpPr>
        <p:grpSpPr>
          <a:xfrm>
            <a:off x="0" y="651219"/>
            <a:ext cx="18775720" cy="1250020"/>
            <a:chOff x="0" y="0"/>
            <a:chExt cx="7425681" cy="494375"/>
          </a:xfrm>
        </p:grpSpPr>
        <p:sp>
          <p:nvSpPr>
            <p:cNvPr id="12" name="Freeform 12"/>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3" name="TextBox 13"/>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4" name="Freeform 14"/>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5" name="Freeform 15"/>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5"/>
            <a:stretch>
              <a:fillRect/>
            </a:stretch>
          </a:blipFill>
        </p:spPr>
        <p:txBody>
          <a:bodyPr/>
          <a:lstStyle/>
          <a:p>
            <a:endParaRPr lang="en-GB"/>
          </a:p>
        </p:txBody>
      </p:sp>
      <p:sp>
        <p:nvSpPr>
          <p:cNvPr id="16" name="Freeform 16"/>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sp>
        <p:nvSpPr>
          <p:cNvPr id="17" name="Freeform 17"/>
          <p:cNvSpPr/>
          <p:nvPr/>
        </p:nvSpPr>
        <p:spPr>
          <a:xfrm flipH="1">
            <a:off x="1445567" y="7274906"/>
            <a:ext cx="3198503" cy="2894645"/>
          </a:xfrm>
          <a:custGeom>
            <a:avLst/>
            <a:gdLst/>
            <a:ahLst/>
            <a:cxnLst/>
            <a:rect l="l" t="t" r="r" b="b"/>
            <a:pathLst>
              <a:path w="3198503" h="2894645">
                <a:moveTo>
                  <a:pt x="3198502" y="0"/>
                </a:moveTo>
                <a:lnTo>
                  <a:pt x="0" y="0"/>
                </a:lnTo>
                <a:lnTo>
                  <a:pt x="0" y="2894644"/>
                </a:lnTo>
                <a:lnTo>
                  <a:pt x="3198502" y="2894644"/>
                </a:lnTo>
                <a:lnTo>
                  <a:pt x="319850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8" name="Freeform 18"/>
          <p:cNvSpPr/>
          <p:nvPr/>
        </p:nvSpPr>
        <p:spPr>
          <a:xfrm rot="1245187">
            <a:off x="4544879" y="1862196"/>
            <a:ext cx="2322842" cy="2325750"/>
          </a:xfrm>
          <a:custGeom>
            <a:avLst/>
            <a:gdLst/>
            <a:ahLst/>
            <a:cxnLst/>
            <a:rect l="l" t="t" r="r" b="b"/>
            <a:pathLst>
              <a:path w="2322842" h="2325750">
                <a:moveTo>
                  <a:pt x="0" y="0"/>
                </a:moveTo>
                <a:lnTo>
                  <a:pt x="2322842" y="0"/>
                </a:lnTo>
                <a:lnTo>
                  <a:pt x="2322842" y="2325750"/>
                </a:lnTo>
                <a:lnTo>
                  <a:pt x="0" y="23257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nvGrpSpPr>
          <p:cNvPr id="19" name="Group 19"/>
          <p:cNvGrpSpPr/>
          <p:nvPr/>
        </p:nvGrpSpPr>
        <p:grpSpPr>
          <a:xfrm>
            <a:off x="14493344" y="4927572"/>
            <a:ext cx="3794656" cy="3794656"/>
            <a:chOff x="0" y="0"/>
            <a:chExt cx="5059542" cy="5059542"/>
          </a:xfrm>
        </p:grpSpPr>
        <p:sp>
          <p:nvSpPr>
            <p:cNvPr id="20" name="Freeform 20"/>
            <p:cNvSpPr/>
            <p:nvPr/>
          </p:nvSpPr>
          <p:spPr>
            <a:xfrm>
              <a:off x="0" y="0"/>
              <a:ext cx="5059542" cy="5059542"/>
            </a:xfrm>
            <a:custGeom>
              <a:avLst/>
              <a:gdLst/>
              <a:ahLst/>
              <a:cxnLst/>
              <a:rect l="l" t="t" r="r" b="b"/>
              <a:pathLst>
                <a:path w="5059542" h="5059542">
                  <a:moveTo>
                    <a:pt x="0" y="0"/>
                  </a:moveTo>
                  <a:lnTo>
                    <a:pt x="5059542" y="0"/>
                  </a:lnTo>
                  <a:lnTo>
                    <a:pt x="5059542" y="5059542"/>
                  </a:lnTo>
                  <a:lnTo>
                    <a:pt x="0" y="5059542"/>
                  </a:lnTo>
                  <a:lnTo>
                    <a:pt x="0" y="0"/>
                  </a:lnTo>
                  <a:close/>
                </a:path>
              </a:pathLst>
            </a:custGeom>
            <a:blipFill>
              <a:blip r:embed="rId5"/>
              <a:stretch>
                <a:fillRect/>
              </a:stretch>
            </a:blipFill>
          </p:spPr>
          <p:txBody>
            <a:bodyPr/>
            <a:lstStyle/>
            <a:p>
              <a:endParaRPr lang="en-GB"/>
            </a:p>
          </p:txBody>
        </p:sp>
        <p:sp>
          <p:nvSpPr>
            <p:cNvPr id="21" name="Freeform 21"/>
            <p:cNvSpPr/>
            <p:nvPr/>
          </p:nvSpPr>
          <p:spPr>
            <a:xfrm>
              <a:off x="634656" y="787688"/>
              <a:ext cx="3790230" cy="3382781"/>
            </a:xfrm>
            <a:custGeom>
              <a:avLst/>
              <a:gdLst/>
              <a:ahLst/>
              <a:cxnLst/>
              <a:rect l="l" t="t" r="r" b="b"/>
              <a:pathLst>
                <a:path w="3790230" h="3382781">
                  <a:moveTo>
                    <a:pt x="0" y="0"/>
                  </a:moveTo>
                  <a:lnTo>
                    <a:pt x="3790230" y="0"/>
                  </a:lnTo>
                  <a:lnTo>
                    <a:pt x="3790230" y="3382780"/>
                  </a:lnTo>
                  <a:lnTo>
                    <a:pt x="0" y="338278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grpSp>
      <p:grpSp>
        <p:nvGrpSpPr>
          <p:cNvPr id="22" name="Group 22"/>
          <p:cNvGrpSpPr/>
          <p:nvPr/>
        </p:nvGrpSpPr>
        <p:grpSpPr>
          <a:xfrm>
            <a:off x="9561208" y="6566967"/>
            <a:ext cx="4310523" cy="4310523"/>
            <a:chOff x="0" y="0"/>
            <a:chExt cx="5747363" cy="5747363"/>
          </a:xfrm>
        </p:grpSpPr>
        <p:sp>
          <p:nvSpPr>
            <p:cNvPr id="23" name="Freeform 23"/>
            <p:cNvSpPr/>
            <p:nvPr/>
          </p:nvSpPr>
          <p:spPr>
            <a:xfrm>
              <a:off x="0" y="0"/>
              <a:ext cx="5747363" cy="5747363"/>
            </a:xfrm>
            <a:custGeom>
              <a:avLst/>
              <a:gdLst/>
              <a:ahLst/>
              <a:cxnLst/>
              <a:rect l="l" t="t" r="r" b="b"/>
              <a:pathLst>
                <a:path w="5747363" h="5747363">
                  <a:moveTo>
                    <a:pt x="0" y="0"/>
                  </a:moveTo>
                  <a:lnTo>
                    <a:pt x="5747363" y="0"/>
                  </a:lnTo>
                  <a:lnTo>
                    <a:pt x="5747363" y="5747363"/>
                  </a:lnTo>
                  <a:lnTo>
                    <a:pt x="0" y="5747363"/>
                  </a:lnTo>
                  <a:lnTo>
                    <a:pt x="0" y="0"/>
                  </a:lnTo>
                  <a:close/>
                </a:path>
              </a:pathLst>
            </a:custGeom>
            <a:blipFill>
              <a:blip r:embed="rId5"/>
              <a:stretch>
                <a:fillRect/>
              </a:stretch>
            </a:blipFill>
          </p:spPr>
          <p:txBody>
            <a:bodyPr/>
            <a:lstStyle/>
            <a:p>
              <a:endParaRPr lang="en-GB"/>
            </a:p>
          </p:txBody>
        </p:sp>
        <p:sp>
          <p:nvSpPr>
            <p:cNvPr id="24" name="Freeform 24"/>
            <p:cNvSpPr/>
            <p:nvPr/>
          </p:nvSpPr>
          <p:spPr>
            <a:xfrm>
              <a:off x="1192564" y="1809654"/>
              <a:ext cx="2850138" cy="2586500"/>
            </a:xfrm>
            <a:custGeom>
              <a:avLst/>
              <a:gdLst/>
              <a:ahLst/>
              <a:cxnLst/>
              <a:rect l="l" t="t" r="r" b="b"/>
              <a:pathLst>
                <a:path w="2850138" h="2586500">
                  <a:moveTo>
                    <a:pt x="0" y="0"/>
                  </a:moveTo>
                  <a:lnTo>
                    <a:pt x="2850138" y="0"/>
                  </a:lnTo>
                  <a:lnTo>
                    <a:pt x="2850138" y="2586500"/>
                  </a:lnTo>
                  <a:lnTo>
                    <a:pt x="0" y="25865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25" name="Freeform 25"/>
          <p:cNvSpPr/>
          <p:nvPr/>
        </p:nvSpPr>
        <p:spPr>
          <a:xfrm>
            <a:off x="10024789" y="1748937"/>
            <a:ext cx="2775097" cy="2775097"/>
          </a:xfrm>
          <a:custGeom>
            <a:avLst/>
            <a:gdLst/>
            <a:ahLst/>
            <a:cxnLst/>
            <a:rect l="l" t="t" r="r" b="b"/>
            <a:pathLst>
              <a:path w="2775097" h="2775097">
                <a:moveTo>
                  <a:pt x="0" y="0"/>
                </a:moveTo>
                <a:lnTo>
                  <a:pt x="2775096" y="0"/>
                </a:lnTo>
                <a:lnTo>
                  <a:pt x="2775096" y="2775097"/>
                </a:lnTo>
                <a:lnTo>
                  <a:pt x="0" y="277509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26" name="Freeform 26"/>
          <p:cNvSpPr/>
          <p:nvPr/>
        </p:nvSpPr>
        <p:spPr>
          <a:xfrm>
            <a:off x="13440888" y="1526108"/>
            <a:ext cx="4310523" cy="4310523"/>
          </a:xfrm>
          <a:custGeom>
            <a:avLst/>
            <a:gdLst/>
            <a:ahLst/>
            <a:cxnLst/>
            <a:rect l="l" t="t" r="r" b="b"/>
            <a:pathLst>
              <a:path w="4310523" h="4310523">
                <a:moveTo>
                  <a:pt x="0" y="0"/>
                </a:moveTo>
                <a:lnTo>
                  <a:pt x="4310523" y="0"/>
                </a:lnTo>
                <a:lnTo>
                  <a:pt x="4310523" y="4310523"/>
                </a:lnTo>
                <a:lnTo>
                  <a:pt x="0" y="4310523"/>
                </a:lnTo>
                <a:lnTo>
                  <a:pt x="0" y="0"/>
                </a:lnTo>
                <a:close/>
              </a:path>
            </a:pathLst>
          </a:custGeom>
          <a:blipFill>
            <a:blip r:embed="rId5"/>
            <a:stretch>
              <a:fillRect/>
            </a:stretch>
          </a:blipFill>
        </p:spPr>
        <p:txBody>
          <a:bodyPr/>
          <a:lstStyle/>
          <a:p>
            <a:endParaRPr lang="en-GB"/>
          </a:p>
        </p:txBody>
      </p:sp>
      <p:sp>
        <p:nvSpPr>
          <p:cNvPr id="27" name="Freeform 27"/>
          <p:cNvSpPr/>
          <p:nvPr/>
        </p:nvSpPr>
        <p:spPr>
          <a:xfrm>
            <a:off x="14780472" y="2358811"/>
            <a:ext cx="2521677" cy="2645116"/>
          </a:xfrm>
          <a:custGeom>
            <a:avLst/>
            <a:gdLst/>
            <a:ahLst/>
            <a:cxnLst/>
            <a:rect l="l" t="t" r="r" b="b"/>
            <a:pathLst>
              <a:path w="2521677" h="2645116">
                <a:moveTo>
                  <a:pt x="0" y="0"/>
                </a:moveTo>
                <a:lnTo>
                  <a:pt x="2521677" y="0"/>
                </a:lnTo>
                <a:lnTo>
                  <a:pt x="2521677" y="2645116"/>
                </a:lnTo>
                <a:lnTo>
                  <a:pt x="0" y="264511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28" name="Freeform 28"/>
          <p:cNvSpPr/>
          <p:nvPr/>
        </p:nvSpPr>
        <p:spPr>
          <a:xfrm>
            <a:off x="625737" y="4090944"/>
            <a:ext cx="2257778" cy="2057400"/>
          </a:xfrm>
          <a:custGeom>
            <a:avLst/>
            <a:gdLst/>
            <a:ahLst/>
            <a:cxnLst/>
            <a:rect l="l" t="t" r="r" b="b"/>
            <a:pathLst>
              <a:path w="2257778" h="2057400">
                <a:moveTo>
                  <a:pt x="0" y="0"/>
                </a:moveTo>
                <a:lnTo>
                  <a:pt x="2257778" y="0"/>
                </a:lnTo>
                <a:lnTo>
                  <a:pt x="2257778" y="2057400"/>
                </a:lnTo>
                <a:lnTo>
                  <a:pt x="0" y="20574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29" name="TextBox 29"/>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sp>
        <p:nvSpPr>
          <p:cNvPr id="30" name="TextBox 30"/>
          <p:cNvSpPr txBox="1"/>
          <p:nvPr/>
        </p:nvSpPr>
        <p:spPr>
          <a:xfrm>
            <a:off x="2919601" y="5057775"/>
            <a:ext cx="12448798" cy="1429386"/>
          </a:xfrm>
          <a:prstGeom prst="rect">
            <a:avLst/>
          </a:prstGeom>
        </p:spPr>
        <p:txBody>
          <a:bodyPr lIns="0" tIns="0" rIns="0" bIns="0" rtlCol="0" anchor="t">
            <a:spAutoFit/>
          </a:bodyPr>
          <a:lstStyle/>
          <a:p>
            <a:pPr algn="ctr">
              <a:lnSpc>
                <a:spcPts val="5739"/>
              </a:lnSpc>
              <a:spcBef>
                <a:spcPct val="0"/>
              </a:spcBef>
            </a:pPr>
            <a:r>
              <a:rPr lang="en-US" sz="4099" b="1">
                <a:solidFill>
                  <a:srgbClr val="000000"/>
                </a:solidFill>
                <a:latin typeface="Montserrat Classic Bold"/>
                <a:ea typeface="Montserrat Classic Bold"/>
                <a:cs typeface="Montserrat Classic Bold"/>
                <a:sym typeface="Montserrat Classic Bold"/>
              </a:rPr>
              <a:t>How might this change in climate belts impact local economies that depend on farming?</a:t>
            </a:r>
          </a:p>
        </p:txBody>
      </p:sp>
      <p:sp>
        <p:nvSpPr>
          <p:cNvPr id="31" name="TextBox 31"/>
          <p:cNvSpPr txBox="1"/>
          <p:nvPr/>
        </p:nvSpPr>
        <p:spPr>
          <a:xfrm>
            <a:off x="2919601" y="6690810"/>
            <a:ext cx="12448798" cy="497840"/>
          </a:xfrm>
          <a:prstGeom prst="rect">
            <a:avLst/>
          </a:prstGeom>
        </p:spPr>
        <p:txBody>
          <a:bodyPr lIns="0" tIns="0" rIns="0" bIns="0" rtlCol="0" anchor="t">
            <a:spAutoFit/>
          </a:bodyPr>
          <a:lstStyle/>
          <a:p>
            <a:pPr algn="ctr">
              <a:lnSpc>
                <a:spcPts val="4060"/>
              </a:lnSpc>
              <a:spcBef>
                <a:spcPct val="0"/>
              </a:spcBef>
            </a:pPr>
            <a:r>
              <a:rPr lang="en-US" sz="2900">
                <a:solidFill>
                  <a:srgbClr val="000000"/>
                </a:solidFill>
                <a:latin typeface="Montserrat Classic"/>
                <a:ea typeface="Montserrat Classic"/>
                <a:cs typeface="Montserrat Classic"/>
                <a:sym typeface="Montserrat Classic"/>
              </a:rPr>
              <a:t>Think about the social economic and environmental impacts.</a:t>
            </a:r>
            <a:r>
              <a:rPr lang="en-US" sz="2900" b="1">
                <a:solidFill>
                  <a:srgbClr val="000000"/>
                </a:solidFill>
                <a:latin typeface="Montserrat Classic Bold"/>
                <a:ea typeface="Montserrat Classic Bold"/>
                <a:cs typeface="Montserrat Classic Bold"/>
                <a:sym typeface="Montserrat Classic Bold"/>
              </a:rPr>
              <a:t> </a:t>
            </a:r>
          </a:p>
        </p:txBody>
      </p:sp>
      <p:sp>
        <p:nvSpPr>
          <p:cNvPr id="32" name="TextBox 32"/>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3720367"/>
          </a:xfrm>
          <a:custGeom>
            <a:avLst/>
            <a:gdLst/>
            <a:ahLst/>
            <a:cxnLst/>
            <a:rect l="l" t="t" r="r" b="b"/>
            <a:pathLst>
              <a:path w="17964148" h="13720367">
                <a:moveTo>
                  <a:pt x="0" y="0"/>
                </a:moveTo>
                <a:lnTo>
                  <a:pt x="17964148" y="0"/>
                </a:lnTo>
                <a:lnTo>
                  <a:pt x="17964148" y="13720367"/>
                </a:lnTo>
                <a:lnTo>
                  <a:pt x="0" y="13720367"/>
                </a:lnTo>
                <a:lnTo>
                  <a:pt x="0" y="0"/>
                </a:lnTo>
                <a:close/>
              </a:path>
            </a:pathLst>
          </a:custGeom>
          <a:blipFill>
            <a:blip r:embed="rId2">
              <a:alphaModFix amt="10999"/>
            </a:blip>
            <a:stretch>
              <a:fillRect b="-30930"/>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Freeform 7"/>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5"/>
            <a:stretch>
              <a:fillRect/>
            </a:stretch>
          </a:blipFill>
        </p:spPr>
        <p:txBody>
          <a:bodyPr/>
          <a:lstStyle/>
          <a:p>
            <a:endParaRPr lang="en-GB"/>
          </a:p>
        </p:txBody>
      </p:sp>
      <p:sp>
        <p:nvSpPr>
          <p:cNvPr id="8" name="Freeform 8"/>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grpSp>
        <p:nvGrpSpPr>
          <p:cNvPr id="9" name="Group 9"/>
          <p:cNvGrpSpPr/>
          <p:nvPr/>
        </p:nvGrpSpPr>
        <p:grpSpPr>
          <a:xfrm>
            <a:off x="323852" y="5893791"/>
            <a:ext cx="9944717" cy="1287038"/>
            <a:chOff x="0" y="0"/>
            <a:chExt cx="13259622" cy="1716051"/>
          </a:xfrm>
        </p:grpSpPr>
        <p:grpSp>
          <p:nvGrpSpPr>
            <p:cNvPr id="10" name="Group 10"/>
            <p:cNvGrpSpPr/>
            <p:nvPr/>
          </p:nvGrpSpPr>
          <p:grpSpPr>
            <a:xfrm>
              <a:off x="0" y="0"/>
              <a:ext cx="13259622" cy="1716051"/>
              <a:chOff x="0" y="0"/>
              <a:chExt cx="2780236" cy="359816"/>
            </a:xfrm>
          </p:grpSpPr>
          <p:sp>
            <p:nvSpPr>
              <p:cNvPr id="11" name="Freeform 11"/>
              <p:cNvSpPr/>
              <p:nvPr/>
            </p:nvSpPr>
            <p:spPr>
              <a:xfrm>
                <a:off x="0" y="0"/>
                <a:ext cx="2780236" cy="359816"/>
              </a:xfrm>
              <a:custGeom>
                <a:avLst/>
                <a:gdLst/>
                <a:ahLst/>
                <a:cxnLst/>
                <a:rect l="l" t="t" r="r" b="b"/>
                <a:pathLst>
                  <a:path w="2780236" h="359816">
                    <a:moveTo>
                      <a:pt x="28026" y="0"/>
                    </a:moveTo>
                    <a:lnTo>
                      <a:pt x="2752210" y="0"/>
                    </a:lnTo>
                    <a:cubicBezTo>
                      <a:pt x="2767688" y="0"/>
                      <a:pt x="2780236" y="12548"/>
                      <a:pt x="2780236" y="28026"/>
                    </a:cubicBezTo>
                    <a:lnTo>
                      <a:pt x="2780236" y="331790"/>
                    </a:lnTo>
                    <a:cubicBezTo>
                      <a:pt x="2780236" y="347268"/>
                      <a:pt x="2767688" y="359816"/>
                      <a:pt x="2752210" y="359816"/>
                    </a:cubicBezTo>
                    <a:lnTo>
                      <a:pt x="28026" y="359816"/>
                    </a:lnTo>
                    <a:cubicBezTo>
                      <a:pt x="12548" y="359816"/>
                      <a:pt x="0" y="347268"/>
                      <a:pt x="0" y="331790"/>
                    </a:cubicBezTo>
                    <a:lnTo>
                      <a:pt x="0" y="28026"/>
                    </a:lnTo>
                    <a:cubicBezTo>
                      <a:pt x="0" y="12548"/>
                      <a:pt x="12548" y="0"/>
                      <a:pt x="28026" y="0"/>
                    </a:cubicBezTo>
                    <a:close/>
                  </a:path>
                </a:pathLst>
              </a:custGeom>
              <a:solidFill>
                <a:srgbClr val="FFFFFF"/>
              </a:solidFill>
              <a:ln w="85725" cap="rnd">
                <a:solidFill>
                  <a:srgbClr val="DE7534"/>
                </a:solidFill>
                <a:prstDash val="solid"/>
                <a:round/>
              </a:ln>
            </p:spPr>
            <p:txBody>
              <a:bodyPr/>
              <a:lstStyle/>
              <a:p>
                <a:endParaRPr lang="en-GB"/>
              </a:p>
            </p:txBody>
          </p:sp>
          <p:sp>
            <p:nvSpPr>
              <p:cNvPr id="12" name="TextBox 12"/>
              <p:cNvSpPr txBox="1"/>
              <p:nvPr/>
            </p:nvSpPr>
            <p:spPr>
              <a:xfrm>
                <a:off x="0" y="-38100"/>
                <a:ext cx="2780236" cy="397916"/>
              </a:xfrm>
              <a:prstGeom prst="rect">
                <a:avLst/>
              </a:prstGeom>
            </p:spPr>
            <p:txBody>
              <a:bodyPr lIns="47857" tIns="47857" rIns="47857" bIns="47857" rtlCol="0" anchor="ctr"/>
              <a:lstStyle/>
              <a:p>
                <a:pPr algn="ctr">
                  <a:lnSpc>
                    <a:spcPts val="1914"/>
                  </a:lnSpc>
                </a:pPr>
                <a:endParaRPr/>
              </a:p>
            </p:txBody>
          </p:sp>
        </p:grpSp>
        <p:sp>
          <p:nvSpPr>
            <p:cNvPr id="13" name="TextBox 13"/>
            <p:cNvSpPr txBox="1"/>
            <p:nvPr/>
          </p:nvSpPr>
          <p:spPr>
            <a:xfrm>
              <a:off x="355743" y="245584"/>
              <a:ext cx="12548136" cy="1177258"/>
            </a:xfrm>
            <a:prstGeom prst="rect">
              <a:avLst/>
            </a:prstGeom>
          </p:spPr>
          <p:txBody>
            <a:bodyPr lIns="0" tIns="0" rIns="0" bIns="0" rtlCol="0" anchor="t">
              <a:spAutoFit/>
            </a:bodyPr>
            <a:lstStyle/>
            <a:p>
              <a:pPr algn="ctr">
                <a:lnSpc>
                  <a:spcPts val="3637"/>
                </a:lnSpc>
                <a:spcBef>
                  <a:spcPct val="0"/>
                </a:spcBef>
              </a:pPr>
              <a:r>
                <a:rPr lang="en-US" sz="2597" b="1">
                  <a:solidFill>
                    <a:srgbClr val="000000"/>
                  </a:solidFill>
                  <a:latin typeface="Montserrat Classic Bold"/>
                  <a:ea typeface="Montserrat Classic Bold"/>
                  <a:cs typeface="Montserrat Classic Bold"/>
                  <a:sym typeface="Montserrat Classic Bold"/>
                </a:rPr>
                <a:t>Water Scarcity: </a:t>
              </a:r>
              <a:r>
                <a:rPr lang="en-US" sz="2597">
                  <a:solidFill>
                    <a:srgbClr val="000000"/>
                  </a:solidFill>
                  <a:latin typeface="Montserrat Classic"/>
                  <a:ea typeface="Montserrat Classic"/>
                  <a:cs typeface="Montserrat Classic"/>
                  <a:sym typeface="Montserrat Classic"/>
                </a:rPr>
                <a:t>not enough clean, safe water available to meet the needs of people, animals and the environment.</a:t>
              </a:r>
            </a:p>
          </p:txBody>
        </p:sp>
      </p:grpSp>
      <p:sp>
        <p:nvSpPr>
          <p:cNvPr id="14" name="Freeform 14"/>
          <p:cNvSpPr/>
          <p:nvPr/>
        </p:nvSpPr>
        <p:spPr>
          <a:xfrm>
            <a:off x="10775413" y="2939291"/>
            <a:ext cx="7215758" cy="5659013"/>
          </a:xfrm>
          <a:custGeom>
            <a:avLst/>
            <a:gdLst/>
            <a:ahLst/>
            <a:cxnLst/>
            <a:rect l="l" t="t" r="r" b="b"/>
            <a:pathLst>
              <a:path w="7215758" h="5659013">
                <a:moveTo>
                  <a:pt x="0" y="0"/>
                </a:moveTo>
                <a:lnTo>
                  <a:pt x="7215757" y="0"/>
                </a:lnTo>
                <a:lnTo>
                  <a:pt x="7215757" y="5659013"/>
                </a:lnTo>
                <a:lnTo>
                  <a:pt x="0" y="5659013"/>
                </a:lnTo>
                <a:lnTo>
                  <a:pt x="0" y="0"/>
                </a:lnTo>
                <a:close/>
              </a:path>
            </a:pathLst>
          </a:custGeom>
          <a:blipFill>
            <a:blip r:embed="rId7"/>
            <a:stretch>
              <a:fillRect l="-28964" r="-42218" b="-45424"/>
            </a:stretch>
          </a:blipFill>
        </p:spPr>
        <p:txBody>
          <a:bodyPr/>
          <a:lstStyle/>
          <a:p>
            <a:endParaRPr lang="en-GB"/>
          </a:p>
        </p:txBody>
      </p:sp>
      <p:sp>
        <p:nvSpPr>
          <p:cNvPr id="15" name="TextBox 15"/>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sp>
        <p:nvSpPr>
          <p:cNvPr id="16" name="TextBox 16"/>
          <p:cNvSpPr txBox="1"/>
          <p:nvPr/>
        </p:nvSpPr>
        <p:spPr>
          <a:xfrm>
            <a:off x="60626" y="2987566"/>
            <a:ext cx="10296211" cy="2657475"/>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000000"/>
                </a:solidFill>
                <a:latin typeface="Montserrat Classic"/>
                <a:ea typeface="Montserrat Classic"/>
                <a:cs typeface="Montserrat Classic"/>
                <a:sym typeface="Montserrat Classic"/>
              </a:rPr>
              <a:t>Climate change is disrupting agricultural production due to shifting climate zones, extreme weather and water scarcity.</a:t>
            </a:r>
          </a:p>
          <a:p>
            <a:pPr marL="647700" lvl="1" indent="-323850" algn="l">
              <a:lnSpc>
                <a:spcPts val="4200"/>
              </a:lnSpc>
              <a:buFont typeface="Arial"/>
              <a:buChar char="•"/>
            </a:pPr>
            <a:r>
              <a:rPr lang="en-US" sz="3000">
                <a:solidFill>
                  <a:srgbClr val="000000"/>
                </a:solidFill>
                <a:latin typeface="Montserrat Classic"/>
                <a:ea typeface="Montserrat Classic"/>
                <a:cs typeface="Montserrat Classic"/>
                <a:sym typeface="Montserrat Classic"/>
              </a:rPr>
              <a:t>Droughts and heatwaves can reduce crop yields, especially in tropical and subtropical regions.</a:t>
            </a:r>
          </a:p>
        </p:txBody>
      </p:sp>
      <p:sp>
        <p:nvSpPr>
          <p:cNvPr id="17" name="TextBox 17"/>
          <p:cNvSpPr txBox="1"/>
          <p:nvPr/>
        </p:nvSpPr>
        <p:spPr>
          <a:xfrm>
            <a:off x="5370135" y="2084596"/>
            <a:ext cx="7547729" cy="712470"/>
          </a:xfrm>
          <a:prstGeom prst="rect">
            <a:avLst/>
          </a:prstGeom>
        </p:spPr>
        <p:txBody>
          <a:bodyPr lIns="0" tIns="0" rIns="0" bIns="0" rtlCol="0" anchor="t">
            <a:spAutoFit/>
          </a:bodyPr>
          <a:lstStyle/>
          <a:p>
            <a:pPr algn="ctr">
              <a:lnSpc>
                <a:spcPts val="5880"/>
              </a:lnSpc>
              <a:spcBef>
                <a:spcPct val="0"/>
              </a:spcBef>
            </a:pPr>
            <a:r>
              <a:rPr lang="en-US" sz="4200" b="1">
                <a:solidFill>
                  <a:srgbClr val="000000"/>
                </a:solidFill>
                <a:latin typeface="Montserrat Classic Bold"/>
                <a:ea typeface="Montserrat Classic Bold"/>
                <a:cs typeface="Montserrat Classic Bold"/>
                <a:sym typeface="Montserrat Classic Bold"/>
              </a:rPr>
              <a:t> Impact on Food Production</a:t>
            </a:r>
          </a:p>
        </p:txBody>
      </p:sp>
      <p:sp>
        <p:nvSpPr>
          <p:cNvPr id="18" name="TextBox 18"/>
          <p:cNvSpPr txBox="1"/>
          <p:nvPr/>
        </p:nvSpPr>
        <p:spPr>
          <a:xfrm>
            <a:off x="144355" y="7236229"/>
            <a:ext cx="10451560" cy="2657475"/>
          </a:xfrm>
          <a:prstGeom prst="rect">
            <a:avLst/>
          </a:prstGeom>
        </p:spPr>
        <p:txBody>
          <a:bodyPr lIns="0" tIns="0" rIns="0" bIns="0" rtlCol="0" anchor="t">
            <a:spAutoFit/>
          </a:bodyPr>
          <a:lstStyle/>
          <a:p>
            <a:pPr marL="647700" lvl="1" indent="-323850" algn="l">
              <a:lnSpc>
                <a:spcPts val="4200"/>
              </a:lnSpc>
              <a:buFont typeface="Arial"/>
              <a:buChar char="•"/>
            </a:pPr>
            <a:r>
              <a:rPr lang="en-US" sz="3000" b="1">
                <a:solidFill>
                  <a:srgbClr val="000000"/>
                </a:solidFill>
                <a:latin typeface="Montserrat Classic Bold"/>
                <a:ea typeface="Montserrat Classic Bold"/>
                <a:cs typeface="Montserrat Classic Bold"/>
                <a:sym typeface="Montserrat Classic Bold"/>
              </a:rPr>
              <a:t>Example:</a:t>
            </a:r>
            <a:r>
              <a:rPr lang="en-US" sz="3000">
                <a:solidFill>
                  <a:srgbClr val="000000"/>
                </a:solidFill>
                <a:latin typeface="Montserrat Classic"/>
                <a:ea typeface="Montserrat Classic"/>
                <a:cs typeface="Montserrat Classic"/>
                <a:sym typeface="Montserrat Classic"/>
              </a:rPr>
              <a:t> Rice production in parts of Asia is being threatened by rising temperatures and water shortages.</a:t>
            </a:r>
          </a:p>
          <a:p>
            <a:pPr marL="647700" lvl="1" indent="-323850" algn="l">
              <a:lnSpc>
                <a:spcPts val="4200"/>
              </a:lnSpc>
              <a:buFont typeface="Arial"/>
              <a:buChar char="•"/>
            </a:pPr>
            <a:r>
              <a:rPr lang="en-US" sz="3000">
                <a:solidFill>
                  <a:srgbClr val="000000"/>
                </a:solidFill>
                <a:latin typeface="Montserrat Classic"/>
                <a:ea typeface="Montserrat Classic"/>
                <a:cs typeface="Montserrat Classic"/>
                <a:sym typeface="Montserrat Classic"/>
              </a:rPr>
              <a:t>Social Impact: This could lead to higher food prices and food insecurity, especially in poorer regions.</a:t>
            </a:r>
          </a:p>
        </p:txBody>
      </p:sp>
      <p:sp>
        <p:nvSpPr>
          <p:cNvPr id="19" name="TextBox 19"/>
          <p:cNvSpPr txBox="1"/>
          <p:nvPr/>
        </p:nvSpPr>
        <p:spPr>
          <a:xfrm>
            <a:off x="10853396" y="8353559"/>
            <a:ext cx="5832474" cy="181610"/>
          </a:xfrm>
          <a:prstGeom prst="rect">
            <a:avLst/>
          </a:prstGeom>
        </p:spPr>
        <p:txBody>
          <a:bodyPr lIns="0" tIns="0" rIns="0" bIns="0" rtlCol="0" anchor="t">
            <a:spAutoFit/>
          </a:bodyPr>
          <a:lstStyle/>
          <a:p>
            <a:pPr algn="l">
              <a:lnSpc>
                <a:spcPts val="1540"/>
              </a:lnSpc>
              <a:spcBef>
                <a:spcPct val="0"/>
              </a:spcBef>
            </a:pPr>
            <a:r>
              <a:rPr lang="en-US" sz="1100">
                <a:solidFill>
                  <a:srgbClr val="FFFFFF"/>
                </a:solidFill>
                <a:latin typeface="Montserrat Classic"/>
                <a:ea typeface="Montserrat Classic"/>
                <a:cs typeface="Montserrat Classic"/>
                <a:sym typeface="Montserrat Classic"/>
              </a:rPr>
              <a:t>Failed crop PeterAustin from Getty Images Signature</a:t>
            </a:r>
          </a:p>
        </p:txBody>
      </p:sp>
      <p:sp>
        <p:nvSpPr>
          <p:cNvPr id="20" name="TextBox 20"/>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3720367"/>
          </a:xfrm>
          <a:custGeom>
            <a:avLst/>
            <a:gdLst/>
            <a:ahLst/>
            <a:cxnLst/>
            <a:rect l="l" t="t" r="r" b="b"/>
            <a:pathLst>
              <a:path w="17964148" h="13720367">
                <a:moveTo>
                  <a:pt x="0" y="0"/>
                </a:moveTo>
                <a:lnTo>
                  <a:pt x="17964148" y="0"/>
                </a:lnTo>
                <a:lnTo>
                  <a:pt x="17964148" y="13720367"/>
                </a:lnTo>
                <a:lnTo>
                  <a:pt x="0" y="13720367"/>
                </a:lnTo>
                <a:lnTo>
                  <a:pt x="0" y="0"/>
                </a:lnTo>
                <a:close/>
              </a:path>
            </a:pathLst>
          </a:custGeom>
          <a:blipFill>
            <a:blip r:embed="rId2">
              <a:alphaModFix amt="10999"/>
            </a:blip>
            <a:stretch>
              <a:fillRect b="-30930"/>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Freeform 7"/>
          <p:cNvSpPr/>
          <p:nvPr/>
        </p:nvSpPr>
        <p:spPr>
          <a:xfrm>
            <a:off x="9769205" y="3054241"/>
            <a:ext cx="7836334" cy="6821230"/>
          </a:xfrm>
          <a:custGeom>
            <a:avLst/>
            <a:gdLst/>
            <a:ahLst/>
            <a:cxnLst/>
            <a:rect l="l" t="t" r="r" b="b"/>
            <a:pathLst>
              <a:path w="7836334" h="6821230">
                <a:moveTo>
                  <a:pt x="0" y="0"/>
                </a:moveTo>
                <a:lnTo>
                  <a:pt x="7836334" y="0"/>
                </a:lnTo>
                <a:lnTo>
                  <a:pt x="7836334" y="6821230"/>
                </a:lnTo>
                <a:lnTo>
                  <a:pt x="0" y="6821230"/>
                </a:lnTo>
                <a:lnTo>
                  <a:pt x="0" y="0"/>
                </a:lnTo>
                <a:close/>
              </a:path>
            </a:pathLst>
          </a:custGeom>
          <a:blipFill>
            <a:blip r:embed="rId5"/>
            <a:stretch>
              <a:fillRect l="-30896"/>
            </a:stretch>
          </a:blipFill>
        </p:spPr>
        <p:txBody>
          <a:bodyPr/>
          <a:lstStyle/>
          <a:p>
            <a:endParaRPr lang="en-GB"/>
          </a:p>
        </p:txBody>
      </p:sp>
      <p:grpSp>
        <p:nvGrpSpPr>
          <p:cNvPr id="8" name="Group 8"/>
          <p:cNvGrpSpPr/>
          <p:nvPr/>
        </p:nvGrpSpPr>
        <p:grpSpPr>
          <a:xfrm>
            <a:off x="699307" y="3054241"/>
            <a:ext cx="16986221" cy="6821230"/>
            <a:chOff x="0" y="0"/>
            <a:chExt cx="4473737" cy="1796538"/>
          </a:xfrm>
        </p:grpSpPr>
        <p:sp>
          <p:nvSpPr>
            <p:cNvPr id="9" name="Freeform 9"/>
            <p:cNvSpPr/>
            <p:nvPr/>
          </p:nvSpPr>
          <p:spPr>
            <a:xfrm>
              <a:off x="0" y="0"/>
              <a:ext cx="4473737" cy="1796538"/>
            </a:xfrm>
            <a:custGeom>
              <a:avLst/>
              <a:gdLst/>
              <a:ahLst/>
              <a:cxnLst/>
              <a:rect l="l" t="t" r="r" b="b"/>
              <a:pathLst>
                <a:path w="4473737" h="1796538">
                  <a:moveTo>
                    <a:pt x="23245" y="0"/>
                  </a:moveTo>
                  <a:lnTo>
                    <a:pt x="4450492" y="0"/>
                  </a:lnTo>
                  <a:cubicBezTo>
                    <a:pt x="4456657" y="0"/>
                    <a:pt x="4462569" y="2449"/>
                    <a:pt x="4466929" y="6808"/>
                  </a:cubicBezTo>
                  <a:cubicBezTo>
                    <a:pt x="4471288" y="11167"/>
                    <a:pt x="4473737" y="17080"/>
                    <a:pt x="4473737" y="23245"/>
                  </a:cubicBezTo>
                  <a:lnTo>
                    <a:pt x="4473737" y="1773294"/>
                  </a:lnTo>
                  <a:cubicBezTo>
                    <a:pt x="4473737" y="1786131"/>
                    <a:pt x="4463330" y="1796538"/>
                    <a:pt x="4450492" y="1796538"/>
                  </a:cubicBezTo>
                  <a:lnTo>
                    <a:pt x="23245" y="1796538"/>
                  </a:lnTo>
                  <a:cubicBezTo>
                    <a:pt x="17080" y="1796538"/>
                    <a:pt x="11167" y="1794089"/>
                    <a:pt x="6808" y="1789730"/>
                  </a:cubicBezTo>
                  <a:cubicBezTo>
                    <a:pt x="2449" y="1785371"/>
                    <a:pt x="0" y="1779458"/>
                    <a:pt x="0" y="1773294"/>
                  </a:cubicBezTo>
                  <a:lnTo>
                    <a:pt x="0" y="23245"/>
                  </a:lnTo>
                  <a:cubicBezTo>
                    <a:pt x="0" y="17080"/>
                    <a:pt x="2449" y="11167"/>
                    <a:pt x="6808" y="6808"/>
                  </a:cubicBezTo>
                  <a:cubicBezTo>
                    <a:pt x="11167" y="2449"/>
                    <a:pt x="17080" y="0"/>
                    <a:pt x="23245" y="0"/>
                  </a:cubicBezTo>
                  <a:close/>
                </a:path>
              </a:pathLst>
            </a:custGeom>
            <a:solidFill>
              <a:srgbClr val="000000">
                <a:alpha val="0"/>
              </a:srgbClr>
            </a:solidFill>
            <a:ln w="114300" cap="rnd">
              <a:solidFill>
                <a:srgbClr val="CC2141"/>
              </a:solidFill>
              <a:prstDash val="solid"/>
              <a:round/>
            </a:ln>
          </p:spPr>
          <p:txBody>
            <a:bodyPr/>
            <a:lstStyle/>
            <a:p>
              <a:endParaRPr lang="en-GB"/>
            </a:p>
          </p:txBody>
        </p:sp>
        <p:sp>
          <p:nvSpPr>
            <p:cNvPr id="10" name="TextBox 10"/>
            <p:cNvSpPr txBox="1"/>
            <p:nvPr/>
          </p:nvSpPr>
          <p:spPr>
            <a:xfrm>
              <a:off x="0" y="-57150"/>
              <a:ext cx="4473737" cy="1853688"/>
            </a:xfrm>
            <a:prstGeom prst="rect">
              <a:avLst/>
            </a:prstGeom>
          </p:spPr>
          <p:txBody>
            <a:bodyPr lIns="50800" tIns="50800" rIns="50800" bIns="50800" rtlCol="0" anchor="ctr"/>
            <a:lstStyle/>
            <a:p>
              <a:pPr algn="ctr">
                <a:lnSpc>
                  <a:spcPts val="3562"/>
                </a:lnSpc>
              </a:pPr>
              <a:endParaRPr/>
            </a:p>
          </p:txBody>
        </p:sp>
      </p:grpSp>
      <p:sp>
        <p:nvSpPr>
          <p:cNvPr id="11" name="Freeform 11"/>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6"/>
            <a:stretch>
              <a:fillRect/>
            </a:stretch>
          </a:blipFill>
        </p:spPr>
        <p:txBody>
          <a:bodyPr/>
          <a:lstStyle/>
          <a:p>
            <a:endParaRPr lang="en-GB"/>
          </a:p>
        </p:txBody>
      </p:sp>
      <p:sp>
        <p:nvSpPr>
          <p:cNvPr id="12" name="Freeform 12"/>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sp>
        <p:nvSpPr>
          <p:cNvPr id="13" name="TextBox 13"/>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sp>
        <p:nvSpPr>
          <p:cNvPr id="14" name="TextBox 14"/>
          <p:cNvSpPr txBox="1"/>
          <p:nvPr/>
        </p:nvSpPr>
        <p:spPr>
          <a:xfrm>
            <a:off x="5308223" y="2075071"/>
            <a:ext cx="7671554" cy="712470"/>
          </a:xfrm>
          <a:prstGeom prst="rect">
            <a:avLst/>
          </a:prstGeom>
        </p:spPr>
        <p:txBody>
          <a:bodyPr lIns="0" tIns="0" rIns="0" bIns="0" rtlCol="0" anchor="t">
            <a:spAutoFit/>
          </a:bodyPr>
          <a:lstStyle/>
          <a:p>
            <a:pPr algn="ctr">
              <a:lnSpc>
                <a:spcPts val="5880"/>
              </a:lnSpc>
              <a:spcBef>
                <a:spcPct val="0"/>
              </a:spcBef>
            </a:pPr>
            <a:r>
              <a:rPr lang="en-US" sz="4200" b="1">
                <a:solidFill>
                  <a:srgbClr val="000000"/>
                </a:solidFill>
                <a:latin typeface="Montserrat Classic Bold"/>
                <a:ea typeface="Montserrat Classic Bold"/>
                <a:cs typeface="Montserrat Classic Bold"/>
                <a:sym typeface="Montserrat Classic Bold"/>
              </a:rPr>
              <a:t> Impact on Food Production </a:t>
            </a:r>
          </a:p>
        </p:txBody>
      </p:sp>
      <p:sp>
        <p:nvSpPr>
          <p:cNvPr id="15" name="TextBox 15"/>
          <p:cNvSpPr txBox="1"/>
          <p:nvPr/>
        </p:nvSpPr>
        <p:spPr>
          <a:xfrm>
            <a:off x="1028700" y="3804969"/>
            <a:ext cx="8740505" cy="5549900"/>
          </a:xfrm>
          <a:prstGeom prst="rect">
            <a:avLst/>
          </a:prstGeom>
        </p:spPr>
        <p:txBody>
          <a:bodyPr lIns="0" tIns="0" rIns="0" bIns="0" rtlCol="0" anchor="t">
            <a:spAutoFit/>
          </a:bodyPr>
          <a:lstStyle/>
          <a:p>
            <a:pPr marL="755647" lvl="1" indent="-377824" algn="l">
              <a:lnSpc>
                <a:spcPts val="4899"/>
              </a:lnSpc>
              <a:buFont typeface="Arial"/>
              <a:buChar char="•"/>
            </a:pPr>
            <a:r>
              <a:rPr lang="en-US" sz="3499">
                <a:solidFill>
                  <a:srgbClr val="000000"/>
                </a:solidFill>
                <a:latin typeface="Montserrat Classic"/>
                <a:ea typeface="Montserrat Classic"/>
                <a:cs typeface="Montserrat Classic"/>
                <a:sym typeface="Montserrat Classic"/>
              </a:rPr>
              <a:t>Crops like wheat, which accounts for 40% of UK arable land, are at risk from unpredictable rainfall and heat stress.</a:t>
            </a:r>
          </a:p>
          <a:p>
            <a:pPr marL="755647" lvl="1" indent="-377824" algn="l">
              <a:lnSpc>
                <a:spcPts val="4899"/>
              </a:lnSpc>
              <a:buFont typeface="Arial"/>
              <a:buChar char="•"/>
            </a:pPr>
            <a:r>
              <a:rPr lang="en-US" sz="3499">
                <a:solidFill>
                  <a:srgbClr val="000000"/>
                </a:solidFill>
                <a:latin typeface="Montserrat Classic"/>
                <a:ea typeface="Montserrat Classic"/>
                <a:cs typeface="Montserrat Classic"/>
                <a:sym typeface="Montserrat Classic"/>
              </a:rPr>
              <a:t>Farmers in East Anglia, a key agricultural region, are already adapting to reduced water availability by trialling drought-resistant crops.</a:t>
            </a:r>
          </a:p>
        </p:txBody>
      </p:sp>
      <p:sp>
        <p:nvSpPr>
          <p:cNvPr id="19" name="Rectangle: Rounded Corners 18">
            <a:extLst>
              <a:ext uri="{FF2B5EF4-FFF2-40B4-BE49-F238E27FC236}">
                <a16:creationId xmlns:a16="http://schemas.microsoft.com/office/drawing/2014/main" id="{EEEC92E0-A38D-AF1D-B4DA-F71A2CF1AD8C}"/>
              </a:ext>
            </a:extLst>
          </p:cNvPr>
          <p:cNvSpPr/>
          <p:nvPr/>
        </p:nvSpPr>
        <p:spPr>
          <a:xfrm>
            <a:off x="570560" y="2650322"/>
            <a:ext cx="4915839" cy="816778"/>
          </a:xfrm>
          <a:prstGeom prst="roundRect">
            <a:avLst/>
          </a:prstGeom>
          <a:solidFill>
            <a:srgbClr val="CC2141"/>
          </a:solidFill>
          <a:ln>
            <a:solidFill>
              <a:srgbClr val="CC2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6"/>
          <p:cNvSpPr txBox="1"/>
          <p:nvPr/>
        </p:nvSpPr>
        <p:spPr>
          <a:xfrm>
            <a:off x="689967" y="2687015"/>
            <a:ext cx="4565809" cy="756004"/>
          </a:xfrm>
          <a:prstGeom prst="rect">
            <a:avLst/>
          </a:prstGeom>
        </p:spPr>
        <p:txBody>
          <a:bodyPr lIns="0" tIns="0" rIns="0" bIns="0" rtlCol="0" anchor="t">
            <a:spAutoFit/>
          </a:bodyPr>
          <a:lstStyle/>
          <a:p>
            <a:pPr algn="ctr">
              <a:lnSpc>
                <a:spcPts val="6105"/>
              </a:lnSpc>
              <a:spcBef>
                <a:spcPct val="0"/>
              </a:spcBef>
            </a:pPr>
            <a:r>
              <a:rPr lang="en-US" sz="4361" b="1">
                <a:solidFill>
                  <a:srgbClr val="FFFFFF"/>
                </a:solidFill>
                <a:latin typeface="Montserrat Classic Bold"/>
                <a:ea typeface="Montserrat Classic Bold"/>
                <a:cs typeface="Montserrat Classic Bold"/>
                <a:sym typeface="Montserrat Classic Bold"/>
              </a:rPr>
              <a:t>LOCAL IMPACTS</a:t>
            </a:r>
          </a:p>
        </p:txBody>
      </p:sp>
      <p:sp>
        <p:nvSpPr>
          <p:cNvPr id="17" name="TextBox 17"/>
          <p:cNvSpPr txBox="1"/>
          <p:nvPr/>
        </p:nvSpPr>
        <p:spPr>
          <a:xfrm>
            <a:off x="9915325" y="9335819"/>
            <a:ext cx="4108283" cy="372110"/>
          </a:xfrm>
          <a:prstGeom prst="rect">
            <a:avLst/>
          </a:prstGeom>
        </p:spPr>
        <p:txBody>
          <a:bodyPr lIns="0" tIns="0" rIns="0" bIns="0" rtlCol="0" anchor="t">
            <a:spAutoFit/>
          </a:bodyPr>
          <a:lstStyle/>
          <a:p>
            <a:pPr algn="l">
              <a:lnSpc>
                <a:spcPts val="1540"/>
              </a:lnSpc>
              <a:spcBef>
                <a:spcPct val="0"/>
              </a:spcBef>
            </a:pPr>
            <a:r>
              <a:rPr lang="en-US" sz="1100">
                <a:solidFill>
                  <a:srgbClr val="FFFFFF"/>
                </a:solidFill>
                <a:latin typeface="Montserrat Classic"/>
                <a:ea typeface="Montserrat Classic"/>
                <a:cs typeface="Montserrat Classic"/>
                <a:sym typeface="Montserrat Classic"/>
              </a:rPr>
              <a:t>Blue tractor sowing wheatView more by Avalon_Studio from Getty Images Signature</a:t>
            </a:r>
          </a:p>
        </p:txBody>
      </p:sp>
      <p:sp>
        <p:nvSpPr>
          <p:cNvPr id="18" name="TextBox 18"/>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Freeform 13"/>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6"/>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sp>
        <p:nvSpPr>
          <p:cNvPr id="15" name="Freeform 15"/>
          <p:cNvSpPr/>
          <p:nvPr/>
        </p:nvSpPr>
        <p:spPr>
          <a:xfrm>
            <a:off x="5838199" y="3992264"/>
            <a:ext cx="7589312" cy="7589312"/>
          </a:xfrm>
          <a:custGeom>
            <a:avLst/>
            <a:gdLst/>
            <a:ahLst/>
            <a:cxnLst/>
            <a:rect l="l" t="t" r="r" b="b"/>
            <a:pathLst>
              <a:path w="7589312" h="7589312">
                <a:moveTo>
                  <a:pt x="0" y="0"/>
                </a:moveTo>
                <a:lnTo>
                  <a:pt x="7589313" y="0"/>
                </a:lnTo>
                <a:lnTo>
                  <a:pt x="7589313" y="7589312"/>
                </a:lnTo>
                <a:lnTo>
                  <a:pt x="0" y="7589312"/>
                </a:lnTo>
                <a:lnTo>
                  <a:pt x="0" y="0"/>
                </a:lnTo>
                <a:close/>
              </a:path>
            </a:pathLst>
          </a:custGeom>
          <a:blipFill>
            <a:blip r:embed="rId6"/>
            <a:stretch>
              <a:fillRect/>
            </a:stretch>
          </a:blipFill>
        </p:spPr>
        <p:txBody>
          <a:bodyPr/>
          <a:lstStyle/>
          <a:p>
            <a:endParaRPr lang="en-GB"/>
          </a:p>
        </p:txBody>
      </p:sp>
      <p:sp>
        <p:nvSpPr>
          <p:cNvPr id="16" name="Freeform 16"/>
          <p:cNvSpPr/>
          <p:nvPr/>
        </p:nvSpPr>
        <p:spPr>
          <a:xfrm>
            <a:off x="4860488" y="3235216"/>
            <a:ext cx="5747257" cy="3232763"/>
          </a:xfrm>
          <a:custGeom>
            <a:avLst/>
            <a:gdLst/>
            <a:ahLst/>
            <a:cxnLst/>
            <a:rect l="l" t="t" r="r" b="b"/>
            <a:pathLst>
              <a:path w="5747257" h="3232763">
                <a:moveTo>
                  <a:pt x="0" y="0"/>
                </a:moveTo>
                <a:lnTo>
                  <a:pt x="5747257" y="0"/>
                </a:lnTo>
                <a:lnTo>
                  <a:pt x="5747257" y="3232763"/>
                </a:lnTo>
                <a:lnTo>
                  <a:pt x="0" y="3232763"/>
                </a:lnTo>
                <a:lnTo>
                  <a:pt x="0" y="0"/>
                </a:lnTo>
                <a:close/>
              </a:path>
            </a:pathLst>
          </a:custGeom>
          <a:blipFill>
            <a:blip r:embed="rId8"/>
            <a:stretch>
              <a:fillRect t="-38271" r="-17398"/>
            </a:stretch>
          </a:blipFill>
        </p:spPr>
        <p:txBody>
          <a:bodyPr/>
          <a:lstStyle/>
          <a:p>
            <a:endParaRPr lang="en-GB"/>
          </a:p>
        </p:txBody>
      </p:sp>
      <p:grpSp>
        <p:nvGrpSpPr>
          <p:cNvPr id="17" name="Group 17"/>
          <p:cNvGrpSpPr/>
          <p:nvPr/>
        </p:nvGrpSpPr>
        <p:grpSpPr>
          <a:xfrm rot="-298110">
            <a:off x="469563" y="5014004"/>
            <a:ext cx="6631688" cy="4780342"/>
            <a:chOff x="0" y="0"/>
            <a:chExt cx="8842250" cy="6373789"/>
          </a:xfrm>
        </p:grpSpPr>
        <p:sp>
          <p:nvSpPr>
            <p:cNvPr id="18" name="Freeform 18"/>
            <p:cNvSpPr/>
            <p:nvPr/>
          </p:nvSpPr>
          <p:spPr>
            <a:xfrm>
              <a:off x="0" y="0"/>
              <a:ext cx="8842250" cy="6373789"/>
            </a:xfrm>
            <a:custGeom>
              <a:avLst/>
              <a:gdLst/>
              <a:ahLst/>
              <a:cxnLst/>
              <a:rect l="l" t="t" r="r" b="b"/>
              <a:pathLst>
                <a:path w="8842250" h="6373789">
                  <a:moveTo>
                    <a:pt x="0" y="0"/>
                  </a:moveTo>
                  <a:lnTo>
                    <a:pt x="8842250" y="0"/>
                  </a:lnTo>
                  <a:lnTo>
                    <a:pt x="8842250" y="6373789"/>
                  </a:lnTo>
                  <a:lnTo>
                    <a:pt x="0" y="6373789"/>
                  </a:lnTo>
                  <a:lnTo>
                    <a:pt x="0" y="0"/>
                  </a:lnTo>
                  <a:close/>
                </a:path>
              </a:pathLst>
            </a:custGeom>
            <a:blipFill>
              <a:blip r:embed="rId9"/>
              <a:stretch>
                <a:fillRect/>
              </a:stretch>
            </a:blipFill>
          </p:spPr>
          <p:txBody>
            <a:bodyPr/>
            <a:lstStyle/>
            <a:p>
              <a:endParaRPr lang="en-GB"/>
            </a:p>
          </p:txBody>
        </p:sp>
        <p:sp>
          <p:nvSpPr>
            <p:cNvPr id="19" name="Freeform 19"/>
            <p:cNvSpPr/>
            <p:nvPr/>
          </p:nvSpPr>
          <p:spPr>
            <a:xfrm>
              <a:off x="526849" y="3381616"/>
              <a:ext cx="3774595" cy="2514824"/>
            </a:xfrm>
            <a:custGeom>
              <a:avLst/>
              <a:gdLst/>
              <a:ahLst/>
              <a:cxnLst/>
              <a:rect l="l" t="t" r="r" b="b"/>
              <a:pathLst>
                <a:path w="3774595" h="2514824">
                  <a:moveTo>
                    <a:pt x="0" y="0"/>
                  </a:moveTo>
                  <a:lnTo>
                    <a:pt x="3774596" y="0"/>
                  </a:lnTo>
                  <a:lnTo>
                    <a:pt x="3774596" y="2514824"/>
                  </a:lnTo>
                  <a:lnTo>
                    <a:pt x="0" y="2514824"/>
                  </a:lnTo>
                  <a:lnTo>
                    <a:pt x="0" y="0"/>
                  </a:lnTo>
                  <a:close/>
                </a:path>
              </a:pathLst>
            </a:custGeom>
            <a:blipFill>
              <a:blip r:embed="rId10"/>
              <a:stretch>
                <a:fillRect/>
              </a:stretch>
            </a:blipFill>
          </p:spPr>
          <p:txBody>
            <a:bodyPr/>
            <a:lstStyle/>
            <a:p>
              <a:endParaRPr lang="en-GB"/>
            </a:p>
          </p:txBody>
        </p:sp>
        <p:sp>
          <p:nvSpPr>
            <p:cNvPr id="20" name="TextBox 20"/>
            <p:cNvSpPr txBox="1"/>
            <p:nvPr/>
          </p:nvSpPr>
          <p:spPr>
            <a:xfrm>
              <a:off x="331150" y="2195463"/>
              <a:ext cx="8179949" cy="1186153"/>
            </a:xfrm>
            <a:prstGeom prst="rect">
              <a:avLst/>
            </a:prstGeom>
          </p:spPr>
          <p:txBody>
            <a:bodyPr lIns="0" tIns="0" rIns="0" bIns="0" rtlCol="0" anchor="t">
              <a:spAutoFit/>
            </a:bodyPr>
            <a:lstStyle/>
            <a:p>
              <a:pPr algn="ctr">
                <a:lnSpc>
                  <a:spcPts val="3098"/>
                </a:lnSpc>
              </a:pPr>
              <a:r>
                <a:rPr lang="en-US" sz="3404" b="1">
                  <a:solidFill>
                    <a:srgbClr val="000000"/>
                  </a:solidFill>
                  <a:latin typeface="Times New Roman Condensed Bold"/>
                  <a:ea typeface="Times New Roman Condensed Bold"/>
                  <a:cs typeface="Times New Roman Condensed Bold"/>
                  <a:sym typeface="Times New Roman Condensed Bold"/>
                </a:rPr>
                <a:t>Malaria in Kent: Climate Change Brings Tropical Disease to UK Shores</a:t>
              </a:r>
            </a:p>
          </p:txBody>
        </p:sp>
        <p:sp>
          <p:nvSpPr>
            <p:cNvPr id="21" name="TextBox 21"/>
            <p:cNvSpPr txBox="1"/>
            <p:nvPr/>
          </p:nvSpPr>
          <p:spPr>
            <a:xfrm>
              <a:off x="4449016" y="3333991"/>
              <a:ext cx="4062084" cy="2690092"/>
            </a:xfrm>
            <a:prstGeom prst="rect">
              <a:avLst/>
            </a:prstGeom>
          </p:spPr>
          <p:txBody>
            <a:bodyPr lIns="0" tIns="0" rIns="0" bIns="0" rtlCol="0" anchor="t">
              <a:spAutoFit/>
            </a:bodyPr>
            <a:lstStyle/>
            <a:p>
              <a:pPr algn="l">
                <a:lnSpc>
                  <a:spcPts val="1463"/>
                </a:lnSpc>
              </a:pPr>
              <a:r>
                <a:rPr lang="en-US" sz="1045">
                  <a:solidFill>
                    <a:srgbClr val="000000"/>
                  </a:solidFill>
                  <a:latin typeface="Times New Roman Condensed"/>
                  <a:ea typeface="Times New Roman Condensed"/>
                  <a:cs typeface="Times New Roman Condensed"/>
                  <a:sym typeface="Times New Roman Condensed"/>
                </a:rPr>
                <a:t>Malaria is not native to the UK and is not spread from person to person. However, malaria cases in the UK are associated with travel from tropical or subtropical areas. Mosquitoes carrying malara .The Anopheles atroparvus mosquito was once native to the UK and could carry malaria. Malaria was common in low-lying areas of Kent, Essex, and Sussex until the early 1900s. Risk of malaria-carrying mosquitoes. Climate change and the movement of people and goods could increase the risk of malaria-carrying mosquitoes reaching the UK. For example, the Asian tiger mosquito has been spotted in southeast England since 2016. </a:t>
              </a:r>
            </a:p>
            <a:p>
              <a:pPr algn="l">
                <a:lnSpc>
                  <a:spcPts val="1463"/>
                </a:lnSpc>
              </a:pPr>
              <a:endParaRPr lang="en-US" sz="1045">
                <a:solidFill>
                  <a:srgbClr val="000000"/>
                </a:solidFill>
                <a:latin typeface="Times New Roman Condensed"/>
                <a:ea typeface="Times New Roman Condensed"/>
                <a:cs typeface="Times New Roman Condensed"/>
                <a:sym typeface="Times New Roman Condensed"/>
              </a:endParaRPr>
            </a:p>
          </p:txBody>
        </p:sp>
      </p:grpSp>
      <p:sp>
        <p:nvSpPr>
          <p:cNvPr id="22" name="Freeform 22"/>
          <p:cNvSpPr/>
          <p:nvPr/>
        </p:nvSpPr>
        <p:spPr>
          <a:xfrm>
            <a:off x="7609708" y="6315540"/>
            <a:ext cx="2023148" cy="2942760"/>
          </a:xfrm>
          <a:custGeom>
            <a:avLst/>
            <a:gdLst/>
            <a:ahLst/>
            <a:cxnLst/>
            <a:rect l="l" t="t" r="r" b="b"/>
            <a:pathLst>
              <a:path w="2023148" h="2942760">
                <a:moveTo>
                  <a:pt x="0" y="0"/>
                </a:moveTo>
                <a:lnTo>
                  <a:pt x="2023147" y="0"/>
                </a:lnTo>
                <a:lnTo>
                  <a:pt x="2023147" y="2942760"/>
                </a:lnTo>
                <a:lnTo>
                  <a:pt x="0" y="29427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23" name="TextBox 23"/>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sp>
        <p:nvSpPr>
          <p:cNvPr id="24" name="TextBox 24"/>
          <p:cNvSpPr txBox="1"/>
          <p:nvPr/>
        </p:nvSpPr>
        <p:spPr>
          <a:xfrm>
            <a:off x="10532585" y="3400425"/>
            <a:ext cx="7556390" cy="5324475"/>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000000"/>
                </a:solidFill>
                <a:latin typeface="Montserrat Classic"/>
                <a:ea typeface="Montserrat Classic"/>
                <a:cs typeface="Montserrat Classic"/>
                <a:sym typeface="Montserrat Classic"/>
              </a:rPr>
              <a:t>Warmer temperatures allow diseases like malaria, dengue, and Zika virus to spread to new areas.</a:t>
            </a:r>
          </a:p>
          <a:p>
            <a:pPr marL="647700" lvl="1" indent="-323850" algn="l">
              <a:lnSpc>
                <a:spcPts val="4200"/>
              </a:lnSpc>
              <a:buFont typeface="Arial"/>
              <a:buChar char="•"/>
            </a:pPr>
            <a:r>
              <a:rPr lang="en-US" sz="3000">
                <a:solidFill>
                  <a:srgbClr val="000000"/>
                </a:solidFill>
                <a:latin typeface="Montserrat Classic"/>
                <a:ea typeface="Montserrat Classic"/>
                <a:cs typeface="Montserrat Classic"/>
                <a:sym typeface="Montserrat Classic"/>
              </a:rPr>
              <a:t>Tropical diseases are moving to regions that were previously too cool for the mosquitoes and pathogens that carry them.</a:t>
            </a:r>
          </a:p>
          <a:p>
            <a:pPr marL="647700" lvl="1" indent="-323850" algn="l">
              <a:lnSpc>
                <a:spcPts val="4200"/>
              </a:lnSpc>
              <a:buFont typeface="Arial"/>
              <a:buChar char="•"/>
            </a:pPr>
            <a:r>
              <a:rPr lang="en-US" sz="3000" b="1">
                <a:solidFill>
                  <a:srgbClr val="000000"/>
                </a:solidFill>
                <a:latin typeface="Montserrat Classic Bold"/>
                <a:ea typeface="Montserrat Classic Bold"/>
                <a:cs typeface="Montserrat Classic Bold"/>
                <a:sym typeface="Montserrat Classic Bold"/>
              </a:rPr>
              <a:t>Example: </a:t>
            </a:r>
            <a:r>
              <a:rPr lang="en-US" sz="3000">
                <a:solidFill>
                  <a:srgbClr val="000000"/>
                </a:solidFill>
                <a:latin typeface="Montserrat Classic"/>
                <a:ea typeface="Montserrat Classic"/>
                <a:cs typeface="Montserrat Classic"/>
                <a:sym typeface="Montserrat Classic"/>
              </a:rPr>
              <a:t>Malaria is spreading to parts of Europe and North America due to higher temperatures.</a:t>
            </a:r>
          </a:p>
        </p:txBody>
      </p:sp>
      <p:sp>
        <p:nvSpPr>
          <p:cNvPr id="25" name="TextBox 25"/>
          <p:cNvSpPr txBox="1"/>
          <p:nvPr/>
        </p:nvSpPr>
        <p:spPr>
          <a:xfrm>
            <a:off x="4860488" y="2084596"/>
            <a:ext cx="8567023" cy="712470"/>
          </a:xfrm>
          <a:prstGeom prst="rect">
            <a:avLst/>
          </a:prstGeom>
        </p:spPr>
        <p:txBody>
          <a:bodyPr lIns="0" tIns="0" rIns="0" bIns="0" rtlCol="0" anchor="t">
            <a:spAutoFit/>
          </a:bodyPr>
          <a:lstStyle/>
          <a:p>
            <a:pPr algn="ctr">
              <a:lnSpc>
                <a:spcPts val="5880"/>
              </a:lnSpc>
              <a:spcBef>
                <a:spcPct val="0"/>
              </a:spcBef>
            </a:pPr>
            <a:r>
              <a:rPr lang="en-US" sz="4200" b="1">
                <a:solidFill>
                  <a:srgbClr val="000000"/>
                </a:solidFill>
                <a:latin typeface="Montserrat Classic Bold"/>
                <a:ea typeface="Montserrat Classic Bold"/>
                <a:cs typeface="Montserrat Classic Bold"/>
                <a:sym typeface="Montserrat Classic Bold"/>
              </a:rPr>
              <a:t>The Spread of Tropical Diseases</a:t>
            </a:r>
          </a:p>
        </p:txBody>
      </p:sp>
      <p:sp>
        <p:nvSpPr>
          <p:cNvPr id="26" name="TextBox 26"/>
          <p:cNvSpPr txBox="1"/>
          <p:nvPr/>
        </p:nvSpPr>
        <p:spPr>
          <a:xfrm>
            <a:off x="4860488" y="3216166"/>
            <a:ext cx="5747257" cy="165100"/>
          </a:xfrm>
          <a:prstGeom prst="rect">
            <a:avLst/>
          </a:prstGeom>
        </p:spPr>
        <p:txBody>
          <a:bodyPr lIns="0" tIns="0" rIns="0" bIns="0" rtlCol="0" anchor="t">
            <a:spAutoFit/>
          </a:bodyPr>
          <a:lstStyle/>
          <a:p>
            <a:pPr algn="ctr">
              <a:lnSpc>
                <a:spcPts val="1399"/>
              </a:lnSpc>
              <a:spcBef>
                <a:spcPct val="0"/>
              </a:spcBef>
            </a:pPr>
            <a:r>
              <a:rPr lang="en-US" sz="999">
                <a:solidFill>
                  <a:srgbClr val="FFFFFF"/>
                </a:solidFill>
                <a:latin typeface="Montserrat Classic"/>
                <a:ea typeface="Montserrat Classic"/>
                <a:cs typeface="Montserrat Classic"/>
                <a:sym typeface="Montserrat Classic"/>
              </a:rPr>
              <a:t>Dangerous Zika Infected Mosquito Skin Bite  Macro. by nechaev-kon from Getty Images</a:t>
            </a:r>
          </a:p>
        </p:txBody>
      </p:sp>
      <p:sp>
        <p:nvSpPr>
          <p:cNvPr id="27" name="TextBox 27"/>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Freeform 13"/>
          <p:cNvSpPr/>
          <p:nvPr/>
        </p:nvSpPr>
        <p:spPr>
          <a:xfrm>
            <a:off x="9144000" y="3018443"/>
            <a:ext cx="8964397" cy="6688513"/>
          </a:xfrm>
          <a:custGeom>
            <a:avLst/>
            <a:gdLst/>
            <a:ahLst/>
            <a:cxnLst/>
            <a:rect l="l" t="t" r="r" b="b"/>
            <a:pathLst>
              <a:path w="8964397" h="6688513">
                <a:moveTo>
                  <a:pt x="0" y="0"/>
                </a:moveTo>
                <a:lnTo>
                  <a:pt x="8964397" y="0"/>
                </a:lnTo>
                <a:lnTo>
                  <a:pt x="8964397" y="6688514"/>
                </a:lnTo>
                <a:lnTo>
                  <a:pt x="0" y="6688514"/>
                </a:lnTo>
                <a:lnTo>
                  <a:pt x="0" y="0"/>
                </a:lnTo>
                <a:close/>
              </a:path>
            </a:pathLst>
          </a:custGeom>
          <a:blipFill>
            <a:blip r:embed="rId6"/>
            <a:stretch>
              <a:fillRect l="-42869" t="-19153" b="-8422"/>
            </a:stretch>
          </a:blipFill>
        </p:spPr>
        <p:txBody>
          <a:bodyPr/>
          <a:lstStyle/>
          <a:p>
            <a:endParaRPr lang="en-GB"/>
          </a:p>
        </p:txBody>
      </p:sp>
      <p:sp>
        <p:nvSpPr>
          <p:cNvPr id="14" name="Freeform 14"/>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7"/>
            <a:stretch>
              <a:fillRect/>
            </a:stretch>
          </a:blipFill>
        </p:spPr>
        <p:txBody>
          <a:bodyPr/>
          <a:lstStyle/>
          <a:p>
            <a:endParaRPr lang="en-GB"/>
          </a:p>
        </p:txBody>
      </p:sp>
      <p:sp>
        <p:nvSpPr>
          <p:cNvPr id="15" name="Freeform 15"/>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8"/>
            <a:stretch>
              <a:fillRect l="-21116" r="-19874" b="-67942"/>
            </a:stretch>
          </a:blipFill>
        </p:spPr>
        <p:txBody>
          <a:bodyPr/>
          <a:lstStyle/>
          <a:p>
            <a:endParaRPr lang="en-GB"/>
          </a:p>
        </p:txBody>
      </p:sp>
      <p:sp>
        <p:nvSpPr>
          <p:cNvPr id="16" name="Freeform 16"/>
          <p:cNvSpPr/>
          <p:nvPr/>
        </p:nvSpPr>
        <p:spPr>
          <a:xfrm flipH="1">
            <a:off x="8658442" y="6829207"/>
            <a:ext cx="3748285" cy="3457793"/>
          </a:xfrm>
          <a:custGeom>
            <a:avLst/>
            <a:gdLst/>
            <a:ahLst/>
            <a:cxnLst/>
            <a:rect l="l" t="t" r="r" b="b"/>
            <a:pathLst>
              <a:path w="3748285" h="3457793">
                <a:moveTo>
                  <a:pt x="3748285" y="0"/>
                </a:moveTo>
                <a:lnTo>
                  <a:pt x="0" y="0"/>
                </a:lnTo>
                <a:lnTo>
                  <a:pt x="0" y="3457793"/>
                </a:lnTo>
                <a:lnTo>
                  <a:pt x="3748285" y="3457793"/>
                </a:lnTo>
                <a:lnTo>
                  <a:pt x="3748285" y="0"/>
                </a:lnTo>
                <a:close/>
              </a:path>
            </a:pathLst>
          </a:custGeom>
          <a:blipFill>
            <a:blip r:embed="rId9"/>
            <a:stretch>
              <a:fillRect/>
            </a:stretch>
          </a:blipFill>
        </p:spPr>
        <p:txBody>
          <a:bodyPr/>
          <a:lstStyle/>
          <a:p>
            <a:endParaRPr lang="en-GB"/>
          </a:p>
        </p:txBody>
      </p:sp>
      <p:sp>
        <p:nvSpPr>
          <p:cNvPr id="17" name="TextBox 17"/>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sp>
        <p:nvSpPr>
          <p:cNvPr id="18" name="TextBox 18"/>
          <p:cNvSpPr txBox="1"/>
          <p:nvPr/>
        </p:nvSpPr>
        <p:spPr>
          <a:xfrm>
            <a:off x="541020" y="3584777"/>
            <a:ext cx="8310372" cy="5326073"/>
          </a:xfrm>
          <a:prstGeom prst="rect">
            <a:avLst/>
          </a:prstGeom>
        </p:spPr>
        <p:txBody>
          <a:bodyPr lIns="0" tIns="0" rIns="0" bIns="0" rtlCol="0" anchor="t">
            <a:spAutoFit/>
          </a:bodyPr>
          <a:lstStyle/>
          <a:p>
            <a:pPr marL="647700" lvl="1" indent="-323850" algn="l">
              <a:lnSpc>
                <a:spcPts val="4200"/>
              </a:lnSpc>
              <a:buFont typeface="Arial"/>
              <a:buChar char="•"/>
            </a:pPr>
            <a:r>
              <a:rPr lang="en-US" sz="3000" dirty="0">
                <a:solidFill>
                  <a:srgbClr val="000000"/>
                </a:solidFill>
                <a:latin typeface="Montserrat Classic"/>
                <a:ea typeface="Montserrat Classic"/>
                <a:cs typeface="Montserrat Classic"/>
                <a:sym typeface="Montserrat Classic"/>
              </a:rPr>
              <a:t>Warmer temperatures and increased air pollution are contributing to a rise in asthma cases. </a:t>
            </a:r>
          </a:p>
          <a:p>
            <a:pPr marL="647700" lvl="1" indent="-323850" algn="l">
              <a:lnSpc>
                <a:spcPts val="4200"/>
              </a:lnSpc>
              <a:buFont typeface="Arial"/>
              <a:buChar char="•"/>
            </a:pPr>
            <a:r>
              <a:rPr lang="en-US" sz="3000" dirty="0">
                <a:solidFill>
                  <a:srgbClr val="000000"/>
                </a:solidFill>
                <a:latin typeface="Montserrat Classic"/>
                <a:ea typeface="Montserrat Classic"/>
                <a:cs typeface="Montserrat Classic"/>
                <a:sym typeface="Montserrat Classic"/>
              </a:rPr>
              <a:t>Higher temperatures can worsen air quality by increasing the concentration of pollutants. </a:t>
            </a:r>
          </a:p>
          <a:p>
            <a:pPr marL="647700" lvl="1" indent="-323850" algn="l">
              <a:lnSpc>
                <a:spcPts val="4200"/>
              </a:lnSpc>
              <a:buFont typeface="Arial"/>
              <a:buChar char="•"/>
            </a:pPr>
            <a:r>
              <a:rPr lang="en-US" sz="3000" dirty="0">
                <a:solidFill>
                  <a:srgbClr val="000000"/>
                </a:solidFill>
                <a:latin typeface="Montserrat Classic"/>
                <a:ea typeface="Montserrat Classic"/>
                <a:cs typeface="Montserrat Classic"/>
                <a:sym typeface="Montserrat Classic"/>
              </a:rPr>
              <a:t>These pollutants irritate the lungs and trigger asthma attacks, particularly in vulnerable populations e.g. children and the elderly.</a:t>
            </a:r>
          </a:p>
        </p:txBody>
      </p:sp>
      <p:sp>
        <p:nvSpPr>
          <p:cNvPr id="19" name="TextBox 19"/>
          <p:cNvSpPr txBox="1"/>
          <p:nvPr/>
        </p:nvSpPr>
        <p:spPr>
          <a:xfrm>
            <a:off x="3211782" y="2084596"/>
            <a:ext cx="11864435" cy="712470"/>
          </a:xfrm>
          <a:prstGeom prst="rect">
            <a:avLst/>
          </a:prstGeom>
        </p:spPr>
        <p:txBody>
          <a:bodyPr lIns="0" tIns="0" rIns="0" bIns="0" rtlCol="0" anchor="t">
            <a:spAutoFit/>
          </a:bodyPr>
          <a:lstStyle/>
          <a:p>
            <a:pPr algn="ctr">
              <a:lnSpc>
                <a:spcPts val="5880"/>
              </a:lnSpc>
              <a:spcBef>
                <a:spcPct val="0"/>
              </a:spcBef>
            </a:pPr>
            <a:r>
              <a:rPr lang="en-US" sz="4200" b="1">
                <a:solidFill>
                  <a:srgbClr val="000000"/>
                </a:solidFill>
                <a:latin typeface="Montserrat Classic Bold"/>
                <a:ea typeface="Montserrat Classic Bold"/>
                <a:cs typeface="Montserrat Classic Bold"/>
                <a:sym typeface="Montserrat Classic Bold"/>
              </a:rPr>
              <a:t>Climate Change and Respiratory Health</a:t>
            </a:r>
          </a:p>
        </p:txBody>
      </p:sp>
      <p:sp>
        <p:nvSpPr>
          <p:cNvPr id="20" name="TextBox 20"/>
          <p:cNvSpPr txBox="1"/>
          <p:nvPr/>
        </p:nvSpPr>
        <p:spPr>
          <a:xfrm>
            <a:off x="13053138" y="3035191"/>
            <a:ext cx="5032653" cy="181610"/>
          </a:xfrm>
          <a:prstGeom prst="rect">
            <a:avLst/>
          </a:prstGeom>
        </p:spPr>
        <p:txBody>
          <a:bodyPr lIns="0" tIns="0" rIns="0" bIns="0" rtlCol="0" anchor="t">
            <a:spAutoFit/>
          </a:bodyPr>
          <a:lstStyle/>
          <a:p>
            <a:pPr algn="ctr">
              <a:lnSpc>
                <a:spcPts val="1540"/>
              </a:lnSpc>
              <a:spcBef>
                <a:spcPct val="0"/>
              </a:spcBef>
            </a:pPr>
            <a:r>
              <a:rPr lang="en-US" sz="1100">
                <a:solidFill>
                  <a:srgbClr val="FFFFFF"/>
                </a:solidFill>
                <a:latin typeface="Montserrat Classic"/>
                <a:ea typeface="Montserrat Classic"/>
                <a:cs typeface="Montserrat Classic"/>
                <a:sym typeface="Montserrat Classic"/>
              </a:rPr>
              <a:t>PM2.5 Air pollution of Bangkok View more by Mas042 from Getty Images</a:t>
            </a:r>
          </a:p>
        </p:txBody>
      </p:sp>
      <p:sp>
        <p:nvSpPr>
          <p:cNvPr id="21" name="TextBox 21"/>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Freeform 13"/>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6"/>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sp>
        <p:nvSpPr>
          <p:cNvPr id="15" name="TextBox 15"/>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grpSp>
        <p:nvGrpSpPr>
          <p:cNvPr id="16" name="Group 16"/>
          <p:cNvGrpSpPr/>
          <p:nvPr/>
        </p:nvGrpSpPr>
        <p:grpSpPr>
          <a:xfrm>
            <a:off x="6264706" y="3063968"/>
            <a:ext cx="5473631" cy="5901711"/>
            <a:chOff x="0" y="0"/>
            <a:chExt cx="1441615" cy="1554360"/>
          </a:xfrm>
        </p:grpSpPr>
        <p:sp>
          <p:nvSpPr>
            <p:cNvPr id="17" name="Freeform 17"/>
            <p:cNvSpPr/>
            <p:nvPr/>
          </p:nvSpPr>
          <p:spPr>
            <a:xfrm>
              <a:off x="0" y="0"/>
              <a:ext cx="1441615" cy="1554360"/>
            </a:xfrm>
            <a:custGeom>
              <a:avLst/>
              <a:gdLst/>
              <a:ahLst/>
              <a:cxnLst/>
              <a:rect l="l" t="t" r="r" b="b"/>
              <a:pathLst>
                <a:path w="1441615" h="1554360">
                  <a:moveTo>
                    <a:pt x="72135" y="0"/>
                  </a:moveTo>
                  <a:lnTo>
                    <a:pt x="1369480" y="0"/>
                  </a:lnTo>
                  <a:cubicBezTo>
                    <a:pt x="1388612" y="0"/>
                    <a:pt x="1406959" y="7600"/>
                    <a:pt x="1420487" y="21128"/>
                  </a:cubicBezTo>
                  <a:cubicBezTo>
                    <a:pt x="1434015" y="34656"/>
                    <a:pt x="1441615" y="53003"/>
                    <a:pt x="1441615" y="72135"/>
                  </a:cubicBezTo>
                  <a:lnTo>
                    <a:pt x="1441615" y="1482226"/>
                  </a:lnTo>
                  <a:cubicBezTo>
                    <a:pt x="1441615" y="1522064"/>
                    <a:pt x="1409319" y="1554360"/>
                    <a:pt x="1369480" y="1554360"/>
                  </a:cubicBezTo>
                  <a:lnTo>
                    <a:pt x="72135" y="1554360"/>
                  </a:lnTo>
                  <a:cubicBezTo>
                    <a:pt x="53003" y="1554360"/>
                    <a:pt x="34656" y="1546760"/>
                    <a:pt x="21128" y="1533232"/>
                  </a:cubicBezTo>
                  <a:cubicBezTo>
                    <a:pt x="7600" y="1519705"/>
                    <a:pt x="0" y="1501357"/>
                    <a:pt x="0" y="1482226"/>
                  </a:cubicBezTo>
                  <a:lnTo>
                    <a:pt x="0" y="72135"/>
                  </a:lnTo>
                  <a:cubicBezTo>
                    <a:pt x="0" y="32296"/>
                    <a:pt x="32296" y="0"/>
                    <a:pt x="72135" y="0"/>
                  </a:cubicBezTo>
                  <a:close/>
                </a:path>
              </a:pathLst>
            </a:custGeom>
            <a:solidFill>
              <a:srgbClr val="FFFFFF"/>
            </a:solidFill>
            <a:ln w="76200" cap="rnd">
              <a:solidFill>
                <a:srgbClr val="CC2141"/>
              </a:solidFill>
              <a:prstDash val="solid"/>
              <a:round/>
            </a:ln>
          </p:spPr>
          <p:txBody>
            <a:bodyPr/>
            <a:lstStyle/>
            <a:p>
              <a:endParaRPr lang="en-GB"/>
            </a:p>
          </p:txBody>
        </p:sp>
        <p:sp>
          <p:nvSpPr>
            <p:cNvPr id="18" name="TextBox 18"/>
            <p:cNvSpPr txBox="1"/>
            <p:nvPr/>
          </p:nvSpPr>
          <p:spPr>
            <a:xfrm>
              <a:off x="0" y="-47625"/>
              <a:ext cx="1441615" cy="1601985"/>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6349443" y="3271844"/>
            <a:ext cx="5304158" cy="5324475"/>
          </a:xfrm>
          <a:prstGeom prst="rect">
            <a:avLst/>
          </a:prstGeom>
        </p:spPr>
        <p:txBody>
          <a:bodyPr lIns="0" tIns="0" rIns="0" bIns="0" rtlCol="0" anchor="t">
            <a:spAutoFit/>
          </a:bodyPr>
          <a:lstStyle/>
          <a:p>
            <a:pPr algn="ctr">
              <a:lnSpc>
                <a:spcPts val="4200"/>
              </a:lnSpc>
              <a:spcBef>
                <a:spcPct val="0"/>
              </a:spcBef>
            </a:pPr>
            <a:r>
              <a:rPr lang="en-US" sz="3000" b="1">
                <a:solidFill>
                  <a:srgbClr val="000000"/>
                </a:solidFill>
                <a:latin typeface="Montserrat Classic Bold"/>
                <a:ea typeface="Montserrat Classic Bold"/>
                <a:cs typeface="Montserrat Classic Bold"/>
                <a:sym typeface="Montserrat Classic Bold"/>
              </a:rPr>
              <a:t>Economic impacts</a:t>
            </a:r>
            <a:r>
              <a:rPr lang="en-US" sz="3000">
                <a:solidFill>
                  <a:srgbClr val="000000"/>
                </a:solidFill>
                <a:latin typeface="Montserrat Classic"/>
                <a:ea typeface="Montserrat Classic"/>
                <a:cs typeface="Montserrat Classic"/>
                <a:sym typeface="Montserrat Classic"/>
              </a:rPr>
              <a:t> refer to the financial effects of an event on individuals, businesses and the overall economy. This includes property damage, business disruption, costs of repairs and rebuilding, and impacts on industries such as agriculture and tourism.</a:t>
            </a:r>
          </a:p>
        </p:txBody>
      </p:sp>
      <p:grpSp>
        <p:nvGrpSpPr>
          <p:cNvPr id="20" name="Group 20"/>
          <p:cNvGrpSpPr/>
          <p:nvPr/>
        </p:nvGrpSpPr>
        <p:grpSpPr>
          <a:xfrm>
            <a:off x="323852" y="3063968"/>
            <a:ext cx="5473631" cy="5368752"/>
            <a:chOff x="0" y="0"/>
            <a:chExt cx="7298175" cy="7158336"/>
          </a:xfrm>
        </p:grpSpPr>
        <p:grpSp>
          <p:nvGrpSpPr>
            <p:cNvPr id="21" name="Group 21"/>
            <p:cNvGrpSpPr/>
            <p:nvPr/>
          </p:nvGrpSpPr>
          <p:grpSpPr>
            <a:xfrm>
              <a:off x="0" y="0"/>
              <a:ext cx="7298175" cy="7158336"/>
              <a:chOff x="0" y="0"/>
              <a:chExt cx="1441615" cy="1413992"/>
            </a:xfrm>
          </p:grpSpPr>
          <p:sp>
            <p:nvSpPr>
              <p:cNvPr id="22" name="Freeform 22"/>
              <p:cNvSpPr/>
              <p:nvPr/>
            </p:nvSpPr>
            <p:spPr>
              <a:xfrm>
                <a:off x="0" y="0"/>
                <a:ext cx="1441615" cy="1413992"/>
              </a:xfrm>
              <a:custGeom>
                <a:avLst/>
                <a:gdLst/>
                <a:ahLst/>
                <a:cxnLst/>
                <a:rect l="l" t="t" r="r" b="b"/>
                <a:pathLst>
                  <a:path w="1441615" h="1413992">
                    <a:moveTo>
                      <a:pt x="72135" y="0"/>
                    </a:moveTo>
                    <a:lnTo>
                      <a:pt x="1369480" y="0"/>
                    </a:lnTo>
                    <a:cubicBezTo>
                      <a:pt x="1388612" y="0"/>
                      <a:pt x="1406959" y="7600"/>
                      <a:pt x="1420487" y="21128"/>
                    </a:cubicBezTo>
                    <a:cubicBezTo>
                      <a:pt x="1434015" y="34656"/>
                      <a:pt x="1441615" y="53003"/>
                      <a:pt x="1441615" y="72135"/>
                    </a:cubicBezTo>
                    <a:lnTo>
                      <a:pt x="1441615" y="1341858"/>
                    </a:lnTo>
                    <a:cubicBezTo>
                      <a:pt x="1441615" y="1360989"/>
                      <a:pt x="1434015" y="1379337"/>
                      <a:pt x="1420487" y="1392865"/>
                    </a:cubicBezTo>
                    <a:cubicBezTo>
                      <a:pt x="1406959" y="1406392"/>
                      <a:pt x="1388612" y="1413992"/>
                      <a:pt x="1369480" y="1413992"/>
                    </a:cubicBezTo>
                    <a:lnTo>
                      <a:pt x="72135" y="1413992"/>
                    </a:lnTo>
                    <a:cubicBezTo>
                      <a:pt x="32296" y="1413992"/>
                      <a:pt x="0" y="1381697"/>
                      <a:pt x="0" y="1341858"/>
                    </a:cubicBezTo>
                    <a:lnTo>
                      <a:pt x="0" y="72135"/>
                    </a:lnTo>
                    <a:cubicBezTo>
                      <a:pt x="0" y="32296"/>
                      <a:pt x="32296" y="0"/>
                      <a:pt x="72135" y="0"/>
                    </a:cubicBezTo>
                    <a:close/>
                  </a:path>
                </a:pathLst>
              </a:custGeom>
              <a:solidFill>
                <a:srgbClr val="FFFFFF"/>
              </a:solidFill>
              <a:ln w="76200" cap="rnd">
                <a:solidFill>
                  <a:srgbClr val="B8DA0C"/>
                </a:solidFill>
                <a:prstDash val="solid"/>
                <a:round/>
              </a:ln>
            </p:spPr>
            <p:txBody>
              <a:bodyPr/>
              <a:lstStyle/>
              <a:p>
                <a:endParaRPr lang="en-GB"/>
              </a:p>
            </p:txBody>
          </p:sp>
          <p:sp>
            <p:nvSpPr>
              <p:cNvPr id="23" name="TextBox 23"/>
              <p:cNvSpPr txBox="1"/>
              <p:nvPr/>
            </p:nvSpPr>
            <p:spPr>
              <a:xfrm>
                <a:off x="0" y="-47625"/>
                <a:ext cx="1441615" cy="1461617"/>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252019" y="362893"/>
              <a:ext cx="6794137" cy="6365875"/>
            </a:xfrm>
            <a:prstGeom prst="rect">
              <a:avLst/>
            </a:prstGeom>
          </p:spPr>
          <p:txBody>
            <a:bodyPr lIns="0" tIns="0" rIns="0" bIns="0" rtlCol="0" anchor="t">
              <a:spAutoFit/>
            </a:bodyPr>
            <a:lstStyle/>
            <a:p>
              <a:pPr algn="ctr">
                <a:lnSpc>
                  <a:spcPts val="4200"/>
                </a:lnSpc>
                <a:spcBef>
                  <a:spcPct val="0"/>
                </a:spcBef>
              </a:pPr>
              <a:r>
                <a:rPr lang="en-US" sz="3000" b="1">
                  <a:solidFill>
                    <a:srgbClr val="000000"/>
                  </a:solidFill>
                  <a:latin typeface="Montserrat Classic Bold"/>
                  <a:ea typeface="Montserrat Classic Bold"/>
                  <a:cs typeface="Montserrat Classic Bold"/>
                  <a:sym typeface="Montserrat Classic Bold"/>
                </a:rPr>
                <a:t>Social impacts</a:t>
              </a:r>
              <a:r>
                <a:rPr lang="en-US" sz="3000">
                  <a:solidFill>
                    <a:srgbClr val="000000"/>
                  </a:solidFill>
                  <a:latin typeface="Montserrat Classic"/>
                  <a:ea typeface="Montserrat Classic"/>
                  <a:cs typeface="Montserrat Classic"/>
                  <a:sym typeface="Montserrat Classic"/>
                </a:rPr>
                <a:t> refer to the effects of an event on the lives, health and wellbeing of people in a community. This includes disruptions to daily life, displacement, casualties, public health issues and changes in community dynamics.</a:t>
              </a:r>
            </a:p>
          </p:txBody>
        </p:sp>
      </p:grpSp>
      <p:grpSp>
        <p:nvGrpSpPr>
          <p:cNvPr id="25" name="Group 25"/>
          <p:cNvGrpSpPr/>
          <p:nvPr/>
        </p:nvGrpSpPr>
        <p:grpSpPr>
          <a:xfrm>
            <a:off x="12205560" y="3063968"/>
            <a:ext cx="5473631" cy="4887185"/>
            <a:chOff x="0" y="0"/>
            <a:chExt cx="1441615" cy="1287160"/>
          </a:xfrm>
        </p:grpSpPr>
        <p:sp>
          <p:nvSpPr>
            <p:cNvPr id="26" name="Freeform 26"/>
            <p:cNvSpPr/>
            <p:nvPr/>
          </p:nvSpPr>
          <p:spPr>
            <a:xfrm>
              <a:off x="0" y="0"/>
              <a:ext cx="1441615" cy="1287160"/>
            </a:xfrm>
            <a:custGeom>
              <a:avLst/>
              <a:gdLst/>
              <a:ahLst/>
              <a:cxnLst/>
              <a:rect l="l" t="t" r="r" b="b"/>
              <a:pathLst>
                <a:path w="1441615" h="1287160">
                  <a:moveTo>
                    <a:pt x="72135" y="0"/>
                  </a:moveTo>
                  <a:lnTo>
                    <a:pt x="1369480" y="0"/>
                  </a:lnTo>
                  <a:cubicBezTo>
                    <a:pt x="1388612" y="0"/>
                    <a:pt x="1406959" y="7600"/>
                    <a:pt x="1420487" y="21128"/>
                  </a:cubicBezTo>
                  <a:cubicBezTo>
                    <a:pt x="1434015" y="34656"/>
                    <a:pt x="1441615" y="53003"/>
                    <a:pt x="1441615" y="72135"/>
                  </a:cubicBezTo>
                  <a:lnTo>
                    <a:pt x="1441615" y="1215025"/>
                  </a:lnTo>
                  <a:cubicBezTo>
                    <a:pt x="1441615" y="1254864"/>
                    <a:pt x="1409319" y="1287160"/>
                    <a:pt x="1369480" y="1287160"/>
                  </a:cubicBezTo>
                  <a:lnTo>
                    <a:pt x="72135" y="1287160"/>
                  </a:lnTo>
                  <a:cubicBezTo>
                    <a:pt x="53003" y="1287160"/>
                    <a:pt x="34656" y="1279560"/>
                    <a:pt x="21128" y="1266032"/>
                  </a:cubicBezTo>
                  <a:cubicBezTo>
                    <a:pt x="7600" y="1252504"/>
                    <a:pt x="0" y="1234157"/>
                    <a:pt x="0" y="1215025"/>
                  </a:cubicBezTo>
                  <a:lnTo>
                    <a:pt x="0" y="72135"/>
                  </a:lnTo>
                  <a:cubicBezTo>
                    <a:pt x="0" y="32296"/>
                    <a:pt x="32296" y="0"/>
                    <a:pt x="72135" y="0"/>
                  </a:cubicBezTo>
                  <a:close/>
                </a:path>
              </a:pathLst>
            </a:custGeom>
            <a:solidFill>
              <a:srgbClr val="FFFFFF"/>
            </a:solidFill>
            <a:ln w="76200" cap="rnd">
              <a:solidFill>
                <a:srgbClr val="1C78B6"/>
              </a:solidFill>
              <a:prstDash val="solid"/>
              <a:round/>
            </a:ln>
          </p:spPr>
          <p:txBody>
            <a:bodyPr/>
            <a:lstStyle/>
            <a:p>
              <a:endParaRPr lang="en-GB"/>
            </a:p>
          </p:txBody>
        </p:sp>
        <p:sp>
          <p:nvSpPr>
            <p:cNvPr id="27" name="TextBox 27"/>
            <p:cNvSpPr txBox="1"/>
            <p:nvPr/>
          </p:nvSpPr>
          <p:spPr>
            <a:xfrm>
              <a:off x="0" y="-47625"/>
              <a:ext cx="1441615" cy="1334785"/>
            </a:xfrm>
            <a:prstGeom prst="rect">
              <a:avLst/>
            </a:prstGeom>
          </p:spPr>
          <p:txBody>
            <a:bodyPr lIns="50800" tIns="50800" rIns="50800" bIns="50800" rtlCol="0" anchor="ctr"/>
            <a:lstStyle/>
            <a:p>
              <a:pPr algn="ctr">
                <a:lnSpc>
                  <a:spcPts val="2659"/>
                </a:lnSpc>
              </a:pPr>
              <a:endParaRPr/>
            </a:p>
          </p:txBody>
        </p:sp>
      </p:grpSp>
      <p:sp>
        <p:nvSpPr>
          <p:cNvPr id="28" name="TextBox 28"/>
          <p:cNvSpPr txBox="1"/>
          <p:nvPr/>
        </p:nvSpPr>
        <p:spPr>
          <a:xfrm>
            <a:off x="12440306" y="3316373"/>
            <a:ext cx="5004139" cy="4257675"/>
          </a:xfrm>
          <a:prstGeom prst="rect">
            <a:avLst/>
          </a:prstGeom>
        </p:spPr>
        <p:txBody>
          <a:bodyPr lIns="0" tIns="0" rIns="0" bIns="0" rtlCol="0" anchor="t">
            <a:spAutoFit/>
          </a:bodyPr>
          <a:lstStyle/>
          <a:p>
            <a:pPr algn="ctr">
              <a:lnSpc>
                <a:spcPts val="4200"/>
              </a:lnSpc>
              <a:spcBef>
                <a:spcPct val="0"/>
              </a:spcBef>
            </a:pPr>
            <a:r>
              <a:rPr lang="en-US" sz="3000" b="1">
                <a:solidFill>
                  <a:srgbClr val="000000"/>
                </a:solidFill>
                <a:latin typeface="Montserrat Classic Bold"/>
                <a:ea typeface="Montserrat Classic Bold"/>
                <a:cs typeface="Montserrat Classic Bold"/>
                <a:sym typeface="Montserrat Classic Bold"/>
              </a:rPr>
              <a:t>Environmental impacts</a:t>
            </a:r>
            <a:r>
              <a:rPr lang="en-US" sz="3000">
                <a:solidFill>
                  <a:srgbClr val="000000"/>
                </a:solidFill>
                <a:latin typeface="Montserrat Classic"/>
                <a:ea typeface="Montserrat Classic"/>
                <a:cs typeface="Montserrat Classic"/>
                <a:sym typeface="Montserrat Classic"/>
              </a:rPr>
              <a:t> involve changes to the natural environment due to an event. This includes effects on wildlife, ecosystems, natural resources, and pollution levels.</a:t>
            </a:r>
          </a:p>
        </p:txBody>
      </p:sp>
      <p:sp>
        <p:nvSpPr>
          <p:cNvPr id="29" name="TextBox 29"/>
          <p:cNvSpPr txBox="1"/>
          <p:nvPr/>
        </p:nvSpPr>
        <p:spPr>
          <a:xfrm>
            <a:off x="57770" y="9210675"/>
            <a:ext cx="8300822" cy="824865"/>
          </a:xfrm>
          <a:prstGeom prst="rect">
            <a:avLst/>
          </a:prstGeom>
        </p:spPr>
        <p:txBody>
          <a:bodyPr lIns="0" tIns="0" rIns="0" bIns="0" rtlCol="0" anchor="t">
            <a:spAutoFit/>
          </a:bodyPr>
          <a:lstStyle/>
          <a:p>
            <a:pPr algn="ctr">
              <a:lnSpc>
                <a:spcPts val="3359"/>
              </a:lnSpc>
              <a:spcBef>
                <a:spcPct val="0"/>
              </a:spcBef>
            </a:pPr>
            <a:r>
              <a:rPr lang="en-US" sz="2399">
                <a:solidFill>
                  <a:srgbClr val="000000"/>
                </a:solidFill>
                <a:latin typeface="Montserrat Classic"/>
                <a:ea typeface="Montserrat Classic"/>
                <a:cs typeface="Montserrat Classic"/>
                <a:sym typeface="Montserrat Classic"/>
              </a:rPr>
              <a:t>Some of these impacts overlap because they are connected and affect each other in various ways.</a:t>
            </a:r>
          </a:p>
        </p:txBody>
      </p:sp>
      <p:sp>
        <p:nvSpPr>
          <p:cNvPr id="30" name="TextBox 30"/>
          <p:cNvSpPr txBox="1"/>
          <p:nvPr/>
        </p:nvSpPr>
        <p:spPr>
          <a:xfrm>
            <a:off x="5474434" y="2119822"/>
            <a:ext cx="7339132" cy="712470"/>
          </a:xfrm>
          <a:prstGeom prst="rect">
            <a:avLst/>
          </a:prstGeom>
        </p:spPr>
        <p:txBody>
          <a:bodyPr lIns="0" tIns="0" rIns="0" bIns="0" rtlCol="0" anchor="t">
            <a:spAutoFit/>
          </a:bodyPr>
          <a:lstStyle/>
          <a:p>
            <a:pPr algn="ctr">
              <a:lnSpc>
                <a:spcPts val="5880"/>
              </a:lnSpc>
              <a:spcBef>
                <a:spcPct val="0"/>
              </a:spcBef>
            </a:pPr>
            <a:r>
              <a:rPr lang="en-US" sz="4200" b="1">
                <a:solidFill>
                  <a:srgbClr val="000000"/>
                </a:solidFill>
                <a:latin typeface="Montserrat Classic Bold"/>
                <a:ea typeface="Montserrat Classic Bold"/>
                <a:cs typeface="Montserrat Classic Bold"/>
                <a:sym typeface="Montserrat Classic Bold"/>
              </a:rPr>
              <a:t>Impacts of Climate Change</a:t>
            </a:r>
          </a:p>
        </p:txBody>
      </p:sp>
      <p:sp>
        <p:nvSpPr>
          <p:cNvPr id="31" name="TextBox 31"/>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3" name="Freeform 13"/>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5"/>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5" name="TextBox 15"/>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sp>
        <p:nvSpPr>
          <p:cNvPr id="16" name="TextBox 16"/>
          <p:cNvSpPr txBox="1"/>
          <p:nvPr/>
        </p:nvSpPr>
        <p:spPr>
          <a:xfrm>
            <a:off x="752477" y="2562144"/>
            <a:ext cx="3871004" cy="1094742"/>
          </a:xfrm>
          <a:prstGeom prst="rect">
            <a:avLst/>
          </a:prstGeom>
        </p:spPr>
        <p:txBody>
          <a:bodyPr lIns="0" tIns="0" rIns="0" bIns="0" rtlCol="0" anchor="t">
            <a:spAutoFit/>
          </a:bodyPr>
          <a:lstStyle/>
          <a:p>
            <a:pPr algn="ctr">
              <a:lnSpc>
                <a:spcPts val="8959"/>
              </a:lnSpc>
              <a:spcBef>
                <a:spcPct val="0"/>
              </a:spcBef>
            </a:pPr>
            <a:r>
              <a:rPr lang="en-US" sz="6399" b="1">
                <a:solidFill>
                  <a:srgbClr val="000000"/>
                </a:solidFill>
                <a:latin typeface="Montserrat Classic Bold"/>
                <a:ea typeface="Montserrat Classic Bold"/>
                <a:cs typeface="Montserrat Classic Bold"/>
                <a:sym typeface="Montserrat Classic Bold"/>
              </a:rPr>
              <a:t>Starter:  </a:t>
            </a:r>
          </a:p>
        </p:txBody>
      </p:sp>
      <p:sp>
        <p:nvSpPr>
          <p:cNvPr id="17" name="TextBox 17"/>
          <p:cNvSpPr txBox="1"/>
          <p:nvPr/>
        </p:nvSpPr>
        <p:spPr>
          <a:xfrm>
            <a:off x="4342821" y="4078848"/>
            <a:ext cx="10437651" cy="1384301"/>
          </a:xfrm>
          <a:prstGeom prst="rect">
            <a:avLst/>
          </a:prstGeom>
        </p:spPr>
        <p:txBody>
          <a:bodyPr lIns="0" tIns="0" rIns="0" bIns="0" rtlCol="0" anchor="t">
            <a:spAutoFit/>
          </a:bodyPr>
          <a:lstStyle/>
          <a:p>
            <a:pPr algn="ctr">
              <a:lnSpc>
                <a:spcPts val="5599"/>
              </a:lnSpc>
              <a:spcBef>
                <a:spcPct val="0"/>
              </a:spcBef>
            </a:pPr>
            <a:r>
              <a:rPr lang="en-US" sz="3999">
                <a:solidFill>
                  <a:srgbClr val="000000"/>
                </a:solidFill>
                <a:latin typeface="Montserrat Classic"/>
                <a:ea typeface="Montserrat Classic"/>
                <a:cs typeface="Montserrat Classic"/>
                <a:sym typeface="Montserrat Classic"/>
              </a:rPr>
              <a:t>On whiteboards, list the main causes of climate change </a:t>
            </a:r>
          </a:p>
        </p:txBody>
      </p:sp>
      <p:sp>
        <p:nvSpPr>
          <p:cNvPr id="18" name="Freeform 18"/>
          <p:cNvSpPr/>
          <p:nvPr/>
        </p:nvSpPr>
        <p:spPr>
          <a:xfrm>
            <a:off x="521032" y="7291977"/>
            <a:ext cx="3572483" cy="2460548"/>
          </a:xfrm>
          <a:custGeom>
            <a:avLst/>
            <a:gdLst/>
            <a:ahLst/>
            <a:cxnLst/>
            <a:rect l="l" t="t" r="r" b="b"/>
            <a:pathLst>
              <a:path w="3572483" h="2460548">
                <a:moveTo>
                  <a:pt x="0" y="0"/>
                </a:moveTo>
                <a:lnTo>
                  <a:pt x="3572483" y="0"/>
                </a:lnTo>
                <a:lnTo>
                  <a:pt x="3572483" y="2460548"/>
                </a:lnTo>
                <a:lnTo>
                  <a:pt x="0" y="24605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9" name="Freeform 19"/>
          <p:cNvSpPr/>
          <p:nvPr/>
        </p:nvSpPr>
        <p:spPr>
          <a:xfrm>
            <a:off x="6863251" y="7215307"/>
            <a:ext cx="3445154" cy="2756123"/>
          </a:xfrm>
          <a:custGeom>
            <a:avLst/>
            <a:gdLst/>
            <a:ahLst/>
            <a:cxnLst/>
            <a:rect l="l" t="t" r="r" b="b"/>
            <a:pathLst>
              <a:path w="3445154" h="2756123">
                <a:moveTo>
                  <a:pt x="0" y="0"/>
                </a:moveTo>
                <a:lnTo>
                  <a:pt x="3445153" y="0"/>
                </a:lnTo>
                <a:lnTo>
                  <a:pt x="3445153" y="2756123"/>
                </a:lnTo>
                <a:lnTo>
                  <a:pt x="0" y="27561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1" name="Freeform 21"/>
          <p:cNvSpPr/>
          <p:nvPr/>
        </p:nvSpPr>
        <p:spPr>
          <a:xfrm>
            <a:off x="4280335" y="7496967"/>
            <a:ext cx="2259064" cy="2276135"/>
          </a:xfrm>
          <a:custGeom>
            <a:avLst/>
            <a:gdLst/>
            <a:ahLst/>
            <a:cxnLst/>
            <a:rect l="l" t="t" r="r" b="b"/>
            <a:pathLst>
              <a:path w="3012085" h="3034846">
                <a:moveTo>
                  <a:pt x="0" y="0"/>
                </a:moveTo>
                <a:lnTo>
                  <a:pt x="3012085" y="0"/>
                </a:lnTo>
                <a:lnTo>
                  <a:pt x="3012085" y="3034847"/>
                </a:lnTo>
                <a:lnTo>
                  <a:pt x="0" y="3034847"/>
                </a:lnTo>
                <a:lnTo>
                  <a:pt x="0" y="0"/>
                </a:lnTo>
                <a:close/>
              </a:path>
            </a:pathLst>
          </a:custGeom>
          <a:blipFill>
            <a:blip r:embed="rId11"/>
            <a:stretch>
              <a:fillRect/>
            </a:stretch>
          </a:blipFill>
        </p:spPr>
        <p:txBody>
          <a:bodyPr/>
          <a:lstStyle/>
          <a:p>
            <a:endParaRPr lang="en-GB"/>
          </a:p>
        </p:txBody>
      </p:sp>
      <p:sp>
        <p:nvSpPr>
          <p:cNvPr id="23" name="TextBox 23"/>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a:t>
            </a:r>
          </a:p>
        </p:txBody>
      </p:sp>
      <p:sp>
        <p:nvSpPr>
          <p:cNvPr id="26" name="Freeform 19">
            <a:extLst>
              <a:ext uri="{FF2B5EF4-FFF2-40B4-BE49-F238E27FC236}">
                <a16:creationId xmlns:a16="http://schemas.microsoft.com/office/drawing/2014/main" id="{69FFB0BD-DD48-B68B-471A-C84A5013B544}"/>
              </a:ext>
            </a:extLst>
          </p:cNvPr>
          <p:cNvSpPr/>
          <p:nvPr/>
        </p:nvSpPr>
        <p:spPr>
          <a:xfrm rot="942371">
            <a:off x="14605663" y="6630325"/>
            <a:ext cx="3102387" cy="2319986"/>
          </a:xfrm>
          <a:custGeom>
            <a:avLst/>
            <a:gdLst/>
            <a:ahLst/>
            <a:cxnLst/>
            <a:rect l="l" t="t" r="r" b="b"/>
            <a:pathLst>
              <a:path w="2477381" h="2019065">
                <a:moveTo>
                  <a:pt x="0" y="0"/>
                </a:moveTo>
                <a:lnTo>
                  <a:pt x="2477381" y="0"/>
                </a:lnTo>
                <a:lnTo>
                  <a:pt x="2477381" y="2019066"/>
                </a:lnTo>
                <a:lnTo>
                  <a:pt x="0" y="201906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7" name="Freeform 15">
            <a:extLst>
              <a:ext uri="{FF2B5EF4-FFF2-40B4-BE49-F238E27FC236}">
                <a16:creationId xmlns:a16="http://schemas.microsoft.com/office/drawing/2014/main" id="{2042B67B-D05C-98EB-919C-C7A27380D6AB}"/>
              </a:ext>
            </a:extLst>
          </p:cNvPr>
          <p:cNvSpPr/>
          <p:nvPr/>
        </p:nvSpPr>
        <p:spPr>
          <a:xfrm>
            <a:off x="10940278" y="8018604"/>
            <a:ext cx="2737862" cy="1772766"/>
          </a:xfrm>
          <a:custGeom>
            <a:avLst/>
            <a:gdLst/>
            <a:ahLst/>
            <a:cxnLst/>
            <a:rect l="l" t="t" r="r" b="b"/>
            <a:pathLst>
              <a:path w="2737862" h="1772766">
                <a:moveTo>
                  <a:pt x="0" y="0"/>
                </a:moveTo>
                <a:lnTo>
                  <a:pt x="2737862" y="0"/>
                </a:lnTo>
                <a:lnTo>
                  <a:pt x="2737862" y="1772766"/>
                </a:lnTo>
                <a:lnTo>
                  <a:pt x="0" y="177276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Freeform 13"/>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6"/>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sp>
        <p:nvSpPr>
          <p:cNvPr id="15" name="Freeform 15"/>
          <p:cNvSpPr/>
          <p:nvPr/>
        </p:nvSpPr>
        <p:spPr>
          <a:xfrm rot="-628776">
            <a:off x="249300" y="3294783"/>
            <a:ext cx="5853990" cy="8379660"/>
          </a:xfrm>
          <a:custGeom>
            <a:avLst/>
            <a:gdLst/>
            <a:ahLst/>
            <a:cxnLst/>
            <a:rect l="l" t="t" r="r" b="b"/>
            <a:pathLst>
              <a:path w="5853990" h="8379660">
                <a:moveTo>
                  <a:pt x="0" y="0"/>
                </a:moveTo>
                <a:lnTo>
                  <a:pt x="5853989" y="0"/>
                </a:lnTo>
                <a:lnTo>
                  <a:pt x="5853989" y="8379660"/>
                </a:lnTo>
                <a:lnTo>
                  <a:pt x="0" y="8379660"/>
                </a:lnTo>
                <a:lnTo>
                  <a:pt x="0" y="0"/>
                </a:lnTo>
                <a:close/>
              </a:path>
            </a:pathLst>
          </a:custGeom>
          <a:blipFill>
            <a:blip r:embed="rId8"/>
            <a:stretch>
              <a:fillRect/>
            </a:stretch>
          </a:blipFill>
          <a:ln w="19050" cap="sq">
            <a:solidFill>
              <a:srgbClr val="000000"/>
            </a:solidFill>
            <a:prstDash val="solid"/>
            <a:miter/>
          </a:ln>
        </p:spPr>
        <p:txBody>
          <a:bodyPr/>
          <a:lstStyle/>
          <a:p>
            <a:endParaRPr lang="en-GB"/>
          </a:p>
        </p:txBody>
      </p:sp>
      <p:sp>
        <p:nvSpPr>
          <p:cNvPr id="16" name="TextBox 16"/>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sp>
        <p:nvSpPr>
          <p:cNvPr id="17" name="TextBox 17"/>
          <p:cNvSpPr txBox="1"/>
          <p:nvPr/>
        </p:nvSpPr>
        <p:spPr>
          <a:xfrm>
            <a:off x="5474434" y="2119822"/>
            <a:ext cx="7339132" cy="712470"/>
          </a:xfrm>
          <a:prstGeom prst="rect">
            <a:avLst/>
          </a:prstGeom>
        </p:spPr>
        <p:txBody>
          <a:bodyPr lIns="0" tIns="0" rIns="0" bIns="0" rtlCol="0" anchor="t">
            <a:spAutoFit/>
          </a:bodyPr>
          <a:lstStyle/>
          <a:p>
            <a:pPr algn="ctr">
              <a:lnSpc>
                <a:spcPts val="5880"/>
              </a:lnSpc>
              <a:spcBef>
                <a:spcPct val="0"/>
              </a:spcBef>
            </a:pPr>
            <a:r>
              <a:rPr lang="en-US" sz="4200" b="1">
                <a:solidFill>
                  <a:srgbClr val="000000"/>
                </a:solidFill>
                <a:latin typeface="Montserrat Classic Bold"/>
                <a:ea typeface="Montserrat Classic Bold"/>
                <a:cs typeface="Montserrat Classic Bold"/>
                <a:sym typeface="Montserrat Classic Bold"/>
              </a:rPr>
              <a:t>Impacts of Climate Change</a:t>
            </a:r>
          </a:p>
        </p:txBody>
      </p:sp>
      <p:sp>
        <p:nvSpPr>
          <p:cNvPr id="18" name="TextBox 18"/>
          <p:cNvSpPr txBox="1"/>
          <p:nvPr/>
        </p:nvSpPr>
        <p:spPr>
          <a:xfrm>
            <a:off x="6608814" y="3584777"/>
            <a:ext cx="9654564" cy="5857875"/>
          </a:xfrm>
          <a:prstGeom prst="rect">
            <a:avLst/>
          </a:prstGeom>
        </p:spPr>
        <p:txBody>
          <a:bodyPr lIns="0" tIns="0" rIns="0" bIns="0" rtlCol="0" anchor="t">
            <a:spAutoFit/>
          </a:bodyPr>
          <a:lstStyle/>
          <a:p>
            <a:pPr marL="647700" lvl="1" indent="-323850" algn="l">
              <a:lnSpc>
                <a:spcPts val="4200"/>
              </a:lnSpc>
              <a:spcBef>
                <a:spcPct val="0"/>
              </a:spcBef>
              <a:buAutoNum type="arabicPeriod"/>
            </a:pPr>
            <a:r>
              <a:rPr lang="en-US" sz="3000" b="1">
                <a:solidFill>
                  <a:srgbClr val="000000"/>
                </a:solidFill>
                <a:latin typeface="Montserrat Classic Bold"/>
                <a:ea typeface="Montserrat Classic Bold"/>
                <a:cs typeface="Montserrat Classic Bold"/>
                <a:sym typeface="Montserrat Classic Bold"/>
              </a:rPr>
              <a:t>Cut out </a:t>
            </a:r>
            <a:r>
              <a:rPr lang="en-US" sz="3000">
                <a:solidFill>
                  <a:srgbClr val="000000"/>
                </a:solidFill>
                <a:latin typeface="Montserrat Classic"/>
                <a:ea typeface="Montserrat Classic"/>
                <a:cs typeface="Montserrat Classic"/>
                <a:sym typeface="Montserrat Classic"/>
              </a:rPr>
              <a:t>the different impacts of climate change from the sheet provided.</a:t>
            </a:r>
          </a:p>
          <a:p>
            <a:pPr marL="647700" lvl="1" indent="-323850" algn="l">
              <a:lnSpc>
                <a:spcPts val="4200"/>
              </a:lnSpc>
              <a:spcBef>
                <a:spcPct val="0"/>
              </a:spcBef>
              <a:buAutoNum type="arabicPeriod"/>
            </a:pPr>
            <a:r>
              <a:rPr lang="en-US" sz="3000" b="1">
                <a:solidFill>
                  <a:srgbClr val="000000"/>
                </a:solidFill>
                <a:latin typeface="Montserrat Classic Bold"/>
                <a:ea typeface="Montserrat Classic Bold"/>
                <a:cs typeface="Montserrat Classic Bold"/>
                <a:sym typeface="Montserrat Classic Bold"/>
              </a:rPr>
              <a:t>Organise</a:t>
            </a:r>
            <a:r>
              <a:rPr lang="en-US" sz="3000">
                <a:solidFill>
                  <a:srgbClr val="000000"/>
                </a:solidFill>
                <a:latin typeface="Montserrat Classic"/>
                <a:ea typeface="Montserrat Classic"/>
                <a:cs typeface="Montserrat Classic"/>
                <a:sym typeface="Montserrat Classic"/>
              </a:rPr>
              <a:t> them into three categories:</a:t>
            </a:r>
          </a:p>
          <a:p>
            <a:pPr marL="1295400" lvl="2" indent="-431800" algn="l">
              <a:lnSpc>
                <a:spcPts val="4200"/>
              </a:lnSpc>
              <a:buFont typeface="Arial"/>
              <a:buChar char="⚬"/>
            </a:pPr>
            <a:r>
              <a:rPr lang="en-US" sz="3000">
                <a:solidFill>
                  <a:srgbClr val="000000"/>
                </a:solidFill>
                <a:latin typeface="Montserrat Classic"/>
                <a:ea typeface="Montserrat Classic"/>
                <a:cs typeface="Montserrat Classic"/>
                <a:sym typeface="Montserrat Classic"/>
              </a:rPr>
              <a:t>Social Impacts (affecting people and communities)</a:t>
            </a:r>
          </a:p>
          <a:p>
            <a:pPr marL="1295400" lvl="2" indent="-431800" algn="l">
              <a:lnSpc>
                <a:spcPts val="4200"/>
              </a:lnSpc>
              <a:buFont typeface="Arial"/>
              <a:buChar char="⚬"/>
            </a:pPr>
            <a:r>
              <a:rPr lang="en-US" sz="3000">
                <a:solidFill>
                  <a:srgbClr val="000000"/>
                </a:solidFill>
                <a:latin typeface="Montserrat Classic"/>
                <a:ea typeface="Montserrat Classic"/>
                <a:cs typeface="Montserrat Classic"/>
                <a:sym typeface="Montserrat Classic"/>
              </a:rPr>
              <a:t>Economic Impacts (affecting jobs, businesses and costs)</a:t>
            </a:r>
          </a:p>
          <a:p>
            <a:pPr marL="1295400" lvl="2" indent="-431800" algn="l">
              <a:lnSpc>
                <a:spcPts val="4200"/>
              </a:lnSpc>
              <a:buFont typeface="Arial"/>
              <a:buChar char="⚬"/>
            </a:pPr>
            <a:r>
              <a:rPr lang="en-US" sz="3000">
                <a:solidFill>
                  <a:srgbClr val="000000"/>
                </a:solidFill>
                <a:latin typeface="Montserrat Classic"/>
                <a:ea typeface="Montserrat Classic"/>
                <a:cs typeface="Montserrat Classic"/>
                <a:sym typeface="Montserrat Classic"/>
              </a:rPr>
              <a:t>Environmental Impacts (affecting nature, ecosystems and wildlife)</a:t>
            </a:r>
          </a:p>
          <a:p>
            <a:pPr marL="647700" lvl="1" indent="-323850" algn="l">
              <a:lnSpc>
                <a:spcPts val="4200"/>
              </a:lnSpc>
              <a:buAutoNum type="arabicPeriod"/>
            </a:pPr>
            <a:r>
              <a:rPr lang="en-US" sz="3000">
                <a:solidFill>
                  <a:srgbClr val="000000"/>
                </a:solidFill>
                <a:latin typeface="Montserrat Classic"/>
                <a:ea typeface="Montserrat Classic"/>
                <a:cs typeface="Montserrat Classic"/>
                <a:sym typeface="Montserrat Classic"/>
              </a:rPr>
              <a:t>Once sorted, </a:t>
            </a:r>
            <a:r>
              <a:rPr lang="en-US" sz="3000" b="1">
                <a:solidFill>
                  <a:srgbClr val="000000"/>
                </a:solidFill>
                <a:latin typeface="Montserrat Classic Bold"/>
                <a:ea typeface="Montserrat Classic Bold"/>
                <a:cs typeface="Montserrat Classic Bold"/>
                <a:sym typeface="Montserrat Classic Bold"/>
              </a:rPr>
              <a:t>stick them into your book</a:t>
            </a:r>
            <a:r>
              <a:rPr lang="en-US" sz="3000">
                <a:solidFill>
                  <a:srgbClr val="000000"/>
                </a:solidFill>
                <a:latin typeface="Montserrat Classic"/>
                <a:ea typeface="Montserrat Classic"/>
                <a:cs typeface="Montserrat Classic"/>
                <a:sym typeface="Montserrat Classic"/>
              </a:rPr>
              <a:t> under the correct headings.</a:t>
            </a:r>
          </a:p>
        </p:txBody>
      </p:sp>
      <p:sp>
        <p:nvSpPr>
          <p:cNvPr id="19" name="TextBox 19"/>
          <p:cNvSpPr txBox="1"/>
          <p:nvPr/>
        </p:nvSpPr>
        <p:spPr>
          <a:xfrm>
            <a:off x="7735288" y="2765617"/>
            <a:ext cx="1220272" cy="580390"/>
          </a:xfrm>
          <a:prstGeom prst="rect">
            <a:avLst/>
          </a:prstGeom>
        </p:spPr>
        <p:txBody>
          <a:bodyPr lIns="0" tIns="0" rIns="0" bIns="0" rtlCol="0" anchor="t">
            <a:spAutoFit/>
          </a:bodyPr>
          <a:lstStyle/>
          <a:p>
            <a:pPr algn="ctr">
              <a:lnSpc>
                <a:spcPts val="4759"/>
              </a:lnSpc>
              <a:spcBef>
                <a:spcPct val="0"/>
              </a:spcBef>
            </a:pPr>
            <a:r>
              <a:rPr lang="en-US" sz="3399" b="1">
                <a:solidFill>
                  <a:srgbClr val="000000"/>
                </a:solidFill>
                <a:latin typeface="Montserrat Classic Bold"/>
                <a:ea typeface="Montserrat Classic Bold"/>
                <a:cs typeface="Montserrat Classic Bold"/>
                <a:sym typeface="Montserrat Classic Bold"/>
              </a:rPr>
              <a:t>Task: </a:t>
            </a:r>
          </a:p>
        </p:txBody>
      </p:sp>
      <p:sp>
        <p:nvSpPr>
          <p:cNvPr id="20" name="Freeform 20"/>
          <p:cNvSpPr/>
          <p:nvPr/>
        </p:nvSpPr>
        <p:spPr>
          <a:xfrm>
            <a:off x="13053138" y="1851919"/>
            <a:ext cx="2250652" cy="1656226"/>
          </a:xfrm>
          <a:custGeom>
            <a:avLst/>
            <a:gdLst/>
            <a:ahLst/>
            <a:cxnLst/>
            <a:rect l="l" t="t" r="r" b="b"/>
            <a:pathLst>
              <a:path w="2250652" h="1656226">
                <a:moveTo>
                  <a:pt x="0" y="0"/>
                </a:moveTo>
                <a:lnTo>
                  <a:pt x="2250652" y="0"/>
                </a:lnTo>
                <a:lnTo>
                  <a:pt x="2250652" y="1656225"/>
                </a:lnTo>
                <a:lnTo>
                  <a:pt x="0" y="1656225"/>
                </a:lnTo>
                <a:lnTo>
                  <a:pt x="0" y="0"/>
                </a:lnTo>
                <a:close/>
              </a:path>
            </a:pathLst>
          </a:custGeom>
          <a:blipFill>
            <a:blip r:embed="rId9"/>
            <a:stretch>
              <a:fillRect l="-175911" t="-49040" r="-45275" b="-101260"/>
            </a:stretch>
          </a:blipFill>
        </p:spPr>
        <p:txBody>
          <a:bodyPr/>
          <a:lstStyle/>
          <a:p>
            <a:endParaRPr lang="en-GB"/>
          </a:p>
        </p:txBody>
      </p:sp>
      <p:sp>
        <p:nvSpPr>
          <p:cNvPr id="21" name="TextBox 21"/>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Freeform 13"/>
          <p:cNvSpPr/>
          <p:nvPr/>
        </p:nvSpPr>
        <p:spPr>
          <a:xfrm>
            <a:off x="13560859" y="7293782"/>
            <a:ext cx="7081591" cy="7081591"/>
          </a:xfrm>
          <a:custGeom>
            <a:avLst/>
            <a:gdLst/>
            <a:ahLst/>
            <a:cxnLst/>
            <a:rect l="l" t="t" r="r" b="b"/>
            <a:pathLst>
              <a:path w="7081591" h="7081591">
                <a:moveTo>
                  <a:pt x="0" y="0"/>
                </a:moveTo>
                <a:lnTo>
                  <a:pt x="7081591" y="0"/>
                </a:lnTo>
                <a:lnTo>
                  <a:pt x="7081591" y="7081591"/>
                </a:lnTo>
                <a:lnTo>
                  <a:pt x="0" y="7081591"/>
                </a:lnTo>
                <a:lnTo>
                  <a:pt x="0" y="0"/>
                </a:lnTo>
                <a:close/>
              </a:path>
            </a:pathLst>
          </a:custGeom>
          <a:blipFill>
            <a:blip r:embed="rId6"/>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grpSp>
        <p:nvGrpSpPr>
          <p:cNvPr id="15" name="Group 15"/>
          <p:cNvGrpSpPr/>
          <p:nvPr/>
        </p:nvGrpSpPr>
        <p:grpSpPr>
          <a:xfrm>
            <a:off x="401294" y="2911366"/>
            <a:ext cx="5038031" cy="3429606"/>
            <a:chOff x="0" y="0"/>
            <a:chExt cx="1422021" cy="968032"/>
          </a:xfrm>
        </p:grpSpPr>
        <p:sp>
          <p:nvSpPr>
            <p:cNvPr id="16" name="Freeform 16"/>
            <p:cNvSpPr/>
            <p:nvPr/>
          </p:nvSpPr>
          <p:spPr>
            <a:xfrm>
              <a:off x="0" y="0"/>
              <a:ext cx="1422021" cy="968032"/>
            </a:xfrm>
            <a:custGeom>
              <a:avLst/>
              <a:gdLst/>
              <a:ahLst/>
              <a:cxnLst/>
              <a:rect l="l" t="t" r="r" b="b"/>
              <a:pathLst>
                <a:path w="1422021" h="968032">
                  <a:moveTo>
                    <a:pt x="78371" y="0"/>
                  </a:moveTo>
                  <a:lnTo>
                    <a:pt x="1343650" y="0"/>
                  </a:lnTo>
                  <a:cubicBezTo>
                    <a:pt x="1364435" y="0"/>
                    <a:pt x="1384369" y="8257"/>
                    <a:pt x="1399067" y="22954"/>
                  </a:cubicBezTo>
                  <a:cubicBezTo>
                    <a:pt x="1413764" y="37652"/>
                    <a:pt x="1422021" y="57586"/>
                    <a:pt x="1422021" y="78371"/>
                  </a:cubicBezTo>
                  <a:lnTo>
                    <a:pt x="1422021" y="889660"/>
                  </a:lnTo>
                  <a:cubicBezTo>
                    <a:pt x="1422021" y="910446"/>
                    <a:pt x="1413764" y="930380"/>
                    <a:pt x="1399067" y="945077"/>
                  </a:cubicBezTo>
                  <a:cubicBezTo>
                    <a:pt x="1384369" y="959775"/>
                    <a:pt x="1364435" y="968032"/>
                    <a:pt x="1343650" y="968032"/>
                  </a:cubicBezTo>
                  <a:lnTo>
                    <a:pt x="78371" y="968032"/>
                  </a:lnTo>
                  <a:cubicBezTo>
                    <a:pt x="57586" y="968032"/>
                    <a:pt x="37652" y="959775"/>
                    <a:pt x="22954" y="945077"/>
                  </a:cubicBezTo>
                  <a:cubicBezTo>
                    <a:pt x="8257" y="930380"/>
                    <a:pt x="0" y="910446"/>
                    <a:pt x="0" y="889660"/>
                  </a:cubicBezTo>
                  <a:lnTo>
                    <a:pt x="0" y="78371"/>
                  </a:lnTo>
                  <a:cubicBezTo>
                    <a:pt x="0" y="57586"/>
                    <a:pt x="8257" y="37652"/>
                    <a:pt x="22954" y="22954"/>
                  </a:cubicBezTo>
                  <a:cubicBezTo>
                    <a:pt x="37652" y="8257"/>
                    <a:pt x="57586" y="0"/>
                    <a:pt x="78371" y="0"/>
                  </a:cubicBezTo>
                  <a:close/>
                </a:path>
              </a:pathLst>
            </a:custGeom>
            <a:solidFill>
              <a:srgbClr val="FFFFFF"/>
            </a:solidFill>
            <a:ln w="85725" cap="rnd">
              <a:solidFill>
                <a:srgbClr val="B8DA0C"/>
              </a:solidFill>
              <a:prstDash val="solid"/>
              <a:round/>
            </a:ln>
          </p:spPr>
          <p:txBody>
            <a:bodyPr/>
            <a:lstStyle/>
            <a:p>
              <a:endParaRPr lang="en-GB"/>
            </a:p>
          </p:txBody>
        </p:sp>
        <p:sp>
          <p:nvSpPr>
            <p:cNvPr id="17" name="TextBox 17"/>
            <p:cNvSpPr txBox="1"/>
            <p:nvPr/>
          </p:nvSpPr>
          <p:spPr>
            <a:xfrm>
              <a:off x="0" y="-47625"/>
              <a:ext cx="1422021" cy="1015657"/>
            </a:xfrm>
            <a:prstGeom prst="rect">
              <a:avLst/>
            </a:prstGeom>
          </p:spPr>
          <p:txBody>
            <a:bodyPr lIns="50800" tIns="50800" rIns="50800" bIns="50800" rtlCol="0" anchor="ctr"/>
            <a:lstStyle/>
            <a:p>
              <a:pPr algn="ctr">
                <a:lnSpc>
                  <a:spcPts val="3779"/>
                </a:lnSpc>
              </a:pPr>
              <a:r>
                <a:rPr lang="en-US" sz="2699" b="1">
                  <a:solidFill>
                    <a:srgbClr val="000000"/>
                  </a:solidFill>
                  <a:latin typeface="Montserrat Semi-Bold"/>
                  <a:ea typeface="Montserrat Semi-Bold"/>
                  <a:cs typeface="Montserrat Semi-Bold"/>
                  <a:sym typeface="Montserrat Semi-Bold"/>
                </a:rPr>
                <a:t>Flooding of coastal and low-lying communities (displacement of people, loss of homes, communities under threat).</a:t>
              </a:r>
            </a:p>
          </p:txBody>
        </p:sp>
      </p:grpSp>
      <p:grpSp>
        <p:nvGrpSpPr>
          <p:cNvPr id="18" name="Group 18"/>
          <p:cNvGrpSpPr/>
          <p:nvPr/>
        </p:nvGrpSpPr>
        <p:grpSpPr>
          <a:xfrm>
            <a:off x="2935616" y="6521947"/>
            <a:ext cx="5007416" cy="3429606"/>
            <a:chOff x="0" y="0"/>
            <a:chExt cx="1413380" cy="968032"/>
          </a:xfrm>
        </p:grpSpPr>
        <p:sp>
          <p:nvSpPr>
            <p:cNvPr id="19" name="Freeform 19"/>
            <p:cNvSpPr/>
            <p:nvPr/>
          </p:nvSpPr>
          <p:spPr>
            <a:xfrm>
              <a:off x="0" y="0"/>
              <a:ext cx="1413380" cy="968032"/>
            </a:xfrm>
            <a:custGeom>
              <a:avLst/>
              <a:gdLst/>
              <a:ahLst/>
              <a:cxnLst/>
              <a:rect l="l" t="t" r="r" b="b"/>
              <a:pathLst>
                <a:path w="1413380" h="968032">
                  <a:moveTo>
                    <a:pt x="78851" y="0"/>
                  </a:moveTo>
                  <a:lnTo>
                    <a:pt x="1334529" y="0"/>
                  </a:lnTo>
                  <a:cubicBezTo>
                    <a:pt x="1378078" y="0"/>
                    <a:pt x="1413380" y="35303"/>
                    <a:pt x="1413380" y="78851"/>
                  </a:cubicBezTo>
                  <a:lnTo>
                    <a:pt x="1413380" y="889181"/>
                  </a:lnTo>
                  <a:cubicBezTo>
                    <a:pt x="1413380" y="910094"/>
                    <a:pt x="1405073" y="930150"/>
                    <a:pt x="1390285" y="944937"/>
                  </a:cubicBezTo>
                  <a:cubicBezTo>
                    <a:pt x="1375498" y="959724"/>
                    <a:pt x="1355442" y="968032"/>
                    <a:pt x="1334529" y="968032"/>
                  </a:cubicBezTo>
                  <a:lnTo>
                    <a:pt x="78851" y="968032"/>
                  </a:lnTo>
                  <a:cubicBezTo>
                    <a:pt x="57938" y="968032"/>
                    <a:pt x="37882" y="959724"/>
                    <a:pt x="23095" y="944937"/>
                  </a:cubicBezTo>
                  <a:cubicBezTo>
                    <a:pt x="8307" y="930150"/>
                    <a:pt x="0" y="910094"/>
                    <a:pt x="0" y="889181"/>
                  </a:cubicBezTo>
                  <a:lnTo>
                    <a:pt x="0" y="78851"/>
                  </a:lnTo>
                  <a:cubicBezTo>
                    <a:pt x="0" y="57938"/>
                    <a:pt x="8307" y="37882"/>
                    <a:pt x="23095" y="23095"/>
                  </a:cubicBezTo>
                  <a:cubicBezTo>
                    <a:pt x="37882" y="8307"/>
                    <a:pt x="57938" y="0"/>
                    <a:pt x="78851" y="0"/>
                  </a:cubicBezTo>
                  <a:close/>
                </a:path>
              </a:pathLst>
            </a:custGeom>
            <a:solidFill>
              <a:srgbClr val="FFFFFF"/>
            </a:solidFill>
            <a:ln w="85725" cap="rnd">
              <a:solidFill>
                <a:srgbClr val="B8DA0C"/>
              </a:solidFill>
              <a:prstDash val="solid"/>
              <a:round/>
            </a:ln>
          </p:spPr>
          <p:txBody>
            <a:bodyPr/>
            <a:lstStyle/>
            <a:p>
              <a:endParaRPr lang="en-GB"/>
            </a:p>
          </p:txBody>
        </p:sp>
        <p:sp>
          <p:nvSpPr>
            <p:cNvPr id="20" name="TextBox 20"/>
            <p:cNvSpPr txBox="1"/>
            <p:nvPr/>
          </p:nvSpPr>
          <p:spPr>
            <a:xfrm>
              <a:off x="0" y="-47625"/>
              <a:ext cx="1413380" cy="1015657"/>
            </a:xfrm>
            <a:prstGeom prst="rect">
              <a:avLst/>
            </a:prstGeom>
          </p:spPr>
          <p:txBody>
            <a:bodyPr lIns="50800" tIns="50800" rIns="50800" bIns="50800" rtlCol="0" anchor="ctr"/>
            <a:lstStyle/>
            <a:p>
              <a:pPr algn="ctr">
                <a:lnSpc>
                  <a:spcPts val="3779"/>
                </a:lnSpc>
              </a:pPr>
              <a:r>
                <a:rPr lang="en-US" sz="2699" b="1">
                  <a:solidFill>
                    <a:srgbClr val="000000"/>
                  </a:solidFill>
                  <a:latin typeface="Montserrat Semi-Bold"/>
                  <a:ea typeface="Montserrat Semi-Bold"/>
                  <a:cs typeface="Montserrat Semi-Bold"/>
                  <a:sym typeface="Montserrat Semi-Bold"/>
                </a:rPr>
                <a:t>Health impacts (increased asthma cases due to air pollution and heatwaves, spread of diseases like malaria and dengue).</a:t>
              </a:r>
            </a:p>
          </p:txBody>
        </p:sp>
      </p:grpSp>
      <p:grpSp>
        <p:nvGrpSpPr>
          <p:cNvPr id="21" name="Group 21"/>
          <p:cNvGrpSpPr/>
          <p:nvPr/>
        </p:nvGrpSpPr>
        <p:grpSpPr>
          <a:xfrm>
            <a:off x="5969520" y="2911366"/>
            <a:ext cx="5007416" cy="3429606"/>
            <a:chOff x="0" y="0"/>
            <a:chExt cx="1413380" cy="968032"/>
          </a:xfrm>
        </p:grpSpPr>
        <p:sp>
          <p:nvSpPr>
            <p:cNvPr id="22" name="Freeform 22"/>
            <p:cNvSpPr/>
            <p:nvPr/>
          </p:nvSpPr>
          <p:spPr>
            <a:xfrm>
              <a:off x="0" y="0"/>
              <a:ext cx="1413380" cy="968032"/>
            </a:xfrm>
            <a:custGeom>
              <a:avLst/>
              <a:gdLst/>
              <a:ahLst/>
              <a:cxnLst/>
              <a:rect l="l" t="t" r="r" b="b"/>
              <a:pathLst>
                <a:path w="1413380" h="968032">
                  <a:moveTo>
                    <a:pt x="78851" y="0"/>
                  </a:moveTo>
                  <a:lnTo>
                    <a:pt x="1334529" y="0"/>
                  </a:lnTo>
                  <a:cubicBezTo>
                    <a:pt x="1378078" y="0"/>
                    <a:pt x="1413380" y="35303"/>
                    <a:pt x="1413380" y="78851"/>
                  </a:cubicBezTo>
                  <a:lnTo>
                    <a:pt x="1413380" y="889181"/>
                  </a:lnTo>
                  <a:cubicBezTo>
                    <a:pt x="1413380" y="910094"/>
                    <a:pt x="1405073" y="930150"/>
                    <a:pt x="1390285" y="944937"/>
                  </a:cubicBezTo>
                  <a:cubicBezTo>
                    <a:pt x="1375498" y="959724"/>
                    <a:pt x="1355442" y="968032"/>
                    <a:pt x="1334529" y="968032"/>
                  </a:cubicBezTo>
                  <a:lnTo>
                    <a:pt x="78851" y="968032"/>
                  </a:lnTo>
                  <a:cubicBezTo>
                    <a:pt x="57938" y="968032"/>
                    <a:pt x="37882" y="959724"/>
                    <a:pt x="23095" y="944937"/>
                  </a:cubicBezTo>
                  <a:cubicBezTo>
                    <a:pt x="8307" y="930150"/>
                    <a:pt x="0" y="910094"/>
                    <a:pt x="0" y="889181"/>
                  </a:cubicBezTo>
                  <a:lnTo>
                    <a:pt x="0" y="78851"/>
                  </a:lnTo>
                  <a:cubicBezTo>
                    <a:pt x="0" y="57938"/>
                    <a:pt x="8307" y="37882"/>
                    <a:pt x="23095" y="23095"/>
                  </a:cubicBezTo>
                  <a:cubicBezTo>
                    <a:pt x="37882" y="8307"/>
                    <a:pt x="57938" y="0"/>
                    <a:pt x="78851" y="0"/>
                  </a:cubicBezTo>
                  <a:close/>
                </a:path>
              </a:pathLst>
            </a:custGeom>
            <a:solidFill>
              <a:srgbClr val="FFFFFF"/>
            </a:solidFill>
            <a:ln w="85725" cap="rnd">
              <a:solidFill>
                <a:srgbClr val="B8DA0C"/>
              </a:solidFill>
              <a:prstDash val="solid"/>
              <a:round/>
            </a:ln>
          </p:spPr>
          <p:txBody>
            <a:bodyPr/>
            <a:lstStyle/>
            <a:p>
              <a:endParaRPr lang="en-GB"/>
            </a:p>
          </p:txBody>
        </p:sp>
        <p:sp>
          <p:nvSpPr>
            <p:cNvPr id="23" name="TextBox 23"/>
            <p:cNvSpPr txBox="1"/>
            <p:nvPr/>
          </p:nvSpPr>
          <p:spPr>
            <a:xfrm>
              <a:off x="0" y="-47625"/>
              <a:ext cx="1413380" cy="1015657"/>
            </a:xfrm>
            <a:prstGeom prst="rect">
              <a:avLst/>
            </a:prstGeom>
          </p:spPr>
          <p:txBody>
            <a:bodyPr lIns="50800" tIns="50800" rIns="50800" bIns="50800" rtlCol="0" anchor="ctr"/>
            <a:lstStyle/>
            <a:p>
              <a:pPr algn="ctr">
                <a:lnSpc>
                  <a:spcPts val="3779"/>
                </a:lnSpc>
              </a:pPr>
              <a:r>
                <a:rPr lang="en-US" sz="2699" b="1">
                  <a:solidFill>
                    <a:srgbClr val="000000"/>
                  </a:solidFill>
                  <a:latin typeface="Montserrat Semi-Bold"/>
                  <a:ea typeface="Montserrat Semi-Bold"/>
                  <a:cs typeface="Montserrat Semi-Bold"/>
                  <a:sym typeface="Montserrat Semi-Bold"/>
                </a:rPr>
                <a:t>Migration due to climate change (climate refugees as people move to escape extreme weather                 events).</a:t>
              </a:r>
            </a:p>
          </p:txBody>
        </p:sp>
      </p:grpSp>
      <p:grpSp>
        <p:nvGrpSpPr>
          <p:cNvPr id="24" name="Group 24"/>
          <p:cNvGrpSpPr/>
          <p:nvPr/>
        </p:nvGrpSpPr>
        <p:grpSpPr>
          <a:xfrm>
            <a:off x="9368661" y="6521947"/>
            <a:ext cx="4731884" cy="3429606"/>
            <a:chOff x="0" y="0"/>
            <a:chExt cx="1335609" cy="968032"/>
          </a:xfrm>
        </p:grpSpPr>
        <p:sp>
          <p:nvSpPr>
            <p:cNvPr id="25" name="Freeform 25"/>
            <p:cNvSpPr/>
            <p:nvPr/>
          </p:nvSpPr>
          <p:spPr>
            <a:xfrm>
              <a:off x="0" y="0"/>
              <a:ext cx="1335609" cy="968032"/>
            </a:xfrm>
            <a:custGeom>
              <a:avLst/>
              <a:gdLst/>
              <a:ahLst/>
              <a:cxnLst/>
              <a:rect l="l" t="t" r="r" b="b"/>
              <a:pathLst>
                <a:path w="1335609" h="968032">
                  <a:moveTo>
                    <a:pt x="83442" y="0"/>
                  </a:moveTo>
                  <a:lnTo>
                    <a:pt x="1252167" y="0"/>
                  </a:lnTo>
                  <a:cubicBezTo>
                    <a:pt x="1274297" y="0"/>
                    <a:pt x="1295521" y="8791"/>
                    <a:pt x="1311169" y="24440"/>
                  </a:cubicBezTo>
                  <a:cubicBezTo>
                    <a:pt x="1326818" y="40088"/>
                    <a:pt x="1335609" y="61312"/>
                    <a:pt x="1335609" y="83442"/>
                  </a:cubicBezTo>
                  <a:lnTo>
                    <a:pt x="1335609" y="884590"/>
                  </a:lnTo>
                  <a:cubicBezTo>
                    <a:pt x="1335609" y="906720"/>
                    <a:pt x="1326818" y="927944"/>
                    <a:pt x="1311169" y="943592"/>
                  </a:cubicBezTo>
                  <a:cubicBezTo>
                    <a:pt x="1295521" y="959240"/>
                    <a:pt x="1274297" y="968032"/>
                    <a:pt x="1252167" y="968032"/>
                  </a:cubicBezTo>
                  <a:lnTo>
                    <a:pt x="83442" y="968032"/>
                  </a:lnTo>
                  <a:cubicBezTo>
                    <a:pt x="61312" y="968032"/>
                    <a:pt x="40088" y="959240"/>
                    <a:pt x="24440" y="943592"/>
                  </a:cubicBezTo>
                  <a:cubicBezTo>
                    <a:pt x="8791" y="927944"/>
                    <a:pt x="0" y="906720"/>
                    <a:pt x="0" y="884590"/>
                  </a:cubicBezTo>
                  <a:lnTo>
                    <a:pt x="0" y="83442"/>
                  </a:lnTo>
                  <a:cubicBezTo>
                    <a:pt x="0" y="61312"/>
                    <a:pt x="8791" y="40088"/>
                    <a:pt x="24440" y="24440"/>
                  </a:cubicBezTo>
                  <a:cubicBezTo>
                    <a:pt x="40088" y="8791"/>
                    <a:pt x="61312" y="0"/>
                    <a:pt x="83442" y="0"/>
                  </a:cubicBezTo>
                  <a:close/>
                </a:path>
              </a:pathLst>
            </a:custGeom>
            <a:solidFill>
              <a:srgbClr val="FFFFFF"/>
            </a:solidFill>
            <a:ln w="85725" cap="rnd">
              <a:solidFill>
                <a:srgbClr val="B8DA0C"/>
              </a:solidFill>
              <a:prstDash val="solid"/>
              <a:round/>
            </a:ln>
          </p:spPr>
          <p:txBody>
            <a:bodyPr/>
            <a:lstStyle/>
            <a:p>
              <a:endParaRPr lang="en-GB"/>
            </a:p>
          </p:txBody>
        </p:sp>
        <p:sp>
          <p:nvSpPr>
            <p:cNvPr id="26" name="TextBox 26"/>
            <p:cNvSpPr txBox="1"/>
            <p:nvPr/>
          </p:nvSpPr>
          <p:spPr>
            <a:xfrm>
              <a:off x="0" y="-47625"/>
              <a:ext cx="1335609" cy="1015657"/>
            </a:xfrm>
            <a:prstGeom prst="rect">
              <a:avLst/>
            </a:prstGeom>
          </p:spPr>
          <p:txBody>
            <a:bodyPr lIns="50800" tIns="50800" rIns="50800" bIns="50800" rtlCol="0" anchor="ctr"/>
            <a:lstStyle/>
            <a:p>
              <a:pPr algn="ctr">
                <a:lnSpc>
                  <a:spcPts val="3779"/>
                </a:lnSpc>
              </a:pPr>
              <a:r>
                <a:rPr lang="en-US" sz="2699" b="1">
                  <a:solidFill>
                    <a:srgbClr val="000000"/>
                  </a:solidFill>
                  <a:latin typeface="Montserrat Semi-Bold"/>
                  <a:ea typeface="Montserrat Semi-Bold"/>
                  <a:cs typeface="Montserrat Semi-Bold"/>
                  <a:sym typeface="Montserrat Semi-Bold"/>
                </a:rPr>
                <a:t>Water scarcity (lack of access to fresh water due to changing rainfall patterns).</a:t>
              </a:r>
            </a:p>
          </p:txBody>
        </p:sp>
      </p:grpSp>
      <p:grpSp>
        <p:nvGrpSpPr>
          <p:cNvPr id="27" name="Group 27"/>
          <p:cNvGrpSpPr/>
          <p:nvPr/>
        </p:nvGrpSpPr>
        <p:grpSpPr>
          <a:xfrm>
            <a:off x="11734603" y="2911366"/>
            <a:ext cx="5784317" cy="3429606"/>
            <a:chOff x="0" y="0"/>
            <a:chExt cx="1632666" cy="968032"/>
          </a:xfrm>
        </p:grpSpPr>
        <p:sp>
          <p:nvSpPr>
            <p:cNvPr id="28" name="Freeform 28"/>
            <p:cNvSpPr/>
            <p:nvPr/>
          </p:nvSpPr>
          <p:spPr>
            <a:xfrm>
              <a:off x="0" y="0"/>
              <a:ext cx="1632666" cy="968032"/>
            </a:xfrm>
            <a:custGeom>
              <a:avLst/>
              <a:gdLst/>
              <a:ahLst/>
              <a:cxnLst/>
              <a:rect l="l" t="t" r="r" b="b"/>
              <a:pathLst>
                <a:path w="1632666" h="968032">
                  <a:moveTo>
                    <a:pt x="68260" y="0"/>
                  </a:moveTo>
                  <a:lnTo>
                    <a:pt x="1564406" y="0"/>
                  </a:lnTo>
                  <a:cubicBezTo>
                    <a:pt x="1582510" y="0"/>
                    <a:pt x="1599872" y="7192"/>
                    <a:pt x="1612673" y="19993"/>
                  </a:cubicBezTo>
                  <a:cubicBezTo>
                    <a:pt x="1625474" y="32794"/>
                    <a:pt x="1632666" y="50156"/>
                    <a:pt x="1632666" y="68260"/>
                  </a:cubicBezTo>
                  <a:lnTo>
                    <a:pt x="1632666" y="899772"/>
                  </a:lnTo>
                  <a:cubicBezTo>
                    <a:pt x="1632666" y="917875"/>
                    <a:pt x="1625474" y="935238"/>
                    <a:pt x="1612673" y="948039"/>
                  </a:cubicBezTo>
                  <a:cubicBezTo>
                    <a:pt x="1599872" y="960840"/>
                    <a:pt x="1582510" y="968032"/>
                    <a:pt x="1564406" y="968032"/>
                  </a:cubicBezTo>
                  <a:lnTo>
                    <a:pt x="68260" y="968032"/>
                  </a:lnTo>
                  <a:cubicBezTo>
                    <a:pt x="50156" y="968032"/>
                    <a:pt x="32794" y="960840"/>
                    <a:pt x="19993" y="948039"/>
                  </a:cubicBezTo>
                  <a:cubicBezTo>
                    <a:pt x="7192" y="935238"/>
                    <a:pt x="0" y="917875"/>
                    <a:pt x="0" y="899772"/>
                  </a:cubicBezTo>
                  <a:lnTo>
                    <a:pt x="0" y="68260"/>
                  </a:lnTo>
                  <a:cubicBezTo>
                    <a:pt x="0" y="50156"/>
                    <a:pt x="7192" y="32794"/>
                    <a:pt x="19993" y="19993"/>
                  </a:cubicBezTo>
                  <a:cubicBezTo>
                    <a:pt x="32794" y="7192"/>
                    <a:pt x="50156" y="0"/>
                    <a:pt x="68260" y="0"/>
                  </a:cubicBezTo>
                  <a:close/>
                </a:path>
              </a:pathLst>
            </a:custGeom>
            <a:solidFill>
              <a:srgbClr val="FFFFFF"/>
            </a:solidFill>
            <a:ln w="85725" cap="rnd">
              <a:solidFill>
                <a:srgbClr val="B8DA0C"/>
              </a:solidFill>
              <a:prstDash val="solid"/>
              <a:round/>
            </a:ln>
          </p:spPr>
          <p:txBody>
            <a:bodyPr/>
            <a:lstStyle/>
            <a:p>
              <a:endParaRPr lang="en-GB"/>
            </a:p>
          </p:txBody>
        </p:sp>
        <p:sp>
          <p:nvSpPr>
            <p:cNvPr id="29" name="TextBox 29"/>
            <p:cNvSpPr txBox="1"/>
            <p:nvPr/>
          </p:nvSpPr>
          <p:spPr>
            <a:xfrm>
              <a:off x="0" y="-47625"/>
              <a:ext cx="1632666" cy="1015657"/>
            </a:xfrm>
            <a:prstGeom prst="rect">
              <a:avLst/>
            </a:prstGeom>
          </p:spPr>
          <p:txBody>
            <a:bodyPr lIns="50800" tIns="50800" rIns="50800" bIns="50800" rtlCol="0" anchor="ctr"/>
            <a:lstStyle/>
            <a:p>
              <a:pPr algn="ctr">
                <a:lnSpc>
                  <a:spcPts val="3779"/>
                </a:lnSpc>
              </a:pPr>
              <a:r>
                <a:rPr lang="en-US" sz="2699" b="1">
                  <a:solidFill>
                    <a:srgbClr val="000000"/>
                  </a:solidFill>
                  <a:latin typeface="Montserrat Semi-Bold"/>
                  <a:ea typeface="Montserrat Semi-Bold"/>
                  <a:cs typeface="Montserrat Semi-Bold"/>
                  <a:sym typeface="Montserrat Semi-Bold"/>
                </a:rPr>
                <a:t>Increased vulnerability of marginalised groups (e.g., poorer communities or elderly individuals being more susceptible to climate impacts).</a:t>
              </a:r>
            </a:p>
          </p:txBody>
        </p:sp>
      </p:grpSp>
      <p:sp>
        <p:nvSpPr>
          <p:cNvPr id="30" name="Freeform 30"/>
          <p:cNvSpPr/>
          <p:nvPr/>
        </p:nvSpPr>
        <p:spPr>
          <a:xfrm>
            <a:off x="-181245" y="5314188"/>
            <a:ext cx="2773511" cy="1979594"/>
          </a:xfrm>
          <a:custGeom>
            <a:avLst/>
            <a:gdLst/>
            <a:ahLst/>
            <a:cxnLst/>
            <a:rect l="l" t="t" r="r" b="b"/>
            <a:pathLst>
              <a:path w="2773511" h="1979594">
                <a:moveTo>
                  <a:pt x="0" y="0"/>
                </a:moveTo>
                <a:lnTo>
                  <a:pt x="2773511" y="0"/>
                </a:lnTo>
                <a:lnTo>
                  <a:pt x="2773511" y="1979594"/>
                </a:lnTo>
                <a:lnTo>
                  <a:pt x="0" y="19795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1" name="Freeform 31"/>
          <p:cNvSpPr/>
          <p:nvPr/>
        </p:nvSpPr>
        <p:spPr>
          <a:xfrm>
            <a:off x="9743514" y="5520890"/>
            <a:ext cx="2450803" cy="1648165"/>
          </a:xfrm>
          <a:custGeom>
            <a:avLst/>
            <a:gdLst/>
            <a:ahLst/>
            <a:cxnLst/>
            <a:rect l="l" t="t" r="r" b="b"/>
            <a:pathLst>
              <a:path w="2450803" h="1648165">
                <a:moveTo>
                  <a:pt x="0" y="0"/>
                </a:moveTo>
                <a:lnTo>
                  <a:pt x="2450803" y="0"/>
                </a:lnTo>
                <a:lnTo>
                  <a:pt x="2450803" y="1648165"/>
                </a:lnTo>
                <a:lnTo>
                  <a:pt x="0" y="16481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2" name="Freeform 32"/>
          <p:cNvSpPr/>
          <p:nvPr/>
        </p:nvSpPr>
        <p:spPr>
          <a:xfrm>
            <a:off x="2175284" y="8929192"/>
            <a:ext cx="1490050" cy="1357808"/>
          </a:xfrm>
          <a:custGeom>
            <a:avLst/>
            <a:gdLst/>
            <a:ahLst/>
            <a:cxnLst/>
            <a:rect l="l" t="t" r="r" b="b"/>
            <a:pathLst>
              <a:path w="1490050" h="1357808">
                <a:moveTo>
                  <a:pt x="0" y="0"/>
                </a:moveTo>
                <a:lnTo>
                  <a:pt x="1490050" y="0"/>
                </a:lnTo>
                <a:lnTo>
                  <a:pt x="1490050" y="1357808"/>
                </a:lnTo>
                <a:lnTo>
                  <a:pt x="0" y="135780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33"/>
          <p:cNvSpPr/>
          <p:nvPr/>
        </p:nvSpPr>
        <p:spPr>
          <a:xfrm flipH="1">
            <a:off x="14356925" y="6521947"/>
            <a:ext cx="2183969" cy="2257332"/>
          </a:xfrm>
          <a:custGeom>
            <a:avLst/>
            <a:gdLst/>
            <a:ahLst/>
            <a:cxnLst/>
            <a:rect l="l" t="t" r="r" b="b"/>
            <a:pathLst>
              <a:path w="2183969" h="2257332">
                <a:moveTo>
                  <a:pt x="2183969" y="0"/>
                </a:moveTo>
                <a:lnTo>
                  <a:pt x="0" y="0"/>
                </a:lnTo>
                <a:lnTo>
                  <a:pt x="0" y="2257332"/>
                </a:lnTo>
                <a:lnTo>
                  <a:pt x="2183969" y="2257332"/>
                </a:lnTo>
                <a:lnTo>
                  <a:pt x="218396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TextBox 34"/>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sp>
        <p:nvSpPr>
          <p:cNvPr id="35" name="TextBox 35"/>
          <p:cNvSpPr txBox="1"/>
          <p:nvPr/>
        </p:nvSpPr>
        <p:spPr>
          <a:xfrm>
            <a:off x="5969520" y="2036971"/>
            <a:ext cx="6348960" cy="712470"/>
          </a:xfrm>
          <a:prstGeom prst="rect">
            <a:avLst/>
          </a:prstGeom>
        </p:spPr>
        <p:txBody>
          <a:bodyPr lIns="0" tIns="0" rIns="0" bIns="0" rtlCol="0" anchor="t">
            <a:spAutoFit/>
          </a:bodyPr>
          <a:lstStyle/>
          <a:p>
            <a:pPr algn="ctr">
              <a:lnSpc>
                <a:spcPts val="5880"/>
              </a:lnSpc>
              <a:spcBef>
                <a:spcPct val="0"/>
              </a:spcBef>
            </a:pPr>
            <a:r>
              <a:rPr lang="en-US" sz="4200" b="1">
                <a:solidFill>
                  <a:srgbClr val="000000"/>
                </a:solidFill>
                <a:latin typeface="Montserrat Classic Bold"/>
                <a:ea typeface="Montserrat Classic Bold"/>
                <a:cs typeface="Montserrat Classic Bold"/>
                <a:sym typeface="Montserrat Classic Bold"/>
              </a:rPr>
              <a:t>Social Impacts:</a:t>
            </a:r>
          </a:p>
        </p:txBody>
      </p:sp>
      <p:sp>
        <p:nvSpPr>
          <p:cNvPr id="36" name="TextBox 36"/>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Freeform 13"/>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6"/>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grpSp>
        <p:nvGrpSpPr>
          <p:cNvPr id="15" name="Group 15"/>
          <p:cNvGrpSpPr/>
          <p:nvPr/>
        </p:nvGrpSpPr>
        <p:grpSpPr>
          <a:xfrm>
            <a:off x="466647" y="3054241"/>
            <a:ext cx="5615717" cy="2713990"/>
            <a:chOff x="0" y="0"/>
            <a:chExt cx="1585078" cy="766044"/>
          </a:xfrm>
        </p:grpSpPr>
        <p:sp>
          <p:nvSpPr>
            <p:cNvPr id="16" name="Freeform 16"/>
            <p:cNvSpPr/>
            <p:nvPr/>
          </p:nvSpPr>
          <p:spPr>
            <a:xfrm>
              <a:off x="0" y="0"/>
              <a:ext cx="1585078" cy="766044"/>
            </a:xfrm>
            <a:custGeom>
              <a:avLst/>
              <a:gdLst/>
              <a:ahLst/>
              <a:cxnLst/>
              <a:rect l="l" t="t" r="r" b="b"/>
              <a:pathLst>
                <a:path w="1585078" h="766044">
                  <a:moveTo>
                    <a:pt x="70309" y="0"/>
                  </a:moveTo>
                  <a:lnTo>
                    <a:pt x="1514768" y="0"/>
                  </a:lnTo>
                  <a:cubicBezTo>
                    <a:pt x="1533415" y="0"/>
                    <a:pt x="1551299" y="7408"/>
                    <a:pt x="1564484" y="20593"/>
                  </a:cubicBezTo>
                  <a:cubicBezTo>
                    <a:pt x="1577670" y="33779"/>
                    <a:pt x="1585078" y="51662"/>
                    <a:pt x="1585078" y="70309"/>
                  </a:cubicBezTo>
                  <a:lnTo>
                    <a:pt x="1585078" y="695734"/>
                  </a:lnTo>
                  <a:cubicBezTo>
                    <a:pt x="1585078" y="734565"/>
                    <a:pt x="1553599" y="766044"/>
                    <a:pt x="1514768" y="766044"/>
                  </a:cubicBezTo>
                  <a:lnTo>
                    <a:pt x="70309" y="766044"/>
                  </a:lnTo>
                  <a:cubicBezTo>
                    <a:pt x="51662" y="766044"/>
                    <a:pt x="33779" y="758636"/>
                    <a:pt x="20593" y="745450"/>
                  </a:cubicBezTo>
                  <a:cubicBezTo>
                    <a:pt x="7408" y="732265"/>
                    <a:pt x="0" y="714381"/>
                    <a:pt x="0" y="695734"/>
                  </a:cubicBezTo>
                  <a:lnTo>
                    <a:pt x="0" y="70309"/>
                  </a:lnTo>
                  <a:cubicBezTo>
                    <a:pt x="0" y="31479"/>
                    <a:pt x="31479" y="0"/>
                    <a:pt x="70309" y="0"/>
                  </a:cubicBezTo>
                  <a:close/>
                </a:path>
              </a:pathLst>
            </a:custGeom>
            <a:solidFill>
              <a:srgbClr val="FFFFFF"/>
            </a:solidFill>
            <a:ln w="85725" cap="rnd">
              <a:solidFill>
                <a:srgbClr val="1C78B6"/>
              </a:solidFill>
              <a:prstDash val="solid"/>
              <a:round/>
            </a:ln>
          </p:spPr>
          <p:txBody>
            <a:bodyPr/>
            <a:lstStyle/>
            <a:p>
              <a:endParaRPr lang="en-GB"/>
            </a:p>
          </p:txBody>
        </p:sp>
        <p:sp>
          <p:nvSpPr>
            <p:cNvPr id="17" name="TextBox 17"/>
            <p:cNvSpPr txBox="1"/>
            <p:nvPr/>
          </p:nvSpPr>
          <p:spPr>
            <a:xfrm>
              <a:off x="0" y="-47625"/>
              <a:ext cx="1585078" cy="813669"/>
            </a:xfrm>
            <a:prstGeom prst="rect">
              <a:avLst/>
            </a:prstGeom>
          </p:spPr>
          <p:txBody>
            <a:bodyPr lIns="50800" tIns="50800" rIns="50800" bIns="50800" rtlCol="0" anchor="ctr"/>
            <a:lstStyle/>
            <a:p>
              <a:pPr algn="ctr">
                <a:lnSpc>
                  <a:spcPts val="3779"/>
                </a:lnSpc>
              </a:pPr>
              <a:r>
                <a:rPr lang="en-US" sz="2699" b="1">
                  <a:solidFill>
                    <a:srgbClr val="000000"/>
                  </a:solidFill>
                  <a:latin typeface="Montserrat Semi-Bold"/>
                  <a:ea typeface="Montserrat Semi-Bold"/>
                  <a:cs typeface="Montserrat Semi-Bold"/>
                  <a:sym typeface="Montserrat Semi-Bold"/>
                </a:rPr>
                <a:t>Rising sea levels (flooding of coastal habitats, loss of land and ecosystems).</a:t>
              </a:r>
            </a:p>
          </p:txBody>
        </p:sp>
      </p:grpSp>
      <p:grpSp>
        <p:nvGrpSpPr>
          <p:cNvPr id="18" name="Group 18"/>
          <p:cNvGrpSpPr/>
          <p:nvPr/>
        </p:nvGrpSpPr>
        <p:grpSpPr>
          <a:xfrm>
            <a:off x="466647" y="6025405"/>
            <a:ext cx="5615717" cy="2713990"/>
            <a:chOff x="0" y="0"/>
            <a:chExt cx="1585078" cy="766044"/>
          </a:xfrm>
        </p:grpSpPr>
        <p:sp>
          <p:nvSpPr>
            <p:cNvPr id="19" name="Freeform 19"/>
            <p:cNvSpPr/>
            <p:nvPr/>
          </p:nvSpPr>
          <p:spPr>
            <a:xfrm>
              <a:off x="0" y="0"/>
              <a:ext cx="1585078" cy="766044"/>
            </a:xfrm>
            <a:custGeom>
              <a:avLst/>
              <a:gdLst/>
              <a:ahLst/>
              <a:cxnLst/>
              <a:rect l="l" t="t" r="r" b="b"/>
              <a:pathLst>
                <a:path w="1585078" h="766044">
                  <a:moveTo>
                    <a:pt x="70309" y="0"/>
                  </a:moveTo>
                  <a:lnTo>
                    <a:pt x="1514768" y="0"/>
                  </a:lnTo>
                  <a:cubicBezTo>
                    <a:pt x="1533415" y="0"/>
                    <a:pt x="1551299" y="7408"/>
                    <a:pt x="1564484" y="20593"/>
                  </a:cubicBezTo>
                  <a:cubicBezTo>
                    <a:pt x="1577670" y="33779"/>
                    <a:pt x="1585078" y="51662"/>
                    <a:pt x="1585078" y="70309"/>
                  </a:cubicBezTo>
                  <a:lnTo>
                    <a:pt x="1585078" y="695734"/>
                  </a:lnTo>
                  <a:cubicBezTo>
                    <a:pt x="1585078" y="734565"/>
                    <a:pt x="1553599" y="766044"/>
                    <a:pt x="1514768" y="766044"/>
                  </a:cubicBezTo>
                  <a:lnTo>
                    <a:pt x="70309" y="766044"/>
                  </a:lnTo>
                  <a:cubicBezTo>
                    <a:pt x="51662" y="766044"/>
                    <a:pt x="33779" y="758636"/>
                    <a:pt x="20593" y="745450"/>
                  </a:cubicBezTo>
                  <a:cubicBezTo>
                    <a:pt x="7408" y="732265"/>
                    <a:pt x="0" y="714381"/>
                    <a:pt x="0" y="695734"/>
                  </a:cubicBezTo>
                  <a:lnTo>
                    <a:pt x="0" y="70309"/>
                  </a:lnTo>
                  <a:cubicBezTo>
                    <a:pt x="0" y="31479"/>
                    <a:pt x="31479" y="0"/>
                    <a:pt x="70309" y="0"/>
                  </a:cubicBezTo>
                  <a:close/>
                </a:path>
              </a:pathLst>
            </a:custGeom>
            <a:solidFill>
              <a:srgbClr val="FFFFFF"/>
            </a:solidFill>
            <a:ln w="85725" cap="rnd">
              <a:solidFill>
                <a:srgbClr val="1C78B6"/>
              </a:solidFill>
              <a:prstDash val="solid"/>
              <a:round/>
            </a:ln>
          </p:spPr>
          <p:txBody>
            <a:bodyPr/>
            <a:lstStyle/>
            <a:p>
              <a:endParaRPr lang="en-GB"/>
            </a:p>
          </p:txBody>
        </p:sp>
        <p:sp>
          <p:nvSpPr>
            <p:cNvPr id="20" name="TextBox 20"/>
            <p:cNvSpPr txBox="1"/>
            <p:nvPr/>
          </p:nvSpPr>
          <p:spPr>
            <a:xfrm>
              <a:off x="0" y="-47625"/>
              <a:ext cx="1585078" cy="813669"/>
            </a:xfrm>
            <a:prstGeom prst="rect">
              <a:avLst/>
            </a:prstGeom>
          </p:spPr>
          <p:txBody>
            <a:bodyPr lIns="50800" tIns="50800" rIns="50800" bIns="50800" rtlCol="0" anchor="ctr"/>
            <a:lstStyle/>
            <a:p>
              <a:pPr algn="ctr">
                <a:lnSpc>
                  <a:spcPts val="3779"/>
                </a:lnSpc>
              </a:pPr>
              <a:r>
                <a:rPr lang="en-US" sz="2699" b="1">
                  <a:solidFill>
                    <a:srgbClr val="000000"/>
                  </a:solidFill>
                  <a:latin typeface="Montserrat Semi-Bold"/>
                  <a:ea typeface="Montserrat Semi-Bold"/>
                  <a:cs typeface="Montserrat Semi-Bold"/>
                  <a:sym typeface="Montserrat Semi-Bold"/>
                </a:rPr>
                <a:t>Increased frequency of extreme weather events (e.g., more cyclones, droughts, and heatwaves).</a:t>
              </a:r>
            </a:p>
          </p:txBody>
        </p:sp>
      </p:grpSp>
      <p:grpSp>
        <p:nvGrpSpPr>
          <p:cNvPr id="21" name="Group 21"/>
          <p:cNvGrpSpPr/>
          <p:nvPr/>
        </p:nvGrpSpPr>
        <p:grpSpPr>
          <a:xfrm>
            <a:off x="6336141" y="3054241"/>
            <a:ext cx="5615717" cy="2713990"/>
            <a:chOff x="0" y="0"/>
            <a:chExt cx="1585078" cy="766044"/>
          </a:xfrm>
        </p:grpSpPr>
        <p:sp>
          <p:nvSpPr>
            <p:cNvPr id="22" name="Freeform 22"/>
            <p:cNvSpPr/>
            <p:nvPr/>
          </p:nvSpPr>
          <p:spPr>
            <a:xfrm>
              <a:off x="0" y="0"/>
              <a:ext cx="1585078" cy="766044"/>
            </a:xfrm>
            <a:custGeom>
              <a:avLst/>
              <a:gdLst/>
              <a:ahLst/>
              <a:cxnLst/>
              <a:rect l="l" t="t" r="r" b="b"/>
              <a:pathLst>
                <a:path w="1585078" h="766044">
                  <a:moveTo>
                    <a:pt x="70309" y="0"/>
                  </a:moveTo>
                  <a:lnTo>
                    <a:pt x="1514768" y="0"/>
                  </a:lnTo>
                  <a:cubicBezTo>
                    <a:pt x="1533415" y="0"/>
                    <a:pt x="1551299" y="7408"/>
                    <a:pt x="1564484" y="20593"/>
                  </a:cubicBezTo>
                  <a:cubicBezTo>
                    <a:pt x="1577670" y="33779"/>
                    <a:pt x="1585078" y="51662"/>
                    <a:pt x="1585078" y="70309"/>
                  </a:cubicBezTo>
                  <a:lnTo>
                    <a:pt x="1585078" y="695734"/>
                  </a:lnTo>
                  <a:cubicBezTo>
                    <a:pt x="1585078" y="734565"/>
                    <a:pt x="1553599" y="766044"/>
                    <a:pt x="1514768" y="766044"/>
                  </a:cubicBezTo>
                  <a:lnTo>
                    <a:pt x="70309" y="766044"/>
                  </a:lnTo>
                  <a:cubicBezTo>
                    <a:pt x="51662" y="766044"/>
                    <a:pt x="33779" y="758636"/>
                    <a:pt x="20593" y="745450"/>
                  </a:cubicBezTo>
                  <a:cubicBezTo>
                    <a:pt x="7408" y="732265"/>
                    <a:pt x="0" y="714381"/>
                    <a:pt x="0" y="695734"/>
                  </a:cubicBezTo>
                  <a:lnTo>
                    <a:pt x="0" y="70309"/>
                  </a:lnTo>
                  <a:cubicBezTo>
                    <a:pt x="0" y="31479"/>
                    <a:pt x="31479" y="0"/>
                    <a:pt x="70309" y="0"/>
                  </a:cubicBezTo>
                  <a:close/>
                </a:path>
              </a:pathLst>
            </a:custGeom>
            <a:solidFill>
              <a:srgbClr val="FFFFFF"/>
            </a:solidFill>
            <a:ln w="85725" cap="rnd">
              <a:solidFill>
                <a:srgbClr val="1C78B6"/>
              </a:solidFill>
              <a:prstDash val="solid"/>
              <a:round/>
            </a:ln>
          </p:spPr>
          <p:txBody>
            <a:bodyPr/>
            <a:lstStyle/>
            <a:p>
              <a:endParaRPr lang="en-GB"/>
            </a:p>
          </p:txBody>
        </p:sp>
        <p:sp>
          <p:nvSpPr>
            <p:cNvPr id="23" name="TextBox 23"/>
            <p:cNvSpPr txBox="1"/>
            <p:nvPr/>
          </p:nvSpPr>
          <p:spPr>
            <a:xfrm>
              <a:off x="0" y="-47625"/>
              <a:ext cx="1585078" cy="813669"/>
            </a:xfrm>
            <a:prstGeom prst="rect">
              <a:avLst/>
            </a:prstGeom>
          </p:spPr>
          <p:txBody>
            <a:bodyPr lIns="50800" tIns="50800" rIns="50800" bIns="50800" rtlCol="0" anchor="ctr"/>
            <a:lstStyle/>
            <a:p>
              <a:pPr algn="ctr">
                <a:lnSpc>
                  <a:spcPts val="3779"/>
                </a:lnSpc>
              </a:pPr>
              <a:r>
                <a:rPr lang="en-US" sz="2699" b="1">
                  <a:solidFill>
                    <a:srgbClr val="000000"/>
                  </a:solidFill>
                  <a:latin typeface="Montserrat Semi-Bold"/>
                  <a:ea typeface="Montserrat Semi-Bold"/>
                  <a:cs typeface="Montserrat Semi-Bold"/>
                  <a:sym typeface="Montserrat Semi-Bold"/>
                </a:rPr>
                <a:t>Coral bleaching (due to rising sea temperatures, impacting marine biodiversity).</a:t>
              </a:r>
            </a:p>
          </p:txBody>
        </p:sp>
      </p:grpSp>
      <p:grpSp>
        <p:nvGrpSpPr>
          <p:cNvPr id="24" name="Group 24"/>
          <p:cNvGrpSpPr/>
          <p:nvPr/>
        </p:nvGrpSpPr>
        <p:grpSpPr>
          <a:xfrm>
            <a:off x="6336141" y="6025405"/>
            <a:ext cx="5615717" cy="2713990"/>
            <a:chOff x="0" y="0"/>
            <a:chExt cx="1585078" cy="766044"/>
          </a:xfrm>
        </p:grpSpPr>
        <p:sp>
          <p:nvSpPr>
            <p:cNvPr id="25" name="Freeform 25"/>
            <p:cNvSpPr/>
            <p:nvPr/>
          </p:nvSpPr>
          <p:spPr>
            <a:xfrm>
              <a:off x="0" y="0"/>
              <a:ext cx="1585078" cy="766044"/>
            </a:xfrm>
            <a:custGeom>
              <a:avLst/>
              <a:gdLst/>
              <a:ahLst/>
              <a:cxnLst/>
              <a:rect l="l" t="t" r="r" b="b"/>
              <a:pathLst>
                <a:path w="1585078" h="766044">
                  <a:moveTo>
                    <a:pt x="70309" y="0"/>
                  </a:moveTo>
                  <a:lnTo>
                    <a:pt x="1514768" y="0"/>
                  </a:lnTo>
                  <a:cubicBezTo>
                    <a:pt x="1533415" y="0"/>
                    <a:pt x="1551299" y="7408"/>
                    <a:pt x="1564484" y="20593"/>
                  </a:cubicBezTo>
                  <a:cubicBezTo>
                    <a:pt x="1577670" y="33779"/>
                    <a:pt x="1585078" y="51662"/>
                    <a:pt x="1585078" y="70309"/>
                  </a:cubicBezTo>
                  <a:lnTo>
                    <a:pt x="1585078" y="695734"/>
                  </a:lnTo>
                  <a:cubicBezTo>
                    <a:pt x="1585078" y="734565"/>
                    <a:pt x="1553599" y="766044"/>
                    <a:pt x="1514768" y="766044"/>
                  </a:cubicBezTo>
                  <a:lnTo>
                    <a:pt x="70309" y="766044"/>
                  </a:lnTo>
                  <a:cubicBezTo>
                    <a:pt x="51662" y="766044"/>
                    <a:pt x="33779" y="758636"/>
                    <a:pt x="20593" y="745450"/>
                  </a:cubicBezTo>
                  <a:cubicBezTo>
                    <a:pt x="7408" y="732265"/>
                    <a:pt x="0" y="714381"/>
                    <a:pt x="0" y="695734"/>
                  </a:cubicBezTo>
                  <a:lnTo>
                    <a:pt x="0" y="70309"/>
                  </a:lnTo>
                  <a:cubicBezTo>
                    <a:pt x="0" y="31479"/>
                    <a:pt x="31479" y="0"/>
                    <a:pt x="70309" y="0"/>
                  </a:cubicBezTo>
                  <a:close/>
                </a:path>
              </a:pathLst>
            </a:custGeom>
            <a:solidFill>
              <a:srgbClr val="FFFFFF"/>
            </a:solidFill>
            <a:ln w="85725" cap="rnd">
              <a:solidFill>
                <a:srgbClr val="1C78B6"/>
              </a:solidFill>
              <a:prstDash val="solid"/>
              <a:round/>
            </a:ln>
          </p:spPr>
          <p:txBody>
            <a:bodyPr/>
            <a:lstStyle/>
            <a:p>
              <a:endParaRPr lang="en-GB"/>
            </a:p>
          </p:txBody>
        </p:sp>
        <p:sp>
          <p:nvSpPr>
            <p:cNvPr id="26" name="TextBox 26"/>
            <p:cNvSpPr txBox="1"/>
            <p:nvPr/>
          </p:nvSpPr>
          <p:spPr>
            <a:xfrm>
              <a:off x="0" y="-47625"/>
              <a:ext cx="1585078" cy="813669"/>
            </a:xfrm>
            <a:prstGeom prst="rect">
              <a:avLst/>
            </a:prstGeom>
          </p:spPr>
          <p:txBody>
            <a:bodyPr lIns="50800" tIns="50800" rIns="50800" bIns="50800" rtlCol="0" anchor="ctr"/>
            <a:lstStyle/>
            <a:p>
              <a:pPr algn="ctr">
                <a:lnSpc>
                  <a:spcPts val="3779"/>
                </a:lnSpc>
              </a:pPr>
              <a:r>
                <a:rPr lang="en-US" sz="2699" b="1">
                  <a:solidFill>
                    <a:srgbClr val="000000"/>
                  </a:solidFill>
                  <a:latin typeface="Montserrat Semi-Bold"/>
                  <a:ea typeface="Montserrat Semi-Bold"/>
                  <a:cs typeface="Montserrat Semi-Bold"/>
                  <a:sym typeface="Montserrat Semi-Bold"/>
                </a:rPr>
                <a:t>Loss of biodiversity (habitats disappearing, endangered species at risk).</a:t>
              </a:r>
            </a:p>
          </p:txBody>
        </p:sp>
      </p:grpSp>
      <p:grpSp>
        <p:nvGrpSpPr>
          <p:cNvPr id="27" name="Group 27"/>
          <p:cNvGrpSpPr/>
          <p:nvPr/>
        </p:nvGrpSpPr>
        <p:grpSpPr>
          <a:xfrm>
            <a:off x="12258389" y="3054241"/>
            <a:ext cx="5615717" cy="2713990"/>
            <a:chOff x="0" y="0"/>
            <a:chExt cx="1585078" cy="766044"/>
          </a:xfrm>
        </p:grpSpPr>
        <p:sp>
          <p:nvSpPr>
            <p:cNvPr id="28" name="Freeform 28"/>
            <p:cNvSpPr/>
            <p:nvPr/>
          </p:nvSpPr>
          <p:spPr>
            <a:xfrm>
              <a:off x="0" y="0"/>
              <a:ext cx="1585078" cy="766044"/>
            </a:xfrm>
            <a:custGeom>
              <a:avLst/>
              <a:gdLst/>
              <a:ahLst/>
              <a:cxnLst/>
              <a:rect l="l" t="t" r="r" b="b"/>
              <a:pathLst>
                <a:path w="1585078" h="766044">
                  <a:moveTo>
                    <a:pt x="70309" y="0"/>
                  </a:moveTo>
                  <a:lnTo>
                    <a:pt x="1514768" y="0"/>
                  </a:lnTo>
                  <a:cubicBezTo>
                    <a:pt x="1533415" y="0"/>
                    <a:pt x="1551299" y="7408"/>
                    <a:pt x="1564484" y="20593"/>
                  </a:cubicBezTo>
                  <a:cubicBezTo>
                    <a:pt x="1577670" y="33779"/>
                    <a:pt x="1585078" y="51662"/>
                    <a:pt x="1585078" y="70309"/>
                  </a:cubicBezTo>
                  <a:lnTo>
                    <a:pt x="1585078" y="695734"/>
                  </a:lnTo>
                  <a:cubicBezTo>
                    <a:pt x="1585078" y="734565"/>
                    <a:pt x="1553599" y="766044"/>
                    <a:pt x="1514768" y="766044"/>
                  </a:cubicBezTo>
                  <a:lnTo>
                    <a:pt x="70309" y="766044"/>
                  </a:lnTo>
                  <a:cubicBezTo>
                    <a:pt x="51662" y="766044"/>
                    <a:pt x="33779" y="758636"/>
                    <a:pt x="20593" y="745450"/>
                  </a:cubicBezTo>
                  <a:cubicBezTo>
                    <a:pt x="7408" y="732265"/>
                    <a:pt x="0" y="714381"/>
                    <a:pt x="0" y="695734"/>
                  </a:cubicBezTo>
                  <a:lnTo>
                    <a:pt x="0" y="70309"/>
                  </a:lnTo>
                  <a:cubicBezTo>
                    <a:pt x="0" y="31479"/>
                    <a:pt x="31479" y="0"/>
                    <a:pt x="70309" y="0"/>
                  </a:cubicBezTo>
                  <a:close/>
                </a:path>
              </a:pathLst>
            </a:custGeom>
            <a:solidFill>
              <a:srgbClr val="FFFFFF"/>
            </a:solidFill>
            <a:ln w="85725" cap="rnd">
              <a:solidFill>
                <a:srgbClr val="1C78B6"/>
              </a:solidFill>
              <a:prstDash val="solid"/>
              <a:round/>
            </a:ln>
          </p:spPr>
          <p:txBody>
            <a:bodyPr/>
            <a:lstStyle/>
            <a:p>
              <a:endParaRPr lang="en-GB"/>
            </a:p>
          </p:txBody>
        </p:sp>
        <p:sp>
          <p:nvSpPr>
            <p:cNvPr id="29" name="TextBox 29"/>
            <p:cNvSpPr txBox="1"/>
            <p:nvPr/>
          </p:nvSpPr>
          <p:spPr>
            <a:xfrm>
              <a:off x="0" y="-47625"/>
              <a:ext cx="1585078" cy="813669"/>
            </a:xfrm>
            <a:prstGeom prst="rect">
              <a:avLst/>
            </a:prstGeom>
          </p:spPr>
          <p:txBody>
            <a:bodyPr lIns="50800" tIns="50800" rIns="50800" bIns="50800" rtlCol="0" anchor="ctr"/>
            <a:lstStyle/>
            <a:p>
              <a:pPr algn="ctr">
                <a:lnSpc>
                  <a:spcPts val="3779"/>
                </a:lnSpc>
              </a:pPr>
              <a:r>
                <a:rPr lang="en-US" sz="2699" b="1">
                  <a:solidFill>
                    <a:srgbClr val="000000"/>
                  </a:solidFill>
                  <a:latin typeface="Montserrat Semi-Bold"/>
                  <a:ea typeface="Montserrat Semi-Bold"/>
                  <a:cs typeface="Montserrat Semi-Bold"/>
                  <a:sym typeface="Montserrat Semi-Bold"/>
                </a:rPr>
                <a:t>Shifting climate belts (altering ecosystems, making some areas too hot or dry for certain species).</a:t>
              </a:r>
            </a:p>
          </p:txBody>
        </p:sp>
      </p:grpSp>
      <p:grpSp>
        <p:nvGrpSpPr>
          <p:cNvPr id="30" name="Group 30"/>
          <p:cNvGrpSpPr/>
          <p:nvPr/>
        </p:nvGrpSpPr>
        <p:grpSpPr>
          <a:xfrm>
            <a:off x="12258389" y="6025405"/>
            <a:ext cx="5615717" cy="2713990"/>
            <a:chOff x="0" y="0"/>
            <a:chExt cx="1585078" cy="766044"/>
          </a:xfrm>
        </p:grpSpPr>
        <p:sp>
          <p:nvSpPr>
            <p:cNvPr id="31" name="Freeform 31"/>
            <p:cNvSpPr/>
            <p:nvPr/>
          </p:nvSpPr>
          <p:spPr>
            <a:xfrm>
              <a:off x="0" y="0"/>
              <a:ext cx="1585078" cy="766044"/>
            </a:xfrm>
            <a:custGeom>
              <a:avLst/>
              <a:gdLst/>
              <a:ahLst/>
              <a:cxnLst/>
              <a:rect l="l" t="t" r="r" b="b"/>
              <a:pathLst>
                <a:path w="1585078" h="766044">
                  <a:moveTo>
                    <a:pt x="70309" y="0"/>
                  </a:moveTo>
                  <a:lnTo>
                    <a:pt x="1514768" y="0"/>
                  </a:lnTo>
                  <a:cubicBezTo>
                    <a:pt x="1533415" y="0"/>
                    <a:pt x="1551299" y="7408"/>
                    <a:pt x="1564484" y="20593"/>
                  </a:cubicBezTo>
                  <a:cubicBezTo>
                    <a:pt x="1577670" y="33779"/>
                    <a:pt x="1585078" y="51662"/>
                    <a:pt x="1585078" y="70309"/>
                  </a:cubicBezTo>
                  <a:lnTo>
                    <a:pt x="1585078" y="695734"/>
                  </a:lnTo>
                  <a:cubicBezTo>
                    <a:pt x="1585078" y="734565"/>
                    <a:pt x="1553599" y="766044"/>
                    <a:pt x="1514768" y="766044"/>
                  </a:cubicBezTo>
                  <a:lnTo>
                    <a:pt x="70309" y="766044"/>
                  </a:lnTo>
                  <a:cubicBezTo>
                    <a:pt x="51662" y="766044"/>
                    <a:pt x="33779" y="758636"/>
                    <a:pt x="20593" y="745450"/>
                  </a:cubicBezTo>
                  <a:cubicBezTo>
                    <a:pt x="7408" y="732265"/>
                    <a:pt x="0" y="714381"/>
                    <a:pt x="0" y="695734"/>
                  </a:cubicBezTo>
                  <a:lnTo>
                    <a:pt x="0" y="70309"/>
                  </a:lnTo>
                  <a:cubicBezTo>
                    <a:pt x="0" y="31479"/>
                    <a:pt x="31479" y="0"/>
                    <a:pt x="70309" y="0"/>
                  </a:cubicBezTo>
                  <a:close/>
                </a:path>
              </a:pathLst>
            </a:custGeom>
            <a:solidFill>
              <a:srgbClr val="FFFFFF"/>
            </a:solidFill>
            <a:ln w="85725" cap="rnd">
              <a:solidFill>
                <a:srgbClr val="1C78B6"/>
              </a:solidFill>
              <a:prstDash val="solid"/>
              <a:round/>
            </a:ln>
          </p:spPr>
          <p:txBody>
            <a:bodyPr/>
            <a:lstStyle/>
            <a:p>
              <a:endParaRPr lang="en-GB"/>
            </a:p>
          </p:txBody>
        </p:sp>
        <p:sp>
          <p:nvSpPr>
            <p:cNvPr id="32" name="TextBox 32"/>
            <p:cNvSpPr txBox="1"/>
            <p:nvPr/>
          </p:nvSpPr>
          <p:spPr>
            <a:xfrm>
              <a:off x="0" y="-47625"/>
              <a:ext cx="1585078" cy="813669"/>
            </a:xfrm>
            <a:prstGeom prst="rect">
              <a:avLst/>
            </a:prstGeom>
          </p:spPr>
          <p:txBody>
            <a:bodyPr lIns="50800" tIns="50800" rIns="50800" bIns="50800" rtlCol="0" anchor="ctr"/>
            <a:lstStyle/>
            <a:p>
              <a:pPr algn="ctr">
                <a:lnSpc>
                  <a:spcPts val="3779"/>
                </a:lnSpc>
              </a:pPr>
              <a:r>
                <a:rPr lang="en-US" sz="2699" b="1">
                  <a:solidFill>
                    <a:srgbClr val="000000"/>
                  </a:solidFill>
                  <a:latin typeface="Montserrat Semi-Bold"/>
                  <a:ea typeface="Montserrat Semi-Bold"/>
                  <a:cs typeface="Montserrat Semi-Bold"/>
                  <a:sym typeface="Montserrat Semi-Bold"/>
                </a:rPr>
                <a:t>Melting glaciers and polar ice caps (rising sea levels, loss of habitats).</a:t>
              </a:r>
            </a:p>
          </p:txBody>
        </p:sp>
      </p:grpSp>
      <p:sp>
        <p:nvSpPr>
          <p:cNvPr id="33" name="Freeform 33"/>
          <p:cNvSpPr/>
          <p:nvPr/>
        </p:nvSpPr>
        <p:spPr>
          <a:xfrm>
            <a:off x="-158025" y="4714426"/>
            <a:ext cx="2348726" cy="1676403"/>
          </a:xfrm>
          <a:custGeom>
            <a:avLst/>
            <a:gdLst/>
            <a:ahLst/>
            <a:cxnLst/>
            <a:rect l="l" t="t" r="r" b="b"/>
            <a:pathLst>
              <a:path w="2348726" h="1676403">
                <a:moveTo>
                  <a:pt x="0" y="0"/>
                </a:moveTo>
                <a:lnTo>
                  <a:pt x="2348726" y="0"/>
                </a:lnTo>
                <a:lnTo>
                  <a:pt x="2348726" y="1676403"/>
                </a:lnTo>
                <a:lnTo>
                  <a:pt x="0" y="16764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4" name="Freeform 34"/>
          <p:cNvSpPr/>
          <p:nvPr/>
        </p:nvSpPr>
        <p:spPr>
          <a:xfrm>
            <a:off x="10898797" y="4698634"/>
            <a:ext cx="1760813" cy="1707988"/>
          </a:xfrm>
          <a:custGeom>
            <a:avLst/>
            <a:gdLst/>
            <a:ahLst/>
            <a:cxnLst/>
            <a:rect l="l" t="t" r="r" b="b"/>
            <a:pathLst>
              <a:path w="1760813" h="1707988">
                <a:moveTo>
                  <a:pt x="0" y="0"/>
                </a:moveTo>
                <a:lnTo>
                  <a:pt x="1760813" y="0"/>
                </a:lnTo>
                <a:lnTo>
                  <a:pt x="1760813" y="1707988"/>
                </a:lnTo>
                <a:lnTo>
                  <a:pt x="0" y="1707988"/>
                </a:lnTo>
                <a:lnTo>
                  <a:pt x="0" y="0"/>
                </a:lnTo>
                <a:close/>
              </a:path>
            </a:pathLst>
          </a:custGeom>
          <a:blipFill>
            <a:blip r:embed="rId10"/>
            <a:stretch>
              <a:fillRect/>
            </a:stretch>
          </a:blipFill>
        </p:spPr>
        <p:txBody>
          <a:bodyPr/>
          <a:lstStyle/>
          <a:p>
            <a:endParaRPr lang="en-GB"/>
          </a:p>
        </p:txBody>
      </p:sp>
      <p:sp>
        <p:nvSpPr>
          <p:cNvPr id="35" name="Freeform 35"/>
          <p:cNvSpPr/>
          <p:nvPr/>
        </p:nvSpPr>
        <p:spPr>
          <a:xfrm>
            <a:off x="11171436" y="7710695"/>
            <a:ext cx="2976347" cy="2057400"/>
          </a:xfrm>
          <a:custGeom>
            <a:avLst/>
            <a:gdLst/>
            <a:ahLst/>
            <a:cxnLst/>
            <a:rect l="l" t="t" r="r" b="b"/>
            <a:pathLst>
              <a:path w="2976347" h="2057400">
                <a:moveTo>
                  <a:pt x="0" y="0"/>
                </a:moveTo>
                <a:lnTo>
                  <a:pt x="2976347" y="0"/>
                </a:lnTo>
                <a:lnTo>
                  <a:pt x="2976347" y="2057400"/>
                </a:lnTo>
                <a:lnTo>
                  <a:pt x="0" y="20574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36" name="Freeform 36"/>
          <p:cNvSpPr/>
          <p:nvPr/>
        </p:nvSpPr>
        <p:spPr>
          <a:xfrm>
            <a:off x="16534236" y="1264822"/>
            <a:ext cx="1644236" cy="2391616"/>
          </a:xfrm>
          <a:custGeom>
            <a:avLst/>
            <a:gdLst/>
            <a:ahLst/>
            <a:cxnLst/>
            <a:rect l="l" t="t" r="r" b="b"/>
            <a:pathLst>
              <a:path w="1644236" h="2391616">
                <a:moveTo>
                  <a:pt x="0" y="0"/>
                </a:moveTo>
                <a:lnTo>
                  <a:pt x="1644236" y="0"/>
                </a:lnTo>
                <a:lnTo>
                  <a:pt x="1644236" y="2391615"/>
                </a:lnTo>
                <a:lnTo>
                  <a:pt x="0" y="239161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37" name="Freeform 37"/>
          <p:cNvSpPr/>
          <p:nvPr/>
        </p:nvSpPr>
        <p:spPr>
          <a:xfrm rot="1041381">
            <a:off x="4604703" y="7790111"/>
            <a:ext cx="2279077" cy="2334522"/>
          </a:xfrm>
          <a:custGeom>
            <a:avLst/>
            <a:gdLst/>
            <a:ahLst/>
            <a:cxnLst/>
            <a:rect l="l" t="t" r="r" b="b"/>
            <a:pathLst>
              <a:path w="2279077" h="2334522">
                <a:moveTo>
                  <a:pt x="0" y="0"/>
                </a:moveTo>
                <a:lnTo>
                  <a:pt x="2279077" y="0"/>
                </a:lnTo>
                <a:lnTo>
                  <a:pt x="2279077" y="2334522"/>
                </a:lnTo>
                <a:lnTo>
                  <a:pt x="0" y="2334522"/>
                </a:lnTo>
                <a:lnTo>
                  <a:pt x="0" y="0"/>
                </a:lnTo>
                <a:close/>
              </a:path>
            </a:pathLst>
          </a:custGeom>
          <a:blipFill>
            <a:blip r:embed="rId15"/>
            <a:stretch>
              <a:fillRect/>
            </a:stretch>
          </a:blipFill>
        </p:spPr>
        <p:txBody>
          <a:bodyPr/>
          <a:lstStyle/>
          <a:p>
            <a:endParaRPr lang="en-GB"/>
          </a:p>
        </p:txBody>
      </p:sp>
      <p:sp>
        <p:nvSpPr>
          <p:cNvPr id="38" name="TextBox 38"/>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sp>
        <p:nvSpPr>
          <p:cNvPr id="39" name="TextBox 39"/>
          <p:cNvSpPr txBox="1"/>
          <p:nvPr/>
        </p:nvSpPr>
        <p:spPr>
          <a:xfrm>
            <a:off x="5939314" y="2084596"/>
            <a:ext cx="6409373" cy="712470"/>
          </a:xfrm>
          <a:prstGeom prst="rect">
            <a:avLst/>
          </a:prstGeom>
        </p:spPr>
        <p:txBody>
          <a:bodyPr lIns="0" tIns="0" rIns="0" bIns="0" rtlCol="0" anchor="t">
            <a:spAutoFit/>
          </a:bodyPr>
          <a:lstStyle/>
          <a:p>
            <a:pPr algn="ctr">
              <a:lnSpc>
                <a:spcPts val="5880"/>
              </a:lnSpc>
              <a:spcBef>
                <a:spcPct val="0"/>
              </a:spcBef>
            </a:pPr>
            <a:r>
              <a:rPr lang="en-US" sz="4200" b="1">
                <a:solidFill>
                  <a:srgbClr val="000000"/>
                </a:solidFill>
                <a:latin typeface="Montserrat Classic Bold"/>
                <a:ea typeface="Montserrat Classic Bold"/>
                <a:cs typeface="Montserrat Classic Bold"/>
                <a:sym typeface="Montserrat Classic Bold"/>
              </a:rPr>
              <a:t>Environmental Impacts</a:t>
            </a:r>
          </a:p>
        </p:txBody>
      </p:sp>
      <p:sp>
        <p:nvSpPr>
          <p:cNvPr id="40" name="TextBox 40"/>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Freeform 13"/>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6"/>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grpSp>
        <p:nvGrpSpPr>
          <p:cNvPr id="15" name="Group 15"/>
          <p:cNvGrpSpPr/>
          <p:nvPr/>
        </p:nvGrpSpPr>
        <p:grpSpPr>
          <a:xfrm>
            <a:off x="297180" y="3240587"/>
            <a:ext cx="5615717" cy="2713990"/>
            <a:chOff x="0" y="0"/>
            <a:chExt cx="1585078" cy="766044"/>
          </a:xfrm>
        </p:grpSpPr>
        <p:sp>
          <p:nvSpPr>
            <p:cNvPr id="16" name="Freeform 16"/>
            <p:cNvSpPr/>
            <p:nvPr/>
          </p:nvSpPr>
          <p:spPr>
            <a:xfrm>
              <a:off x="0" y="0"/>
              <a:ext cx="1585078" cy="766044"/>
            </a:xfrm>
            <a:custGeom>
              <a:avLst/>
              <a:gdLst/>
              <a:ahLst/>
              <a:cxnLst/>
              <a:rect l="l" t="t" r="r" b="b"/>
              <a:pathLst>
                <a:path w="1585078" h="766044">
                  <a:moveTo>
                    <a:pt x="70309" y="0"/>
                  </a:moveTo>
                  <a:lnTo>
                    <a:pt x="1514768" y="0"/>
                  </a:lnTo>
                  <a:cubicBezTo>
                    <a:pt x="1533415" y="0"/>
                    <a:pt x="1551299" y="7408"/>
                    <a:pt x="1564484" y="20593"/>
                  </a:cubicBezTo>
                  <a:cubicBezTo>
                    <a:pt x="1577670" y="33779"/>
                    <a:pt x="1585078" y="51662"/>
                    <a:pt x="1585078" y="70309"/>
                  </a:cubicBezTo>
                  <a:lnTo>
                    <a:pt x="1585078" y="695734"/>
                  </a:lnTo>
                  <a:cubicBezTo>
                    <a:pt x="1585078" y="734565"/>
                    <a:pt x="1553599" y="766044"/>
                    <a:pt x="1514768" y="766044"/>
                  </a:cubicBezTo>
                  <a:lnTo>
                    <a:pt x="70309" y="766044"/>
                  </a:lnTo>
                  <a:cubicBezTo>
                    <a:pt x="51662" y="766044"/>
                    <a:pt x="33779" y="758636"/>
                    <a:pt x="20593" y="745450"/>
                  </a:cubicBezTo>
                  <a:cubicBezTo>
                    <a:pt x="7408" y="732265"/>
                    <a:pt x="0" y="714381"/>
                    <a:pt x="0" y="695734"/>
                  </a:cubicBezTo>
                  <a:lnTo>
                    <a:pt x="0" y="70309"/>
                  </a:lnTo>
                  <a:cubicBezTo>
                    <a:pt x="0" y="31479"/>
                    <a:pt x="31479" y="0"/>
                    <a:pt x="70309" y="0"/>
                  </a:cubicBezTo>
                  <a:close/>
                </a:path>
              </a:pathLst>
            </a:custGeom>
            <a:solidFill>
              <a:srgbClr val="FFFFFF"/>
            </a:solidFill>
            <a:ln w="85725" cap="rnd">
              <a:solidFill>
                <a:srgbClr val="B70F0F"/>
              </a:solidFill>
              <a:prstDash val="solid"/>
              <a:round/>
            </a:ln>
          </p:spPr>
          <p:txBody>
            <a:bodyPr/>
            <a:lstStyle/>
            <a:p>
              <a:endParaRPr lang="en-GB"/>
            </a:p>
          </p:txBody>
        </p:sp>
        <p:sp>
          <p:nvSpPr>
            <p:cNvPr id="17" name="TextBox 17"/>
            <p:cNvSpPr txBox="1"/>
            <p:nvPr/>
          </p:nvSpPr>
          <p:spPr>
            <a:xfrm>
              <a:off x="0" y="-47625"/>
              <a:ext cx="1585078" cy="813669"/>
            </a:xfrm>
            <a:prstGeom prst="rect">
              <a:avLst/>
            </a:prstGeom>
          </p:spPr>
          <p:txBody>
            <a:bodyPr lIns="50800" tIns="50800" rIns="50800" bIns="50800" rtlCol="0" anchor="ctr"/>
            <a:lstStyle/>
            <a:p>
              <a:pPr algn="ctr">
                <a:lnSpc>
                  <a:spcPts val="3779"/>
                </a:lnSpc>
              </a:pPr>
              <a:r>
                <a:rPr lang="en-US" sz="2699" b="1">
                  <a:solidFill>
                    <a:srgbClr val="000000"/>
                  </a:solidFill>
                  <a:latin typeface="Montserrat Semi-Bold"/>
                  <a:ea typeface="Montserrat Semi-Bold"/>
                  <a:cs typeface="Montserrat Semi-Bold"/>
                  <a:sym typeface="Montserrat Semi-Bold"/>
                </a:rPr>
                <a:t>Damage to infrastructure (costs of rebuilding and maintaining flood defenses).</a:t>
              </a:r>
            </a:p>
          </p:txBody>
        </p:sp>
      </p:grpSp>
      <p:grpSp>
        <p:nvGrpSpPr>
          <p:cNvPr id="18" name="Group 18"/>
          <p:cNvGrpSpPr/>
          <p:nvPr/>
        </p:nvGrpSpPr>
        <p:grpSpPr>
          <a:xfrm>
            <a:off x="6125837" y="3240587"/>
            <a:ext cx="5615717" cy="2713990"/>
            <a:chOff x="0" y="0"/>
            <a:chExt cx="1585078" cy="766044"/>
          </a:xfrm>
        </p:grpSpPr>
        <p:sp>
          <p:nvSpPr>
            <p:cNvPr id="19" name="Freeform 19"/>
            <p:cNvSpPr/>
            <p:nvPr/>
          </p:nvSpPr>
          <p:spPr>
            <a:xfrm>
              <a:off x="0" y="0"/>
              <a:ext cx="1585078" cy="766044"/>
            </a:xfrm>
            <a:custGeom>
              <a:avLst/>
              <a:gdLst/>
              <a:ahLst/>
              <a:cxnLst/>
              <a:rect l="l" t="t" r="r" b="b"/>
              <a:pathLst>
                <a:path w="1585078" h="766044">
                  <a:moveTo>
                    <a:pt x="70309" y="0"/>
                  </a:moveTo>
                  <a:lnTo>
                    <a:pt x="1514768" y="0"/>
                  </a:lnTo>
                  <a:cubicBezTo>
                    <a:pt x="1533415" y="0"/>
                    <a:pt x="1551299" y="7408"/>
                    <a:pt x="1564484" y="20593"/>
                  </a:cubicBezTo>
                  <a:cubicBezTo>
                    <a:pt x="1577670" y="33779"/>
                    <a:pt x="1585078" y="51662"/>
                    <a:pt x="1585078" y="70309"/>
                  </a:cubicBezTo>
                  <a:lnTo>
                    <a:pt x="1585078" y="695734"/>
                  </a:lnTo>
                  <a:cubicBezTo>
                    <a:pt x="1585078" y="734565"/>
                    <a:pt x="1553599" y="766044"/>
                    <a:pt x="1514768" y="766044"/>
                  </a:cubicBezTo>
                  <a:lnTo>
                    <a:pt x="70309" y="766044"/>
                  </a:lnTo>
                  <a:cubicBezTo>
                    <a:pt x="51662" y="766044"/>
                    <a:pt x="33779" y="758636"/>
                    <a:pt x="20593" y="745450"/>
                  </a:cubicBezTo>
                  <a:cubicBezTo>
                    <a:pt x="7408" y="732265"/>
                    <a:pt x="0" y="714381"/>
                    <a:pt x="0" y="695734"/>
                  </a:cubicBezTo>
                  <a:lnTo>
                    <a:pt x="0" y="70309"/>
                  </a:lnTo>
                  <a:cubicBezTo>
                    <a:pt x="0" y="31479"/>
                    <a:pt x="31479" y="0"/>
                    <a:pt x="70309" y="0"/>
                  </a:cubicBezTo>
                  <a:close/>
                </a:path>
              </a:pathLst>
            </a:custGeom>
            <a:solidFill>
              <a:srgbClr val="FFFFFF"/>
            </a:solidFill>
            <a:ln w="85725" cap="rnd">
              <a:solidFill>
                <a:srgbClr val="B70F0F"/>
              </a:solidFill>
              <a:prstDash val="solid"/>
              <a:round/>
            </a:ln>
          </p:spPr>
          <p:txBody>
            <a:bodyPr/>
            <a:lstStyle/>
            <a:p>
              <a:endParaRPr lang="en-GB"/>
            </a:p>
          </p:txBody>
        </p:sp>
        <p:sp>
          <p:nvSpPr>
            <p:cNvPr id="20" name="TextBox 20"/>
            <p:cNvSpPr txBox="1"/>
            <p:nvPr/>
          </p:nvSpPr>
          <p:spPr>
            <a:xfrm>
              <a:off x="0" y="-47625"/>
              <a:ext cx="1585078" cy="813669"/>
            </a:xfrm>
            <a:prstGeom prst="rect">
              <a:avLst/>
            </a:prstGeom>
          </p:spPr>
          <p:txBody>
            <a:bodyPr lIns="50800" tIns="50800" rIns="50800" bIns="50800" rtlCol="0" anchor="ctr"/>
            <a:lstStyle/>
            <a:p>
              <a:pPr algn="ctr">
                <a:lnSpc>
                  <a:spcPts val="3779"/>
                </a:lnSpc>
              </a:pPr>
              <a:r>
                <a:rPr lang="en-US" sz="2699" b="1">
                  <a:solidFill>
                    <a:srgbClr val="000000"/>
                  </a:solidFill>
                  <a:latin typeface="Montserrat Semi-Bold"/>
                  <a:ea typeface="Montserrat Semi-Bold"/>
                  <a:cs typeface="Montserrat Semi-Bold"/>
                  <a:sym typeface="Montserrat Semi-Bold"/>
                </a:rPr>
                <a:t>Disruption of agriculture (crop failure due to droughts       </a:t>
              </a:r>
            </a:p>
            <a:p>
              <a:pPr algn="ctr">
                <a:lnSpc>
                  <a:spcPts val="3779"/>
                </a:lnSpc>
              </a:pPr>
              <a:r>
                <a:rPr lang="en-US" sz="2699" b="1">
                  <a:solidFill>
                    <a:srgbClr val="000000"/>
                  </a:solidFill>
                  <a:latin typeface="Montserrat Semi-Bold"/>
                  <a:ea typeface="Montserrat Semi-Bold"/>
                  <a:cs typeface="Montserrat Semi-Bold"/>
                  <a:sym typeface="Montserrat Semi-Bold"/>
                </a:rPr>
                <a:t>              or flooding, leading to                  food insecurity).</a:t>
              </a:r>
            </a:p>
          </p:txBody>
        </p:sp>
      </p:grpSp>
      <p:grpSp>
        <p:nvGrpSpPr>
          <p:cNvPr id="21" name="Group 21"/>
          <p:cNvGrpSpPr/>
          <p:nvPr/>
        </p:nvGrpSpPr>
        <p:grpSpPr>
          <a:xfrm>
            <a:off x="2615487" y="6487160"/>
            <a:ext cx="5615717" cy="2713990"/>
            <a:chOff x="0" y="0"/>
            <a:chExt cx="1585078" cy="766044"/>
          </a:xfrm>
        </p:grpSpPr>
        <p:sp>
          <p:nvSpPr>
            <p:cNvPr id="22" name="Freeform 22"/>
            <p:cNvSpPr/>
            <p:nvPr/>
          </p:nvSpPr>
          <p:spPr>
            <a:xfrm>
              <a:off x="0" y="0"/>
              <a:ext cx="1585078" cy="766044"/>
            </a:xfrm>
            <a:custGeom>
              <a:avLst/>
              <a:gdLst/>
              <a:ahLst/>
              <a:cxnLst/>
              <a:rect l="l" t="t" r="r" b="b"/>
              <a:pathLst>
                <a:path w="1585078" h="766044">
                  <a:moveTo>
                    <a:pt x="70309" y="0"/>
                  </a:moveTo>
                  <a:lnTo>
                    <a:pt x="1514768" y="0"/>
                  </a:lnTo>
                  <a:cubicBezTo>
                    <a:pt x="1533415" y="0"/>
                    <a:pt x="1551299" y="7408"/>
                    <a:pt x="1564484" y="20593"/>
                  </a:cubicBezTo>
                  <a:cubicBezTo>
                    <a:pt x="1577670" y="33779"/>
                    <a:pt x="1585078" y="51662"/>
                    <a:pt x="1585078" y="70309"/>
                  </a:cubicBezTo>
                  <a:lnTo>
                    <a:pt x="1585078" y="695734"/>
                  </a:lnTo>
                  <a:cubicBezTo>
                    <a:pt x="1585078" y="734565"/>
                    <a:pt x="1553599" y="766044"/>
                    <a:pt x="1514768" y="766044"/>
                  </a:cubicBezTo>
                  <a:lnTo>
                    <a:pt x="70309" y="766044"/>
                  </a:lnTo>
                  <a:cubicBezTo>
                    <a:pt x="51662" y="766044"/>
                    <a:pt x="33779" y="758636"/>
                    <a:pt x="20593" y="745450"/>
                  </a:cubicBezTo>
                  <a:cubicBezTo>
                    <a:pt x="7408" y="732265"/>
                    <a:pt x="0" y="714381"/>
                    <a:pt x="0" y="695734"/>
                  </a:cubicBezTo>
                  <a:lnTo>
                    <a:pt x="0" y="70309"/>
                  </a:lnTo>
                  <a:cubicBezTo>
                    <a:pt x="0" y="31479"/>
                    <a:pt x="31479" y="0"/>
                    <a:pt x="70309" y="0"/>
                  </a:cubicBezTo>
                  <a:close/>
                </a:path>
              </a:pathLst>
            </a:custGeom>
            <a:solidFill>
              <a:srgbClr val="FFFFFF"/>
            </a:solidFill>
            <a:ln w="85725" cap="rnd">
              <a:solidFill>
                <a:srgbClr val="B70F0F"/>
              </a:solidFill>
              <a:prstDash val="solid"/>
              <a:round/>
            </a:ln>
          </p:spPr>
          <p:txBody>
            <a:bodyPr/>
            <a:lstStyle/>
            <a:p>
              <a:endParaRPr lang="en-GB"/>
            </a:p>
          </p:txBody>
        </p:sp>
        <p:sp>
          <p:nvSpPr>
            <p:cNvPr id="23" name="TextBox 23"/>
            <p:cNvSpPr txBox="1"/>
            <p:nvPr/>
          </p:nvSpPr>
          <p:spPr>
            <a:xfrm>
              <a:off x="0" y="-47625"/>
              <a:ext cx="1585078" cy="813669"/>
            </a:xfrm>
            <a:prstGeom prst="rect">
              <a:avLst/>
            </a:prstGeom>
          </p:spPr>
          <p:txBody>
            <a:bodyPr lIns="50800" tIns="50800" rIns="50800" bIns="50800" rtlCol="0" anchor="ctr"/>
            <a:lstStyle/>
            <a:p>
              <a:pPr algn="ctr">
                <a:lnSpc>
                  <a:spcPts val="3779"/>
                </a:lnSpc>
              </a:pPr>
              <a:r>
                <a:rPr lang="en-US" sz="2699" b="1">
                  <a:solidFill>
                    <a:srgbClr val="000000"/>
                  </a:solidFill>
                  <a:latin typeface="Montserrat Semi-Bold"/>
                  <a:ea typeface="Montserrat Semi-Bold"/>
                  <a:cs typeface="Montserrat Semi-Bold"/>
                  <a:sym typeface="Montserrat Semi-Bold"/>
                </a:rPr>
                <a:t>Rising insurance premiums (higher costs for businesses and homeowners in high-risk areas).</a:t>
              </a:r>
            </a:p>
          </p:txBody>
        </p:sp>
      </p:grpSp>
      <p:grpSp>
        <p:nvGrpSpPr>
          <p:cNvPr id="24" name="Group 24"/>
          <p:cNvGrpSpPr/>
          <p:nvPr/>
        </p:nvGrpSpPr>
        <p:grpSpPr>
          <a:xfrm>
            <a:off x="9387860" y="6487160"/>
            <a:ext cx="5615717" cy="2713990"/>
            <a:chOff x="0" y="0"/>
            <a:chExt cx="1585078" cy="766044"/>
          </a:xfrm>
        </p:grpSpPr>
        <p:sp>
          <p:nvSpPr>
            <p:cNvPr id="25" name="Freeform 25"/>
            <p:cNvSpPr/>
            <p:nvPr/>
          </p:nvSpPr>
          <p:spPr>
            <a:xfrm>
              <a:off x="0" y="0"/>
              <a:ext cx="1585078" cy="766044"/>
            </a:xfrm>
            <a:custGeom>
              <a:avLst/>
              <a:gdLst/>
              <a:ahLst/>
              <a:cxnLst/>
              <a:rect l="l" t="t" r="r" b="b"/>
              <a:pathLst>
                <a:path w="1585078" h="766044">
                  <a:moveTo>
                    <a:pt x="70309" y="0"/>
                  </a:moveTo>
                  <a:lnTo>
                    <a:pt x="1514768" y="0"/>
                  </a:lnTo>
                  <a:cubicBezTo>
                    <a:pt x="1533415" y="0"/>
                    <a:pt x="1551299" y="7408"/>
                    <a:pt x="1564484" y="20593"/>
                  </a:cubicBezTo>
                  <a:cubicBezTo>
                    <a:pt x="1577670" y="33779"/>
                    <a:pt x="1585078" y="51662"/>
                    <a:pt x="1585078" y="70309"/>
                  </a:cubicBezTo>
                  <a:lnTo>
                    <a:pt x="1585078" y="695734"/>
                  </a:lnTo>
                  <a:cubicBezTo>
                    <a:pt x="1585078" y="734565"/>
                    <a:pt x="1553599" y="766044"/>
                    <a:pt x="1514768" y="766044"/>
                  </a:cubicBezTo>
                  <a:lnTo>
                    <a:pt x="70309" y="766044"/>
                  </a:lnTo>
                  <a:cubicBezTo>
                    <a:pt x="51662" y="766044"/>
                    <a:pt x="33779" y="758636"/>
                    <a:pt x="20593" y="745450"/>
                  </a:cubicBezTo>
                  <a:cubicBezTo>
                    <a:pt x="7408" y="732265"/>
                    <a:pt x="0" y="714381"/>
                    <a:pt x="0" y="695734"/>
                  </a:cubicBezTo>
                  <a:lnTo>
                    <a:pt x="0" y="70309"/>
                  </a:lnTo>
                  <a:cubicBezTo>
                    <a:pt x="0" y="31479"/>
                    <a:pt x="31479" y="0"/>
                    <a:pt x="70309" y="0"/>
                  </a:cubicBezTo>
                  <a:close/>
                </a:path>
              </a:pathLst>
            </a:custGeom>
            <a:solidFill>
              <a:srgbClr val="FFFFFF"/>
            </a:solidFill>
            <a:ln w="85725" cap="rnd">
              <a:solidFill>
                <a:srgbClr val="B70F0F"/>
              </a:solidFill>
              <a:prstDash val="solid"/>
              <a:round/>
            </a:ln>
          </p:spPr>
          <p:txBody>
            <a:bodyPr/>
            <a:lstStyle/>
            <a:p>
              <a:endParaRPr lang="en-GB"/>
            </a:p>
          </p:txBody>
        </p:sp>
        <p:sp>
          <p:nvSpPr>
            <p:cNvPr id="26" name="TextBox 26"/>
            <p:cNvSpPr txBox="1"/>
            <p:nvPr/>
          </p:nvSpPr>
          <p:spPr>
            <a:xfrm>
              <a:off x="0" y="-47625"/>
              <a:ext cx="1585078" cy="813669"/>
            </a:xfrm>
            <a:prstGeom prst="rect">
              <a:avLst/>
            </a:prstGeom>
          </p:spPr>
          <p:txBody>
            <a:bodyPr lIns="50800" tIns="50800" rIns="50800" bIns="50800" rtlCol="0" anchor="ctr"/>
            <a:lstStyle/>
            <a:p>
              <a:pPr algn="ctr">
                <a:lnSpc>
                  <a:spcPts val="3779"/>
                </a:lnSpc>
              </a:pPr>
              <a:r>
                <a:rPr lang="en-US" sz="2699" b="1">
                  <a:solidFill>
                    <a:srgbClr val="000000"/>
                  </a:solidFill>
                  <a:latin typeface="Montserrat Semi-Bold"/>
                  <a:ea typeface="Montserrat Semi-Bold"/>
                  <a:cs typeface="Montserrat Semi-Bold"/>
                  <a:sym typeface="Montserrat Semi-Bold"/>
                </a:rPr>
                <a:t>Tourism losses (impact on tourist destinations due to extreme weather, beach erosion, or coral bleaching).</a:t>
              </a:r>
            </a:p>
          </p:txBody>
        </p:sp>
      </p:grpSp>
      <p:grpSp>
        <p:nvGrpSpPr>
          <p:cNvPr id="27" name="Group 27"/>
          <p:cNvGrpSpPr/>
          <p:nvPr/>
        </p:nvGrpSpPr>
        <p:grpSpPr>
          <a:xfrm>
            <a:off x="11954494" y="3240587"/>
            <a:ext cx="6154361" cy="2713990"/>
            <a:chOff x="0" y="0"/>
            <a:chExt cx="1737114" cy="766044"/>
          </a:xfrm>
        </p:grpSpPr>
        <p:sp>
          <p:nvSpPr>
            <p:cNvPr id="28" name="Freeform 28"/>
            <p:cNvSpPr/>
            <p:nvPr/>
          </p:nvSpPr>
          <p:spPr>
            <a:xfrm>
              <a:off x="0" y="0"/>
              <a:ext cx="1737114" cy="766044"/>
            </a:xfrm>
            <a:custGeom>
              <a:avLst/>
              <a:gdLst/>
              <a:ahLst/>
              <a:cxnLst/>
              <a:rect l="l" t="t" r="r" b="b"/>
              <a:pathLst>
                <a:path w="1737114" h="766044">
                  <a:moveTo>
                    <a:pt x="64156" y="0"/>
                  </a:moveTo>
                  <a:lnTo>
                    <a:pt x="1672958" y="0"/>
                  </a:lnTo>
                  <a:cubicBezTo>
                    <a:pt x="1689973" y="0"/>
                    <a:pt x="1706291" y="6759"/>
                    <a:pt x="1718323" y="18791"/>
                  </a:cubicBezTo>
                  <a:cubicBezTo>
                    <a:pt x="1730354" y="30822"/>
                    <a:pt x="1737114" y="47141"/>
                    <a:pt x="1737114" y="64156"/>
                  </a:cubicBezTo>
                  <a:lnTo>
                    <a:pt x="1737114" y="701888"/>
                  </a:lnTo>
                  <a:cubicBezTo>
                    <a:pt x="1737114" y="718903"/>
                    <a:pt x="1730354" y="735221"/>
                    <a:pt x="1718323" y="747253"/>
                  </a:cubicBezTo>
                  <a:cubicBezTo>
                    <a:pt x="1706291" y="759284"/>
                    <a:pt x="1689973" y="766044"/>
                    <a:pt x="1672958" y="766044"/>
                  </a:cubicBezTo>
                  <a:lnTo>
                    <a:pt x="64156" y="766044"/>
                  </a:lnTo>
                  <a:cubicBezTo>
                    <a:pt x="47141" y="766044"/>
                    <a:pt x="30822" y="759284"/>
                    <a:pt x="18791" y="747253"/>
                  </a:cubicBezTo>
                  <a:cubicBezTo>
                    <a:pt x="6759" y="735221"/>
                    <a:pt x="0" y="718903"/>
                    <a:pt x="0" y="701888"/>
                  </a:cubicBezTo>
                  <a:lnTo>
                    <a:pt x="0" y="64156"/>
                  </a:lnTo>
                  <a:cubicBezTo>
                    <a:pt x="0" y="47141"/>
                    <a:pt x="6759" y="30822"/>
                    <a:pt x="18791" y="18791"/>
                  </a:cubicBezTo>
                  <a:cubicBezTo>
                    <a:pt x="30822" y="6759"/>
                    <a:pt x="47141" y="0"/>
                    <a:pt x="64156" y="0"/>
                  </a:cubicBezTo>
                  <a:close/>
                </a:path>
              </a:pathLst>
            </a:custGeom>
            <a:solidFill>
              <a:srgbClr val="FFFFFF"/>
            </a:solidFill>
            <a:ln w="85725" cap="rnd">
              <a:solidFill>
                <a:srgbClr val="B70F0F"/>
              </a:solidFill>
              <a:prstDash val="solid"/>
              <a:round/>
            </a:ln>
          </p:spPr>
          <p:txBody>
            <a:bodyPr/>
            <a:lstStyle/>
            <a:p>
              <a:endParaRPr lang="en-GB"/>
            </a:p>
          </p:txBody>
        </p:sp>
        <p:sp>
          <p:nvSpPr>
            <p:cNvPr id="29" name="TextBox 29"/>
            <p:cNvSpPr txBox="1"/>
            <p:nvPr/>
          </p:nvSpPr>
          <p:spPr>
            <a:xfrm>
              <a:off x="0" y="-47625"/>
              <a:ext cx="1737114" cy="813669"/>
            </a:xfrm>
            <a:prstGeom prst="rect">
              <a:avLst/>
            </a:prstGeom>
          </p:spPr>
          <p:txBody>
            <a:bodyPr lIns="50800" tIns="50800" rIns="50800" bIns="50800" rtlCol="0" anchor="ctr"/>
            <a:lstStyle/>
            <a:p>
              <a:pPr algn="ctr">
                <a:lnSpc>
                  <a:spcPts val="3779"/>
                </a:lnSpc>
              </a:pPr>
              <a:r>
                <a:rPr lang="en-US" sz="2699" b="1">
                  <a:solidFill>
                    <a:srgbClr val="000000"/>
                  </a:solidFill>
                  <a:latin typeface="Montserrat Semi-Bold"/>
                  <a:ea typeface="Montserrat Semi-Bold"/>
                  <a:cs typeface="Montserrat Semi-Bold"/>
                  <a:sym typeface="Montserrat Semi-Bold"/>
                </a:rPr>
                <a:t>Cost of disaster recovery (economic impact of recovering from extreme weather events like hurricanes, floods, or wildfires).</a:t>
              </a:r>
            </a:p>
          </p:txBody>
        </p:sp>
      </p:grpSp>
      <p:sp>
        <p:nvSpPr>
          <p:cNvPr id="30" name="Freeform 30"/>
          <p:cNvSpPr/>
          <p:nvPr/>
        </p:nvSpPr>
        <p:spPr>
          <a:xfrm>
            <a:off x="1028700" y="5411045"/>
            <a:ext cx="2207173" cy="1713318"/>
          </a:xfrm>
          <a:custGeom>
            <a:avLst/>
            <a:gdLst/>
            <a:ahLst/>
            <a:cxnLst/>
            <a:rect l="l" t="t" r="r" b="b"/>
            <a:pathLst>
              <a:path w="2207173" h="1713318">
                <a:moveTo>
                  <a:pt x="0" y="0"/>
                </a:moveTo>
                <a:lnTo>
                  <a:pt x="2207173" y="0"/>
                </a:lnTo>
                <a:lnTo>
                  <a:pt x="2207173" y="1713319"/>
                </a:lnTo>
                <a:lnTo>
                  <a:pt x="0" y="17133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1" name="Freeform 31"/>
          <p:cNvSpPr/>
          <p:nvPr/>
        </p:nvSpPr>
        <p:spPr>
          <a:xfrm>
            <a:off x="4956830" y="4294822"/>
            <a:ext cx="2541824" cy="2541824"/>
          </a:xfrm>
          <a:custGeom>
            <a:avLst/>
            <a:gdLst/>
            <a:ahLst/>
            <a:cxnLst/>
            <a:rect l="l" t="t" r="r" b="b"/>
            <a:pathLst>
              <a:path w="2541824" h="2541824">
                <a:moveTo>
                  <a:pt x="0" y="0"/>
                </a:moveTo>
                <a:lnTo>
                  <a:pt x="2541824" y="0"/>
                </a:lnTo>
                <a:lnTo>
                  <a:pt x="2541824" y="2541825"/>
                </a:lnTo>
                <a:lnTo>
                  <a:pt x="0" y="2541825"/>
                </a:lnTo>
                <a:lnTo>
                  <a:pt x="0" y="0"/>
                </a:lnTo>
                <a:close/>
              </a:path>
            </a:pathLst>
          </a:custGeom>
          <a:blipFill>
            <a:blip r:embed="rId6"/>
            <a:stretch>
              <a:fillRect/>
            </a:stretch>
          </a:blipFill>
        </p:spPr>
        <p:txBody>
          <a:bodyPr/>
          <a:lstStyle/>
          <a:p>
            <a:endParaRPr lang="en-GB"/>
          </a:p>
        </p:txBody>
      </p:sp>
      <p:sp>
        <p:nvSpPr>
          <p:cNvPr id="32" name="Freeform 32"/>
          <p:cNvSpPr/>
          <p:nvPr/>
        </p:nvSpPr>
        <p:spPr>
          <a:xfrm>
            <a:off x="5423345" y="4644308"/>
            <a:ext cx="1989584" cy="1842852"/>
          </a:xfrm>
          <a:custGeom>
            <a:avLst/>
            <a:gdLst/>
            <a:ahLst/>
            <a:cxnLst/>
            <a:rect l="l" t="t" r="r" b="b"/>
            <a:pathLst>
              <a:path w="1989584" h="1842852">
                <a:moveTo>
                  <a:pt x="0" y="0"/>
                </a:moveTo>
                <a:lnTo>
                  <a:pt x="1989584" y="0"/>
                </a:lnTo>
                <a:lnTo>
                  <a:pt x="1989584" y="1842852"/>
                </a:lnTo>
                <a:lnTo>
                  <a:pt x="0" y="18428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3" name="Freeform 33"/>
          <p:cNvSpPr/>
          <p:nvPr/>
        </p:nvSpPr>
        <p:spPr>
          <a:xfrm>
            <a:off x="10545875" y="5107593"/>
            <a:ext cx="1708741" cy="1606217"/>
          </a:xfrm>
          <a:custGeom>
            <a:avLst/>
            <a:gdLst/>
            <a:ahLst/>
            <a:cxnLst/>
            <a:rect l="l" t="t" r="r" b="b"/>
            <a:pathLst>
              <a:path w="1708741" h="1606217">
                <a:moveTo>
                  <a:pt x="0" y="0"/>
                </a:moveTo>
                <a:lnTo>
                  <a:pt x="1708741" y="0"/>
                </a:lnTo>
                <a:lnTo>
                  <a:pt x="1708741" y="1606217"/>
                </a:lnTo>
                <a:lnTo>
                  <a:pt x="0" y="160621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4" name="Freeform 34"/>
          <p:cNvSpPr/>
          <p:nvPr/>
        </p:nvSpPr>
        <p:spPr>
          <a:xfrm>
            <a:off x="7163451" y="8172450"/>
            <a:ext cx="2663301" cy="2057400"/>
          </a:xfrm>
          <a:custGeom>
            <a:avLst/>
            <a:gdLst/>
            <a:ahLst/>
            <a:cxnLst/>
            <a:rect l="l" t="t" r="r" b="b"/>
            <a:pathLst>
              <a:path w="2663301" h="2057400">
                <a:moveTo>
                  <a:pt x="0" y="0"/>
                </a:moveTo>
                <a:lnTo>
                  <a:pt x="2663301" y="0"/>
                </a:lnTo>
                <a:lnTo>
                  <a:pt x="2663301" y="2057400"/>
                </a:lnTo>
                <a:lnTo>
                  <a:pt x="0" y="20574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TextBox 35"/>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sp>
        <p:nvSpPr>
          <p:cNvPr id="36" name="TextBox 36"/>
          <p:cNvSpPr txBox="1"/>
          <p:nvPr/>
        </p:nvSpPr>
        <p:spPr>
          <a:xfrm>
            <a:off x="6552962" y="2084596"/>
            <a:ext cx="5182076" cy="712470"/>
          </a:xfrm>
          <a:prstGeom prst="rect">
            <a:avLst/>
          </a:prstGeom>
        </p:spPr>
        <p:txBody>
          <a:bodyPr lIns="0" tIns="0" rIns="0" bIns="0" rtlCol="0" anchor="t">
            <a:spAutoFit/>
          </a:bodyPr>
          <a:lstStyle/>
          <a:p>
            <a:pPr algn="ctr">
              <a:lnSpc>
                <a:spcPts val="5880"/>
              </a:lnSpc>
              <a:spcBef>
                <a:spcPct val="0"/>
              </a:spcBef>
            </a:pPr>
            <a:r>
              <a:rPr lang="en-US" sz="4200" b="1">
                <a:solidFill>
                  <a:srgbClr val="000000"/>
                </a:solidFill>
                <a:latin typeface="Montserrat Classic Bold"/>
                <a:ea typeface="Montserrat Classic Bold"/>
                <a:cs typeface="Montserrat Classic Bold"/>
                <a:sym typeface="Montserrat Classic Bold"/>
              </a:rPr>
              <a:t>Economic Impacts:</a:t>
            </a:r>
          </a:p>
        </p:txBody>
      </p:sp>
      <p:sp>
        <p:nvSpPr>
          <p:cNvPr id="37" name="TextBox 37"/>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Freeform 13"/>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6"/>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sp>
        <p:nvSpPr>
          <p:cNvPr id="15" name="Freeform 15"/>
          <p:cNvSpPr/>
          <p:nvPr/>
        </p:nvSpPr>
        <p:spPr>
          <a:xfrm rot="-729713">
            <a:off x="401758" y="3653365"/>
            <a:ext cx="5222384" cy="7379668"/>
          </a:xfrm>
          <a:custGeom>
            <a:avLst/>
            <a:gdLst/>
            <a:ahLst/>
            <a:cxnLst/>
            <a:rect l="l" t="t" r="r" b="b"/>
            <a:pathLst>
              <a:path w="5222384" h="7379668">
                <a:moveTo>
                  <a:pt x="0" y="0"/>
                </a:moveTo>
                <a:lnTo>
                  <a:pt x="5222384" y="0"/>
                </a:lnTo>
                <a:lnTo>
                  <a:pt x="5222384" y="7379668"/>
                </a:lnTo>
                <a:lnTo>
                  <a:pt x="0" y="7379668"/>
                </a:lnTo>
                <a:lnTo>
                  <a:pt x="0" y="0"/>
                </a:lnTo>
                <a:close/>
              </a:path>
            </a:pathLst>
          </a:custGeom>
          <a:blipFill>
            <a:blip r:embed="rId8"/>
            <a:stretch>
              <a:fillRect/>
            </a:stretch>
          </a:blipFill>
          <a:ln w="19050" cap="sq">
            <a:solidFill>
              <a:srgbClr val="000000"/>
            </a:solidFill>
            <a:prstDash val="solid"/>
            <a:miter/>
          </a:ln>
        </p:spPr>
        <p:txBody>
          <a:bodyPr/>
          <a:lstStyle/>
          <a:p>
            <a:endParaRPr lang="en-GB"/>
          </a:p>
        </p:txBody>
      </p:sp>
      <p:sp>
        <p:nvSpPr>
          <p:cNvPr id="16" name="TextBox 16"/>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sp>
        <p:nvSpPr>
          <p:cNvPr id="17" name="TextBox 17"/>
          <p:cNvSpPr txBox="1"/>
          <p:nvPr/>
        </p:nvSpPr>
        <p:spPr>
          <a:xfrm>
            <a:off x="5651984" y="4138392"/>
            <a:ext cx="8544607" cy="2647668"/>
          </a:xfrm>
          <a:prstGeom prst="rect">
            <a:avLst/>
          </a:prstGeom>
        </p:spPr>
        <p:txBody>
          <a:bodyPr lIns="0" tIns="0" rIns="0" bIns="0" rtlCol="0" anchor="t">
            <a:spAutoFit/>
          </a:bodyPr>
          <a:lstStyle/>
          <a:p>
            <a:pPr algn="ctr">
              <a:lnSpc>
                <a:spcPts val="5265"/>
              </a:lnSpc>
            </a:pPr>
            <a:r>
              <a:rPr lang="en-US" sz="3761" b="1">
                <a:solidFill>
                  <a:srgbClr val="000000"/>
                </a:solidFill>
                <a:latin typeface="Montserrat Classic Bold"/>
                <a:ea typeface="Montserrat Classic Bold"/>
                <a:cs typeface="Montserrat Classic Bold"/>
                <a:sym typeface="Montserrat Classic Bold"/>
              </a:rPr>
              <a:t>HOMEWORK TASK:</a:t>
            </a:r>
          </a:p>
          <a:p>
            <a:pPr algn="ctr">
              <a:lnSpc>
                <a:spcPts val="5265"/>
              </a:lnSpc>
              <a:spcBef>
                <a:spcPct val="0"/>
              </a:spcBef>
            </a:pPr>
            <a:r>
              <a:rPr lang="en-US" sz="3761">
                <a:solidFill>
                  <a:srgbClr val="000000"/>
                </a:solidFill>
                <a:latin typeface="Montserrat Classic"/>
                <a:ea typeface="Montserrat Classic"/>
                <a:cs typeface="Montserrat Classic"/>
                <a:sym typeface="Montserrat Classic"/>
              </a:rPr>
              <a:t>On your worksheet, complete the crossword with the different impacts of climate change </a:t>
            </a:r>
          </a:p>
        </p:txBody>
      </p:sp>
      <p:sp>
        <p:nvSpPr>
          <p:cNvPr id="18" name="Freeform 18"/>
          <p:cNvSpPr/>
          <p:nvPr/>
        </p:nvSpPr>
        <p:spPr>
          <a:xfrm>
            <a:off x="13655146" y="5686973"/>
            <a:ext cx="2250652" cy="1656226"/>
          </a:xfrm>
          <a:custGeom>
            <a:avLst/>
            <a:gdLst/>
            <a:ahLst/>
            <a:cxnLst/>
            <a:rect l="l" t="t" r="r" b="b"/>
            <a:pathLst>
              <a:path w="2250652" h="1656226">
                <a:moveTo>
                  <a:pt x="0" y="0"/>
                </a:moveTo>
                <a:lnTo>
                  <a:pt x="2250652" y="0"/>
                </a:lnTo>
                <a:lnTo>
                  <a:pt x="2250652" y="1656226"/>
                </a:lnTo>
                <a:lnTo>
                  <a:pt x="0" y="1656226"/>
                </a:lnTo>
                <a:lnTo>
                  <a:pt x="0" y="0"/>
                </a:lnTo>
                <a:close/>
              </a:path>
            </a:pathLst>
          </a:custGeom>
          <a:blipFill>
            <a:blip r:embed="rId9"/>
            <a:stretch>
              <a:fillRect l="-175911" t="-49040" r="-45275" b="-101260"/>
            </a:stretch>
          </a:blipFill>
        </p:spPr>
        <p:txBody>
          <a:bodyPr/>
          <a:lstStyle/>
          <a:p>
            <a:endParaRPr lang="en-GB"/>
          </a:p>
        </p:txBody>
      </p:sp>
      <p:sp>
        <p:nvSpPr>
          <p:cNvPr id="19" name="TextBox 19"/>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Freeform 13"/>
          <p:cNvSpPr/>
          <p:nvPr/>
        </p:nvSpPr>
        <p:spPr>
          <a:xfrm>
            <a:off x="12739580" y="6492344"/>
            <a:ext cx="7589312" cy="7589312"/>
          </a:xfrm>
          <a:custGeom>
            <a:avLst/>
            <a:gdLst/>
            <a:ahLst/>
            <a:cxnLst/>
            <a:rect l="l" t="t" r="r" b="b"/>
            <a:pathLst>
              <a:path w="7589312" h="7589312">
                <a:moveTo>
                  <a:pt x="0" y="0"/>
                </a:moveTo>
                <a:lnTo>
                  <a:pt x="7589312" y="0"/>
                </a:lnTo>
                <a:lnTo>
                  <a:pt x="7589312" y="7589312"/>
                </a:lnTo>
                <a:lnTo>
                  <a:pt x="0" y="7589312"/>
                </a:lnTo>
                <a:lnTo>
                  <a:pt x="0" y="0"/>
                </a:lnTo>
                <a:close/>
              </a:path>
            </a:pathLst>
          </a:custGeom>
          <a:blipFill>
            <a:blip r:embed="rId6"/>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sp>
        <p:nvSpPr>
          <p:cNvPr id="15" name="Freeform 15"/>
          <p:cNvSpPr/>
          <p:nvPr/>
        </p:nvSpPr>
        <p:spPr>
          <a:xfrm>
            <a:off x="4492333" y="2478931"/>
            <a:ext cx="9471482" cy="7624543"/>
          </a:xfrm>
          <a:custGeom>
            <a:avLst/>
            <a:gdLst/>
            <a:ahLst/>
            <a:cxnLst/>
            <a:rect l="l" t="t" r="r" b="b"/>
            <a:pathLst>
              <a:path w="9471482" h="7624543">
                <a:moveTo>
                  <a:pt x="0" y="0"/>
                </a:moveTo>
                <a:lnTo>
                  <a:pt x="9471481" y="0"/>
                </a:lnTo>
                <a:lnTo>
                  <a:pt x="9471481" y="7624542"/>
                </a:lnTo>
                <a:lnTo>
                  <a:pt x="0" y="76245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6" name="TextBox 16"/>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sp>
        <p:nvSpPr>
          <p:cNvPr id="17" name="TextBox 17"/>
          <p:cNvSpPr txBox="1"/>
          <p:nvPr/>
        </p:nvSpPr>
        <p:spPr>
          <a:xfrm>
            <a:off x="710379" y="3008063"/>
            <a:ext cx="3013234" cy="712470"/>
          </a:xfrm>
          <a:prstGeom prst="rect">
            <a:avLst/>
          </a:prstGeom>
        </p:spPr>
        <p:txBody>
          <a:bodyPr lIns="0" tIns="0" rIns="0" bIns="0" rtlCol="0" anchor="t">
            <a:spAutoFit/>
          </a:bodyPr>
          <a:lstStyle/>
          <a:p>
            <a:pPr algn="ctr">
              <a:lnSpc>
                <a:spcPts val="5880"/>
              </a:lnSpc>
              <a:spcBef>
                <a:spcPct val="0"/>
              </a:spcBef>
            </a:pPr>
            <a:r>
              <a:rPr lang="en-US" sz="4200" b="1" dirty="0">
                <a:solidFill>
                  <a:srgbClr val="000000"/>
                </a:solidFill>
                <a:latin typeface="Montserrat Classic Bold"/>
                <a:ea typeface="Montserrat Classic Bold"/>
                <a:cs typeface="Montserrat Classic Bold"/>
                <a:sym typeface="Montserrat Classic Bold"/>
              </a:rPr>
              <a:t>Next steps:</a:t>
            </a:r>
          </a:p>
        </p:txBody>
      </p:sp>
      <p:sp>
        <p:nvSpPr>
          <p:cNvPr id="18" name="TextBox 18"/>
          <p:cNvSpPr txBox="1"/>
          <p:nvPr/>
        </p:nvSpPr>
        <p:spPr>
          <a:xfrm>
            <a:off x="5562600" y="4000500"/>
            <a:ext cx="6958116" cy="3590150"/>
          </a:xfrm>
          <a:prstGeom prst="rect">
            <a:avLst/>
          </a:prstGeom>
        </p:spPr>
        <p:txBody>
          <a:bodyPr wrap="square" lIns="0" tIns="0" rIns="0" bIns="0" rtlCol="0" anchor="t">
            <a:spAutoFit/>
          </a:bodyPr>
          <a:lstStyle/>
          <a:p>
            <a:pPr algn="ctr">
              <a:lnSpc>
                <a:spcPts val="7185"/>
              </a:lnSpc>
              <a:spcBef>
                <a:spcPct val="0"/>
              </a:spcBef>
            </a:pPr>
            <a:r>
              <a:rPr lang="en-US" sz="5132" b="1" dirty="0">
                <a:solidFill>
                  <a:srgbClr val="000000"/>
                </a:solidFill>
                <a:latin typeface="Montserrat Classic Bold"/>
                <a:ea typeface="Montserrat Classic Bold"/>
                <a:cs typeface="Montserrat Classic Bold"/>
                <a:sym typeface="Montserrat Classic Bold"/>
              </a:rPr>
              <a:t>We’ve explored the impacts of climate change, but how can we manage it?</a:t>
            </a:r>
          </a:p>
        </p:txBody>
      </p:sp>
      <p:sp>
        <p:nvSpPr>
          <p:cNvPr id="19" name="TextBox 19"/>
          <p:cNvSpPr txBox="1"/>
          <p:nvPr/>
        </p:nvSpPr>
        <p:spPr>
          <a:xfrm>
            <a:off x="710379" y="3653858"/>
            <a:ext cx="3075028" cy="1590675"/>
          </a:xfrm>
          <a:prstGeom prst="rect">
            <a:avLst/>
          </a:prstGeom>
        </p:spPr>
        <p:txBody>
          <a:bodyPr lIns="0" tIns="0" rIns="0" bIns="0" rtlCol="0" anchor="t">
            <a:spAutoFit/>
          </a:bodyPr>
          <a:lstStyle/>
          <a:p>
            <a:pPr algn="l">
              <a:lnSpc>
                <a:spcPts val="4200"/>
              </a:lnSpc>
              <a:spcBef>
                <a:spcPct val="0"/>
              </a:spcBef>
            </a:pPr>
            <a:r>
              <a:rPr lang="en-US" sz="3000" dirty="0">
                <a:solidFill>
                  <a:srgbClr val="000000"/>
                </a:solidFill>
                <a:latin typeface="Montserrat Classic"/>
                <a:ea typeface="Montserrat Classic"/>
                <a:cs typeface="Montserrat Classic"/>
                <a:sym typeface="Montserrat Classic"/>
              </a:rPr>
              <a:t>Before next lesson have a think about....</a:t>
            </a:r>
          </a:p>
        </p:txBody>
      </p:sp>
      <p:sp>
        <p:nvSpPr>
          <p:cNvPr id="20" name="TextBox 20"/>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Freeform 13"/>
          <p:cNvSpPr/>
          <p:nvPr/>
        </p:nvSpPr>
        <p:spPr>
          <a:xfrm>
            <a:off x="13062332" y="6879342"/>
            <a:ext cx="7589312" cy="7589312"/>
          </a:xfrm>
          <a:custGeom>
            <a:avLst/>
            <a:gdLst/>
            <a:ahLst/>
            <a:cxnLst/>
            <a:rect l="l" t="t" r="r" b="b"/>
            <a:pathLst>
              <a:path w="7589312" h="7589312">
                <a:moveTo>
                  <a:pt x="0" y="0"/>
                </a:moveTo>
                <a:lnTo>
                  <a:pt x="7589312" y="0"/>
                </a:lnTo>
                <a:lnTo>
                  <a:pt x="7589312" y="7589312"/>
                </a:lnTo>
                <a:lnTo>
                  <a:pt x="0" y="7589312"/>
                </a:lnTo>
                <a:lnTo>
                  <a:pt x="0" y="0"/>
                </a:lnTo>
                <a:close/>
              </a:path>
            </a:pathLst>
          </a:custGeom>
          <a:blipFill>
            <a:blip r:embed="rId6"/>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sp>
        <p:nvSpPr>
          <p:cNvPr id="15" name="Freeform 15"/>
          <p:cNvSpPr/>
          <p:nvPr/>
        </p:nvSpPr>
        <p:spPr>
          <a:xfrm>
            <a:off x="13631619" y="-314002"/>
            <a:ext cx="5602290" cy="5602290"/>
          </a:xfrm>
          <a:custGeom>
            <a:avLst/>
            <a:gdLst/>
            <a:ahLst/>
            <a:cxnLst/>
            <a:rect l="l" t="t" r="r" b="b"/>
            <a:pathLst>
              <a:path w="5602290" h="5602290">
                <a:moveTo>
                  <a:pt x="0" y="0"/>
                </a:moveTo>
                <a:lnTo>
                  <a:pt x="5602290" y="0"/>
                </a:lnTo>
                <a:lnTo>
                  <a:pt x="5602290" y="5602290"/>
                </a:lnTo>
                <a:lnTo>
                  <a:pt x="0" y="5602290"/>
                </a:lnTo>
                <a:lnTo>
                  <a:pt x="0" y="0"/>
                </a:lnTo>
                <a:close/>
              </a:path>
            </a:pathLst>
          </a:custGeom>
          <a:blipFill>
            <a:blip r:embed="rId6"/>
            <a:stretch>
              <a:fillRect/>
            </a:stretch>
          </a:blipFill>
        </p:spPr>
        <p:txBody>
          <a:bodyPr/>
          <a:lstStyle/>
          <a:p>
            <a:endParaRPr lang="en-GB"/>
          </a:p>
        </p:txBody>
      </p:sp>
      <p:sp>
        <p:nvSpPr>
          <p:cNvPr id="16" name="Freeform 16"/>
          <p:cNvSpPr/>
          <p:nvPr/>
        </p:nvSpPr>
        <p:spPr>
          <a:xfrm>
            <a:off x="14780472" y="831552"/>
            <a:ext cx="3304585" cy="2870858"/>
          </a:xfrm>
          <a:custGeom>
            <a:avLst/>
            <a:gdLst/>
            <a:ahLst/>
            <a:cxnLst/>
            <a:rect l="l" t="t" r="r" b="b"/>
            <a:pathLst>
              <a:path w="3304585" h="2870858">
                <a:moveTo>
                  <a:pt x="0" y="0"/>
                </a:moveTo>
                <a:lnTo>
                  <a:pt x="3304585" y="0"/>
                </a:lnTo>
                <a:lnTo>
                  <a:pt x="3304585" y="2870858"/>
                </a:lnTo>
                <a:lnTo>
                  <a:pt x="0" y="28708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7" name="TextBox 17"/>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grpSp>
        <p:nvGrpSpPr>
          <p:cNvPr id="18" name="Group 18"/>
          <p:cNvGrpSpPr/>
          <p:nvPr/>
        </p:nvGrpSpPr>
        <p:grpSpPr>
          <a:xfrm>
            <a:off x="4671144" y="4145492"/>
            <a:ext cx="8594130" cy="5045469"/>
            <a:chOff x="36784" y="0"/>
            <a:chExt cx="11458843" cy="6727291"/>
          </a:xfrm>
        </p:grpSpPr>
        <p:sp>
          <p:nvSpPr>
            <p:cNvPr id="19" name="Freeform 19"/>
            <p:cNvSpPr/>
            <p:nvPr/>
          </p:nvSpPr>
          <p:spPr>
            <a:xfrm rot="-1697603">
              <a:off x="7178804" y="4289611"/>
              <a:ext cx="944047" cy="2437680"/>
            </a:xfrm>
            <a:custGeom>
              <a:avLst/>
              <a:gdLst/>
              <a:ahLst/>
              <a:cxnLst/>
              <a:rect l="l" t="t" r="r" b="b"/>
              <a:pathLst>
                <a:path w="944047" h="2437680">
                  <a:moveTo>
                    <a:pt x="0" y="0"/>
                  </a:moveTo>
                  <a:lnTo>
                    <a:pt x="944047" y="0"/>
                  </a:lnTo>
                  <a:lnTo>
                    <a:pt x="944047" y="2437680"/>
                  </a:lnTo>
                  <a:lnTo>
                    <a:pt x="0" y="24376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0" name="Freeform 20"/>
            <p:cNvSpPr/>
            <p:nvPr/>
          </p:nvSpPr>
          <p:spPr>
            <a:xfrm rot="-2914432">
              <a:off x="9398363" y="4289611"/>
              <a:ext cx="944047" cy="2437680"/>
            </a:xfrm>
            <a:custGeom>
              <a:avLst/>
              <a:gdLst/>
              <a:ahLst/>
              <a:cxnLst/>
              <a:rect l="l" t="t" r="r" b="b"/>
              <a:pathLst>
                <a:path w="944047" h="2437680">
                  <a:moveTo>
                    <a:pt x="0" y="0"/>
                  </a:moveTo>
                  <a:lnTo>
                    <a:pt x="944047" y="0"/>
                  </a:lnTo>
                  <a:lnTo>
                    <a:pt x="944047" y="2437680"/>
                  </a:lnTo>
                  <a:lnTo>
                    <a:pt x="0" y="24376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1" name="Freeform 21"/>
            <p:cNvSpPr/>
            <p:nvPr/>
          </p:nvSpPr>
          <p:spPr>
            <a:xfrm rot="-4434647">
              <a:off x="8784507" y="2201335"/>
              <a:ext cx="944047" cy="2437680"/>
            </a:xfrm>
            <a:custGeom>
              <a:avLst/>
              <a:gdLst/>
              <a:ahLst/>
              <a:cxnLst/>
              <a:rect l="l" t="t" r="r" b="b"/>
              <a:pathLst>
                <a:path w="944047" h="2437680">
                  <a:moveTo>
                    <a:pt x="0" y="0"/>
                  </a:moveTo>
                  <a:lnTo>
                    <a:pt x="944047" y="0"/>
                  </a:lnTo>
                  <a:lnTo>
                    <a:pt x="944047" y="2437679"/>
                  </a:lnTo>
                  <a:lnTo>
                    <a:pt x="0" y="24376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22"/>
            <p:cNvSpPr/>
            <p:nvPr/>
          </p:nvSpPr>
          <p:spPr>
            <a:xfrm rot="-5682377">
              <a:off x="9804763" y="-34078"/>
              <a:ext cx="944047" cy="2437680"/>
            </a:xfrm>
            <a:custGeom>
              <a:avLst/>
              <a:gdLst/>
              <a:ahLst/>
              <a:cxnLst/>
              <a:rect l="l" t="t" r="r" b="b"/>
              <a:pathLst>
                <a:path w="944047" h="2437680">
                  <a:moveTo>
                    <a:pt x="0" y="0"/>
                  </a:moveTo>
                  <a:lnTo>
                    <a:pt x="944047" y="0"/>
                  </a:lnTo>
                  <a:lnTo>
                    <a:pt x="944047" y="2437679"/>
                  </a:lnTo>
                  <a:lnTo>
                    <a:pt x="0" y="24376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3" name="Freeform 23"/>
            <p:cNvSpPr/>
            <p:nvPr/>
          </p:nvSpPr>
          <p:spPr>
            <a:xfrm rot="7137780">
              <a:off x="2780164" y="181675"/>
              <a:ext cx="944047" cy="2437680"/>
            </a:xfrm>
            <a:custGeom>
              <a:avLst/>
              <a:gdLst/>
              <a:ahLst/>
              <a:cxnLst/>
              <a:rect l="l" t="t" r="r" b="b"/>
              <a:pathLst>
                <a:path w="944047" h="2437680">
                  <a:moveTo>
                    <a:pt x="0" y="0"/>
                  </a:moveTo>
                  <a:lnTo>
                    <a:pt x="944047" y="0"/>
                  </a:lnTo>
                  <a:lnTo>
                    <a:pt x="944047" y="2437680"/>
                  </a:lnTo>
                  <a:lnTo>
                    <a:pt x="0" y="24376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4" name="Freeform 24"/>
            <p:cNvSpPr/>
            <p:nvPr/>
          </p:nvSpPr>
          <p:spPr>
            <a:xfrm rot="5702663">
              <a:off x="783600" y="1410018"/>
              <a:ext cx="944047" cy="2437680"/>
            </a:xfrm>
            <a:custGeom>
              <a:avLst/>
              <a:gdLst/>
              <a:ahLst/>
              <a:cxnLst/>
              <a:rect l="l" t="t" r="r" b="b"/>
              <a:pathLst>
                <a:path w="944047" h="2437680">
                  <a:moveTo>
                    <a:pt x="0" y="0"/>
                  </a:moveTo>
                  <a:lnTo>
                    <a:pt x="944046" y="0"/>
                  </a:lnTo>
                  <a:lnTo>
                    <a:pt x="944046" y="2437680"/>
                  </a:lnTo>
                  <a:lnTo>
                    <a:pt x="0" y="24376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25"/>
            <p:cNvSpPr/>
            <p:nvPr/>
          </p:nvSpPr>
          <p:spPr>
            <a:xfrm rot="3698462">
              <a:off x="2080373" y="2615285"/>
              <a:ext cx="944047" cy="2437680"/>
            </a:xfrm>
            <a:custGeom>
              <a:avLst/>
              <a:gdLst/>
              <a:ahLst/>
              <a:cxnLst/>
              <a:rect l="l" t="t" r="r" b="b"/>
              <a:pathLst>
                <a:path w="944047" h="2437680">
                  <a:moveTo>
                    <a:pt x="0" y="0"/>
                  </a:moveTo>
                  <a:lnTo>
                    <a:pt x="944047" y="0"/>
                  </a:lnTo>
                  <a:lnTo>
                    <a:pt x="944047" y="2437679"/>
                  </a:lnTo>
                  <a:lnTo>
                    <a:pt x="0" y="24376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6" name="Freeform 26"/>
            <p:cNvSpPr/>
            <p:nvPr/>
          </p:nvSpPr>
          <p:spPr>
            <a:xfrm rot="3698462">
              <a:off x="1233861" y="4603919"/>
              <a:ext cx="944047" cy="2437680"/>
            </a:xfrm>
            <a:custGeom>
              <a:avLst/>
              <a:gdLst/>
              <a:ahLst/>
              <a:cxnLst/>
              <a:rect l="l" t="t" r="r" b="b"/>
              <a:pathLst>
                <a:path w="944047" h="2437680">
                  <a:moveTo>
                    <a:pt x="0" y="0"/>
                  </a:moveTo>
                  <a:lnTo>
                    <a:pt x="944047" y="0"/>
                  </a:lnTo>
                  <a:lnTo>
                    <a:pt x="944047" y="2437679"/>
                  </a:lnTo>
                  <a:lnTo>
                    <a:pt x="0" y="24376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27"/>
            <p:cNvSpPr/>
            <p:nvPr/>
          </p:nvSpPr>
          <p:spPr>
            <a:xfrm rot="3698462">
              <a:off x="2792864" y="4240079"/>
              <a:ext cx="944047" cy="1328320"/>
            </a:xfrm>
            <a:custGeom>
              <a:avLst/>
              <a:gdLst/>
              <a:ahLst/>
              <a:cxnLst/>
              <a:rect l="l" t="t" r="r" b="b"/>
              <a:pathLst>
                <a:path w="944047" h="1328320">
                  <a:moveTo>
                    <a:pt x="0" y="0"/>
                  </a:moveTo>
                  <a:lnTo>
                    <a:pt x="944047" y="0"/>
                  </a:lnTo>
                  <a:lnTo>
                    <a:pt x="944047" y="1328319"/>
                  </a:lnTo>
                  <a:lnTo>
                    <a:pt x="0" y="1328319"/>
                  </a:lnTo>
                  <a:lnTo>
                    <a:pt x="0" y="0"/>
                  </a:lnTo>
                  <a:close/>
                </a:path>
              </a:pathLst>
            </a:custGeom>
            <a:blipFill>
              <a:blip r:embed="rId10">
                <a:extLst>
                  <a:ext uri="{96DAC541-7B7A-43D3-8B79-37D633B846F1}">
                    <asvg:svgBlip xmlns:asvg="http://schemas.microsoft.com/office/drawing/2016/SVG/main" r:embed="rId11"/>
                  </a:ext>
                </a:extLst>
              </a:blip>
              <a:stretch>
                <a:fillRect b="-83516"/>
              </a:stretch>
            </a:blipFill>
          </p:spPr>
          <p:txBody>
            <a:bodyPr/>
            <a:lstStyle/>
            <a:p>
              <a:endParaRPr lang="en-GB"/>
            </a:p>
          </p:txBody>
        </p:sp>
        <p:sp>
          <p:nvSpPr>
            <p:cNvPr id="28" name="Freeform 28"/>
            <p:cNvSpPr/>
            <p:nvPr/>
          </p:nvSpPr>
          <p:spPr>
            <a:xfrm rot="5718218">
              <a:off x="2202834" y="2048769"/>
              <a:ext cx="944047" cy="1328320"/>
            </a:xfrm>
            <a:custGeom>
              <a:avLst/>
              <a:gdLst/>
              <a:ahLst/>
              <a:cxnLst/>
              <a:rect l="l" t="t" r="r" b="b"/>
              <a:pathLst>
                <a:path w="944047" h="1328320">
                  <a:moveTo>
                    <a:pt x="0" y="0"/>
                  </a:moveTo>
                  <a:lnTo>
                    <a:pt x="944047" y="0"/>
                  </a:lnTo>
                  <a:lnTo>
                    <a:pt x="944047" y="1328320"/>
                  </a:lnTo>
                  <a:lnTo>
                    <a:pt x="0" y="1328320"/>
                  </a:lnTo>
                  <a:lnTo>
                    <a:pt x="0" y="0"/>
                  </a:lnTo>
                  <a:close/>
                </a:path>
              </a:pathLst>
            </a:custGeom>
            <a:blipFill>
              <a:blip r:embed="rId10">
                <a:extLst>
                  <a:ext uri="{96DAC541-7B7A-43D3-8B79-37D633B846F1}">
                    <asvg:svgBlip xmlns:asvg="http://schemas.microsoft.com/office/drawing/2016/SVG/main" r:embed="rId11"/>
                  </a:ext>
                </a:extLst>
              </a:blip>
              <a:stretch>
                <a:fillRect b="-83516"/>
              </a:stretch>
            </a:blipFill>
          </p:spPr>
          <p:txBody>
            <a:bodyPr/>
            <a:lstStyle/>
            <a:p>
              <a:endParaRPr lang="en-GB"/>
            </a:p>
          </p:txBody>
        </p:sp>
        <p:sp>
          <p:nvSpPr>
            <p:cNvPr id="29" name="Freeform 29"/>
            <p:cNvSpPr/>
            <p:nvPr/>
          </p:nvSpPr>
          <p:spPr>
            <a:xfrm rot="-5772402">
              <a:off x="8193894" y="723655"/>
              <a:ext cx="944047" cy="1328320"/>
            </a:xfrm>
            <a:custGeom>
              <a:avLst/>
              <a:gdLst/>
              <a:ahLst/>
              <a:cxnLst/>
              <a:rect l="l" t="t" r="r" b="b"/>
              <a:pathLst>
                <a:path w="944047" h="1328320">
                  <a:moveTo>
                    <a:pt x="0" y="0"/>
                  </a:moveTo>
                  <a:lnTo>
                    <a:pt x="944047" y="0"/>
                  </a:lnTo>
                  <a:lnTo>
                    <a:pt x="944047" y="1328320"/>
                  </a:lnTo>
                  <a:lnTo>
                    <a:pt x="0" y="1328320"/>
                  </a:lnTo>
                  <a:lnTo>
                    <a:pt x="0" y="0"/>
                  </a:lnTo>
                  <a:close/>
                </a:path>
              </a:pathLst>
            </a:custGeom>
            <a:blipFill>
              <a:blip r:embed="rId10">
                <a:extLst>
                  <a:ext uri="{96DAC541-7B7A-43D3-8B79-37D633B846F1}">
                    <asvg:svgBlip xmlns:asvg="http://schemas.microsoft.com/office/drawing/2016/SVG/main" r:embed="rId11"/>
                  </a:ext>
                </a:extLst>
              </a:blip>
              <a:stretch>
                <a:fillRect b="-83516"/>
              </a:stretch>
            </a:blipFill>
          </p:spPr>
          <p:txBody>
            <a:bodyPr/>
            <a:lstStyle/>
            <a:p>
              <a:endParaRPr lang="en-GB"/>
            </a:p>
          </p:txBody>
        </p:sp>
        <p:sp>
          <p:nvSpPr>
            <p:cNvPr id="30" name="Freeform 30"/>
            <p:cNvSpPr/>
            <p:nvPr/>
          </p:nvSpPr>
          <p:spPr>
            <a:xfrm rot="-2989988">
              <a:off x="7972514" y="3696614"/>
              <a:ext cx="944047" cy="1328320"/>
            </a:xfrm>
            <a:custGeom>
              <a:avLst/>
              <a:gdLst/>
              <a:ahLst/>
              <a:cxnLst/>
              <a:rect l="l" t="t" r="r" b="b"/>
              <a:pathLst>
                <a:path w="944047" h="1328320">
                  <a:moveTo>
                    <a:pt x="0" y="0"/>
                  </a:moveTo>
                  <a:lnTo>
                    <a:pt x="944047" y="0"/>
                  </a:lnTo>
                  <a:lnTo>
                    <a:pt x="944047" y="1328319"/>
                  </a:lnTo>
                  <a:lnTo>
                    <a:pt x="0" y="1328319"/>
                  </a:lnTo>
                  <a:lnTo>
                    <a:pt x="0" y="0"/>
                  </a:lnTo>
                  <a:close/>
                </a:path>
              </a:pathLst>
            </a:custGeom>
            <a:blipFill>
              <a:blip r:embed="rId10">
                <a:extLst>
                  <a:ext uri="{96DAC541-7B7A-43D3-8B79-37D633B846F1}">
                    <asvg:svgBlip xmlns:asvg="http://schemas.microsoft.com/office/drawing/2016/SVG/main" r:embed="rId11"/>
                  </a:ext>
                </a:extLst>
              </a:blip>
              <a:stretch>
                <a:fillRect b="-83516"/>
              </a:stretch>
            </a:blipFill>
          </p:spPr>
          <p:txBody>
            <a:bodyPr/>
            <a:lstStyle/>
            <a:p>
              <a:endParaRPr lang="en-GB"/>
            </a:p>
          </p:txBody>
        </p:sp>
        <p:grpSp>
          <p:nvGrpSpPr>
            <p:cNvPr id="31" name="Group 31"/>
            <p:cNvGrpSpPr/>
            <p:nvPr/>
          </p:nvGrpSpPr>
          <p:grpSpPr>
            <a:xfrm>
              <a:off x="3232340" y="0"/>
              <a:ext cx="5679614" cy="5679614"/>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9050" cap="sq">
                <a:solidFill>
                  <a:srgbClr val="000000"/>
                </a:solidFill>
                <a:prstDash val="solid"/>
                <a:miter/>
              </a:ln>
            </p:spPr>
            <p:txBody>
              <a:bodyPr/>
              <a:lstStyle/>
              <a:p>
                <a:endParaRPr lang="en-GB"/>
              </a:p>
            </p:txBody>
          </p:sp>
          <p:sp>
            <p:nvSpPr>
              <p:cNvPr id="33" name="TextBox 33"/>
              <p:cNvSpPr txBox="1"/>
              <p:nvPr/>
            </p:nvSpPr>
            <p:spPr>
              <a:xfrm>
                <a:off x="76200" y="28575"/>
                <a:ext cx="660400" cy="708025"/>
              </a:xfrm>
              <a:prstGeom prst="rect">
                <a:avLst/>
              </a:prstGeom>
            </p:spPr>
            <p:txBody>
              <a:bodyPr lIns="50800" tIns="50800" rIns="50800" bIns="50800" rtlCol="0" anchor="ctr"/>
              <a:lstStyle/>
              <a:p>
                <a:pPr algn="ctr">
                  <a:lnSpc>
                    <a:spcPts val="2856"/>
                  </a:lnSpc>
                </a:pPr>
                <a:endParaRPr/>
              </a:p>
            </p:txBody>
          </p:sp>
        </p:grpSp>
        <p:sp>
          <p:nvSpPr>
            <p:cNvPr id="34" name="Freeform 34"/>
            <p:cNvSpPr/>
            <p:nvPr/>
          </p:nvSpPr>
          <p:spPr>
            <a:xfrm>
              <a:off x="3328947" y="96607"/>
              <a:ext cx="5486400" cy="5486400"/>
            </a:xfrm>
            <a:custGeom>
              <a:avLst/>
              <a:gdLst/>
              <a:ahLst/>
              <a:cxnLst/>
              <a:rect l="l" t="t" r="r" b="b"/>
              <a:pathLst>
                <a:path w="5486400" h="5486400">
                  <a:moveTo>
                    <a:pt x="0" y="0"/>
                  </a:moveTo>
                  <a:lnTo>
                    <a:pt x="5486400" y="0"/>
                  </a:lnTo>
                  <a:lnTo>
                    <a:pt x="5486400" y="5486400"/>
                  </a:lnTo>
                  <a:lnTo>
                    <a:pt x="0" y="5486400"/>
                  </a:lnTo>
                  <a:lnTo>
                    <a:pt x="0" y="0"/>
                  </a:lnTo>
                  <a:close/>
                </a:path>
              </a:pathLst>
            </a:custGeom>
            <a:blipFill>
              <a:blip r:embed="rId12">
                <a:alphaModFix amt="47000"/>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5" name="TextBox 35"/>
            <p:cNvSpPr txBox="1"/>
            <p:nvPr/>
          </p:nvSpPr>
          <p:spPr>
            <a:xfrm>
              <a:off x="3636236" y="1429499"/>
              <a:ext cx="4908067" cy="3095626"/>
            </a:xfrm>
            <a:prstGeom prst="rect">
              <a:avLst/>
            </a:prstGeom>
          </p:spPr>
          <p:txBody>
            <a:bodyPr lIns="0" tIns="0" rIns="0" bIns="0" rtlCol="0" anchor="t">
              <a:spAutoFit/>
            </a:bodyPr>
            <a:lstStyle/>
            <a:p>
              <a:pPr algn="ctr">
                <a:lnSpc>
                  <a:spcPts val="6299"/>
                </a:lnSpc>
                <a:spcBef>
                  <a:spcPct val="0"/>
                </a:spcBef>
              </a:pPr>
              <a:r>
                <a:rPr lang="en-US" sz="4499" b="1">
                  <a:solidFill>
                    <a:srgbClr val="000000"/>
                  </a:solidFill>
                  <a:latin typeface="Montserrat Classic Bold"/>
                  <a:ea typeface="Montserrat Classic Bold"/>
                  <a:cs typeface="Montserrat Classic Bold"/>
                  <a:sym typeface="Montserrat Classic Bold"/>
                </a:rPr>
                <a:t>IMPACTS OF CLIMATE CHANGE</a:t>
              </a:r>
            </a:p>
          </p:txBody>
        </p:sp>
      </p:grpSp>
      <p:sp>
        <p:nvSpPr>
          <p:cNvPr id="36" name="TextBox 36"/>
          <p:cNvSpPr txBox="1"/>
          <p:nvPr/>
        </p:nvSpPr>
        <p:spPr>
          <a:xfrm>
            <a:off x="3502978" y="2354715"/>
            <a:ext cx="11282044" cy="1099820"/>
          </a:xfrm>
          <a:prstGeom prst="rect">
            <a:avLst/>
          </a:prstGeom>
        </p:spPr>
        <p:txBody>
          <a:bodyPr lIns="0" tIns="0" rIns="0" bIns="0" rtlCol="0" anchor="t">
            <a:spAutoFit/>
          </a:bodyPr>
          <a:lstStyle/>
          <a:p>
            <a:pPr algn="ctr">
              <a:lnSpc>
                <a:spcPts val="4479"/>
              </a:lnSpc>
              <a:spcBef>
                <a:spcPct val="0"/>
              </a:spcBef>
            </a:pPr>
            <a:r>
              <a:rPr lang="en-US" sz="3199">
                <a:solidFill>
                  <a:srgbClr val="000000"/>
                </a:solidFill>
                <a:latin typeface="Montserrat Classic"/>
                <a:ea typeface="Montserrat Classic"/>
                <a:cs typeface="Montserrat Classic"/>
                <a:sym typeface="Montserrat Classic"/>
              </a:rPr>
              <a:t>What do you already know about the impacts of climate change? List any ideas in the mind map below:</a:t>
            </a:r>
          </a:p>
        </p:txBody>
      </p:sp>
      <p:sp>
        <p:nvSpPr>
          <p:cNvPr id="37" name="TextBox 37"/>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8904245" y="3054241"/>
            <a:ext cx="8917106" cy="6685637"/>
            <a:chOff x="0" y="0"/>
            <a:chExt cx="11889475" cy="8914183"/>
          </a:xfrm>
        </p:grpSpPr>
        <p:sp>
          <p:nvSpPr>
            <p:cNvPr id="10" name="Freeform 10"/>
            <p:cNvSpPr/>
            <p:nvPr/>
          </p:nvSpPr>
          <p:spPr>
            <a:xfrm>
              <a:off x="0" y="0"/>
              <a:ext cx="11889475" cy="8914183"/>
            </a:xfrm>
            <a:custGeom>
              <a:avLst/>
              <a:gdLst/>
              <a:ahLst/>
              <a:cxnLst/>
              <a:rect l="l" t="t" r="r" b="b"/>
              <a:pathLst>
                <a:path w="11889475" h="8914183">
                  <a:moveTo>
                    <a:pt x="0" y="0"/>
                  </a:moveTo>
                  <a:lnTo>
                    <a:pt x="11889475" y="0"/>
                  </a:lnTo>
                  <a:lnTo>
                    <a:pt x="11889475" y="8914183"/>
                  </a:lnTo>
                  <a:lnTo>
                    <a:pt x="0" y="8914183"/>
                  </a:lnTo>
                  <a:lnTo>
                    <a:pt x="0" y="0"/>
                  </a:lnTo>
                  <a:close/>
                </a:path>
              </a:pathLst>
            </a:custGeom>
            <a:blipFill>
              <a:blip r:embed="rId5"/>
              <a:stretch>
                <a:fillRect l="-12322"/>
              </a:stretch>
            </a:blipFill>
          </p:spPr>
          <p:txBody>
            <a:bodyPr/>
            <a:lstStyle/>
            <a:p>
              <a:endParaRPr lang="en-GB"/>
            </a:p>
          </p:txBody>
        </p:sp>
        <p:sp>
          <p:nvSpPr>
            <p:cNvPr id="11" name="TextBox 11"/>
            <p:cNvSpPr txBox="1"/>
            <p:nvPr/>
          </p:nvSpPr>
          <p:spPr>
            <a:xfrm>
              <a:off x="95981" y="8638532"/>
              <a:ext cx="5823357" cy="235797"/>
            </a:xfrm>
            <a:prstGeom prst="rect">
              <a:avLst/>
            </a:prstGeom>
          </p:spPr>
          <p:txBody>
            <a:bodyPr lIns="0" tIns="0" rIns="0" bIns="0" rtlCol="0" anchor="t">
              <a:spAutoFit/>
            </a:bodyPr>
            <a:lstStyle/>
            <a:p>
              <a:pPr algn="l">
                <a:lnSpc>
                  <a:spcPts val="1539"/>
                </a:lnSpc>
                <a:spcBef>
                  <a:spcPct val="0"/>
                </a:spcBef>
              </a:pPr>
              <a:r>
                <a:rPr lang="en-US" sz="1099">
                  <a:solidFill>
                    <a:srgbClr val="FFFFFF"/>
                  </a:solidFill>
                  <a:latin typeface="Montserrat Classic"/>
                  <a:ea typeface="Montserrat Classic"/>
                  <a:cs typeface="Montserrat Classic"/>
                  <a:sym typeface="Montserrat Classic"/>
                </a:rPr>
                <a:t>HeatwaveView more by Xurzon from Getty Images</a:t>
              </a:r>
            </a:p>
          </p:txBody>
        </p:sp>
      </p:grpSp>
      <p:grpSp>
        <p:nvGrpSpPr>
          <p:cNvPr id="12" name="Group 12"/>
          <p:cNvGrpSpPr/>
          <p:nvPr/>
        </p:nvGrpSpPr>
        <p:grpSpPr>
          <a:xfrm>
            <a:off x="0" y="651219"/>
            <a:ext cx="18775720" cy="1250020"/>
            <a:chOff x="0" y="0"/>
            <a:chExt cx="7425681" cy="494375"/>
          </a:xfrm>
        </p:grpSpPr>
        <p:sp>
          <p:nvSpPr>
            <p:cNvPr id="13" name="Freeform 13"/>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4" name="TextBox 14"/>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5" name="Freeform 15"/>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6" name="Freeform 16"/>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7"/>
            <a:stretch>
              <a:fillRect/>
            </a:stretch>
          </a:blipFill>
        </p:spPr>
        <p:txBody>
          <a:bodyPr/>
          <a:lstStyle/>
          <a:p>
            <a:endParaRPr lang="en-GB"/>
          </a:p>
        </p:txBody>
      </p:sp>
      <p:sp>
        <p:nvSpPr>
          <p:cNvPr id="17" name="Freeform 17"/>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8"/>
            <a:stretch>
              <a:fillRect l="-21116" r="-19874" b="-67942"/>
            </a:stretch>
          </a:blipFill>
        </p:spPr>
        <p:txBody>
          <a:bodyPr/>
          <a:lstStyle/>
          <a:p>
            <a:endParaRPr lang="en-GB"/>
          </a:p>
        </p:txBody>
      </p:sp>
      <p:sp>
        <p:nvSpPr>
          <p:cNvPr id="18" name="TextBox 18"/>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sp>
        <p:nvSpPr>
          <p:cNvPr id="19" name="TextBox 19"/>
          <p:cNvSpPr txBox="1"/>
          <p:nvPr/>
        </p:nvSpPr>
        <p:spPr>
          <a:xfrm>
            <a:off x="5507184" y="2084596"/>
            <a:ext cx="7273633" cy="712470"/>
          </a:xfrm>
          <a:prstGeom prst="rect">
            <a:avLst/>
          </a:prstGeom>
        </p:spPr>
        <p:txBody>
          <a:bodyPr lIns="0" tIns="0" rIns="0" bIns="0" rtlCol="0" anchor="t">
            <a:spAutoFit/>
          </a:bodyPr>
          <a:lstStyle/>
          <a:p>
            <a:pPr algn="ctr">
              <a:lnSpc>
                <a:spcPts val="5880"/>
              </a:lnSpc>
              <a:spcBef>
                <a:spcPct val="0"/>
              </a:spcBef>
            </a:pPr>
            <a:r>
              <a:rPr lang="en-US" sz="4200" b="1">
                <a:solidFill>
                  <a:srgbClr val="000000"/>
                </a:solidFill>
                <a:latin typeface="Montserrat Classic Bold"/>
                <a:ea typeface="Montserrat Classic Bold"/>
                <a:cs typeface="Montserrat Classic Bold"/>
                <a:sym typeface="Montserrat Classic Bold"/>
              </a:rPr>
              <a:t>Rising Temperatures</a:t>
            </a:r>
          </a:p>
        </p:txBody>
      </p:sp>
      <p:sp>
        <p:nvSpPr>
          <p:cNvPr id="20" name="Freeform 20"/>
          <p:cNvSpPr/>
          <p:nvPr/>
        </p:nvSpPr>
        <p:spPr>
          <a:xfrm>
            <a:off x="12596032" y="1910559"/>
            <a:ext cx="3232941" cy="3232941"/>
          </a:xfrm>
          <a:custGeom>
            <a:avLst/>
            <a:gdLst/>
            <a:ahLst/>
            <a:cxnLst/>
            <a:rect l="l" t="t" r="r" b="b"/>
            <a:pathLst>
              <a:path w="3232941" h="3232941">
                <a:moveTo>
                  <a:pt x="0" y="0"/>
                </a:moveTo>
                <a:lnTo>
                  <a:pt x="3232941" y="0"/>
                </a:lnTo>
                <a:lnTo>
                  <a:pt x="3232941" y="3232941"/>
                </a:lnTo>
                <a:lnTo>
                  <a:pt x="0" y="3232941"/>
                </a:lnTo>
                <a:lnTo>
                  <a:pt x="0" y="0"/>
                </a:lnTo>
                <a:close/>
              </a:path>
            </a:pathLst>
          </a:custGeom>
          <a:blipFill>
            <a:blip r:embed="rId7"/>
            <a:stretch>
              <a:fillRect/>
            </a:stretch>
          </a:blipFill>
        </p:spPr>
        <p:txBody>
          <a:bodyPr/>
          <a:lstStyle/>
          <a:p>
            <a:endParaRPr lang="en-GB"/>
          </a:p>
        </p:txBody>
      </p:sp>
      <p:grpSp>
        <p:nvGrpSpPr>
          <p:cNvPr id="21" name="Group 21"/>
          <p:cNvGrpSpPr/>
          <p:nvPr/>
        </p:nvGrpSpPr>
        <p:grpSpPr>
          <a:xfrm>
            <a:off x="14504841" y="831552"/>
            <a:ext cx="3819692" cy="3653839"/>
            <a:chOff x="0" y="0"/>
            <a:chExt cx="999086" cy="955706"/>
          </a:xfrm>
        </p:grpSpPr>
        <p:sp>
          <p:nvSpPr>
            <p:cNvPr id="22" name="Freeform 22"/>
            <p:cNvSpPr/>
            <p:nvPr/>
          </p:nvSpPr>
          <p:spPr>
            <a:xfrm>
              <a:off x="0" y="0"/>
              <a:ext cx="999086" cy="955706"/>
            </a:xfrm>
            <a:custGeom>
              <a:avLst/>
              <a:gdLst/>
              <a:ahLst/>
              <a:cxnLst/>
              <a:rect l="l" t="t" r="r" b="b"/>
              <a:pathLst>
                <a:path w="999086" h="955706">
                  <a:moveTo>
                    <a:pt x="499543" y="0"/>
                  </a:moveTo>
                  <a:cubicBezTo>
                    <a:pt x="223653" y="0"/>
                    <a:pt x="0" y="213942"/>
                    <a:pt x="0" y="477853"/>
                  </a:cubicBezTo>
                  <a:cubicBezTo>
                    <a:pt x="0" y="741764"/>
                    <a:pt x="223653" y="955706"/>
                    <a:pt x="499543" y="955706"/>
                  </a:cubicBezTo>
                  <a:cubicBezTo>
                    <a:pt x="775433" y="955706"/>
                    <a:pt x="999086" y="741764"/>
                    <a:pt x="999086" y="477853"/>
                  </a:cubicBezTo>
                  <a:cubicBezTo>
                    <a:pt x="999086" y="213942"/>
                    <a:pt x="775433" y="0"/>
                    <a:pt x="499543" y="0"/>
                  </a:cubicBezTo>
                  <a:close/>
                </a:path>
              </a:pathLst>
            </a:custGeom>
            <a:solidFill>
              <a:srgbClr val="FFF8D8"/>
            </a:solidFill>
            <a:ln w="76200" cap="sq">
              <a:solidFill>
                <a:srgbClr val="FFD21D"/>
              </a:solidFill>
              <a:prstDash val="solid"/>
              <a:miter/>
            </a:ln>
          </p:spPr>
          <p:txBody>
            <a:bodyPr/>
            <a:lstStyle/>
            <a:p>
              <a:endParaRPr lang="en-GB"/>
            </a:p>
          </p:txBody>
        </p:sp>
        <p:sp>
          <p:nvSpPr>
            <p:cNvPr id="23" name="TextBox 23"/>
            <p:cNvSpPr txBox="1"/>
            <p:nvPr/>
          </p:nvSpPr>
          <p:spPr>
            <a:xfrm>
              <a:off x="93664" y="32447"/>
              <a:ext cx="811758" cy="833661"/>
            </a:xfrm>
            <a:prstGeom prst="rect">
              <a:avLst/>
            </a:prstGeom>
          </p:spPr>
          <p:txBody>
            <a:bodyPr lIns="50800" tIns="50800" rIns="50800" bIns="50800" rtlCol="0" anchor="ctr"/>
            <a:lstStyle/>
            <a:p>
              <a:pPr algn="ctr">
                <a:lnSpc>
                  <a:spcPts val="3919"/>
                </a:lnSpc>
              </a:pPr>
              <a:r>
                <a:rPr lang="en-US" sz="2799" b="1">
                  <a:solidFill>
                    <a:srgbClr val="000000"/>
                  </a:solidFill>
                  <a:latin typeface="Montserrat Classic Bold"/>
                  <a:ea typeface="Montserrat Classic Bold"/>
                  <a:cs typeface="Montserrat Classic Bold"/>
                  <a:sym typeface="Montserrat Classic Bold"/>
                </a:rPr>
                <a:t>Global average  temperatures are 1°C higher than 100 years ago</a:t>
              </a:r>
            </a:p>
          </p:txBody>
        </p:sp>
      </p:grpSp>
      <p:sp>
        <p:nvSpPr>
          <p:cNvPr id="24" name="Freeform 24"/>
          <p:cNvSpPr/>
          <p:nvPr/>
        </p:nvSpPr>
        <p:spPr>
          <a:xfrm>
            <a:off x="13362798" y="2193053"/>
            <a:ext cx="1330678" cy="1935531"/>
          </a:xfrm>
          <a:custGeom>
            <a:avLst/>
            <a:gdLst/>
            <a:ahLst/>
            <a:cxnLst/>
            <a:rect l="l" t="t" r="r" b="b"/>
            <a:pathLst>
              <a:path w="1330678" h="1935531">
                <a:moveTo>
                  <a:pt x="0" y="0"/>
                </a:moveTo>
                <a:lnTo>
                  <a:pt x="1330677" y="0"/>
                </a:lnTo>
                <a:lnTo>
                  <a:pt x="1330677" y="1935531"/>
                </a:lnTo>
                <a:lnTo>
                  <a:pt x="0" y="19355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5" name="TextBox 25"/>
          <p:cNvSpPr txBox="1"/>
          <p:nvPr/>
        </p:nvSpPr>
        <p:spPr>
          <a:xfrm>
            <a:off x="408028" y="3168541"/>
            <a:ext cx="8107380" cy="6697476"/>
          </a:xfrm>
          <a:prstGeom prst="rect">
            <a:avLst/>
          </a:prstGeom>
        </p:spPr>
        <p:txBody>
          <a:bodyPr lIns="0" tIns="0" rIns="0" bIns="0" rtlCol="0" anchor="t">
            <a:spAutoFit/>
          </a:bodyPr>
          <a:lstStyle/>
          <a:p>
            <a:pPr marL="679058" lvl="1" indent="-339529" algn="l">
              <a:lnSpc>
                <a:spcPts val="4403"/>
              </a:lnSpc>
              <a:buFont typeface="Arial"/>
              <a:buChar char="•"/>
            </a:pPr>
            <a:r>
              <a:rPr lang="en-US" sz="3145">
                <a:solidFill>
                  <a:srgbClr val="000000"/>
                </a:solidFill>
                <a:latin typeface="Montserrat Classic"/>
                <a:ea typeface="Montserrat Classic"/>
                <a:cs typeface="Montserrat Classic"/>
                <a:sym typeface="Montserrat Classic"/>
              </a:rPr>
              <a:t>Global average temperatures are increasing due to the accumulation of greenhouse gases in the atmosphere.</a:t>
            </a:r>
          </a:p>
          <a:p>
            <a:pPr marL="679058" lvl="1" indent="-339529" algn="l">
              <a:lnSpc>
                <a:spcPts val="4403"/>
              </a:lnSpc>
              <a:buFont typeface="Arial"/>
              <a:buChar char="•"/>
            </a:pPr>
            <a:r>
              <a:rPr lang="en-US" sz="3145">
                <a:solidFill>
                  <a:srgbClr val="000000"/>
                </a:solidFill>
                <a:latin typeface="Montserrat Classic"/>
                <a:ea typeface="Montserrat Classic"/>
                <a:cs typeface="Montserrat Classic"/>
                <a:sym typeface="Montserrat Classic"/>
              </a:rPr>
              <a:t>Heatwaves are becoming longer and more severe, causing health problems (e.g., heatstroke, respiratory issues) and affecting food and water supplies.</a:t>
            </a:r>
          </a:p>
          <a:p>
            <a:pPr marL="679058" lvl="1" indent="-339529" algn="l">
              <a:lnSpc>
                <a:spcPts val="4403"/>
              </a:lnSpc>
              <a:buFont typeface="Arial"/>
              <a:buChar char="•"/>
            </a:pPr>
            <a:r>
              <a:rPr lang="en-US" sz="3145">
                <a:solidFill>
                  <a:srgbClr val="000000"/>
                </a:solidFill>
                <a:latin typeface="Montserrat Classic"/>
                <a:ea typeface="Montserrat Classic"/>
                <a:cs typeface="Montserrat Classic"/>
                <a:sym typeface="Montserrat Classic"/>
              </a:rPr>
              <a:t>Rising temperatures also lead to the melting of glaciers and ice caps, contributing to sea level rise.</a:t>
            </a:r>
          </a:p>
        </p:txBody>
      </p:sp>
      <p:sp>
        <p:nvSpPr>
          <p:cNvPr id="26" name="TextBox 26"/>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3720367"/>
          </a:xfrm>
          <a:custGeom>
            <a:avLst/>
            <a:gdLst/>
            <a:ahLst/>
            <a:cxnLst/>
            <a:rect l="l" t="t" r="r" b="b"/>
            <a:pathLst>
              <a:path w="17964148" h="13720367">
                <a:moveTo>
                  <a:pt x="0" y="0"/>
                </a:moveTo>
                <a:lnTo>
                  <a:pt x="17964148" y="0"/>
                </a:lnTo>
                <a:lnTo>
                  <a:pt x="17964148" y="13720367"/>
                </a:lnTo>
                <a:lnTo>
                  <a:pt x="0" y="13720367"/>
                </a:lnTo>
                <a:lnTo>
                  <a:pt x="0" y="0"/>
                </a:lnTo>
                <a:close/>
              </a:path>
            </a:pathLst>
          </a:custGeom>
          <a:blipFill>
            <a:blip r:embed="rId2">
              <a:alphaModFix amt="10999"/>
            </a:blip>
            <a:stretch>
              <a:fillRect b="-30930"/>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TextBox 7"/>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sp>
        <p:nvSpPr>
          <p:cNvPr id="8" name="TextBox 8"/>
          <p:cNvSpPr txBox="1"/>
          <p:nvPr/>
        </p:nvSpPr>
        <p:spPr>
          <a:xfrm>
            <a:off x="4682178" y="1969105"/>
            <a:ext cx="8923645" cy="671979"/>
          </a:xfrm>
          <a:prstGeom prst="rect">
            <a:avLst/>
          </a:prstGeom>
        </p:spPr>
        <p:txBody>
          <a:bodyPr wrap="square" lIns="0" tIns="0" rIns="0" bIns="0" rtlCol="0" anchor="t">
            <a:spAutoFit/>
          </a:bodyPr>
          <a:lstStyle/>
          <a:p>
            <a:pPr algn="ctr">
              <a:lnSpc>
                <a:spcPts val="5880"/>
              </a:lnSpc>
              <a:spcBef>
                <a:spcPct val="0"/>
              </a:spcBef>
            </a:pPr>
            <a:r>
              <a:rPr lang="en-US" sz="4200" b="1" dirty="0">
                <a:solidFill>
                  <a:srgbClr val="000000"/>
                </a:solidFill>
                <a:latin typeface="Montserrat Classic Bold"/>
                <a:ea typeface="Montserrat Classic Bold"/>
                <a:cs typeface="Montserrat Classic Bold"/>
                <a:sym typeface="Montserrat Classic Bold"/>
              </a:rPr>
              <a:t>2018 UK Heatwave Fact File</a:t>
            </a:r>
          </a:p>
        </p:txBody>
      </p:sp>
      <p:sp>
        <p:nvSpPr>
          <p:cNvPr id="9" name="TextBox 9"/>
          <p:cNvSpPr txBox="1"/>
          <p:nvPr/>
        </p:nvSpPr>
        <p:spPr>
          <a:xfrm>
            <a:off x="1688187" y="2755900"/>
            <a:ext cx="14911626" cy="1168400"/>
          </a:xfrm>
          <a:prstGeom prst="rect">
            <a:avLst/>
          </a:prstGeom>
        </p:spPr>
        <p:txBody>
          <a:bodyPr wrap="square" lIns="0" tIns="0" rIns="0" bIns="0" rtlCol="0" anchor="t">
            <a:spAutoFit/>
          </a:bodyPr>
          <a:lstStyle/>
          <a:p>
            <a:pPr algn="ctr">
              <a:lnSpc>
                <a:spcPts val="3099"/>
              </a:lnSpc>
            </a:pPr>
            <a:r>
              <a:rPr lang="en-US" sz="2499" dirty="0">
                <a:solidFill>
                  <a:srgbClr val="000000"/>
                </a:solidFill>
                <a:latin typeface="Montserrat Classic"/>
                <a:ea typeface="Montserrat Classic"/>
                <a:cs typeface="Montserrat Classic"/>
                <a:sym typeface="Montserrat Classic"/>
              </a:rPr>
              <a:t>The 2018 UK heatwave was one of the hottest summers on record.</a:t>
            </a:r>
          </a:p>
          <a:p>
            <a:pPr algn="ctr">
              <a:lnSpc>
                <a:spcPts val="3099"/>
              </a:lnSpc>
            </a:pPr>
            <a:r>
              <a:rPr lang="en-US" sz="2499" dirty="0">
                <a:solidFill>
                  <a:srgbClr val="000000"/>
                </a:solidFill>
                <a:latin typeface="Montserrat Classic"/>
                <a:ea typeface="Montserrat Classic"/>
                <a:cs typeface="Montserrat Classic"/>
                <a:sym typeface="Montserrat Classic"/>
              </a:rPr>
              <a:t>Average temperatures were </a:t>
            </a:r>
            <a:r>
              <a:rPr lang="en-US" sz="2499" b="1" dirty="0">
                <a:solidFill>
                  <a:srgbClr val="000000"/>
                </a:solidFill>
                <a:latin typeface="Montserrat Classic Bold"/>
                <a:ea typeface="Montserrat Classic Bold"/>
                <a:cs typeface="Montserrat Classic Bold"/>
                <a:sym typeface="Montserrat Classic Bold"/>
              </a:rPr>
              <a:t>1.5°C higher than usual</a:t>
            </a:r>
            <a:r>
              <a:rPr lang="en-US" sz="2499" dirty="0">
                <a:solidFill>
                  <a:srgbClr val="000000"/>
                </a:solidFill>
                <a:latin typeface="Montserrat Classic"/>
                <a:ea typeface="Montserrat Classic"/>
                <a:cs typeface="Montserrat Classic"/>
                <a:sym typeface="Montserrat Classic"/>
              </a:rPr>
              <a:t>, peaking at </a:t>
            </a:r>
            <a:r>
              <a:rPr lang="en-US" sz="2499" b="1" dirty="0">
                <a:solidFill>
                  <a:srgbClr val="000000"/>
                </a:solidFill>
                <a:latin typeface="Montserrat Classic Bold"/>
                <a:ea typeface="Montserrat Classic Bold"/>
                <a:cs typeface="Montserrat Classic Bold"/>
                <a:sym typeface="Montserrat Classic Bold"/>
              </a:rPr>
              <a:t>35.3°C in Faversham, Kent</a:t>
            </a:r>
            <a:r>
              <a:rPr lang="en-US" sz="2499" dirty="0">
                <a:solidFill>
                  <a:srgbClr val="000000"/>
                </a:solidFill>
                <a:latin typeface="Montserrat Classic"/>
                <a:ea typeface="Montserrat Classic"/>
                <a:cs typeface="Montserrat Classic"/>
                <a:sym typeface="Montserrat Classic"/>
              </a:rPr>
              <a:t>.</a:t>
            </a:r>
          </a:p>
          <a:p>
            <a:pPr algn="ctr">
              <a:lnSpc>
                <a:spcPts val="3099"/>
              </a:lnSpc>
            </a:pPr>
            <a:r>
              <a:rPr lang="en-US" sz="2499" dirty="0">
                <a:solidFill>
                  <a:srgbClr val="000000"/>
                </a:solidFill>
                <a:latin typeface="Montserrat Classic"/>
                <a:ea typeface="Montserrat Classic"/>
                <a:cs typeface="Montserrat Classic"/>
                <a:sym typeface="Montserrat Classic"/>
              </a:rPr>
              <a:t>Linked to climate change as extreme heat events are becoming more frequent and intense.</a:t>
            </a:r>
          </a:p>
        </p:txBody>
      </p:sp>
      <p:grpSp>
        <p:nvGrpSpPr>
          <p:cNvPr id="10" name="Group 10"/>
          <p:cNvGrpSpPr/>
          <p:nvPr/>
        </p:nvGrpSpPr>
        <p:grpSpPr>
          <a:xfrm>
            <a:off x="6240894" y="4060716"/>
            <a:ext cx="5521256" cy="6078314"/>
            <a:chOff x="0" y="0"/>
            <a:chExt cx="7361675" cy="8104418"/>
          </a:xfrm>
        </p:grpSpPr>
        <p:grpSp>
          <p:nvGrpSpPr>
            <p:cNvPr id="11" name="Group 11"/>
            <p:cNvGrpSpPr/>
            <p:nvPr/>
          </p:nvGrpSpPr>
          <p:grpSpPr>
            <a:xfrm>
              <a:off x="63500" y="0"/>
              <a:ext cx="7298175" cy="8104418"/>
              <a:chOff x="0" y="0"/>
              <a:chExt cx="1441615" cy="1600873"/>
            </a:xfrm>
          </p:grpSpPr>
          <p:sp>
            <p:nvSpPr>
              <p:cNvPr id="12" name="Freeform 12"/>
              <p:cNvSpPr/>
              <p:nvPr/>
            </p:nvSpPr>
            <p:spPr>
              <a:xfrm>
                <a:off x="0" y="0"/>
                <a:ext cx="1441615" cy="1600873"/>
              </a:xfrm>
              <a:custGeom>
                <a:avLst/>
                <a:gdLst/>
                <a:ahLst/>
                <a:cxnLst/>
                <a:rect l="l" t="t" r="r" b="b"/>
                <a:pathLst>
                  <a:path w="1441615" h="1600873">
                    <a:moveTo>
                      <a:pt x="72135" y="0"/>
                    </a:moveTo>
                    <a:lnTo>
                      <a:pt x="1369480" y="0"/>
                    </a:lnTo>
                    <a:cubicBezTo>
                      <a:pt x="1388612" y="0"/>
                      <a:pt x="1406959" y="7600"/>
                      <a:pt x="1420487" y="21128"/>
                    </a:cubicBezTo>
                    <a:cubicBezTo>
                      <a:pt x="1434015" y="34656"/>
                      <a:pt x="1441615" y="53003"/>
                      <a:pt x="1441615" y="72135"/>
                    </a:cubicBezTo>
                    <a:lnTo>
                      <a:pt x="1441615" y="1528738"/>
                    </a:lnTo>
                    <a:cubicBezTo>
                      <a:pt x="1441615" y="1547869"/>
                      <a:pt x="1434015" y="1566217"/>
                      <a:pt x="1420487" y="1579745"/>
                    </a:cubicBezTo>
                    <a:cubicBezTo>
                      <a:pt x="1406959" y="1593273"/>
                      <a:pt x="1388612" y="1600873"/>
                      <a:pt x="1369480" y="1600873"/>
                    </a:cubicBezTo>
                    <a:lnTo>
                      <a:pt x="72135" y="1600873"/>
                    </a:lnTo>
                    <a:cubicBezTo>
                      <a:pt x="32296" y="1600873"/>
                      <a:pt x="0" y="1568577"/>
                      <a:pt x="0" y="1528738"/>
                    </a:cubicBezTo>
                    <a:lnTo>
                      <a:pt x="0" y="72135"/>
                    </a:lnTo>
                    <a:cubicBezTo>
                      <a:pt x="0" y="32296"/>
                      <a:pt x="32296" y="0"/>
                      <a:pt x="72135" y="0"/>
                    </a:cubicBezTo>
                    <a:close/>
                  </a:path>
                </a:pathLst>
              </a:custGeom>
              <a:solidFill>
                <a:srgbClr val="FFFFFF"/>
              </a:solidFill>
              <a:ln w="76200" cap="rnd">
                <a:solidFill>
                  <a:srgbClr val="CC2141"/>
                </a:solidFill>
                <a:prstDash val="solid"/>
                <a:round/>
              </a:ln>
            </p:spPr>
            <p:txBody>
              <a:bodyPr/>
              <a:lstStyle/>
              <a:p>
                <a:endParaRPr lang="en-GB"/>
              </a:p>
            </p:txBody>
          </p:sp>
          <p:sp>
            <p:nvSpPr>
              <p:cNvPr id="13" name="TextBox 13"/>
              <p:cNvSpPr txBox="1"/>
              <p:nvPr/>
            </p:nvSpPr>
            <p:spPr>
              <a:xfrm>
                <a:off x="0" y="-47625"/>
                <a:ext cx="1441615" cy="1648498"/>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0" y="282306"/>
              <a:ext cx="7298175" cy="7557558"/>
            </a:xfrm>
            <a:prstGeom prst="rect">
              <a:avLst/>
            </a:prstGeom>
          </p:spPr>
          <p:txBody>
            <a:bodyPr lIns="0" tIns="0" rIns="0" bIns="0" rtlCol="0" anchor="t">
              <a:spAutoFit/>
            </a:bodyPr>
            <a:lstStyle/>
            <a:p>
              <a:pPr algn="ctr">
                <a:lnSpc>
                  <a:spcPts val="3499"/>
                </a:lnSpc>
                <a:spcBef>
                  <a:spcPct val="0"/>
                </a:spcBef>
              </a:pPr>
              <a:r>
                <a:rPr lang="en-US" sz="2499" b="1">
                  <a:solidFill>
                    <a:srgbClr val="000000"/>
                  </a:solidFill>
                  <a:latin typeface="Montserrat Classic Bold"/>
                  <a:ea typeface="Montserrat Classic Bold"/>
                  <a:cs typeface="Montserrat Classic Bold"/>
                  <a:sym typeface="Montserrat Classic Bold"/>
                </a:rPr>
                <a:t>Economic impacts</a:t>
              </a:r>
              <a:r>
                <a:rPr lang="en-US" sz="2499">
                  <a:solidFill>
                    <a:srgbClr val="000000"/>
                  </a:solidFill>
                  <a:latin typeface="Montserrat Classic"/>
                  <a:ea typeface="Montserrat Classic"/>
                  <a:cs typeface="Montserrat Classic"/>
                  <a:sym typeface="Montserrat Classic"/>
                </a:rPr>
                <a:t>:</a:t>
              </a:r>
            </a:p>
            <a:p>
              <a:pPr marL="539749" lvl="1" indent="-269875" algn="l">
                <a:lnSpc>
                  <a:spcPts val="3499"/>
                </a:lnSpc>
                <a:spcBef>
                  <a:spcPct val="0"/>
                </a:spcBef>
                <a:buFont typeface="Arial"/>
                <a:buChar char="•"/>
              </a:pPr>
              <a:r>
                <a:rPr lang="en-US" sz="2499" b="1">
                  <a:solidFill>
                    <a:srgbClr val="000000"/>
                  </a:solidFill>
                  <a:latin typeface="Montserrat Classic Bold"/>
                  <a:ea typeface="Montserrat Classic Bold"/>
                  <a:cs typeface="Montserrat Classic Bold"/>
                  <a:sym typeface="Montserrat Classic Bold"/>
                </a:rPr>
                <a:t>Agriculture losses:</a:t>
              </a:r>
              <a:r>
                <a:rPr lang="en-US" sz="2499">
                  <a:solidFill>
                    <a:srgbClr val="000000"/>
                  </a:solidFill>
                  <a:latin typeface="Montserrat Classic"/>
                  <a:ea typeface="Montserrat Classic"/>
                  <a:cs typeface="Montserrat Classic"/>
                  <a:sym typeface="Montserrat Classic"/>
                </a:rPr>
                <a:t> Farmers reported up to 50% reductions in yields of key crops like wheat and potatoes.</a:t>
              </a:r>
            </a:p>
            <a:p>
              <a:pPr marL="539749" lvl="1" indent="-269875" algn="l">
                <a:lnSpc>
                  <a:spcPts val="3499"/>
                </a:lnSpc>
                <a:spcBef>
                  <a:spcPct val="0"/>
                </a:spcBef>
                <a:buFont typeface="Arial"/>
                <a:buChar char="•"/>
              </a:pPr>
              <a:r>
                <a:rPr lang="en-US" sz="2499" b="1">
                  <a:solidFill>
                    <a:srgbClr val="000000"/>
                  </a:solidFill>
                  <a:latin typeface="Montserrat Classic Bold"/>
                  <a:ea typeface="Montserrat Classic Bold"/>
                  <a:cs typeface="Montserrat Classic Bold"/>
                  <a:sym typeface="Montserrat Classic Bold"/>
                </a:rPr>
                <a:t>Infrastructure damage:</a:t>
              </a:r>
              <a:r>
                <a:rPr lang="en-US" sz="2499">
                  <a:solidFill>
                    <a:srgbClr val="000000"/>
                  </a:solidFill>
                  <a:latin typeface="Montserrat Classic"/>
                  <a:ea typeface="Montserrat Classic"/>
                  <a:cs typeface="Montserrat Classic"/>
                  <a:sym typeface="Montserrat Classic"/>
                </a:rPr>
                <a:t> Repairs to heat-damaged roads and railways cost millions.</a:t>
              </a:r>
            </a:p>
            <a:p>
              <a:pPr marL="539749" lvl="1" indent="-269875" algn="l">
                <a:lnSpc>
                  <a:spcPts val="3499"/>
                </a:lnSpc>
                <a:spcBef>
                  <a:spcPct val="0"/>
                </a:spcBef>
                <a:buFont typeface="Arial"/>
                <a:buChar char="•"/>
              </a:pPr>
              <a:r>
                <a:rPr lang="en-US" sz="2499" b="1">
                  <a:solidFill>
                    <a:srgbClr val="000000"/>
                  </a:solidFill>
                  <a:latin typeface="Montserrat Classic Bold"/>
                  <a:ea typeface="Montserrat Classic Bold"/>
                  <a:cs typeface="Montserrat Classic Bold"/>
                  <a:sym typeface="Montserrat Classic Bold"/>
                </a:rPr>
                <a:t>Energy costs:</a:t>
              </a:r>
              <a:r>
                <a:rPr lang="en-US" sz="2499">
                  <a:solidFill>
                    <a:srgbClr val="000000"/>
                  </a:solidFill>
                  <a:latin typeface="Montserrat Classic"/>
                  <a:ea typeface="Montserrat Classic"/>
                  <a:cs typeface="Montserrat Classic"/>
                  <a:sym typeface="Montserrat Classic"/>
                </a:rPr>
                <a:t> Increased use of fans and cooling systems raised electricity demand, straining the National Grid.</a:t>
              </a:r>
            </a:p>
          </p:txBody>
        </p:sp>
      </p:grpSp>
      <p:grpSp>
        <p:nvGrpSpPr>
          <p:cNvPr id="15" name="Group 15"/>
          <p:cNvGrpSpPr/>
          <p:nvPr/>
        </p:nvGrpSpPr>
        <p:grpSpPr>
          <a:xfrm>
            <a:off x="314327" y="4149017"/>
            <a:ext cx="5483156" cy="5901711"/>
            <a:chOff x="0" y="0"/>
            <a:chExt cx="7310875" cy="7868948"/>
          </a:xfrm>
        </p:grpSpPr>
        <p:grpSp>
          <p:nvGrpSpPr>
            <p:cNvPr id="16" name="Group 16"/>
            <p:cNvGrpSpPr/>
            <p:nvPr/>
          </p:nvGrpSpPr>
          <p:grpSpPr>
            <a:xfrm>
              <a:off x="12700" y="0"/>
              <a:ext cx="7298175" cy="7868948"/>
              <a:chOff x="0" y="0"/>
              <a:chExt cx="1441615" cy="1554360"/>
            </a:xfrm>
          </p:grpSpPr>
          <p:sp>
            <p:nvSpPr>
              <p:cNvPr id="17" name="Freeform 17"/>
              <p:cNvSpPr/>
              <p:nvPr/>
            </p:nvSpPr>
            <p:spPr>
              <a:xfrm>
                <a:off x="0" y="0"/>
                <a:ext cx="1441615" cy="1554360"/>
              </a:xfrm>
              <a:custGeom>
                <a:avLst/>
                <a:gdLst/>
                <a:ahLst/>
                <a:cxnLst/>
                <a:rect l="l" t="t" r="r" b="b"/>
                <a:pathLst>
                  <a:path w="1441615" h="1554360">
                    <a:moveTo>
                      <a:pt x="72135" y="0"/>
                    </a:moveTo>
                    <a:lnTo>
                      <a:pt x="1369480" y="0"/>
                    </a:lnTo>
                    <a:cubicBezTo>
                      <a:pt x="1388612" y="0"/>
                      <a:pt x="1406959" y="7600"/>
                      <a:pt x="1420487" y="21128"/>
                    </a:cubicBezTo>
                    <a:cubicBezTo>
                      <a:pt x="1434015" y="34656"/>
                      <a:pt x="1441615" y="53003"/>
                      <a:pt x="1441615" y="72135"/>
                    </a:cubicBezTo>
                    <a:lnTo>
                      <a:pt x="1441615" y="1482226"/>
                    </a:lnTo>
                    <a:cubicBezTo>
                      <a:pt x="1441615" y="1522064"/>
                      <a:pt x="1409319" y="1554360"/>
                      <a:pt x="1369480" y="1554360"/>
                    </a:cubicBezTo>
                    <a:lnTo>
                      <a:pt x="72135" y="1554360"/>
                    </a:lnTo>
                    <a:cubicBezTo>
                      <a:pt x="53003" y="1554360"/>
                      <a:pt x="34656" y="1546760"/>
                      <a:pt x="21128" y="1533232"/>
                    </a:cubicBezTo>
                    <a:cubicBezTo>
                      <a:pt x="7600" y="1519705"/>
                      <a:pt x="0" y="1501357"/>
                      <a:pt x="0" y="1482226"/>
                    </a:cubicBezTo>
                    <a:lnTo>
                      <a:pt x="0" y="72135"/>
                    </a:lnTo>
                    <a:cubicBezTo>
                      <a:pt x="0" y="32296"/>
                      <a:pt x="32296" y="0"/>
                      <a:pt x="72135" y="0"/>
                    </a:cubicBezTo>
                    <a:close/>
                  </a:path>
                </a:pathLst>
              </a:custGeom>
              <a:solidFill>
                <a:srgbClr val="FFFFFF"/>
              </a:solidFill>
              <a:ln w="76200" cap="rnd">
                <a:solidFill>
                  <a:srgbClr val="B8DA0C"/>
                </a:solidFill>
                <a:prstDash val="solid"/>
                <a:round/>
              </a:ln>
            </p:spPr>
            <p:txBody>
              <a:bodyPr/>
              <a:lstStyle/>
              <a:p>
                <a:endParaRPr lang="en-GB"/>
              </a:p>
            </p:txBody>
          </p:sp>
          <p:sp>
            <p:nvSpPr>
              <p:cNvPr id="18" name="TextBox 18"/>
              <p:cNvSpPr txBox="1"/>
              <p:nvPr/>
            </p:nvSpPr>
            <p:spPr>
              <a:xfrm>
                <a:off x="0" y="-47625"/>
                <a:ext cx="1441615" cy="1601985"/>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0" y="384175"/>
              <a:ext cx="7184538" cy="6973358"/>
            </a:xfrm>
            <a:prstGeom prst="rect">
              <a:avLst/>
            </a:prstGeom>
          </p:spPr>
          <p:txBody>
            <a:bodyPr lIns="0" tIns="0" rIns="0" bIns="0" rtlCol="0" anchor="t">
              <a:spAutoFit/>
            </a:bodyPr>
            <a:lstStyle/>
            <a:p>
              <a:pPr algn="ctr">
                <a:lnSpc>
                  <a:spcPts val="3499"/>
                </a:lnSpc>
                <a:spcBef>
                  <a:spcPct val="0"/>
                </a:spcBef>
              </a:pPr>
              <a:r>
                <a:rPr lang="en-US" sz="2499" b="1">
                  <a:solidFill>
                    <a:srgbClr val="000000"/>
                  </a:solidFill>
                  <a:latin typeface="Montserrat Classic Bold"/>
                  <a:ea typeface="Montserrat Classic Bold"/>
                  <a:cs typeface="Montserrat Classic Bold"/>
                  <a:sym typeface="Montserrat Classic Bold"/>
                </a:rPr>
                <a:t>Social impacts</a:t>
              </a:r>
              <a:r>
                <a:rPr lang="en-US" sz="2499">
                  <a:solidFill>
                    <a:srgbClr val="000000"/>
                  </a:solidFill>
                  <a:latin typeface="Montserrat Classic"/>
                  <a:ea typeface="Montserrat Classic"/>
                  <a:cs typeface="Montserrat Classic"/>
                  <a:sym typeface="Montserrat Classic"/>
                </a:rPr>
                <a:t>:</a:t>
              </a:r>
            </a:p>
            <a:p>
              <a:pPr marL="539749" lvl="1" indent="-269875" algn="l">
                <a:lnSpc>
                  <a:spcPts val="3499"/>
                </a:lnSpc>
                <a:spcBef>
                  <a:spcPct val="0"/>
                </a:spcBef>
                <a:buFont typeface="Arial"/>
                <a:buChar char="•"/>
              </a:pPr>
              <a:r>
                <a:rPr lang="en-US" sz="2499" b="1">
                  <a:solidFill>
                    <a:srgbClr val="000000"/>
                  </a:solidFill>
                  <a:latin typeface="Montserrat Classic Bold"/>
                  <a:ea typeface="Montserrat Classic Bold"/>
                  <a:cs typeface="Montserrat Classic Bold"/>
                  <a:sym typeface="Montserrat Classic Bold"/>
                </a:rPr>
                <a:t>Health</a:t>
              </a:r>
              <a:r>
                <a:rPr lang="en-US" sz="2499">
                  <a:solidFill>
                    <a:srgbClr val="000000"/>
                  </a:solidFill>
                  <a:latin typeface="Montserrat Classic"/>
                  <a:ea typeface="Montserrat Classic"/>
                  <a:cs typeface="Montserrat Classic"/>
                  <a:sym typeface="Montserrat Classic"/>
                </a:rPr>
                <a:t>: NHS saw a 15% increase in heat-related illnesses like dehydration and heatstroke.</a:t>
              </a:r>
            </a:p>
            <a:p>
              <a:pPr marL="539749" lvl="1" indent="-269875" algn="l">
                <a:lnSpc>
                  <a:spcPts val="3499"/>
                </a:lnSpc>
                <a:spcBef>
                  <a:spcPct val="0"/>
                </a:spcBef>
                <a:buFont typeface="Arial"/>
                <a:buChar char="•"/>
              </a:pPr>
              <a:r>
                <a:rPr lang="en-US" sz="2499" b="1">
                  <a:solidFill>
                    <a:srgbClr val="000000"/>
                  </a:solidFill>
                  <a:latin typeface="Montserrat Classic Bold"/>
                  <a:ea typeface="Montserrat Classic Bold"/>
                  <a:cs typeface="Montserrat Classic Bold"/>
                  <a:sym typeface="Montserrat Classic Bold"/>
                </a:rPr>
                <a:t>Water restrictions: </a:t>
              </a:r>
              <a:r>
                <a:rPr lang="en-US" sz="2499">
                  <a:solidFill>
                    <a:srgbClr val="000000"/>
                  </a:solidFill>
                  <a:latin typeface="Montserrat Classic"/>
                  <a:ea typeface="Montserrat Classic"/>
                  <a:cs typeface="Montserrat Classic"/>
                  <a:sym typeface="Montserrat Classic"/>
                </a:rPr>
                <a:t>Hosepipe bans were introduced in some areas to manage shortages.</a:t>
              </a:r>
            </a:p>
            <a:p>
              <a:pPr marL="539749" lvl="1" indent="-269875" algn="l">
                <a:lnSpc>
                  <a:spcPts val="3499"/>
                </a:lnSpc>
                <a:spcBef>
                  <a:spcPct val="0"/>
                </a:spcBef>
                <a:buFont typeface="Arial"/>
                <a:buChar char="•"/>
              </a:pPr>
              <a:r>
                <a:rPr lang="en-US" sz="2499" b="1">
                  <a:solidFill>
                    <a:srgbClr val="000000"/>
                  </a:solidFill>
                  <a:latin typeface="Montserrat Classic Bold"/>
                  <a:ea typeface="Montserrat Classic Bold"/>
                  <a:cs typeface="Montserrat Classic Bold"/>
                  <a:sym typeface="Montserrat Classic Bold"/>
                </a:rPr>
                <a:t>Disruption: </a:t>
              </a:r>
              <a:r>
                <a:rPr lang="en-US" sz="2499">
                  <a:solidFill>
                    <a:srgbClr val="000000"/>
                  </a:solidFill>
                  <a:latin typeface="Montserrat Classic"/>
                  <a:ea typeface="Montserrat Classic"/>
                  <a:cs typeface="Montserrat Classic"/>
                  <a:sym typeface="Montserrat Classic"/>
                </a:rPr>
                <a:t>Train delays and road closures due to melting tarmac and buckling tracks.</a:t>
              </a:r>
            </a:p>
            <a:p>
              <a:pPr algn="l">
                <a:lnSpc>
                  <a:spcPts val="3499"/>
                </a:lnSpc>
                <a:spcBef>
                  <a:spcPct val="0"/>
                </a:spcBef>
              </a:pPr>
              <a:endParaRPr lang="en-US" sz="2499">
                <a:solidFill>
                  <a:srgbClr val="000000"/>
                </a:solidFill>
                <a:latin typeface="Montserrat Classic"/>
                <a:ea typeface="Montserrat Classic"/>
                <a:cs typeface="Montserrat Classic"/>
                <a:sym typeface="Montserrat Classic"/>
              </a:endParaRPr>
            </a:p>
          </p:txBody>
        </p:sp>
      </p:grpSp>
      <p:grpSp>
        <p:nvGrpSpPr>
          <p:cNvPr id="20" name="Group 20"/>
          <p:cNvGrpSpPr/>
          <p:nvPr/>
        </p:nvGrpSpPr>
        <p:grpSpPr>
          <a:xfrm>
            <a:off x="12205560" y="4149017"/>
            <a:ext cx="5473631" cy="5901711"/>
            <a:chOff x="0" y="0"/>
            <a:chExt cx="7298175" cy="7868948"/>
          </a:xfrm>
        </p:grpSpPr>
        <p:grpSp>
          <p:nvGrpSpPr>
            <p:cNvPr id="21" name="Group 21"/>
            <p:cNvGrpSpPr/>
            <p:nvPr/>
          </p:nvGrpSpPr>
          <p:grpSpPr>
            <a:xfrm>
              <a:off x="0" y="0"/>
              <a:ext cx="7298175" cy="7868948"/>
              <a:chOff x="0" y="0"/>
              <a:chExt cx="1441615" cy="1554360"/>
            </a:xfrm>
          </p:grpSpPr>
          <p:sp>
            <p:nvSpPr>
              <p:cNvPr id="22" name="Freeform 22"/>
              <p:cNvSpPr/>
              <p:nvPr/>
            </p:nvSpPr>
            <p:spPr>
              <a:xfrm>
                <a:off x="0" y="0"/>
                <a:ext cx="1441615" cy="1554360"/>
              </a:xfrm>
              <a:custGeom>
                <a:avLst/>
                <a:gdLst/>
                <a:ahLst/>
                <a:cxnLst/>
                <a:rect l="l" t="t" r="r" b="b"/>
                <a:pathLst>
                  <a:path w="1441615" h="1554360">
                    <a:moveTo>
                      <a:pt x="72135" y="0"/>
                    </a:moveTo>
                    <a:lnTo>
                      <a:pt x="1369480" y="0"/>
                    </a:lnTo>
                    <a:cubicBezTo>
                      <a:pt x="1388612" y="0"/>
                      <a:pt x="1406959" y="7600"/>
                      <a:pt x="1420487" y="21128"/>
                    </a:cubicBezTo>
                    <a:cubicBezTo>
                      <a:pt x="1434015" y="34656"/>
                      <a:pt x="1441615" y="53003"/>
                      <a:pt x="1441615" y="72135"/>
                    </a:cubicBezTo>
                    <a:lnTo>
                      <a:pt x="1441615" y="1482226"/>
                    </a:lnTo>
                    <a:cubicBezTo>
                      <a:pt x="1441615" y="1522064"/>
                      <a:pt x="1409319" y="1554360"/>
                      <a:pt x="1369480" y="1554360"/>
                    </a:cubicBezTo>
                    <a:lnTo>
                      <a:pt x="72135" y="1554360"/>
                    </a:lnTo>
                    <a:cubicBezTo>
                      <a:pt x="53003" y="1554360"/>
                      <a:pt x="34656" y="1546760"/>
                      <a:pt x="21128" y="1533232"/>
                    </a:cubicBezTo>
                    <a:cubicBezTo>
                      <a:pt x="7600" y="1519705"/>
                      <a:pt x="0" y="1501357"/>
                      <a:pt x="0" y="1482226"/>
                    </a:cubicBezTo>
                    <a:lnTo>
                      <a:pt x="0" y="72135"/>
                    </a:lnTo>
                    <a:cubicBezTo>
                      <a:pt x="0" y="32296"/>
                      <a:pt x="32296" y="0"/>
                      <a:pt x="72135" y="0"/>
                    </a:cubicBezTo>
                    <a:close/>
                  </a:path>
                </a:pathLst>
              </a:custGeom>
              <a:solidFill>
                <a:srgbClr val="FFFFFF"/>
              </a:solidFill>
              <a:ln w="76200" cap="rnd">
                <a:solidFill>
                  <a:srgbClr val="1C78B6"/>
                </a:solidFill>
                <a:prstDash val="solid"/>
                <a:round/>
              </a:ln>
            </p:spPr>
            <p:txBody>
              <a:bodyPr/>
              <a:lstStyle/>
              <a:p>
                <a:endParaRPr lang="en-GB"/>
              </a:p>
            </p:txBody>
          </p:sp>
          <p:sp>
            <p:nvSpPr>
              <p:cNvPr id="23" name="TextBox 23"/>
              <p:cNvSpPr txBox="1"/>
              <p:nvPr/>
            </p:nvSpPr>
            <p:spPr>
              <a:xfrm>
                <a:off x="0" y="-47625"/>
                <a:ext cx="1441615" cy="1601985"/>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37437" y="295006"/>
              <a:ext cx="7084257" cy="6973358"/>
            </a:xfrm>
            <a:prstGeom prst="rect">
              <a:avLst/>
            </a:prstGeom>
          </p:spPr>
          <p:txBody>
            <a:bodyPr lIns="0" tIns="0" rIns="0" bIns="0" rtlCol="0" anchor="t">
              <a:spAutoFit/>
            </a:bodyPr>
            <a:lstStyle/>
            <a:p>
              <a:pPr algn="ctr">
                <a:lnSpc>
                  <a:spcPts val="3499"/>
                </a:lnSpc>
                <a:spcBef>
                  <a:spcPct val="0"/>
                </a:spcBef>
              </a:pPr>
              <a:r>
                <a:rPr lang="en-US" sz="2499" b="1">
                  <a:solidFill>
                    <a:srgbClr val="000000"/>
                  </a:solidFill>
                  <a:latin typeface="Montserrat Classic Bold"/>
                  <a:ea typeface="Montserrat Classic Bold"/>
                  <a:cs typeface="Montserrat Classic Bold"/>
                  <a:sym typeface="Montserrat Classic Bold"/>
                </a:rPr>
                <a:t>Environmental impacts:</a:t>
              </a:r>
            </a:p>
            <a:p>
              <a:pPr marL="539749" lvl="1" indent="-269875" algn="l">
                <a:lnSpc>
                  <a:spcPts val="3499"/>
                </a:lnSpc>
                <a:spcBef>
                  <a:spcPct val="0"/>
                </a:spcBef>
                <a:buFont typeface="Arial"/>
                <a:buChar char="•"/>
              </a:pPr>
              <a:r>
                <a:rPr lang="en-US" sz="2499" b="1">
                  <a:solidFill>
                    <a:srgbClr val="000000"/>
                  </a:solidFill>
                  <a:latin typeface="Montserrat Classic Bold"/>
                  <a:ea typeface="Montserrat Classic Bold"/>
                  <a:cs typeface="Montserrat Classic Bold"/>
                  <a:sym typeface="Montserrat Classic Bold"/>
                </a:rPr>
                <a:t>Drought</a:t>
              </a:r>
              <a:r>
                <a:rPr lang="en-US" sz="2499">
                  <a:solidFill>
                    <a:srgbClr val="000000"/>
                  </a:solidFill>
                  <a:latin typeface="Montserrat Classic"/>
                  <a:ea typeface="Montserrat Classic"/>
                  <a:cs typeface="Montserrat Classic"/>
                  <a:sym typeface="Montserrat Classic"/>
                </a:rPr>
                <a:t>: River flows in parts of England dropped to 40% below average.</a:t>
              </a:r>
            </a:p>
            <a:p>
              <a:pPr marL="539749" lvl="1" indent="-269875" algn="l">
                <a:lnSpc>
                  <a:spcPts val="3499"/>
                </a:lnSpc>
                <a:spcBef>
                  <a:spcPct val="0"/>
                </a:spcBef>
                <a:buFont typeface="Arial"/>
                <a:buChar char="•"/>
              </a:pPr>
              <a:r>
                <a:rPr lang="en-US" sz="2499" b="1">
                  <a:solidFill>
                    <a:srgbClr val="000000"/>
                  </a:solidFill>
                  <a:latin typeface="Montserrat Classic Bold"/>
                  <a:ea typeface="Montserrat Classic Bold"/>
                  <a:cs typeface="Montserrat Classic Bold"/>
                  <a:sym typeface="Montserrat Classic Bold"/>
                </a:rPr>
                <a:t>Wildfires</a:t>
              </a:r>
              <a:r>
                <a:rPr lang="en-US" sz="2499">
                  <a:solidFill>
                    <a:srgbClr val="000000"/>
                  </a:solidFill>
                  <a:latin typeface="Montserrat Classic"/>
                  <a:ea typeface="Montserrat Classic"/>
                  <a:cs typeface="Montserrat Classic"/>
                  <a:sym typeface="Montserrat Classic"/>
                </a:rPr>
                <a:t>: Saddleworth Moor fire burned for weeks, damaging over 7 square miles of moorland.</a:t>
              </a:r>
            </a:p>
            <a:p>
              <a:pPr marL="539749" lvl="1" indent="-269875" algn="l">
                <a:lnSpc>
                  <a:spcPts val="3499"/>
                </a:lnSpc>
                <a:buFont typeface="Arial"/>
                <a:buChar char="•"/>
              </a:pPr>
              <a:r>
                <a:rPr lang="en-US" sz="2499" b="1">
                  <a:solidFill>
                    <a:srgbClr val="000000"/>
                  </a:solidFill>
                  <a:latin typeface="Montserrat Classic Bold"/>
                  <a:ea typeface="Montserrat Classic Bold"/>
                  <a:cs typeface="Montserrat Classic Bold"/>
                  <a:sym typeface="Montserrat Classic Bold"/>
                </a:rPr>
                <a:t>Biodiversity loss: </a:t>
              </a:r>
              <a:r>
                <a:rPr lang="en-US" sz="2499">
                  <a:solidFill>
                    <a:srgbClr val="000000"/>
                  </a:solidFill>
                  <a:latin typeface="Montserrat Classic"/>
                  <a:ea typeface="Montserrat Classic"/>
                  <a:cs typeface="Montserrat Classic"/>
                  <a:sym typeface="Montserrat Classic"/>
                </a:rPr>
                <a:t>Heat stressed plants and wildlife, with fish dying in rivers due to low oxygen levels.</a:t>
              </a:r>
            </a:p>
          </p:txBody>
        </p:sp>
      </p:grpSp>
      <p:sp>
        <p:nvSpPr>
          <p:cNvPr id="25" name="Freeform 25"/>
          <p:cNvSpPr/>
          <p:nvPr/>
        </p:nvSpPr>
        <p:spPr>
          <a:xfrm>
            <a:off x="15723038" y="1028700"/>
            <a:ext cx="3782108" cy="3782108"/>
          </a:xfrm>
          <a:custGeom>
            <a:avLst/>
            <a:gdLst/>
            <a:ahLst/>
            <a:cxnLst/>
            <a:rect l="l" t="t" r="r" b="b"/>
            <a:pathLst>
              <a:path w="3782108" h="3782108">
                <a:moveTo>
                  <a:pt x="0" y="0"/>
                </a:moveTo>
                <a:lnTo>
                  <a:pt x="3782108" y="0"/>
                </a:lnTo>
                <a:lnTo>
                  <a:pt x="3782108" y="3782108"/>
                </a:lnTo>
                <a:lnTo>
                  <a:pt x="0" y="3782108"/>
                </a:lnTo>
                <a:lnTo>
                  <a:pt x="0" y="0"/>
                </a:lnTo>
                <a:close/>
              </a:path>
            </a:pathLst>
          </a:custGeom>
          <a:blipFill>
            <a:blip r:embed="rId5"/>
            <a:stretch>
              <a:fillRect/>
            </a:stretch>
          </a:blipFill>
        </p:spPr>
        <p:txBody>
          <a:bodyPr/>
          <a:lstStyle/>
          <a:p>
            <a:endParaRPr lang="en-GB"/>
          </a:p>
        </p:txBody>
      </p:sp>
      <p:sp>
        <p:nvSpPr>
          <p:cNvPr id="26" name="Freeform 26"/>
          <p:cNvSpPr/>
          <p:nvPr/>
        </p:nvSpPr>
        <p:spPr>
          <a:xfrm>
            <a:off x="16342638" y="1720906"/>
            <a:ext cx="1556715" cy="2264312"/>
          </a:xfrm>
          <a:custGeom>
            <a:avLst/>
            <a:gdLst/>
            <a:ahLst/>
            <a:cxnLst/>
            <a:rect l="l" t="t" r="r" b="b"/>
            <a:pathLst>
              <a:path w="1556715" h="2264312">
                <a:moveTo>
                  <a:pt x="0" y="0"/>
                </a:moveTo>
                <a:lnTo>
                  <a:pt x="1556715" y="0"/>
                </a:lnTo>
                <a:lnTo>
                  <a:pt x="1556715" y="2264312"/>
                </a:lnTo>
                <a:lnTo>
                  <a:pt x="0" y="22643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27" name="TextBox 27"/>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349076" y="2797066"/>
            <a:ext cx="8794924" cy="7290122"/>
            <a:chOff x="0" y="0"/>
            <a:chExt cx="11726565" cy="9720162"/>
          </a:xfrm>
        </p:grpSpPr>
        <p:sp>
          <p:nvSpPr>
            <p:cNvPr id="10" name="Freeform 10"/>
            <p:cNvSpPr/>
            <p:nvPr/>
          </p:nvSpPr>
          <p:spPr>
            <a:xfrm>
              <a:off x="0" y="0"/>
              <a:ext cx="11726565" cy="9720162"/>
            </a:xfrm>
            <a:custGeom>
              <a:avLst/>
              <a:gdLst/>
              <a:ahLst/>
              <a:cxnLst/>
              <a:rect l="l" t="t" r="r" b="b"/>
              <a:pathLst>
                <a:path w="11726565" h="9720162">
                  <a:moveTo>
                    <a:pt x="0" y="0"/>
                  </a:moveTo>
                  <a:lnTo>
                    <a:pt x="11726565" y="0"/>
                  </a:lnTo>
                  <a:lnTo>
                    <a:pt x="11726565" y="9720162"/>
                  </a:lnTo>
                  <a:lnTo>
                    <a:pt x="0" y="9720162"/>
                  </a:lnTo>
                  <a:lnTo>
                    <a:pt x="0" y="0"/>
                  </a:lnTo>
                  <a:close/>
                </a:path>
              </a:pathLst>
            </a:custGeom>
            <a:blipFill>
              <a:blip r:embed="rId5"/>
              <a:stretch>
                <a:fillRect l="-19593" t="-8209"/>
              </a:stretch>
            </a:blipFill>
          </p:spPr>
          <p:txBody>
            <a:bodyPr/>
            <a:lstStyle/>
            <a:p>
              <a:endParaRPr lang="en-GB"/>
            </a:p>
          </p:txBody>
        </p:sp>
        <p:sp>
          <p:nvSpPr>
            <p:cNvPr id="11" name="TextBox 11"/>
            <p:cNvSpPr txBox="1"/>
            <p:nvPr/>
          </p:nvSpPr>
          <p:spPr>
            <a:xfrm>
              <a:off x="67808" y="9295757"/>
              <a:ext cx="8991151" cy="369866"/>
            </a:xfrm>
            <a:prstGeom prst="rect">
              <a:avLst/>
            </a:prstGeom>
          </p:spPr>
          <p:txBody>
            <a:bodyPr lIns="0" tIns="0" rIns="0" bIns="0" rtlCol="0" anchor="t">
              <a:spAutoFit/>
            </a:bodyPr>
            <a:lstStyle/>
            <a:p>
              <a:pPr algn="l">
                <a:lnSpc>
                  <a:spcPts val="1067"/>
                </a:lnSpc>
              </a:pPr>
              <a:r>
                <a:rPr lang="en-US" sz="1100" dirty="0">
                  <a:solidFill>
                    <a:srgbClr val="FFFFFF"/>
                  </a:solidFill>
                  <a:latin typeface="Montserrat Classic"/>
                  <a:ea typeface="Montserrat Classic"/>
                  <a:cs typeface="Montserrat Classic"/>
                  <a:sym typeface="Montserrat Classic"/>
                </a:rPr>
                <a:t>manipulated conceptual image of the city of </a:t>
              </a:r>
              <a:r>
                <a:rPr lang="en-US" sz="1100" dirty="0" err="1">
                  <a:solidFill>
                    <a:srgbClr val="FFFFFF"/>
                  </a:solidFill>
                  <a:latin typeface="Montserrat Classic"/>
                  <a:ea typeface="Montserrat Classic"/>
                  <a:cs typeface="Montserrat Classic"/>
                  <a:sym typeface="Montserrat Classic"/>
                </a:rPr>
                <a:t>london</a:t>
              </a:r>
              <a:r>
                <a:rPr lang="en-US" sz="1100" dirty="0">
                  <a:solidFill>
                    <a:srgbClr val="FFFFFF"/>
                  </a:solidFill>
                  <a:latin typeface="Montserrat Classic"/>
                  <a:ea typeface="Montserrat Classic"/>
                  <a:cs typeface="Montserrat Classic"/>
                  <a:sym typeface="Montserrat Classic"/>
                </a:rPr>
                <a:t> flooded due to global warming and rising sea </a:t>
              </a:r>
              <a:r>
                <a:rPr lang="en-US" sz="1100" dirty="0" err="1">
                  <a:solidFill>
                    <a:srgbClr val="FFFFFF"/>
                  </a:solidFill>
                  <a:latin typeface="Montserrat Classic"/>
                  <a:ea typeface="Montserrat Classic"/>
                  <a:cs typeface="Montserrat Classic"/>
                  <a:sym typeface="Montserrat Classic"/>
                </a:rPr>
                <a:t>levelsby</a:t>
              </a:r>
              <a:r>
                <a:rPr lang="en-US" sz="1100" dirty="0">
                  <a:solidFill>
                    <a:srgbClr val="FFFFFF"/>
                  </a:solidFill>
                  <a:latin typeface="Montserrat Classic"/>
                  <a:ea typeface="Montserrat Classic"/>
                  <a:cs typeface="Montserrat Classic"/>
                  <a:sym typeface="Montserrat Classic"/>
                </a:rPr>
                <a:t> Philip Openshaw from Getty Images</a:t>
              </a:r>
            </a:p>
          </p:txBody>
        </p:sp>
      </p:grpSp>
      <p:grpSp>
        <p:nvGrpSpPr>
          <p:cNvPr id="12" name="Group 12"/>
          <p:cNvGrpSpPr/>
          <p:nvPr/>
        </p:nvGrpSpPr>
        <p:grpSpPr>
          <a:xfrm>
            <a:off x="0" y="651219"/>
            <a:ext cx="18775720" cy="1250020"/>
            <a:chOff x="0" y="0"/>
            <a:chExt cx="7425681" cy="494375"/>
          </a:xfrm>
        </p:grpSpPr>
        <p:sp>
          <p:nvSpPr>
            <p:cNvPr id="13" name="Freeform 13"/>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4" name="TextBox 14"/>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5" name="Freeform 15"/>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6" name="Freeform 16"/>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7"/>
            <a:stretch>
              <a:fillRect/>
            </a:stretch>
          </a:blipFill>
        </p:spPr>
        <p:txBody>
          <a:bodyPr/>
          <a:lstStyle/>
          <a:p>
            <a:endParaRPr lang="en-GB"/>
          </a:p>
        </p:txBody>
      </p:sp>
      <p:grpSp>
        <p:nvGrpSpPr>
          <p:cNvPr id="17" name="Group 17"/>
          <p:cNvGrpSpPr/>
          <p:nvPr/>
        </p:nvGrpSpPr>
        <p:grpSpPr>
          <a:xfrm>
            <a:off x="9258706" y="7595685"/>
            <a:ext cx="8813950" cy="1710240"/>
            <a:chOff x="0" y="0"/>
            <a:chExt cx="11751933" cy="2280320"/>
          </a:xfrm>
        </p:grpSpPr>
        <p:grpSp>
          <p:nvGrpSpPr>
            <p:cNvPr id="18" name="Group 18"/>
            <p:cNvGrpSpPr/>
            <p:nvPr/>
          </p:nvGrpSpPr>
          <p:grpSpPr>
            <a:xfrm>
              <a:off x="0" y="0"/>
              <a:ext cx="11751933" cy="2280320"/>
              <a:chOff x="0" y="0"/>
              <a:chExt cx="2321369" cy="450434"/>
            </a:xfrm>
          </p:grpSpPr>
          <p:sp>
            <p:nvSpPr>
              <p:cNvPr id="19" name="Freeform 19"/>
              <p:cNvSpPr/>
              <p:nvPr/>
            </p:nvSpPr>
            <p:spPr>
              <a:xfrm>
                <a:off x="0" y="0"/>
                <a:ext cx="2321370" cy="450434"/>
              </a:xfrm>
              <a:custGeom>
                <a:avLst/>
                <a:gdLst/>
                <a:ahLst/>
                <a:cxnLst/>
                <a:rect l="l" t="t" r="r" b="b"/>
                <a:pathLst>
                  <a:path w="2321370" h="450434">
                    <a:moveTo>
                      <a:pt x="44797" y="0"/>
                    </a:moveTo>
                    <a:lnTo>
                      <a:pt x="2276573" y="0"/>
                    </a:lnTo>
                    <a:cubicBezTo>
                      <a:pt x="2288454" y="0"/>
                      <a:pt x="2299848" y="4720"/>
                      <a:pt x="2308249" y="13121"/>
                    </a:cubicBezTo>
                    <a:cubicBezTo>
                      <a:pt x="2316650" y="21522"/>
                      <a:pt x="2321370" y="32916"/>
                      <a:pt x="2321370" y="44797"/>
                    </a:cubicBezTo>
                    <a:lnTo>
                      <a:pt x="2321370" y="405637"/>
                    </a:lnTo>
                    <a:cubicBezTo>
                      <a:pt x="2321370" y="417517"/>
                      <a:pt x="2316650" y="428912"/>
                      <a:pt x="2308249" y="437313"/>
                    </a:cubicBezTo>
                    <a:cubicBezTo>
                      <a:pt x="2299848" y="445714"/>
                      <a:pt x="2288454" y="450434"/>
                      <a:pt x="2276573" y="450434"/>
                    </a:cubicBezTo>
                    <a:lnTo>
                      <a:pt x="44797" y="450434"/>
                    </a:lnTo>
                    <a:cubicBezTo>
                      <a:pt x="32916" y="450434"/>
                      <a:pt x="21522" y="445714"/>
                      <a:pt x="13121" y="437313"/>
                    </a:cubicBezTo>
                    <a:cubicBezTo>
                      <a:pt x="4720" y="428912"/>
                      <a:pt x="0" y="417517"/>
                      <a:pt x="0" y="405637"/>
                    </a:cubicBezTo>
                    <a:lnTo>
                      <a:pt x="0" y="44797"/>
                    </a:lnTo>
                    <a:cubicBezTo>
                      <a:pt x="0" y="32916"/>
                      <a:pt x="4720" y="21522"/>
                      <a:pt x="13121" y="13121"/>
                    </a:cubicBezTo>
                    <a:cubicBezTo>
                      <a:pt x="21522" y="4720"/>
                      <a:pt x="32916" y="0"/>
                      <a:pt x="44797" y="0"/>
                    </a:cubicBezTo>
                    <a:close/>
                  </a:path>
                </a:pathLst>
              </a:custGeom>
              <a:solidFill>
                <a:srgbClr val="FFFFFF"/>
              </a:solidFill>
              <a:ln w="66675" cap="rnd">
                <a:solidFill>
                  <a:srgbClr val="DE7534"/>
                </a:solidFill>
                <a:prstDash val="solid"/>
                <a:round/>
              </a:ln>
            </p:spPr>
            <p:txBody>
              <a:bodyPr/>
              <a:lstStyle/>
              <a:p>
                <a:endParaRPr lang="en-GB"/>
              </a:p>
            </p:txBody>
          </p:sp>
          <p:sp>
            <p:nvSpPr>
              <p:cNvPr id="20" name="TextBox 20"/>
              <p:cNvSpPr txBox="1"/>
              <p:nvPr/>
            </p:nvSpPr>
            <p:spPr>
              <a:xfrm>
                <a:off x="0" y="-57150"/>
                <a:ext cx="2321369" cy="507584"/>
              </a:xfrm>
              <a:prstGeom prst="rect">
                <a:avLst/>
              </a:prstGeom>
            </p:spPr>
            <p:txBody>
              <a:bodyPr lIns="50800" tIns="50800" rIns="50800" bIns="50800" rtlCol="0" anchor="ctr"/>
              <a:lstStyle/>
              <a:p>
                <a:pPr algn="ctr">
                  <a:lnSpc>
                    <a:spcPts val="3562"/>
                  </a:lnSpc>
                </a:pPr>
                <a:endParaRPr/>
              </a:p>
            </p:txBody>
          </p:sp>
        </p:grpSp>
        <p:sp>
          <p:nvSpPr>
            <p:cNvPr id="21" name="TextBox 21"/>
            <p:cNvSpPr txBox="1"/>
            <p:nvPr/>
          </p:nvSpPr>
          <p:spPr>
            <a:xfrm>
              <a:off x="442221" y="139823"/>
              <a:ext cx="11197692" cy="1943523"/>
            </a:xfrm>
            <a:prstGeom prst="rect">
              <a:avLst/>
            </a:prstGeom>
          </p:spPr>
          <p:txBody>
            <a:bodyPr lIns="0" tIns="0" rIns="0" bIns="0" rtlCol="0" anchor="t">
              <a:spAutoFit/>
            </a:bodyPr>
            <a:lstStyle/>
            <a:p>
              <a:pPr algn="l">
                <a:lnSpc>
                  <a:spcPts val="3920"/>
                </a:lnSpc>
                <a:spcBef>
                  <a:spcPct val="0"/>
                </a:spcBef>
              </a:pPr>
              <a:r>
                <a:rPr lang="en-US" sz="2800" b="1">
                  <a:solidFill>
                    <a:srgbClr val="000000"/>
                  </a:solidFill>
                  <a:latin typeface="Montserrat Classic Bold"/>
                  <a:ea typeface="Montserrat Classic Bold"/>
                  <a:cs typeface="Montserrat Classic Bold"/>
                  <a:sym typeface="Montserrat Classic Bold"/>
                </a:rPr>
                <a:t>Example:</a:t>
              </a:r>
              <a:r>
                <a:rPr lang="en-US" sz="2800">
                  <a:solidFill>
                    <a:srgbClr val="000000"/>
                  </a:solidFill>
                  <a:latin typeface="Montserrat Classic"/>
                  <a:ea typeface="Montserrat Classic"/>
                  <a:cs typeface="Montserrat Classic"/>
                  <a:sym typeface="Montserrat Classic"/>
                </a:rPr>
                <a:t> Islands in the Pacific and low-lying areas like Venice face existential threats from sea-level rise.</a:t>
              </a:r>
            </a:p>
          </p:txBody>
        </p:sp>
      </p:grpSp>
      <p:sp>
        <p:nvSpPr>
          <p:cNvPr id="22" name="Freeform 22"/>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8"/>
            <a:stretch>
              <a:fillRect l="-21116" r="-19874" b="-67942"/>
            </a:stretch>
          </a:blipFill>
        </p:spPr>
        <p:txBody>
          <a:bodyPr/>
          <a:lstStyle/>
          <a:p>
            <a:endParaRPr lang="en-GB"/>
          </a:p>
        </p:txBody>
      </p:sp>
      <p:sp>
        <p:nvSpPr>
          <p:cNvPr id="23" name="TextBox 23"/>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sp>
        <p:nvSpPr>
          <p:cNvPr id="24" name="TextBox 24"/>
          <p:cNvSpPr txBox="1"/>
          <p:nvPr/>
        </p:nvSpPr>
        <p:spPr>
          <a:xfrm>
            <a:off x="9144000" y="3158108"/>
            <a:ext cx="5392612" cy="2124075"/>
          </a:xfrm>
          <a:prstGeom prst="rect">
            <a:avLst/>
          </a:prstGeom>
        </p:spPr>
        <p:txBody>
          <a:bodyPr lIns="0" tIns="0" rIns="0" bIns="0" rtlCol="0" anchor="t">
            <a:spAutoFit/>
          </a:bodyPr>
          <a:lstStyle/>
          <a:p>
            <a:pPr marL="647700" lvl="1" indent="-323850" algn="l">
              <a:lnSpc>
                <a:spcPts val="4200"/>
              </a:lnSpc>
              <a:spcBef>
                <a:spcPct val="0"/>
              </a:spcBef>
              <a:buFont typeface="Arial"/>
              <a:buChar char="•"/>
            </a:pPr>
            <a:r>
              <a:rPr lang="en-US" sz="3000">
                <a:solidFill>
                  <a:srgbClr val="000000"/>
                </a:solidFill>
                <a:latin typeface="Montserrat Classic"/>
                <a:ea typeface="Montserrat Classic"/>
                <a:cs typeface="Montserrat Classic"/>
                <a:sym typeface="Montserrat Classic"/>
              </a:rPr>
              <a:t>Rising sea levels are a result of melting ice and the expansion of seawater as it warms.</a:t>
            </a:r>
          </a:p>
        </p:txBody>
      </p:sp>
      <p:grpSp>
        <p:nvGrpSpPr>
          <p:cNvPr id="25" name="Group 25"/>
          <p:cNvGrpSpPr/>
          <p:nvPr/>
        </p:nvGrpSpPr>
        <p:grpSpPr>
          <a:xfrm>
            <a:off x="14240704" y="861285"/>
            <a:ext cx="4047296" cy="3871561"/>
            <a:chOff x="0" y="0"/>
            <a:chExt cx="999086" cy="955706"/>
          </a:xfrm>
        </p:grpSpPr>
        <p:sp>
          <p:nvSpPr>
            <p:cNvPr id="26" name="Freeform 26"/>
            <p:cNvSpPr/>
            <p:nvPr/>
          </p:nvSpPr>
          <p:spPr>
            <a:xfrm>
              <a:off x="0" y="0"/>
              <a:ext cx="999086" cy="955706"/>
            </a:xfrm>
            <a:custGeom>
              <a:avLst/>
              <a:gdLst/>
              <a:ahLst/>
              <a:cxnLst/>
              <a:rect l="l" t="t" r="r" b="b"/>
              <a:pathLst>
                <a:path w="999086" h="955706">
                  <a:moveTo>
                    <a:pt x="499543" y="0"/>
                  </a:moveTo>
                  <a:cubicBezTo>
                    <a:pt x="223653" y="0"/>
                    <a:pt x="0" y="213942"/>
                    <a:pt x="0" y="477853"/>
                  </a:cubicBezTo>
                  <a:cubicBezTo>
                    <a:pt x="0" y="741764"/>
                    <a:pt x="223653" y="955706"/>
                    <a:pt x="499543" y="955706"/>
                  </a:cubicBezTo>
                  <a:cubicBezTo>
                    <a:pt x="775433" y="955706"/>
                    <a:pt x="999086" y="741764"/>
                    <a:pt x="999086" y="477853"/>
                  </a:cubicBezTo>
                  <a:cubicBezTo>
                    <a:pt x="999086" y="213942"/>
                    <a:pt x="775433" y="0"/>
                    <a:pt x="499543" y="0"/>
                  </a:cubicBezTo>
                  <a:close/>
                </a:path>
              </a:pathLst>
            </a:custGeom>
            <a:solidFill>
              <a:srgbClr val="FFF8D8"/>
            </a:solidFill>
            <a:ln w="76200" cap="sq">
              <a:solidFill>
                <a:srgbClr val="FFD21D"/>
              </a:solidFill>
              <a:prstDash val="solid"/>
              <a:miter/>
            </a:ln>
          </p:spPr>
          <p:txBody>
            <a:bodyPr/>
            <a:lstStyle/>
            <a:p>
              <a:endParaRPr lang="en-GB"/>
            </a:p>
          </p:txBody>
        </p:sp>
        <p:sp>
          <p:nvSpPr>
            <p:cNvPr id="27" name="TextBox 27"/>
            <p:cNvSpPr txBox="1"/>
            <p:nvPr/>
          </p:nvSpPr>
          <p:spPr>
            <a:xfrm>
              <a:off x="93664" y="41972"/>
              <a:ext cx="811758" cy="824136"/>
            </a:xfrm>
            <a:prstGeom prst="rect">
              <a:avLst/>
            </a:prstGeom>
          </p:spPr>
          <p:txBody>
            <a:bodyPr lIns="50800" tIns="50800" rIns="50800" bIns="50800" rtlCol="0" anchor="ctr"/>
            <a:lstStyle/>
            <a:p>
              <a:pPr algn="ctr">
                <a:lnSpc>
                  <a:spcPts val="3779"/>
                </a:lnSpc>
              </a:pPr>
              <a:r>
                <a:rPr lang="en-US" sz="2699" b="1">
                  <a:solidFill>
                    <a:srgbClr val="000000"/>
                  </a:solidFill>
                  <a:latin typeface="Montserrat Classic Bold"/>
                  <a:ea typeface="Montserrat Classic Bold"/>
                  <a:cs typeface="Montserrat Classic Bold"/>
                  <a:sym typeface="Montserrat Classic Bold"/>
                </a:rPr>
                <a:t>Sea levels are rising by about 3.3 mm per year, and could increase by up to 1 metre by 2100</a:t>
              </a:r>
            </a:p>
          </p:txBody>
        </p:sp>
      </p:grpSp>
      <p:sp>
        <p:nvSpPr>
          <p:cNvPr id="28" name="Freeform 28"/>
          <p:cNvSpPr/>
          <p:nvPr/>
        </p:nvSpPr>
        <p:spPr>
          <a:xfrm flipH="1">
            <a:off x="7143295" y="8413952"/>
            <a:ext cx="2976347" cy="2057400"/>
          </a:xfrm>
          <a:custGeom>
            <a:avLst/>
            <a:gdLst/>
            <a:ahLst/>
            <a:cxnLst/>
            <a:rect l="l" t="t" r="r" b="b"/>
            <a:pathLst>
              <a:path w="2976347" h="2057400">
                <a:moveTo>
                  <a:pt x="2976347" y="0"/>
                </a:moveTo>
                <a:lnTo>
                  <a:pt x="0" y="0"/>
                </a:lnTo>
                <a:lnTo>
                  <a:pt x="0" y="2057400"/>
                </a:lnTo>
                <a:lnTo>
                  <a:pt x="2976347" y="2057400"/>
                </a:lnTo>
                <a:lnTo>
                  <a:pt x="297634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9" name="TextBox 29"/>
          <p:cNvSpPr txBox="1"/>
          <p:nvPr/>
        </p:nvSpPr>
        <p:spPr>
          <a:xfrm>
            <a:off x="4346378" y="2017921"/>
            <a:ext cx="9595244" cy="712470"/>
          </a:xfrm>
          <a:prstGeom prst="rect">
            <a:avLst/>
          </a:prstGeom>
        </p:spPr>
        <p:txBody>
          <a:bodyPr lIns="0" tIns="0" rIns="0" bIns="0" rtlCol="0" anchor="t">
            <a:spAutoFit/>
          </a:bodyPr>
          <a:lstStyle/>
          <a:p>
            <a:pPr algn="ctr">
              <a:lnSpc>
                <a:spcPts val="5880"/>
              </a:lnSpc>
              <a:spcBef>
                <a:spcPct val="0"/>
              </a:spcBef>
            </a:pPr>
            <a:r>
              <a:rPr lang="en-US" sz="4200" b="1">
                <a:solidFill>
                  <a:srgbClr val="000000"/>
                </a:solidFill>
                <a:latin typeface="Montserrat Classic Bold"/>
                <a:ea typeface="Montserrat Classic Bold"/>
                <a:cs typeface="Montserrat Classic Bold"/>
                <a:sym typeface="Montserrat Classic Bold"/>
              </a:rPr>
              <a:t> Sea Level Rise and Erosion</a:t>
            </a:r>
          </a:p>
        </p:txBody>
      </p:sp>
      <p:sp>
        <p:nvSpPr>
          <p:cNvPr id="30" name="TextBox 30"/>
          <p:cNvSpPr txBox="1"/>
          <p:nvPr/>
        </p:nvSpPr>
        <p:spPr>
          <a:xfrm>
            <a:off x="9144000" y="5337227"/>
            <a:ext cx="8115300" cy="2124075"/>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000000"/>
                </a:solidFill>
                <a:latin typeface="Montserrat Classic"/>
                <a:ea typeface="Montserrat Classic"/>
                <a:cs typeface="Montserrat Classic"/>
                <a:sym typeface="Montserrat Classic"/>
              </a:rPr>
              <a:t>This threatens coastal communities with flooding, erosion, and loss of land.</a:t>
            </a:r>
          </a:p>
          <a:p>
            <a:pPr marL="647700" lvl="1" indent="-323850" algn="l">
              <a:lnSpc>
                <a:spcPts val="4200"/>
              </a:lnSpc>
              <a:buFont typeface="Arial"/>
              <a:buChar char="•"/>
            </a:pPr>
            <a:r>
              <a:rPr lang="en-US" sz="3000">
                <a:solidFill>
                  <a:srgbClr val="000000"/>
                </a:solidFill>
                <a:latin typeface="Montserrat Classic"/>
                <a:ea typeface="Montserrat Classic"/>
                <a:cs typeface="Montserrat Classic"/>
                <a:sym typeface="Montserrat Classic"/>
              </a:rPr>
              <a:t>Erosion can also harm beaches, infrastructure, and ecosystems.</a:t>
            </a:r>
          </a:p>
        </p:txBody>
      </p:sp>
      <p:sp>
        <p:nvSpPr>
          <p:cNvPr id="31" name="TextBox 31"/>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3720367"/>
          </a:xfrm>
          <a:custGeom>
            <a:avLst/>
            <a:gdLst/>
            <a:ahLst/>
            <a:cxnLst/>
            <a:rect l="l" t="t" r="r" b="b"/>
            <a:pathLst>
              <a:path w="17964148" h="13720367">
                <a:moveTo>
                  <a:pt x="0" y="0"/>
                </a:moveTo>
                <a:lnTo>
                  <a:pt x="17964148" y="0"/>
                </a:lnTo>
                <a:lnTo>
                  <a:pt x="17964148" y="13720367"/>
                </a:lnTo>
                <a:lnTo>
                  <a:pt x="0" y="13720367"/>
                </a:lnTo>
                <a:lnTo>
                  <a:pt x="0" y="0"/>
                </a:lnTo>
                <a:close/>
              </a:path>
            </a:pathLst>
          </a:custGeom>
          <a:blipFill>
            <a:blip r:embed="rId2">
              <a:alphaModFix amt="10999"/>
            </a:blip>
            <a:stretch>
              <a:fillRect b="-30930"/>
            </a:stretch>
          </a:blipFill>
        </p:spPr>
        <p:txBody>
          <a:bodyPr/>
          <a:lstStyle/>
          <a:p>
            <a:endParaRPr lang="en-GB"/>
          </a:p>
        </p:txBody>
      </p:sp>
      <p:grpSp>
        <p:nvGrpSpPr>
          <p:cNvPr id="3" name="Group 3"/>
          <p:cNvGrpSpPr/>
          <p:nvPr/>
        </p:nvGrpSpPr>
        <p:grpSpPr>
          <a:xfrm>
            <a:off x="699307" y="3112642"/>
            <a:ext cx="8153164" cy="6762829"/>
            <a:chOff x="0" y="0"/>
            <a:chExt cx="10870886" cy="9017105"/>
          </a:xfrm>
        </p:grpSpPr>
        <p:sp>
          <p:nvSpPr>
            <p:cNvPr id="4" name="Freeform 4"/>
            <p:cNvSpPr/>
            <p:nvPr/>
          </p:nvSpPr>
          <p:spPr>
            <a:xfrm>
              <a:off x="0" y="0"/>
              <a:ext cx="10870886" cy="9017105"/>
            </a:xfrm>
            <a:custGeom>
              <a:avLst/>
              <a:gdLst/>
              <a:ahLst/>
              <a:cxnLst/>
              <a:rect l="l" t="t" r="r" b="b"/>
              <a:pathLst>
                <a:path w="10870886" h="9017105">
                  <a:moveTo>
                    <a:pt x="0" y="0"/>
                  </a:moveTo>
                  <a:lnTo>
                    <a:pt x="10870886" y="0"/>
                  </a:lnTo>
                  <a:lnTo>
                    <a:pt x="10870886" y="9017105"/>
                  </a:lnTo>
                  <a:lnTo>
                    <a:pt x="0" y="9017105"/>
                  </a:lnTo>
                  <a:lnTo>
                    <a:pt x="0" y="0"/>
                  </a:lnTo>
                  <a:close/>
                </a:path>
              </a:pathLst>
            </a:custGeom>
            <a:blipFill>
              <a:blip r:embed="rId3"/>
              <a:stretch>
                <a:fillRect l="-11636" r="-17338" b="-3497"/>
              </a:stretch>
            </a:blipFill>
          </p:spPr>
          <p:txBody>
            <a:bodyPr/>
            <a:lstStyle/>
            <a:p>
              <a:endParaRPr lang="en-GB"/>
            </a:p>
          </p:txBody>
        </p:sp>
        <p:sp>
          <p:nvSpPr>
            <p:cNvPr id="5" name="TextBox 5"/>
            <p:cNvSpPr txBox="1"/>
            <p:nvPr/>
          </p:nvSpPr>
          <p:spPr>
            <a:xfrm>
              <a:off x="324891" y="8276761"/>
              <a:ext cx="10444395" cy="537210"/>
            </a:xfrm>
            <a:prstGeom prst="rect">
              <a:avLst/>
            </a:prstGeom>
          </p:spPr>
          <p:txBody>
            <a:bodyPr lIns="0" tIns="0" rIns="0" bIns="0" rtlCol="0" anchor="t">
              <a:spAutoFit/>
            </a:bodyPr>
            <a:lstStyle/>
            <a:p>
              <a:pPr algn="l">
                <a:lnSpc>
                  <a:spcPts val="1679"/>
                </a:lnSpc>
                <a:spcBef>
                  <a:spcPct val="0"/>
                </a:spcBef>
              </a:pPr>
              <a:r>
                <a:rPr lang="en-US" sz="1200">
                  <a:solidFill>
                    <a:srgbClr val="FFFFFF"/>
                  </a:solidFill>
                  <a:latin typeface="Montserrat Classic"/>
                  <a:ea typeface="Montserrat Classic"/>
                  <a:cs typeface="Montserrat Classic"/>
                  <a:sym typeface="Montserrat Classic"/>
                </a:rPr>
                <a:t>Coastal erosion at Tranmere Cliff, Holderness, taken Saturday, 14 December, 2013 cc-by-sa/2.0 - © Ian S - geograph.org.uk/p/3779423</a:t>
              </a:r>
            </a:p>
          </p:txBody>
        </p:sp>
      </p:grpSp>
      <p:grpSp>
        <p:nvGrpSpPr>
          <p:cNvPr id="6" name="Group 6"/>
          <p:cNvGrpSpPr/>
          <p:nvPr/>
        </p:nvGrpSpPr>
        <p:grpSpPr>
          <a:xfrm>
            <a:off x="0" y="651219"/>
            <a:ext cx="18775720" cy="1250020"/>
            <a:chOff x="0" y="0"/>
            <a:chExt cx="7425681" cy="494375"/>
          </a:xfrm>
        </p:grpSpPr>
        <p:sp>
          <p:nvSpPr>
            <p:cNvPr id="7" name="Freeform 7"/>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8" name="TextBox 8"/>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9" name="Freeform 9"/>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10" name="Group 10"/>
          <p:cNvGrpSpPr/>
          <p:nvPr/>
        </p:nvGrpSpPr>
        <p:grpSpPr>
          <a:xfrm>
            <a:off x="650890" y="3083441"/>
            <a:ext cx="16986221" cy="6821230"/>
            <a:chOff x="0" y="0"/>
            <a:chExt cx="4473737" cy="1796538"/>
          </a:xfrm>
        </p:grpSpPr>
        <p:sp>
          <p:nvSpPr>
            <p:cNvPr id="11" name="Freeform 11"/>
            <p:cNvSpPr/>
            <p:nvPr/>
          </p:nvSpPr>
          <p:spPr>
            <a:xfrm>
              <a:off x="0" y="0"/>
              <a:ext cx="4473737" cy="1796538"/>
            </a:xfrm>
            <a:custGeom>
              <a:avLst/>
              <a:gdLst/>
              <a:ahLst/>
              <a:cxnLst/>
              <a:rect l="l" t="t" r="r" b="b"/>
              <a:pathLst>
                <a:path w="4473737" h="1796538">
                  <a:moveTo>
                    <a:pt x="23245" y="0"/>
                  </a:moveTo>
                  <a:lnTo>
                    <a:pt x="4450492" y="0"/>
                  </a:lnTo>
                  <a:cubicBezTo>
                    <a:pt x="4456657" y="0"/>
                    <a:pt x="4462569" y="2449"/>
                    <a:pt x="4466929" y="6808"/>
                  </a:cubicBezTo>
                  <a:cubicBezTo>
                    <a:pt x="4471288" y="11167"/>
                    <a:pt x="4473737" y="17080"/>
                    <a:pt x="4473737" y="23245"/>
                  </a:cubicBezTo>
                  <a:lnTo>
                    <a:pt x="4473737" y="1773294"/>
                  </a:lnTo>
                  <a:cubicBezTo>
                    <a:pt x="4473737" y="1786131"/>
                    <a:pt x="4463330" y="1796538"/>
                    <a:pt x="4450492" y="1796538"/>
                  </a:cubicBezTo>
                  <a:lnTo>
                    <a:pt x="23245" y="1796538"/>
                  </a:lnTo>
                  <a:cubicBezTo>
                    <a:pt x="17080" y="1796538"/>
                    <a:pt x="11167" y="1794089"/>
                    <a:pt x="6808" y="1789730"/>
                  </a:cubicBezTo>
                  <a:cubicBezTo>
                    <a:pt x="2449" y="1785371"/>
                    <a:pt x="0" y="1779458"/>
                    <a:pt x="0" y="1773294"/>
                  </a:cubicBezTo>
                  <a:lnTo>
                    <a:pt x="0" y="23245"/>
                  </a:lnTo>
                  <a:cubicBezTo>
                    <a:pt x="0" y="17080"/>
                    <a:pt x="2449" y="11167"/>
                    <a:pt x="6808" y="6808"/>
                  </a:cubicBezTo>
                  <a:cubicBezTo>
                    <a:pt x="11167" y="2449"/>
                    <a:pt x="17080" y="0"/>
                    <a:pt x="23245" y="0"/>
                  </a:cubicBezTo>
                  <a:close/>
                </a:path>
              </a:pathLst>
            </a:custGeom>
            <a:solidFill>
              <a:srgbClr val="000000">
                <a:alpha val="0"/>
              </a:srgbClr>
            </a:solidFill>
            <a:ln w="114300" cap="rnd">
              <a:solidFill>
                <a:srgbClr val="CC2141"/>
              </a:solidFill>
              <a:prstDash val="solid"/>
              <a:round/>
            </a:ln>
          </p:spPr>
          <p:txBody>
            <a:bodyPr/>
            <a:lstStyle/>
            <a:p>
              <a:endParaRPr lang="en-GB"/>
            </a:p>
          </p:txBody>
        </p:sp>
        <p:sp>
          <p:nvSpPr>
            <p:cNvPr id="12" name="TextBox 12"/>
            <p:cNvSpPr txBox="1"/>
            <p:nvPr/>
          </p:nvSpPr>
          <p:spPr>
            <a:xfrm>
              <a:off x="0" y="-57150"/>
              <a:ext cx="4473737" cy="1853688"/>
            </a:xfrm>
            <a:prstGeom prst="rect">
              <a:avLst/>
            </a:prstGeom>
          </p:spPr>
          <p:txBody>
            <a:bodyPr lIns="50800" tIns="50800" rIns="50800" bIns="50800" rtlCol="0" anchor="ctr"/>
            <a:lstStyle/>
            <a:p>
              <a:pPr algn="ctr">
                <a:lnSpc>
                  <a:spcPts val="3562"/>
                </a:lnSpc>
              </a:pPr>
              <a:endParaRPr/>
            </a:p>
          </p:txBody>
        </p:sp>
      </p:grpSp>
      <p:sp>
        <p:nvSpPr>
          <p:cNvPr id="13" name="Freeform 13"/>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6"/>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sp>
        <p:nvSpPr>
          <p:cNvPr id="21" name="Rectangle: Rounded Corners 20">
            <a:extLst>
              <a:ext uri="{FF2B5EF4-FFF2-40B4-BE49-F238E27FC236}">
                <a16:creationId xmlns:a16="http://schemas.microsoft.com/office/drawing/2014/main" id="{F95A737C-D52A-7B35-1553-02871A7270AF}"/>
              </a:ext>
            </a:extLst>
          </p:cNvPr>
          <p:cNvSpPr/>
          <p:nvPr/>
        </p:nvSpPr>
        <p:spPr>
          <a:xfrm>
            <a:off x="570560" y="2650322"/>
            <a:ext cx="4915839" cy="816778"/>
          </a:xfrm>
          <a:prstGeom prst="roundRect">
            <a:avLst/>
          </a:prstGeom>
          <a:solidFill>
            <a:srgbClr val="CC2141"/>
          </a:solidFill>
          <a:ln>
            <a:solidFill>
              <a:srgbClr val="CC2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5"/>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sp>
        <p:nvSpPr>
          <p:cNvPr id="16" name="TextBox 16"/>
          <p:cNvSpPr txBox="1"/>
          <p:nvPr/>
        </p:nvSpPr>
        <p:spPr>
          <a:xfrm>
            <a:off x="689967" y="2687015"/>
            <a:ext cx="4565809" cy="756004"/>
          </a:xfrm>
          <a:prstGeom prst="rect">
            <a:avLst/>
          </a:prstGeom>
        </p:spPr>
        <p:txBody>
          <a:bodyPr lIns="0" tIns="0" rIns="0" bIns="0" rtlCol="0" anchor="t">
            <a:spAutoFit/>
          </a:bodyPr>
          <a:lstStyle/>
          <a:p>
            <a:pPr algn="ctr">
              <a:lnSpc>
                <a:spcPts val="6105"/>
              </a:lnSpc>
              <a:spcBef>
                <a:spcPct val="0"/>
              </a:spcBef>
            </a:pPr>
            <a:r>
              <a:rPr lang="en-US" sz="4361" b="1" dirty="0">
                <a:solidFill>
                  <a:srgbClr val="FFFFFF"/>
                </a:solidFill>
                <a:latin typeface="Montserrat Classic Bold"/>
                <a:ea typeface="Montserrat Classic Bold"/>
                <a:cs typeface="Montserrat Classic Bold"/>
                <a:sym typeface="Montserrat Classic Bold"/>
              </a:rPr>
              <a:t>LOCAL IMPACTS</a:t>
            </a:r>
          </a:p>
        </p:txBody>
      </p:sp>
      <p:sp>
        <p:nvSpPr>
          <p:cNvPr id="17" name="TextBox 17"/>
          <p:cNvSpPr txBox="1"/>
          <p:nvPr/>
        </p:nvSpPr>
        <p:spPr>
          <a:xfrm>
            <a:off x="8776271" y="3394313"/>
            <a:ext cx="8741434" cy="5453544"/>
          </a:xfrm>
          <a:prstGeom prst="rect">
            <a:avLst/>
          </a:prstGeom>
        </p:spPr>
        <p:txBody>
          <a:bodyPr lIns="0" tIns="0" rIns="0" bIns="0" rtlCol="0" anchor="t">
            <a:spAutoFit/>
          </a:bodyPr>
          <a:lstStyle/>
          <a:p>
            <a:pPr marL="668655" lvl="1" indent="-334645" algn="l">
              <a:lnSpc>
                <a:spcPts val="4339"/>
              </a:lnSpc>
              <a:buFont typeface="Arial"/>
              <a:buChar char="•"/>
            </a:pPr>
            <a:r>
              <a:rPr lang="en-US" sz="3050">
                <a:solidFill>
                  <a:srgbClr val="000000"/>
                </a:solidFill>
                <a:latin typeface="Montserrat Classic"/>
                <a:ea typeface="Montserrat Classic"/>
                <a:cs typeface="Montserrat Classic"/>
                <a:sym typeface="Montserrat Classic"/>
              </a:rPr>
              <a:t>Rising sea levels and coastal erosion are threatening </a:t>
            </a:r>
            <a:r>
              <a:rPr lang="en-US" sz="3050" err="1">
                <a:solidFill>
                  <a:srgbClr val="000000"/>
                </a:solidFill>
                <a:latin typeface="Montserrat Classic"/>
                <a:ea typeface="Montserrat Classic"/>
                <a:cs typeface="Montserrat Classic"/>
                <a:sym typeface="Montserrat Classic"/>
              </a:rPr>
              <a:t>Happisburgh</a:t>
            </a:r>
            <a:r>
              <a:rPr lang="en-US" sz="3050">
                <a:solidFill>
                  <a:srgbClr val="000000"/>
                </a:solidFill>
                <a:latin typeface="Montserrat Classic"/>
                <a:ea typeface="Montserrat Classic"/>
                <a:cs typeface="Montserrat Classic"/>
                <a:sym typeface="Montserrat Classic"/>
              </a:rPr>
              <a:t> in Norfolk, where up to </a:t>
            </a:r>
            <a:r>
              <a:rPr lang="en-US" sz="3050" b="1">
                <a:solidFill>
                  <a:srgbClr val="000000"/>
                </a:solidFill>
                <a:latin typeface="Montserrat Classic Bold"/>
                <a:ea typeface="Montserrat Classic Bold"/>
                <a:cs typeface="Montserrat Classic Bold"/>
                <a:sym typeface="Montserrat Classic Bold"/>
              </a:rPr>
              <a:t>250 </a:t>
            </a:r>
            <a:r>
              <a:rPr lang="en-US" sz="3050" b="1" err="1">
                <a:solidFill>
                  <a:srgbClr val="000000"/>
                </a:solidFill>
                <a:latin typeface="Montserrat Classic Bold"/>
                <a:ea typeface="Montserrat Classic Bold"/>
                <a:cs typeface="Montserrat Classic Bold"/>
                <a:sym typeface="Montserrat Classic Bold"/>
              </a:rPr>
              <a:t>metres</a:t>
            </a:r>
            <a:r>
              <a:rPr lang="en-US" sz="3050" b="1">
                <a:solidFill>
                  <a:srgbClr val="000000"/>
                </a:solidFill>
                <a:latin typeface="Montserrat Classic Bold"/>
                <a:ea typeface="Montserrat Classic Bold"/>
                <a:cs typeface="Montserrat Classic Bold"/>
                <a:sym typeface="Montserrat Classic Bold"/>
              </a:rPr>
              <a:t> of land has been lost since the 1600s</a:t>
            </a:r>
            <a:r>
              <a:rPr lang="en-US" sz="3050">
                <a:solidFill>
                  <a:srgbClr val="000000"/>
                </a:solidFill>
                <a:latin typeface="Montserrat Classic"/>
                <a:ea typeface="Montserrat Classic"/>
                <a:cs typeface="Montserrat Classic"/>
                <a:sym typeface="Montserrat Classic"/>
              </a:rPr>
              <a:t>. Homes are being abandoned as the coastline retreats at a rate of up to 4 </a:t>
            </a:r>
            <a:r>
              <a:rPr lang="en-US" sz="3050" err="1">
                <a:solidFill>
                  <a:srgbClr val="000000"/>
                </a:solidFill>
                <a:latin typeface="Montserrat Classic"/>
                <a:ea typeface="Montserrat Classic"/>
                <a:cs typeface="Montserrat Classic"/>
                <a:sym typeface="Montserrat Classic"/>
              </a:rPr>
              <a:t>metres</a:t>
            </a:r>
            <a:r>
              <a:rPr lang="en-US" sz="3050">
                <a:solidFill>
                  <a:srgbClr val="000000"/>
                </a:solidFill>
                <a:latin typeface="Montserrat Classic"/>
                <a:ea typeface="Montserrat Classic"/>
                <a:cs typeface="Montserrat Classic"/>
                <a:sym typeface="Montserrat Classic"/>
              </a:rPr>
              <a:t> per year.</a:t>
            </a:r>
            <a:endParaRPr lang="en-US" sz="3050"/>
          </a:p>
          <a:p>
            <a:pPr marL="668655" lvl="1" indent="-334645" algn="l">
              <a:lnSpc>
                <a:spcPts val="4339"/>
              </a:lnSpc>
              <a:buFont typeface="Arial"/>
              <a:buChar char="•"/>
            </a:pPr>
            <a:r>
              <a:rPr lang="en-US" sz="3050">
                <a:solidFill>
                  <a:srgbClr val="000000"/>
                </a:solidFill>
                <a:latin typeface="Montserrat Classic"/>
                <a:ea typeface="Montserrat Classic"/>
                <a:cs typeface="Montserrat Classic"/>
                <a:sym typeface="Montserrat Classic"/>
              </a:rPr>
              <a:t>By 2100, sea levels around the UK are projected to rise by up to 1 </a:t>
            </a:r>
            <a:r>
              <a:rPr lang="en-US" sz="3050" err="1">
                <a:solidFill>
                  <a:srgbClr val="000000"/>
                </a:solidFill>
                <a:latin typeface="Montserrat Classic"/>
                <a:ea typeface="Montserrat Classic"/>
                <a:cs typeface="Montserrat Classic"/>
                <a:sym typeface="Montserrat Classic"/>
              </a:rPr>
              <a:t>metre</a:t>
            </a:r>
            <a:r>
              <a:rPr lang="en-US" sz="3050">
                <a:solidFill>
                  <a:srgbClr val="000000"/>
                </a:solidFill>
                <a:latin typeface="Montserrat Classic"/>
                <a:ea typeface="Montserrat Classic"/>
                <a:cs typeface="Montserrat Classic"/>
                <a:sym typeface="Montserrat Classic"/>
              </a:rPr>
              <a:t>, putting areas like East Yorkshire at risk.</a:t>
            </a:r>
            <a:endParaRPr lang="en-US" sz="3050">
              <a:solidFill>
                <a:srgbClr val="000000"/>
              </a:solidFill>
              <a:latin typeface="Montserrat Classic"/>
              <a:ea typeface="Montserrat Classic"/>
              <a:cs typeface="Montserrat Classic"/>
            </a:endParaRPr>
          </a:p>
          <a:p>
            <a:pPr algn="l">
              <a:lnSpc>
                <a:spcPts val="4339"/>
              </a:lnSpc>
            </a:pPr>
            <a:endParaRPr lang="en-US" sz="3099">
              <a:solidFill>
                <a:srgbClr val="000000"/>
              </a:solidFill>
              <a:latin typeface="Montserrat Classic"/>
              <a:ea typeface="Montserrat Classic"/>
              <a:cs typeface="Montserrat Classic"/>
              <a:sym typeface="Montserrat Classic"/>
            </a:endParaRPr>
          </a:p>
        </p:txBody>
      </p:sp>
      <p:sp>
        <p:nvSpPr>
          <p:cNvPr id="18" name="TextBox 18"/>
          <p:cNvSpPr txBox="1"/>
          <p:nvPr/>
        </p:nvSpPr>
        <p:spPr>
          <a:xfrm>
            <a:off x="4346378" y="2017921"/>
            <a:ext cx="9595244" cy="712470"/>
          </a:xfrm>
          <a:prstGeom prst="rect">
            <a:avLst/>
          </a:prstGeom>
        </p:spPr>
        <p:txBody>
          <a:bodyPr lIns="0" tIns="0" rIns="0" bIns="0" rtlCol="0" anchor="t">
            <a:spAutoFit/>
          </a:bodyPr>
          <a:lstStyle/>
          <a:p>
            <a:pPr algn="ctr">
              <a:lnSpc>
                <a:spcPts val="5880"/>
              </a:lnSpc>
              <a:spcBef>
                <a:spcPct val="0"/>
              </a:spcBef>
            </a:pPr>
            <a:r>
              <a:rPr lang="en-US" sz="4200" b="1">
                <a:solidFill>
                  <a:srgbClr val="000000"/>
                </a:solidFill>
                <a:latin typeface="Montserrat Classic Bold"/>
                <a:ea typeface="Montserrat Classic Bold"/>
                <a:cs typeface="Montserrat Classic Bold"/>
                <a:sym typeface="Montserrat Classic Bold"/>
              </a:rPr>
              <a:t> Sea Level Rise and Erosion</a:t>
            </a:r>
          </a:p>
        </p:txBody>
      </p:sp>
      <p:sp>
        <p:nvSpPr>
          <p:cNvPr id="19" name="TextBox 19"/>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sp>
        <p:nvSpPr>
          <p:cNvPr id="9" name="Freeform 9"/>
          <p:cNvSpPr/>
          <p:nvPr/>
        </p:nvSpPr>
        <p:spPr>
          <a:xfrm>
            <a:off x="9869329" y="3293219"/>
            <a:ext cx="8055651" cy="6746699"/>
          </a:xfrm>
          <a:custGeom>
            <a:avLst/>
            <a:gdLst/>
            <a:ahLst/>
            <a:cxnLst/>
            <a:rect l="l" t="t" r="r" b="b"/>
            <a:pathLst>
              <a:path w="8055651" h="6746699">
                <a:moveTo>
                  <a:pt x="0" y="0"/>
                </a:moveTo>
                <a:lnTo>
                  <a:pt x="8055650" y="0"/>
                </a:lnTo>
                <a:lnTo>
                  <a:pt x="8055650" y="6746699"/>
                </a:lnTo>
                <a:lnTo>
                  <a:pt x="0" y="6746699"/>
                </a:lnTo>
                <a:lnTo>
                  <a:pt x="0" y="0"/>
                </a:lnTo>
                <a:close/>
              </a:path>
            </a:pathLst>
          </a:custGeom>
          <a:blipFill>
            <a:blip r:embed="rId5"/>
            <a:stretch>
              <a:fillRect t="-9046" r="-21770"/>
            </a:stretch>
          </a:blipFill>
        </p:spPr>
        <p:txBody>
          <a:bodyPr/>
          <a:lstStyle/>
          <a:p>
            <a:endParaRPr lang="en-GB"/>
          </a:p>
        </p:txBody>
      </p:sp>
      <p:grpSp>
        <p:nvGrpSpPr>
          <p:cNvPr id="10" name="Group 10"/>
          <p:cNvGrpSpPr/>
          <p:nvPr/>
        </p:nvGrpSpPr>
        <p:grpSpPr>
          <a:xfrm>
            <a:off x="0" y="651219"/>
            <a:ext cx="18775720" cy="1250020"/>
            <a:chOff x="0" y="0"/>
            <a:chExt cx="7425681" cy="494375"/>
          </a:xfrm>
        </p:grpSpPr>
        <p:sp>
          <p:nvSpPr>
            <p:cNvPr id="11" name="Freeform 11"/>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2" name="TextBox 12"/>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3" name="Freeform 13"/>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4" name="Freeform 14"/>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7"/>
            <a:stretch>
              <a:fillRect/>
            </a:stretch>
          </a:blipFill>
        </p:spPr>
        <p:txBody>
          <a:bodyPr/>
          <a:lstStyle/>
          <a:p>
            <a:endParaRPr lang="en-GB"/>
          </a:p>
        </p:txBody>
      </p:sp>
      <p:sp>
        <p:nvSpPr>
          <p:cNvPr id="15" name="Freeform 15"/>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8"/>
            <a:stretch>
              <a:fillRect l="-21116" r="-19874" b="-67942"/>
            </a:stretch>
          </a:blipFill>
        </p:spPr>
        <p:txBody>
          <a:bodyPr/>
          <a:lstStyle/>
          <a:p>
            <a:endParaRPr lang="en-GB"/>
          </a:p>
        </p:txBody>
      </p:sp>
      <p:sp>
        <p:nvSpPr>
          <p:cNvPr id="16" name="TextBox 16"/>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sp>
        <p:nvSpPr>
          <p:cNvPr id="17" name="TextBox 17"/>
          <p:cNvSpPr txBox="1"/>
          <p:nvPr/>
        </p:nvSpPr>
        <p:spPr>
          <a:xfrm>
            <a:off x="131672" y="3397994"/>
            <a:ext cx="9256188" cy="6924675"/>
          </a:xfrm>
          <a:prstGeom prst="rect">
            <a:avLst/>
          </a:prstGeom>
        </p:spPr>
        <p:txBody>
          <a:bodyPr lIns="0" tIns="0" rIns="0" bIns="0" rtlCol="0" anchor="t">
            <a:spAutoFit/>
          </a:bodyPr>
          <a:lstStyle/>
          <a:p>
            <a:pPr marL="647700" lvl="1" indent="-323850" algn="l">
              <a:lnSpc>
                <a:spcPts val="4200"/>
              </a:lnSpc>
              <a:spcBef>
                <a:spcPct val="0"/>
              </a:spcBef>
              <a:buFont typeface="Arial"/>
              <a:buChar char="•"/>
            </a:pPr>
            <a:r>
              <a:rPr lang="en-US" sz="3000" dirty="0">
                <a:solidFill>
                  <a:srgbClr val="000000"/>
                </a:solidFill>
                <a:latin typeface="Montserrat Classic"/>
                <a:ea typeface="Montserrat Classic"/>
                <a:cs typeface="Montserrat Classic"/>
                <a:sym typeface="Montserrat Classic"/>
              </a:rPr>
              <a:t>Flooding is one of the most direct consequences of climate change due to rising sea levels and extreme weather events (e.g., storms, hurricanes).</a:t>
            </a:r>
          </a:p>
          <a:p>
            <a:pPr marL="647700" lvl="1" indent="-323850" algn="l">
              <a:lnSpc>
                <a:spcPts val="4200"/>
              </a:lnSpc>
              <a:spcBef>
                <a:spcPct val="0"/>
              </a:spcBef>
              <a:buFont typeface="Arial"/>
              <a:buChar char="•"/>
            </a:pPr>
            <a:r>
              <a:rPr lang="en-US" sz="3000" dirty="0">
                <a:solidFill>
                  <a:srgbClr val="000000"/>
                </a:solidFill>
                <a:latin typeface="Montserrat Classic"/>
                <a:ea typeface="Montserrat Classic"/>
                <a:cs typeface="Montserrat Classic"/>
                <a:sym typeface="Montserrat Classic"/>
              </a:rPr>
              <a:t>Coastal and low-lying areas are at higher risk, including cities like New York, Miami and Jakarta.</a:t>
            </a:r>
          </a:p>
          <a:p>
            <a:pPr marL="647700" lvl="1" indent="-323850" algn="l">
              <a:lnSpc>
                <a:spcPts val="4200"/>
              </a:lnSpc>
              <a:spcBef>
                <a:spcPct val="0"/>
              </a:spcBef>
              <a:buFont typeface="Arial"/>
              <a:buChar char="•"/>
            </a:pPr>
            <a:r>
              <a:rPr lang="en-US" sz="3000" b="1" dirty="0">
                <a:solidFill>
                  <a:srgbClr val="000000"/>
                </a:solidFill>
                <a:latin typeface="Montserrat Classic Bold"/>
                <a:ea typeface="Montserrat Classic Bold"/>
                <a:cs typeface="Montserrat Classic Bold"/>
                <a:sym typeface="Montserrat Classic Bold"/>
              </a:rPr>
              <a:t>Social Impact: </a:t>
            </a:r>
            <a:r>
              <a:rPr lang="en-US" sz="3000" dirty="0">
                <a:solidFill>
                  <a:srgbClr val="000000"/>
                </a:solidFill>
                <a:latin typeface="Montserrat Classic"/>
                <a:ea typeface="Montserrat Classic"/>
                <a:cs typeface="Montserrat Classic"/>
                <a:sym typeface="Montserrat Classic"/>
              </a:rPr>
              <a:t>People may need to relocate, and communities may be lost. (climate migrants or climate refugees.)</a:t>
            </a:r>
          </a:p>
          <a:p>
            <a:pPr marL="647700" lvl="1" indent="-323850" algn="l">
              <a:lnSpc>
                <a:spcPts val="4200"/>
              </a:lnSpc>
              <a:spcBef>
                <a:spcPct val="0"/>
              </a:spcBef>
              <a:buFont typeface="Arial"/>
              <a:buChar char="•"/>
            </a:pPr>
            <a:r>
              <a:rPr lang="en-US" sz="3000" b="1" dirty="0">
                <a:solidFill>
                  <a:srgbClr val="000000"/>
                </a:solidFill>
                <a:latin typeface="Montserrat Classic Bold"/>
                <a:ea typeface="Montserrat Classic Bold"/>
                <a:cs typeface="Montserrat Classic Bold"/>
                <a:sym typeface="Montserrat Classic Bold"/>
              </a:rPr>
              <a:t>Economic Impact:</a:t>
            </a:r>
            <a:r>
              <a:rPr lang="en-US" sz="3000" dirty="0">
                <a:solidFill>
                  <a:srgbClr val="000000"/>
                </a:solidFill>
                <a:latin typeface="Montserrat Classic"/>
                <a:ea typeface="Montserrat Classic"/>
                <a:cs typeface="Montserrat Classic"/>
                <a:sym typeface="Montserrat Classic"/>
              </a:rPr>
              <a:t> Damage to infrastructure, agriculture and tourism.</a:t>
            </a:r>
          </a:p>
          <a:p>
            <a:pPr algn="l">
              <a:lnSpc>
                <a:spcPts val="4200"/>
              </a:lnSpc>
              <a:spcBef>
                <a:spcPct val="0"/>
              </a:spcBef>
            </a:pPr>
            <a:endParaRPr lang="en-US" sz="3000" dirty="0">
              <a:solidFill>
                <a:srgbClr val="000000"/>
              </a:solidFill>
              <a:latin typeface="Montserrat Classic"/>
              <a:ea typeface="Montserrat Classic"/>
              <a:cs typeface="Montserrat Classic"/>
              <a:sym typeface="Montserrat Classic"/>
            </a:endParaRPr>
          </a:p>
        </p:txBody>
      </p:sp>
      <p:sp>
        <p:nvSpPr>
          <p:cNvPr id="18" name="TextBox 18"/>
          <p:cNvSpPr txBox="1"/>
          <p:nvPr/>
        </p:nvSpPr>
        <p:spPr>
          <a:xfrm>
            <a:off x="3814798" y="2120120"/>
            <a:ext cx="10658404" cy="589905"/>
          </a:xfrm>
          <a:prstGeom prst="rect">
            <a:avLst/>
          </a:prstGeom>
        </p:spPr>
        <p:txBody>
          <a:bodyPr lIns="0" tIns="0" rIns="0" bIns="0" rtlCol="0" anchor="t">
            <a:spAutoFit/>
          </a:bodyPr>
          <a:lstStyle/>
          <a:p>
            <a:pPr algn="ctr">
              <a:lnSpc>
                <a:spcPts val="4578"/>
              </a:lnSpc>
            </a:pPr>
            <a:r>
              <a:rPr lang="en-US" sz="4200" b="1" dirty="0">
                <a:solidFill>
                  <a:srgbClr val="000000"/>
                </a:solidFill>
                <a:latin typeface="Montserrat Classic Bold"/>
                <a:ea typeface="Montserrat Classic Bold"/>
                <a:cs typeface="Montserrat Classic Bold"/>
                <a:sym typeface="Montserrat Classic Bold"/>
              </a:rPr>
              <a:t>Flooding</a:t>
            </a:r>
          </a:p>
        </p:txBody>
      </p:sp>
      <p:sp>
        <p:nvSpPr>
          <p:cNvPr id="19" name="TextBox 19"/>
          <p:cNvSpPr txBox="1"/>
          <p:nvPr/>
        </p:nvSpPr>
        <p:spPr>
          <a:xfrm>
            <a:off x="9939410" y="9841798"/>
            <a:ext cx="5103743" cy="198120"/>
          </a:xfrm>
          <a:prstGeom prst="rect">
            <a:avLst/>
          </a:prstGeom>
        </p:spPr>
        <p:txBody>
          <a:bodyPr lIns="0" tIns="0" rIns="0" bIns="0" rtlCol="0" anchor="t">
            <a:spAutoFit/>
          </a:bodyPr>
          <a:lstStyle/>
          <a:p>
            <a:pPr algn="l">
              <a:lnSpc>
                <a:spcPts val="1679"/>
              </a:lnSpc>
              <a:spcBef>
                <a:spcPct val="0"/>
              </a:spcBef>
            </a:pPr>
            <a:r>
              <a:rPr lang="en-US" sz="1200">
                <a:solidFill>
                  <a:srgbClr val="FFFFFF"/>
                </a:solidFill>
                <a:latin typeface="Montserrat Classic"/>
                <a:ea typeface="Montserrat Classic"/>
                <a:cs typeface="Montserrat Classic"/>
                <a:sym typeface="Montserrat Classic"/>
              </a:rPr>
              <a:t>Flood Warning Sign by Nicholas Free from Getty Images Signature</a:t>
            </a:r>
          </a:p>
        </p:txBody>
      </p:sp>
      <p:sp>
        <p:nvSpPr>
          <p:cNvPr id="20" name="TextBox 20"/>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3720367"/>
          </a:xfrm>
          <a:custGeom>
            <a:avLst/>
            <a:gdLst/>
            <a:ahLst/>
            <a:cxnLst/>
            <a:rect l="l" t="t" r="r" b="b"/>
            <a:pathLst>
              <a:path w="17964148" h="13720367">
                <a:moveTo>
                  <a:pt x="0" y="0"/>
                </a:moveTo>
                <a:lnTo>
                  <a:pt x="17964148" y="0"/>
                </a:lnTo>
                <a:lnTo>
                  <a:pt x="17964148" y="13720367"/>
                </a:lnTo>
                <a:lnTo>
                  <a:pt x="0" y="13720367"/>
                </a:lnTo>
                <a:lnTo>
                  <a:pt x="0" y="0"/>
                </a:lnTo>
                <a:close/>
              </a:path>
            </a:pathLst>
          </a:custGeom>
          <a:blipFill>
            <a:blip r:embed="rId2">
              <a:alphaModFix amt="10999"/>
            </a:blip>
            <a:stretch>
              <a:fillRect b="-30930"/>
            </a:stretch>
          </a:blipFill>
        </p:spPr>
        <p:txBody>
          <a:bodyPr/>
          <a:lstStyle/>
          <a:p>
            <a:endParaRPr lang="en-GB"/>
          </a:p>
        </p:txBody>
      </p:sp>
      <p:grpSp>
        <p:nvGrpSpPr>
          <p:cNvPr id="3" name="Group 3"/>
          <p:cNvGrpSpPr/>
          <p:nvPr/>
        </p:nvGrpSpPr>
        <p:grpSpPr>
          <a:xfrm>
            <a:off x="762237" y="3112642"/>
            <a:ext cx="7826334" cy="6762829"/>
            <a:chOff x="0" y="0"/>
            <a:chExt cx="10435112" cy="9017105"/>
          </a:xfrm>
        </p:grpSpPr>
        <p:sp>
          <p:nvSpPr>
            <p:cNvPr id="4" name="Freeform 4"/>
            <p:cNvSpPr/>
            <p:nvPr/>
          </p:nvSpPr>
          <p:spPr>
            <a:xfrm>
              <a:off x="0" y="0"/>
              <a:ext cx="10435112" cy="9017105"/>
            </a:xfrm>
            <a:custGeom>
              <a:avLst/>
              <a:gdLst/>
              <a:ahLst/>
              <a:cxnLst/>
              <a:rect l="l" t="t" r="r" b="b"/>
              <a:pathLst>
                <a:path w="10435112" h="9017105">
                  <a:moveTo>
                    <a:pt x="0" y="0"/>
                  </a:moveTo>
                  <a:lnTo>
                    <a:pt x="10435112" y="0"/>
                  </a:lnTo>
                  <a:lnTo>
                    <a:pt x="10435112" y="9017105"/>
                  </a:lnTo>
                  <a:lnTo>
                    <a:pt x="0" y="9017105"/>
                  </a:lnTo>
                  <a:lnTo>
                    <a:pt x="0" y="0"/>
                  </a:lnTo>
                  <a:close/>
                </a:path>
              </a:pathLst>
            </a:custGeom>
            <a:blipFill>
              <a:blip r:embed="rId3"/>
              <a:stretch>
                <a:fillRect l="-9045" r="-6169"/>
              </a:stretch>
            </a:blipFill>
          </p:spPr>
          <p:txBody>
            <a:bodyPr/>
            <a:lstStyle/>
            <a:p>
              <a:endParaRPr lang="en-GB"/>
            </a:p>
          </p:txBody>
        </p:sp>
        <p:sp>
          <p:nvSpPr>
            <p:cNvPr id="5" name="TextBox 5"/>
            <p:cNvSpPr txBox="1"/>
            <p:nvPr/>
          </p:nvSpPr>
          <p:spPr>
            <a:xfrm>
              <a:off x="329884" y="8274490"/>
              <a:ext cx="9484837" cy="489797"/>
            </a:xfrm>
            <a:prstGeom prst="rect">
              <a:avLst/>
            </a:prstGeom>
          </p:spPr>
          <p:txBody>
            <a:bodyPr lIns="0" tIns="0" rIns="0" bIns="0" rtlCol="0" anchor="t">
              <a:spAutoFit/>
            </a:bodyPr>
            <a:lstStyle/>
            <a:p>
              <a:pPr algn="l">
                <a:lnSpc>
                  <a:spcPts val="1540"/>
                </a:lnSpc>
                <a:spcBef>
                  <a:spcPct val="0"/>
                </a:spcBef>
              </a:pPr>
              <a:r>
                <a:rPr lang="en-US" sz="1100">
                  <a:solidFill>
                    <a:srgbClr val="FFFFFF"/>
                  </a:solidFill>
                  <a:latin typeface="Montserrat Classic"/>
                  <a:ea typeface="Montserrat Classic"/>
                  <a:cs typeface="Montserrat Classic"/>
                  <a:sym typeface="Montserrat Classic"/>
                </a:rPr>
                <a:t>Flooding and submerged car at Teston Bridge on Christmas Day, taken Wednesday, 25 December, 2013</a:t>
              </a:r>
            </a:p>
            <a:p>
              <a:pPr algn="l">
                <a:lnSpc>
                  <a:spcPts val="1540"/>
                </a:lnSpc>
                <a:spcBef>
                  <a:spcPct val="0"/>
                </a:spcBef>
              </a:pPr>
              <a:r>
                <a:rPr lang="en-US" sz="1100">
                  <a:solidFill>
                    <a:srgbClr val="FFFFFF"/>
                  </a:solidFill>
                  <a:latin typeface="Montserrat Classic"/>
                  <a:ea typeface="Montserrat Classic"/>
                  <a:cs typeface="Montserrat Classic"/>
                  <a:sym typeface="Montserrat Classic"/>
                </a:rPr>
                <a:t>cc-by-sa/2.0 - © Marathon - geograph.org.uk/p/3789774</a:t>
              </a:r>
            </a:p>
          </p:txBody>
        </p:sp>
      </p:grpSp>
      <p:grpSp>
        <p:nvGrpSpPr>
          <p:cNvPr id="6" name="Group 6"/>
          <p:cNvGrpSpPr/>
          <p:nvPr/>
        </p:nvGrpSpPr>
        <p:grpSpPr>
          <a:xfrm>
            <a:off x="0" y="651219"/>
            <a:ext cx="18775720" cy="1250020"/>
            <a:chOff x="0" y="0"/>
            <a:chExt cx="7425681" cy="494375"/>
          </a:xfrm>
        </p:grpSpPr>
        <p:sp>
          <p:nvSpPr>
            <p:cNvPr id="7" name="Freeform 7"/>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8" name="TextBox 8"/>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9" name="Freeform 9"/>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10" name="Group 10"/>
          <p:cNvGrpSpPr/>
          <p:nvPr/>
        </p:nvGrpSpPr>
        <p:grpSpPr>
          <a:xfrm>
            <a:off x="812816" y="3112642"/>
            <a:ext cx="16986221" cy="6821230"/>
            <a:chOff x="0" y="0"/>
            <a:chExt cx="4473737" cy="1796538"/>
          </a:xfrm>
        </p:grpSpPr>
        <p:sp>
          <p:nvSpPr>
            <p:cNvPr id="11" name="Freeform 11"/>
            <p:cNvSpPr/>
            <p:nvPr/>
          </p:nvSpPr>
          <p:spPr>
            <a:xfrm>
              <a:off x="0" y="0"/>
              <a:ext cx="4473737" cy="1796538"/>
            </a:xfrm>
            <a:custGeom>
              <a:avLst/>
              <a:gdLst/>
              <a:ahLst/>
              <a:cxnLst/>
              <a:rect l="l" t="t" r="r" b="b"/>
              <a:pathLst>
                <a:path w="4473737" h="1796538">
                  <a:moveTo>
                    <a:pt x="23245" y="0"/>
                  </a:moveTo>
                  <a:lnTo>
                    <a:pt x="4450492" y="0"/>
                  </a:lnTo>
                  <a:cubicBezTo>
                    <a:pt x="4456657" y="0"/>
                    <a:pt x="4462569" y="2449"/>
                    <a:pt x="4466929" y="6808"/>
                  </a:cubicBezTo>
                  <a:cubicBezTo>
                    <a:pt x="4471288" y="11167"/>
                    <a:pt x="4473737" y="17080"/>
                    <a:pt x="4473737" y="23245"/>
                  </a:cubicBezTo>
                  <a:lnTo>
                    <a:pt x="4473737" y="1773294"/>
                  </a:lnTo>
                  <a:cubicBezTo>
                    <a:pt x="4473737" y="1786131"/>
                    <a:pt x="4463330" y="1796538"/>
                    <a:pt x="4450492" y="1796538"/>
                  </a:cubicBezTo>
                  <a:lnTo>
                    <a:pt x="23245" y="1796538"/>
                  </a:lnTo>
                  <a:cubicBezTo>
                    <a:pt x="17080" y="1796538"/>
                    <a:pt x="11167" y="1794089"/>
                    <a:pt x="6808" y="1789730"/>
                  </a:cubicBezTo>
                  <a:cubicBezTo>
                    <a:pt x="2449" y="1785371"/>
                    <a:pt x="0" y="1779458"/>
                    <a:pt x="0" y="1773294"/>
                  </a:cubicBezTo>
                  <a:lnTo>
                    <a:pt x="0" y="23245"/>
                  </a:lnTo>
                  <a:cubicBezTo>
                    <a:pt x="0" y="17080"/>
                    <a:pt x="2449" y="11167"/>
                    <a:pt x="6808" y="6808"/>
                  </a:cubicBezTo>
                  <a:cubicBezTo>
                    <a:pt x="11167" y="2449"/>
                    <a:pt x="17080" y="0"/>
                    <a:pt x="23245" y="0"/>
                  </a:cubicBezTo>
                  <a:close/>
                </a:path>
              </a:pathLst>
            </a:custGeom>
            <a:solidFill>
              <a:srgbClr val="000000">
                <a:alpha val="0"/>
              </a:srgbClr>
            </a:solidFill>
            <a:ln w="114300" cap="rnd">
              <a:solidFill>
                <a:srgbClr val="CC2141"/>
              </a:solidFill>
              <a:prstDash val="solid"/>
              <a:round/>
            </a:ln>
          </p:spPr>
          <p:txBody>
            <a:bodyPr/>
            <a:lstStyle/>
            <a:p>
              <a:endParaRPr lang="en-GB"/>
            </a:p>
          </p:txBody>
        </p:sp>
        <p:sp>
          <p:nvSpPr>
            <p:cNvPr id="12" name="TextBox 12"/>
            <p:cNvSpPr txBox="1"/>
            <p:nvPr/>
          </p:nvSpPr>
          <p:spPr>
            <a:xfrm>
              <a:off x="0" y="-57150"/>
              <a:ext cx="4473737" cy="1853688"/>
            </a:xfrm>
            <a:prstGeom prst="rect">
              <a:avLst/>
            </a:prstGeom>
          </p:spPr>
          <p:txBody>
            <a:bodyPr lIns="50800" tIns="50800" rIns="50800" bIns="50800" rtlCol="0" anchor="ctr"/>
            <a:lstStyle/>
            <a:p>
              <a:pPr algn="ctr">
                <a:lnSpc>
                  <a:spcPts val="3562"/>
                </a:lnSpc>
              </a:pPr>
              <a:endParaRPr/>
            </a:p>
          </p:txBody>
        </p:sp>
      </p:grpSp>
      <p:sp>
        <p:nvSpPr>
          <p:cNvPr id="13" name="Freeform 13"/>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6"/>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sp>
        <p:nvSpPr>
          <p:cNvPr id="15" name="TextBox 15"/>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sp>
        <p:nvSpPr>
          <p:cNvPr id="20" name="Rectangle: Rounded Corners 19">
            <a:extLst>
              <a:ext uri="{FF2B5EF4-FFF2-40B4-BE49-F238E27FC236}">
                <a16:creationId xmlns:a16="http://schemas.microsoft.com/office/drawing/2014/main" id="{A0BCDD08-92D8-FE6D-21C1-37E1DCCD66F7}"/>
              </a:ext>
            </a:extLst>
          </p:cNvPr>
          <p:cNvSpPr/>
          <p:nvPr/>
        </p:nvSpPr>
        <p:spPr>
          <a:xfrm>
            <a:off x="570560" y="2650322"/>
            <a:ext cx="4915839" cy="816778"/>
          </a:xfrm>
          <a:prstGeom prst="roundRect">
            <a:avLst/>
          </a:prstGeom>
          <a:solidFill>
            <a:srgbClr val="CC2141"/>
          </a:solidFill>
          <a:ln>
            <a:solidFill>
              <a:srgbClr val="CC2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6"/>
          <p:cNvSpPr txBox="1"/>
          <p:nvPr/>
        </p:nvSpPr>
        <p:spPr>
          <a:xfrm>
            <a:off x="689967" y="2687015"/>
            <a:ext cx="4565809" cy="756004"/>
          </a:xfrm>
          <a:prstGeom prst="rect">
            <a:avLst/>
          </a:prstGeom>
        </p:spPr>
        <p:txBody>
          <a:bodyPr lIns="0" tIns="0" rIns="0" bIns="0" rtlCol="0" anchor="t">
            <a:spAutoFit/>
          </a:bodyPr>
          <a:lstStyle/>
          <a:p>
            <a:pPr algn="ctr">
              <a:lnSpc>
                <a:spcPts val="6105"/>
              </a:lnSpc>
              <a:spcBef>
                <a:spcPct val="0"/>
              </a:spcBef>
            </a:pPr>
            <a:r>
              <a:rPr lang="en-US" sz="4361" b="1">
                <a:solidFill>
                  <a:srgbClr val="FFFFFF"/>
                </a:solidFill>
                <a:latin typeface="Montserrat Classic Bold"/>
                <a:ea typeface="Montserrat Classic Bold"/>
                <a:cs typeface="Montserrat Classic Bold"/>
                <a:sym typeface="Montserrat Classic Bold"/>
              </a:rPr>
              <a:t>LOCAL IMPACTS</a:t>
            </a:r>
          </a:p>
        </p:txBody>
      </p:sp>
      <p:sp>
        <p:nvSpPr>
          <p:cNvPr id="17" name="TextBox 17"/>
          <p:cNvSpPr txBox="1"/>
          <p:nvPr/>
        </p:nvSpPr>
        <p:spPr>
          <a:xfrm>
            <a:off x="3976724" y="2199716"/>
            <a:ext cx="10658404" cy="592074"/>
          </a:xfrm>
          <a:prstGeom prst="rect">
            <a:avLst/>
          </a:prstGeom>
        </p:spPr>
        <p:txBody>
          <a:bodyPr lIns="0" tIns="0" rIns="0" bIns="0" rtlCol="0" anchor="t">
            <a:spAutoFit/>
          </a:bodyPr>
          <a:lstStyle/>
          <a:p>
            <a:pPr algn="ctr">
              <a:lnSpc>
                <a:spcPts val="4578"/>
              </a:lnSpc>
            </a:pPr>
            <a:r>
              <a:rPr lang="en-US" sz="4200" b="1">
                <a:solidFill>
                  <a:srgbClr val="000000"/>
                </a:solidFill>
                <a:latin typeface="Montserrat Classic Bold"/>
                <a:ea typeface="Montserrat Classic Bold"/>
                <a:cs typeface="Montserrat Classic Bold"/>
                <a:sym typeface="Montserrat Classic Bold"/>
              </a:rPr>
              <a:t>Flooding in the UK</a:t>
            </a:r>
          </a:p>
        </p:txBody>
      </p:sp>
      <p:sp>
        <p:nvSpPr>
          <p:cNvPr id="18" name="TextBox 18"/>
          <p:cNvSpPr txBox="1"/>
          <p:nvPr/>
        </p:nvSpPr>
        <p:spPr>
          <a:xfrm>
            <a:off x="8588571" y="3460988"/>
            <a:ext cx="8929134" cy="5950585"/>
          </a:xfrm>
          <a:prstGeom prst="rect">
            <a:avLst/>
          </a:prstGeom>
        </p:spPr>
        <p:txBody>
          <a:bodyPr lIns="0" tIns="0" rIns="0" bIns="0" rtlCol="0" anchor="t">
            <a:spAutoFit/>
          </a:bodyPr>
          <a:lstStyle/>
          <a:p>
            <a:pPr marL="669289" lvl="1" indent="-334645" algn="l">
              <a:lnSpc>
                <a:spcPts val="4339"/>
              </a:lnSpc>
              <a:buFont typeface="Arial"/>
              <a:buChar char="•"/>
            </a:pPr>
            <a:r>
              <a:rPr lang="en-US" sz="3099">
                <a:solidFill>
                  <a:srgbClr val="000000"/>
                </a:solidFill>
                <a:latin typeface="Montserrat Classic"/>
                <a:ea typeface="Montserrat Classic"/>
                <a:cs typeface="Montserrat Classic"/>
                <a:sym typeface="Montserrat Classic"/>
              </a:rPr>
              <a:t>6.3 million properties in England are at risk of flooding from one or a combination of rivers, the sea and surface water.</a:t>
            </a:r>
          </a:p>
          <a:p>
            <a:pPr marL="669289" lvl="1" indent="-334645" algn="l">
              <a:lnSpc>
                <a:spcPts val="4339"/>
              </a:lnSpc>
              <a:spcBef>
                <a:spcPct val="0"/>
              </a:spcBef>
              <a:buFont typeface="Arial"/>
              <a:buChar char="•"/>
            </a:pPr>
            <a:r>
              <a:rPr lang="en-US" sz="3099">
                <a:solidFill>
                  <a:srgbClr val="000000"/>
                </a:solidFill>
                <a:latin typeface="Montserrat Classic"/>
                <a:ea typeface="Montserrat Classic"/>
                <a:cs typeface="Montserrat Classic"/>
                <a:sym typeface="Montserrat Classic"/>
              </a:rPr>
              <a:t>Severe flooding events like the 2015 Cumbria floods caused £500 million in damages.</a:t>
            </a:r>
          </a:p>
          <a:p>
            <a:pPr marL="669289" lvl="1" indent="-334645" algn="l">
              <a:lnSpc>
                <a:spcPts val="4339"/>
              </a:lnSpc>
              <a:buFont typeface="Arial"/>
              <a:buChar char="•"/>
            </a:pPr>
            <a:r>
              <a:rPr lang="en-US" sz="3099">
                <a:solidFill>
                  <a:srgbClr val="000000"/>
                </a:solidFill>
                <a:latin typeface="Montserrat Classic"/>
                <a:ea typeface="Montserrat Classic"/>
                <a:cs typeface="Montserrat Classic"/>
                <a:sym typeface="Montserrat Classic"/>
              </a:rPr>
              <a:t>Urban areas like London and Manchester are particularly prone to flash floods due to impermeable surfaces like roads                                                and pavements.</a:t>
            </a:r>
          </a:p>
        </p:txBody>
      </p:sp>
      <p:sp>
        <p:nvSpPr>
          <p:cNvPr id="19" name="TextBox 19"/>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2419</Words>
  <Application>Microsoft Office PowerPoint</Application>
  <PresentationFormat>Custom</PresentationFormat>
  <Paragraphs>215</Paragraphs>
  <Slides>25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Montserrat Semi-Bold</vt:lpstr>
      <vt:lpstr>Montserrat Classic</vt:lpstr>
      <vt:lpstr>Times New Roman Condensed</vt:lpstr>
      <vt:lpstr>Times New Roman Condensed Bold</vt:lpstr>
      <vt:lpstr>Montserrat Classic Bold</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created xsi:type="dcterms:W3CDTF">2025-03-19T10:08:17Z</dcterms:created>
  <dcterms:modified xsi:type="dcterms:W3CDTF">2025-03-19T10:12:30Z</dcterms:modified>
  <dc:identifier/>
</cp:coreProperties>
</file>