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x="18288000" cy="10287000"/>
  <p:notesSz cx="6858000" cy="9144000"/>
  <p:embeddedFontLst>
    <p:embeddedFont>
      <p:font typeface="Montserrat Classic Bold" charset="1" panose="00000800000000000000"/>
      <p:regular r:id="rId33"/>
    </p:embeddedFont>
    <p:embeddedFont>
      <p:font typeface="Montserrat Classic" charset="1" panose="00000500000000000000"/>
      <p:regular r:id="rId34"/>
    </p:embeddedFont>
    <p:embeddedFont>
      <p:font typeface="Arimo" charset="1" panose="020B0604020202020204"/>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fonts/font33.fntdata" Type="http://schemas.openxmlformats.org/officeDocument/2006/relationships/font"/><Relationship Id="rId34" Target="fonts/font34.fntdata" Type="http://schemas.openxmlformats.org/officeDocument/2006/relationships/font"/><Relationship Id="rId35" Target="notesMasters/notesMaster1.xml" Type="http://schemas.openxmlformats.org/officeDocument/2006/relationships/notesMaster"/><Relationship Id="rId36" Target="theme/theme2.xml" Type="http://schemas.openxmlformats.org/officeDocument/2006/relationships/theme"/><Relationship Id="rId37" Target="notesSlides/notesSlide1.xml" Type="http://schemas.openxmlformats.org/officeDocument/2006/relationships/notesSlide"/><Relationship Id="rId38" Target="fonts/font38.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https://www.metoffice.gov.uk/weather/learn-about/weather/types-of-weather/wind/what-is-the-jet-stream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2.png" Type="http://schemas.openxmlformats.org/officeDocument/2006/relationships/image"/><Relationship Id="rId6" Target="../media/image16.png" Type="http://schemas.openxmlformats.org/officeDocument/2006/relationships/image"/><Relationship Id="rId7" Target="../media/image7.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2.png" Type="http://schemas.openxmlformats.org/officeDocument/2006/relationships/image"/><Relationship Id="rId6" Target="../media/image17.png" Type="http://schemas.openxmlformats.org/officeDocument/2006/relationships/image"/><Relationship Id="rId7" Target="../media/image18.png" Type="http://schemas.openxmlformats.org/officeDocument/2006/relationships/image"/><Relationship Id="rId8" Target="../media/image19.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2.png" Type="http://schemas.openxmlformats.org/officeDocument/2006/relationships/image"/><Relationship Id="rId6" Target="../media/image20.png" Type="http://schemas.openxmlformats.org/officeDocument/2006/relationships/image"/><Relationship Id="rId7" Target="../media/image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2.png" Type="http://schemas.openxmlformats.org/officeDocument/2006/relationships/image"/><Relationship Id="rId6" Target="../media/image2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2.png" Type="http://schemas.openxmlformats.org/officeDocument/2006/relationships/image"/><Relationship Id="rId6" Target="../media/image22.png" Type="http://schemas.openxmlformats.org/officeDocument/2006/relationships/image"/><Relationship Id="rId7" Target="../media/image23.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2.png" Type="http://schemas.openxmlformats.org/officeDocument/2006/relationships/image"/><Relationship Id="rId6" Target="../media/image24.png" Type="http://schemas.openxmlformats.org/officeDocument/2006/relationships/image"/><Relationship Id="rId7" Target="../media/image25.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2.png" Type="http://schemas.openxmlformats.org/officeDocument/2006/relationships/image"/><Relationship Id="rId6" Target="../media/image26.png" Type="http://schemas.openxmlformats.org/officeDocument/2006/relationships/image"/><Relationship Id="rId7" Target="../media/image27.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7.png" Type="http://schemas.openxmlformats.org/officeDocument/2006/relationships/image"/><Relationship Id="rId7" Target="../media/image28.png" Type="http://schemas.openxmlformats.org/officeDocument/2006/relationships/image"/><Relationship Id="rId8" Target="../media/image29.png" Type="http://schemas.openxmlformats.org/officeDocument/2006/relationships/image"/><Relationship Id="rId9" Target="../media/image30.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5.png" Type="http://schemas.openxmlformats.org/officeDocument/2006/relationships/image"/><Relationship Id="rId6" Target="../media/image2.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svg" Type="http://schemas.openxmlformats.org/officeDocument/2006/relationships/image"/><Relationship Id="rId11" Target="../media/image35.png" Type="http://schemas.openxmlformats.org/officeDocument/2006/relationships/image"/><Relationship Id="rId12" Target="../media/image36.svg" Type="http://schemas.openxmlformats.org/officeDocument/2006/relationships/image"/><Relationship Id="rId2" Target="../media/image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5.png" Type="http://schemas.openxmlformats.org/officeDocument/2006/relationships/image"/><Relationship Id="rId6" Target="../media/image2.png" Type="http://schemas.openxmlformats.org/officeDocument/2006/relationships/image"/><Relationship Id="rId7" Target="../media/image31.png" Type="http://schemas.openxmlformats.org/officeDocument/2006/relationships/image"/><Relationship Id="rId8" Target="../media/image32.png" Type="http://schemas.openxmlformats.org/officeDocument/2006/relationships/image"/><Relationship Id="rId9" Target="../media/image33.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5.png" Type="http://schemas.openxmlformats.org/officeDocument/2006/relationships/image"/><Relationship Id="rId6" Target="../media/image37.png" Type="http://schemas.openxmlformats.org/officeDocument/2006/relationships/image"/><Relationship Id="rId7" Target="../media/image38.png" Type="http://schemas.openxmlformats.org/officeDocument/2006/relationships/image"/><Relationship Id="rId8" Target="../media/image2.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5.png" Type="http://schemas.openxmlformats.org/officeDocument/2006/relationships/image"/><Relationship Id="rId6" Target="../media/image2.png" Type="http://schemas.openxmlformats.org/officeDocument/2006/relationships/image"/><Relationship Id="rId7" Target="../media/image39.png" Type="http://schemas.openxmlformats.org/officeDocument/2006/relationships/image"/><Relationship Id="rId8" Target="../media/image40.png" Type="http://schemas.openxmlformats.org/officeDocument/2006/relationships/image"/><Relationship Id="rId9" Target="../media/image41.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png" Type="http://schemas.openxmlformats.org/officeDocument/2006/relationships/image"/><Relationship Id="rId2" Target="../media/image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5.png" Type="http://schemas.openxmlformats.org/officeDocument/2006/relationships/image"/><Relationship Id="rId6" Target="../media/image2.png" Type="http://schemas.openxmlformats.org/officeDocument/2006/relationships/image"/><Relationship Id="rId7" Target="../media/image7.png" Type="http://schemas.openxmlformats.org/officeDocument/2006/relationships/image"/><Relationship Id="rId8" Target="../media/image28.png" Type="http://schemas.openxmlformats.org/officeDocument/2006/relationships/image"/><Relationship Id="rId9" Target="../media/image42.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png" Type="http://schemas.openxmlformats.org/officeDocument/2006/relationships/image"/><Relationship Id="rId2" Target="../media/image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5.png" Type="http://schemas.openxmlformats.org/officeDocument/2006/relationships/image"/><Relationship Id="rId6" Target="../media/image2.png" Type="http://schemas.openxmlformats.org/officeDocument/2006/relationships/image"/><Relationship Id="rId7" Target="../media/image7.png" Type="http://schemas.openxmlformats.org/officeDocument/2006/relationships/image"/><Relationship Id="rId8" Target="../media/image28.png" Type="http://schemas.openxmlformats.org/officeDocument/2006/relationships/image"/><Relationship Id="rId9" Target="../media/image4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5.png" Type="http://schemas.openxmlformats.org/officeDocument/2006/relationships/image"/><Relationship Id="rId6" Target="../media/image2.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5.png" Type="http://schemas.openxmlformats.org/officeDocument/2006/relationships/image"/><Relationship Id="rId6" Target="../media/image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5.png" Type="http://schemas.openxmlformats.org/officeDocument/2006/relationships/image"/><Relationship Id="rId6" Target="../media/image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svg" Type="http://schemas.openxmlformats.org/officeDocument/2006/relationships/image"/><Relationship Id="rId11" Target="../media/image11.png" Type="http://schemas.openxmlformats.org/officeDocument/2006/relationships/image"/><Relationship Id="rId12" Target="../media/image12.svg" Type="http://schemas.openxmlformats.org/officeDocument/2006/relationships/image"/><Relationship Id="rId2" Target="../notesSlides/notesSlide1.xml" Type="http://schemas.openxmlformats.org/officeDocument/2006/relationships/notesSlide"/><Relationship Id="rId3" Target="../media/image1.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2.png" Type="http://schemas.openxmlformats.org/officeDocument/2006/relationships/image"/><Relationship Id="rId8" Target="../media/image8.png" Type="http://schemas.openxmlformats.org/officeDocument/2006/relationships/image"/><Relationship Id="rId9" Target="../media/image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2.png" Type="http://schemas.openxmlformats.org/officeDocument/2006/relationships/image"/><Relationship Id="rId6" Target="../media/image1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2.png" Type="http://schemas.openxmlformats.org/officeDocument/2006/relationships/image"/><Relationship Id="rId6" Target="../media/image14.jpeg" Type="http://schemas.openxmlformats.org/officeDocument/2006/relationships/image"/><Relationship Id="rId7" Target="https://jenikirbyhistory.getarchive.net/media/a-cyclone-is-a-low-pressure-area-of-winds-that-spiral-4ee9b0"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2.png" Type="http://schemas.openxmlformats.org/officeDocument/2006/relationships/image"/><Relationship Id="rId6" Target="../media/image15.png" Type="http://schemas.openxmlformats.org/officeDocument/2006/relationships/image"/><Relationship Id="rId7" Target="../media/image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49175"/>
            <a:ext cx="17964148" cy="13720367"/>
          </a:xfrm>
          <a:custGeom>
            <a:avLst/>
            <a:gdLst/>
            <a:ahLst/>
            <a:cxnLst/>
            <a:rect r="r" b="b" t="t" l="l"/>
            <a:pathLst>
              <a:path h="13720367" w="17964148">
                <a:moveTo>
                  <a:pt x="0" y="0"/>
                </a:moveTo>
                <a:lnTo>
                  <a:pt x="17964148" y="0"/>
                </a:lnTo>
                <a:lnTo>
                  <a:pt x="17964148" y="13720367"/>
                </a:lnTo>
                <a:lnTo>
                  <a:pt x="0" y="13720367"/>
                </a:lnTo>
                <a:lnTo>
                  <a:pt x="0" y="0"/>
                </a:lnTo>
                <a:close/>
              </a:path>
            </a:pathLst>
          </a:custGeom>
          <a:blipFill>
            <a:blip r:embed="rId2">
              <a:alphaModFix amt="10999"/>
            </a:blip>
            <a:stretch>
              <a:fillRect l="0" t="0" r="0" b="-30930"/>
            </a:stretch>
          </a:blipFill>
        </p:spPr>
      </p:sp>
      <p:sp>
        <p:nvSpPr>
          <p:cNvPr name="Freeform 3" id="3"/>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3"/>
            <a:stretch>
              <a:fillRect l="-21116" t="0" r="-19874" b="-67942"/>
            </a:stretch>
          </a:blipFill>
        </p:spPr>
      </p:sp>
      <p:grpSp>
        <p:nvGrpSpPr>
          <p:cNvPr name="Group 4" id="4"/>
          <p:cNvGrpSpPr/>
          <p:nvPr/>
        </p:nvGrpSpPr>
        <p:grpSpPr>
          <a:xfrm rot="0">
            <a:off x="0" y="1200612"/>
            <a:ext cx="18288000" cy="2474862"/>
            <a:chOff x="0" y="0"/>
            <a:chExt cx="4816593" cy="651815"/>
          </a:xfrm>
        </p:grpSpPr>
        <p:sp>
          <p:nvSpPr>
            <p:cNvPr name="Freeform 5" id="5"/>
            <p:cNvSpPr/>
            <p:nvPr/>
          </p:nvSpPr>
          <p:spPr>
            <a:xfrm flipH="false" flipV="false" rot="0">
              <a:off x="0" y="0"/>
              <a:ext cx="4816592" cy="651815"/>
            </a:xfrm>
            <a:custGeom>
              <a:avLst/>
              <a:gdLst/>
              <a:ahLst/>
              <a:cxnLst/>
              <a:rect r="r" b="b" t="t" l="l"/>
              <a:pathLst>
                <a:path h="651815" w="4816592">
                  <a:moveTo>
                    <a:pt x="0" y="0"/>
                  </a:moveTo>
                  <a:lnTo>
                    <a:pt x="4816592" y="0"/>
                  </a:lnTo>
                  <a:lnTo>
                    <a:pt x="4816592" y="651815"/>
                  </a:lnTo>
                  <a:lnTo>
                    <a:pt x="0" y="651815"/>
                  </a:lnTo>
                  <a:close/>
                </a:path>
              </a:pathLst>
            </a:custGeom>
            <a:solidFill>
              <a:srgbClr val="1C78B6"/>
            </a:solidFill>
          </p:spPr>
        </p:sp>
        <p:sp>
          <p:nvSpPr>
            <p:cNvPr name="TextBox 6" id="6"/>
            <p:cNvSpPr txBox="true"/>
            <p:nvPr/>
          </p:nvSpPr>
          <p:spPr>
            <a:xfrm>
              <a:off x="0" y="-142875"/>
              <a:ext cx="4816593" cy="794690"/>
            </a:xfrm>
            <a:prstGeom prst="rect">
              <a:avLst/>
            </a:prstGeom>
          </p:spPr>
          <p:txBody>
            <a:bodyPr anchor="ctr" rtlCol="false" tIns="50800" lIns="50800" bIns="50800" rIns="50800"/>
            <a:lstStyle/>
            <a:p>
              <a:pPr algn="ctr">
                <a:lnSpc>
                  <a:spcPts val="10499"/>
                </a:lnSpc>
              </a:pPr>
            </a:p>
          </p:txBody>
        </p:sp>
      </p:grpSp>
      <p:sp>
        <p:nvSpPr>
          <p:cNvPr name="TextBox 7" id="7"/>
          <p:cNvSpPr txBox="true"/>
          <p:nvPr/>
        </p:nvSpPr>
        <p:spPr>
          <a:xfrm rot="0">
            <a:off x="662535" y="4888432"/>
            <a:ext cx="16962931" cy="4573270"/>
          </a:xfrm>
          <a:prstGeom prst="rect">
            <a:avLst/>
          </a:prstGeom>
        </p:spPr>
        <p:txBody>
          <a:bodyPr anchor="t" rtlCol="false" tIns="0" lIns="0" bIns="0" rIns="0">
            <a:spAutoFit/>
          </a:bodyPr>
          <a:lstStyle/>
          <a:p>
            <a:pPr algn="l" marL="798831" indent="-399416" lvl="1">
              <a:lnSpc>
                <a:spcPts val="5180"/>
              </a:lnSpc>
              <a:buFont typeface="Arial"/>
              <a:buChar char="•"/>
            </a:pPr>
            <a:r>
              <a:rPr lang="en-US" b="true" sz="3700">
                <a:solidFill>
                  <a:srgbClr val="000000"/>
                </a:solidFill>
                <a:latin typeface="Montserrat Classic Bold"/>
                <a:ea typeface="Montserrat Classic Bold"/>
                <a:cs typeface="Montserrat Classic Bold"/>
                <a:sym typeface="Montserrat Classic Bold"/>
              </a:rPr>
              <a:t>Explore the causes of Storm Babet.</a:t>
            </a:r>
          </a:p>
          <a:p>
            <a:pPr algn="l" marL="798831" indent="-399416" lvl="1">
              <a:lnSpc>
                <a:spcPts val="5180"/>
              </a:lnSpc>
              <a:buFont typeface="Arial"/>
              <a:buChar char="•"/>
            </a:pPr>
            <a:r>
              <a:rPr lang="en-US" b="true" sz="3700">
                <a:solidFill>
                  <a:srgbClr val="000000"/>
                </a:solidFill>
                <a:latin typeface="Montserrat Classic Bold"/>
                <a:ea typeface="Montserrat Classic Bold"/>
                <a:cs typeface="Montserrat Classic Bold"/>
                <a:sym typeface="Montserrat Classic Bold"/>
              </a:rPr>
              <a:t>Analyse the social, economic and environmental impacts of Storm Babet on the UK.</a:t>
            </a:r>
          </a:p>
          <a:p>
            <a:pPr algn="l" marL="798831" indent="-399416" lvl="1">
              <a:lnSpc>
                <a:spcPts val="5180"/>
              </a:lnSpc>
              <a:buFont typeface="Arial"/>
              <a:buChar char="•"/>
            </a:pPr>
            <a:r>
              <a:rPr lang="en-US" b="true" sz="3700">
                <a:solidFill>
                  <a:srgbClr val="000000"/>
                </a:solidFill>
                <a:latin typeface="Montserrat Classic Bold"/>
                <a:ea typeface="Montserrat Classic Bold"/>
                <a:cs typeface="Montserrat Classic Bold"/>
                <a:sym typeface="Montserrat Classic Bold"/>
              </a:rPr>
              <a:t>Understand the strategies used to reduce the risks and impacts of Storm Babet.</a:t>
            </a:r>
          </a:p>
          <a:p>
            <a:pPr algn="l" marL="798831" indent="-399416" lvl="1">
              <a:lnSpc>
                <a:spcPts val="5180"/>
              </a:lnSpc>
              <a:buFont typeface="Arial"/>
              <a:buChar char="•"/>
            </a:pPr>
            <a:r>
              <a:rPr lang="en-US" b="true" sz="3700">
                <a:solidFill>
                  <a:srgbClr val="000000"/>
                </a:solidFill>
                <a:latin typeface="Montserrat Classic Bold"/>
                <a:ea typeface="Montserrat Classic Bold"/>
                <a:cs typeface="Montserrat Classic Bold"/>
                <a:sym typeface="Montserrat Classic Bold"/>
              </a:rPr>
              <a:t>Use the Storm Babet case study to examine whether UK weather is becoming more extreme.</a:t>
            </a:r>
          </a:p>
        </p:txBody>
      </p:sp>
      <p:sp>
        <p:nvSpPr>
          <p:cNvPr name="TextBox 8" id="8"/>
          <p:cNvSpPr txBox="true"/>
          <p:nvPr/>
        </p:nvSpPr>
        <p:spPr>
          <a:xfrm rot="0">
            <a:off x="0" y="975001"/>
            <a:ext cx="18288000" cy="2716534"/>
          </a:xfrm>
          <a:prstGeom prst="rect">
            <a:avLst/>
          </a:prstGeom>
        </p:spPr>
        <p:txBody>
          <a:bodyPr anchor="t" rtlCol="false" tIns="0" lIns="0" bIns="0" rIns="0">
            <a:spAutoFit/>
          </a:bodyPr>
          <a:lstStyle/>
          <a:p>
            <a:pPr algn="ctr">
              <a:lnSpc>
                <a:spcPts val="10919"/>
              </a:lnSpc>
            </a:pPr>
            <a:r>
              <a:rPr lang="en-US" sz="7799" b="true">
                <a:solidFill>
                  <a:srgbClr val="FFFFFF"/>
                </a:solidFill>
                <a:latin typeface="Montserrat Classic Bold"/>
                <a:ea typeface="Montserrat Classic Bold"/>
                <a:cs typeface="Montserrat Classic Bold"/>
                <a:sym typeface="Montserrat Classic Bold"/>
              </a:rPr>
              <a:t>GCSE Case Study: </a:t>
            </a:r>
          </a:p>
          <a:p>
            <a:pPr algn="ctr">
              <a:lnSpc>
                <a:spcPts val="10919"/>
              </a:lnSpc>
              <a:spcBef>
                <a:spcPct val="0"/>
              </a:spcBef>
            </a:pPr>
            <a:r>
              <a:rPr lang="en-US" b="true" sz="7799">
                <a:solidFill>
                  <a:srgbClr val="FFFFFF"/>
                </a:solidFill>
                <a:latin typeface="Montserrat Classic Bold"/>
                <a:ea typeface="Montserrat Classic Bold"/>
                <a:cs typeface="Montserrat Classic Bold"/>
                <a:sym typeface="Montserrat Classic Bold"/>
              </a:rPr>
              <a:t>Storm Babet</a:t>
            </a:r>
          </a:p>
        </p:txBody>
      </p:sp>
      <p:sp>
        <p:nvSpPr>
          <p:cNvPr name="TextBox 9" id="9"/>
          <p:cNvSpPr txBox="true"/>
          <p:nvPr/>
        </p:nvSpPr>
        <p:spPr>
          <a:xfrm rot="0">
            <a:off x="1028678" y="3732067"/>
            <a:ext cx="8616752" cy="1094742"/>
          </a:xfrm>
          <a:prstGeom prst="rect">
            <a:avLst/>
          </a:prstGeom>
        </p:spPr>
        <p:txBody>
          <a:bodyPr anchor="t" rtlCol="false" tIns="0" lIns="0" bIns="0" rIns="0">
            <a:spAutoFit/>
          </a:bodyPr>
          <a:lstStyle/>
          <a:p>
            <a:pPr algn="ctr">
              <a:lnSpc>
                <a:spcPts val="8959"/>
              </a:lnSpc>
              <a:spcBef>
                <a:spcPct val="0"/>
              </a:spcBef>
            </a:pPr>
            <a:r>
              <a:rPr lang="en-US" b="true" sz="6399">
                <a:solidFill>
                  <a:srgbClr val="000000"/>
                </a:solidFill>
                <a:latin typeface="Montserrat Classic Bold"/>
                <a:ea typeface="Montserrat Classic Bold"/>
                <a:cs typeface="Montserrat Classic Bold"/>
                <a:sym typeface="Montserrat Classic Bold"/>
              </a:rPr>
              <a:t>Learning Objectives: </a:t>
            </a:r>
          </a:p>
        </p:txBody>
      </p:sp>
      <p:sp>
        <p:nvSpPr>
          <p:cNvPr name="Freeform 10" id="10"/>
          <p:cNvSpPr/>
          <p:nvPr/>
        </p:nvSpPr>
        <p:spPr>
          <a:xfrm flipH="false" flipV="false" rot="0">
            <a:off x="479309" y="739796"/>
            <a:ext cx="3267227" cy="3263143"/>
          </a:xfrm>
          <a:custGeom>
            <a:avLst/>
            <a:gdLst/>
            <a:ahLst/>
            <a:cxnLst/>
            <a:rect r="r" b="b" t="t" l="l"/>
            <a:pathLst>
              <a:path h="3263143" w="3267227">
                <a:moveTo>
                  <a:pt x="0" y="0"/>
                </a:moveTo>
                <a:lnTo>
                  <a:pt x="3267227" y="0"/>
                </a:lnTo>
                <a:lnTo>
                  <a:pt x="3267227" y="3263143"/>
                </a:lnTo>
                <a:lnTo>
                  <a:pt x="0" y="32631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grpSp>
        <p:nvGrpSpPr>
          <p:cNvPr name="Group 3" id="3"/>
          <p:cNvGrpSpPr/>
          <p:nvPr/>
        </p:nvGrpSpPr>
        <p:grpSpPr>
          <a:xfrm rot="0">
            <a:off x="0" y="651219"/>
            <a:ext cx="18775720" cy="1250020"/>
            <a:chOff x="0" y="0"/>
            <a:chExt cx="7425681" cy="494375"/>
          </a:xfrm>
        </p:grpSpPr>
        <p:sp>
          <p:nvSpPr>
            <p:cNvPr name="Freeform 4" id="4"/>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5" id="5"/>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6" id="6"/>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2283142" y="3849053"/>
            <a:ext cx="203835" cy="227648"/>
            <a:chOff x="0" y="0"/>
            <a:chExt cx="271780" cy="303530"/>
          </a:xfrm>
        </p:grpSpPr>
        <p:sp>
          <p:nvSpPr>
            <p:cNvPr name="Freeform 8" id="8"/>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sp>
        <p:nvSpPr>
          <p:cNvPr name="Freeform 9" id="9"/>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5"/>
            <a:stretch>
              <a:fillRect l="-21116" t="0" r="-19874" b="-67942"/>
            </a:stretch>
          </a:blipFill>
        </p:spPr>
      </p:sp>
      <p:sp>
        <p:nvSpPr>
          <p:cNvPr name="TextBox 10" id="10"/>
          <p:cNvSpPr txBox="true"/>
          <p:nvPr/>
        </p:nvSpPr>
        <p:spPr>
          <a:xfrm rot="0">
            <a:off x="2997372" y="3009518"/>
            <a:ext cx="12293256" cy="1313181"/>
          </a:xfrm>
          <a:prstGeom prst="rect">
            <a:avLst/>
          </a:prstGeom>
        </p:spPr>
        <p:txBody>
          <a:bodyPr anchor="t" rtlCol="false" tIns="0" lIns="0" bIns="0" rIns="0">
            <a:spAutoFit/>
          </a:bodyPr>
          <a:lstStyle/>
          <a:p>
            <a:pPr algn="ctr">
              <a:lnSpc>
                <a:spcPts val="5319"/>
              </a:lnSpc>
            </a:pPr>
            <a:r>
              <a:rPr lang="en-US" sz="3799" b="true">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Match the cause’s of Stom Babet to the description </a:t>
            </a:r>
          </a:p>
        </p:txBody>
      </p:sp>
      <p:sp>
        <p:nvSpPr>
          <p:cNvPr name="Freeform 11" id="11"/>
          <p:cNvSpPr/>
          <p:nvPr/>
        </p:nvSpPr>
        <p:spPr>
          <a:xfrm flipH="false" flipV="false" rot="0">
            <a:off x="3248995" y="4677953"/>
            <a:ext cx="11790009" cy="4006007"/>
          </a:xfrm>
          <a:custGeom>
            <a:avLst/>
            <a:gdLst/>
            <a:ahLst/>
            <a:cxnLst/>
            <a:rect r="r" b="b" t="t" l="l"/>
            <a:pathLst>
              <a:path h="4006007" w="11790009">
                <a:moveTo>
                  <a:pt x="0" y="0"/>
                </a:moveTo>
                <a:lnTo>
                  <a:pt x="11790010" y="0"/>
                </a:lnTo>
                <a:lnTo>
                  <a:pt x="11790010" y="4006007"/>
                </a:lnTo>
                <a:lnTo>
                  <a:pt x="0" y="4006007"/>
                </a:lnTo>
                <a:lnTo>
                  <a:pt x="0" y="0"/>
                </a:lnTo>
                <a:close/>
              </a:path>
            </a:pathLst>
          </a:custGeom>
          <a:blipFill>
            <a:blip r:embed="rId6"/>
            <a:stretch>
              <a:fillRect l="0" t="-18697" r="0" b="0"/>
            </a:stretch>
          </a:blipFill>
        </p:spPr>
      </p:sp>
      <p:sp>
        <p:nvSpPr>
          <p:cNvPr name="Freeform 12" id="12"/>
          <p:cNvSpPr/>
          <p:nvPr/>
        </p:nvSpPr>
        <p:spPr>
          <a:xfrm flipH="true" flipV="false" rot="0">
            <a:off x="1445567" y="2774049"/>
            <a:ext cx="2155106" cy="2150006"/>
          </a:xfrm>
          <a:custGeom>
            <a:avLst/>
            <a:gdLst/>
            <a:ahLst/>
            <a:cxnLst/>
            <a:rect r="r" b="b" t="t" l="l"/>
            <a:pathLst>
              <a:path h="2150006" w="2155106">
                <a:moveTo>
                  <a:pt x="2155105" y="0"/>
                </a:moveTo>
                <a:lnTo>
                  <a:pt x="0" y="0"/>
                </a:lnTo>
                <a:lnTo>
                  <a:pt x="0" y="2150007"/>
                </a:lnTo>
                <a:lnTo>
                  <a:pt x="2155105" y="2150007"/>
                </a:lnTo>
                <a:lnTo>
                  <a:pt x="2155105" y="0"/>
                </a:lnTo>
                <a:close/>
              </a:path>
            </a:pathLst>
          </a:custGeom>
          <a:blipFill>
            <a:blip r:embed="rId7"/>
            <a:stretch>
              <a:fillRect l="-175504" t="-9321" r="-45209" b="-75035"/>
            </a:stretch>
          </a:blipFill>
        </p:spPr>
      </p:sp>
      <p:sp>
        <p:nvSpPr>
          <p:cNvPr name="TextBox 13" id="13"/>
          <p:cNvSpPr txBox="true"/>
          <p:nvPr/>
        </p:nvSpPr>
        <p:spPr>
          <a:xfrm rot="0">
            <a:off x="7954566" y="2029077"/>
            <a:ext cx="2378869" cy="837566"/>
          </a:xfrm>
          <a:prstGeom prst="rect">
            <a:avLst/>
          </a:prstGeom>
        </p:spPr>
        <p:txBody>
          <a:bodyPr anchor="t" rtlCol="false" tIns="0" lIns="0" bIns="0" rIns="0">
            <a:spAutoFit/>
          </a:bodyPr>
          <a:lstStyle/>
          <a:p>
            <a:pPr algn="ctr">
              <a:lnSpc>
                <a:spcPts val="6859"/>
              </a:lnSpc>
              <a:spcBef>
                <a:spcPct val="0"/>
              </a:spcBef>
            </a:pPr>
            <a:r>
              <a:rPr lang="en-US" b="true" sz="4899">
                <a:solidFill>
                  <a:srgbClr val="000000"/>
                </a:solidFill>
                <a:latin typeface="Montserrat Classic Bold"/>
                <a:ea typeface="Montserrat Classic Bold"/>
                <a:cs typeface="Montserrat Classic Bold"/>
                <a:sym typeface="Montserrat Classic Bold"/>
              </a:rPr>
              <a:t>Causes:</a:t>
            </a:r>
          </a:p>
        </p:txBody>
      </p:sp>
      <p:sp>
        <p:nvSpPr>
          <p:cNvPr name="TextBox 14" id="14"/>
          <p:cNvSpPr txBox="true"/>
          <p:nvPr/>
        </p:nvSpPr>
        <p:spPr>
          <a:xfrm rot="0">
            <a:off x="5002212" y="771544"/>
            <a:ext cx="10545812"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 </a:t>
            </a:r>
          </a:p>
        </p:txBody>
      </p:sp>
      <p:sp>
        <p:nvSpPr>
          <p:cNvPr name="TextBox 15" id="15"/>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grpSp>
        <p:nvGrpSpPr>
          <p:cNvPr name="Group 3" id="3"/>
          <p:cNvGrpSpPr/>
          <p:nvPr/>
        </p:nvGrpSpPr>
        <p:grpSpPr>
          <a:xfrm rot="0">
            <a:off x="0" y="651219"/>
            <a:ext cx="18775720" cy="1250020"/>
            <a:chOff x="0" y="0"/>
            <a:chExt cx="7425681" cy="494375"/>
          </a:xfrm>
        </p:grpSpPr>
        <p:sp>
          <p:nvSpPr>
            <p:cNvPr name="Freeform 4" id="4"/>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5" id="5"/>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6" id="6"/>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5"/>
            <a:stretch>
              <a:fillRect l="-21116" t="0" r="-19874" b="-67942"/>
            </a:stretch>
          </a:blipFill>
        </p:spPr>
      </p:sp>
      <p:sp>
        <p:nvSpPr>
          <p:cNvPr name="TextBox 8" id="8"/>
          <p:cNvSpPr txBox="true"/>
          <p:nvPr/>
        </p:nvSpPr>
        <p:spPr>
          <a:xfrm rot="0">
            <a:off x="6085805" y="2029077"/>
            <a:ext cx="6116389" cy="837566"/>
          </a:xfrm>
          <a:prstGeom prst="rect">
            <a:avLst/>
          </a:prstGeom>
        </p:spPr>
        <p:txBody>
          <a:bodyPr anchor="t" rtlCol="false" tIns="0" lIns="0" bIns="0" rIns="0">
            <a:spAutoFit/>
          </a:bodyPr>
          <a:lstStyle/>
          <a:p>
            <a:pPr algn="ctr">
              <a:lnSpc>
                <a:spcPts val="6859"/>
              </a:lnSpc>
              <a:spcBef>
                <a:spcPct val="0"/>
              </a:spcBef>
            </a:pPr>
            <a:r>
              <a:rPr lang="en-US" b="true" sz="4899">
                <a:solidFill>
                  <a:srgbClr val="000000"/>
                </a:solidFill>
                <a:latin typeface="Montserrat Classic Bold"/>
                <a:ea typeface="Montserrat Classic Bold"/>
                <a:cs typeface="Montserrat Classic Bold"/>
                <a:sym typeface="Montserrat Classic Bold"/>
              </a:rPr>
              <a:t>Locations Affected:</a:t>
            </a:r>
          </a:p>
        </p:txBody>
      </p:sp>
      <p:sp>
        <p:nvSpPr>
          <p:cNvPr name="TextBox 9" id="9"/>
          <p:cNvSpPr txBox="true"/>
          <p:nvPr/>
        </p:nvSpPr>
        <p:spPr>
          <a:xfrm rot="0">
            <a:off x="5002212" y="771544"/>
            <a:ext cx="10545812"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 </a:t>
            </a:r>
          </a:p>
        </p:txBody>
      </p:sp>
      <p:sp>
        <p:nvSpPr>
          <p:cNvPr name="TextBox 10" id="10"/>
          <p:cNvSpPr txBox="true"/>
          <p:nvPr/>
        </p:nvSpPr>
        <p:spPr>
          <a:xfrm rot="0">
            <a:off x="475048" y="5891296"/>
            <a:ext cx="5210209" cy="2920365"/>
          </a:xfrm>
          <a:prstGeom prst="rect">
            <a:avLst/>
          </a:prstGeom>
        </p:spPr>
        <p:txBody>
          <a:bodyPr anchor="t" rtlCol="false" tIns="0" lIns="0" bIns="0" rIns="0">
            <a:spAutoFit/>
          </a:bodyPr>
          <a:lstStyle/>
          <a:p>
            <a:pPr algn="ctr">
              <a:lnSpc>
                <a:spcPts val="3360"/>
              </a:lnSpc>
              <a:spcBef>
                <a:spcPct val="0"/>
              </a:spcBef>
            </a:pPr>
            <a:r>
              <a:rPr lang="en-US" b="true" sz="2400">
                <a:solidFill>
                  <a:srgbClr val="000000"/>
                </a:solidFill>
                <a:latin typeface="Montserrat Classic Bold"/>
                <a:ea typeface="Montserrat Classic Bold"/>
                <a:cs typeface="Montserrat Classic Bold"/>
                <a:sym typeface="Montserrat Classic Bold"/>
              </a:rPr>
              <a:t>Midlands: </a:t>
            </a:r>
          </a:p>
          <a:p>
            <a:pPr algn="l" marL="518163" indent="-259082" lvl="1">
              <a:lnSpc>
                <a:spcPts val="3360"/>
              </a:lnSpc>
              <a:buFont typeface="Arial"/>
              <a:buChar char="•"/>
            </a:pPr>
            <a:r>
              <a:rPr lang="en-US" sz="2400">
                <a:solidFill>
                  <a:srgbClr val="000000"/>
                </a:solidFill>
                <a:latin typeface="Montserrat Classic"/>
                <a:ea typeface="Montserrat Classic"/>
                <a:cs typeface="Montserrat Classic"/>
                <a:sym typeface="Montserrat Classic"/>
              </a:rPr>
              <a:t>Derby and Nottingham:</a:t>
            </a:r>
            <a:r>
              <a:rPr lang="en-US" b="true" sz="2400">
                <a:solidFill>
                  <a:srgbClr val="000000"/>
                </a:solidFill>
                <a:latin typeface="Montserrat Classic Bold"/>
                <a:ea typeface="Montserrat Classic Bold"/>
                <a:cs typeface="Montserrat Classic Bold"/>
                <a:sym typeface="Montserrat Classic Bold"/>
              </a:rPr>
              <a:t> </a:t>
            </a:r>
            <a:r>
              <a:rPr lang="en-US" sz="2400">
                <a:solidFill>
                  <a:srgbClr val="000000"/>
                </a:solidFill>
                <a:latin typeface="Montserrat Classic"/>
                <a:ea typeface="Montserrat Classic"/>
                <a:cs typeface="Montserrat Classic"/>
                <a:sym typeface="Montserrat Classic"/>
              </a:rPr>
              <a:t>Rivers exceeded record levels, causing significant flooding.</a:t>
            </a:r>
          </a:p>
          <a:p>
            <a:pPr algn="l" marL="518163" indent="-259082" lvl="1">
              <a:lnSpc>
                <a:spcPts val="3360"/>
              </a:lnSpc>
              <a:buFont typeface="Arial"/>
              <a:buChar char="•"/>
            </a:pPr>
            <a:r>
              <a:rPr lang="en-US" sz="2400">
                <a:solidFill>
                  <a:srgbClr val="000000"/>
                </a:solidFill>
                <a:latin typeface="Montserrat Classic"/>
                <a:ea typeface="Montserrat Classic"/>
                <a:cs typeface="Montserrat Classic"/>
                <a:sym typeface="Montserrat Classic"/>
              </a:rPr>
              <a:t>Retford, Nottinghamshire: Evacuation orders were issued for parts of the town.</a:t>
            </a:r>
          </a:p>
        </p:txBody>
      </p:sp>
      <p:sp>
        <p:nvSpPr>
          <p:cNvPr name="TextBox 11" id="11"/>
          <p:cNvSpPr txBox="true"/>
          <p:nvPr/>
        </p:nvSpPr>
        <p:spPr>
          <a:xfrm rot="0">
            <a:off x="12533399" y="3038093"/>
            <a:ext cx="5279318" cy="3339465"/>
          </a:xfrm>
          <a:prstGeom prst="rect">
            <a:avLst/>
          </a:prstGeom>
        </p:spPr>
        <p:txBody>
          <a:bodyPr anchor="t" rtlCol="false" tIns="0" lIns="0" bIns="0" rIns="0">
            <a:spAutoFit/>
          </a:bodyPr>
          <a:lstStyle/>
          <a:p>
            <a:pPr algn="ctr">
              <a:lnSpc>
                <a:spcPts val="3360"/>
              </a:lnSpc>
              <a:spcBef>
                <a:spcPct val="0"/>
              </a:spcBef>
            </a:pPr>
            <a:r>
              <a:rPr lang="en-US" b="true" sz="2400">
                <a:solidFill>
                  <a:srgbClr val="000000"/>
                </a:solidFill>
                <a:latin typeface="Montserrat Classic Bold"/>
                <a:ea typeface="Montserrat Classic Bold"/>
                <a:cs typeface="Montserrat Classic Bold"/>
                <a:sym typeface="Montserrat Classic Bold"/>
              </a:rPr>
              <a:t>Scotland: </a:t>
            </a:r>
          </a:p>
          <a:p>
            <a:pPr algn="l" marL="518163" indent="-259082" lvl="1">
              <a:lnSpc>
                <a:spcPts val="3360"/>
              </a:lnSpc>
              <a:buFont typeface="Arial"/>
              <a:buChar char="•"/>
            </a:pPr>
            <a:r>
              <a:rPr lang="en-US" sz="2400">
                <a:solidFill>
                  <a:srgbClr val="000000"/>
                </a:solidFill>
                <a:latin typeface="Montserrat Classic"/>
                <a:ea typeface="Montserrat Classic"/>
                <a:cs typeface="Montserrat Classic"/>
                <a:sym typeface="Montserrat Classic"/>
              </a:rPr>
              <a:t>Brechin, Angus: Became accessible only by boat at one point due to severe flooding.</a:t>
            </a:r>
          </a:p>
          <a:p>
            <a:pPr algn="l" marL="518163" indent="-259082" lvl="1">
              <a:lnSpc>
                <a:spcPts val="3360"/>
              </a:lnSpc>
              <a:buFont typeface="Arial"/>
              <a:buChar char="•"/>
            </a:pPr>
            <a:r>
              <a:rPr lang="en-US" sz="2400">
                <a:solidFill>
                  <a:srgbClr val="000000"/>
                </a:solidFill>
                <a:latin typeface="Montserrat Classic"/>
                <a:ea typeface="Montserrat Classic"/>
                <a:cs typeface="Montserrat Classic"/>
                <a:sym typeface="Montserrat Classic"/>
              </a:rPr>
              <a:t>Aberdeen: Major roads were closed as flood defences were overtopped by the river South Esk.</a:t>
            </a:r>
          </a:p>
        </p:txBody>
      </p:sp>
      <p:sp>
        <p:nvSpPr>
          <p:cNvPr name="TextBox 12" id="12"/>
          <p:cNvSpPr txBox="true"/>
          <p:nvPr/>
        </p:nvSpPr>
        <p:spPr>
          <a:xfrm rot="0">
            <a:off x="475048" y="3476729"/>
            <a:ext cx="5210209" cy="1243965"/>
          </a:xfrm>
          <a:prstGeom prst="rect">
            <a:avLst/>
          </a:prstGeom>
        </p:spPr>
        <p:txBody>
          <a:bodyPr anchor="t" rtlCol="false" tIns="0" lIns="0" bIns="0" rIns="0">
            <a:spAutoFit/>
          </a:bodyPr>
          <a:lstStyle/>
          <a:p>
            <a:pPr algn="ctr">
              <a:lnSpc>
                <a:spcPts val="3360"/>
              </a:lnSpc>
            </a:pPr>
            <a:r>
              <a:rPr lang="en-US" b="true" sz="2400">
                <a:solidFill>
                  <a:srgbClr val="000000"/>
                </a:solidFill>
                <a:latin typeface="Montserrat Classic Bold"/>
                <a:ea typeface="Montserrat Classic Bold"/>
                <a:cs typeface="Montserrat Classic Bold"/>
                <a:sym typeface="Montserrat Classic Bold"/>
              </a:rPr>
              <a:t>Northern Ireland: </a:t>
            </a:r>
          </a:p>
          <a:p>
            <a:pPr algn="l" marL="518163" indent="-259082" lvl="1">
              <a:lnSpc>
                <a:spcPts val="3360"/>
              </a:lnSpc>
              <a:buFont typeface="Arial"/>
              <a:buChar char="•"/>
            </a:pPr>
            <a:r>
              <a:rPr lang="en-US" sz="2400">
                <a:solidFill>
                  <a:srgbClr val="000000"/>
                </a:solidFill>
                <a:latin typeface="Montserrat Classic"/>
                <a:ea typeface="Montserrat Classic"/>
                <a:cs typeface="Montserrat Classic"/>
                <a:sym typeface="Montserrat Classic"/>
              </a:rPr>
              <a:t>Derry: Experienced extensive damage due to flooding.</a:t>
            </a:r>
          </a:p>
        </p:txBody>
      </p:sp>
      <p:sp>
        <p:nvSpPr>
          <p:cNvPr name="TextBox 13" id="13"/>
          <p:cNvSpPr txBox="true"/>
          <p:nvPr/>
        </p:nvSpPr>
        <p:spPr>
          <a:xfrm rot="0">
            <a:off x="12475348" y="6941388"/>
            <a:ext cx="5395421" cy="1663065"/>
          </a:xfrm>
          <a:prstGeom prst="rect">
            <a:avLst/>
          </a:prstGeom>
        </p:spPr>
        <p:txBody>
          <a:bodyPr anchor="t" rtlCol="false" tIns="0" lIns="0" bIns="0" rIns="0">
            <a:spAutoFit/>
          </a:bodyPr>
          <a:lstStyle/>
          <a:p>
            <a:pPr algn="ctr">
              <a:lnSpc>
                <a:spcPts val="3360"/>
              </a:lnSpc>
              <a:spcBef>
                <a:spcPct val="0"/>
              </a:spcBef>
            </a:pPr>
            <a:r>
              <a:rPr lang="en-US" b="true" sz="2400">
                <a:solidFill>
                  <a:srgbClr val="000000"/>
                </a:solidFill>
                <a:latin typeface="Montserrat Classic Bold"/>
                <a:ea typeface="Montserrat Classic Bold"/>
                <a:cs typeface="Montserrat Classic Bold"/>
                <a:sym typeface="Montserrat Classic Bold"/>
              </a:rPr>
              <a:t>Northern England: </a:t>
            </a:r>
          </a:p>
          <a:p>
            <a:pPr algn="l" marL="518163" indent="-259082" lvl="1">
              <a:lnSpc>
                <a:spcPts val="3360"/>
              </a:lnSpc>
              <a:buFont typeface="Arial"/>
              <a:buChar char="•"/>
            </a:pPr>
            <a:r>
              <a:rPr lang="en-US" sz="2400">
                <a:solidFill>
                  <a:srgbClr val="000000"/>
                </a:solidFill>
                <a:latin typeface="Montserrat Classic"/>
                <a:ea typeface="Montserrat Classic"/>
                <a:cs typeface="Montserrat Classic"/>
                <a:sym typeface="Montserrat Classic"/>
              </a:rPr>
              <a:t>Leeds, Sheffield, and York: Roads and railways were shut down due to flooding.</a:t>
            </a:r>
          </a:p>
        </p:txBody>
      </p:sp>
      <p:grpSp>
        <p:nvGrpSpPr>
          <p:cNvPr name="Group 14" id="14"/>
          <p:cNvGrpSpPr/>
          <p:nvPr/>
        </p:nvGrpSpPr>
        <p:grpSpPr>
          <a:xfrm rot="0">
            <a:off x="6669003" y="3085718"/>
            <a:ext cx="5273846" cy="7018116"/>
            <a:chOff x="0" y="0"/>
            <a:chExt cx="7031795" cy="9357488"/>
          </a:xfrm>
        </p:grpSpPr>
        <p:sp>
          <p:nvSpPr>
            <p:cNvPr name="Freeform 15" id="15"/>
            <p:cNvSpPr/>
            <p:nvPr/>
          </p:nvSpPr>
          <p:spPr>
            <a:xfrm flipH="false" flipV="false" rot="0">
              <a:off x="0" y="0"/>
              <a:ext cx="7031795" cy="9357488"/>
            </a:xfrm>
            <a:custGeom>
              <a:avLst/>
              <a:gdLst/>
              <a:ahLst/>
              <a:cxnLst/>
              <a:rect r="r" b="b" t="t" l="l"/>
              <a:pathLst>
                <a:path h="9357488" w="7031795">
                  <a:moveTo>
                    <a:pt x="0" y="0"/>
                  </a:moveTo>
                  <a:lnTo>
                    <a:pt x="7031795" y="0"/>
                  </a:lnTo>
                  <a:lnTo>
                    <a:pt x="7031795" y="9357488"/>
                  </a:lnTo>
                  <a:lnTo>
                    <a:pt x="0" y="9357488"/>
                  </a:lnTo>
                  <a:lnTo>
                    <a:pt x="0" y="0"/>
                  </a:lnTo>
                  <a:close/>
                </a:path>
              </a:pathLst>
            </a:custGeom>
            <a:blipFill>
              <a:blip r:embed="rId6"/>
              <a:stretch>
                <a:fillRect l="0" t="-10126" r="0" b="-6078"/>
              </a:stretch>
            </a:blipFill>
          </p:spPr>
        </p:sp>
        <p:sp>
          <p:nvSpPr>
            <p:cNvPr name="Freeform 16" id="16"/>
            <p:cNvSpPr/>
            <p:nvPr/>
          </p:nvSpPr>
          <p:spPr>
            <a:xfrm flipH="false" flipV="false" rot="0">
              <a:off x="4225458" y="2609828"/>
              <a:ext cx="316035" cy="449872"/>
            </a:xfrm>
            <a:custGeom>
              <a:avLst/>
              <a:gdLst/>
              <a:ahLst/>
              <a:cxnLst/>
              <a:rect r="r" b="b" t="t" l="l"/>
              <a:pathLst>
                <a:path h="449872" w="316035">
                  <a:moveTo>
                    <a:pt x="0" y="0"/>
                  </a:moveTo>
                  <a:lnTo>
                    <a:pt x="316035" y="0"/>
                  </a:lnTo>
                  <a:lnTo>
                    <a:pt x="316035" y="449872"/>
                  </a:lnTo>
                  <a:lnTo>
                    <a:pt x="0" y="44987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0">
              <a:off x="4541493" y="2121855"/>
              <a:ext cx="316035" cy="449872"/>
            </a:xfrm>
            <a:custGeom>
              <a:avLst/>
              <a:gdLst/>
              <a:ahLst/>
              <a:cxnLst/>
              <a:rect r="r" b="b" t="t" l="l"/>
              <a:pathLst>
                <a:path h="449872" w="316035">
                  <a:moveTo>
                    <a:pt x="0" y="0"/>
                  </a:moveTo>
                  <a:lnTo>
                    <a:pt x="316035" y="0"/>
                  </a:lnTo>
                  <a:lnTo>
                    <a:pt x="316035" y="449873"/>
                  </a:lnTo>
                  <a:lnTo>
                    <a:pt x="0" y="44987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8" id="18"/>
            <p:cNvSpPr/>
            <p:nvPr/>
          </p:nvSpPr>
          <p:spPr>
            <a:xfrm flipH="false" flipV="false" rot="0">
              <a:off x="1800763" y="4107498"/>
              <a:ext cx="316035" cy="449872"/>
            </a:xfrm>
            <a:custGeom>
              <a:avLst/>
              <a:gdLst/>
              <a:ahLst/>
              <a:cxnLst/>
              <a:rect r="r" b="b" t="t" l="l"/>
              <a:pathLst>
                <a:path h="449872" w="316035">
                  <a:moveTo>
                    <a:pt x="0" y="0"/>
                  </a:moveTo>
                  <a:lnTo>
                    <a:pt x="316035" y="0"/>
                  </a:lnTo>
                  <a:lnTo>
                    <a:pt x="316035" y="449873"/>
                  </a:lnTo>
                  <a:lnTo>
                    <a:pt x="0" y="44987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false" rot="0">
              <a:off x="5183790" y="5554537"/>
              <a:ext cx="316035" cy="449872"/>
            </a:xfrm>
            <a:custGeom>
              <a:avLst/>
              <a:gdLst/>
              <a:ahLst/>
              <a:cxnLst/>
              <a:rect r="r" b="b" t="t" l="l"/>
              <a:pathLst>
                <a:path h="449872" w="316035">
                  <a:moveTo>
                    <a:pt x="0" y="0"/>
                  </a:moveTo>
                  <a:lnTo>
                    <a:pt x="316036" y="0"/>
                  </a:lnTo>
                  <a:lnTo>
                    <a:pt x="316036" y="449872"/>
                  </a:lnTo>
                  <a:lnTo>
                    <a:pt x="0" y="44987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0" id="20"/>
            <p:cNvSpPr/>
            <p:nvPr/>
          </p:nvSpPr>
          <p:spPr>
            <a:xfrm flipH="false" flipV="false" rot="0">
              <a:off x="4903896" y="5956662"/>
              <a:ext cx="316035" cy="449872"/>
            </a:xfrm>
            <a:custGeom>
              <a:avLst/>
              <a:gdLst/>
              <a:ahLst/>
              <a:cxnLst/>
              <a:rect r="r" b="b" t="t" l="l"/>
              <a:pathLst>
                <a:path h="449872" w="316035">
                  <a:moveTo>
                    <a:pt x="0" y="0"/>
                  </a:moveTo>
                  <a:lnTo>
                    <a:pt x="316035" y="0"/>
                  </a:lnTo>
                  <a:lnTo>
                    <a:pt x="316035" y="449872"/>
                  </a:lnTo>
                  <a:lnTo>
                    <a:pt x="0" y="44987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4867755" y="5170853"/>
              <a:ext cx="316035" cy="449872"/>
            </a:xfrm>
            <a:custGeom>
              <a:avLst/>
              <a:gdLst/>
              <a:ahLst/>
              <a:cxnLst/>
              <a:rect r="r" b="b" t="t" l="l"/>
              <a:pathLst>
                <a:path h="449872" w="316035">
                  <a:moveTo>
                    <a:pt x="0" y="0"/>
                  </a:moveTo>
                  <a:lnTo>
                    <a:pt x="316035" y="0"/>
                  </a:lnTo>
                  <a:lnTo>
                    <a:pt x="316035" y="449873"/>
                  </a:lnTo>
                  <a:lnTo>
                    <a:pt x="0" y="44987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2" id="22"/>
            <p:cNvSpPr/>
            <p:nvPr/>
          </p:nvSpPr>
          <p:spPr>
            <a:xfrm flipH="false" flipV="false" rot="0">
              <a:off x="5115910" y="5027258"/>
              <a:ext cx="316035" cy="449872"/>
            </a:xfrm>
            <a:custGeom>
              <a:avLst/>
              <a:gdLst/>
              <a:ahLst/>
              <a:cxnLst/>
              <a:rect r="r" b="b" t="t" l="l"/>
              <a:pathLst>
                <a:path h="449872" w="316035">
                  <a:moveTo>
                    <a:pt x="0" y="0"/>
                  </a:moveTo>
                  <a:lnTo>
                    <a:pt x="316035" y="0"/>
                  </a:lnTo>
                  <a:lnTo>
                    <a:pt x="316035" y="449872"/>
                  </a:lnTo>
                  <a:lnTo>
                    <a:pt x="0" y="44987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3" id="23"/>
            <p:cNvSpPr/>
            <p:nvPr/>
          </p:nvSpPr>
          <p:spPr>
            <a:xfrm flipH="false" flipV="false" rot="0">
              <a:off x="5074613" y="5932779"/>
              <a:ext cx="316035" cy="449872"/>
            </a:xfrm>
            <a:custGeom>
              <a:avLst/>
              <a:gdLst/>
              <a:ahLst/>
              <a:cxnLst/>
              <a:rect r="r" b="b" t="t" l="l"/>
              <a:pathLst>
                <a:path h="449872" w="316035">
                  <a:moveTo>
                    <a:pt x="0" y="0"/>
                  </a:moveTo>
                  <a:lnTo>
                    <a:pt x="316036" y="0"/>
                  </a:lnTo>
                  <a:lnTo>
                    <a:pt x="316036" y="449872"/>
                  </a:lnTo>
                  <a:lnTo>
                    <a:pt x="0" y="44987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4" id="24"/>
            <p:cNvSpPr/>
            <p:nvPr/>
          </p:nvSpPr>
          <p:spPr>
            <a:xfrm flipH="false" flipV="false" rot="0">
              <a:off x="4916596" y="5477130"/>
              <a:ext cx="316035" cy="449872"/>
            </a:xfrm>
            <a:custGeom>
              <a:avLst/>
              <a:gdLst/>
              <a:ahLst/>
              <a:cxnLst/>
              <a:rect r="r" b="b" t="t" l="l"/>
              <a:pathLst>
                <a:path h="449872" w="316035">
                  <a:moveTo>
                    <a:pt x="0" y="0"/>
                  </a:moveTo>
                  <a:lnTo>
                    <a:pt x="316035" y="0"/>
                  </a:lnTo>
                  <a:lnTo>
                    <a:pt x="316035" y="449873"/>
                  </a:lnTo>
                  <a:lnTo>
                    <a:pt x="0" y="44987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TextBox 25" id="25"/>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grpSp>
        <p:nvGrpSpPr>
          <p:cNvPr name="Group 3" id="3"/>
          <p:cNvGrpSpPr/>
          <p:nvPr/>
        </p:nvGrpSpPr>
        <p:grpSpPr>
          <a:xfrm rot="0">
            <a:off x="0" y="651219"/>
            <a:ext cx="18775720" cy="1250020"/>
            <a:chOff x="0" y="0"/>
            <a:chExt cx="7425681" cy="494375"/>
          </a:xfrm>
        </p:grpSpPr>
        <p:sp>
          <p:nvSpPr>
            <p:cNvPr name="Freeform 4" id="4"/>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5" id="5"/>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6" id="6"/>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5"/>
            <a:stretch>
              <a:fillRect l="-21116" t="0" r="-19874" b="-67942"/>
            </a:stretch>
          </a:blipFill>
        </p:spPr>
      </p:sp>
      <p:sp>
        <p:nvSpPr>
          <p:cNvPr name="Freeform 8" id="8"/>
          <p:cNvSpPr/>
          <p:nvPr/>
        </p:nvSpPr>
        <p:spPr>
          <a:xfrm flipH="false" flipV="false" rot="0">
            <a:off x="5442726" y="5229225"/>
            <a:ext cx="7402547" cy="4978850"/>
          </a:xfrm>
          <a:custGeom>
            <a:avLst/>
            <a:gdLst/>
            <a:ahLst/>
            <a:cxnLst/>
            <a:rect r="r" b="b" t="t" l="l"/>
            <a:pathLst>
              <a:path h="4978850" w="7402547">
                <a:moveTo>
                  <a:pt x="0" y="0"/>
                </a:moveTo>
                <a:lnTo>
                  <a:pt x="7402548" y="0"/>
                </a:lnTo>
                <a:lnTo>
                  <a:pt x="7402548" y="4978850"/>
                </a:lnTo>
                <a:lnTo>
                  <a:pt x="0" y="4978850"/>
                </a:lnTo>
                <a:lnTo>
                  <a:pt x="0" y="0"/>
                </a:lnTo>
                <a:close/>
              </a:path>
            </a:pathLst>
          </a:custGeom>
          <a:blipFill>
            <a:blip r:embed="rId6"/>
            <a:stretch>
              <a:fillRect l="0" t="0" r="0" b="0"/>
            </a:stretch>
          </a:blipFill>
        </p:spPr>
      </p:sp>
      <p:sp>
        <p:nvSpPr>
          <p:cNvPr name="TextBox 9" id="9"/>
          <p:cNvSpPr txBox="true"/>
          <p:nvPr/>
        </p:nvSpPr>
        <p:spPr>
          <a:xfrm rot="0">
            <a:off x="6085805" y="2029077"/>
            <a:ext cx="6116389" cy="837566"/>
          </a:xfrm>
          <a:prstGeom prst="rect">
            <a:avLst/>
          </a:prstGeom>
        </p:spPr>
        <p:txBody>
          <a:bodyPr anchor="t" rtlCol="false" tIns="0" lIns="0" bIns="0" rIns="0">
            <a:spAutoFit/>
          </a:bodyPr>
          <a:lstStyle/>
          <a:p>
            <a:pPr algn="ctr">
              <a:lnSpc>
                <a:spcPts val="6859"/>
              </a:lnSpc>
              <a:spcBef>
                <a:spcPct val="0"/>
              </a:spcBef>
            </a:pPr>
            <a:r>
              <a:rPr lang="en-US" b="true" sz="4899">
                <a:solidFill>
                  <a:srgbClr val="000000"/>
                </a:solidFill>
                <a:latin typeface="Montserrat Classic Bold"/>
                <a:ea typeface="Montserrat Classic Bold"/>
                <a:cs typeface="Montserrat Classic Bold"/>
                <a:sym typeface="Montserrat Classic Bold"/>
              </a:rPr>
              <a:t>Locations Affected:</a:t>
            </a:r>
          </a:p>
        </p:txBody>
      </p:sp>
      <p:sp>
        <p:nvSpPr>
          <p:cNvPr name="TextBox 10" id="10"/>
          <p:cNvSpPr txBox="true"/>
          <p:nvPr/>
        </p:nvSpPr>
        <p:spPr>
          <a:xfrm rot="0">
            <a:off x="5002212" y="771544"/>
            <a:ext cx="10545812"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 </a:t>
            </a:r>
          </a:p>
        </p:txBody>
      </p:sp>
      <p:sp>
        <p:nvSpPr>
          <p:cNvPr name="TextBox 11" id="11"/>
          <p:cNvSpPr txBox="true"/>
          <p:nvPr/>
        </p:nvSpPr>
        <p:spPr>
          <a:xfrm rot="0">
            <a:off x="1957320" y="2836545"/>
            <a:ext cx="14373360" cy="2306955"/>
          </a:xfrm>
          <a:prstGeom prst="rect">
            <a:avLst/>
          </a:prstGeom>
        </p:spPr>
        <p:txBody>
          <a:bodyPr anchor="t" rtlCol="false" tIns="0" lIns="0" bIns="0" rIns="0">
            <a:spAutoFit/>
          </a:bodyPr>
          <a:lstStyle/>
          <a:p>
            <a:pPr algn="ctr">
              <a:lnSpc>
                <a:spcPts val="4620"/>
              </a:lnSpc>
            </a:pPr>
            <a:r>
              <a:rPr lang="en-US" sz="3300" b="true">
                <a:solidFill>
                  <a:srgbClr val="000000"/>
                </a:solidFill>
                <a:latin typeface="Montserrat Classic Bold"/>
                <a:ea typeface="Montserrat Classic Bold"/>
                <a:cs typeface="Montserrat Classic Bold"/>
                <a:sym typeface="Montserrat Classic Bold"/>
              </a:rPr>
              <a:t>TASK:</a:t>
            </a:r>
          </a:p>
          <a:p>
            <a:pPr algn="ctr">
              <a:lnSpc>
                <a:spcPts val="4620"/>
              </a:lnSpc>
              <a:spcBef>
                <a:spcPct val="0"/>
              </a:spcBef>
            </a:pPr>
            <a:r>
              <a:rPr lang="en-US" sz="3300">
                <a:solidFill>
                  <a:srgbClr val="000000"/>
                </a:solidFill>
                <a:latin typeface="Montserrat Classic"/>
                <a:ea typeface="Montserrat Classic"/>
                <a:cs typeface="Montserrat Classic"/>
                <a:sym typeface="Montserrat Classic"/>
              </a:rPr>
              <a:t>Using an atlas, match the names of the locations most severely affected by the storm with their corresponding locations on the map on your worksheet</a:t>
            </a:r>
          </a:p>
        </p:txBody>
      </p:sp>
      <p:sp>
        <p:nvSpPr>
          <p:cNvPr name="Freeform 12" id="12"/>
          <p:cNvSpPr/>
          <p:nvPr/>
        </p:nvSpPr>
        <p:spPr>
          <a:xfrm flipH="true" flipV="false" rot="0">
            <a:off x="3531481" y="4105845"/>
            <a:ext cx="2155106" cy="2238084"/>
          </a:xfrm>
          <a:custGeom>
            <a:avLst/>
            <a:gdLst/>
            <a:ahLst/>
            <a:cxnLst/>
            <a:rect r="r" b="b" t="t" l="l"/>
            <a:pathLst>
              <a:path h="2238084" w="2155106">
                <a:moveTo>
                  <a:pt x="2155105" y="0"/>
                </a:moveTo>
                <a:lnTo>
                  <a:pt x="0" y="0"/>
                </a:lnTo>
                <a:lnTo>
                  <a:pt x="0" y="2238084"/>
                </a:lnTo>
                <a:lnTo>
                  <a:pt x="2155105" y="2238084"/>
                </a:lnTo>
                <a:lnTo>
                  <a:pt x="2155105" y="0"/>
                </a:lnTo>
                <a:close/>
              </a:path>
            </a:pathLst>
          </a:custGeom>
          <a:blipFill>
            <a:blip r:embed="rId7"/>
            <a:stretch>
              <a:fillRect l="-175504" t="-8954" r="-45209" b="-68147"/>
            </a:stretch>
          </a:blipFill>
        </p:spPr>
      </p:sp>
      <p:sp>
        <p:nvSpPr>
          <p:cNvPr name="TextBox 13" id="13"/>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grpSp>
        <p:nvGrpSpPr>
          <p:cNvPr name="Group 3" id="3"/>
          <p:cNvGrpSpPr/>
          <p:nvPr/>
        </p:nvGrpSpPr>
        <p:grpSpPr>
          <a:xfrm rot="0">
            <a:off x="0" y="651219"/>
            <a:ext cx="18775720" cy="1250020"/>
            <a:chOff x="0" y="0"/>
            <a:chExt cx="7425681" cy="494375"/>
          </a:xfrm>
        </p:grpSpPr>
        <p:sp>
          <p:nvSpPr>
            <p:cNvPr name="Freeform 4" id="4"/>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5" id="5"/>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6" id="6"/>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5"/>
            <a:stretch>
              <a:fillRect l="-21116" t="0" r="-19874" b="-67942"/>
            </a:stretch>
          </a:blipFill>
        </p:spPr>
      </p:sp>
      <p:sp>
        <p:nvSpPr>
          <p:cNvPr name="Freeform 8" id="8"/>
          <p:cNvSpPr/>
          <p:nvPr/>
        </p:nvSpPr>
        <p:spPr>
          <a:xfrm flipH="false" flipV="false" rot="0">
            <a:off x="6364814" y="2866643"/>
            <a:ext cx="5449433" cy="7274925"/>
          </a:xfrm>
          <a:custGeom>
            <a:avLst/>
            <a:gdLst/>
            <a:ahLst/>
            <a:cxnLst/>
            <a:rect r="r" b="b" t="t" l="l"/>
            <a:pathLst>
              <a:path h="7274925" w="5449433">
                <a:moveTo>
                  <a:pt x="0" y="0"/>
                </a:moveTo>
                <a:lnTo>
                  <a:pt x="5449433" y="0"/>
                </a:lnTo>
                <a:lnTo>
                  <a:pt x="5449433" y="7274925"/>
                </a:lnTo>
                <a:lnTo>
                  <a:pt x="0" y="7274925"/>
                </a:lnTo>
                <a:lnTo>
                  <a:pt x="0" y="0"/>
                </a:lnTo>
                <a:close/>
              </a:path>
            </a:pathLst>
          </a:custGeom>
          <a:blipFill>
            <a:blip r:embed="rId6"/>
            <a:stretch>
              <a:fillRect l="0" t="0" r="0" b="0"/>
            </a:stretch>
          </a:blipFill>
        </p:spPr>
      </p:sp>
      <p:sp>
        <p:nvSpPr>
          <p:cNvPr name="TextBox 9" id="9"/>
          <p:cNvSpPr txBox="true"/>
          <p:nvPr/>
        </p:nvSpPr>
        <p:spPr>
          <a:xfrm rot="0">
            <a:off x="6085805" y="2029077"/>
            <a:ext cx="6116389" cy="837566"/>
          </a:xfrm>
          <a:prstGeom prst="rect">
            <a:avLst/>
          </a:prstGeom>
        </p:spPr>
        <p:txBody>
          <a:bodyPr anchor="t" rtlCol="false" tIns="0" lIns="0" bIns="0" rIns="0">
            <a:spAutoFit/>
          </a:bodyPr>
          <a:lstStyle/>
          <a:p>
            <a:pPr algn="ctr">
              <a:lnSpc>
                <a:spcPts val="6859"/>
              </a:lnSpc>
              <a:spcBef>
                <a:spcPct val="0"/>
              </a:spcBef>
            </a:pPr>
            <a:r>
              <a:rPr lang="en-US" b="true" sz="4899">
                <a:solidFill>
                  <a:srgbClr val="000000"/>
                </a:solidFill>
                <a:latin typeface="Montserrat Classic Bold"/>
                <a:ea typeface="Montserrat Classic Bold"/>
                <a:cs typeface="Montserrat Classic Bold"/>
                <a:sym typeface="Montserrat Classic Bold"/>
              </a:rPr>
              <a:t>Locations Affected:</a:t>
            </a:r>
          </a:p>
        </p:txBody>
      </p:sp>
      <p:sp>
        <p:nvSpPr>
          <p:cNvPr name="TextBox 10" id="10"/>
          <p:cNvSpPr txBox="true"/>
          <p:nvPr/>
        </p:nvSpPr>
        <p:spPr>
          <a:xfrm rot="0">
            <a:off x="5002212" y="771544"/>
            <a:ext cx="10545812"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 </a:t>
            </a:r>
          </a:p>
        </p:txBody>
      </p:sp>
      <p:sp>
        <p:nvSpPr>
          <p:cNvPr name="TextBox 11" id="11"/>
          <p:cNvSpPr txBox="true"/>
          <p:nvPr/>
        </p:nvSpPr>
        <p:spPr>
          <a:xfrm rot="0">
            <a:off x="475048" y="5891296"/>
            <a:ext cx="5210209" cy="2920365"/>
          </a:xfrm>
          <a:prstGeom prst="rect">
            <a:avLst/>
          </a:prstGeom>
        </p:spPr>
        <p:txBody>
          <a:bodyPr anchor="t" rtlCol="false" tIns="0" lIns="0" bIns="0" rIns="0">
            <a:spAutoFit/>
          </a:bodyPr>
          <a:lstStyle/>
          <a:p>
            <a:pPr algn="ctr">
              <a:lnSpc>
                <a:spcPts val="3360"/>
              </a:lnSpc>
              <a:spcBef>
                <a:spcPct val="0"/>
              </a:spcBef>
            </a:pPr>
            <a:r>
              <a:rPr lang="en-US" b="true" sz="2400">
                <a:solidFill>
                  <a:srgbClr val="000000"/>
                </a:solidFill>
                <a:latin typeface="Montserrat Classic Bold"/>
                <a:ea typeface="Montserrat Classic Bold"/>
                <a:cs typeface="Montserrat Classic Bold"/>
                <a:sym typeface="Montserrat Classic Bold"/>
              </a:rPr>
              <a:t>Midlands: </a:t>
            </a:r>
          </a:p>
          <a:p>
            <a:pPr algn="l" marL="518163" indent="-259082" lvl="1">
              <a:lnSpc>
                <a:spcPts val="3360"/>
              </a:lnSpc>
              <a:buFont typeface="Arial"/>
              <a:buChar char="•"/>
            </a:pPr>
            <a:r>
              <a:rPr lang="en-US" sz="2400">
                <a:solidFill>
                  <a:srgbClr val="000000"/>
                </a:solidFill>
                <a:latin typeface="Montserrat Classic"/>
                <a:ea typeface="Montserrat Classic"/>
                <a:cs typeface="Montserrat Classic"/>
                <a:sym typeface="Montserrat Classic"/>
              </a:rPr>
              <a:t>Derby and Nottingham:</a:t>
            </a:r>
            <a:r>
              <a:rPr lang="en-US" b="true" sz="2400">
                <a:solidFill>
                  <a:srgbClr val="000000"/>
                </a:solidFill>
                <a:latin typeface="Montserrat Classic Bold"/>
                <a:ea typeface="Montserrat Classic Bold"/>
                <a:cs typeface="Montserrat Classic Bold"/>
                <a:sym typeface="Montserrat Classic Bold"/>
              </a:rPr>
              <a:t> </a:t>
            </a:r>
            <a:r>
              <a:rPr lang="en-US" sz="2400">
                <a:solidFill>
                  <a:srgbClr val="000000"/>
                </a:solidFill>
                <a:latin typeface="Montserrat Classic"/>
                <a:ea typeface="Montserrat Classic"/>
                <a:cs typeface="Montserrat Classic"/>
                <a:sym typeface="Montserrat Classic"/>
              </a:rPr>
              <a:t>Rivers exceeded record levels, causing significant flooding.</a:t>
            </a:r>
          </a:p>
          <a:p>
            <a:pPr algn="l" marL="518163" indent="-259082" lvl="1">
              <a:lnSpc>
                <a:spcPts val="3360"/>
              </a:lnSpc>
              <a:buFont typeface="Arial"/>
              <a:buChar char="•"/>
            </a:pPr>
            <a:r>
              <a:rPr lang="en-US" sz="2400">
                <a:solidFill>
                  <a:srgbClr val="000000"/>
                </a:solidFill>
                <a:latin typeface="Montserrat Classic"/>
                <a:ea typeface="Montserrat Classic"/>
                <a:cs typeface="Montserrat Classic"/>
                <a:sym typeface="Montserrat Classic"/>
              </a:rPr>
              <a:t>Retford, Nottinghamshire: Evacuation orders were issued for parts of the town.</a:t>
            </a:r>
          </a:p>
        </p:txBody>
      </p:sp>
      <p:sp>
        <p:nvSpPr>
          <p:cNvPr name="TextBox 12" id="12"/>
          <p:cNvSpPr txBox="true"/>
          <p:nvPr/>
        </p:nvSpPr>
        <p:spPr>
          <a:xfrm rot="0">
            <a:off x="12533399" y="3038093"/>
            <a:ext cx="5279318" cy="3339465"/>
          </a:xfrm>
          <a:prstGeom prst="rect">
            <a:avLst/>
          </a:prstGeom>
        </p:spPr>
        <p:txBody>
          <a:bodyPr anchor="t" rtlCol="false" tIns="0" lIns="0" bIns="0" rIns="0">
            <a:spAutoFit/>
          </a:bodyPr>
          <a:lstStyle/>
          <a:p>
            <a:pPr algn="ctr">
              <a:lnSpc>
                <a:spcPts val="3360"/>
              </a:lnSpc>
              <a:spcBef>
                <a:spcPct val="0"/>
              </a:spcBef>
            </a:pPr>
            <a:r>
              <a:rPr lang="en-US" b="true" sz="2400">
                <a:solidFill>
                  <a:srgbClr val="000000"/>
                </a:solidFill>
                <a:latin typeface="Montserrat Classic Bold"/>
                <a:ea typeface="Montserrat Classic Bold"/>
                <a:cs typeface="Montserrat Classic Bold"/>
                <a:sym typeface="Montserrat Classic Bold"/>
              </a:rPr>
              <a:t>Scotland: </a:t>
            </a:r>
          </a:p>
          <a:p>
            <a:pPr algn="l" marL="518163" indent="-259082" lvl="1">
              <a:lnSpc>
                <a:spcPts val="3360"/>
              </a:lnSpc>
              <a:buFont typeface="Arial"/>
              <a:buChar char="•"/>
            </a:pPr>
            <a:r>
              <a:rPr lang="en-US" sz="2400">
                <a:solidFill>
                  <a:srgbClr val="000000"/>
                </a:solidFill>
                <a:latin typeface="Montserrat Classic"/>
                <a:ea typeface="Montserrat Classic"/>
                <a:cs typeface="Montserrat Classic"/>
                <a:sym typeface="Montserrat Classic"/>
              </a:rPr>
              <a:t>Brechin, Angus: Became accessible only by boat at one point due to severe flooding.</a:t>
            </a:r>
          </a:p>
          <a:p>
            <a:pPr algn="l" marL="518163" indent="-259082" lvl="1">
              <a:lnSpc>
                <a:spcPts val="3360"/>
              </a:lnSpc>
              <a:buFont typeface="Arial"/>
              <a:buChar char="•"/>
            </a:pPr>
            <a:r>
              <a:rPr lang="en-US" sz="2400">
                <a:solidFill>
                  <a:srgbClr val="000000"/>
                </a:solidFill>
                <a:latin typeface="Montserrat Classic"/>
                <a:ea typeface="Montserrat Classic"/>
                <a:cs typeface="Montserrat Classic"/>
                <a:sym typeface="Montserrat Classic"/>
              </a:rPr>
              <a:t>Aberdeen: Major roads were closed as flood defences were overtopped by the river South Esk.</a:t>
            </a:r>
          </a:p>
        </p:txBody>
      </p:sp>
      <p:sp>
        <p:nvSpPr>
          <p:cNvPr name="TextBox 13" id="13"/>
          <p:cNvSpPr txBox="true"/>
          <p:nvPr/>
        </p:nvSpPr>
        <p:spPr>
          <a:xfrm rot="0">
            <a:off x="475048" y="3476729"/>
            <a:ext cx="5210209" cy="1243965"/>
          </a:xfrm>
          <a:prstGeom prst="rect">
            <a:avLst/>
          </a:prstGeom>
        </p:spPr>
        <p:txBody>
          <a:bodyPr anchor="t" rtlCol="false" tIns="0" lIns="0" bIns="0" rIns="0">
            <a:spAutoFit/>
          </a:bodyPr>
          <a:lstStyle/>
          <a:p>
            <a:pPr algn="ctr">
              <a:lnSpc>
                <a:spcPts val="3360"/>
              </a:lnSpc>
            </a:pPr>
            <a:r>
              <a:rPr lang="en-US" b="true" sz="2400">
                <a:solidFill>
                  <a:srgbClr val="000000"/>
                </a:solidFill>
                <a:latin typeface="Montserrat Classic Bold"/>
                <a:ea typeface="Montserrat Classic Bold"/>
                <a:cs typeface="Montserrat Classic Bold"/>
                <a:sym typeface="Montserrat Classic Bold"/>
              </a:rPr>
              <a:t>Northern Ireland: </a:t>
            </a:r>
          </a:p>
          <a:p>
            <a:pPr algn="l" marL="518163" indent="-259082" lvl="1">
              <a:lnSpc>
                <a:spcPts val="3360"/>
              </a:lnSpc>
              <a:buFont typeface="Arial"/>
              <a:buChar char="•"/>
            </a:pPr>
            <a:r>
              <a:rPr lang="en-US" sz="2400">
                <a:solidFill>
                  <a:srgbClr val="000000"/>
                </a:solidFill>
                <a:latin typeface="Montserrat Classic"/>
                <a:ea typeface="Montserrat Classic"/>
                <a:cs typeface="Montserrat Classic"/>
                <a:sym typeface="Montserrat Classic"/>
              </a:rPr>
              <a:t>Derry: Experienced extensive damage due to flooding.</a:t>
            </a:r>
          </a:p>
        </p:txBody>
      </p:sp>
      <p:sp>
        <p:nvSpPr>
          <p:cNvPr name="TextBox 14" id="14"/>
          <p:cNvSpPr txBox="true"/>
          <p:nvPr/>
        </p:nvSpPr>
        <p:spPr>
          <a:xfrm rot="0">
            <a:off x="12475348" y="6941388"/>
            <a:ext cx="5395421" cy="1663065"/>
          </a:xfrm>
          <a:prstGeom prst="rect">
            <a:avLst/>
          </a:prstGeom>
        </p:spPr>
        <p:txBody>
          <a:bodyPr anchor="t" rtlCol="false" tIns="0" lIns="0" bIns="0" rIns="0">
            <a:spAutoFit/>
          </a:bodyPr>
          <a:lstStyle/>
          <a:p>
            <a:pPr algn="ctr">
              <a:lnSpc>
                <a:spcPts val="3360"/>
              </a:lnSpc>
              <a:spcBef>
                <a:spcPct val="0"/>
              </a:spcBef>
            </a:pPr>
            <a:r>
              <a:rPr lang="en-US" b="true" sz="2400">
                <a:solidFill>
                  <a:srgbClr val="000000"/>
                </a:solidFill>
                <a:latin typeface="Montserrat Classic Bold"/>
                <a:ea typeface="Montserrat Classic Bold"/>
                <a:cs typeface="Montserrat Classic Bold"/>
                <a:sym typeface="Montserrat Classic Bold"/>
              </a:rPr>
              <a:t>Northern England: </a:t>
            </a:r>
          </a:p>
          <a:p>
            <a:pPr algn="l" marL="518163" indent="-259082" lvl="1">
              <a:lnSpc>
                <a:spcPts val="3360"/>
              </a:lnSpc>
              <a:buFont typeface="Arial"/>
              <a:buChar char="•"/>
            </a:pPr>
            <a:r>
              <a:rPr lang="en-US" sz="2400">
                <a:solidFill>
                  <a:srgbClr val="000000"/>
                </a:solidFill>
                <a:latin typeface="Montserrat Classic"/>
                <a:ea typeface="Montserrat Classic"/>
                <a:cs typeface="Montserrat Classic"/>
                <a:sym typeface="Montserrat Classic"/>
              </a:rPr>
              <a:t>Leeds, Sheffield, and York: Roads and railways were shut down due to flooding.</a:t>
            </a:r>
          </a:p>
        </p:txBody>
      </p:sp>
      <p:sp>
        <p:nvSpPr>
          <p:cNvPr name="TextBox 15" id="15"/>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grpSp>
        <p:nvGrpSpPr>
          <p:cNvPr name="Group 3" id="3"/>
          <p:cNvGrpSpPr/>
          <p:nvPr/>
        </p:nvGrpSpPr>
        <p:grpSpPr>
          <a:xfrm rot="0">
            <a:off x="0" y="651219"/>
            <a:ext cx="18775720" cy="1250020"/>
            <a:chOff x="0" y="0"/>
            <a:chExt cx="7425681" cy="494375"/>
          </a:xfrm>
        </p:grpSpPr>
        <p:sp>
          <p:nvSpPr>
            <p:cNvPr name="Freeform 4" id="4"/>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5" id="5"/>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6" id="6"/>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2283142" y="3849053"/>
            <a:ext cx="203835" cy="227648"/>
            <a:chOff x="0" y="0"/>
            <a:chExt cx="271780" cy="303530"/>
          </a:xfrm>
        </p:grpSpPr>
        <p:sp>
          <p:nvSpPr>
            <p:cNvPr name="Freeform 8" id="8"/>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grpSp>
        <p:nvGrpSpPr>
          <p:cNvPr name="Group 9" id="9"/>
          <p:cNvGrpSpPr/>
          <p:nvPr/>
        </p:nvGrpSpPr>
        <p:grpSpPr>
          <a:xfrm rot="0">
            <a:off x="6264706" y="3121118"/>
            <a:ext cx="5473631" cy="5901711"/>
            <a:chOff x="0" y="0"/>
            <a:chExt cx="1441615" cy="1554360"/>
          </a:xfrm>
        </p:grpSpPr>
        <p:sp>
          <p:nvSpPr>
            <p:cNvPr name="Freeform 10" id="10"/>
            <p:cNvSpPr/>
            <p:nvPr/>
          </p:nvSpPr>
          <p:spPr>
            <a:xfrm flipH="false" flipV="false" rot="0">
              <a:off x="0" y="0"/>
              <a:ext cx="1441615" cy="1554360"/>
            </a:xfrm>
            <a:custGeom>
              <a:avLst/>
              <a:gdLst/>
              <a:ahLst/>
              <a:cxnLst/>
              <a:rect r="r" b="b" t="t" l="l"/>
              <a:pathLst>
                <a:path h="1554360" w="1441615">
                  <a:moveTo>
                    <a:pt x="72135" y="0"/>
                  </a:moveTo>
                  <a:lnTo>
                    <a:pt x="1369480" y="0"/>
                  </a:lnTo>
                  <a:cubicBezTo>
                    <a:pt x="1388612" y="0"/>
                    <a:pt x="1406959" y="7600"/>
                    <a:pt x="1420487" y="21128"/>
                  </a:cubicBezTo>
                  <a:cubicBezTo>
                    <a:pt x="1434015" y="34656"/>
                    <a:pt x="1441615" y="53003"/>
                    <a:pt x="1441615" y="72135"/>
                  </a:cubicBezTo>
                  <a:lnTo>
                    <a:pt x="1441615" y="1482226"/>
                  </a:lnTo>
                  <a:cubicBezTo>
                    <a:pt x="1441615" y="1522064"/>
                    <a:pt x="1409319" y="1554360"/>
                    <a:pt x="1369480" y="1554360"/>
                  </a:cubicBezTo>
                  <a:lnTo>
                    <a:pt x="72135" y="1554360"/>
                  </a:lnTo>
                  <a:cubicBezTo>
                    <a:pt x="53003" y="1554360"/>
                    <a:pt x="34656" y="1546760"/>
                    <a:pt x="21128" y="1533232"/>
                  </a:cubicBezTo>
                  <a:cubicBezTo>
                    <a:pt x="7600" y="1519705"/>
                    <a:pt x="0" y="1501357"/>
                    <a:pt x="0" y="1482226"/>
                  </a:cubicBezTo>
                  <a:lnTo>
                    <a:pt x="0" y="72135"/>
                  </a:lnTo>
                  <a:cubicBezTo>
                    <a:pt x="0" y="32296"/>
                    <a:pt x="32296" y="0"/>
                    <a:pt x="72135" y="0"/>
                  </a:cubicBezTo>
                  <a:close/>
                </a:path>
              </a:pathLst>
            </a:custGeom>
            <a:solidFill>
              <a:srgbClr val="FFFFFF"/>
            </a:solidFill>
            <a:ln w="76200" cap="rnd">
              <a:solidFill>
                <a:srgbClr val="CC2141"/>
              </a:solidFill>
              <a:prstDash val="solid"/>
              <a:round/>
            </a:ln>
          </p:spPr>
        </p:sp>
        <p:sp>
          <p:nvSpPr>
            <p:cNvPr name="TextBox 11" id="11"/>
            <p:cNvSpPr txBox="true"/>
            <p:nvPr/>
          </p:nvSpPr>
          <p:spPr>
            <a:xfrm>
              <a:off x="0" y="-47625"/>
              <a:ext cx="1441615" cy="1601985"/>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6349443" y="3328994"/>
            <a:ext cx="5304158" cy="5324034"/>
          </a:xfrm>
          <a:prstGeom prst="rect">
            <a:avLst/>
          </a:prstGeom>
        </p:spPr>
        <p:txBody>
          <a:bodyPr anchor="t" rtlCol="false" tIns="0" lIns="0" bIns="0" rIns="0">
            <a:spAutoFit/>
          </a:bodyPr>
          <a:lstStyle/>
          <a:p>
            <a:pPr algn="ctr">
              <a:lnSpc>
                <a:spcPts val="4200"/>
              </a:lnSpc>
              <a:spcBef>
                <a:spcPct val="0"/>
              </a:spcBef>
            </a:pPr>
            <a:r>
              <a:rPr lang="en-US" b="true" sz="3000">
                <a:solidFill>
                  <a:srgbClr val="000000"/>
                </a:solidFill>
                <a:latin typeface="Montserrat Classic Bold"/>
                <a:ea typeface="Montserrat Classic Bold"/>
                <a:cs typeface="Montserrat Classic Bold"/>
                <a:sym typeface="Montserrat Classic Bold"/>
              </a:rPr>
              <a:t>Economic impacts</a:t>
            </a:r>
            <a:r>
              <a:rPr lang="en-US" sz="3000">
                <a:solidFill>
                  <a:srgbClr val="000000"/>
                </a:solidFill>
                <a:latin typeface="Montserrat Classic"/>
                <a:ea typeface="Montserrat Classic"/>
                <a:cs typeface="Montserrat Classic"/>
                <a:sym typeface="Montserrat Classic"/>
              </a:rPr>
              <a:t> refer to the financial effects of an event on individuals, businesses and the overall economy. This includes property damage, business disruption, costs of repairs and rebuilding, and impacts on industries such as agriculture and tourism.</a:t>
            </a:r>
          </a:p>
        </p:txBody>
      </p:sp>
      <p:grpSp>
        <p:nvGrpSpPr>
          <p:cNvPr name="Group 13" id="13"/>
          <p:cNvGrpSpPr/>
          <p:nvPr/>
        </p:nvGrpSpPr>
        <p:grpSpPr>
          <a:xfrm rot="0">
            <a:off x="323852" y="3121118"/>
            <a:ext cx="5473631" cy="5368355"/>
            <a:chOff x="0" y="0"/>
            <a:chExt cx="7298175" cy="7157807"/>
          </a:xfrm>
        </p:grpSpPr>
        <p:grpSp>
          <p:nvGrpSpPr>
            <p:cNvPr name="Group 14" id="14"/>
            <p:cNvGrpSpPr/>
            <p:nvPr/>
          </p:nvGrpSpPr>
          <p:grpSpPr>
            <a:xfrm rot="0">
              <a:off x="0" y="0"/>
              <a:ext cx="7298175" cy="7157807"/>
              <a:chOff x="0" y="0"/>
              <a:chExt cx="1441615" cy="1413888"/>
            </a:xfrm>
          </p:grpSpPr>
          <p:sp>
            <p:nvSpPr>
              <p:cNvPr name="Freeform 15" id="15"/>
              <p:cNvSpPr/>
              <p:nvPr/>
            </p:nvSpPr>
            <p:spPr>
              <a:xfrm flipH="false" flipV="false" rot="0">
                <a:off x="0" y="0"/>
                <a:ext cx="1441615" cy="1413888"/>
              </a:xfrm>
              <a:custGeom>
                <a:avLst/>
                <a:gdLst/>
                <a:ahLst/>
                <a:cxnLst/>
                <a:rect r="r" b="b" t="t" l="l"/>
                <a:pathLst>
                  <a:path h="1413888" w="1441615">
                    <a:moveTo>
                      <a:pt x="72135" y="0"/>
                    </a:moveTo>
                    <a:lnTo>
                      <a:pt x="1369480" y="0"/>
                    </a:lnTo>
                    <a:cubicBezTo>
                      <a:pt x="1388612" y="0"/>
                      <a:pt x="1406959" y="7600"/>
                      <a:pt x="1420487" y="21128"/>
                    </a:cubicBezTo>
                    <a:cubicBezTo>
                      <a:pt x="1434015" y="34656"/>
                      <a:pt x="1441615" y="53003"/>
                      <a:pt x="1441615" y="72135"/>
                    </a:cubicBezTo>
                    <a:lnTo>
                      <a:pt x="1441615" y="1341753"/>
                    </a:lnTo>
                    <a:cubicBezTo>
                      <a:pt x="1441615" y="1381592"/>
                      <a:pt x="1409319" y="1413888"/>
                      <a:pt x="1369480" y="1413888"/>
                    </a:cubicBezTo>
                    <a:lnTo>
                      <a:pt x="72135" y="1413888"/>
                    </a:lnTo>
                    <a:cubicBezTo>
                      <a:pt x="53003" y="1413888"/>
                      <a:pt x="34656" y="1406288"/>
                      <a:pt x="21128" y="1392760"/>
                    </a:cubicBezTo>
                    <a:cubicBezTo>
                      <a:pt x="7600" y="1379232"/>
                      <a:pt x="0" y="1360885"/>
                      <a:pt x="0" y="1341753"/>
                    </a:cubicBezTo>
                    <a:lnTo>
                      <a:pt x="0" y="72135"/>
                    </a:lnTo>
                    <a:cubicBezTo>
                      <a:pt x="0" y="32296"/>
                      <a:pt x="32296" y="0"/>
                      <a:pt x="72135" y="0"/>
                    </a:cubicBezTo>
                    <a:close/>
                  </a:path>
                </a:pathLst>
              </a:custGeom>
              <a:solidFill>
                <a:srgbClr val="FFFFFF"/>
              </a:solidFill>
              <a:ln w="76200" cap="rnd">
                <a:solidFill>
                  <a:srgbClr val="B8DA0C"/>
                </a:solidFill>
                <a:prstDash val="solid"/>
                <a:round/>
              </a:ln>
            </p:spPr>
          </p:sp>
          <p:sp>
            <p:nvSpPr>
              <p:cNvPr name="TextBox 16" id="16"/>
              <p:cNvSpPr txBox="true"/>
              <p:nvPr/>
            </p:nvSpPr>
            <p:spPr>
              <a:xfrm>
                <a:off x="0" y="-47625"/>
                <a:ext cx="1441615" cy="1461513"/>
              </a:xfrm>
              <a:prstGeom prst="rect">
                <a:avLst/>
              </a:prstGeom>
            </p:spPr>
            <p:txBody>
              <a:bodyPr anchor="ctr" rtlCol="false" tIns="50800" lIns="50800" bIns="50800" rIns="50800"/>
              <a:lstStyle/>
              <a:p>
                <a:pPr algn="ctr">
                  <a:lnSpc>
                    <a:spcPts val="2659"/>
                  </a:lnSpc>
                </a:pPr>
              </a:p>
            </p:txBody>
          </p:sp>
        </p:grpSp>
        <p:sp>
          <p:nvSpPr>
            <p:cNvPr name="TextBox 17" id="17"/>
            <p:cNvSpPr txBox="true"/>
            <p:nvPr/>
          </p:nvSpPr>
          <p:spPr>
            <a:xfrm rot="0">
              <a:off x="252019" y="362893"/>
              <a:ext cx="6794137" cy="6365346"/>
            </a:xfrm>
            <a:prstGeom prst="rect">
              <a:avLst/>
            </a:prstGeom>
          </p:spPr>
          <p:txBody>
            <a:bodyPr anchor="t" rtlCol="false" tIns="0" lIns="0" bIns="0" rIns="0">
              <a:spAutoFit/>
            </a:bodyPr>
            <a:lstStyle/>
            <a:p>
              <a:pPr algn="ctr">
                <a:lnSpc>
                  <a:spcPts val="4200"/>
                </a:lnSpc>
                <a:spcBef>
                  <a:spcPct val="0"/>
                </a:spcBef>
              </a:pPr>
              <a:r>
                <a:rPr lang="en-US" b="true" sz="3000">
                  <a:solidFill>
                    <a:srgbClr val="000000"/>
                  </a:solidFill>
                  <a:latin typeface="Montserrat Classic Bold"/>
                  <a:ea typeface="Montserrat Classic Bold"/>
                  <a:cs typeface="Montserrat Classic Bold"/>
                  <a:sym typeface="Montserrat Classic Bold"/>
                </a:rPr>
                <a:t>Social impacts</a:t>
              </a:r>
              <a:r>
                <a:rPr lang="en-US" sz="3000">
                  <a:solidFill>
                    <a:srgbClr val="000000"/>
                  </a:solidFill>
                  <a:latin typeface="Montserrat Classic"/>
                  <a:ea typeface="Montserrat Classic"/>
                  <a:cs typeface="Montserrat Classic"/>
                  <a:sym typeface="Montserrat Classic"/>
                </a:rPr>
                <a:t> refer to the effects of an event on the lives, health and wellbeing of people in a community. This includes disruptions to daily life, displacement, casualties, public health issues and changes in community dynamics.</a:t>
              </a:r>
            </a:p>
          </p:txBody>
        </p:sp>
      </p:grpSp>
      <p:grpSp>
        <p:nvGrpSpPr>
          <p:cNvPr name="Group 18" id="18"/>
          <p:cNvGrpSpPr/>
          <p:nvPr/>
        </p:nvGrpSpPr>
        <p:grpSpPr>
          <a:xfrm rot="0">
            <a:off x="12205560" y="3121118"/>
            <a:ext cx="5473631" cy="4887185"/>
            <a:chOff x="0" y="0"/>
            <a:chExt cx="1441615" cy="1287160"/>
          </a:xfrm>
        </p:grpSpPr>
        <p:sp>
          <p:nvSpPr>
            <p:cNvPr name="Freeform 19" id="19"/>
            <p:cNvSpPr/>
            <p:nvPr/>
          </p:nvSpPr>
          <p:spPr>
            <a:xfrm flipH="false" flipV="false" rot="0">
              <a:off x="0" y="0"/>
              <a:ext cx="1441615" cy="1287160"/>
            </a:xfrm>
            <a:custGeom>
              <a:avLst/>
              <a:gdLst/>
              <a:ahLst/>
              <a:cxnLst/>
              <a:rect r="r" b="b" t="t" l="l"/>
              <a:pathLst>
                <a:path h="1287160" w="1441615">
                  <a:moveTo>
                    <a:pt x="72135" y="0"/>
                  </a:moveTo>
                  <a:lnTo>
                    <a:pt x="1369480" y="0"/>
                  </a:lnTo>
                  <a:cubicBezTo>
                    <a:pt x="1388612" y="0"/>
                    <a:pt x="1406959" y="7600"/>
                    <a:pt x="1420487" y="21128"/>
                  </a:cubicBezTo>
                  <a:cubicBezTo>
                    <a:pt x="1434015" y="34656"/>
                    <a:pt x="1441615" y="53003"/>
                    <a:pt x="1441615" y="72135"/>
                  </a:cubicBezTo>
                  <a:lnTo>
                    <a:pt x="1441615" y="1215025"/>
                  </a:lnTo>
                  <a:cubicBezTo>
                    <a:pt x="1441615" y="1254864"/>
                    <a:pt x="1409319" y="1287160"/>
                    <a:pt x="1369480" y="1287160"/>
                  </a:cubicBezTo>
                  <a:lnTo>
                    <a:pt x="72135" y="1287160"/>
                  </a:lnTo>
                  <a:cubicBezTo>
                    <a:pt x="53003" y="1287160"/>
                    <a:pt x="34656" y="1279560"/>
                    <a:pt x="21128" y="1266032"/>
                  </a:cubicBezTo>
                  <a:cubicBezTo>
                    <a:pt x="7600" y="1252504"/>
                    <a:pt x="0" y="1234157"/>
                    <a:pt x="0" y="1215025"/>
                  </a:cubicBezTo>
                  <a:lnTo>
                    <a:pt x="0" y="72135"/>
                  </a:lnTo>
                  <a:cubicBezTo>
                    <a:pt x="0" y="32296"/>
                    <a:pt x="32296" y="0"/>
                    <a:pt x="72135" y="0"/>
                  </a:cubicBezTo>
                  <a:close/>
                </a:path>
              </a:pathLst>
            </a:custGeom>
            <a:solidFill>
              <a:srgbClr val="FFFFFF"/>
            </a:solidFill>
            <a:ln w="76200" cap="rnd">
              <a:solidFill>
                <a:srgbClr val="1C78B6"/>
              </a:solidFill>
              <a:prstDash val="solid"/>
              <a:round/>
            </a:ln>
          </p:spPr>
        </p:sp>
        <p:sp>
          <p:nvSpPr>
            <p:cNvPr name="TextBox 20" id="20"/>
            <p:cNvSpPr txBox="true"/>
            <p:nvPr/>
          </p:nvSpPr>
          <p:spPr>
            <a:xfrm>
              <a:off x="0" y="-47625"/>
              <a:ext cx="1441615" cy="1334785"/>
            </a:xfrm>
            <a:prstGeom prst="rect">
              <a:avLst/>
            </a:prstGeom>
          </p:spPr>
          <p:txBody>
            <a:bodyPr anchor="ctr" rtlCol="false" tIns="50800" lIns="50800" bIns="50800" rIns="50800"/>
            <a:lstStyle/>
            <a:p>
              <a:pPr algn="ctr">
                <a:lnSpc>
                  <a:spcPts val="2659"/>
                </a:lnSpc>
              </a:pPr>
            </a:p>
          </p:txBody>
        </p:sp>
      </p:grpSp>
      <p:sp>
        <p:nvSpPr>
          <p:cNvPr name="TextBox 21" id="21"/>
          <p:cNvSpPr txBox="true"/>
          <p:nvPr/>
        </p:nvSpPr>
        <p:spPr>
          <a:xfrm rot="0">
            <a:off x="12440306" y="3373523"/>
            <a:ext cx="5004139" cy="4257675"/>
          </a:xfrm>
          <a:prstGeom prst="rect">
            <a:avLst/>
          </a:prstGeom>
        </p:spPr>
        <p:txBody>
          <a:bodyPr anchor="t" rtlCol="false" tIns="0" lIns="0" bIns="0" rIns="0">
            <a:spAutoFit/>
          </a:bodyPr>
          <a:lstStyle/>
          <a:p>
            <a:pPr algn="ctr">
              <a:lnSpc>
                <a:spcPts val="4200"/>
              </a:lnSpc>
              <a:spcBef>
                <a:spcPct val="0"/>
              </a:spcBef>
            </a:pPr>
            <a:r>
              <a:rPr lang="en-US" b="true" sz="3000">
                <a:solidFill>
                  <a:srgbClr val="000000"/>
                </a:solidFill>
                <a:latin typeface="Montserrat Classic Bold"/>
                <a:ea typeface="Montserrat Classic Bold"/>
                <a:cs typeface="Montserrat Classic Bold"/>
                <a:sym typeface="Montserrat Classic Bold"/>
              </a:rPr>
              <a:t>Environmental impacts</a:t>
            </a:r>
            <a:r>
              <a:rPr lang="en-US" sz="3000">
                <a:solidFill>
                  <a:srgbClr val="000000"/>
                </a:solidFill>
                <a:latin typeface="Montserrat Classic"/>
                <a:ea typeface="Montserrat Classic"/>
                <a:cs typeface="Montserrat Classic"/>
                <a:sym typeface="Montserrat Classic"/>
              </a:rPr>
              <a:t> involve changes to the natural environment due to an event. This includes effects on wildlife, ecosystems, natural resources, and pollution levels.</a:t>
            </a:r>
          </a:p>
        </p:txBody>
      </p:sp>
      <p:sp>
        <p:nvSpPr>
          <p:cNvPr name="Freeform 22" id="22"/>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5"/>
            <a:stretch>
              <a:fillRect l="-21116" t="0" r="-19874" b="-67942"/>
            </a:stretch>
          </a:blipFill>
        </p:spPr>
      </p:sp>
      <p:sp>
        <p:nvSpPr>
          <p:cNvPr name="TextBox 23" id="23"/>
          <p:cNvSpPr txBox="true"/>
          <p:nvPr/>
        </p:nvSpPr>
        <p:spPr>
          <a:xfrm rot="0">
            <a:off x="434257" y="8796956"/>
            <a:ext cx="5252822" cy="1243767"/>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Some of these impacts overlap because they are connected and affect each other in various ways.</a:t>
            </a:r>
          </a:p>
        </p:txBody>
      </p:sp>
      <p:sp>
        <p:nvSpPr>
          <p:cNvPr name="TextBox 24" id="24"/>
          <p:cNvSpPr txBox="true"/>
          <p:nvPr/>
        </p:nvSpPr>
        <p:spPr>
          <a:xfrm rot="0">
            <a:off x="6413065" y="1928810"/>
            <a:ext cx="5461871" cy="754927"/>
          </a:xfrm>
          <a:prstGeom prst="rect">
            <a:avLst/>
          </a:prstGeom>
        </p:spPr>
        <p:txBody>
          <a:bodyPr anchor="t" rtlCol="false" tIns="0" lIns="0" bIns="0" rIns="0">
            <a:spAutoFit/>
          </a:bodyPr>
          <a:lstStyle/>
          <a:p>
            <a:pPr algn="ctr">
              <a:lnSpc>
                <a:spcPts val="6159"/>
              </a:lnSpc>
              <a:spcBef>
                <a:spcPct val="0"/>
              </a:spcBef>
            </a:pPr>
            <a:r>
              <a:rPr lang="en-US" b="true" sz="4399">
                <a:solidFill>
                  <a:srgbClr val="000000"/>
                </a:solidFill>
                <a:latin typeface="Montserrat Classic Bold"/>
                <a:ea typeface="Montserrat Classic Bold"/>
                <a:cs typeface="Montserrat Classic Bold"/>
                <a:sym typeface="Montserrat Classic Bold"/>
              </a:rPr>
              <a:t>IMPACTS: </a:t>
            </a:r>
          </a:p>
        </p:txBody>
      </p:sp>
      <p:sp>
        <p:nvSpPr>
          <p:cNvPr name="TextBox 25" id="25"/>
          <p:cNvSpPr txBox="true"/>
          <p:nvPr/>
        </p:nvSpPr>
        <p:spPr>
          <a:xfrm rot="0">
            <a:off x="5002212" y="771544"/>
            <a:ext cx="10545812"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 </a:t>
            </a:r>
          </a:p>
        </p:txBody>
      </p:sp>
      <p:sp>
        <p:nvSpPr>
          <p:cNvPr name="TextBox 26" id="26"/>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grpSp>
        <p:nvGrpSpPr>
          <p:cNvPr name="Group 3" id="3"/>
          <p:cNvGrpSpPr/>
          <p:nvPr/>
        </p:nvGrpSpPr>
        <p:grpSpPr>
          <a:xfrm rot="0">
            <a:off x="0" y="651219"/>
            <a:ext cx="18775720" cy="1250020"/>
            <a:chOff x="0" y="0"/>
            <a:chExt cx="7425681" cy="494375"/>
          </a:xfrm>
        </p:grpSpPr>
        <p:sp>
          <p:nvSpPr>
            <p:cNvPr name="Freeform 4" id="4"/>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5" id="5"/>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6" id="6"/>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2283142" y="3849053"/>
            <a:ext cx="203835" cy="227648"/>
            <a:chOff x="0" y="0"/>
            <a:chExt cx="271780" cy="303530"/>
          </a:xfrm>
        </p:grpSpPr>
        <p:sp>
          <p:nvSpPr>
            <p:cNvPr name="Freeform 8" id="8"/>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sp>
        <p:nvSpPr>
          <p:cNvPr name="Freeform 9" id="9"/>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5"/>
            <a:stretch>
              <a:fillRect l="-21116" t="0" r="-19874" b="-67942"/>
            </a:stretch>
          </a:blipFill>
        </p:spPr>
      </p:sp>
      <p:sp>
        <p:nvSpPr>
          <p:cNvPr name="Freeform 10" id="10"/>
          <p:cNvSpPr/>
          <p:nvPr/>
        </p:nvSpPr>
        <p:spPr>
          <a:xfrm flipH="false" flipV="false" rot="0">
            <a:off x="836642" y="2798037"/>
            <a:ext cx="8202389" cy="6151792"/>
          </a:xfrm>
          <a:custGeom>
            <a:avLst/>
            <a:gdLst/>
            <a:ahLst/>
            <a:cxnLst/>
            <a:rect r="r" b="b" t="t" l="l"/>
            <a:pathLst>
              <a:path h="6151792" w="8202389">
                <a:moveTo>
                  <a:pt x="0" y="0"/>
                </a:moveTo>
                <a:lnTo>
                  <a:pt x="8202389" y="0"/>
                </a:lnTo>
                <a:lnTo>
                  <a:pt x="8202389" y="6151792"/>
                </a:lnTo>
                <a:lnTo>
                  <a:pt x="0" y="6151792"/>
                </a:lnTo>
                <a:lnTo>
                  <a:pt x="0" y="0"/>
                </a:lnTo>
                <a:close/>
              </a:path>
            </a:pathLst>
          </a:custGeom>
          <a:blipFill>
            <a:blip r:embed="rId6"/>
            <a:stretch>
              <a:fillRect l="0" t="0" r="0" b="0"/>
            </a:stretch>
          </a:blipFill>
        </p:spPr>
      </p:sp>
      <p:sp>
        <p:nvSpPr>
          <p:cNvPr name="Freeform 11" id="11"/>
          <p:cNvSpPr/>
          <p:nvPr/>
        </p:nvSpPr>
        <p:spPr>
          <a:xfrm flipH="false" flipV="false" rot="0">
            <a:off x="9248969" y="2798037"/>
            <a:ext cx="8202389" cy="6151792"/>
          </a:xfrm>
          <a:custGeom>
            <a:avLst/>
            <a:gdLst/>
            <a:ahLst/>
            <a:cxnLst/>
            <a:rect r="r" b="b" t="t" l="l"/>
            <a:pathLst>
              <a:path h="6151792" w="8202389">
                <a:moveTo>
                  <a:pt x="0" y="0"/>
                </a:moveTo>
                <a:lnTo>
                  <a:pt x="8202389" y="0"/>
                </a:lnTo>
                <a:lnTo>
                  <a:pt x="8202389" y="6151792"/>
                </a:lnTo>
                <a:lnTo>
                  <a:pt x="0" y="6151792"/>
                </a:lnTo>
                <a:lnTo>
                  <a:pt x="0" y="0"/>
                </a:lnTo>
                <a:close/>
              </a:path>
            </a:pathLst>
          </a:custGeom>
          <a:blipFill>
            <a:blip r:embed="rId7"/>
            <a:stretch>
              <a:fillRect l="0" t="0" r="0" b="0"/>
            </a:stretch>
          </a:blipFill>
        </p:spPr>
      </p:sp>
      <p:sp>
        <p:nvSpPr>
          <p:cNvPr name="TextBox 12" id="12"/>
          <p:cNvSpPr txBox="true"/>
          <p:nvPr/>
        </p:nvSpPr>
        <p:spPr>
          <a:xfrm rot="0">
            <a:off x="6413065" y="1928810"/>
            <a:ext cx="5461871" cy="754927"/>
          </a:xfrm>
          <a:prstGeom prst="rect">
            <a:avLst/>
          </a:prstGeom>
        </p:spPr>
        <p:txBody>
          <a:bodyPr anchor="t" rtlCol="false" tIns="0" lIns="0" bIns="0" rIns="0">
            <a:spAutoFit/>
          </a:bodyPr>
          <a:lstStyle/>
          <a:p>
            <a:pPr algn="ctr">
              <a:lnSpc>
                <a:spcPts val="6159"/>
              </a:lnSpc>
              <a:spcBef>
                <a:spcPct val="0"/>
              </a:spcBef>
            </a:pPr>
            <a:r>
              <a:rPr lang="en-US" b="true" sz="4399">
                <a:solidFill>
                  <a:srgbClr val="000000"/>
                </a:solidFill>
                <a:latin typeface="Montserrat Classic Bold"/>
                <a:ea typeface="Montserrat Classic Bold"/>
                <a:cs typeface="Montserrat Classic Bold"/>
                <a:sym typeface="Montserrat Classic Bold"/>
              </a:rPr>
              <a:t>IMPACTS: </a:t>
            </a:r>
          </a:p>
        </p:txBody>
      </p:sp>
      <p:sp>
        <p:nvSpPr>
          <p:cNvPr name="TextBox 13" id="13"/>
          <p:cNvSpPr txBox="true"/>
          <p:nvPr/>
        </p:nvSpPr>
        <p:spPr>
          <a:xfrm rot="0">
            <a:off x="3785407" y="771544"/>
            <a:ext cx="14502593"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a:t>
            </a:r>
          </a:p>
        </p:txBody>
      </p:sp>
      <p:sp>
        <p:nvSpPr>
          <p:cNvPr name="TextBox 14" id="14"/>
          <p:cNvSpPr txBox="true"/>
          <p:nvPr/>
        </p:nvSpPr>
        <p:spPr>
          <a:xfrm rot="0">
            <a:off x="1249429" y="9046984"/>
            <a:ext cx="7210706" cy="405765"/>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Flooding at The Green in Grundisburgh. Suffolk</a:t>
            </a:r>
          </a:p>
        </p:txBody>
      </p:sp>
      <p:sp>
        <p:nvSpPr>
          <p:cNvPr name="TextBox 15" id="15"/>
          <p:cNvSpPr txBox="true"/>
          <p:nvPr/>
        </p:nvSpPr>
        <p:spPr>
          <a:xfrm rot="0">
            <a:off x="9595906" y="9016504"/>
            <a:ext cx="5455302" cy="824865"/>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The River Severn in flood at Worcester Bridge</a:t>
            </a:r>
          </a:p>
        </p:txBody>
      </p:sp>
      <p:sp>
        <p:nvSpPr>
          <p:cNvPr name="TextBox 16" id="16"/>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grpSp>
        <p:nvGrpSpPr>
          <p:cNvPr name="Group 3" id="3"/>
          <p:cNvGrpSpPr/>
          <p:nvPr/>
        </p:nvGrpSpPr>
        <p:grpSpPr>
          <a:xfrm rot="0">
            <a:off x="0" y="651219"/>
            <a:ext cx="18775720" cy="1250020"/>
            <a:chOff x="0" y="0"/>
            <a:chExt cx="7425681" cy="494375"/>
          </a:xfrm>
        </p:grpSpPr>
        <p:sp>
          <p:nvSpPr>
            <p:cNvPr name="Freeform 4" id="4"/>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5" id="5"/>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6" id="6"/>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2283142" y="3849053"/>
            <a:ext cx="203835" cy="227648"/>
            <a:chOff x="0" y="0"/>
            <a:chExt cx="271780" cy="303530"/>
          </a:xfrm>
        </p:grpSpPr>
        <p:sp>
          <p:nvSpPr>
            <p:cNvPr name="Freeform 8" id="8"/>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sp>
        <p:nvSpPr>
          <p:cNvPr name="Freeform 9" id="9"/>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5"/>
            <a:stretch>
              <a:fillRect l="-21116" t="0" r="-19874" b="-67942"/>
            </a:stretch>
          </a:blipFill>
        </p:spPr>
      </p:sp>
      <p:sp>
        <p:nvSpPr>
          <p:cNvPr name="Freeform 10" id="10"/>
          <p:cNvSpPr/>
          <p:nvPr/>
        </p:nvSpPr>
        <p:spPr>
          <a:xfrm flipH="false" flipV="false" rot="0">
            <a:off x="323852" y="2798037"/>
            <a:ext cx="8357292" cy="6267969"/>
          </a:xfrm>
          <a:custGeom>
            <a:avLst/>
            <a:gdLst/>
            <a:ahLst/>
            <a:cxnLst/>
            <a:rect r="r" b="b" t="t" l="l"/>
            <a:pathLst>
              <a:path h="6267969" w="8357292">
                <a:moveTo>
                  <a:pt x="0" y="0"/>
                </a:moveTo>
                <a:lnTo>
                  <a:pt x="8357293" y="0"/>
                </a:lnTo>
                <a:lnTo>
                  <a:pt x="8357293" y="6267969"/>
                </a:lnTo>
                <a:lnTo>
                  <a:pt x="0" y="6267969"/>
                </a:lnTo>
                <a:lnTo>
                  <a:pt x="0" y="0"/>
                </a:lnTo>
                <a:close/>
              </a:path>
            </a:pathLst>
          </a:custGeom>
          <a:blipFill>
            <a:blip r:embed="rId6"/>
            <a:stretch>
              <a:fillRect l="0" t="0" r="0" b="0"/>
            </a:stretch>
          </a:blipFill>
        </p:spPr>
      </p:sp>
      <p:sp>
        <p:nvSpPr>
          <p:cNvPr name="Freeform 11" id="11"/>
          <p:cNvSpPr/>
          <p:nvPr/>
        </p:nvSpPr>
        <p:spPr>
          <a:xfrm flipH="false" flipV="false" rot="0">
            <a:off x="9277487" y="2798037"/>
            <a:ext cx="8429782" cy="6267969"/>
          </a:xfrm>
          <a:custGeom>
            <a:avLst/>
            <a:gdLst/>
            <a:ahLst/>
            <a:cxnLst/>
            <a:rect r="r" b="b" t="t" l="l"/>
            <a:pathLst>
              <a:path h="6267969" w="8429782">
                <a:moveTo>
                  <a:pt x="0" y="0"/>
                </a:moveTo>
                <a:lnTo>
                  <a:pt x="8429782" y="0"/>
                </a:lnTo>
                <a:lnTo>
                  <a:pt x="8429782" y="6267969"/>
                </a:lnTo>
                <a:lnTo>
                  <a:pt x="0" y="6267969"/>
                </a:lnTo>
                <a:lnTo>
                  <a:pt x="0" y="0"/>
                </a:lnTo>
                <a:close/>
              </a:path>
            </a:pathLst>
          </a:custGeom>
          <a:blipFill>
            <a:blip r:embed="rId7"/>
            <a:stretch>
              <a:fillRect l="-11185" t="0" r="0" b="0"/>
            </a:stretch>
          </a:blipFill>
        </p:spPr>
      </p:sp>
      <p:sp>
        <p:nvSpPr>
          <p:cNvPr name="TextBox 12" id="12"/>
          <p:cNvSpPr txBox="true"/>
          <p:nvPr/>
        </p:nvSpPr>
        <p:spPr>
          <a:xfrm rot="0">
            <a:off x="6413065" y="1928810"/>
            <a:ext cx="5461871" cy="754927"/>
          </a:xfrm>
          <a:prstGeom prst="rect">
            <a:avLst/>
          </a:prstGeom>
        </p:spPr>
        <p:txBody>
          <a:bodyPr anchor="t" rtlCol="false" tIns="0" lIns="0" bIns="0" rIns="0">
            <a:spAutoFit/>
          </a:bodyPr>
          <a:lstStyle/>
          <a:p>
            <a:pPr algn="ctr">
              <a:lnSpc>
                <a:spcPts val="6159"/>
              </a:lnSpc>
              <a:spcBef>
                <a:spcPct val="0"/>
              </a:spcBef>
            </a:pPr>
            <a:r>
              <a:rPr lang="en-US" b="true" sz="4399">
                <a:solidFill>
                  <a:srgbClr val="000000"/>
                </a:solidFill>
                <a:latin typeface="Montserrat Classic Bold"/>
                <a:ea typeface="Montserrat Classic Bold"/>
                <a:cs typeface="Montserrat Classic Bold"/>
                <a:sym typeface="Montserrat Classic Bold"/>
              </a:rPr>
              <a:t>IMPACTS: </a:t>
            </a:r>
          </a:p>
        </p:txBody>
      </p:sp>
      <p:sp>
        <p:nvSpPr>
          <p:cNvPr name="TextBox 13" id="13"/>
          <p:cNvSpPr txBox="true"/>
          <p:nvPr/>
        </p:nvSpPr>
        <p:spPr>
          <a:xfrm rot="0">
            <a:off x="1445567" y="9132681"/>
            <a:ext cx="5252822" cy="405765"/>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Sink hole in Dunbar, Scotland</a:t>
            </a:r>
          </a:p>
        </p:txBody>
      </p:sp>
      <p:sp>
        <p:nvSpPr>
          <p:cNvPr name="TextBox 14" id="14"/>
          <p:cNvSpPr txBox="true"/>
          <p:nvPr/>
        </p:nvSpPr>
        <p:spPr>
          <a:xfrm rot="0">
            <a:off x="9527650" y="9215957"/>
            <a:ext cx="5252822" cy="405765"/>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Flooding at Twynin, Tewkesbury</a:t>
            </a:r>
          </a:p>
        </p:txBody>
      </p:sp>
      <p:sp>
        <p:nvSpPr>
          <p:cNvPr name="TextBox 15" id="15"/>
          <p:cNvSpPr txBox="true"/>
          <p:nvPr/>
        </p:nvSpPr>
        <p:spPr>
          <a:xfrm rot="0">
            <a:off x="3785407" y="771544"/>
            <a:ext cx="14502593"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a:t>
            </a:r>
          </a:p>
        </p:txBody>
      </p:sp>
      <p:sp>
        <p:nvSpPr>
          <p:cNvPr name="TextBox 16" id="16"/>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grpSp>
        <p:nvGrpSpPr>
          <p:cNvPr name="Group 3" id="3"/>
          <p:cNvGrpSpPr/>
          <p:nvPr/>
        </p:nvGrpSpPr>
        <p:grpSpPr>
          <a:xfrm rot="0">
            <a:off x="0" y="651219"/>
            <a:ext cx="18775720" cy="1250020"/>
            <a:chOff x="0" y="0"/>
            <a:chExt cx="7425681" cy="494375"/>
          </a:xfrm>
        </p:grpSpPr>
        <p:sp>
          <p:nvSpPr>
            <p:cNvPr name="Freeform 4" id="4"/>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5" id="5"/>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6" id="6"/>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2283142" y="3849053"/>
            <a:ext cx="203835" cy="227648"/>
            <a:chOff x="0" y="0"/>
            <a:chExt cx="271780" cy="303530"/>
          </a:xfrm>
        </p:grpSpPr>
        <p:sp>
          <p:nvSpPr>
            <p:cNvPr name="Freeform 8" id="8"/>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sp>
        <p:nvSpPr>
          <p:cNvPr name="Freeform 9" id="9"/>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5"/>
            <a:stretch>
              <a:fillRect l="-21116" t="0" r="-19874" b="-67942"/>
            </a:stretch>
          </a:blipFill>
        </p:spPr>
      </p:sp>
      <p:sp>
        <p:nvSpPr>
          <p:cNvPr name="Freeform 10" id="10"/>
          <p:cNvSpPr/>
          <p:nvPr/>
        </p:nvSpPr>
        <p:spPr>
          <a:xfrm flipH="false" flipV="false" rot="0">
            <a:off x="904349" y="3049860"/>
            <a:ext cx="7862688" cy="5897016"/>
          </a:xfrm>
          <a:custGeom>
            <a:avLst/>
            <a:gdLst/>
            <a:ahLst/>
            <a:cxnLst/>
            <a:rect r="r" b="b" t="t" l="l"/>
            <a:pathLst>
              <a:path h="5897016" w="7862688">
                <a:moveTo>
                  <a:pt x="0" y="0"/>
                </a:moveTo>
                <a:lnTo>
                  <a:pt x="7862688" y="0"/>
                </a:lnTo>
                <a:lnTo>
                  <a:pt x="7862688" y="5897016"/>
                </a:lnTo>
                <a:lnTo>
                  <a:pt x="0" y="5897016"/>
                </a:lnTo>
                <a:lnTo>
                  <a:pt x="0" y="0"/>
                </a:lnTo>
                <a:close/>
              </a:path>
            </a:pathLst>
          </a:custGeom>
          <a:blipFill>
            <a:blip r:embed="rId6"/>
            <a:stretch>
              <a:fillRect l="0" t="0" r="0" b="0"/>
            </a:stretch>
          </a:blipFill>
        </p:spPr>
      </p:sp>
      <p:sp>
        <p:nvSpPr>
          <p:cNvPr name="TextBox 11" id="11"/>
          <p:cNvSpPr txBox="true"/>
          <p:nvPr/>
        </p:nvSpPr>
        <p:spPr>
          <a:xfrm rot="0">
            <a:off x="6413065" y="1928810"/>
            <a:ext cx="5461871" cy="754927"/>
          </a:xfrm>
          <a:prstGeom prst="rect">
            <a:avLst/>
          </a:prstGeom>
        </p:spPr>
        <p:txBody>
          <a:bodyPr anchor="t" rtlCol="false" tIns="0" lIns="0" bIns="0" rIns="0">
            <a:spAutoFit/>
          </a:bodyPr>
          <a:lstStyle/>
          <a:p>
            <a:pPr algn="ctr">
              <a:lnSpc>
                <a:spcPts val="6159"/>
              </a:lnSpc>
              <a:spcBef>
                <a:spcPct val="0"/>
              </a:spcBef>
            </a:pPr>
            <a:r>
              <a:rPr lang="en-US" b="true" sz="4399">
                <a:solidFill>
                  <a:srgbClr val="000000"/>
                </a:solidFill>
                <a:latin typeface="Montserrat Classic Bold"/>
                <a:ea typeface="Montserrat Classic Bold"/>
                <a:cs typeface="Montserrat Classic Bold"/>
                <a:sym typeface="Montserrat Classic Bold"/>
              </a:rPr>
              <a:t>IMPACTS: </a:t>
            </a:r>
          </a:p>
        </p:txBody>
      </p:sp>
      <p:sp>
        <p:nvSpPr>
          <p:cNvPr name="TextBox 12" id="12"/>
          <p:cNvSpPr txBox="true"/>
          <p:nvPr/>
        </p:nvSpPr>
        <p:spPr>
          <a:xfrm rot="0">
            <a:off x="3785407" y="771544"/>
            <a:ext cx="14502593"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 </a:t>
            </a:r>
          </a:p>
        </p:txBody>
      </p:sp>
      <p:sp>
        <p:nvSpPr>
          <p:cNvPr name="Freeform 13" id="13"/>
          <p:cNvSpPr/>
          <p:nvPr/>
        </p:nvSpPr>
        <p:spPr>
          <a:xfrm flipH="false" flipV="false" rot="0">
            <a:off x="9459036" y="3026637"/>
            <a:ext cx="7924615" cy="5943461"/>
          </a:xfrm>
          <a:custGeom>
            <a:avLst/>
            <a:gdLst/>
            <a:ahLst/>
            <a:cxnLst/>
            <a:rect r="r" b="b" t="t" l="l"/>
            <a:pathLst>
              <a:path h="5943461" w="7924615">
                <a:moveTo>
                  <a:pt x="0" y="0"/>
                </a:moveTo>
                <a:lnTo>
                  <a:pt x="7924615" y="0"/>
                </a:lnTo>
                <a:lnTo>
                  <a:pt x="7924615" y="5943461"/>
                </a:lnTo>
                <a:lnTo>
                  <a:pt x="0" y="5943461"/>
                </a:lnTo>
                <a:lnTo>
                  <a:pt x="0" y="0"/>
                </a:lnTo>
                <a:close/>
              </a:path>
            </a:pathLst>
          </a:custGeom>
          <a:blipFill>
            <a:blip r:embed="rId7"/>
            <a:stretch>
              <a:fillRect l="0" t="0" r="0" b="0"/>
            </a:stretch>
          </a:blipFill>
        </p:spPr>
      </p:sp>
      <p:sp>
        <p:nvSpPr>
          <p:cNvPr name="TextBox 14" id="14"/>
          <p:cNvSpPr txBox="true"/>
          <p:nvPr/>
        </p:nvSpPr>
        <p:spPr>
          <a:xfrm rot="0">
            <a:off x="9527650" y="9180195"/>
            <a:ext cx="5252822" cy="824865"/>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Breached harbour wall, East Lothian, Scotland</a:t>
            </a:r>
          </a:p>
        </p:txBody>
      </p:sp>
      <p:sp>
        <p:nvSpPr>
          <p:cNvPr name="TextBox 15" id="15"/>
          <p:cNvSpPr txBox="true"/>
          <p:nvPr/>
        </p:nvSpPr>
        <p:spPr>
          <a:xfrm rot="0">
            <a:off x="1476703" y="9210675"/>
            <a:ext cx="6717980" cy="405765"/>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Cliff erosion at Lynemouth cliffs, Scotland </a:t>
            </a:r>
          </a:p>
        </p:txBody>
      </p:sp>
      <p:sp>
        <p:nvSpPr>
          <p:cNvPr name="TextBox 16" id="16"/>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sp>
        <p:nvSpPr>
          <p:cNvPr name="Freeform 3" id="3"/>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3"/>
            <a:stretch>
              <a:fillRect l="-21116" t="0" r="-19874" b="-67942"/>
            </a:stretch>
          </a:blipFill>
        </p:spPr>
      </p:sp>
      <p:grpSp>
        <p:nvGrpSpPr>
          <p:cNvPr name="Group 4" id="4"/>
          <p:cNvGrpSpPr/>
          <p:nvPr/>
        </p:nvGrpSpPr>
        <p:grpSpPr>
          <a:xfrm rot="0">
            <a:off x="0" y="651219"/>
            <a:ext cx="18775720" cy="1250020"/>
            <a:chOff x="0" y="0"/>
            <a:chExt cx="7425681" cy="494375"/>
          </a:xfrm>
        </p:grpSpPr>
        <p:sp>
          <p:nvSpPr>
            <p:cNvPr name="Freeform 5" id="5"/>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6" id="6"/>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7" id="7"/>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 id="8"/>
          <p:cNvGrpSpPr/>
          <p:nvPr/>
        </p:nvGrpSpPr>
        <p:grpSpPr>
          <a:xfrm rot="0">
            <a:off x="2283142" y="3849053"/>
            <a:ext cx="203835" cy="227648"/>
            <a:chOff x="0" y="0"/>
            <a:chExt cx="271780" cy="303530"/>
          </a:xfrm>
        </p:grpSpPr>
        <p:sp>
          <p:nvSpPr>
            <p:cNvPr name="Freeform 9" id="9"/>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sp>
        <p:nvSpPr>
          <p:cNvPr name="TextBox 10" id="10"/>
          <p:cNvSpPr txBox="true"/>
          <p:nvPr/>
        </p:nvSpPr>
        <p:spPr>
          <a:xfrm rot="0">
            <a:off x="2237680" y="3329534"/>
            <a:ext cx="13812640" cy="2646681"/>
          </a:xfrm>
          <a:prstGeom prst="rect">
            <a:avLst/>
          </a:prstGeom>
        </p:spPr>
        <p:txBody>
          <a:bodyPr anchor="t" rtlCol="false" tIns="0" lIns="0" bIns="0" rIns="0">
            <a:spAutoFit/>
          </a:bodyPr>
          <a:lstStyle/>
          <a:p>
            <a:pPr algn="ctr">
              <a:lnSpc>
                <a:spcPts val="5319"/>
              </a:lnSpc>
            </a:pPr>
            <a:r>
              <a:rPr lang="en-US" sz="3799" b="true">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 Cut out the impacts of Storm Babet and categorise them by sticking them under the headings Social, Economic and Environmental impacts.</a:t>
            </a:r>
          </a:p>
        </p:txBody>
      </p:sp>
      <p:sp>
        <p:nvSpPr>
          <p:cNvPr name="Freeform 11" id="11"/>
          <p:cNvSpPr/>
          <p:nvPr/>
        </p:nvSpPr>
        <p:spPr>
          <a:xfrm flipH="false" flipV="false" rot="0">
            <a:off x="15165327" y="4042652"/>
            <a:ext cx="2155106" cy="2326162"/>
          </a:xfrm>
          <a:custGeom>
            <a:avLst/>
            <a:gdLst/>
            <a:ahLst/>
            <a:cxnLst/>
            <a:rect r="r" b="b" t="t" l="l"/>
            <a:pathLst>
              <a:path h="2326162" w="2155106">
                <a:moveTo>
                  <a:pt x="0" y="0"/>
                </a:moveTo>
                <a:lnTo>
                  <a:pt x="2155106" y="0"/>
                </a:lnTo>
                <a:lnTo>
                  <a:pt x="2155106" y="2326162"/>
                </a:lnTo>
                <a:lnTo>
                  <a:pt x="0" y="2326162"/>
                </a:lnTo>
                <a:lnTo>
                  <a:pt x="0" y="0"/>
                </a:lnTo>
                <a:close/>
              </a:path>
            </a:pathLst>
          </a:custGeom>
          <a:blipFill>
            <a:blip r:embed="rId6"/>
            <a:stretch>
              <a:fillRect l="-175504" t="-8615" r="-45209" b="-61780"/>
            </a:stretch>
          </a:blipFill>
        </p:spPr>
      </p:sp>
      <p:sp>
        <p:nvSpPr>
          <p:cNvPr name="Freeform 12" id="12"/>
          <p:cNvSpPr/>
          <p:nvPr/>
        </p:nvSpPr>
        <p:spPr>
          <a:xfrm flipH="true" flipV="false" rot="17732">
            <a:off x="120856" y="5797934"/>
            <a:ext cx="4989262" cy="4476228"/>
          </a:xfrm>
          <a:custGeom>
            <a:avLst/>
            <a:gdLst/>
            <a:ahLst/>
            <a:cxnLst/>
            <a:rect r="r" b="b" t="t" l="l"/>
            <a:pathLst>
              <a:path h="4476228" w="4989262">
                <a:moveTo>
                  <a:pt x="4989261" y="0"/>
                </a:moveTo>
                <a:lnTo>
                  <a:pt x="0" y="0"/>
                </a:lnTo>
                <a:lnTo>
                  <a:pt x="0" y="4476228"/>
                </a:lnTo>
                <a:lnTo>
                  <a:pt x="4989261" y="4476228"/>
                </a:lnTo>
                <a:lnTo>
                  <a:pt x="4989261" y="0"/>
                </a:lnTo>
                <a:close/>
              </a:path>
            </a:pathLst>
          </a:custGeom>
          <a:blipFill>
            <a:blip r:embed="rId7"/>
            <a:stretch>
              <a:fillRect l="0" t="-2108" r="0" b="-2108"/>
            </a:stretch>
          </a:blipFill>
        </p:spPr>
      </p:sp>
      <p:sp>
        <p:nvSpPr>
          <p:cNvPr name="Freeform 13" id="13"/>
          <p:cNvSpPr/>
          <p:nvPr/>
        </p:nvSpPr>
        <p:spPr>
          <a:xfrm flipH="false" flipV="false" rot="473245">
            <a:off x="1506669" y="5861796"/>
            <a:ext cx="2875916" cy="4203111"/>
          </a:xfrm>
          <a:custGeom>
            <a:avLst/>
            <a:gdLst/>
            <a:ahLst/>
            <a:cxnLst/>
            <a:rect r="r" b="b" t="t" l="l"/>
            <a:pathLst>
              <a:path h="4203111" w="2875916">
                <a:moveTo>
                  <a:pt x="0" y="0"/>
                </a:moveTo>
                <a:lnTo>
                  <a:pt x="2875916" y="0"/>
                </a:lnTo>
                <a:lnTo>
                  <a:pt x="2875916" y="4203111"/>
                </a:lnTo>
                <a:lnTo>
                  <a:pt x="0" y="4203111"/>
                </a:lnTo>
                <a:lnTo>
                  <a:pt x="0" y="0"/>
                </a:lnTo>
                <a:close/>
              </a:path>
            </a:pathLst>
          </a:custGeom>
          <a:blipFill>
            <a:blip r:embed="rId8"/>
            <a:stretch>
              <a:fillRect l="-3367" t="0" r="0" b="0"/>
            </a:stretch>
          </a:blipFill>
        </p:spPr>
      </p:sp>
      <p:sp>
        <p:nvSpPr>
          <p:cNvPr name="Freeform 14" id="14"/>
          <p:cNvSpPr/>
          <p:nvPr/>
        </p:nvSpPr>
        <p:spPr>
          <a:xfrm flipH="true" flipV="false" rot="17732">
            <a:off x="1236416" y="7993188"/>
            <a:ext cx="3070181" cy="1765839"/>
          </a:xfrm>
          <a:custGeom>
            <a:avLst/>
            <a:gdLst/>
            <a:ahLst/>
            <a:cxnLst/>
            <a:rect r="r" b="b" t="t" l="l"/>
            <a:pathLst>
              <a:path h="1765839" w="3070181">
                <a:moveTo>
                  <a:pt x="3070181" y="0"/>
                </a:moveTo>
                <a:lnTo>
                  <a:pt x="0" y="0"/>
                </a:lnTo>
                <a:lnTo>
                  <a:pt x="0" y="1765839"/>
                </a:lnTo>
                <a:lnTo>
                  <a:pt x="3070181" y="1765839"/>
                </a:lnTo>
                <a:lnTo>
                  <a:pt x="3070181" y="0"/>
                </a:lnTo>
                <a:close/>
              </a:path>
            </a:pathLst>
          </a:custGeom>
          <a:blipFill>
            <a:blip r:embed="rId9"/>
            <a:stretch>
              <a:fillRect l="-22405" t="-42076" r="-34666" b="0"/>
            </a:stretch>
          </a:blipFill>
        </p:spPr>
      </p:sp>
      <p:sp>
        <p:nvSpPr>
          <p:cNvPr name="TextBox 15" id="15"/>
          <p:cNvSpPr txBox="true"/>
          <p:nvPr/>
        </p:nvSpPr>
        <p:spPr>
          <a:xfrm rot="0">
            <a:off x="6413065" y="1928810"/>
            <a:ext cx="5461871" cy="754927"/>
          </a:xfrm>
          <a:prstGeom prst="rect">
            <a:avLst/>
          </a:prstGeom>
        </p:spPr>
        <p:txBody>
          <a:bodyPr anchor="t" rtlCol="false" tIns="0" lIns="0" bIns="0" rIns="0">
            <a:spAutoFit/>
          </a:bodyPr>
          <a:lstStyle/>
          <a:p>
            <a:pPr algn="ctr">
              <a:lnSpc>
                <a:spcPts val="6159"/>
              </a:lnSpc>
              <a:spcBef>
                <a:spcPct val="0"/>
              </a:spcBef>
            </a:pPr>
            <a:r>
              <a:rPr lang="en-US" b="true" sz="4399">
                <a:solidFill>
                  <a:srgbClr val="000000"/>
                </a:solidFill>
                <a:latin typeface="Montserrat Classic Bold"/>
                <a:ea typeface="Montserrat Classic Bold"/>
                <a:cs typeface="Montserrat Classic Bold"/>
                <a:sym typeface="Montserrat Classic Bold"/>
              </a:rPr>
              <a:t>IMPACTS:</a:t>
            </a:r>
            <a:r>
              <a:rPr lang="en-US" b="true" sz="4399">
                <a:solidFill>
                  <a:srgbClr val="000000"/>
                </a:solidFill>
                <a:latin typeface="Montserrat Classic Bold"/>
                <a:ea typeface="Montserrat Classic Bold"/>
                <a:cs typeface="Montserrat Classic Bold"/>
                <a:sym typeface="Montserrat Classic Bold"/>
              </a:rPr>
              <a:t> </a:t>
            </a:r>
          </a:p>
        </p:txBody>
      </p:sp>
      <p:sp>
        <p:nvSpPr>
          <p:cNvPr name="TextBox 16" id="16"/>
          <p:cNvSpPr txBox="true"/>
          <p:nvPr/>
        </p:nvSpPr>
        <p:spPr>
          <a:xfrm rot="0">
            <a:off x="3785407" y="771544"/>
            <a:ext cx="14502593"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 </a:t>
            </a:r>
          </a:p>
        </p:txBody>
      </p:sp>
      <p:sp>
        <p:nvSpPr>
          <p:cNvPr name="TextBox 17" id="17"/>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sp>
        <p:nvSpPr>
          <p:cNvPr name="Freeform 3" id="3"/>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3"/>
            <a:stretch>
              <a:fillRect l="-21116" t="0" r="-19874" b="-67942"/>
            </a:stretch>
          </a:blipFill>
        </p:spPr>
      </p:sp>
      <p:grpSp>
        <p:nvGrpSpPr>
          <p:cNvPr name="Group 4" id="4"/>
          <p:cNvGrpSpPr/>
          <p:nvPr/>
        </p:nvGrpSpPr>
        <p:grpSpPr>
          <a:xfrm rot="0">
            <a:off x="0" y="651219"/>
            <a:ext cx="18775720" cy="1250020"/>
            <a:chOff x="0" y="0"/>
            <a:chExt cx="7425681" cy="494375"/>
          </a:xfrm>
        </p:grpSpPr>
        <p:sp>
          <p:nvSpPr>
            <p:cNvPr name="Freeform 5" id="5"/>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6" id="6"/>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7" id="7"/>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 id="8"/>
          <p:cNvGrpSpPr/>
          <p:nvPr/>
        </p:nvGrpSpPr>
        <p:grpSpPr>
          <a:xfrm rot="0">
            <a:off x="2283142" y="3849053"/>
            <a:ext cx="203835" cy="227648"/>
            <a:chOff x="0" y="0"/>
            <a:chExt cx="271780" cy="303530"/>
          </a:xfrm>
        </p:grpSpPr>
        <p:sp>
          <p:nvSpPr>
            <p:cNvPr name="Freeform 9" id="9"/>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grpSp>
        <p:nvGrpSpPr>
          <p:cNvPr name="Group 10" id="10"/>
          <p:cNvGrpSpPr/>
          <p:nvPr/>
        </p:nvGrpSpPr>
        <p:grpSpPr>
          <a:xfrm rot="0">
            <a:off x="524915" y="4076700"/>
            <a:ext cx="3720289" cy="3765867"/>
            <a:chOff x="0" y="0"/>
            <a:chExt cx="979829" cy="991833"/>
          </a:xfrm>
        </p:grpSpPr>
        <p:sp>
          <p:nvSpPr>
            <p:cNvPr name="Freeform 11" id="11"/>
            <p:cNvSpPr/>
            <p:nvPr/>
          </p:nvSpPr>
          <p:spPr>
            <a:xfrm flipH="false" flipV="false" rot="0">
              <a:off x="0" y="0"/>
              <a:ext cx="979829" cy="991833"/>
            </a:xfrm>
            <a:custGeom>
              <a:avLst/>
              <a:gdLst/>
              <a:ahLst/>
              <a:cxnLst/>
              <a:rect r="r" b="b" t="t" l="l"/>
              <a:pathLst>
                <a:path h="991833" w="979829">
                  <a:moveTo>
                    <a:pt x="106131" y="0"/>
                  </a:moveTo>
                  <a:lnTo>
                    <a:pt x="873698" y="0"/>
                  </a:lnTo>
                  <a:cubicBezTo>
                    <a:pt x="932313" y="0"/>
                    <a:pt x="979829" y="47516"/>
                    <a:pt x="979829" y="106131"/>
                  </a:cubicBezTo>
                  <a:lnTo>
                    <a:pt x="979829" y="885702"/>
                  </a:lnTo>
                  <a:cubicBezTo>
                    <a:pt x="979829" y="944317"/>
                    <a:pt x="932313" y="991833"/>
                    <a:pt x="873698" y="991833"/>
                  </a:cubicBezTo>
                  <a:lnTo>
                    <a:pt x="106131" y="991833"/>
                  </a:lnTo>
                  <a:cubicBezTo>
                    <a:pt x="47516" y="991833"/>
                    <a:pt x="0" y="944317"/>
                    <a:pt x="0" y="885702"/>
                  </a:cubicBezTo>
                  <a:lnTo>
                    <a:pt x="0" y="106131"/>
                  </a:lnTo>
                  <a:cubicBezTo>
                    <a:pt x="0" y="47516"/>
                    <a:pt x="47516" y="0"/>
                    <a:pt x="106131" y="0"/>
                  </a:cubicBezTo>
                  <a:close/>
                </a:path>
              </a:pathLst>
            </a:custGeom>
            <a:solidFill>
              <a:srgbClr val="FFFFFF"/>
            </a:solidFill>
            <a:ln w="76200" cap="rnd">
              <a:solidFill>
                <a:srgbClr val="B8DA0C"/>
              </a:solidFill>
              <a:prstDash val="solid"/>
              <a:round/>
            </a:ln>
          </p:spPr>
        </p:sp>
        <p:sp>
          <p:nvSpPr>
            <p:cNvPr name="TextBox 12" id="12"/>
            <p:cNvSpPr txBox="true"/>
            <p:nvPr/>
          </p:nvSpPr>
          <p:spPr>
            <a:xfrm>
              <a:off x="0" y="-47625"/>
              <a:ext cx="979829" cy="1039458"/>
            </a:xfrm>
            <a:prstGeom prst="rect">
              <a:avLst/>
            </a:prstGeom>
          </p:spPr>
          <p:txBody>
            <a:bodyPr anchor="ctr" rtlCol="false" tIns="50800" lIns="50800" bIns="50800" rIns="50800"/>
            <a:lstStyle/>
            <a:p>
              <a:pPr algn="ctr">
                <a:lnSpc>
                  <a:spcPts val="3499"/>
                </a:lnSpc>
              </a:pPr>
              <a:r>
                <a:rPr lang="en-US" b="true" sz="2499">
                  <a:solidFill>
                    <a:srgbClr val="000000"/>
                  </a:solidFill>
                  <a:latin typeface="Montserrat Classic Bold"/>
                  <a:ea typeface="Montserrat Classic Bold"/>
                  <a:cs typeface="Montserrat Classic Bold"/>
                  <a:sym typeface="Montserrat Classic Bold"/>
                </a:rPr>
                <a:t>Fatalities and Injuries:</a:t>
              </a:r>
              <a:r>
                <a:rPr lang="en-US" sz="2499">
                  <a:solidFill>
                    <a:srgbClr val="000000"/>
                  </a:solidFill>
                  <a:latin typeface="Montserrat Classic"/>
                  <a:ea typeface="Montserrat Classic"/>
                  <a:cs typeface="Montserrat Classic"/>
                  <a:sym typeface="Montserrat Classic"/>
                </a:rPr>
                <a:t> 7 people died across the UK due to flooding and wind-related incidents.</a:t>
              </a:r>
            </a:p>
          </p:txBody>
        </p:sp>
      </p:grpSp>
      <p:grpSp>
        <p:nvGrpSpPr>
          <p:cNvPr name="Group 13" id="13"/>
          <p:cNvGrpSpPr/>
          <p:nvPr/>
        </p:nvGrpSpPr>
        <p:grpSpPr>
          <a:xfrm rot="0">
            <a:off x="13539011" y="4076700"/>
            <a:ext cx="3720289" cy="3765867"/>
            <a:chOff x="0" y="0"/>
            <a:chExt cx="979829" cy="991833"/>
          </a:xfrm>
        </p:grpSpPr>
        <p:sp>
          <p:nvSpPr>
            <p:cNvPr name="Freeform 14" id="14"/>
            <p:cNvSpPr/>
            <p:nvPr/>
          </p:nvSpPr>
          <p:spPr>
            <a:xfrm flipH="false" flipV="false" rot="0">
              <a:off x="0" y="0"/>
              <a:ext cx="979829" cy="991833"/>
            </a:xfrm>
            <a:custGeom>
              <a:avLst/>
              <a:gdLst/>
              <a:ahLst/>
              <a:cxnLst/>
              <a:rect r="r" b="b" t="t" l="l"/>
              <a:pathLst>
                <a:path h="991833" w="979829">
                  <a:moveTo>
                    <a:pt x="106131" y="0"/>
                  </a:moveTo>
                  <a:lnTo>
                    <a:pt x="873698" y="0"/>
                  </a:lnTo>
                  <a:cubicBezTo>
                    <a:pt x="932313" y="0"/>
                    <a:pt x="979829" y="47516"/>
                    <a:pt x="979829" y="106131"/>
                  </a:cubicBezTo>
                  <a:lnTo>
                    <a:pt x="979829" y="885702"/>
                  </a:lnTo>
                  <a:cubicBezTo>
                    <a:pt x="979829" y="944317"/>
                    <a:pt x="932313" y="991833"/>
                    <a:pt x="873698" y="991833"/>
                  </a:cubicBezTo>
                  <a:lnTo>
                    <a:pt x="106131" y="991833"/>
                  </a:lnTo>
                  <a:cubicBezTo>
                    <a:pt x="47516" y="991833"/>
                    <a:pt x="0" y="944317"/>
                    <a:pt x="0" y="885702"/>
                  </a:cubicBezTo>
                  <a:lnTo>
                    <a:pt x="0" y="106131"/>
                  </a:lnTo>
                  <a:cubicBezTo>
                    <a:pt x="0" y="47516"/>
                    <a:pt x="47516" y="0"/>
                    <a:pt x="106131" y="0"/>
                  </a:cubicBezTo>
                  <a:close/>
                </a:path>
              </a:pathLst>
            </a:custGeom>
            <a:solidFill>
              <a:srgbClr val="FFFFFF"/>
            </a:solidFill>
            <a:ln w="76200" cap="rnd">
              <a:solidFill>
                <a:srgbClr val="B8DA0C"/>
              </a:solidFill>
              <a:prstDash val="solid"/>
              <a:round/>
            </a:ln>
          </p:spPr>
        </p:sp>
        <p:sp>
          <p:nvSpPr>
            <p:cNvPr name="TextBox 15" id="15"/>
            <p:cNvSpPr txBox="true"/>
            <p:nvPr/>
          </p:nvSpPr>
          <p:spPr>
            <a:xfrm>
              <a:off x="0" y="-47625"/>
              <a:ext cx="979829" cy="1039458"/>
            </a:xfrm>
            <a:prstGeom prst="rect">
              <a:avLst/>
            </a:prstGeom>
          </p:spPr>
          <p:txBody>
            <a:bodyPr anchor="ctr" rtlCol="false" tIns="50800" lIns="50800" bIns="50800" rIns="50800"/>
            <a:lstStyle/>
            <a:p>
              <a:pPr algn="ctr">
                <a:lnSpc>
                  <a:spcPts val="3499"/>
                </a:lnSpc>
              </a:pPr>
              <a:r>
                <a:rPr lang="en-US" b="true" sz="2499">
                  <a:solidFill>
                    <a:srgbClr val="000000"/>
                  </a:solidFill>
                  <a:latin typeface="Montserrat Classic Bold"/>
                  <a:ea typeface="Montserrat Classic Bold"/>
                  <a:cs typeface="Montserrat Classic Bold"/>
                  <a:sym typeface="Montserrat Classic Bold"/>
                </a:rPr>
                <a:t>Evacuations:</a:t>
              </a:r>
              <a:r>
                <a:rPr lang="en-US" sz="2499">
                  <a:solidFill>
                    <a:srgbClr val="000000"/>
                  </a:solidFill>
                  <a:latin typeface="Montserrat Classic"/>
                  <a:ea typeface="Montserrat Classic"/>
                  <a:cs typeface="Montserrat Classic"/>
                  <a:sym typeface="Montserrat Classic"/>
                </a:rPr>
                <a:t> Over 10,000 people were evacuated from their homes and forced to stay in temporary accommodation. Disrupting their daily life.</a:t>
              </a:r>
            </a:p>
          </p:txBody>
        </p:sp>
      </p:grpSp>
      <p:grpSp>
        <p:nvGrpSpPr>
          <p:cNvPr name="Group 16" id="16"/>
          <p:cNvGrpSpPr/>
          <p:nvPr/>
        </p:nvGrpSpPr>
        <p:grpSpPr>
          <a:xfrm rot="0">
            <a:off x="9167006" y="4076700"/>
            <a:ext cx="3720289" cy="3765867"/>
            <a:chOff x="0" y="0"/>
            <a:chExt cx="979829" cy="991833"/>
          </a:xfrm>
        </p:grpSpPr>
        <p:sp>
          <p:nvSpPr>
            <p:cNvPr name="Freeform 17" id="17"/>
            <p:cNvSpPr/>
            <p:nvPr/>
          </p:nvSpPr>
          <p:spPr>
            <a:xfrm flipH="false" flipV="false" rot="0">
              <a:off x="0" y="0"/>
              <a:ext cx="979829" cy="991833"/>
            </a:xfrm>
            <a:custGeom>
              <a:avLst/>
              <a:gdLst/>
              <a:ahLst/>
              <a:cxnLst/>
              <a:rect r="r" b="b" t="t" l="l"/>
              <a:pathLst>
                <a:path h="991833" w="979829">
                  <a:moveTo>
                    <a:pt x="106131" y="0"/>
                  </a:moveTo>
                  <a:lnTo>
                    <a:pt x="873698" y="0"/>
                  </a:lnTo>
                  <a:cubicBezTo>
                    <a:pt x="932313" y="0"/>
                    <a:pt x="979829" y="47516"/>
                    <a:pt x="979829" y="106131"/>
                  </a:cubicBezTo>
                  <a:lnTo>
                    <a:pt x="979829" y="885702"/>
                  </a:lnTo>
                  <a:cubicBezTo>
                    <a:pt x="979829" y="944317"/>
                    <a:pt x="932313" y="991833"/>
                    <a:pt x="873698" y="991833"/>
                  </a:cubicBezTo>
                  <a:lnTo>
                    <a:pt x="106131" y="991833"/>
                  </a:lnTo>
                  <a:cubicBezTo>
                    <a:pt x="47516" y="991833"/>
                    <a:pt x="0" y="944317"/>
                    <a:pt x="0" y="885702"/>
                  </a:cubicBezTo>
                  <a:lnTo>
                    <a:pt x="0" y="106131"/>
                  </a:lnTo>
                  <a:cubicBezTo>
                    <a:pt x="0" y="47516"/>
                    <a:pt x="47516" y="0"/>
                    <a:pt x="106131" y="0"/>
                  </a:cubicBezTo>
                  <a:close/>
                </a:path>
              </a:pathLst>
            </a:custGeom>
            <a:solidFill>
              <a:srgbClr val="FFFFFF"/>
            </a:solidFill>
            <a:ln w="76200" cap="rnd">
              <a:solidFill>
                <a:srgbClr val="B8DA0C"/>
              </a:solidFill>
              <a:prstDash val="solid"/>
              <a:round/>
            </a:ln>
          </p:spPr>
        </p:sp>
        <p:sp>
          <p:nvSpPr>
            <p:cNvPr name="TextBox 18" id="18"/>
            <p:cNvSpPr txBox="true"/>
            <p:nvPr/>
          </p:nvSpPr>
          <p:spPr>
            <a:xfrm>
              <a:off x="0" y="-47625"/>
              <a:ext cx="979829" cy="1039458"/>
            </a:xfrm>
            <a:prstGeom prst="rect">
              <a:avLst/>
            </a:prstGeom>
          </p:spPr>
          <p:txBody>
            <a:bodyPr anchor="ctr" rtlCol="false" tIns="50800" lIns="50800" bIns="50800" rIns="50800"/>
            <a:lstStyle/>
            <a:p>
              <a:pPr algn="ctr">
                <a:lnSpc>
                  <a:spcPts val="3499"/>
                </a:lnSpc>
              </a:pPr>
              <a:r>
                <a:rPr lang="en-US" b="true" sz="2499">
                  <a:solidFill>
                    <a:srgbClr val="000000"/>
                  </a:solidFill>
                  <a:latin typeface="Montserrat Classic Bold"/>
                  <a:ea typeface="Montserrat Classic Bold"/>
                  <a:cs typeface="Montserrat Classic Bold"/>
                  <a:sym typeface="Montserrat Classic Bold"/>
                </a:rPr>
                <a:t>School Closures:</a:t>
              </a:r>
              <a:r>
                <a:rPr lang="en-US" sz="2499">
                  <a:solidFill>
                    <a:srgbClr val="000000"/>
                  </a:solidFill>
                  <a:latin typeface="Montserrat Classic"/>
                  <a:ea typeface="Montserrat Classic"/>
                  <a:cs typeface="Montserrat Classic"/>
                  <a:sym typeface="Montserrat Classic"/>
                </a:rPr>
                <a:t> Numerous schools across Cheshire, Norfolk, Suffolk, Yorkshire, Scotland and North Wales,  were closed due to a "danger to life".</a:t>
              </a:r>
            </a:p>
          </p:txBody>
        </p:sp>
      </p:grpSp>
      <p:grpSp>
        <p:nvGrpSpPr>
          <p:cNvPr name="Group 19" id="19"/>
          <p:cNvGrpSpPr/>
          <p:nvPr/>
        </p:nvGrpSpPr>
        <p:grpSpPr>
          <a:xfrm rot="0">
            <a:off x="4795002" y="4076700"/>
            <a:ext cx="3720289" cy="3765867"/>
            <a:chOff x="0" y="0"/>
            <a:chExt cx="979829" cy="991833"/>
          </a:xfrm>
        </p:grpSpPr>
        <p:sp>
          <p:nvSpPr>
            <p:cNvPr name="Freeform 20" id="20"/>
            <p:cNvSpPr/>
            <p:nvPr/>
          </p:nvSpPr>
          <p:spPr>
            <a:xfrm flipH="false" flipV="false" rot="0">
              <a:off x="0" y="0"/>
              <a:ext cx="979829" cy="991833"/>
            </a:xfrm>
            <a:custGeom>
              <a:avLst/>
              <a:gdLst/>
              <a:ahLst/>
              <a:cxnLst/>
              <a:rect r="r" b="b" t="t" l="l"/>
              <a:pathLst>
                <a:path h="991833" w="979829">
                  <a:moveTo>
                    <a:pt x="106131" y="0"/>
                  </a:moveTo>
                  <a:lnTo>
                    <a:pt x="873698" y="0"/>
                  </a:lnTo>
                  <a:cubicBezTo>
                    <a:pt x="932313" y="0"/>
                    <a:pt x="979829" y="47516"/>
                    <a:pt x="979829" y="106131"/>
                  </a:cubicBezTo>
                  <a:lnTo>
                    <a:pt x="979829" y="885702"/>
                  </a:lnTo>
                  <a:cubicBezTo>
                    <a:pt x="979829" y="944317"/>
                    <a:pt x="932313" y="991833"/>
                    <a:pt x="873698" y="991833"/>
                  </a:cubicBezTo>
                  <a:lnTo>
                    <a:pt x="106131" y="991833"/>
                  </a:lnTo>
                  <a:cubicBezTo>
                    <a:pt x="47516" y="991833"/>
                    <a:pt x="0" y="944317"/>
                    <a:pt x="0" y="885702"/>
                  </a:cubicBezTo>
                  <a:lnTo>
                    <a:pt x="0" y="106131"/>
                  </a:lnTo>
                  <a:cubicBezTo>
                    <a:pt x="0" y="47516"/>
                    <a:pt x="47516" y="0"/>
                    <a:pt x="106131" y="0"/>
                  </a:cubicBezTo>
                  <a:close/>
                </a:path>
              </a:pathLst>
            </a:custGeom>
            <a:solidFill>
              <a:srgbClr val="FFFFFF"/>
            </a:solidFill>
            <a:ln w="76200" cap="rnd">
              <a:solidFill>
                <a:srgbClr val="B8DA0C"/>
              </a:solidFill>
              <a:prstDash val="solid"/>
              <a:round/>
            </a:ln>
          </p:spPr>
        </p:sp>
        <p:sp>
          <p:nvSpPr>
            <p:cNvPr name="TextBox 21" id="21"/>
            <p:cNvSpPr txBox="true"/>
            <p:nvPr/>
          </p:nvSpPr>
          <p:spPr>
            <a:xfrm>
              <a:off x="0" y="-47625"/>
              <a:ext cx="979829" cy="1039458"/>
            </a:xfrm>
            <a:prstGeom prst="rect">
              <a:avLst/>
            </a:prstGeom>
          </p:spPr>
          <p:txBody>
            <a:bodyPr anchor="ctr" rtlCol="false" tIns="50800" lIns="50800" bIns="50800" rIns="50800"/>
            <a:lstStyle/>
            <a:p>
              <a:pPr algn="ctr">
                <a:lnSpc>
                  <a:spcPts val="3499"/>
                </a:lnSpc>
              </a:pPr>
              <a:r>
                <a:rPr lang="en-US" b="true" sz="2499">
                  <a:solidFill>
                    <a:srgbClr val="000000"/>
                  </a:solidFill>
                  <a:latin typeface="Montserrat Classic Bold"/>
                  <a:ea typeface="Montserrat Classic Bold"/>
                  <a:cs typeface="Montserrat Classic Bold"/>
                  <a:sym typeface="Montserrat Classic Bold"/>
                </a:rPr>
                <a:t>Displacement: </a:t>
              </a:r>
              <a:r>
                <a:rPr lang="en-US" sz="2499">
                  <a:solidFill>
                    <a:srgbClr val="000000"/>
                  </a:solidFill>
                  <a:latin typeface="Montserrat Classic"/>
                  <a:ea typeface="Montserrat Classic"/>
                  <a:cs typeface="Montserrat Classic"/>
                  <a:sym typeface="Montserrat Classic"/>
                </a:rPr>
                <a:t>Hundreds of people were rendered homeless due to flooding and property damage. 1,250 properties in England were flooded.</a:t>
              </a:r>
            </a:p>
          </p:txBody>
        </p:sp>
      </p:grpSp>
      <p:sp>
        <p:nvSpPr>
          <p:cNvPr name="TextBox 22" id="22"/>
          <p:cNvSpPr txBox="true"/>
          <p:nvPr/>
        </p:nvSpPr>
        <p:spPr>
          <a:xfrm rot="0">
            <a:off x="6413065" y="2014535"/>
            <a:ext cx="5461871" cy="755015"/>
          </a:xfrm>
          <a:prstGeom prst="rect">
            <a:avLst/>
          </a:prstGeom>
        </p:spPr>
        <p:txBody>
          <a:bodyPr anchor="t" rtlCol="false" tIns="0" lIns="0" bIns="0" rIns="0">
            <a:spAutoFit/>
          </a:bodyPr>
          <a:lstStyle/>
          <a:p>
            <a:pPr algn="ctr">
              <a:lnSpc>
                <a:spcPts val="6159"/>
              </a:lnSpc>
              <a:spcBef>
                <a:spcPct val="0"/>
              </a:spcBef>
            </a:pPr>
            <a:r>
              <a:rPr lang="en-US" b="true" sz="4399">
                <a:solidFill>
                  <a:srgbClr val="000000"/>
                </a:solidFill>
                <a:latin typeface="Montserrat Classic Bold"/>
                <a:ea typeface="Montserrat Classic Bold"/>
                <a:cs typeface="Montserrat Classic Bold"/>
                <a:sym typeface="Montserrat Classic Bold"/>
              </a:rPr>
              <a:t>SOCIAL IMPACTS:</a:t>
            </a:r>
            <a:r>
              <a:rPr lang="en-US" b="true" sz="4399">
                <a:solidFill>
                  <a:srgbClr val="000000"/>
                </a:solidFill>
                <a:latin typeface="Montserrat Classic Bold"/>
                <a:ea typeface="Montserrat Classic Bold"/>
                <a:cs typeface="Montserrat Classic Bold"/>
                <a:sym typeface="Montserrat Classic Bold"/>
              </a:rPr>
              <a:t> </a:t>
            </a:r>
          </a:p>
        </p:txBody>
      </p:sp>
      <p:sp>
        <p:nvSpPr>
          <p:cNvPr name="TextBox 23" id="23"/>
          <p:cNvSpPr txBox="true"/>
          <p:nvPr/>
        </p:nvSpPr>
        <p:spPr>
          <a:xfrm rot="0">
            <a:off x="3785407" y="771544"/>
            <a:ext cx="14502593"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 </a:t>
            </a:r>
          </a:p>
        </p:txBody>
      </p:sp>
      <p:sp>
        <p:nvSpPr>
          <p:cNvPr name="TextBox 24" id="24"/>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grpSp>
        <p:nvGrpSpPr>
          <p:cNvPr name="Group 3" id="3"/>
          <p:cNvGrpSpPr/>
          <p:nvPr/>
        </p:nvGrpSpPr>
        <p:grpSpPr>
          <a:xfrm rot="0">
            <a:off x="0" y="651219"/>
            <a:ext cx="18775720" cy="1250020"/>
            <a:chOff x="0" y="0"/>
            <a:chExt cx="7425681" cy="494375"/>
          </a:xfrm>
        </p:grpSpPr>
        <p:sp>
          <p:nvSpPr>
            <p:cNvPr name="Freeform 4" id="4"/>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5" id="5"/>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6" id="6"/>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2283142" y="3849053"/>
            <a:ext cx="203835" cy="227648"/>
            <a:chOff x="0" y="0"/>
            <a:chExt cx="271780" cy="303530"/>
          </a:xfrm>
        </p:grpSpPr>
        <p:sp>
          <p:nvSpPr>
            <p:cNvPr name="Freeform 8" id="8"/>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sp>
        <p:nvSpPr>
          <p:cNvPr name="Freeform 9" id="9"/>
          <p:cNvSpPr/>
          <p:nvPr/>
        </p:nvSpPr>
        <p:spPr>
          <a:xfrm flipH="false" flipV="false" rot="0">
            <a:off x="14139684" y="7658639"/>
            <a:ext cx="4148316" cy="2628361"/>
          </a:xfrm>
          <a:custGeom>
            <a:avLst/>
            <a:gdLst/>
            <a:ahLst/>
            <a:cxnLst/>
            <a:rect r="r" b="b" t="t" l="l"/>
            <a:pathLst>
              <a:path h="2628361" w="4148316">
                <a:moveTo>
                  <a:pt x="0" y="0"/>
                </a:moveTo>
                <a:lnTo>
                  <a:pt x="4148316" y="0"/>
                </a:lnTo>
                <a:lnTo>
                  <a:pt x="4148316" y="2628361"/>
                </a:lnTo>
                <a:lnTo>
                  <a:pt x="0" y="2628361"/>
                </a:lnTo>
                <a:lnTo>
                  <a:pt x="0" y="0"/>
                </a:lnTo>
                <a:close/>
              </a:path>
            </a:pathLst>
          </a:custGeom>
          <a:blipFill>
            <a:blip r:embed="rId5"/>
            <a:stretch>
              <a:fillRect l="-25363" t="-23128" r="-49588" b="-152995"/>
            </a:stretch>
          </a:blipFill>
        </p:spPr>
      </p:sp>
      <p:sp>
        <p:nvSpPr>
          <p:cNvPr name="Freeform 10" id="10"/>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6"/>
            <a:stretch>
              <a:fillRect l="-21116" t="0" r="-19874" b="-67942"/>
            </a:stretch>
          </a:blipFill>
        </p:spPr>
      </p:sp>
      <p:grpSp>
        <p:nvGrpSpPr>
          <p:cNvPr name="Group 11" id="11"/>
          <p:cNvGrpSpPr/>
          <p:nvPr/>
        </p:nvGrpSpPr>
        <p:grpSpPr>
          <a:xfrm rot="0">
            <a:off x="3189958" y="2965808"/>
            <a:ext cx="11908085" cy="5632496"/>
            <a:chOff x="0" y="0"/>
            <a:chExt cx="15877446" cy="7509995"/>
          </a:xfrm>
        </p:grpSpPr>
        <p:grpSp>
          <p:nvGrpSpPr>
            <p:cNvPr name="Group 12" id="12"/>
            <p:cNvGrpSpPr/>
            <p:nvPr/>
          </p:nvGrpSpPr>
          <p:grpSpPr>
            <a:xfrm rot="0">
              <a:off x="0" y="0"/>
              <a:ext cx="15877446" cy="7509995"/>
              <a:chOff x="0" y="0"/>
              <a:chExt cx="3136286" cy="1483456"/>
            </a:xfrm>
          </p:grpSpPr>
          <p:sp>
            <p:nvSpPr>
              <p:cNvPr name="Freeform 13" id="13"/>
              <p:cNvSpPr/>
              <p:nvPr/>
            </p:nvSpPr>
            <p:spPr>
              <a:xfrm flipH="false" flipV="false" rot="0">
                <a:off x="0" y="0"/>
                <a:ext cx="3136286" cy="1483456"/>
              </a:xfrm>
              <a:custGeom>
                <a:avLst/>
                <a:gdLst/>
                <a:ahLst/>
                <a:cxnLst/>
                <a:rect r="r" b="b" t="t" l="l"/>
                <a:pathLst>
                  <a:path h="1483456" w="3136286">
                    <a:moveTo>
                      <a:pt x="33157" y="0"/>
                    </a:moveTo>
                    <a:lnTo>
                      <a:pt x="3103129" y="0"/>
                    </a:lnTo>
                    <a:cubicBezTo>
                      <a:pt x="3111922" y="0"/>
                      <a:pt x="3120356" y="3493"/>
                      <a:pt x="3126574" y="9711"/>
                    </a:cubicBezTo>
                    <a:cubicBezTo>
                      <a:pt x="3132792" y="15930"/>
                      <a:pt x="3136286" y="24363"/>
                      <a:pt x="3136286" y="33157"/>
                    </a:cubicBezTo>
                    <a:lnTo>
                      <a:pt x="3136286" y="1450299"/>
                    </a:lnTo>
                    <a:cubicBezTo>
                      <a:pt x="3136286" y="1468611"/>
                      <a:pt x="3121441" y="1483456"/>
                      <a:pt x="3103129" y="1483456"/>
                    </a:cubicBezTo>
                    <a:lnTo>
                      <a:pt x="33157" y="1483456"/>
                    </a:lnTo>
                    <a:cubicBezTo>
                      <a:pt x="24363" y="1483456"/>
                      <a:pt x="15930" y="1479962"/>
                      <a:pt x="9711" y="1473744"/>
                    </a:cubicBezTo>
                    <a:cubicBezTo>
                      <a:pt x="3493" y="1467526"/>
                      <a:pt x="0" y="1459092"/>
                      <a:pt x="0" y="1450299"/>
                    </a:cubicBezTo>
                    <a:lnTo>
                      <a:pt x="0" y="33157"/>
                    </a:lnTo>
                    <a:cubicBezTo>
                      <a:pt x="0" y="24363"/>
                      <a:pt x="3493" y="15930"/>
                      <a:pt x="9711" y="9711"/>
                    </a:cubicBezTo>
                    <a:cubicBezTo>
                      <a:pt x="15930" y="3493"/>
                      <a:pt x="24363" y="0"/>
                      <a:pt x="33157" y="0"/>
                    </a:cubicBezTo>
                    <a:close/>
                  </a:path>
                </a:pathLst>
              </a:custGeom>
              <a:solidFill>
                <a:srgbClr val="FFFFFF"/>
              </a:solidFill>
              <a:ln w="57150" cap="rnd">
                <a:solidFill>
                  <a:srgbClr val="309DC3"/>
                </a:solidFill>
                <a:prstDash val="solid"/>
                <a:round/>
              </a:ln>
            </p:spPr>
          </p:sp>
          <p:sp>
            <p:nvSpPr>
              <p:cNvPr name="TextBox 14" id="14"/>
              <p:cNvSpPr txBox="true"/>
              <p:nvPr/>
            </p:nvSpPr>
            <p:spPr>
              <a:xfrm>
                <a:off x="0" y="-47625"/>
                <a:ext cx="3136286" cy="1531081"/>
              </a:xfrm>
              <a:prstGeom prst="rect">
                <a:avLst/>
              </a:prstGeom>
            </p:spPr>
            <p:txBody>
              <a:bodyPr anchor="ctr" rtlCol="false" tIns="50800" lIns="50800" bIns="50800" rIns="50800"/>
              <a:lstStyle/>
              <a:p>
                <a:pPr algn="ctr">
                  <a:lnSpc>
                    <a:spcPts val="2659"/>
                  </a:lnSpc>
                </a:pPr>
              </a:p>
            </p:txBody>
          </p:sp>
        </p:grpSp>
        <p:sp>
          <p:nvSpPr>
            <p:cNvPr name="TextBox 15" id="15"/>
            <p:cNvSpPr txBox="true"/>
            <p:nvPr/>
          </p:nvSpPr>
          <p:spPr>
            <a:xfrm rot="0">
              <a:off x="201561" y="229877"/>
              <a:ext cx="15474325" cy="6964516"/>
            </a:xfrm>
            <a:prstGeom prst="rect">
              <a:avLst/>
            </a:prstGeom>
          </p:spPr>
          <p:txBody>
            <a:bodyPr anchor="t" rtlCol="false" tIns="0" lIns="0" bIns="0" rIns="0">
              <a:spAutoFit/>
            </a:bodyPr>
            <a:lstStyle/>
            <a:p>
              <a:pPr algn="ctr">
                <a:lnSpc>
                  <a:spcPts val="5965"/>
                </a:lnSpc>
                <a:spcBef>
                  <a:spcPct val="0"/>
                </a:spcBef>
              </a:pPr>
              <a:r>
                <a:rPr lang="en-US" sz="4261">
                  <a:solidFill>
                    <a:srgbClr val="000000"/>
                  </a:solidFill>
                  <a:latin typeface="Montserrat Classic"/>
                  <a:ea typeface="Montserrat Classic"/>
                  <a:cs typeface="Montserrat Classic"/>
                  <a:sym typeface="Montserrat Classic"/>
                </a:rPr>
                <a:t>Storm Babet, an </a:t>
              </a:r>
              <a:r>
                <a:rPr lang="en-US" b="true" sz="4261">
                  <a:solidFill>
                    <a:srgbClr val="000000"/>
                  </a:solidFill>
                  <a:latin typeface="Montserrat Classic Bold"/>
                  <a:ea typeface="Montserrat Classic Bold"/>
                  <a:cs typeface="Montserrat Classic Bold"/>
                  <a:sym typeface="Montserrat Classic Bold"/>
                </a:rPr>
                <a:t>extratropical cyclone</a:t>
              </a:r>
              <a:r>
                <a:rPr lang="en-US" sz="4261">
                  <a:solidFill>
                    <a:srgbClr val="000000"/>
                  </a:solidFill>
                  <a:latin typeface="Montserrat Classic"/>
                  <a:ea typeface="Montserrat Classic"/>
                  <a:cs typeface="Montserrat Classic"/>
                  <a:sym typeface="Montserrat Classic"/>
                </a:rPr>
                <a:t>, hit the UK on </a:t>
              </a:r>
              <a:r>
                <a:rPr lang="en-US" b="true" sz="4261">
                  <a:solidFill>
                    <a:srgbClr val="000000"/>
                  </a:solidFill>
                  <a:latin typeface="Montserrat Classic Bold"/>
                  <a:ea typeface="Montserrat Classic Bold"/>
                  <a:cs typeface="Montserrat Classic Bold"/>
                  <a:sym typeface="Montserrat Classic Bold"/>
                </a:rPr>
                <a:t>18th October 2023</a:t>
              </a:r>
              <a:r>
                <a:rPr lang="en-US" sz="4261">
                  <a:solidFill>
                    <a:srgbClr val="000000"/>
                  </a:solidFill>
                  <a:latin typeface="Montserrat Classic"/>
                  <a:ea typeface="Montserrat Classic"/>
                  <a:cs typeface="Montserrat Classic"/>
                  <a:sym typeface="Montserrat Classic"/>
                </a:rPr>
                <a:t>. It was one of the most severe storms in recent years, causing widespread flooding and damage. The storm claimed the lives of seven people and was the second Met Office named storm of the 2023-24 season.</a:t>
              </a:r>
            </a:p>
          </p:txBody>
        </p:sp>
      </p:grpSp>
      <p:sp>
        <p:nvSpPr>
          <p:cNvPr name="TextBox 16" id="16"/>
          <p:cNvSpPr txBox="true"/>
          <p:nvPr/>
        </p:nvSpPr>
        <p:spPr>
          <a:xfrm rot="0">
            <a:off x="5002212" y="771544"/>
            <a:ext cx="10545812"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 </a:t>
            </a:r>
          </a:p>
        </p:txBody>
      </p:sp>
      <p:sp>
        <p:nvSpPr>
          <p:cNvPr name="TextBox 17" id="17"/>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sp>
        <p:nvSpPr>
          <p:cNvPr name="Freeform 3" id="3"/>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3"/>
            <a:stretch>
              <a:fillRect l="-21116" t="0" r="-19874" b="-67942"/>
            </a:stretch>
          </a:blipFill>
        </p:spPr>
      </p:sp>
      <p:grpSp>
        <p:nvGrpSpPr>
          <p:cNvPr name="Group 4" id="4"/>
          <p:cNvGrpSpPr/>
          <p:nvPr/>
        </p:nvGrpSpPr>
        <p:grpSpPr>
          <a:xfrm rot="0">
            <a:off x="0" y="651219"/>
            <a:ext cx="18775720" cy="1250020"/>
            <a:chOff x="0" y="0"/>
            <a:chExt cx="7425681" cy="494375"/>
          </a:xfrm>
        </p:grpSpPr>
        <p:sp>
          <p:nvSpPr>
            <p:cNvPr name="Freeform 5" id="5"/>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6" id="6"/>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7" id="7"/>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 id="8"/>
          <p:cNvGrpSpPr/>
          <p:nvPr/>
        </p:nvGrpSpPr>
        <p:grpSpPr>
          <a:xfrm rot="0">
            <a:off x="2283142" y="3988307"/>
            <a:ext cx="203835" cy="227648"/>
            <a:chOff x="0" y="0"/>
            <a:chExt cx="271780" cy="303530"/>
          </a:xfrm>
        </p:grpSpPr>
        <p:sp>
          <p:nvSpPr>
            <p:cNvPr name="Freeform 9" id="9"/>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grpSp>
        <p:nvGrpSpPr>
          <p:cNvPr name="Group 10" id="10"/>
          <p:cNvGrpSpPr/>
          <p:nvPr/>
        </p:nvGrpSpPr>
        <p:grpSpPr>
          <a:xfrm rot="0">
            <a:off x="323852" y="3475961"/>
            <a:ext cx="4504743" cy="5582096"/>
            <a:chOff x="0" y="0"/>
            <a:chExt cx="1186434" cy="1470182"/>
          </a:xfrm>
        </p:grpSpPr>
        <p:sp>
          <p:nvSpPr>
            <p:cNvPr name="Freeform 11" id="11"/>
            <p:cNvSpPr/>
            <p:nvPr/>
          </p:nvSpPr>
          <p:spPr>
            <a:xfrm flipH="false" flipV="false" rot="0">
              <a:off x="0" y="0"/>
              <a:ext cx="1186434" cy="1470182"/>
            </a:xfrm>
            <a:custGeom>
              <a:avLst/>
              <a:gdLst/>
              <a:ahLst/>
              <a:cxnLst/>
              <a:rect r="r" b="b" t="t" l="l"/>
              <a:pathLst>
                <a:path h="1470182" w="1186434">
                  <a:moveTo>
                    <a:pt x="87649" y="0"/>
                  </a:moveTo>
                  <a:lnTo>
                    <a:pt x="1098785" y="0"/>
                  </a:lnTo>
                  <a:cubicBezTo>
                    <a:pt x="1122031" y="0"/>
                    <a:pt x="1144325" y="9234"/>
                    <a:pt x="1160763" y="25672"/>
                  </a:cubicBezTo>
                  <a:cubicBezTo>
                    <a:pt x="1177200" y="42109"/>
                    <a:pt x="1186434" y="64403"/>
                    <a:pt x="1186434" y="87649"/>
                  </a:cubicBezTo>
                  <a:lnTo>
                    <a:pt x="1186434" y="1382532"/>
                  </a:lnTo>
                  <a:cubicBezTo>
                    <a:pt x="1186434" y="1430940"/>
                    <a:pt x="1147192" y="1470182"/>
                    <a:pt x="1098785" y="1470182"/>
                  </a:cubicBezTo>
                  <a:lnTo>
                    <a:pt x="87649" y="1470182"/>
                  </a:lnTo>
                  <a:cubicBezTo>
                    <a:pt x="39242" y="1470182"/>
                    <a:pt x="0" y="1430940"/>
                    <a:pt x="0" y="1382532"/>
                  </a:cubicBezTo>
                  <a:lnTo>
                    <a:pt x="0" y="87649"/>
                  </a:lnTo>
                  <a:cubicBezTo>
                    <a:pt x="0" y="39242"/>
                    <a:pt x="39242" y="0"/>
                    <a:pt x="87649" y="0"/>
                  </a:cubicBezTo>
                  <a:close/>
                </a:path>
              </a:pathLst>
            </a:custGeom>
            <a:solidFill>
              <a:srgbClr val="FFFFFF"/>
            </a:solidFill>
            <a:ln w="76200" cap="rnd">
              <a:solidFill>
                <a:srgbClr val="CC2141"/>
              </a:solidFill>
              <a:prstDash val="solid"/>
              <a:round/>
            </a:ln>
          </p:spPr>
        </p:sp>
        <p:sp>
          <p:nvSpPr>
            <p:cNvPr name="TextBox 12" id="12"/>
            <p:cNvSpPr txBox="true"/>
            <p:nvPr/>
          </p:nvSpPr>
          <p:spPr>
            <a:xfrm>
              <a:off x="0" y="-57150"/>
              <a:ext cx="1186434" cy="1527332"/>
            </a:xfrm>
            <a:prstGeom prst="rect">
              <a:avLst/>
            </a:prstGeom>
          </p:spPr>
          <p:txBody>
            <a:bodyPr anchor="ctr" rtlCol="false" tIns="50800" lIns="50800" bIns="50800" rIns="50800"/>
            <a:lstStyle/>
            <a:p>
              <a:pPr algn="ctr">
                <a:lnSpc>
                  <a:spcPts val="3500"/>
                </a:lnSpc>
              </a:pPr>
              <a:r>
                <a:rPr lang="en-US" b="true" sz="2500">
                  <a:solidFill>
                    <a:srgbClr val="000000"/>
                  </a:solidFill>
                  <a:latin typeface="Montserrat Classic Bold"/>
                  <a:ea typeface="Montserrat Classic Bold"/>
                  <a:cs typeface="Montserrat Classic Bold"/>
                  <a:sym typeface="Montserrat Classic Bold"/>
                </a:rPr>
                <a:t>Infrastructure Damage:</a:t>
              </a:r>
              <a:r>
                <a:rPr lang="en-US" sz="2500">
                  <a:solidFill>
                    <a:srgbClr val="000000"/>
                  </a:solidFill>
                  <a:latin typeface="Montserrat Classic"/>
                  <a:ea typeface="Montserrat Classic"/>
                  <a:cs typeface="Montserrat Classic"/>
                  <a:sym typeface="Montserrat Classic"/>
                </a:rPr>
                <a:t> Significant damage to roads, bridges, railways, and airports, leading to transportation disruptions. Leeds Bradford Airport was closed on 20th October after a large plane skidded off the runway whilst landing.</a:t>
              </a:r>
            </a:p>
          </p:txBody>
        </p:sp>
      </p:grpSp>
      <p:grpSp>
        <p:nvGrpSpPr>
          <p:cNvPr name="Group 13" id="13"/>
          <p:cNvGrpSpPr/>
          <p:nvPr/>
        </p:nvGrpSpPr>
        <p:grpSpPr>
          <a:xfrm rot="0">
            <a:off x="5095553" y="3153713"/>
            <a:ext cx="4504743" cy="2889568"/>
            <a:chOff x="0" y="0"/>
            <a:chExt cx="1186434" cy="761038"/>
          </a:xfrm>
        </p:grpSpPr>
        <p:sp>
          <p:nvSpPr>
            <p:cNvPr name="Freeform 14" id="14"/>
            <p:cNvSpPr/>
            <p:nvPr/>
          </p:nvSpPr>
          <p:spPr>
            <a:xfrm flipH="false" flipV="false" rot="0">
              <a:off x="0" y="0"/>
              <a:ext cx="1186434" cy="761038"/>
            </a:xfrm>
            <a:custGeom>
              <a:avLst/>
              <a:gdLst/>
              <a:ahLst/>
              <a:cxnLst/>
              <a:rect r="r" b="b" t="t" l="l"/>
              <a:pathLst>
                <a:path h="761038" w="1186434">
                  <a:moveTo>
                    <a:pt x="87649" y="0"/>
                  </a:moveTo>
                  <a:lnTo>
                    <a:pt x="1098785" y="0"/>
                  </a:lnTo>
                  <a:cubicBezTo>
                    <a:pt x="1122031" y="0"/>
                    <a:pt x="1144325" y="9234"/>
                    <a:pt x="1160763" y="25672"/>
                  </a:cubicBezTo>
                  <a:cubicBezTo>
                    <a:pt x="1177200" y="42109"/>
                    <a:pt x="1186434" y="64403"/>
                    <a:pt x="1186434" y="87649"/>
                  </a:cubicBezTo>
                  <a:lnTo>
                    <a:pt x="1186434" y="673389"/>
                  </a:lnTo>
                  <a:cubicBezTo>
                    <a:pt x="1186434" y="721796"/>
                    <a:pt x="1147192" y="761038"/>
                    <a:pt x="1098785" y="761038"/>
                  </a:cubicBezTo>
                  <a:lnTo>
                    <a:pt x="87649" y="761038"/>
                  </a:lnTo>
                  <a:cubicBezTo>
                    <a:pt x="39242" y="761038"/>
                    <a:pt x="0" y="721796"/>
                    <a:pt x="0" y="673389"/>
                  </a:cubicBezTo>
                  <a:lnTo>
                    <a:pt x="0" y="87649"/>
                  </a:lnTo>
                  <a:cubicBezTo>
                    <a:pt x="0" y="39242"/>
                    <a:pt x="39242" y="0"/>
                    <a:pt x="87649" y="0"/>
                  </a:cubicBezTo>
                  <a:close/>
                </a:path>
              </a:pathLst>
            </a:custGeom>
            <a:solidFill>
              <a:srgbClr val="FFFFFF"/>
            </a:solidFill>
            <a:ln w="76200" cap="rnd">
              <a:solidFill>
                <a:srgbClr val="CC2141"/>
              </a:solidFill>
              <a:prstDash val="solid"/>
              <a:round/>
            </a:ln>
          </p:spPr>
        </p:sp>
        <p:sp>
          <p:nvSpPr>
            <p:cNvPr name="TextBox 15" id="15"/>
            <p:cNvSpPr txBox="true"/>
            <p:nvPr/>
          </p:nvSpPr>
          <p:spPr>
            <a:xfrm>
              <a:off x="0" y="-57150"/>
              <a:ext cx="1186434" cy="818188"/>
            </a:xfrm>
            <a:prstGeom prst="rect">
              <a:avLst/>
            </a:prstGeom>
          </p:spPr>
          <p:txBody>
            <a:bodyPr anchor="ctr" rtlCol="false" tIns="50800" lIns="50800" bIns="50800" rIns="50800"/>
            <a:lstStyle/>
            <a:p>
              <a:pPr algn="ctr">
                <a:lnSpc>
                  <a:spcPts val="3500"/>
                </a:lnSpc>
              </a:pPr>
              <a:r>
                <a:rPr lang="en-US" b="true" sz="2500">
                  <a:solidFill>
                    <a:srgbClr val="000000"/>
                  </a:solidFill>
                  <a:latin typeface="Montserrat Classic Bold"/>
                  <a:ea typeface="Montserrat Classic Bold"/>
                  <a:cs typeface="Montserrat Classic Bold"/>
                  <a:sym typeface="Montserrat Classic Bold"/>
                </a:rPr>
                <a:t>Business Losses:</a:t>
              </a:r>
              <a:r>
                <a:rPr lang="en-US" sz="2500">
                  <a:solidFill>
                    <a:srgbClr val="000000"/>
                  </a:solidFill>
                  <a:latin typeface="Montserrat Classic"/>
                  <a:ea typeface="Montserrat Classic"/>
                  <a:cs typeface="Montserrat Classic"/>
                  <a:sym typeface="Montserrat Classic"/>
                </a:rPr>
                <a:t> Many businesses suffered due to flooding and power outages, resulting in job losses and economic downturns.</a:t>
              </a:r>
            </a:p>
          </p:txBody>
        </p:sp>
      </p:grpSp>
      <p:grpSp>
        <p:nvGrpSpPr>
          <p:cNvPr name="Group 16" id="16"/>
          <p:cNvGrpSpPr/>
          <p:nvPr/>
        </p:nvGrpSpPr>
        <p:grpSpPr>
          <a:xfrm rot="0">
            <a:off x="9867254" y="3421394"/>
            <a:ext cx="3563983" cy="5691230"/>
            <a:chOff x="0" y="0"/>
            <a:chExt cx="938662" cy="1498925"/>
          </a:xfrm>
        </p:grpSpPr>
        <p:sp>
          <p:nvSpPr>
            <p:cNvPr name="Freeform 17" id="17"/>
            <p:cNvSpPr/>
            <p:nvPr/>
          </p:nvSpPr>
          <p:spPr>
            <a:xfrm flipH="false" flipV="false" rot="0">
              <a:off x="0" y="0"/>
              <a:ext cx="938662" cy="1498925"/>
            </a:xfrm>
            <a:custGeom>
              <a:avLst/>
              <a:gdLst/>
              <a:ahLst/>
              <a:cxnLst/>
              <a:rect r="r" b="b" t="t" l="l"/>
              <a:pathLst>
                <a:path h="1498925" w="938662">
                  <a:moveTo>
                    <a:pt x="110786" y="0"/>
                  </a:moveTo>
                  <a:lnTo>
                    <a:pt x="827877" y="0"/>
                  </a:lnTo>
                  <a:cubicBezTo>
                    <a:pt x="857259" y="0"/>
                    <a:pt x="885438" y="11672"/>
                    <a:pt x="906214" y="32448"/>
                  </a:cubicBezTo>
                  <a:cubicBezTo>
                    <a:pt x="926990" y="53225"/>
                    <a:pt x="938662" y="81403"/>
                    <a:pt x="938662" y="110786"/>
                  </a:cubicBezTo>
                  <a:lnTo>
                    <a:pt x="938662" y="1388139"/>
                  </a:lnTo>
                  <a:cubicBezTo>
                    <a:pt x="938662" y="1449325"/>
                    <a:pt x="889062" y="1498925"/>
                    <a:pt x="827877" y="1498925"/>
                  </a:cubicBezTo>
                  <a:lnTo>
                    <a:pt x="110786" y="1498925"/>
                  </a:lnTo>
                  <a:cubicBezTo>
                    <a:pt x="49600" y="1498925"/>
                    <a:pt x="0" y="1449325"/>
                    <a:pt x="0" y="1388139"/>
                  </a:cubicBezTo>
                  <a:lnTo>
                    <a:pt x="0" y="110786"/>
                  </a:lnTo>
                  <a:cubicBezTo>
                    <a:pt x="0" y="49600"/>
                    <a:pt x="49600" y="0"/>
                    <a:pt x="110786" y="0"/>
                  </a:cubicBezTo>
                  <a:close/>
                </a:path>
              </a:pathLst>
            </a:custGeom>
            <a:solidFill>
              <a:srgbClr val="FFFFFF"/>
            </a:solidFill>
            <a:ln w="76200" cap="rnd">
              <a:solidFill>
                <a:srgbClr val="CC2141"/>
              </a:solidFill>
              <a:prstDash val="solid"/>
              <a:round/>
            </a:ln>
          </p:spPr>
        </p:sp>
        <p:sp>
          <p:nvSpPr>
            <p:cNvPr name="TextBox 18" id="18"/>
            <p:cNvSpPr txBox="true"/>
            <p:nvPr/>
          </p:nvSpPr>
          <p:spPr>
            <a:xfrm>
              <a:off x="0" y="-57150"/>
              <a:ext cx="938662" cy="1556075"/>
            </a:xfrm>
            <a:prstGeom prst="rect">
              <a:avLst/>
            </a:prstGeom>
          </p:spPr>
          <p:txBody>
            <a:bodyPr anchor="ctr" rtlCol="false" tIns="50800" lIns="50800" bIns="50800" rIns="50800"/>
            <a:lstStyle/>
            <a:p>
              <a:pPr algn="ctr">
                <a:lnSpc>
                  <a:spcPts val="3500"/>
                </a:lnSpc>
              </a:pPr>
              <a:r>
                <a:rPr lang="en-US" sz="2500" b="true">
                  <a:solidFill>
                    <a:srgbClr val="000000"/>
                  </a:solidFill>
                  <a:latin typeface="Montserrat Classic Bold"/>
                  <a:ea typeface="Montserrat Classic Bold"/>
                  <a:cs typeface="Montserrat Classic Bold"/>
                  <a:sym typeface="Montserrat Classic Bold"/>
                </a:rPr>
                <a:t>Agricultural Damage: </a:t>
              </a:r>
            </a:p>
            <a:p>
              <a:pPr algn="ctr">
                <a:lnSpc>
                  <a:spcPts val="3500"/>
                </a:lnSpc>
              </a:pPr>
              <a:r>
                <a:rPr lang="en-US" sz="2500">
                  <a:solidFill>
                    <a:srgbClr val="000000"/>
                  </a:solidFill>
                  <a:latin typeface="Montserrat Classic"/>
                  <a:ea typeface="Montserrat Classic"/>
                  <a:cs typeface="Montserrat Classic"/>
                  <a:sym typeface="Montserrat Classic"/>
                </a:rPr>
                <a:t>Flooding damaged crops and farmland, killed livestock, and resulted in significant financial losses for farmers, leading to disruptions in food supplies</a:t>
              </a:r>
              <a:r>
                <a:rPr lang="en-US" b="true" sz="2500">
                  <a:solidFill>
                    <a:srgbClr val="000000"/>
                  </a:solidFill>
                  <a:latin typeface="Montserrat Classic Bold"/>
                  <a:ea typeface="Montserrat Classic Bold"/>
                  <a:cs typeface="Montserrat Classic Bold"/>
                  <a:sym typeface="Montserrat Classic Bold"/>
                </a:rPr>
                <a:t>.</a:t>
              </a:r>
            </a:p>
          </p:txBody>
        </p:sp>
      </p:grpSp>
      <p:grpSp>
        <p:nvGrpSpPr>
          <p:cNvPr name="Group 19" id="19"/>
          <p:cNvGrpSpPr/>
          <p:nvPr/>
        </p:nvGrpSpPr>
        <p:grpSpPr>
          <a:xfrm rot="0">
            <a:off x="13678887" y="4817572"/>
            <a:ext cx="4430563" cy="2451418"/>
            <a:chOff x="0" y="0"/>
            <a:chExt cx="1166897" cy="645641"/>
          </a:xfrm>
        </p:grpSpPr>
        <p:sp>
          <p:nvSpPr>
            <p:cNvPr name="Freeform 20" id="20"/>
            <p:cNvSpPr/>
            <p:nvPr/>
          </p:nvSpPr>
          <p:spPr>
            <a:xfrm flipH="false" flipV="false" rot="0">
              <a:off x="0" y="0"/>
              <a:ext cx="1166897" cy="645641"/>
            </a:xfrm>
            <a:custGeom>
              <a:avLst/>
              <a:gdLst/>
              <a:ahLst/>
              <a:cxnLst/>
              <a:rect r="r" b="b" t="t" l="l"/>
              <a:pathLst>
                <a:path h="645641" w="1166897">
                  <a:moveTo>
                    <a:pt x="89117" y="0"/>
                  </a:moveTo>
                  <a:lnTo>
                    <a:pt x="1077780" y="0"/>
                  </a:lnTo>
                  <a:cubicBezTo>
                    <a:pt x="1126998" y="0"/>
                    <a:pt x="1166897" y="39899"/>
                    <a:pt x="1166897" y="89117"/>
                  </a:cubicBezTo>
                  <a:lnTo>
                    <a:pt x="1166897" y="556524"/>
                  </a:lnTo>
                  <a:cubicBezTo>
                    <a:pt x="1166897" y="580159"/>
                    <a:pt x="1157508" y="602826"/>
                    <a:pt x="1140796" y="619539"/>
                  </a:cubicBezTo>
                  <a:cubicBezTo>
                    <a:pt x="1124083" y="636252"/>
                    <a:pt x="1101416" y="645641"/>
                    <a:pt x="1077780" y="645641"/>
                  </a:cubicBezTo>
                  <a:lnTo>
                    <a:pt x="89117" y="645641"/>
                  </a:lnTo>
                  <a:cubicBezTo>
                    <a:pt x="39899" y="645641"/>
                    <a:pt x="0" y="605742"/>
                    <a:pt x="0" y="556524"/>
                  </a:cubicBezTo>
                  <a:lnTo>
                    <a:pt x="0" y="89117"/>
                  </a:lnTo>
                  <a:cubicBezTo>
                    <a:pt x="0" y="39899"/>
                    <a:pt x="39899" y="0"/>
                    <a:pt x="89117" y="0"/>
                  </a:cubicBezTo>
                  <a:close/>
                </a:path>
              </a:pathLst>
            </a:custGeom>
            <a:solidFill>
              <a:srgbClr val="FFFFFF"/>
            </a:solidFill>
            <a:ln w="76200" cap="rnd">
              <a:solidFill>
                <a:srgbClr val="CC2141"/>
              </a:solidFill>
              <a:prstDash val="solid"/>
              <a:round/>
            </a:ln>
          </p:spPr>
        </p:sp>
        <p:sp>
          <p:nvSpPr>
            <p:cNvPr name="TextBox 21" id="21"/>
            <p:cNvSpPr txBox="true"/>
            <p:nvPr/>
          </p:nvSpPr>
          <p:spPr>
            <a:xfrm>
              <a:off x="0" y="-57150"/>
              <a:ext cx="1166897" cy="702791"/>
            </a:xfrm>
            <a:prstGeom prst="rect">
              <a:avLst/>
            </a:prstGeom>
          </p:spPr>
          <p:txBody>
            <a:bodyPr anchor="ctr" rtlCol="false" tIns="50800" lIns="50800" bIns="50800" rIns="50800"/>
            <a:lstStyle/>
            <a:p>
              <a:pPr algn="ctr">
                <a:lnSpc>
                  <a:spcPts val="3500"/>
                </a:lnSpc>
              </a:pPr>
              <a:r>
                <a:rPr lang="en-US" b="true" sz="2500">
                  <a:solidFill>
                    <a:srgbClr val="000000"/>
                  </a:solidFill>
                  <a:latin typeface="Montserrat Classic Bold"/>
                  <a:ea typeface="Montserrat Classic Bold"/>
                  <a:cs typeface="Montserrat Classic Bold"/>
                  <a:sym typeface="Montserrat Classic Bold"/>
                </a:rPr>
                <a:t>Power Outages:</a:t>
              </a:r>
              <a:r>
                <a:rPr lang="en-US" sz="2500">
                  <a:solidFill>
                    <a:srgbClr val="000000"/>
                  </a:solidFill>
                  <a:latin typeface="Montserrat Classic"/>
                  <a:ea typeface="Montserrat Classic"/>
                  <a:cs typeface="Montserrat Classic"/>
                  <a:sym typeface="Montserrat Classic"/>
                </a:rPr>
                <a:t> Around 100,000 customers initially lost power, affecting homes and businesses.</a:t>
              </a:r>
            </a:p>
          </p:txBody>
        </p:sp>
      </p:grpSp>
      <p:sp>
        <p:nvSpPr>
          <p:cNvPr name="TextBox 22" id="22"/>
          <p:cNvSpPr txBox="true"/>
          <p:nvPr/>
        </p:nvSpPr>
        <p:spPr>
          <a:xfrm rot="0">
            <a:off x="6016261" y="2043110"/>
            <a:ext cx="6255477" cy="755015"/>
          </a:xfrm>
          <a:prstGeom prst="rect">
            <a:avLst/>
          </a:prstGeom>
        </p:spPr>
        <p:txBody>
          <a:bodyPr anchor="t" rtlCol="false" tIns="0" lIns="0" bIns="0" rIns="0">
            <a:spAutoFit/>
          </a:bodyPr>
          <a:lstStyle/>
          <a:p>
            <a:pPr algn="ctr">
              <a:lnSpc>
                <a:spcPts val="6159"/>
              </a:lnSpc>
              <a:spcBef>
                <a:spcPct val="0"/>
              </a:spcBef>
            </a:pPr>
            <a:r>
              <a:rPr lang="en-US" b="true" sz="4399">
                <a:solidFill>
                  <a:srgbClr val="000000"/>
                </a:solidFill>
                <a:latin typeface="Montserrat Classic Bold"/>
                <a:ea typeface="Montserrat Classic Bold"/>
                <a:cs typeface="Montserrat Classic Bold"/>
                <a:sym typeface="Montserrat Classic Bold"/>
              </a:rPr>
              <a:t>ECONOMIC IMPACTS:</a:t>
            </a:r>
            <a:r>
              <a:rPr lang="en-US" b="true" sz="4399">
                <a:solidFill>
                  <a:srgbClr val="000000"/>
                </a:solidFill>
                <a:latin typeface="Montserrat Classic Bold"/>
                <a:ea typeface="Montserrat Classic Bold"/>
                <a:cs typeface="Montserrat Classic Bold"/>
                <a:sym typeface="Montserrat Classic Bold"/>
              </a:rPr>
              <a:t> </a:t>
            </a:r>
          </a:p>
        </p:txBody>
      </p:sp>
      <p:sp>
        <p:nvSpPr>
          <p:cNvPr name="TextBox 23" id="23"/>
          <p:cNvSpPr txBox="true"/>
          <p:nvPr/>
        </p:nvSpPr>
        <p:spPr>
          <a:xfrm rot="0">
            <a:off x="3785407" y="771544"/>
            <a:ext cx="14502593"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a:t>
            </a:r>
          </a:p>
        </p:txBody>
      </p:sp>
      <p:grpSp>
        <p:nvGrpSpPr>
          <p:cNvPr name="Group 24" id="24"/>
          <p:cNvGrpSpPr/>
          <p:nvPr/>
        </p:nvGrpSpPr>
        <p:grpSpPr>
          <a:xfrm rot="0">
            <a:off x="5114860" y="6786044"/>
            <a:ext cx="4504743" cy="2656608"/>
            <a:chOff x="0" y="0"/>
            <a:chExt cx="1186434" cy="699683"/>
          </a:xfrm>
        </p:grpSpPr>
        <p:sp>
          <p:nvSpPr>
            <p:cNvPr name="Freeform 25" id="25"/>
            <p:cNvSpPr/>
            <p:nvPr/>
          </p:nvSpPr>
          <p:spPr>
            <a:xfrm flipH="false" flipV="false" rot="0">
              <a:off x="0" y="0"/>
              <a:ext cx="1186434" cy="699683"/>
            </a:xfrm>
            <a:custGeom>
              <a:avLst/>
              <a:gdLst/>
              <a:ahLst/>
              <a:cxnLst/>
              <a:rect r="r" b="b" t="t" l="l"/>
              <a:pathLst>
                <a:path h="699683" w="1186434">
                  <a:moveTo>
                    <a:pt x="87649" y="0"/>
                  </a:moveTo>
                  <a:lnTo>
                    <a:pt x="1098785" y="0"/>
                  </a:lnTo>
                  <a:cubicBezTo>
                    <a:pt x="1122031" y="0"/>
                    <a:pt x="1144325" y="9234"/>
                    <a:pt x="1160763" y="25672"/>
                  </a:cubicBezTo>
                  <a:cubicBezTo>
                    <a:pt x="1177200" y="42109"/>
                    <a:pt x="1186434" y="64403"/>
                    <a:pt x="1186434" y="87649"/>
                  </a:cubicBezTo>
                  <a:lnTo>
                    <a:pt x="1186434" y="612033"/>
                  </a:lnTo>
                  <a:cubicBezTo>
                    <a:pt x="1186434" y="660441"/>
                    <a:pt x="1147192" y="699683"/>
                    <a:pt x="1098785" y="699683"/>
                  </a:cubicBezTo>
                  <a:lnTo>
                    <a:pt x="87649" y="699683"/>
                  </a:lnTo>
                  <a:cubicBezTo>
                    <a:pt x="39242" y="699683"/>
                    <a:pt x="0" y="660441"/>
                    <a:pt x="0" y="612033"/>
                  </a:cubicBezTo>
                  <a:lnTo>
                    <a:pt x="0" y="87649"/>
                  </a:lnTo>
                  <a:cubicBezTo>
                    <a:pt x="0" y="39242"/>
                    <a:pt x="39242" y="0"/>
                    <a:pt x="87649" y="0"/>
                  </a:cubicBezTo>
                  <a:close/>
                </a:path>
              </a:pathLst>
            </a:custGeom>
            <a:solidFill>
              <a:srgbClr val="FFFFFF"/>
            </a:solidFill>
            <a:ln w="76200" cap="rnd">
              <a:solidFill>
                <a:srgbClr val="CC2141"/>
              </a:solidFill>
              <a:prstDash val="solid"/>
              <a:round/>
            </a:ln>
          </p:spPr>
        </p:sp>
        <p:sp>
          <p:nvSpPr>
            <p:cNvPr name="TextBox 26" id="26"/>
            <p:cNvSpPr txBox="true"/>
            <p:nvPr/>
          </p:nvSpPr>
          <p:spPr>
            <a:xfrm>
              <a:off x="0" y="-57150"/>
              <a:ext cx="1186434" cy="756833"/>
            </a:xfrm>
            <a:prstGeom prst="rect">
              <a:avLst/>
            </a:prstGeom>
          </p:spPr>
          <p:txBody>
            <a:bodyPr anchor="ctr" rtlCol="false" tIns="50800" lIns="50800" bIns="50800" rIns="50800"/>
            <a:lstStyle/>
            <a:p>
              <a:pPr algn="ctr">
                <a:lnSpc>
                  <a:spcPts val="3500"/>
                </a:lnSpc>
              </a:pPr>
              <a:r>
                <a:rPr lang="en-US" b="true" sz="2500">
                  <a:solidFill>
                    <a:srgbClr val="000000"/>
                  </a:solidFill>
                  <a:latin typeface="Montserrat Classic Bold"/>
                  <a:ea typeface="Montserrat Classic Bold"/>
                  <a:cs typeface="Montserrat Classic Bold"/>
                  <a:sym typeface="Montserrat Classic Bold"/>
                </a:rPr>
                <a:t>Cost of Damages:</a:t>
              </a:r>
              <a:r>
                <a:rPr lang="en-US" sz="2500">
                  <a:solidFill>
                    <a:srgbClr val="000000"/>
                  </a:solidFill>
                  <a:latin typeface="Montserrat Classic"/>
                  <a:ea typeface="Montserrat Classic"/>
                  <a:cs typeface="Montserrat Classic"/>
                  <a:sym typeface="Montserrat Classic"/>
                </a:rPr>
                <a:t> Estimates calculate the costs of damage due to Storm Babet to be between £450m - £650m.</a:t>
              </a:r>
            </a:p>
          </p:txBody>
        </p:sp>
      </p:grpSp>
      <p:sp>
        <p:nvSpPr>
          <p:cNvPr name="TextBox 27" id="27"/>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sp>
        <p:nvSpPr>
          <p:cNvPr name="Freeform 3" id="3"/>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3"/>
            <a:stretch>
              <a:fillRect l="-21116" t="0" r="-19874" b="-67942"/>
            </a:stretch>
          </a:blipFill>
        </p:spPr>
      </p:sp>
      <p:grpSp>
        <p:nvGrpSpPr>
          <p:cNvPr name="Group 4" id="4"/>
          <p:cNvGrpSpPr/>
          <p:nvPr/>
        </p:nvGrpSpPr>
        <p:grpSpPr>
          <a:xfrm rot="0">
            <a:off x="0" y="651219"/>
            <a:ext cx="18775720" cy="1250020"/>
            <a:chOff x="0" y="0"/>
            <a:chExt cx="7425681" cy="494375"/>
          </a:xfrm>
        </p:grpSpPr>
        <p:sp>
          <p:nvSpPr>
            <p:cNvPr name="Freeform 5" id="5"/>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6" id="6"/>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7" id="7"/>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 id="8"/>
          <p:cNvGrpSpPr/>
          <p:nvPr/>
        </p:nvGrpSpPr>
        <p:grpSpPr>
          <a:xfrm rot="0">
            <a:off x="2283142" y="3849053"/>
            <a:ext cx="203835" cy="227648"/>
            <a:chOff x="0" y="0"/>
            <a:chExt cx="271780" cy="303530"/>
          </a:xfrm>
        </p:grpSpPr>
        <p:sp>
          <p:nvSpPr>
            <p:cNvPr name="Freeform 9" id="9"/>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grpSp>
        <p:nvGrpSpPr>
          <p:cNvPr name="Group 10" id="10"/>
          <p:cNvGrpSpPr/>
          <p:nvPr/>
        </p:nvGrpSpPr>
        <p:grpSpPr>
          <a:xfrm rot="0">
            <a:off x="13885889" y="4349081"/>
            <a:ext cx="4267895" cy="4129600"/>
            <a:chOff x="0" y="0"/>
            <a:chExt cx="1124055" cy="1087631"/>
          </a:xfrm>
        </p:grpSpPr>
        <p:sp>
          <p:nvSpPr>
            <p:cNvPr name="Freeform 11" id="11"/>
            <p:cNvSpPr/>
            <p:nvPr/>
          </p:nvSpPr>
          <p:spPr>
            <a:xfrm flipH="false" flipV="false" rot="0">
              <a:off x="0" y="0"/>
              <a:ext cx="1124055" cy="1087631"/>
            </a:xfrm>
            <a:custGeom>
              <a:avLst/>
              <a:gdLst/>
              <a:ahLst/>
              <a:cxnLst/>
              <a:rect r="r" b="b" t="t" l="l"/>
              <a:pathLst>
                <a:path h="1087631" w="1124055">
                  <a:moveTo>
                    <a:pt x="92514" y="0"/>
                  </a:moveTo>
                  <a:lnTo>
                    <a:pt x="1031541" y="0"/>
                  </a:lnTo>
                  <a:cubicBezTo>
                    <a:pt x="1056077" y="0"/>
                    <a:pt x="1079608" y="9747"/>
                    <a:pt x="1096958" y="27097"/>
                  </a:cubicBezTo>
                  <a:cubicBezTo>
                    <a:pt x="1114308" y="44446"/>
                    <a:pt x="1124055" y="67977"/>
                    <a:pt x="1124055" y="92514"/>
                  </a:cubicBezTo>
                  <a:lnTo>
                    <a:pt x="1124055" y="995118"/>
                  </a:lnTo>
                  <a:cubicBezTo>
                    <a:pt x="1124055" y="1046212"/>
                    <a:pt x="1082635" y="1087631"/>
                    <a:pt x="1031541" y="1087631"/>
                  </a:cubicBezTo>
                  <a:lnTo>
                    <a:pt x="92514" y="1087631"/>
                  </a:lnTo>
                  <a:cubicBezTo>
                    <a:pt x="41420" y="1087631"/>
                    <a:pt x="0" y="1046212"/>
                    <a:pt x="0" y="995118"/>
                  </a:cubicBezTo>
                  <a:lnTo>
                    <a:pt x="0" y="92514"/>
                  </a:lnTo>
                  <a:cubicBezTo>
                    <a:pt x="0" y="41420"/>
                    <a:pt x="41420" y="0"/>
                    <a:pt x="92514" y="0"/>
                  </a:cubicBezTo>
                  <a:close/>
                </a:path>
              </a:pathLst>
            </a:custGeom>
            <a:solidFill>
              <a:srgbClr val="FFFFFF"/>
            </a:solidFill>
            <a:ln w="76200" cap="rnd">
              <a:solidFill>
                <a:srgbClr val="1C78B6"/>
              </a:solidFill>
              <a:prstDash val="solid"/>
              <a:round/>
            </a:ln>
          </p:spPr>
        </p:sp>
        <p:sp>
          <p:nvSpPr>
            <p:cNvPr name="TextBox 12" id="12"/>
            <p:cNvSpPr txBox="true"/>
            <p:nvPr/>
          </p:nvSpPr>
          <p:spPr>
            <a:xfrm>
              <a:off x="0" y="-47625"/>
              <a:ext cx="1124055" cy="1135256"/>
            </a:xfrm>
            <a:prstGeom prst="rect">
              <a:avLst/>
            </a:prstGeom>
          </p:spPr>
          <p:txBody>
            <a:bodyPr anchor="ctr" rtlCol="false" tIns="50800" lIns="50800" bIns="50800" rIns="50800"/>
            <a:lstStyle/>
            <a:p>
              <a:pPr algn="ctr">
                <a:lnSpc>
                  <a:spcPts val="3779"/>
                </a:lnSpc>
              </a:pPr>
              <a:r>
                <a:rPr lang="en-US" b="true" sz="2700">
                  <a:solidFill>
                    <a:srgbClr val="000000"/>
                  </a:solidFill>
                  <a:latin typeface="Montserrat Classic Bold"/>
                  <a:ea typeface="Montserrat Classic Bold"/>
                  <a:cs typeface="Montserrat Classic Bold"/>
                  <a:sym typeface="Montserrat Classic Bold"/>
                </a:rPr>
                <a:t>Pollution: </a:t>
              </a:r>
              <a:r>
                <a:rPr lang="en-US" sz="2700">
                  <a:solidFill>
                    <a:srgbClr val="000000"/>
                  </a:solidFill>
                  <a:latin typeface="Montserrat Classic"/>
                  <a:ea typeface="Montserrat Classic"/>
                  <a:cs typeface="Montserrat Classic"/>
                  <a:sym typeface="Montserrat Classic"/>
                </a:rPr>
                <a:t>Flooding spread pollutants from roads, industrial sites, and farms into rivers, contaminating water sources with harmful chemicals and affecting aquatic life.</a:t>
              </a:r>
            </a:p>
          </p:txBody>
        </p:sp>
      </p:grpSp>
      <p:grpSp>
        <p:nvGrpSpPr>
          <p:cNvPr name="Group 13" id="13"/>
          <p:cNvGrpSpPr/>
          <p:nvPr/>
        </p:nvGrpSpPr>
        <p:grpSpPr>
          <a:xfrm rot="0">
            <a:off x="187363" y="3022577"/>
            <a:ext cx="4154769" cy="6782607"/>
            <a:chOff x="0" y="0"/>
            <a:chExt cx="1094260" cy="1786366"/>
          </a:xfrm>
        </p:grpSpPr>
        <p:sp>
          <p:nvSpPr>
            <p:cNvPr name="Freeform 14" id="14"/>
            <p:cNvSpPr/>
            <p:nvPr/>
          </p:nvSpPr>
          <p:spPr>
            <a:xfrm flipH="false" flipV="false" rot="0">
              <a:off x="0" y="0"/>
              <a:ext cx="1094260" cy="1786366"/>
            </a:xfrm>
            <a:custGeom>
              <a:avLst/>
              <a:gdLst/>
              <a:ahLst/>
              <a:cxnLst/>
              <a:rect r="r" b="b" t="t" l="l"/>
              <a:pathLst>
                <a:path h="1786366" w="1094260">
                  <a:moveTo>
                    <a:pt x="95032" y="0"/>
                  </a:moveTo>
                  <a:lnTo>
                    <a:pt x="999228" y="0"/>
                  </a:lnTo>
                  <a:cubicBezTo>
                    <a:pt x="1024432" y="0"/>
                    <a:pt x="1048604" y="10012"/>
                    <a:pt x="1066426" y="27834"/>
                  </a:cubicBezTo>
                  <a:cubicBezTo>
                    <a:pt x="1084248" y="45656"/>
                    <a:pt x="1094260" y="69828"/>
                    <a:pt x="1094260" y="95032"/>
                  </a:cubicBezTo>
                  <a:lnTo>
                    <a:pt x="1094260" y="1691333"/>
                  </a:lnTo>
                  <a:cubicBezTo>
                    <a:pt x="1094260" y="1716537"/>
                    <a:pt x="1084248" y="1740709"/>
                    <a:pt x="1066426" y="1758531"/>
                  </a:cubicBezTo>
                  <a:cubicBezTo>
                    <a:pt x="1048604" y="1776353"/>
                    <a:pt x="1024432" y="1786366"/>
                    <a:pt x="999228" y="1786366"/>
                  </a:cubicBezTo>
                  <a:lnTo>
                    <a:pt x="95032" y="1786366"/>
                  </a:lnTo>
                  <a:cubicBezTo>
                    <a:pt x="69828" y="1786366"/>
                    <a:pt x="45656" y="1776353"/>
                    <a:pt x="27834" y="1758531"/>
                  </a:cubicBezTo>
                  <a:cubicBezTo>
                    <a:pt x="10012" y="1740709"/>
                    <a:pt x="0" y="1716537"/>
                    <a:pt x="0" y="1691333"/>
                  </a:cubicBezTo>
                  <a:lnTo>
                    <a:pt x="0" y="95032"/>
                  </a:lnTo>
                  <a:cubicBezTo>
                    <a:pt x="0" y="69828"/>
                    <a:pt x="10012" y="45656"/>
                    <a:pt x="27834" y="27834"/>
                  </a:cubicBezTo>
                  <a:cubicBezTo>
                    <a:pt x="45656" y="10012"/>
                    <a:pt x="69828" y="0"/>
                    <a:pt x="95032" y="0"/>
                  </a:cubicBezTo>
                  <a:close/>
                </a:path>
              </a:pathLst>
            </a:custGeom>
            <a:solidFill>
              <a:srgbClr val="FFFFFF"/>
            </a:solidFill>
            <a:ln w="76200" cap="rnd">
              <a:solidFill>
                <a:srgbClr val="1C78B6"/>
              </a:solidFill>
              <a:prstDash val="solid"/>
              <a:round/>
            </a:ln>
          </p:spPr>
        </p:sp>
        <p:sp>
          <p:nvSpPr>
            <p:cNvPr name="TextBox 15" id="15"/>
            <p:cNvSpPr txBox="true"/>
            <p:nvPr/>
          </p:nvSpPr>
          <p:spPr>
            <a:xfrm>
              <a:off x="0" y="-47625"/>
              <a:ext cx="1094260" cy="1833991"/>
            </a:xfrm>
            <a:prstGeom prst="rect">
              <a:avLst/>
            </a:prstGeom>
          </p:spPr>
          <p:txBody>
            <a:bodyPr anchor="ctr" rtlCol="false" tIns="50800" lIns="50800" bIns="50800" rIns="50800"/>
            <a:lstStyle/>
            <a:p>
              <a:pPr algn="ctr">
                <a:lnSpc>
                  <a:spcPts val="3779"/>
                </a:lnSpc>
              </a:pPr>
              <a:r>
                <a:rPr lang="en-US" b="true" sz="2700">
                  <a:solidFill>
                    <a:srgbClr val="000000"/>
                  </a:solidFill>
                  <a:latin typeface="Montserrat Classic Bold"/>
                  <a:ea typeface="Montserrat Classic Bold"/>
                  <a:cs typeface="Montserrat Classic Bold"/>
                  <a:sym typeface="Montserrat Classic Bold"/>
                </a:rPr>
                <a:t>Landslides: </a:t>
              </a:r>
              <a:r>
                <a:rPr lang="en-US" sz="2700">
                  <a:solidFill>
                    <a:srgbClr val="000000"/>
                  </a:solidFill>
                  <a:latin typeface="Montserrat Classic"/>
                  <a:ea typeface="Montserrat Classic"/>
                  <a:cs typeface="Montserrat Classic"/>
                  <a:sym typeface="Montserrat Classic"/>
                </a:rPr>
                <a:t>Heavy rains from Storm Babet triggered landslides, causing damage to forests and natural habitats. For example, a slope near houses at the base of Chilwell Quarry collapsed due to the intense rainfall in October.</a:t>
              </a:r>
            </a:p>
          </p:txBody>
        </p:sp>
      </p:grpSp>
      <p:grpSp>
        <p:nvGrpSpPr>
          <p:cNvPr name="Group 16" id="16"/>
          <p:cNvGrpSpPr/>
          <p:nvPr/>
        </p:nvGrpSpPr>
        <p:grpSpPr>
          <a:xfrm rot="0">
            <a:off x="4562393" y="6185324"/>
            <a:ext cx="4658422" cy="3236316"/>
            <a:chOff x="0" y="0"/>
            <a:chExt cx="1226910" cy="852363"/>
          </a:xfrm>
        </p:grpSpPr>
        <p:sp>
          <p:nvSpPr>
            <p:cNvPr name="Freeform 17" id="17"/>
            <p:cNvSpPr/>
            <p:nvPr/>
          </p:nvSpPr>
          <p:spPr>
            <a:xfrm flipH="false" flipV="false" rot="0">
              <a:off x="0" y="0"/>
              <a:ext cx="1226910" cy="852363"/>
            </a:xfrm>
            <a:custGeom>
              <a:avLst/>
              <a:gdLst/>
              <a:ahLst/>
              <a:cxnLst/>
              <a:rect r="r" b="b" t="t" l="l"/>
              <a:pathLst>
                <a:path h="852363" w="1226910">
                  <a:moveTo>
                    <a:pt x="84758" y="0"/>
                  </a:moveTo>
                  <a:lnTo>
                    <a:pt x="1142152" y="0"/>
                  </a:lnTo>
                  <a:cubicBezTo>
                    <a:pt x="1188962" y="0"/>
                    <a:pt x="1226910" y="37947"/>
                    <a:pt x="1226910" y="84758"/>
                  </a:cubicBezTo>
                  <a:lnTo>
                    <a:pt x="1226910" y="767605"/>
                  </a:lnTo>
                  <a:cubicBezTo>
                    <a:pt x="1226910" y="790084"/>
                    <a:pt x="1217980" y="811643"/>
                    <a:pt x="1202084" y="827538"/>
                  </a:cubicBezTo>
                  <a:cubicBezTo>
                    <a:pt x="1186189" y="843433"/>
                    <a:pt x="1164631" y="852363"/>
                    <a:pt x="1142152" y="852363"/>
                  </a:cubicBezTo>
                  <a:lnTo>
                    <a:pt x="84758" y="852363"/>
                  </a:lnTo>
                  <a:cubicBezTo>
                    <a:pt x="62279" y="852363"/>
                    <a:pt x="40720" y="843433"/>
                    <a:pt x="24825" y="827538"/>
                  </a:cubicBezTo>
                  <a:cubicBezTo>
                    <a:pt x="8930" y="811643"/>
                    <a:pt x="0" y="790084"/>
                    <a:pt x="0" y="767605"/>
                  </a:cubicBezTo>
                  <a:lnTo>
                    <a:pt x="0" y="84758"/>
                  </a:lnTo>
                  <a:cubicBezTo>
                    <a:pt x="0" y="62279"/>
                    <a:pt x="8930" y="40720"/>
                    <a:pt x="24825" y="24825"/>
                  </a:cubicBezTo>
                  <a:cubicBezTo>
                    <a:pt x="40720" y="8930"/>
                    <a:pt x="62279" y="0"/>
                    <a:pt x="84758" y="0"/>
                  </a:cubicBezTo>
                  <a:close/>
                </a:path>
              </a:pathLst>
            </a:custGeom>
            <a:solidFill>
              <a:srgbClr val="FFFFFF"/>
            </a:solidFill>
            <a:ln w="76200" cap="rnd">
              <a:solidFill>
                <a:srgbClr val="1C78B6"/>
              </a:solidFill>
              <a:prstDash val="solid"/>
              <a:round/>
            </a:ln>
          </p:spPr>
        </p:sp>
        <p:sp>
          <p:nvSpPr>
            <p:cNvPr name="TextBox 18" id="18"/>
            <p:cNvSpPr txBox="true"/>
            <p:nvPr/>
          </p:nvSpPr>
          <p:spPr>
            <a:xfrm>
              <a:off x="0" y="-47625"/>
              <a:ext cx="1226910" cy="899988"/>
            </a:xfrm>
            <a:prstGeom prst="rect">
              <a:avLst/>
            </a:prstGeom>
          </p:spPr>
          <p:txBody>
            <a:bodyPr anchor="ctr" rtlCol="false" tIns="50800" lIns="50800" bIns="50800" rIns="50800"/>
            <a:lstStyle/>
            <a:p>
              <a:pPr algn="ctr">
                <a:lnSpc>
                  <a:spcPts val="3779"/>
                </a:lnSpc>
              </a:pPr>
              <a:r>
                <a:rPr lang="en-US" sz="2700" b="true">
                  <a:solidFill>
                    <a:srgbClr val="000000"/>
                  </a:solidFill>
                  <a:latin typeface="Montserrat Classic Bold"/>
                  <a:ea typeface="Montserrat Classic Bold"/>
                  <a:cs typeface="Montserrat Classic Bold"/>
                  <a:sym typeface="Montserrat Classic Bold"/>
                </a:rPr>
                <a:t>Soil Erosion:</a:t>
              </a:r>
              <a:r>
                <a:rPr lang="en-US" sz="2700">
                  <a:solidFill>
                    <a:srgbClr val="000000"/>
                  </a:solidFill>
                  <a:latin typeface="Montserrat Classic"/>
                  <a:ea typeface="Montserrat Classic"/>
                  <a:cs typeface="Montserrat Classic"/>
                  <a:sym typeface="Montserrat Classic"/>
                </a:rPr>
                <a:t> </a:t>
              </a:r>
            </a:p>
            <a:p>
              <a:pPr algn="ctr">
                <a:lnSpc>
                  <a:spcPts val="3779"/>
                </a:lnSpc>
              </a:pPr>
              <a:r>
                <a:rPr lang="en-US" sz="2700">
                  <a:solidFill>
                    <a:srgbClr val="000000"/>
                  </a:solidFill>
                  <a:latin typeface="Montserrat Classic"/>
                  <a:ea typeface="Montserrat Classic"/>
                  <a:cs typeface="Montserrat Classic"/>
                  <a:sym typeface="Montserrat Classic"/>
                </a:rPr>
                <a:t> Intense rainfall increased soil erosion and disrupted local habitats, affecting wildlife and potentially reducing biodiversity.</a:t>
              </a:r>
            </a:p>
          </p:txBody>
        </p:sp>
      </p:grpSp>
      <p:grpSp>
        <p:nvGrpSpPr>
          <p:cNvPr name="Group 19" id="19"/>
          <p:cNvGrpSpPr/>
          <p:nvPr/>
        </p:nvGrpSpPr>
        <p:grpSpPr>
          <a:xfrm rot="0">
            <a:off x="4509177" y="3585978"/>
            <a:ext cx="4711637" cy="2256446"/>
            <a:chOff x="0" y="0"/>
            <a:chExt cx="1240925" cy="594290"/>
          </a:xfrm>
        </p:grpSpPr>
        <p:sp>
          <p:nvSpPr>
            <p:cNvPr name="Freeform 20" id="20"/>
            <p:cNvSpPr/>
            <p:nvPr/>
          </p:nvSpPr>
          <p:spPr>
            <a:xfrm flipH="false" flipV="false" rot="0">
              <a:off x="0" y="0"/>
              <a:ext cx="1240925" cy="594290"/>
            </a:xfrm>
            <a:custGeom>
              <a:avLst/>
              <a:gdLst/>
              <a:ahLst/>
              <a:cxnLst/>
              <a:rect r="r" b="b" t="t" l="l"/>
              <a:pathLst>
                <a:path h="594290" w="1240925">
                  <a:moveTo>
                    <a:pt x="83801" y="0"/>
                  </a:moveTo>
                  <a:lnTo>
                    <a:pt x="1157124" y="0"/>
                  </a:lnTo>
                  <a:cubicBezTo>
                    <a:pt x="1203406" y="0"/>
                    <a:pt x="1240925" y="37519"/>
                    <a:pt x="1240925" y="83801"/>
                  </a:cubicBezTo>
                  <a:lnTo>
                    <a:pt x="1240925" y="510490"/>
                  </a:lnTo>
                  <a:cubicBezTo>
                    <a:pt x="1240925" y="556771"/>
                    <a:pt x="1203406" y="594290"/>
                    <a:pt x="1157124" y="594290"/>
                  </a:cubicBezTo>
                  <a:lnTo>
                    <a:pt x="83801" y="594290"/>
                  </a:lnTo>
                  <a:cubicBezTo>
                    <a:pt x="37519" y="594290"/>
                    <a:pt x="0" y="556771"/>
                    <a:pt x="0" y="510490"/>
                  </a:cubicBezTo>
                  <a:lnTo>
                    <a:pt x="0" y="83801"/>
                  </a:lnTo>
                  <a:cubicBezTo>
                    <a:pt x="0" y="37519"/>
                    <a:pt x="37519" y="0"/>
                    <a:pt x="83801" y="0"/>
                  </a:cubicBezTo>
                  <a:close/>
                </a:path>
              </a:pathLst>
            </a:custGeom>
            <a:solidFill>
              <a:srgbClr val="FFFFFF"/>
            </a:solidFill>
            <a:ln w="76200" cap="rnd">
              <a:solidFill>
                <a:srgbClr val="1C78B6"/>
              </a:solidFill>
              <a:prstDash val="solid"/>
              <a:round/>
            </a:ln>
          </p:spPr>
        </p:sp>
        <p:sp>
          <p:nvSpPr>
            <p:cNvPr name="TextBox 21" id="21"/>
            <p:cNvSpPr txBox="true"/>
            <p:nvPr/>
          </p:nvSpPr>
          <p:spPr>
            <a:xfrm>
              <a:off x="0" y="-47625"/>
              <a:ext cx="1240925" cy="641915"/>
            </a:xfrm>
            <a:prstGeom prst="rect">
              <a:avLst/>
            </a:prstGeom>
          </p:spPr>
          <p:txBody>
            <a:bodyPr anchor="ctr" rtlCol="false" tIns="50800" lIns="50800" bIns="50800" rIns="50800"/>
            <a:lstStyle/>
            <a:p>
              <a:pPr algn="ctr">
                <a:lnSpc>
                  <a:spcPts val="3779"/>
                </a:lnSpc>
              </a:pPr>
              <a:r>
                <a:rPr lang="en-US" b="true" sz="2700">
                  <a:solidFill>
                    <a:srgbClr val="000000"/>
                  </a:solidFill>
                  <a:latin typeface="Montserrat Classic Bold"/>
                  <a:ea typeface="Montserrat Classic Bold"/>
                  <a:cs typeface="Montserrat Classic Bold"/>
                  <a:sym typeface="Montserrat Classic Bold"/>
                </a:rPr>
                <a:t>Flooding:</a:t>
              </a:r>
              <a:r>
                <a:rPr lang="en-US" sz="2700">
                  <a:solidFill>
                    <a:srgbClr val="000000"/>
                  </a:solidFill>
                  <a:latin typeface="Montserrat Classic"/>
                  <a:ea typeface="Montserrat Classic"/>
                  <a:cs typeface="Montserrat Classic"/>
                  <a:sym typeface="Montserrat Classic"/>
                </a:rPr>
                <a:t> Widespread flooding damaged rivers, lakes, and wetlands, displacing wildlife.</a:t>
              </a:r>
            </a:p>
          </p:txBody>
        </p:sp>
      </p:grpSp>
      <p:sp>
        <p:nvSpPr>
          <p:cNvPr name="TextBox 22" id="22"/>
          <p:cNvSpPr txBox="true"/>
          <p:nvPr/>
        </p:nvSpPr>
        <p:spPr>
          <a:xfrm rot="0">
            <a:off x="4960296" y="1928810"/>
            <a:ext cx="8367407" cy="755015"/>
          </a:xfrm>
          <a:prstGeom prst="rect">
            <a:avLst/>
          </a:prstGeom>
        </p:spPr>
        <p:txBody>
          <a:bodyPr anchor="t" rtlCol="false" tIns="0" lIns="0" bIns="0" rIns="0">
            <a:spAutoFit/>
          </a:bodyPr>
          <a:lstStyle/>
          <a:p>
            <a:pPr algn="ctr">
              <a:lnSpc>
                <a:spcPts val="6159"/>
              </a:lnSpc>
              <a:spcBef>
                <a:spcPct val="0"/>
              </a:spcBef>
            </a:pPr>
            <a:r>
              <a:rPr lang="en-US" b="true" sz="4399">
                <a:solidFill>
                  <a:srgbClr val="000000"/>
                </a:solidFill>
                <a:latin typeface="Montserrat Classic Bold"/>
                <a:ea typeface="Montserrat Classic Bold"/>
                <a:cs typeface="Montserrat Classic Bold"/>
                <a:sym typeface="Montserrat Classic Bold"/>
              </a:rPr>
              <a:t>ENVIRONMENTAL IMPACTS:</a:t>
            </a:r>
            <a:r>
              <a:rPr lang="en-US" b="true" sz="4399">
                <a:solidFill>
                  <a:srgbClr val="000000"/>
                </a:solidFill>
                <a:latin typeface="Montserrat Classic Bold"/>
                <a:ea typeface="Montserrat Classic Bold"/>
                <a:cs typeface="Montserrat Classic Bold"/>
                <a:sym typeface="Montserrat Classic Bold"/>
              </a:rPr>
              <a:t> </a:t>
            </a:r>
          </a:p>
        </p:txBody>
      </p:sp>
      <p:sp>
        <p:nvSpPr>
          <p:cNvPr name="TextBox 23" id="23"/>
          <p:cNvSpPr txBox="true"/>
          <p:nvPr/>
        </p:nvSpPr>
        <p:spPr>
          <a:xfrm rot="0">
            <a:off x="3785407" y="771544"/>
            <a:ext cx="14502593"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 </a:t>
            </a:r>
          </a:p>
        </p:txBody>
      </p:sp>
      <p:grpSp>
        <p:nvGrpSpPr>
          <p:cNvPr name="Group 24" id="24"/>
          <p:cNvGrpSpPr/>
          <p:nvPr/>
        </p:nvGrpSpPr>
        <p:grpSpPr>
          <a:xfrm rot="0">
            <a:off x="9449415" y="3026725"/>
            <a:ext cx="4193229" cy="6782607"/>
            <a:chOff x="0" y="0"/>
            <a:chExt cx="1104389" cy="1786366"/>
          </a:xfrm>
        </p:grpSpPr>
        <p:sp>
          <p:nvSpPr>
            <p:cNvPr name="Freeform 25" id="25"/>
            <p:cNvSpPr/>
            <p:nvPr/>
          </p:nvSpPr>
          <p:spPr>
            <a:xfrm flipH="false" flipV="false" rot="0">
              <a:off x="0" y="0"/>
              <a:ext cx="1104389" cy="1786366"/>
            </a:xfrm>
            <a:custGeom>
              <a:avLst/>
              <a:gdLst/>
              <a:ahLst/>
              <a:cxnLst/>
              <a:rect r="r" b="b" t="t" l="l"/>
              <a:pathLst>
                <a:path h="1786366" w="1104389">
                  <a:moveTo>
                    <a:pt x="94161" y="0"/>
                  </a:moveTo>
                  <a:lnTo>
                    <a:pt x="1010229" y="0"/>
                  </a:lnTo>
                  <a:cubicBezTo>
                    <a:pt x="1035202" y="0"/>
                    <a:pt x="1059152" y="9920"/>
                    <a:pt x="1076810" y="27579"/>
                  </a:cubicBezTo>
                  <a:cubicBezTo>
                    <a:pt x="1094469" y="45238"/>
                    <a:pt x="1104389" y="69188"/>
                    <a:pt x="1104389" y="94161"/>
                  </a:cubicBezTo>
                  <a:lnTo>
                    <a:pt x="1104389" y="1692205"/>
                  </a:lnTo>
                  <a:cubicBezTo>
                    <a:pt x="1104389" y="1717178"/>
                    <a:pt x="1094469" y="1741128"/>
                    <a:pt x="1076810" y="1758786"/>
                  </a:cubicBezTo>
                  <a:cubicBezTo>
                    <a:pt x="1059152" y="1776445"/>
                    <a:pt x="1035202" y="1786366"/>
                    <a:pt x="1010229" y="1786366"/>
                  </a:cubicBezTo>
                  <a:lnTo>
                    <a:pt x="94161" y="1786366"/>
                  </a:lnTo>
                  <a:cubicBezTo>
                    <a:pt x="69188" y="1786366"/>
                    <a:pt x="45238" y="1776445"/>
                    <a:pt x="27579" y="1758786"/>
                  </a:cubicBezTo>
                  <a:cubicBezTo>
                    <a:pt x="9920" y="1741128"/>
                    <a:pt x="0" y="1717178"/>
                    <a:pt x="0" y="1692205"/>
                  </a:cubicBezTo>
                  <a:lnTo>
                    <a:pt x="0" y="94161"/>
                  </a:lnTo>
                  <a:cubicBezTo>
                    <a:pt x="0" y="69188"/>
                    <a:pt x="9920" y="45238"/>
                    <a:pt x="27579" y="27579"/>
                  </a:cubicBezTo>
                  <a:cubicBezTo>
                    <a:pt x="45238" y="9920"/>
                    <a:pt x="69188" y="0"/>
                    <a:pt x="94161" y="0"/>
                  </a:cubicBezTo>
                  <a:close/>
                </a:path>
              </a:pathLst>
            </a:custGeom>
            <a:solidFill>
              <a:srgbClr val="FFFFFF"/>
            </a:solidFill>
            <a:ln w="76200" cap="rnd">
              <a:solidFill>
                <a:srgbClr val="1C78B6"/>
              </a:solidFill>
              <a:prstDash val="solid"/>
              <a:round/>
            </a:ln>
          </p:spPr>
        </p:sp>
        <p:sp>
          <p:nvSpPr>
            <p:cNvPr name="TextBox 26" id="26"/>
            <p:cNvSpPr txBox="true"/>
            <p:nvPr/>
          </p:nvSpPr>
          <p:spPr>
            <a:xfrm>
              <a:off x="0" y="-47625"/>
              <a:ext cx="1104389" cy="1833991"/>
            </a:xfrm>
            <a:prstGeom prst="rect">
              <a:avLst/>
            </a:prstGeom>
          </p:spPr>
          <p:txBody>
            <a:bodyPr anchor="ctr" rtlCol="false" tIns="50800" lIns="50800" bIns="50800" rIns="50800"/>
            <a:lstStyle/>
            <a:p>
              <a:pPr algn="ctr">
                <a:lnSpc>
                  <a:spcPts val="3779"/>
                </a:lnSpc>
              </a:pPr>
              <a:r>
                <a:rPr lang="en-US" b="true" sz="2700">
                  <a:solidFill>
                    <a:srgbClr val="000000"/>
                  </a:solidFill>
                  <a:latin typeface="Montserrat Classic Bold"/>
                  <a:ea typeface="Montserrat Classic Bold"/>
                  <a:cs typeface="Montserrat Classic Bold"/>
                  <a:sym typeface="Montserrat Classic Bold"/>
                </a:rPr>
                <a:t>Debris and Waste: </a:t>
              </a:r>
              <a:r>
                <a:rPr lang="en-US" sz="2700">
                  <a:solidFill>
                    <a:srgbClr val="000000"/>
                  </a:solidFill>
                  <a:latin typeface="Montserrat Classic"/>
                  <a:ea typeface="Montserrat Classic"/>
                  <a:cs typeface="Montserrat Classic"/>
                  <a:sym typeface="Montserrat Classic"/>
                </a:rPr>
                <a:t>The storm caused extensive damage and debris, including hazardous materials. Over 750 tonnes of debris were removed from Sunderland’s promenades and beaches after recent storms including Storm Babet.</a:t>
              </a:r>
            </a:p>
          </p:txBody>
        </p:sp>
      </p:grpSp>
      <p:sp>
        <p:nvSpPr>
          <p:cNvPr name="TextBox 27" id="27"/>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grpSp>
        <p:nvGrpSpPr>
          <p:cNvPr name="Group 3" id="3"/>
          <p:cNvGrpSpPr/>
          <p:nvPr/>
        </p:nvGrpSpPr>
        <p:grpSpPr>
          <a:xfrm rot="0">
            <a:off x="0" y="651219"/>
            <a:ext cx="18775720" cy="1250020"/>
            <a:chOff x="0" y="0"/>
            <a:chExt cx="7425681" cy="494375"/>
          </a:xfrm>
        </p:grpSpPr>
        <p:sp>
          <p:nvSpPr>
            <p:cNvPr name="Freeform 4" id="4"/>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5" id="5"/>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6" id="6"/>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2283143" y="4113588"/>
            <a:ext cx="203835" cy="227648"/>
            <a:chOff x="0" y="0"/>
            <a:chExt cx="271780" cy="303530"/>
          </a:xfrm>
        </p:grpSpPr>
        <p:sp>
          <p:nvSpPr>
            <p:cNvPr name="Freeform 8" id="8"/>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sp>
        <p:nvSpPr>
          <p:cNvPr name="Freeform 9" id="9"/>
          <p:cNvSpPr/>
          <p:nvPr/>
        </p:nvSpPr>
        <p:spPr>
          <a:xfrm flipH="false" flipV="false" rot="0">
            <a:off x="13542960" y="8048894"/>
            <a:ext cx="3978000" cy="2628361"/>
          </a:xfrm>
          <a:custGeom>
            <a:avLst/>
            <a:gdLst/>
            <a:ahLst/>
            <a:cxnLst/>
            <a:rect r="r" b="b" t="t" l="l"/>
            <a:pathLst>
              <a:path h="2628361" w="3978000">
                <a:moveTo>
                  <a:pt x="0" y="0"/>
                </a:moveTo>
                <a:lnTo>
                  <a:pt x="3977999" y="0"/>
                </a:lnTo>
                <a:lnTo>
                  <a:pt x="3977999" y="2628362"/>
                </a:lnTo>
                <a:lnTo>
                  <a:pt x="0" y="2628362"/>
                </a:lnTo>
                <a:lnTo>
                  <a:pt x="0" y="0"/>
                </a:lnTo>
                <a:close/>
              </a:path>
            </a:pathLst>
          </a:custGeom>
          <a:blipFill>
            <a:blip r:embed="rId5"/>
            <a:stretch>
              <a:fillRect l="-25363" t="-20126" r="-49588" b="-144661"/>
            </a:stretch>
          </a:blipFill>
        </p:spPr>
      </p:sp>
      <p:sp>
        <p:nvSpPr>
          <p:cNvPr name="Freeform 10" id="10"/>
          <p:cNvSpPr/>
          <p:nvPr/>
        </p:nvSpPr>
        <p:spPr>
          <a:xfrm flipH="false" flipV="false" rot="0">
            <a:off x="14976103" y="7805754"/>
            <a:ext cx="3311897" cy="3311897"/>
          </a:xfrm>
          <a:custGeom>
            <a:avLst/>
            <a:gdLst/>
            <a:ahLst/>
            <a:cxnLst/>
            <a:rect r="r" b="b" t="t" l="l"/>
            <a:pathLst>
              <a:path h="3311897" w="3311897">
                <a:moveTo>
                  <a:pt x="0" y="0"/>
                </a:moveTo>
                <a:lnTo>
                  <a:pt x="3311897" y="0"/>
                </a:lnTo>
                <a:lnTo>
                  <a:pt x="3311897" y="3311897"/>
                </a:lnTo>
                <a:lnTo>
                  <a:pt x="0" y="3311897"/>
                </a:lnTo>
                <a:lnTo>
                  <a:pt x="0" y="0"/>
                </a:lnTo>
                <a:close/>
              </a:path>
            </a:pathLst>
          </a:custGeom>
          <a:blipFill>
            <a:blip r:embed="rId5"/>
            <a:stretch>
              <a:fillRect l="0" t="0" r="0" b="0"/>
            </a:stretch>
          </a:blipFill>
        </p:spPr>
      </p:sp>
      <p:sp>
        <p:nvSpPr>
          <p:cNvPr name="Freeform 11" id="11"/>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6"/>
            <a:stretch>
              <a:fillRect l="-21116" t="0" r="-19874" b="-67942"/>
            </a:stretch>
          </a:blipFill>
        </p:spPr>
      </p:sp>
      <p:sp>
        <p:nvSpPr>
          <p:cNvPr name="TextBox 12" id="12"/>
          <p:cNvSpPr txBox="true"/>
          <p:nvPr/>
        </p:nvSpPr>
        <p:spPr>
          <a:xfrm rot="0">
            <a:off x="3785407" y="771544"/>
            <a:ext cx="14502593"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a:t>
            </a:r>
          </a:p>
        </p:txBody>
      </p:sp>
      <p:sp>
        <p:nvSpPr>
          <p:cNvPr name="TextBox 13" id="13"/>
          <p:cNvSpPr txBox="true"/>
          <p:nvPr/>
        </p:nvSpPr>
        <p:spPr>
          <a:xfrm rot="0">
            <a:off x="6162913" y="2062393"/>
            <a:ext cx="5962174" cy="755015"/>
          </a:xfrm>
          <a:prstGeom prst="rect">
            <a:avLst/>
          </a:prstGeom>
        </p:spPr>
        <p:txBody>
          <a:bodyPr anchor="t" rtlCol="false" tIns="0" lIns="0" bIns="0" rIns="0">
            <a:spAutoFit/>
          </a:bodyPr>
          <a:lstStyle/>
          <a:p>
            <a:pPr algn="ctr">
              <a:lnSpc>
                <a:spcPts val="6159"/>
              </a:lnSpc>
              <a:spcBef>
                <a:spcPct val="0"/>
              </a:spcBef>
            </a:pPr>
            <a:r>
              <a:rPr lang="en-US" b="true" sz="4399">
                <a:solidFill>
                  <a:srgbClr val="000000"/>
                </a:solidFill>
                <a:latin typeface="Montserrat Classic Bold"/>
                <a:ea typeface="Montserrat Classic Bold"/>
                <a:cs typeface="Montserrat Classic Bold"/>
                <a:sym typeface="Montserrat Classic Bold"/>
              </a:rPr>
              <a:t>REDUCING THE RISK:</a:t>
            </a:r>
          </a:p>
        </p:txBody>
      </p:sp>
      <p:sp>
        <p:nvSpPr>
          <p:cNvPr name="TextBox 14" id="14"/>
          <p:cNvSpPr txBox="true"/>
          <p:nvPr/>
        </p:nvSpPr>
        <p:spPr>
          <a:xfrm rot="0">
            <a:off x="3098601" y="2750733"/>
            <a:ext cx="12090797" cy="1057275"/>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Several management strategies were implemented to minimise the risks posed by Storm Babet:</a:t>
            </a:r>
          </a:p>
        </p:txBody>
      </p:sp>
      <p:grpSp>
        <p:nvGrpSpPr>
          <p:cNvPr name="Group 15" id="15"/>
          <p:cNvGrpSpPr/>
          <p:nvPr/>
        </p:nvGrpSpPr>
        <p:grpSpPr>
          <a:xfrm rot="0">
            <a:off x="237207" y="3897844"/>
            <a:ext cx="6859751" cy="5986981"/>
            <a:chOff x="0" y="0"/>
            <a:chExt cx="9146335" cy="7982641"/>
          </a:xfrm>
        </p:grpSpPr>
        <p:sp>
          <p:nvSpPr>
            <p:cNvPr name="Freeform 16" id="16"/>
            <p:cNvSpPr/>
            <p:nvPr/>
          </p:nvSpPr>
          <p:spPr>
            <a:xfrm flipH="false" flipV="false" rot="0">
              <a:off x="0" y="0"/>
              <a:ext cx="9146335" cy="7982641"/>
            </a:xfrm>
            <a:custGeom>
              <a:avLst/>
              <a:gdLst/>
              <a:ahLst/>
              <a:cxnLst/>
              <a:rect r="r" b="b" t="t" l="l"/>
              <a:pathLst>
                <a:path h="7982641" w="9146335">
                  <a:moveTo>
                    <a:pt x="0" y="0"/>
                  </a:moveTo>
                  <a:lnTo>
                    <a:pt x="9146335" y="0"/>
                  </a:lnTo>
                  <a:lnTo>
                    <a:pt x="9146335" y="7982641"/>
                  </a:lnTo>
                  <a:lnTo>
                    <a:pt x="0" y="7982641"/>
                  </a:lnTo>
                  <a:lnTo>
                    <a:pt x="0" y="0"/>
                  </a:lnTo>
                  <a:close/>
                </a:path>
              </a:pathLst>
            </a:custGeom>
            <a:blipFill>
              <a:blip r:embed="rId7"/>
              <a:stretch>
                <a:fillRect l="0" t="-7247" r="-25814" b="0"/>
              </a:stretch>
            </a:blipFill>
          </p:spPr>
        </p:sp>
        <p:grpSp>
          <p:nvGrpSpPr>
            <p:cNvPr name="Group 17" id="17"/>
            <p:cNvGrpSpPr/>
            <p:nvPr/>
          </p:nvGrpSpPr>
          <p:grpSpPr>
            <a:xfrm rot="0">
              <a:off x="682212" y="1818947"/>
              <a:ext cx="7108190" cy="5126990"/>
              <a:chOff x="0" y="0"/>
              <a:chExt cx="7108190" cy="5126990"/>
            </a:xfrm>
          </p:grpSpPr>
          <p:sp>
            <p:nvSpPr>
              <p:cNvPr name="Freeform 18" id="18"/>
              <p:cNvSpPr/>
              <p:nvPr/>
            </p:nvSpPr>
            <p:spPr>
              <a:xfrm flipH="false" flipV="false" rot="0">
                <a:off x="50800" y="50800"/>
                <a:ext cx="7005320" cy="5025390"/>
              </a:xfrm>
              <a:custGeom>
                <a:avLst/>
                <a:gdLst/>
                <a:ahLst/>
                <a:cxnLst/>
                <a:rect r="r" b="b" t="t" l="l"/>
                <a:pathLst>
                  <a:path h="5025390" w="7005320">
                    <a:moveTo>
                      <a:pt x="0" y="4532630"/>
                    </a:moveTo>
                    <a:cubicBezTo>
                      <a:pt x="0" y="4530090"/>
                      <a:pt x="41910" y="4287520"/>
                      <a:pt x="67310" y="4157980"/>
                    </a:cubicBezTo>
                    <a:cubicBezTo>
                      <a:pt x="93980" y="4017010"/>
                      <a:pt x="111760" y="3862070"/>
                      <a:pt x="160020" y="3719830"/>
                    </a:cubicBezTo>
                    <a:cubicBezTo>
                      <a:pt x="208280" y="3571240"/>
                      <a:pt x="293370" y="3413760"/>
                      <a:pt x="363220" y="3285490"/>
                    </a:cubicBezTo>
                    <a:cubicBezTo>
                      <a:pt x="420370" y="3176270"/>
                      <a:pt x="520700" y="3050540"/>
                      <a:pt x="538480" y="2990850"/>
                    </a:cubicBezTo>
                    <a:cubicBezTo>
                      <a:pt x="546100" y="2969260"/>
                      <a:pt x="535940" y="2965450"/>
                      <a:pt x="541020" y="2941320"/>
                    </a:cubicBezTo>
                    <a:cubicBezTo>
                      <a:pt x="558800" y="2868930"/>
                      <a:pt x="646430" y="2667000"/>
                      <a:pt x="726440" y="2536190"/>
                    </a:cubicBezTo>
                    <a:cubicBezTo>
                      <a:pt x="812800" y="2393950"/>
                      <a:pt x="929640" y="2247900"/>
                      <a:pt x="1052830" y="2123440"/>
                    </a:cubicBezTo>
                    <a:cubicBezTo>
                      <a:pt x="1178560" y="1998980"/>
                      <a:pt x="1353820" y="1913890"/>
                      <a:pt x="1475740" y="1790700"/>
                    </a:cubicBezTo>
                    <a:cubicBezTo>
                      <a:pt x="1591310" y="1672590"/>
                      <a:pt x="1666240" y="1525270"/>
                      <a:pt x="1771650" y="1402080"/>
                    </a:cubicBezTo>
                    <a:cubicBezTo>
                      <a:pt x="1877060" y="1280160"/>
                      <a:pt x="1965960" y="1132840"/>
                      <a:pt x="2106930" y="1052830"/>
                    </a:cubicBezTo>
                    <a:cubicBezTo>
                      <a:pt x="2260600" y="963930"/>
                      <a:pt x="2546350" y="1022350"/>
                      <a:pt x="2677160" y="916940"/>
                    </a:cubicBezTo>
                    <a:cubicBezTo>
                      <a:pt x="2796540" y="819150"/>
                      <a:pt x="2769870" y="580390"/>
                      <a:pt x="2887980" y="473710"/>
                    </a:cubicBezTo>
                    <a:cubicBezTo>
                      <a:pt x="3021330" y="354330"/>
                      <a:pt x="3286760" y="295910"/>
                      <a:pt x="3470910" y="266700"/>
                    </a:cubicBezTo>
                    <a:cubicBezTo>
                      <a:pt x="3630930" y="241300"/>
                      <a:pt x="3774440" y="273050"/>
                      <a:pt x="3928110" y="279400"/>
                    </a:cubicBezTo>
                    <a:cubicBezTo>
                      <a:pt x="4084320" y="285750"/>
                      <a:pt x="4244340" y="287020"/>
                      <a:pt x="4401820" y="302260"/>
                    </a:cubicBezTo>
                    <a:cubicBezTo>
                      <a:pt x="4558030" y="317500"/>
                      <a:pt x="4819650" y="347980"/>
                      <a:pt x="4866640" y="370840"/>
                    </a:cubicBezTo>
                    <a:cubicBezTo>
                      <a:pt x="4875530" y="375920"/>
                      <a:pt x="4875530" y="384810"/>
                      <a:pt x="4880610" y="386080"/>
                    </a:cubicBezTo>
                    <a:cubicBezTo>
                      <a:pt x="4889500" y="386080"/>
                      <a:pt x="4893310" y="369570"/>
                      <a:pt x="4911090" y="361950"/>
                    </a:cubicBezTo>
                    <a:cubicBezTo>
                      <a:pt x="4973320" y="334010"/>
                      <a:pt x="5222240" y="304800"/>
                      <a:pt x="5374640" y="274320"/>
                    </a:cubicBezTo>
                    <a:cubicBezTo>
                      <a:pt x="5525770" y="243840"/>
                      <a:pt x="5679440" y="214630"/>
                      <a:pt x="5822950" y="179070"/>
                    </a:cubicBezTo>
                    <a:cubicBezTo>
                      <a:pt x="5957570" y="144780"/>
                      <a:pt x="6142990" y="90170"/>
                      <a:pt x="6210300" y="66040"/>
                    </a:cubicBezTo>
                    <a:cubicBezTo>
                      <a:pt x="6235700" y="58420"/>
                      <a:pt x="6242050" y="53340"/>
                      <a:pt x="6259830" y="45720"/>
                    </a:cubicBezTo>
                    <a:cubicBezTo>
                      <a:pt x="6278880" y="38100"/>
                      <a:pt x="6318250" y="20320"/>
                      <a:pt x="6319520" y="20320"/>
                    </a:cubicBezTo>
                    <a:cubicBezTo>
                      <a:pt x="6320790" y="20320"/>
                      <a:pt x="6351270" y="17780"/>
                      <a:pt x="6358890" y="13970"/>
                    </a:cubicBezTo>
                    <a:cubicBezTo>
                      <a:pt x="6362700" y="12700"/>
                      <a:pt x="6366510" y="8890"/>
                      <a:pt x="6366510" y="10160"/>
                    </a:cubicBezTo>
                    <a:cubicBezTo>
                      <a:pt x="6366510" y="10160"/>
                      <a:pt x="6361430" y="13970"/>
                      <a:pt x="6361430" y="13970"/>
                    </a:cubicBezTo>
                    <a:cubicBezTo>
                      <a:pt x="6361430" y="15240"/>
                      <a:pt x="6374130" y="11430"/>
                      <a:pt x="6384290" y="10160"/>
                    </a:cubicBezTo>
                    <a:cubicBezTo>
                      <a:pt x="6399530" y="7620"/>
                      <a:pt x="6446520" y="0"/>
                      <a:pt x="6447790" y="0"/>
                    </a:cubicBezTo>
                    <a:cubicBezTo>
                      <a:pt x="6449060" y="0"/>
                      <a:pt x="6490970" y="3810"/>
                      <a:pt x="6512560" y="6350"/>
                    </a:cubicBezTo>
                    <a:cubicBezTo>
                      <a:pt x="6534150" y="7620"/>
                      <a:pt x="6576060" y="11430"/>
                      <a:pt x="6577330" y="11430"/>
                    </a:cubicBezTo>
                    <a:cubicBezTo>
                      <a:pt x="6578600" y="11430"/>
                      <a:pt x="6617970" y="25400"/>
                      <a:pt x="6639560" y="31750"/>
                    </a:cubicBezTo>
                    <a:cubicBezTo>
                      <a:pt x="6659880" y="39370"/>
                      <a:pt x="6699250" y="52070"/>
                      <a:pt x="6700520" y="53340"/>
                    </a:cubicBezTo>
                    <a:cubicBezTo>
                      <a:pt x="6701790" y="53340"/>
                      <a:pt x="6737350" y="76200"/>
                      <a:pt x="6755130" y="87630"/>
                    </a:cubicBezTo>
                    <a:cubicBezTo>
                      <a:pt x="6774180" y="99060"/>
                      <a:pt x="6809740" y="121920"/>
                      <a:pt x="6809740" y="123190"/>
                    </a:cubicBezTo>
                    <a:cubicBezTo>
                      <a:pt x="6811010" y="123190"/>
                      <a:pt x="6840220" y="153670"/>
                      <a:pt x="6855460" y="170180"/>
                    </a:cubicBezTo>
                    <a:cubicBezTo>
                      <a:pt x="6869430" y="185420"/>
                      <a:pt x="6899910" y="215900"/>
                      <a:pt x="6899910" y="217170"/>
                    </a:cubicBezTo>
                    <a:cubicBezTo>
                      <a:pt x="6899910" y="217170"/>
                      <a:pt x="6921500" y="254000"/>
                      <a:pt x="6931660" y="273050"/>
                    </a:cubicBezTo>
                    <a:cubicBezTo>
                      <a:pt x="6943090" y="292100"/>
                      <a:pt x="6964680" y="328930"/>
                      <a:pt x="6964680" y="330200"/>
                    </a:cubicBezTo>
                    <a:cubicBezTo>
                      <a:pt x="6964680" y="330200"/>
                      <a:pt x="6976110" y="370840"/>
                      <a:pt x="6982460" y="392430"/>
                    </a:cubicBezTo>
                    <a:cubicBezTo>
                      <a:pt x="6988810" y="412750"/>
                      <a:pt x="7000240" y="453390"/>
                      <a:pt x="7000240" y="454660"/>
                    </a:cubicBezTo>
                    <a:cubicBezTo>
                      <a:pt x="7000240" y="455930"/>
                      <a:pt x="7001510" y="497840"/>
                      <a:pt x="7002780" y="519430"/>
                    </a:cubicBezTo>
                    <a:cubicBezTo>
                      <a:pt x="7002780" y="541020"/>
                      <a:pt x="7005320" y="584200"/>
                      <a:pt x="7005320" y="584200"/>
                    </a:cubicBezTo>
                    <a:cubicBezTo>
                      <a:pt x="7005320" y="585470"/>
                      <a:pt x="6996430" y="627380"/>
                      <a:pt x="6991350" y="647700"/>
                    </a:cubicBezTo>
                    <a:cubicBezTo>
                      <a:pt x="6987540" y="669290"/>
                      <a:pt x="6978650" y="711200"/>
                      <a:pt x="6978650" y="711200"/>
                    </a:cubicBezTo>
                    <a:cubicBezTo>
                      <a:pt x="6978650" y="711200"/>
                      <a:pt x="6978650" y="711200"/>
                      <a:pt x="6978650" y="712470"/>
                    </a:cubicBezTo>
                    <a:cubicBezTo>
                      <a:pt x="6977380" y="713740"/>
                      <a:pt x="6821170" y="998220"/>
                      <a:pt x="6804660" y="1018540"/>
                    </a:cubicBezTo>
                    <a:cubicBezTo>
                      <a:pt x="6802120" y="1021080"/>
                      <a:pt x="6802120" y="1019810"/>
                      <a:pt x="6800850" y="1022350"/>
                    </a:cubicBezTo>
                    <a:cubicBezTo>
                      <a:pt x="6781800" y="1045210"/>
                      <a:pt x="6637020" y="1348740"/>
                      <a:pt x="6590030" y="1399540"/>
                    </a:cubicBezTo>
                    <a:cubicBezTo>
                      <a:pt x="6576060" y="1416050"/>
                      <a:pt x="6560820" y="1409700"/>
                      <a:pt x="6553200" y="1424940"/>
                    </a:cubicBezTo>
                    <a:cubicBezTo>
                      <a:pt x="6540500" y="1449070"/>
                      <a:pt x="6572250" y="1501140"/>
                      <a:pt x="6550660" y="1545590"/>
                    </a:cubicBezTo>
                    <a:cubicBezTo>
                      <a:pt x="6510020" y="1629410"/>
                      <a:pt x="6314440" y="1758950"/>
                      <a:pt x="6197600" y="1837690"/>
                    </a:cubicBezTo>
                    <a:cubicBezTo>
                      <a:pt x="6097270" y="1905000"/>
                      <a:pt x="5919470" y="1982470"/>
                      <a:pt x="5900420" y="1997710"/>
                    </a:cubicBezTo>
                    <a:cubicBezTo>
                      <a:pt x="5896610" y="2000250"/>
                      <a:pt x="5899150" y="2000250"/>
                      <a:pt x="5896610" y="2002790"/>
                    </a:cubicBezTo>
                    <a:cubicBezTo>
                      <a:pt x="5882640" y="2014220"/>
                      <a:pt x="5765800" y="2084070"/>
                      <a:pt x="5745480" y="2092960"/>
                    </a:cubicBezTo>
                    <a:cubicBezTo>
                      <a:pt x="5741670" y="2094230"/>
                      <a:pt x="5739130" y="2090420"/>
                      <a:pt x="5736590" y="2094230"/>
                    </a:cubicBezTo>
                    <a:cubicBezTo>
                      <a:pt x="5718810" y="2115820"/>
                      <a:pt x="5731510" y="2345690"/>
                      <a:pt x="5715000" y="2486660"/>
                    </a:cubicBezTo>
                    <a:cubicBezTo>
                      <a:pt x="5695950" y="2655570"/>
                      <a:pt x="5668010" y="2866390"/>
                      <a:pt x="5621020" y="3036570"/>
                    </a:cubicBezTo>
                    <a:cubicBezTo>
                      <a:pt x="5579110" y="3188970"/>
                      <a:pt x="5537200" y="3336290"/>
                      <a:pt x="5458460" y="3463290"/>
                    </a:cubicBezTo>
                    <a:cubicBezTo>
                      <a:pt x="5379720" y="3587750"/>
                      <a:pt x="5265420" y="3694430"/>
                      <a:pt x="5151120" y="3790950"/>
                    </a:cubicBezTo>
                    <a:cubicBezTo>
                      <a:pt x="5034280" y="3887470"/>
                      <a:pt x="4904740" y="3968750"/>
                      <a:pt x="4763770" y="4041140"/>
                    </a:cubicBezTo>
                    <a:cubicBezTo>
                      <a:pt x="4610100" y="4118610"/>
                      <a:pt x="4420870" y="4169410"/>
                      <a:pt x="4259580" y="4232910"/>
                    </a:cubicBezTo>
                    <a:cubicBezTo>
                      <a:pt x="4108450" y="4292600"/>
                      <a:pt x="3972560" y="4359910"/>
                      <a:pt x="3823970" y="4410710"/>
                    </a:cubicBezTo>
                    <a:cubicBezTo>
                      <a:pt x="3671570" y="4461510"/>
                      <a:pt x="3510280" y="4494530"/>
                      <a:pt x="3356610" y="4535170"/>
                    </a:cubicBezTo>
                    <a:cubicBezTo>
                      <a:pt x="3206750" y="4574540"/>
                      <a:pt x="3061970" y="4618990"/>
                      <a:pt x="2913380" y="4650740"/>
                    </a:cubicBezTo>
                    <a:cubicBezTo>
                      <a:pt x="2766060" y="4681220"/>
                      <a:pt x="2620010" y="4704080"/>
                      <a:pt x="2470150" y="4723130"/>
                    </a:cubicBezTo>
                    <a:cubicBezTo>
                      <a:pt x="2317750" y="4743450"/>
                      <a:pt x="2159000" y="4748530"/>
                      <a:pt x="2005330" y="4767580"/>
                    </a:cubicBezTo>
                    <a:cubicBezTo>
                      <a:pt x="1854200" y="4785360"/>
                      <a:pt x="1704340" y="4803140"/>
                      <a:pt x="1554480" y="4832350"/>
                    </a:cubicBezTo>
                    <a:cubicBezTo>
                      <a:pt x="1404620" y="4861560"/>
                      <a:pt x="1258570" y="4916170"/>
                      <a:pt x="1107440" y="4944110"/>
                    </a:cubicBezTo>
                    <a:cubicBezTo>
                      <a:pt x="957580" y="4972050"/>
                      <a:pt x="655320" y="5006340"/>
                      <a:pt x="652780" y="5001260"/>
                    </a:cubicBezTo>
                    <a:cubicBezTo>
                      <a:pt x="652780" y="5001260"/>
                      <a:pt x="654050" y="5001260"/>
                      <a:pt x="654050" y="5001260"/>
                    </a:cubicBezTo>
                    <a:cubicBezTo>
                      <a:pt x="652780" y="4999990"/>
                      <a:pt x="627380" y="5007610"/>
                      <a:pt x="613410" y="5011420"/>
                    </a:cubicBezTo>
                    <a:cubicBezTo>
                      <a:pt x="595630" y="5015230"/>
                      <a:pt x="556260" y="5025390"/>
                      <a:pt x="554990" y="5025390"/>
                    </a:cubicBezTo>
                    <a:cubicBezTo>
                      <a:pt x="553720" y="5025390"/>
                      <a:pt x="515620" y="5025390"/>
                      <a:pt x="495300" y="5025390"/>
                    </a:cubicBezTo>
                    <a:cubicBezTo>
                      <a:pt x="474980" y="5025390"/>
                      <a:pt x="435610" y="5025390"/>
                      <a:pt x="435610" y="5025390"/>
                    </a:cubicBezTo>
                    <a:cubicBezTo>
                      <a:pt x="434340" y="5025390"/>
                      <a:pt x="396240" y="5015230"/>
                      <a:pt x="377190" y="5010150"/>
                    </a:cubicBezTo>
                    <a:cubicBezTo>
                      <a:pt x="358140" y="5006340"/>
                      <a:pt x="320040" y="4996180"/>
                      <a:pt x="318770" y="4996180"/>
                    </a:cubicBezTo>
                    <a:cubicBezTo>
                      <a:pt x="318770" y="4996180"/>
                      <a:pt x="284480" y="4978400"/>
                      <a:pt x="266700" y="4968240"/>
                    </a:cubicBezTo>
                    <a:cubicBezTo>
                      <a:pt x="248920" y="4959350"/>
                      <a:pt x="214630" y="4941570"/>
                      <a:pt x="213360" y="4940300"/>
                    </a:cubicBezTo>
                    <a:cubicBezTo>
                      <a:pt x="213360" y="4940300"/>
                      <a:pt x="184150" y="4913630"/>
                      <a:pt x="168910" y="4900930"/>
                    </a:cubicBezTo>
                    <a:cubicBezTo>
                      <a:pt x="153670" y="4888230"/>
                      <a:pt x="124460" y="4861560"/>
                      <a:pt x="124460" y="4861560"/>
                    </a:cubicBezTo>
                    <a:cubicBezTo>
                      <a:pt x="123190" y="4860290"/>
                      <a:pt x="101600" y="4828540"/>
                      <a:pt x="90170" y="4812030"/>
                    </a:cubicBezTo>
                    <a:cubicBezTo>
                      <a:pt x="78740" y="4795520"/>
                      <a:pt x="55880" y="4763770"/>
                      <a:pt x="55880" y="4762500"/>
                    </a:cubicBezTo>
                    <a:cubicBezTo>
                      <a:pt x="55880" y="4762500"/>
                      <a:pt x="41910" y="4725670"/>
                      <a:pt x="35560" y="4706620"/>
                    </a:cubicBezTo>
                    <a:cubicBezTo>
                      <a:pt x="27940" y="4688840"/>
                      <a:pt x="13970" y="4652010"/>
                      <a:pt x="13970" y="4650740"/>
                    </a:cubicBezTo>
                    <a:cubicBezTo>
                      <a:pt x="13970" y="4650740"/>
                      <a:pt x="8890" y="4611370"/>
                      <a:pt x="6350" y="4591050"/>
                    </a:cubicBezTo>
                    <a:cubicBezTo>
                      <a:pt x="3810" y="4572000"/>
                      <a:pt x="0" y="4532630"/>
                      <a:pt x="0" y="4532630"/>
                    </a:cubicBezTo>
                  </a:path>
                </a:pathLst>
              </a:custGeom>
              <a:solidFill>
                <a:srgbClr val="E7191F">
                  <a:alpha val="28627"/>
                </a:srgbClr>
              </a:solidFill>
              <a:ln cap="sq">
                <a:noFill/>
                <a:prstDash val="solid"/>
                <a:miter/>
              </a:ln>
            </p:spPr>
          </p:sp>
        </p:grpSp>
        <p:grpSp>
          <p:nvGrpSpPr>
            <p:cNvPr name="Group 19" id="19"/>
            <p:cNvGrpSpPr/>
            <p:nvPr/>
          </p:nvGrpSpPr>
          <p:grpSpPr>
            <a:xfrm rot="0">
              <a:off x="820007" y="1923087"/>
              <a:ext cx="6832600" cy="5022850"/>
              <a:chOff x="0" y="0"/>
              <a:chExt cx="6832600" cy="5022850"/>
            </a:xfrm>
          </p:grpSpPr>
          <p:sp>
            <p:nvSpPr>
              <p:cNvPr name="Freeform 20" id="20"/>
              <p:cNvSpPr/>
              <p:nvPr/>
            </p:nvSpPr>
            <p:spPr>
              <a:xfrm flipH="false" flipV="false" rot="0">
                <a:off x="46501" y="45314"/>
                <a:ext cx="6747217" cy="4928058"/>
              </a:xfrm>
              <a:custGeom>
                <a:avLst/>
                <a:gdLst/>
                <a:ahLst/>
                <a:cxnLst/>
                <a:rect r="r" b="b" t="t" l="l"/>
                <a:pathLst>
                  <a:path h="4928058" w="6747217">
                    <a:moveTo>
                      <a:pt x="2127739" y="880516"/>
                    </a:moveTo>
                    <a:cubicBezTo>
                      <a:pt x="1866119" y="999896"/>
                      <a:pt x="1820399" y="1022756"/>
                      <a:pt x="1786109" y="1067206"/>
                    </a:cubicBezTo>
                    <a:cubicBezTo>
                      <a:pt x="1745469" y="1119276"/>
                      <a:pt x="1726419" y="1206906"/>
                      <a:pt x="1702289" y="1276756"/>
                    </a:cubicBezTo>
                    <a:cubicBezTo>
                      <a:pt x="1679429" y="1342796"/>
                      <a:pt x="1683239" y="1401216"/>
                      <a:pt x="1646409" y="1477416"/>
                    </a:cubicBezTo>
                    <a:cubicBezTo>
                      <a:pt x="1582909" y="1603146"/>
                      <a:pt x="1425429" y="1806346"/>
                      <a:pt x="1303509" y="1930806"/>
                    </a:cubicBezTo>
                    <a:cubicBezTo>
                      <a:pt x="1196829" y="2038756"/>
                      <a:pt x="1034269" y="2134006"/>
                      <a:pt x="964419" y="2194966"/>
                    </a:cubicBezTo>
                    <a:cubicBezTo>
                      <a:pt x="931399" y="2224176"/>
                      <a:pt x="918699" y="2234336"/>
                      <a:pt x="894569" y="2262276"/>
                    </a:cubicBezTo>
                    <a:cubicBezTo>
                      <a:pt x="862819" y="2299106"/>
                      <a:pt x="833609" y="2358796"/>
                      <a:pt x="798049" y="2398166"/>
                    </a:cubicBezTo>
                    <a:cubicBezTo>
                      <a:pt x="763759" y="2434996"/>
                      <a:pt x="721849" y="2455316"/>
                      <a:pt x="683749" y="2493416"/>
                    </a:cubicBezTo>
                    <a:cubicBezTo>
                      <a:pt x="640569" y="2536596"/>
                      <a:pt x="596119" y="2593746"/>
                      <a:pt x="555479" y="2647086"/>
                    </a:cubicBezTo>
                    <a:cubicBezTo>
                      <a:pt x="511029" y="2702966"/>
                      <a:pt x="453879" y="2763926"/>
                      <a:pt x="428479" y="2823616"/>
                    </a:cubicBezTo>
                    <a:cubicBezTo>
                      <a:pt x="406889" y="2875686"/>
                      <a:pt x="411969" y="2934106"/>
                      <a:pt x="399269" y="2981096"/>
                    </a:cubicBezTo>
                    <a:cubicBezTo>
                      <a:pt x="387839" y="3021736"/>
                      <a:pt x="380219" y="3049676"/>
                      <a:pt x="358629" y="3091586"/>
                    </a:cubicBezTo>
                    <a:cubicBezTo>
                      <a:pt x="325609" y="3155086"/>
                      <a:pt x="236709" y="3255416"/>
                      <a:pt x="206229" y="3311296"/>
                    </a:cubicBezTo>
                    <a:cubicBezTo>
                      <a:pt x="188449" y="3344316"/>
                      <a:pt x="187179" y="3362096"/>
                      <a:pt x="170669" y="3391306"/>
                    </a:cubicBezTo>
                    <a:cubicBezTo>
                      <a:pt x="149079" y="3433216"/>
                      <a:pt x="99549" y="3486556"/>
                      <a:pt x="77959" y="3532276"/>
                    </a:cubicBezTo>
                    <a:cubicBezTo>
                      <a:pt x="61449" y="3567836"/>
                      <a:pt x="51289" y="3591966"/>
                      <a:pt x="46209" y="3636416"/>
                    </a:cubicBezTo>
                    <a:cubicBezTo>
                      <a:pt x="37319" y="3710076"/>
                      <a:pt x="46209" y="3849776"/>
                      <a:pt x="58909" y="3937406"/>
                    </a:cubicBezTo>
                    <a:cubicBezTo>
                      <a:pt x="70339" y="4007256"/>
                      <a:pt x="100819" y="4050436"/>
                      <a:pt x="109709" y="4124096"/>
                    </a:cubicBezTo>
                    <a:cubicBezTo>
                      <a:pt x="123679" y="4228236"/>
                      <a:pt x="88119" y="4390796"/>
                      <a:pt x="108439" y="4508906"/>
                    </a:cubicBezTo>
                    <a:cubicBezTo>
                      <a:pt x="126219" y="4613046"/>
                      <a:pt x="190989" y="4723536"/>
                      <a:pt x="210039" y="4798466"/>
                    </a:cubicBezTo>
                    <a:cubicBezTo>
                      <a:pt x="221469" y="4842916"/>
                      <a:pt x="234169" y="4887366"/>
                      <a:pt x="229089" y="4907686"/>
                    </a:cubicBezTo>
                    <a:cubicBezTo>
                      <a:pt x="226549" y="4917846"/>
                      <a:pt x="221469" y="4924196"/>
                      <a:pt x="215119" y="4926736"/>
                    </a:cubicBezTo>
                    <a:cubicBezTo>
                      <a:pt x="210039" y="4929276"/>
                      <a:pt x="201149" y="4928006"/>
                      <a:pt x="197339" y="4924196"/>
                    </a:cubicBezTo>
                    <a:cubicBezTo>
                      <a:pt x="192259" y="4919116"/>
                      <a:pt x="192259" y="4905146"/>
                      <a:pt x="193529" y="4894986"/>
                    </a:cubicBezTo>
                    <a:cubicBezTo>
                      <a:pt x="196069" y="4883556"/>
                      <a:pt x="202419" y="4872126"/>
                      <a:pt x="212579" y="4860696"/>
                    </a:cubicBezTo>
                    <a:cubicBezTo>
                      <a:pt x="225279" y="4844186"/>
                      <a:pt x="241789" y="4822596"/>
                      <a:pt x="267189" y="4808626"/>
                    </a:cubicBezTo>
                    <a:cubicBezTo>
                      <a:pt x="307829" y="4785766"/>
                      <a:pt x="359899" y="4773066"/>
                      <a:pt x="442449" y="4761636"/>
                    </a:cubicBezTo>
                    <a:cubicBezTo>
                      <a:pt x="631679" y="4736236"/>
                      <a:pt x="1111739" y="4795926"/>
                      <a:pt x="1388599" y="4760366"/>
                    </a:cubicBezTo>
                    <a:cubicBezTo>
                      <a:pt x="1610849" y="4732426"/>
                      <a:pt x="1783569" y="4648606"/>
                      <a:pt x="1981689" y="4606696"/>
                    </a:cubicBezTo>
                    <a:cubicBezTo>
                      <a:pt x="2179809" y="4564786"/>
                      <a:pt x="2421109" y="4539386"/>
                      <a:pt x="2578589" y="4510176"/>
                    </a:cubicBezTo>
                    <a:cubicBezTo>
                      <a:pt x="2681459" y="4491126"/>
                      <a:pt x="2750039" y="4478426"/>
                      <a:pt x="2832589" y="4455566"/>
                    </a:cubicBezTo>
                    <a:cubicBezTo>
                      <a:pt x="2910059" y="4433976"/>
                      <a:pt x="2984989" y="4398416"/>
                      <a:pt x="3057379" y="4376826"/>
                    </a:cubicBezTo>
                    <a:cubicBezTo>
                      <a:pt x="3123419" y="4357776"/>
                      <a:pt x="3176759" y="4343806"/>
                      <a:pt x="3247879" y="4331106"/>
                    </a:cubicBezTo>
                    <a:cubicBezTo>
                      <a:pt x="3336779" y="4313326"/>
                      <a:pt x="3479019" y="4306976"/>
                      <a:pt x="3553949" y="4287926"/>
                    </a:cubicBezTo>
                    <a:cubicBezTo>
                      <a:pt x="3598399" y="4276496"/>
                      <a:pt x="3626339" y="4265066"/>
                      <a:pt x="3659359" y="4248556"/>
                    </a:cubicBezTo>
                    <a:cubicBezTo>
                      <a:pt x="3691109" y="4233316"/>
                      <a:pt x="3716509" y="4210456"/>
                      <a:pt x="3749529" y="4195216"/>
                    </a:cubicBezTo>
                    <a:cubicBezTo>
                      <a:pt x="3786359" y="4178706"/>
                      <a:pt x="3829539" y="4166006"/>
                      <a:pt x="3873989" y="4155846"/>
                    </a:cubicBezTo>
                    <a:cubicBezTo>
                      <a:pt x="3923519" y="4143146"/>
                      <a:pt x="3966699" y="4144416"/>
                      <a:pt x="4035279" y="4131716"/>
                    </a:cubicBezTo>
                    <a:cubicBezTo>
                      <a:pt x="4153389" y="4107586"/>
                      <a:pt x="4416279" y="4037736"/>
                      <a:pt x="4519149" y="4005986"/>
                    </a:cubicBezTo>
                    <a:cubicBezTo>
                      <a:pt x="4567409" y="3992016"/>
                      <a:pt x="4583919" y="3988206"/>
                      <a:pt x="4624559" y="3970426"/>
                    </a:cubicBezTo>
                    <a:cubicBezTo>
                      <a:pt x="4681709" y="3943756"/>
                      <a:pt x="4755369" y="3905656"/>
                      <a:pt x="4823949" y="3856126"/>
                    </a:cubicBezTo>
                    <a:cubicBezTo>
                      <a:pt x="4907769" y="3796436"/>
                      <a:pt x="5011909" y="3696106"/>
                      <a:pt x="5084299" y="3624986"/>
                    </a:cubicBezTo>
                    <a:cubicBezTo>
                      <a:pt x="5142719" y="3569106"/>
                      <a:pt x="5189709" y="3522116"/>
                      <a:pt x="5231619" y="3470046"/>
                    </a:cubicBezTo>
                    <a:cubicBezTo>
                      <a:pt x="5269719" y="3423056"/>
                      <a:pt x="5298929" y="3379876"/>
                      <a:pt x="5328139" y="3330346"/>
                    </a:cubicBezTo>
                    <a:cubicBezTo>
                      <a:pt x="5359889" y="3277006"/>
                      <a:pt x="5399259" y="3199536"/>
                      <a:pt x="5417039" y="3161436"/>
                    </a:cubicBezTo>
                    <a:cubicBezTo>
                      <a:pt x="5425929" y="3141116"/>
                      <a:pt x="5432279" y="3136036"/>
                      <a:pt x="5436089" y="3116986"/>
                    </a:cubicBezTo>
                    <a:cubicBezTo>
                      <a:pt x="5442439" y="3083966"/>
                      <a:pt x="5446249" y="3015386"/>
                      <a:pt x="5436089" y="2976016"/>
                    </a:cubicBezTo>
                    <a:cubicBezTo>
                      <a:pt x="5427199" y="2942996"/>
                      <a:pt x="5400529" y="2918866"/>
                      <a:pt x="5390369" y="2892196"/>
                    </a:cubicBezTo>
                    <a:cubicBezTo>
                      <a:pt x="5380209" y="2869336"/>
                      <a:pt x="5366239" y="2851556"/>
                      <a:pt x="5372589" y="2824886"/>
                    </a:cubicBezTo>
                    <a:cubicBezTo>
                      <a:pt x="5385289" y="2771546"/>
                      <a:pt x="5519909" y="2666136"/>
                      <a:pt x="5561819" y="2611526"/>
                    </a:cubicBezTo>
                    <a:cubicBezTo>
                      <a:pt x="5585949" y="2581046"/>
                      <a:pt x="5599919" y="2564536"/>
                      <a:pt x="5611349" y="2536596"/>
                    </a:cubicBezTo>
                    <a:cubicBezTo>
                      <a:pt x="5624049" y="2504846"/>
                      <a:pt x="5618969" y="2461666"/>
                      <a:pt x="5629129" y="2432456"/>
                    </a:cubicBezTo>
                    <a:cubicBezTo>
                      <a:pt x="5636749" y="2408326"/>
                      <a:pt x="5654529" y="2391816"/>
                      <a:pt x="5660879" y="2371496"/>
                    </a:cubicBezTo>
                    <a:cubicBezTo>
                      <a:pt x="5667229" y="2351176"/>
                      <a:pt x="5667229" y="2332126"/>
                      <a:pt x="5665959" y="2309266"/>
                    </a:cubicBezTo>
                    <a:cubicBezTo>
                      <a:pt x="5663419" y="2282596"/>
                      <a:pt x="5646909" y="2258466"/>
                      <a:pt x="5641829" y="2222906"/>
                    </a:cubicBezTo>
                    <a:cubicBezTo>
                      <a:pt x="5632939" y="2165756"/>
                      <a:pt x="5612619" y="2050186"/>
                      <a:pt x="5631669" y="2000656"/>
                    </a:cubicBezTo>
                    <a:cubicBezTo>
                      <a:pt x="5643099" y="1968906"/>
                      <a:pt x="5667229" y="1954936"/>
                      <a:pt x="5693899" y="1937156"/>
                    </a:cubicBezTo>
                    <a:cubicBezTo>
                      <a:pt x="5729459" y="1913026"/>
                      <a:pt x="5787879" y="1916836"/>
                      <a:pt x="5832329" y="1881276"/>
                    </a:cubicBezTo>
                    <a:cubicBezTo>
                      <a:pt x="5898369" y="1830476"/>
                      <a:pt x="5945359" y="1700936"/>
                      <a:pt x="6019019" y="1618386"/>
                    </a:cubicBezTo>
                    <a:cubicBezTo>
                      <a:pt x="6097759" y="1528216"/>
                      <a:pt x="6233649" y="1432966"/>
                      <a:pt x="6295879" y="1365656"/>
                    </a:cubicBezTo>
                    <a:cubicBezTo>
                      <a:pt x="6332709" y="1325016"/>
                      <a:pt x="6347949" y="1304696"/>
                      <a:pt x="6374619" y="1261516"/>
                    </a:cubicBezTo>
                    <a:cubicBezTo>
                      <a:pt x="6412719" y="1198016"/>
                      <a:pt x="6460979" y="1063396"/>
                      <a:pt x="6491459" y="1018946"/>
                    </a:cubicBezTo>
                    <a:cubicBezTo>
                      <a:pt x="6504159" y="998626"/>
                      <a:pt x="6515589" y="998626"/>
                      <a:pt x="6525749" y="980846"/>
                    </a:cubicBezTo>
                    <a:cubicBezTo>
                      <a:pt x="6543529" y="951636"/>
                      <a:pt x="6553689" y="886866"/>
                      <a:pt x="6574009" y="848766"/>
                    </a:cubicBezTo>
                    <a:cubicBezTo>
                      <a:pt x="6591789" y="817016"/>
                      <a:pt x="6618459" y="803046"/>
                      <a:pt x="6636239" y="766216"/>
                    </a:cubicBezTo>
                    <a:cubicBezTo>
                      <a:pt x="6662909" y="711606"/>
                      <a:pt x="6683229" y="623976"/>
                      <a:pt x="6694659" y="541426"/>
                    </a:cubicBezTo>
                    <a:cubicBezTo>
                      <a:pt x="6708629" y="439826"/>
                      <a:pt x="6714979" y="248056"/>
                      <a:pt x="6699739" y="199796"/>
                    </a:cubicBezTo>
                    <a:cubicBezTo>
                      <a:pt x="6694659" y="183286"/>
                      <a:pt x="6688309" y="182016"/>
                      <a:pt x="6680689" y="171856"/>
                    </a:cubicBezTo>
                    <a:cubicBezTo>
                      <a:pt x="6670529" y="157886"/>
                      <a:pt x="6656559" y="133756"/>
                      <a:pt x="6641319" y="122326"/>
                    </a:cubicBezTo>
                    <a:cubicBezTo>
                      <a:pt x="6626079" y="109626"/>
                      <a:pt x="6612109" y="105816"/>
                      <a:pt x="6586709" y="98196"/>
                    </a:cubicBezTo>
                    <a:cubicBezTo>
                      <a:pt x="6535909" y="81686"/>
                      <a:pt x="6419069" y="55016"/>
                      <a:pt x="6345409" y="46126"/>
                    </a:cubicBezTo>
                    <a:cubicBezTo>
                      <a:pt x="6286989" y="38506"/>
                      <a:pt x="6251429" y="32156"/>
                      <a:pt x="6184119" y="42316"/>
                    </a:cubicBezTo>
                    <a:cubicBezTo>
                      <a:pt x="6068549" y="58826"/>
                      <a:pt x="5857729" y="159156"/>
                      <a:pt x="5720569" y="192176"/>
                    </a:cubicBezTo>
                    <a:cubicBezTo>
                      <a:pt x="5615159" y="217576"/>
                      <a:pt x="5513559" y="234086"/>
                      <a:pt x="5437359" y="237896"/>
                    </a:cubicBezTo>
                    <a:cubicBezTo>
                      <a:pt x="5385289" y="240436"/>
                      <a:pt x="5348459" y="240436"/>
                      <a:pt x="5309089" y="230276"/>
                    </a:cubicBezTo>
                    <a:cubicBezTo>
                      <a:pt x="5272259" y="220116"/>
                      <a:pt x="5246859" y="183286"/>
                      <a:pt x="5208759" y="179476"/>
                    </a:cubicBezTo>
                    <a:cubicBezTo>
                      <a:pt x="5163039" y="173126"/>
                      <a:pt x="5123669" y="204876"/>
                      <a:pt x="5053819" y="212496"/>
                    </a:cubicBezTo>
                    <a:cubicBezTo>
                      <a:pt x="4911579" y="227736"/>
                      <a:pt x="4578839" y="217576"/>
                      <a:pt x="4398499" y="212496"/>
                    </a:cubicBezTo>
                    <a:cubicBezTo>
                      <a:pt x="4271499" y="208686"/>
                      <a:pt x="4169899" y="207416"/>
                      <a:pt x="4075919" y="193446"/>
                    </a:cubicBezTo>
                    <a:cubicBezTo>
                      <a:pt x="4000989" y="183286"/>
                      <a:pt x="3956539" y="155346"/>
                      <a:pt x="3877799" y="146456"/>
                    </a:cubicBezTo>
                    <a:cubicBezTo>
                      <a:pt x="3763499" y="132486"/>
                      <a:pt x="3600939" y="132486"/>
                      <a:pt x="3452349" y="145186"/>
                    </a:cubicBezTo>
                    <a:cubicBezTo>
                      <a:pt x="3287249" y="159156"/>
                      <a:pt x="3021819" y="212496"/>
                      <a:pt x="2929109" y="239166"/>
                    </a:cubicBezTo>
                    <a:cubicBezTo>
                      <a:pt x="2894819" y="249326"/>
                      <a:pt x="2884659" y="253136"/>
                      <a:pt x="2859259" y="268376"/>
                    </a:cubicBezTo>
                    <a:cubicBezTo>
                      <a:pt x="2824969" y="288696"/>
                      <a:pt x="2776709" y="312826"/>
                      <a:pt x="2744959" y="359816"/>
                    </a:cubicBezTo>
                    <a:cubicBezTo>
                      <a:pt x="2696699" y="428396"/>
                      <a:pt x="2691619" y="582066"/>
                      <a:pt x="2648439" y="669696"/>
                    </a:cubicBezTo>
                    <a:cubicBezTo>
                      <a:pt x="2610339" y="745896"/>
                      <a:pt x="2550649" y="832256"/>
                      <a:pt x="2510009" y="864006"/>
                    </a:cubicBezTo>
                    <a:cubicBezTo>
                      <a:pt x="2489689" y="881786"/>
                      <a:pt x="2479529" y="883056"/>
                      <a:pt x="2451589" y="889406"/>
                    </a:cubicBezTo>
                    <a:cubicBezTo>
                      <a:pt x="2389359" y="902106"/>
                      <a:pt x="2210289" y="905916"/>
                      <a:pt x="2140439" y="897026"/>
                    </a:cubicBezTo>
                    <a:cubicBezTo>
                      <a:pt x="2104879" y="893216"/>
                      <a:pt x="2071859" y="888136"/>
                      <a:pt x="2059159" y="876706"/>
                    </a:cubicBezTo>
                    <a:cubicBezTo>
                      <a:pt x="2054079" y="870356"/>
                      <a:pt x="2051539" y="860196"/>
                      <a:pt x="2054079" y="853846"/>
                    </a:cubicBezTo>
                    <a:cubicBezTo>
                      <a:pt x="2056619" y="848766"/>
                      <a:pt x="2068049" y="841146"/>
                      <a:pt x="2074399" y="842416"/>
                    </a:cubicBezTo>
                    <a:cubicBezTo>
                      <a:pt x="2080749" y="843686"/>
                      <a:pt x="2092179" y="858926"/>
                      <a:pt x="2090909" y="865276"/>
                    </a:cubicBezTo>
                    <a:cubicBezTo>
                      <a:pt x="2089639" y="871626"/>
                      <a:pt x="2066779" y="881786"/>
                      <a:pt x="2061699" y="877976"/>
                    </a:cubicBezTo>
                    <a:cubicBezTo>
                      <a:pt x="2056619" y="875436"/>
                      <a:pt x="2054079" y="851306"/>
                      <a:pt x="2060429" y="846226"/>
                    </a:cubicBezTo>
                    <a:cubicBezTo>
                      <a:pt x="2070589" y="837336"/>
                      <a:pt x="2107419" y="856386"/>
                      <a:pt x="2141709" y="858926"/>
                    </a:cubicBezTo>
                    <a:cubicBezTo>
                      <a:pt x="2198859" y="864006"/>
                      <a:pt x="2310619" y="866546"/>
                      <a:pt x="2374119" y="860196"/>
                    </a:cubicBezTo>
                    <a:cubicBezTo>
                      <a:pt x="2416029" y="856386"/>
                      <a:pt x="2446509" y="860196"/>
                      <a:pt x="2480799" y="838606"/>
                    </a:cubicBezTo>
                    <a:cubicBezTo>
                      <a:pt x="2531599" y="804316"/>
                      <a:pt x="2583669" y="711606"/>
                      <a:pt x="2620499" y="635406"/>
                    </a:cubicBezTo>
                    <a:cubicBezTo>
                      <a:pt x="2658599" y="554126"/>
                      <a:pt x="2673839" y="414426"/>
                      <a:pt x="2699239" y="363626"/>
                    </a:cubicBezTo>
                    <a:cubicBezTo>
                      <a:pt x="2709399" y="342036"/>
                      <a:pt x="2714479" y="336956"/>
                      <a:pt x="2730989" y="321716"/>
                    </a:cubicBezTo>
                    <a:cubicBezTo>
                      <a:pt x="2760199" y="293776"/>
                      <a:pt x="2804649" y="251866"/>
                      <a:pt x="2869419" y="222656"/>
                    </a:cubicBezTo>
                    <a:cubicBezTo>
                      <a:pt x="2983719" y="173126"/>
                      <a:pt x="3211049" y="133756"/>
                      <a:pt x="3379959" y="114706"/>
                    </a:cubicBezTo>
                    <a:cubicBezTo>
                      <a:pt x="3541249" y="95656"/>
                      <a:pt x="3730479" y="91846"/>
                      <a:pt x="3857479" y="105816"/>
                    </a:cubicBezTo>
                    <a:cubicBezTo>
                      <a:pt x="3945109" y="115976"/>
                      <a:pt x="3994639" y="147726"/>
                      <a:pt x="4075919" y="159156"/>
                    </a:cubicBezTo>
                    <a:cubicBezTo>
                      <a:pt x="4172439" y="171856"/>
                      <a:pt x="4271499" y="170586"/>
                      <a:pt x="4398499" y="173126"/>
                    </a:cubicBezTo>
                    <a:cubicBezTo>
                      <a:pt x="4581379" y="178206"/>
                      <a:pt x="4933169" y="189636"/>
                      <a:pt x="5069059" y="173126"/>
                    </a:cubicBezTo>
                    <a:cubicBezTo>
                      <a:pt x="5131289" y="165506"/>
                      <a:pt x="5169389" y="141376"/>
                      <a:pt x="5201139" y="140106"/>
                    </a:cubicBezTo>
                    <a:cubicBezTo>
                      <a:pt x="5218919" y="140106"/>
                      <a:pt x="5227809" y="141376"/>
                      <a:pt x="5243049" y="146456"/>
                    </a:cubicBezTo>
                    <a:cubicBezTo>
                      <a:pt x="5263369" y="154076"/>
                      <a:pt x="5283689" y="180746"/>
                      <a:pt x="5311629" y="189636"/>
                    </a:cubicBezTo>
                    <a:cubicBezTo>
                      <a:pt x="5349729" y="202336"/>
                      <a:pt x="5397989" y="201066"/>
                      <a:pt x="5453869" y="198526"/>
                    </a:cubicBezTo>
                    <a:cubicBezTo>
                      <a:pt x="5531339" y="193446"/>
                      <a:pt x="5631669" y="178206"/>
                      <a:pt x="5735809" y="154076"/>
                    </a:cubicBezTo>
                    <a:cubicBezTo>
                      <a:pt x="5869159" y="121056"/>
                      <a:pt x="6071089" y="23266"/>
                      <a:pt x="6182849" y="5486"/>
                    </a:cubicBezTo>
                    <a:cubicBezTo>
                      <a:pt x="6248889" y="-4674"/>
                      <a:pt x="6292069" y="1676"/>
                      <a:pt x="6341599" y="5486"/>
                    </a:cubicBezTo>
                    <a:cubicBezTo>
                      <a:pt x="6384779" y="9296"/>
                      <a:pt x="6435579" y="15646"/>
                      <a:pt x="6463519" y="27076"/>
                    </a:cubicBezTo>
                    <a:cubicBezTo>
                      <a:pt x="6480029" y="33426"/>
                      <a:pt x="6483839" y="46126"/>
                      <a:pt x="6499079" y="51206"/>
                    </a:cubicBezTo>
                    <a:cubicBezTo>
                      <a:pt x="6520669" y="58826"/>
                      <a:pt x="6554959" y="52476"/>
                      <a:pt x="6580359" y="58826"/>
                    </a:cubicBezTo>
                    <a:cubicBezTo>
                      <a:pt x="6605759" y="63906"/>
                      <a:pt x="6631159" y="67716"/>
                      <a:pt x="6654019" y="85496"/>
                    </a:cubicBezTo>
                    <a:cubicBezTo>
                      <a:pt x="6684499" y="108356"/>
                      <a:pt x="6717519" y="146456"/>
                      <a:pt x="6734029" y="195986"/>
                    </a:cubicBezTo>
                    <a:cubicBezTo>
                      <a:pt x="6758159" y="273456"/>
                      <a:pt x="6744189" y="418236"/>
                      <a:pt x="6731489" y="519836"/>
                    </a:cubicBezTo>
                    <a:cubicBezTo>
                      <a:pt x="6721329" y="610006"/>
                      <a:pt x="6702279" y="711606"/>
                      <a:pt x="6673069" y="776376"/>
                    </a:cubicBezTo>
                    <a:cubicBezTo>
                      <a:pt x="6652749" y="822096"/>
                      <a:pt x="6615919" y="844956"/>
                      <a:pt x="6596869" y="883056"/>
                    </a:cubicBezTo>
                    <a:cubicBezTo>
                      <a:pt x="6580359" y="917346"/>
                      <a:pt x="6579089" y="963066"/>
                      <a:pt x="6563849" y="993546"/>
                    </a:cubicBezTo>
                    <a:cubicBezTo>
                      <a:pt x="6551149" y="1016406"/>
                      <a:pt x="6535909" y="1022756"/>
                      <a:pt x="6518129" y="1049426"/>
                    </a:cubicBezTo>
                    <a:cubicBezTo>
                      <a:pt x="6486379" y="1100226"/>
                      <a:pt x="6441929" y="1225956"/>
                      <a:pt x="6403829" y="1286916"/>
                    </a:cubicBezTo>
                    <a:cubicBezTo>
                      <a:pt x="6375889" y="1331366"/>
                      <a:pt x="6359379" y="1354226"/>
                      <a:pt x="6322549" y="1392326"/>
                    </a:cubicBezTo>
                    <a:cubicBezTo>
                      <a:pt x="6266669" y="1452016"/>
                      <a:pt x="6163799" y="1515516"/>
                      <a:pt x="6090139" y="1595526"/>
                    </a:cubicBezTo>
                    <a:cubicBezTo>
                      <a:pt x="6006319" y="1686966"/>
                      <a:pt x="5932659" y="1852066"/>
                      <a:pt x="5850109" y="1916836"/>
                    </a:cubicBezTo>
                    <a:cubicBezTo>
                      <a:pt x="5795499" y="1961286"/>
                      <a:pt x="5709139" y="1956206"/>
                      <a:pt x="5682469" y="1993036"/>
                    </a:cubicBezTo>
                    <a:cubicBezTo>
                      <a:pt x="5663419" y="2018436"/>
                      <a:pt x="5671039" y="2046376"/>
                      <a:pt x="5669769" y="2085746"/>
                    </a:cubicBezTo>
                    <a:cubicBezTo>
                      <a:pt x="5669769" y="2155596"/>
                      <a:pt x="5714219" y="2313076"/>
                      <a:pt x="5702789" y="2371496"/>
                    </a:cubicBezTo>
                    <a:cubicBezTo>
                      <a:pt x="5696439" y="2401976"/>
                      <a:pt x="5677389" y="2408326"/>
                      <a:pt x="5668499" y="2433726"/>
                    </a:cubicBezTo>
                    <a:cubicBezTo>
                      <a:pt x="5653259" y="2471826"/>
                      <a:pt x="5662149" y="2530246"/>
                      <a:pt x="5634209" y="2583586"/>
                    </a:cubicBezTo>
                    <a:cubicBezTo>
                      <a:pt x="5594839" y="2662326"/>
                      <a:pt x="5420849" y="2762656"/>
                      <a:pt x="5409419" y="2837586"/>
                    </a:cubicBezTo>
                    <a:cubicBezTo>
                      <a:pt x="5403069" y="2888386"/>
                      <a:pt x="5465299" y="2926486"/>
                      <a:pt x="5475459" y="2976016"/>
                    </a:cubicBezTo>
                    <a:cubicBezTo>
                      <a:pt x="5486889" y="3026816"/>
                      <a:pt x="5489429" y="3080156"/>
                      <a:pt x="5471649" y="3142386"/>
                    </a:cubicBezTo>
                    <a:cubicBezTo>
                      <a:pt x="5443709" y="3237636"/>
                      <a:pt x="5333219" y="3395116"/>
                      <a:pt x="5270989" y="3480206"/>
                    </a:cubicBezTo>
                    <a:cubicBezTo>
                      <a:pt x="5229079" y="3537356"/>
                      <a:pt x="5198599" y="3565296"/>
                      <a:pt x="5149069" y="3614826"/>
                    </a:cubicBezTo>
                    <a:cubicBezTo>
                      <a:pt x="5084299" y="3680866"/>
                      <a:pt x="4969999" y="3785006"/>
                      <a:pt x="4910309" y="3835806"/>
                    </a:cubicBezTo>
                    <a:cubicBezTo>
                      <a:pt x="4877289" y="3863746"/>
                      <a:pt x="4862049" y="3876446"/>
                      <a:pt x="4827759" y="3899306"/>
                    </a:cubicBezTo>
                    <a:cubicBezTo>
                      <a:pt x="4778229" y="3932326"/>
                      <a:pt x="4721079" y="3970426"/>
                      <a:pt x="4635989" y="4004716"/>
                    </a:cubicBezTo>
                    <a:cubicBezTo>
                      <a:pt x="4495019" y="4061866"/>
                      <a:pt x="4167359" y="4139336"/>
                      <a:pt x="4040359" y="4164736"/>
                    </a:cubicBezTo>
                    <a:cubicBezTo>
                      <a:pt x="3981939" y="4177436"/>
                      <a:pt x="3962889" y="4168546"/>
                      <a:pt x="3909549" y="4182516"/>
                    </a:cubicBezTo>
                    <a:cubicBezTo>
                      <a:pt x="3818109" y="4206646"/>
                      <a:pt x="3660629" y="4295546"/>
                      <a:pt x="3543789" y="4327296"/>
                    </a:cubicBezTo>
                    <a:cubicBezTo>
                      <a:pt x="3443459" y="4353966"/>
                      <a:pt x="3339319" y="4352696"/>
                      <a:pt x="3254229" y="4369206"/>
                    </a:cubicBezTo>
                    <a:cubicBezTo>
                      <a:pt x="3185649" y="4381906"/>
                      <a:pt x="3133579" y="4393336"/>
                      <a:pt x="3068809" y="4412386"/>
                    </a:cubicBezTo>
                    <a:cubicBezTo>
                      <a:pt x="2996419" y="4433976"/>
                      <a:pt x="2922759" y="4468266"/>
                      <a:pt x="2844019" y="4489856"/>
                    </a:cubicBezTo>
                    <a:cubicBezTo>
                      <a:pt x="2762739" y="4513986"/>
                      <a:pt x="2692889" y="4527956"/>
                      <a:pt x="2588749" y="4547006"/>
                    </a:cubicBezTo>
                    <a:cubicBezTo>
                      <a:pt x="2432539" y="4577486"/>
                      <a:pt x="2193779" y="4600346"/>
                      <a:pt x="1995659" y="4642256"/>
                    </a:cubicBezTo>
                    <a:cubicBezTo>
                      <a:pt x="1793729" y="4684166"/>
                      <a:pt x="1615929" y="4767986"/>
                      <a:pt x="1388599" y="4797196"/>
                    </a:cubicBezTo>
                    <a:cubicBezTo>
                      <a:pt x="1110469" y="4832756"/>
                      <a:pt x="627869" y="4776876"/>
                      <a:pt x="442449" y="4801006"/>
                    </a:cubicBezTo>
                    <a:cubicBezTo>
                      <a:pt x="362439" y="4812436"/>
                      <a:pt x="312909" y="4820056"/>
                      <a:pt x="274809" y="4846726"/>
                    </a:cubicBezTo>
                    <a:cubicBezTo>
                      <a:pt x="246869" y="4867046"/>
                      <a:pt x="237979" y="4917846"/>
                      <a:pt x="220199" y="4924196"/>
                    </a:cubicBezTo>
                    <a:cubicBezTo>
                      <a:pt x="210039" y="4928006"/>
                      <a:pt x="199879" y="4925466"/>
                      <a:pt x="190989" y="4916576"/>
                    </a:cubicBezTo>
                    <a:cubicBezTo>
                      <a:pt x="163049" y="4888636"/>
                      <a:pt x="151619" y="4723536"/>
                      <a:pt x="128759" y="4653686"/>
                    </a:cubicBezTo>
                    <a:cubicBezTo>
                      <a:pt x="112249" y="4602886"/>
                      <a:pt x="86849" y="4583836"/>
                      <a:pt x="75419" y="4527956"/>
                    </a:cubicBezTo>
                    <a:cubicBezTo>
                      <a:pt x="55099" y="4433976"/>
                      <a:pt x="83039" y="4251096"/>
                      <a:pt x="69069" y="4125366"/>
                    </a:cubicBezTo>
                    <a:cubicBezTo>
                      <a:pt x="56369" y="4013606"/>
                      <a:pt x="11919" y="3900576"/>
                      <a:pt x="4299" y="3812946"/>
                    </a:cubicBezTo>
                    <a:cubicBezTo>
                      <a:pt x="-2051" y="3750716"/>
                      <a:pt x="-781" y="3701186"/>
                      <a:pt x="4299" y="3650386"/>
                    </a:cubicBezTo>
                    <a:cubicBezTo>
                      <a:pt x="10649" y="3604666"/>
                      <a:pt x="15729" y="3564026"/>
                      <a:pt x="34779" y="3522116"/>
                    </a:cubicBezTo>
                    <a:cubicBezTo>
                      <a:pt x="55099" y="3475126"/>
                      <a:pt x="104629" y="3426866"/>
                      <a:pt x="127489" y="3386226"/>
                    </a:cubicBezTo>
                    <a:cubicBezTo>
                      <a:pt x="145269" y="3355746"/>
                      <a:pt x="146539" y="3335426"/>
                      <a:pt x="165589" y="3303676"/>
                    </a:cubicBezTo>
                    <a:cubicBezTo>
                      <a:pt x="197339" y="3250336"/>
                      <a:pt x="281159" y="3163976"/>
                      <a:pt x="314179" y="3103016"/>
                    </a:cubicBezTo>
                    <a:cubicBezTo>
                      <a:pt x="338309" y="3058566"/>
                      <a:pt x="347199" y="3024276"/>
                      <a:pt x="359899" y="2979826"/>
                    </a:cubicBezTo>
                    <a:cubicBezTo>
                      <a:pt x="375139" y="2926486"/>
                      <a:pt x="375139" y="2851556"/>
                      <a:pt x="395459" y="2803296"/>
                    </a:cubicBezTo>
                    <a:cubicBezTo>
                      <a:pt x="411969" y="2762656"/>
                      <a:pt x="434829" y="2742336"/>
                      <a:pt x="464039" y="2702966"/>
                    </a:cubicBezTo>
                    <a:cubicBezTo>
                      <a:pt x="508489" y="2643276"/>
                      <a:pt x="584689" y="2541676"/>
                      <a:pt x="641839" y="2483256"/>
                    </a:cubicBezTo>
                    <a:cubicBezTo>
                      <a:pt x="685019" y="2437536"/>
                      <a:pt x="732009" y="2413406"/>
                      <a:pt x="768839" y="2372766"/>
                    </a:cubicBezTo>
                    <a:cubicBezTo>
                      <a:pt x="804399" y="2334666"/>
                      <a:pt x="828529" y="2283866"/>
                      <a:pt x="859009" y="2247036"/>
                    </a:cubicBezTo>
                    <a:cubicBezTo>
                      <a:pt x="886949" y="2215286"/>
                      <a:pt x="904729" y="2197506"/>
                      <a:pt x="942829" y="2163216"/>
                    </a:cubicBezTo>
                    <a:cubicBezTo>
                      <a:pt x="1015219" y="2099716"/>
                      <a:pt x="1168889" y="2014626"/>
                      <a:pt x="1273029" y="1909216"/>
                    </a:cubicBezTo>
                    <a:cubicBezTo>
                      <a:pt x="1392409" y="1787296"/>
                      <a:pt x="1542269" y="1589176"/>
                      <a:pt x="1608309" y="1459636"/>
                    </a:cubicBezTo>
                    <a:cubicBezTo>
                      <a:pt x="1651489" y="1375816"/>
                      <a:pt x="1650219" y="1305966"/>
                      <a:pt x="1678159" y="1233576"/>
                    </a:cubicBezTo>
                    <a:cubicBezTo>
                      <a:pt x="1706099" y="1161186"/>
                      <a:pt x="1736579" y="1074826"/>
                      <a:pt x="1774679" y="1025296"/>
                    </a:cubicBezTo>
                    <a:cubicBezTo>
                      <a:pt x="1803889" y="989736"/>
                      <a:pt x="1830559" y="974496"/>
                      <a:pt x="1871199" y="950366"/>
                    </a:cubicBezTo>
                    <a:cubicBezTo>
                      <a:pt x="1925809" y="917346"/>
                      <a:pt x="2031219" y="870356"/>
                      <a:pt x="2078209" y="855116"/>
                    </a:cubicBezTo>
                    <a:cubicBezTo>
                      <a:pt x="2101069" y="847496"/>
                      <a:pt x="2121389" y="839876"/>
                      <a:pt x="2131549" y="844956"/>
                    </a:cubicBezTo>
                    <a:cubicBezTo>
                      <a:pt x="2137899" y="847496"/>
                      <a:pt x="2142979" y="857656"/>
                      <a:pt x="2141709" y="864006"/>
                    </a:cubicBezTo>
                    <a:cubicBezTo>
                      <a:pt x="2140439" y="870356"/>
                      <a:pt x="2127739" y="880516"/>
                      <a:pt x="2127739" y="880516"/>
                    </a:cubicBezTo>
                  </a:path>
                </a:pathLst>
              </a:custGeom>
              <a:solidFill>
                <a:srgbClr val="E7191F"/>
              </a:solidFill>
              <a:ln cap="sq">
                <a:noFill/>
                <a:prstDash val="solid"/>
                <a:miter/>
              </a:ln>
            </p:spPr>
          </p:sp>
        </p:grpSp>
      </p:grpSp>
      <p:grpSp>
        <p:nvGrpSpPr>
          <p:cNvPr name="Group 21" id="21"/>
          <p:cNvGrpSpPr/>
          <p:nvPr/>
        </p:nvGrpSpPr>
        <p:grpSpPr>
          <a:xfrm rot="0">
            <a:off x="6867385" y="4722408"/>
            <a:ext cx="8885929" cy="3227212"/>
            <a:chOff x="0" y="0"/>
            <a:chExt cx="2035669" cy="739319"/>
          </a:xfrm>
        </p:grpSpPr>
        <p:sp>
          <p:nvSpPr>
            <p:cNvPr name="Freeform 22" id="22"/>
            <p:cNvSpPr/>
            <p:nvPr/>
          </p:nvSpPr>
          <p:spPr>
            <a:xfrm flipH="false" flipV="false" rot="0">
              <a:off x="0" y="0"/>
              <a:ext cx="2035669" cy="739319"/>
            </a:xfrm>
            <a:custGeom>
              <a:avLst/>
              <a:gdLst/>
              <a:ahLst/>
              <a:cxnLst/>
              <a:rect r="r" b="b" t="t" l="l"/>
              <a:pathLst>
                <a:path h="739319" w="2035669">
                  <a:moveTo>
                    <a:pt x="44434" y="0"/>
                  </a:moveTo>
                  <a:lnTo>
                    <a:pt x="1991234" y="0"/>
                  </a:lnTo>
                  <a:cubicBezTo>
                    <a:pt x="2003019" y="0"/>
                    <a:pt x="2014321" y="4681"/>
                    <a:pt x="2022654" y="13014"/>
                  </a:cubicBezTo>
                  <a:cubicBezTo>
                    <a:pt x="2030987" y="21347"/>
                    <a:pt x="2035669" y="32649"/>
                    <a:pt x="2035669" y="44434"/>
                  </a:cubicBezTo>
                  <a:lnTo>
                    <a:pt x="2035669" y="694885"/>
                  </a:lnTo>
                  <a:cubicBezTo>
                    <a:pt x="2035669" y="706669"/>
                    <a:pt x="2030987" y="717971"/>
                    <a:pt x="2022654" y="726304"/>
                  </a:cubicBezTo>
                  <a:cubicBezTo>
                    <a:pt x="2014321" y="734637"/>
                    <a:pt x="2003019" y="739319"/>
                    <a:pt x="1991234" y="739319"/>
                  </a:cubicBezTo>
                  <a:lnTo>
                    <a:pt x="44434" y="739319"/>
                  </a:lnTo>
                  <a:cubicBezTo>
                    <a:pt x="32649" y="739319"/>
                    <a:pt x="21347" y="734637"/>
                    <a:pt x="13014" y="726304"/>
                  </a:cubicBezTo>
                  <a:cubicBezTo>
                    <a:pt x="4681" y="717971"/>
                    <a:pt x="0" y="706669"/>
                    <a:pt x="0" y="694885"/>
                  </a:cubicBezTo>
                  <a:lnTo>
                    <a:pt x="0" y="44434"/>
                  </a:lnTo>
                  <a:cubicBezTo>
                    <a:pt x="0" y="32649"/>
                    <a:pt x="4681" y="21347"/>
                    <a:pt x="13014" y="13014"/>
                  </a:cubicBezTo>
                  <a:cubicBezTo>
                    <a:pt x="21347" y="4681"/>
                    <a:pt x="32649" y="0"/>
                    <a:pt x="44434" y="0"/>
                  </a:cubicBezTo>
                  <a:close/>
                </a:path>
              </a:pathLst>
            </a:custGeom>
            <a:solidFill>
              <a:srgbClr val="FFFFFF"/>
            </a:solidFill>
            <a:ln w="76200" cap="rnd">
              <a:solidFill>
                <a:srgbClr val="B8DA0C"/>
              </a:solidFill>
              <a:prstDash val="solid"/>
              <a:round/>
            </a:ln>
          </p:spPr>
        </p:sp>
        <p:sp>
          <p:nvSpPr>
            <p:cNvPr name="TextBox 23" id="23"/>
            <p:cNvSpPr txBox="true"/>
            <p:nvPr/>
          </p:nvSpPr>
          <p:spPr>
            <a:xfrm>
              <a:off x="0" y="-57150"/>
              <a:ext cx="2035669" cy="796469"/>
            </a:xfrm>
            <a:prstGeom prst="rect">
              <a:avLst/>
            </a:prstGeom>
          </p:spPr>
          <p:txBody>
            <a:bodyPr anchor="ctr" rtlCol="false" tIns="50800" lIns="50800" bIns="50800" rIns="50800"/>
            <a:lstStyle/>
            <a:p>
              <a:pPr algn="ctr">
                <a:lnSpc>
                  <a:spcPts val="4199"/>
                </a:lnSpc>
              </a:pPr>
              <a:r>
                <a:rPr lang="en-US" b="true" sz="2999">
                  <a:solidFill>
                    <a:srgbClr val="000000"/>
                  </a:solidFill>
                  <a:latin typeface="Montserrat Classic Bold"/>
                  <a:ea typeface="Montserrat Classic Bold"/>
                  <a:cs typeface="Montserrat Classic Bold"/>
                  <a:sym typeface="Montserrat Classic Bold"/>
                </a:rPr>
                <a:t>Early Warnings</a:t>
              </a:r>
              <a:r>
                <a:rPr lang="en-US" sz="2999">
                  <a:solidFill>
                    <a:srgbClr val="000000"/>
                  </a:solidFill>
                  <a:latin typeface="Montserrat Classic"/>
                  <a:ea typeface="Montserrat Classic"/>
                  <a:cs typeface="Montserrat Classic"/>
                  <a:sym typeface="Montserrat Classic"/>
                </a:rPr>
                <a:t>: The Met Office issued two red warnings for heavy rain in eastern Scotland from October 19th to 21st, with amber warnings across Scotland, Northern Ireland, Wales and northern England.</a:t>
              </a:r>
            </a:p>
          </p:txBody>
        </p:sp>
      </p:grpSp>
      <p:sp>
        <p:nvSpPr>
          <p:cNvPr name="Freeform 24" id="24"/>
          <p:cNvSpPr/>
          <p:nvPr/>
        </p:nvSpPr>
        <p:spPr>
          <a:xfrm flipH="false" flipV="false" rot="0">
            <a:off x="14748463" y="5954841"/>
            <a:ext cx="2772496" cy="2643463"/>
          </a:xfrm>
          <a:custGeom>
            <a:avLst/>
            <a:gdLst/>
            <a:ahLst/>
            <a:cxnLst/>
            <a:rect r="r" b="b" t="t" l="l"/>
            <a:pathLst>
              <a:path h="2643463" w="2772496">
                <a:moveTo>
                  <a:pt x="0" y="0"/>
                </a:moveTo>
                <a:lnTo>
                  <a:pt x="2772496" y="0"/>
                </a:lnTo>
                <a:lnTo>
                  <a:pt x="2772496" y="2643463"/>
                </a:lnTo>
                <a:lnTo>
                  <a:pt x="0" y="2643463"/>
                </a:lnTo>
                <a:lnTo>
                  <a:pt x="0" y="0"/>
                </a:lnTo>
                <a:close/>
              </a:path>
            </a:pathLst>
          </a:custGeom>
          <a:blipFill>
            <a:blip r:embed="rId8"/>
            <a:stretch>
              <a:fillRect l="-201" t="-3384" r="-201" b="0"/>
            </a:stretch>
          </a:blipFill>
        </p:spPr>
      </p:sp>
      <p:grpSp>
        <p:nvGrpSpPr>
          <p:cNvPr name="Group 25" id="25"/>
          <p:cNvGrpSpPr/>
          <p:nvPr/>
        </p:nvGrpSpPr>
        <p:grpSpPr>
          <a:xfrm rot="0">
            <a:off x="4401762" y="8425870"/>
            <a:ext cx="3947042" cy="1602472"/>
            <a:chOff x="0" y="0"/>
            <a:chExt cx="5262722" cy="2136629"/>
          </a:xfrm>
        </p:grpSpPr>
        <p:grpSp>
          <p:nvGrpSpPr>
            <p:cNvPr name="Group 26" id="26"/>
            <p:cNvGrpSpPr/>
            <p:nvPr/>
          </p:nvGrpSpPr>
          <p:grpSpPr>
            <a:xfrm rot="0">
              <a:off x="382517" y="531914"/>
              <a:ext cx="4857210" cy="1604715"/>
              <a:chOff x="0" y="0"/>
              <a:chExt cx="959449" cy="316981"/>
            </a:xfrm>
          </p:grpSpPr>
          <p:sp>
            <p:nvSpPr>
              <p:cNvPr name="Freeform 27" id="27"/>
              <p:cNvSpPr/>
              <p:nvPr/>
            </p:nvSpPr>
            <p:spPr>
              <a:xfrm flipH="false" flipV="false" rot="0">
                <a:off x="0" y="0"/>
                <a:ext cx="959449" cy="316981"/>
              </a:xfrm>
              <a:custGeom>
                <a:avLst/>
                <a:gdLst/>
                <a:ahLst/>
                <a:cxnLst/>
                <a:rect r="r" b="b" t="t" l="l"/>
                <a:pathLst>
                  <a:path h="316981" w="959449">
                    <a:moveTo>
                      <a:pt x="0" y="0"/>
                    </a:moveTo>
                    <a:lnTo>
                      <a:pt x="959449" y="0"/>
                    </a:lnTo>
                    <a:lnTo>
                      <a:pt x="959449" y="316981"/>
                    </a:lnTo>
                    <a:lnTo>
                      <a:pt x="0" y="316981"/>
                    </a:lnTo>
                    <a:close/>
                  </a:path>
                </a:pathLst>
              </a:custGeom>
              <a:solidFill>
                <a:srgbClr val="FFFFFF"/>
              </a:solidFill>
            </p:spPr>
          </p:sp>
          <p:sp>
            <p:nvSpPr>
              <p:cNvPr name="TextBox 28" id="28"/>
              <p:cNvSpPr txBox="true"/>
              <p:nvPr/>
            </p:nvSpPr>
            <p:spPr>
              <a:xfrm>
                <a:off x="0" y="-47625"/>
                <a:ext cx="959449" cy="364606"/>
              </a:xfrm>
              <a:prstGeom prst="rect">
                <a:avLst/>
              </a:prstGeom>
            </p:spPr>
            <p:txBody>
              <a:bodyPr anchor="ctr" rtlCol="false" tIns="50800" lIns="50800" bIns="50800" rIns="50800"/>
              <a:lstStyle/>
              <a:p>
                <a:pPr algn="ctr">
                  <a:lnSpc>
                    <a:spcPts val="3360"/>
                  </a:lnSpc>
                </a:pPr>
              </a:p>
            </p:txBody>
          </p:sp>
        </p:grpSp>
        <p:grpSp>
          <p:nvGrpSpPr>
            <p:cNvPr name="Group 29" id="29"/>
            <p:cNvGrpSpPr/>
            <p:nvPr/>
          </p:nvGrpSpPr>
          <p:grpSpPr>
            <a:xfrm rot="0">
              <a:off x="382517" y="417015"/>
              <a:ext cx="4857210" cy="541998"/>
              <a:chOff x="0" y="0"/>
              <a:chExt cx="959449" cy="107061"/>
            </a:xfrm>
          </p:grpSpPr>
          <p:sp>
            <p:nvSpPr>
              <p:cNvPr name="Freeform 30" id="30"/>
              <p:cNvSpPr/>
              <p:nvPr/>
            </p:nvSpPr>
            <p:spPr>
              <a:xfrm flipH="false" flipV="false" rot="0">
                <a:off x="0" y="0"/>
                <a:ext cx="959449" cy="107061"/>
              </a:xfrm>
              <a:custGeom>
                <a:avLst/>
                <a:gdLst/>
                <a:ahLst/>
                <a:cxnLst/>
                <a:rect r="r" b="b" t="t" l="l"/>
                <a:pathLst>
                  <a:path h="107061" w="959449">
                    <a:moveTo>
                      <a:pt x="0" y="0"/>
                    </a:moveTo>
                    <a:lnTo>
                      <a:pt x="959449" y="0"/>
                    </a:lnTo>
                    <a:lnTo>
                      <a:pt x="959449" y="107061"/>
                    </a:lnTo>
                    <a:lnTo>
                      <a:pt x="0" y="107061"/>
                    </a:lnTo>
                    <a:close/>
                  </a:path>
                </a:pathLst>
              </a:custGeom>
              <a:solidFill>
                <a:srgbClr val="CC2141"/>
              </a:solidFill>
            </p:spPr>
          </p:sp>
          <p:sp>
            <p:nvSpPr>
              <p:cNvPr name="TextBox 31" id="31"/>
              <p:cNvSpPr txBox="true"/>
              <p:nvPr/>
            </p:nvSpPr>
            <p:spPr>
              <a:xfrm>
                <a:off x="0" y="-47625"/>
                <a:ext cx="959449" cy="154686"/>
              </a:xfrm>
              <a:prstGeom prst="rect">
                <a:avLst/>
              </a:prstGeom>
            </p:spPr>
            <p:txBody>
              <a:bodyPr anchor="ctr" rtlCol="false" tIns="50800" lIns="50800" bIns="50800" rIns="50800"/>
              <a:lstStyle/>
              <a:p>
                <a:pPr algn="ctr">
                  <a:lnSpc>
                    <a:spcPts val="3360"/>
                  </a:lnSpc>
                </a:pPr>
              </a:p>
            </p:txBody>
          </p:sp>
        </p:grpSp>
        <p:sp>
          <p:nvSpPr>
            <p:cNvPr name="TextBox 32" id="32"/>
            <p:cNvSpPr txBox="true"/>
            <p:nvPr/>
          </p:nvSpPr>
          <p:spPr>
            <a:xfrm rot="0">
              <a:off x="382517" y="436664"/>
              <a:ext cx="4880205" cy="1545111"/>
            </a:xfrm>
            <a:prstGeom prst="rect">
              <a:avLst/>
            </a:prstGeom>
          </p:spPr>
          <p:txBody>
            <a:bodyPr anchor="t" rtlCol="false" tIns="0" lIns="0" bIns="0" rIns="0">
              <a:spAutoFit/>
            </a:bodyPr>
            <a:lstStyle/>
            <a:p>
              <a:pPr algn="ctr">
                <a:lnSpc>
                  <a:spcPts val="3203"/>
                </a:lnSpc>
              </a:pPr>
              <a:r>
                <a:rPr lang="en-US" sz="1930" b="true">
                  <a:solidFill>
                    <a:srgbClr val="000000"/>
                  </a:solidFill>
                  <a:latin typeface="Montserrat Classic Bold"/>
                  <a:ea typeface="Montserrat Classic Bold"/>
                  <a:cs typeface="Montserrat Classic Bold"/>
                  <a:sym typeface="Montserrat Classic Bold"/>
                </a:rPr>
                <a:t>Heavy Rain </a:t>
              </a:r>
            </a:p>
            <a:p>
              <a:pPr algn="ctr">
                <a:lnSpc>
                  <a:spcPts val="3203"/>
                </a:lnSpc>
              </a:pPr>
              <a:r>
                <a:rPr lang="en-US" sz="1930">
                  <a:solidFill>
                    <a:srgbClr val="000000"/>
                  </a:solidFill>
                  <a:latin typeface="Montserrat Classic"/>
                  <a:ea typeface="Montserrat Classic"/>
                  <a:cs typeface="Montserrat Classic"/>
                  <a:sym typeface="Montserrat Classic"/>
                </a:rPr>
                <a:t>Valid 1800 Thurs - 1200 Fri </a:t>
              </a:r>
            </a:p>
            <a:p>
              <a:pPr algn="ctr">
                <a:lnSpc>
                  <a:spcPts val="3203"/>
                </a:lnSpc>
              </a:pPr>
              <a:r>
                <a:rPr lang="en-US" sz="1930">
                  <a:solidFill>
                    <a:srgbClr val="000000"/>
                  </a:solidFill>
                  <a:latin typeface="Montserrat Classic"/>
                  <a:ea typeface="Montserrat Classic"/>
                  <a:cs typeface="Montserrat Classic"/>
                  <a:sym typeface="Montserrat Classic"/>
                </a:rPr>
                <a:t>100-250mm of rain expected</a:t>
              </a:r>
            </a:p>
          </p:txBody>
        </p:sp>
        <p:sp>
          <p:nvSpPr>
            <p:cNvPr name="Freeform 33" id="33"/>
            <p:cNvSpPr/>
            <p:nvPr/>
          </p:nvSpPr>
          <p:spPr>
            <a:xfrm flipH="false" flipV="false" rot="0">
              <a:off x="0" y="0"/>
              <a:ext cx="1095703" cy="1063828"/>
            </a:xfrm>
            <a:custGeom>
              <a:avLst/>
              <a:gdLst/>
              <a:ahLst/>
              <a:cxnLst/>
              <a:rect r="r" b="b" t="t" l="l"/>
              <a:pathLst>
                <a:path h="1063828" w="1095703">
                  <a:moveTo>
                    <a:pt x="0" y="0"/>
                  </a:moveTo>
                  <a:lnTo>
                    <a:pt x="1095703" y="0"/>
                  </a:lnTo>
                  <a:lnTo>
                    <a:pt x="1095703" y="1063828"/>
                  </a:lnTo>
                  <a:lnTo>
                    <a:pt x="0" y="106382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4" id="34"/>
            <p:cNvSpPr/>
            <p:nvPr/>
          </p:nvSpPr>
          <p:spPr>
            <a:xfrm flipH="false" flipV="false" rot="0">
              <a:off x="60508" y="58748"/>
              <a:ext cx="974686" cy="946332"/>
            </a:xfrm>
            <a:custGeom>
              <a:avLst/>
              <a:gdLst/>
              <a:ahLst/>
              <a:cxnLst/>
              <a:rect r="r" b="b" t="t" l="l"/>
              <a:pathLst>
                <a:path h="946332" w="974686">
                  <a:moveTo>
                    <a:pt x="0" y="0"/>
                  </a:moveTo>
                  <a:lnTo>
                    <a:pt x="974687" y="0"/>
                  </a:lnTo>
                  <a:lnTo>
                    <a:pt x="974687" y="946332"/>
                  </a:lnTo>
                  <a:lnTo>
                    <a:pt x="0" y="94633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sp>
        <p:nvSpPr>
          <p:cNvPr name="TextBox 35" id="35"/>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grpSp>
        <p:nvGrpSpPr>
          <p:cNvPr name="Group 3" id="3"/>
          <p:cNvGrpSpPr/>
          <p:nvPr/>
        </p:nvGrpSpPr>
        <p:grpSpPr>
          <a:xfrm rot="0">
            <a:off x="0" y="651219"/>
            <a:ext cx="18775720" cy="1250020"/>
            <a:chOff x="0" y="0"/>
            <a:chExt cx="7425681" cy="494375"/>
          </a:xfrm>
        </p:grpSpPr>
        <p:sp>
          <p:nvSpPr>
            <p:cNvPr name="Freeform 4" id="4"/>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5" id="5"/>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6" id="6"/>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2283143" y="4113588"/>
            <a:ext cx="203835" cy="227648"/>
            <a:chOff x="0" y="0"/>
            <a:chExt cx="271780" cy="303530"/>
          </a:xfrm>
        </p:grpSpPr>
        <p:sp>
          <p:nvSpPr>
            <p:cNvPr name="Freeform 8" id="8"/>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sp>
        <p:nvSpPr>
          <p:cNvPr name="Freeform 9" id="9"/>
          <p:cNvSpPr/>
          <p:nvPr/>
        </p:nvSpPr>
        <p:spPr>
          <a:xfrm flipH="false" flipV="false" rot="0">
            <a:off x="13542960" y="8048894"/>
            <a:ext cx="3978000" cy="2628361"/>
          </a:xfrm>
          <a:custGeom>
            <a:avLst/>
            <a:gdLst/>
            <a:ahLst/>
            <a:cxnLst/>
            <a:rect r="r" b="b" t="t" l="l"/>
            <a:pathLst>
              <a:path h="2628361" w="3978000">
                <a:moveTo>
                  <a:pt x="0" y="0"/>
                </a:moveTo>
                <a:lnTo>
                  <a:pt x="3977999" y="0"/>
                </a:lnTo>
                <a:lnTo>
                  <a:pt x="3977999" y="2628362"/>
                </a:lnTo>
                <a:lnTo>
                  <a:pt x="0" y="2628362"/>
                </a:lnTo>
                <a:lnTo>
                  <a:pt x="0" y="0"/>
                </a:lnTo>
                <a:close/>
              </a:path>
            </a:pathLst>
          </a:custGeom>
          <a:blipFill>
            <a:blip r:embed="rId5"/>
            <a:stretch>
              <a:fillRect l="-25363" t="-20126" r="-49588" b="-144661"/>
            </a:stretch>
          </a:blipFill>
        </p:spPr>
      </p:sp>
      <p:grpSp>
        <p:nvGrpSpPr>
          <p:cNvPr name="Group 10" id="10"/>
          <p:cNvGrpSpPr/>
          <p:nvPr/>
        </p:nvGrpSpPr>
        <p:grpSpPr>
          <a:xfrm rot="0">
            <a:off x="696527" y="4278208"/>
            <a:ext cx="8713610" cy="3757079"/>
            <a:chOff x="0" y="0"/>
            <a:chExt cx="2294943" cy="989519"/>
          </a:xfrm>
        </p:grpSpPr>
        <p:sp>
          <p:nvSpPr>
            <p:cNvPr name="Freeform 11" id="11"/>
            <p:cNvSpPr/>
            <p:nvPr/>
          </p:nvSpPr>
          <p:spPr>
            <a:xfrm flipH="false" flipV="false" rot="0">
              <a:off x="0" y="0"/>
              <a:ext cx="2294943" cy="989519"/>
            </a:xfrm>
            <a:custGeom>
              <a:avLst/>
              <a:gdLst/>
              <a:ahLst/>
              <a:cxnLst/>
              <a:rect r="r" b="b" t="t" l="l"/>
              <a:pathLst>
                <a:path h="989519" w="2294943">
                  <a:moveTo>
                    <a:pt x="45313" y="0"/>
                  </a:moveTo>
                  <a:lnTo>
                    <a:pt x="2249630" y="0"/>
                  </a:lnTo>
                  <a:cubicBezTo>
                    <a:pt x="2261648" y="0"/>
                    <a:pt x="2273173" y="4774"/>
                    <a:pt x="2281671" y="13272"/>
                  </a:cubicBezTo>
                  <a:cubicBezTo>
                    <a:pt x="2290169" y="21770"/>
                    <a:pt x="2294943" y="33295"/>
                    <a:pt x="2294943" y="45313"/>
                  </a:cubicBezTo>
                  <a:lnTo>
                    <a:pt x="2294943" y="944206"/>
                  </a:lnTo>
                  <a:cubicBezTo>
                    <a:pt x="2294943" y="956224"/>
                    <a:pt x="2290169" y="967749"/>
                    <a:pt x="2281671" y="976247"/>
                  </a:cubicBezTo>
                  <a:cubicBezTo>
                    <a:pt x="2273173" y="984745"/>
                    <a:pt x="2261648" y="989519"/>
                    <a:pt x="2249630" y="989519"/>
                  </a:cubicBezTo>
                  <a:lnTo>
                    <a:pt x="45313" y="989519"/>
                  </a:lnTo>
                  <a:cubicBezTo>
                    <a:pt x="33295" y="989519"/>
                    <a:pt x="21770" y="984745"/>
                    <a:pt x="13272" y="976247"/>
                  </a:cubicBezTo>
                  <a:cubicBezTo>
                    <a:pt x="4774" y="967749"/>
                    <a:pt x="0" y="956224"/>
                    <a:pt x="0" y="944206"/>
                  </a:cubicBezTo>
                  <a:lnTo>
                    <a:pt x="0" y="45313"/>
                  </a:lnTo>
                  <a:cubicBezTo>
                    <a:pt x="0" y="33295"/>
                    <a:pt x="4774" y="21770"/>
                    <a:pt x="13272" y="13272"/>
                  </a:cubicBezTo>
                  <a:cubicBezTo>
                    <a:pt x="21770" y="4774"/>
                    <a:pt x="33295" y="0"/>
                    <a:pt x="45313" y="0"/>
                  </a:cubicBezTo>
                  <a:close/>
                </a:path>
              </a:pathLst>
            </a:custGeom>
            <a:solidFill>
              <a:srgbClr val="FFFFFF"/>
            </a:solidFill>
            <a:ln w="76200" cap="rnd">
              <a:solidFill>
                <a:srgbClr val="B8DA0C"/>
              </a:solidFill>
              <a:prstDash val="solid"/>
              <a:round/>
            </a:ln>
          </p:spPr>
        </p:sp>
        <p:sp>
          <p:nvSpPr>
            <p:cNvPr name="TextBox 12" id="12"/>
            <p:cNvSpPr txBox="true"/>
            <p:nvPr/>
          </p:nvSpPr>
          <p:spPr>
            <a:xfrm>
              <a:off x="0" y="-66675"/>
              <a:ext cx="2294943" cy="1056194"/>
            </a:xfrm>
            <a:prstGeom prst="rect">
              <a:avLst/>
            </a:prstGeom>
          </p:spPr>
          <p:txBody>
            <a:bodyPr anchor="ctr" rtlCol="false" tIns="50800" lIns="50800" bIns="50800" rIns="50800"/>
            <a:lstStyle/>
            <a:p>
              <a:pPr algn="ctr">
                <a:lnSpc>
                  <a:spcPts val="4619"/>
                </a:lnSpc>
              </a:pPr>
              <a:r>
                <a:rPr lang="en-US" b="true" sz="3299">
                  <a:solidFill>
                    <a:srgbClr val="000000"/>
                  </a:solidFill>
                  <a:latin typeface="Montserrat Classic Bold"/>
                  <a:ea typeface="Montserrat Classic Bold"/>
                  <a:cs typeface="Montserrat Classic Bold"/>
                  <a:sym typeface="Montserrat Classic Bold"/>
                </a:rPr>
                <a:t>Flood Protection: </a:t>
              </a:r>
              <a:r>
                <a:rPr lang="en-US" sz="3299">
                  <a:solidFill>
                    <a:srgbClr val="000000"/>
                  </a:solidFill>
                  <a:latin typeface="Montserrat Classic"/>
                  <a:ea typeface="Montserrat Classic"/>
                  <a:cs typeface="Montserrat Classic"/>
                  <a:sym typeface="Montserrat Classic"/>
                </a:rPr>
                <a:t>The Environment Agency (EA) issued flood alerts, deployed sandbags and sent over 300,000 warnings. They protected 96,000 properties and deployed 25 pumps.</a:t>
              </a:r>
            </a:p>
          </p:txBody>
        </p:sp>
      </p:grpSp>
      <p:sp>
        <p:nvSpPr>
          <p:cNvPr name="Freeform 13" id="13"/>
          <p:cNvSpPr/>
          <p:nvPr/>
        </p:nvSpPr>
        <p:spPr>
          <a:xfrm flipH="false" flipV="false" rot="0">
            <a:off x="14976103" y="7805754"/>
            <a:ext cx="3311897" cy="3311897"/>
          </a:xfrm>
          <a:custGeom>
            <a:avLst/>
            <a:gdLst/>
            <a:ahLst/>
            <a:cxnLst/>
            <a:rect r="r" b="b" t="t" l="l"/>
            <a:pathLst>
              <a:path h="3311897" w="3311897">
                <a:moveTo>
                  <a:pt x="0" y="0"/>
                </a:moveTo>
                <a:lnTo>
                  <a:pt x="3311897" y="0"/>
                </a:lnTo>
                <a:lnTo>
                  <a:pt x="3311897" y="3311897"/>
                </a:lnTo>
                <a:lnTo>
                  <a:pt x="0" y="3311897"/>
                </a:lnTo>
                <a:lnTo>
                  <a:pt x="0" y="0"/>
                </a:lnTo>
                <a:close/>
              </a:path>
            </a:pathLst>
          </a:custGeom>
          <a:blipFill>
            <a:blip r:embed="rId5"/>
            <a:stretch>
              <a:fillRect l="0" t="0" r="0" b="0"/>
            </a:stretch>
          </a:blipFill>
        </p:spPr>
      </p:sp>
      <p:sp>
        <p:nvSpPr>
          <p:cNvPr name="Freeform 14" id="14"/>
          <p:cNvSpPr/>
          <p:nvPr/>
        </p:nvSpPr>
        <p:spPr>
          <a:xfrm flipH="false" flipV="false" rot="0">
            <a:off x="349806" y="7532340"/>
            <a:ext cx="4070508" cy="2131928"/>
          </a:xfrm>
          <a:custGeom>
            <a:avLst/>
            <a:gdLst/>
            <a:ahLst/>
            <a:cxnLst/>
            <a:rect r="r" b="b" t="t" l="l"/>
            <a:pathLst>
              <a:path h="2131928" w="4070508">
                <a:moveTo>
                  <a:pt x="0" y="0"/>
                </a:moveTo>
                <a:lnTo>
                  <a:pt x="4070508" y="0"/>
                </a:lnTo>
                <a:lnTo>
                  <a:pt x="4070508" y="2131929"/>
                </a:lnTo>
                <a:lnTo>
                  <a:pt x="0" y="2131929"/>
                </a:lnTo>
                <a:lnTo>
                  <a:pt x="0" y="0"/>
                </a:lnTo>
                <a:close/>
              </a:path>
            </a:pathLst>
          </a:custGeom>
          <a:blipFill>
            <a:blip r:embed="rId6"/>
            <a:stretch>
              <a:fillRect l="0" t="0" r="0" b="0"/>
            </a:stretch>
          </a:blipFill>
        </p:spPr>
      </p:sp>
      <p:sp>
        <p:nvSpPr>
          <p:cNvPr name="Freeform 15" id="15"/>
          <p:cNvSpPr/>
          <p:nvPr/>
        </p:nvSpPr>
        <p:spPr>
          <a:xfrm flipH="false" flipV="false" rot="0">
            <a:off x="9988230" y="3497330"/>
            <a:ext cx="7927096" cy="5945322"/>
          </a:xfrm>
          <a:custGeom>
            <a:avLst/>
            <a:gdLst/>
            <a:ahLst/>
            <a:cxnLst/>
            <a:rect r="r" b="b" t="t" l="l"/>
            <a:pathLst>
              <a:path h="5945322" w="7927096">
                <a:moveTo>
                  <a:pt x="0" y="0"/>
                </a:moveTo>
                <a:lnTo>
                  <a:pt x="7927096" y="0"/>
                </a:lnTo>
                <a:lnTo>
                  <a:pt x="7927096" y="5945322"/>
                </a:lnTo>
                <a:lnTo>
                  <a:pt x="0" y="5945322"/>
                </a:lnTo>
                <a:lnTo>
                  <a:pt x="0" y="0"/>
                </a:lnTo>
                <a:close/>
              </a:path>
            </a:pathLst>
          </a:custGeom>
          <a:blipFill>
            <a:blip r:embed="rId7"/>
            <a:stretch>
              <a:fillRect l="0" t="0" r="0" b="0"/>
            </a:stretch>
          </a:blipFill>
        </p:spPr>
      </p:sp>
      <p:sp>
        <p:nvSpPr>
          <p:cNvPr name="Freeform 16" id="16"/>
          <p:cNvSpPr/>
          <p:nvPr/>
        </p:nvSpPr>
        <p:spPr>
          <a:xfrm flipH="false" flipV="false" rot="0">
            <a:off x="14592305" y="7805754"/>
            <a:ext cx="3492304" cy="3492304"/>
          </a:xfrm>
          <a:custGeom>
            <a:avLst/>
            <a:gdLst/>
            <a:ahLst/>
            <a:cxnLst/>
            <a:rect r="r" b="b" t="t" l="l"/>
            <a:pathLst>
              <a:path h="3492304" w="3492304">
                <a:moveTo>
                  <a:pt x="0" y="0"/>
                </a:moveTo>
                <a:lnTo>
                  <a:pt x="3492304" y="0"/>
                </a:lnTo>
                <a:lnTo>
                  <a:pt x="3492304" y="3492304"/>
                </a:lnTo>
                <a:lnTo>
                  <a:pt x="0" y="3492304"/>
                </a:lnTo>
                <a:lnTo>
                  <a:pt x="0" y="0"/>
                </a:lnTo>
                <a:close/>
              </a:path>
            </a:pathLst>
          </a:custGeom>
          <a:blipFill>
            <a:blip r:embed="rId5"/>
            <a:stretch>
              <a:fillRect l="0" t="0" r="0" b="0"/>
            </a:stretch>
          </a:blipFill>
        </p:spPr>
      </p:sp>
      <p:sp>
        <p:nvSpPr>
          <p:cNvPr name="Freeform 17" id="17"/>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8"/>
            <a:stretch>
              <a:fillRect l="-21116" t="0" r="-19874" b="-67942"/>
            </a:stretch>
          </a:blipFill>
        </p:spPr>
      </p:sp>
      <p:sp>
        <p:nvSpPr>
          <p:cNvPr name="TextBox 18" id="18"/>
          <p:cNvSpPr txBox="true"/>
          <p:nvPr/>
        </p:nvSpPr>
        <p:spPr>
          <a:xfrm rot="0">
            <a:off x="3785407" y="771544"/>
            <a:ext cx="14502593"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a:t>
            </a:r>
          </a:p>
        </p:txBody>
      </p:sp>
      <p:sp>
        <p:nvSpPr>
          <p:cNvPr name="TextBox 19" id="19"/>
          <p:cNvSpPr txBox="true"/>
          <p:nvPr/>
        </p:nvSpPr>
        <p:spPr>
          <a:xfrm rot="0">
            <a:off x="6162913" y="2062393"/>
            <a:ext cx="5962174" cy="755015"/>
          </a:xfrm>
          <a:prstGeom prst="rect">
            <a:avLst/>
          </a:prstGeom>
        </p:spPr>
        <p:txBody>
          <a:bodyPr anchor="t" rtlCol="false" tIns="0" lIns="0" bIns="0" rIns="0">
            <a:spAutoFit/>
          </a:bodyPr>
          <a:lstStyle/>
          <a:p>
            <a:pPr algn="ctr">
              <a:lnSpc>
                <a:spcPts val="6159"/>
              </a:lnSpc>
              <a:spcBef>
                <a:spcPct val="0"/>
              </a:spcBef>
            </a:pPr>
            <a:r>
              <a:rPr lang="en-US" b="true" sz="4399">
                <a:solidFill>
                  <a:srgbClr val="000000"/>
                </a:solidFill>
                <a:latin typeface="Montserrat Classic Bold"/>
                <a:ea typeface="Montserrat Classic Bold"/>
                <a:cs typeface="Montserrat Classic Bold"/>
                <a:sym typeface="Montserrat Classic Bold"/>
              </a:rPr>
              <a:t>REDUCING THE RISK:</a:t>
            </a:r>
          </a:p>
        </p:txBody>
      </p:sp>
      <p:sp>
        <p:nvSpPr>
          <p:cNvPr name="TextBox 20" id="20"/>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grpSp>
        <p:nvGrpSpPr>
          <p:cNvPr name="Group 3" id="3"/>
          <p:cNvGrpSpPr/>
          <p:nvPr/>
        </p:nvGrpSpPr>
        <p:grpSpPr>
          <a:xfrm rot="0">
            <a:off x="0" y="651219"/>
            <a:ext cx="18775720" cy="1250020"/>
            <a:chOff x="0" y="0"/>
            <a:chExt cx="7425681" cy="494375"/>
          </a:xfrm>
        </p:grpSpPr>
        <p:sp>
          <p:nvSpPr>
            <p:cNvPr name="Freeform 4" id="4"/>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5" id="5"/>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6" id="6"/>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2283143" y="4113588"/>
            <a:ext cx="203835" cy="227648"/>
            <a:chOff x="0" y="0"/>
            <a:chExt cx="271780" cy="303530"/>
          </a:xfrm>
        </p:grpSpPr>
        <p:sp>
          <p:nvSpPr>
            <p:cNvPr name="Freeform 8" id="8"/>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sp>
        <p:nvSpPr>
          <p:cNvPr name="Freeform 9" id="9"/>
          <p:cNvSpPr/>
          <p:nvPr/>
        </p:nvSpPr>
        <p:spPr>
          <a:xfrm flipH="false" flipV="false" rot="0">
            <a:off x="13542960" y="8048894"/>
            <a:ext cx="3978000" cy="2628361"/>
          </a:xfrm>
          <a:custGeom>
            <a:avLst/>
            <a:gdLst/>
            <a:ahLst/>
            <a:cxnLst/>
            <a:rect r="r" b="b" t="t" l="l"/>
            <a:pathLst>
              <a:path h="2628361" w="3978000">
                <a:moveTo>
                  <a:pt x="0" y="0"/>
                </a:moveTo>
                <a:lnTo>
                  <a:pt x="3977999" y="0"/>
                </a:lnTo>
                <a:lnTo>
                  <a:pt x="3977999" y="2628362"/>
                </a:lnTo>
                <a:lnTo>
                  <a:pt x="0" y="2628362"/>
                </a:lnTo>
                <a:lnTo>
                  <a:pt x="0" y="0"/>
                </a:lnTo>
                <a:close/>
              </a:path>
            </a:pathLst>
          </a:custGeom>
          <a:blipFill>
            <a:blip r:embed="rId5"/>
            <a:stretch>
              <a:fillRect l="-25363" t="-20126" r="-49588" b="-144661"/>
            </a:stretch>
          </a:blipFill>
        </p:spPr>
      </p:sp>
      <p:grpSp>
        <p:nvGrpSpPr>
          <p:cNvPr name="Group 10" id="10"/>
          <p:cNvGrpSpPr/>
          <p:nvPr/>
        </p:nvGrpSpPr>
        <p:grpSpPr>
          <a:xfrm rot="0">
            <a:off x="13181007" y="3971157"/>
            <a:ext cx="4511404" cy="4919129"/>
            <a:chOff x="0" y="0"/>
            <a:chExt cx="1188189" cy="1295573"/>
          </a:xfrm>
        </p:grpSpPr>
        <p:sp>
          <p:nvSpPr>
            <p:cNvPr name="Freeform 11" id="11"/>
            <p:cNvSpPr/>
            <p:nvPr/>
          </p:nvSpPr>
          <p:spPr>
            <a:xfrm flipH="false" flipV="false" rot="0">
              <a:off x="0" y="0"/>
              <a:ext cx="1188189" cy="1295573"/>
            </a:xfrm>
            <a:custGeom>
              <a:avLst/>
              <a:gdLst/>
              <a:ahLst/>
              <a:cxnLst/>
              <a:rect r="r" b="b" t="t" l="l"/>
              <a:pathLst>
                <a:path h="1295573" w="1188189">
                  <a:moveTo>
                    <a:pt x="87520" y="0"/>
                  </a:moveTo>
                  <a:lnTo>
                    <a:pt x="1100669" y="0"/>
                  </a:lnTo>
                  <a:cubicBezTo>
                    <a:pt x="1149005" y="0"/>
                    <a:pt x="1188189" y="39184"/>
                    <a:pt x="1188189" y="87520"/>
                  </a:cubicBezTo>
                  <a:lnTo>
                    <a:pt x="1188189" y="1208053"/>
                  </a:lnTo>
                  <a:cubicBezTo>
                    <a:pt x="1188189" y="1231265"/>
                    <a:pt x="1178968" y="1253526"/>
                    <a:pt x="1162555" y="1269939"/>
                  </a:cubicBezTo>
                  <a:cubicBezTo>
                    <a:pt x="1146142" y="1286352"/>
                    <a:pt x="1123881" y="1295573"/>
                    <a:pt x="1100669" y="1295573"/>
                  </a:cubicBezTo>
                  <a:lnTo>
                    <a:pt x="87520" y="1295573"/>
                  </a:lnTo>
                  <a:cubicBezTo>
                    <a:pt x="39184" y="1295573"/>
                    <a:pt x="0" y="1256389"/>
                    <a:pt x="0" y="1208053"/>
                  </a:cubicBezTo>
                  <a:lnTo>
                    <a:pt x="0" y="87520"/>
                  </a:lnTo>
                  <a:cubicBezTo>
                    <a:pt x="0" y="64308"/>
                    <a:pt x="9221" y="42047"/>
                    <a:pt x="25634" y="25634"/>
                  </a:cubicBezTo>
                  <a:cubicBezTo>
                    <a:pt x="42047" y="9221"/>
                    <a:pt x="64308" y="0"/>
                    <a:pt x="87520" y="0"/>
                  </a:cubicBezTo>
                  <a:close/>
                </a:path>
              </a:pathLst>
            </a:custGeom>
            <a:solidFill>
              <a:srgbClr val="FFFFFF"/>
            </a:solidFill>
            <a:ln w="76200" cap="rnd">
              <a:solidFill>
                <a:srgbClr val="B8DA0C"/>
              </a:solidFill>
              <a:prstDash val="solid"/>
              <a:round/>
            </a:ln>
          </p:spPr>
        </p:sp>
        <p:sp>
          <p:nvSpPr>
            <p:cNvPr name="TextBox 12" id="12"/>
            <p:cNvSpPr txBox="true"/>
            <p:nvPr/>
          </p:nvSpPr>
          <p:spPr>
            <a:xfrm>
              <a:off x="0" y="-66675"/>
              <a:ext cx="1188189" cy="1362248"/>
            </a:xfrm>
            <a:prstGeom prst="rect">
              <a:avLst/>
            </a:prstGeom>
          </p:spPr>
          <p:txBody>
            <a:bodyPr anchor="ctr" rtlCol="false" tIns="50800" lIns="50800" bIns="50800" rIns="50800"/>
            <a:lstStyle/>
            <a:p>
              <a:pPr algn="ctr">
                <a:lnSpc>
                  <a:spcPts val="4619"/>
                </a:lnSpc>
              </a:pPr>
              <a:r>
                <a:rPr lang="en-US" b="true" sz="3299">
                  <a:solidFill>
                    <a:srgbClr val="000000"/>
                  </a:solidFill>
                  <a:latin typeface="Montserrat Classic Bold"/>
                  <a:ea typeface="Montserrat Classic Bold"/>
                  <a:cs typeface="Montserrat Classic Bold"/>
                  <a:sym typeface="Montserrat Classic Bold"/>
                </a:rPr>
                <a:t>Emergency Response: </a:t>
              </a:r>
              <a:r>
                <a:rPr lang="en-US" sz="3299">
                  <a:solidFill>
                    <a:srgbClr val="000000"/>
                  </a:solidFill>
                  <a:latin typeface="Montserrat Classic"/>
                  <a:ea typeface="Montserrat Classic"/>
                  <a:cs typeface="Montserrat Classic"/>
                  <a:sym typeface="Montserrat Classic"/>
                </a:rPr>
                <a:t>Local authorities and emergency services implemented response plans to manage the storm's effects.</a:t>
              </a:r>
            </a:p>
          </p:txBody>
        </p:sp>
      </p:grpSp>
      <p:sp>
        <p:nvSpPr>
          <p:cNvPr name="Freeform 13" id="13"/>
          <p:cNvSpPr/>
          <p:nvPr/>
        </p:nvSpPr>
        <p:spPr>
          <a:xfrm flipH="false" flipV="false" rot="0">
            <a:off x="14976103" y="7805754"/>
            <a:ext cx="3311897" cy="3311897"/>
          </a:xfrm>
          <a:custGeom>
            <a:avLst/>
            <a:gdLst/>
            <a:ahLst/>
            <a:cxnLst/>
            <a:rect r="r" b="b" t="t" l="l"/>
            <a:pathLst>
              <a:path h="3311897" w="3311897">
                <a:moveTo>
                  <a:pt x="0" y="0"/>
                </a:moveTo>
                <a:lnTo>
                  <a:pt x="3311897" y="0"/>
                </a:lnTo>
                <a:lnTo>
                  <a:pt x="3311897" y="3311897"/>
                </a:lnTo>
                <a:lnTo>
                  <a:pt x="0" y="3311897"/>
                </a:lnTo>
                <a:lnTo>
                  <a:pt x="0" y="0"/>
                </a:lnTo>
                <a:close/>
              </a:path>
            </a:pathLst>
          </a:custGeom>
          <a:blipFill>
            <a:blip r:embed="rId5"/>
            <a:stretch>
              <a:fillRect l="0" t="0" r="0" b="0"/>
            </a:stretch>
          </a:blipFill>
        </p:spPr>
      </p:sp>
      <p:sp>
        <p:nvSpPr>
          <p:cNvPr name="Freeform 14" id="14"/>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6"/>
            <a:stretch>
              <a:fillRect l="-21116" t="0" r="-19874" b="-67942"/>
            </a:stretch>
          </a:blipFill>
        </p:spPr>
      </p:sp>
      <p:grpSp>
        <p:nvGrpSpPr>
          <p:cNvPr name="Group 15" id="15"/>
          <p:cNvGrpSpPr/>
          <p:nvPr/>
        </p:nvGrpSpPr>
        <p:grpSpPr>
          <a:xfrm rot="0">
            <a:off x="90509" y="4037832"/>
            <a:ext cx="5049956" cy="5736215"/>
            <a:chOff x="0" y="0"/>
            <a:chExt cx="1330029" cy="1510773"/>
          </a:xfrm>
        </p:grpSpPr>
        <p:sp>
          <p:nvSpPr>
            <p:cNvPr name="Freeform 16" id="16"/>
            <p:cNvSpPr/>
            <p:nvPr/>
          </p:nvSpPr>
          <p:spPr>
            <a:xfrm flipH="false" flipV="false" rot="0">
              <a:off x="0" y="0"/>
              <a:ext cx="1330029" cy="1510773"/>
            </a:xfrm>
            <a:custGeom>
              <a:avLst/>
              <a:gdLst/>
              <a:ahLst/>
              <a:cxnLst/>
              <a:rect r="r" b="b" t="t" l="l"/>
              <a:pathLst>
                <a:path h="1510773" w="1330029">
                  <a:moveTo>
                    <a:pt x="78186" y="0"/>
                  </a:moveTo>
                  <a:lnTo>
                    <a:pt x="1251843" y="0"/>
                  </a:lnTo>
                  <a:cubicBezTo>
                    <a:pt x="1272579" y="0"/>
                    <a:pt x="1292466" y="8237"/>
                    <a:pt x="1307129" y="22900"/>
                  </a:cubicBezTo>
                  <a:cubicBezTo>
                    <a:pt x="1321792" y="37563"/>
                    <a:pt x="1330029" y="57450"/>
                    <a:pt x="1330029" y="78186"/>
                  </a:cubicBezTo>
                  <a:lnTo>
                    <a:pt x="1330029" y="1432586"/>
                  </a:lnTo>
                  <a:cubicBezTo>
                    <a:pt x="1330029" y="1475767"/>
                    <a:pt x="1295024" y="1510773"/>
                    <a:pt x="1251843" y="1510773"/>
                  </a:cubicBezTo>
                  <a:lnTo>
                    <a:pt x="78186" y="1510773"/>
                  </a:lnTo>
                  <a:cubicBezTo>
                    <a:pt x="35005" y="1510773"/>
                    <a:pt x="0" y="1475767"/>
                    <a:pt x="0" y="1432586"/>
                  </a:cubicBezTo>
                  <a:lnTo>
                    <a:pt x="0" y="78186"/>
                  </a:lnTo>
                  <a:cubicBezTo>
                    <a:pt x="0" y="35005"/>
                    <a:pt x="35005" y="0"/>
                    <a:pt x="78186" y="0"/>
                  </a:cubicBezTo>
                  <a:close/>
                </a:path>
              </a:pathLst>
            </a:custGeom>
            <a:solidFill>
              <a:srgbClr val="FFFFFF"/>
            </a:solidFill>
            <a:ln w="76200" cap="rnd">
              <a:solidFill>
                <a:srgbClr val="B8DA0C"/>
              </a:solidFill>
              <a:prstDash val="solid"/>
              <a:round/>
            </a:ln>
          </p:spPr>
        </p:sp>
        <p:sp>
          <p:nvSpPr>
            <p:cNvPr name="TextBox 17" id="17"/>
            <p:cNvSpPr txBox="true"/>
            <p:nvPr/>
          </p:nvSpPr>
          <p:spPr>
            <a:xfrm>
              <a:off x="0" y="-66675"/>
              <a:ext cx="1330029" cy="1577448"/>
            </a:xfrm>
            <a:prstGeom prst="rect">
              <a:avLst/>
            </a:prstGeom>
          </p:spPr>
          <p:txBody>
            <a:bodyPr anchor="ctr" rtlCol="false" tIns="50800" lIns="50800" bIns="50800" rIns="50800"/>
            <a:lstStyle/>
            <a:p>
              <a:pPr algn="ctr">
                <a:lnSpc>
                  <a:spcPts val="4619"/>
                </a:lnSpc>
              </a:pPr>
              <a:r>
                <a:rPr lang="en-US" b="true" sz="3299">
                  <a:solidFill>
                    <a:srgbClr val="000000"/>
                  </a:solidFill>
                  <a:latin typeface="Montserrat Classic Bold"/>
                  <a:ea typeface="Montserrat Classic Bold"/>
                  <a:cs typeface="Montserrat Classic Bold"/>
                  <a:sym typeface="Montserrat Classic Bold"/>
                </a:rPr>
                <a:t>Evacuations and Rescues: </a:t>
              </a:r>
              <a:r>
                <a:rPr lang="en-US" sz="3299">
                  <a:solidFill>
                    <a:srgbClr val="000000"/>
                  </a:solidFill>
                  <a:latin typeface="Montserrat Classic"/>
                  <a:ea typeface="Montserrat Classic"/>
                  <a:cs typeface="Montserrat Classic"/>
                  <a:sym typeface="Montserrat Classic"/>
                </a:rPr>
                <a:t>Emergency services facilitated evacuations and rescue operations, including airlifting workers from a North Sea drilling platform.</a:t>
              </a:r>
            </a:p>
          </p:txBody>
        </p:sp>
      </p:grpSp>
      <p:sp>
        <p:nvSpPr>
          <p:cNvPr name="Freeform 18" id="18"/>
          <p:cNvSpPr/>
          <p:nvPr/>
        </p:nvSpPr>
        <p:spPr>
          <a:xfrm flipH="false" flipV="false" rot="0">
            <a:off x="15933979" y="2051644"/>
            <a:ext cx="1853683" cy="1756364"/>
          </a:xfrm>
          <a:custGeom>
            <a:avLst/>
            <a:gdLst/>
            <a:ahLst/>
            <a:cxnLst/>
            <a:rect r="r" b="b" t="t" l="l"/>
            <a:pathLst>
              <a:path h="1756364" w="1853683">
                <a:moveTo>
                  <a:pt x="0" y="0"/>
                </a:moveTo>
                <a:lnTo>
                  <a:pt x="1853683" y="0"/>
                </a:lnTo>
                <a:lnTo>
                  <a:pt x="1853683" y="1756364"/>
                </a:lnTo>
                <a:lnTo>
                  <a:pt x="0" y="1756364"/>
                </a:lnTo>
                <a:lnTo>
                  <a:pt x="0" y="0"/>
                </a:lnTo>
                <a:close/>
              </a:path>
            </a:pathLst>
          </a:custGeom>
          <a:blipFill>
            <a:blip r:embed="rId7"/>
            <a:stretch>
              <a:fillRect l="0" t="0" r="0" b="0"/>
            </a:stretch>
          </a:blipFill>
        </p:spPr>
      </p:sp>
      <p:sp>
        <p:nvSpPr>
          <p:cNvPr name="Freeform 19" id="19"/>
          <p:cNvSpPr/>
          <p:nvPr/>
        </p:nvSpPr>
        <p:spPr>
          <a:xfrm flipH="true" flipV="false" rot="0">
            <a:off x="323852" y="2841163"/>
            <a:ext cx="3210019" cy="1063319"/>
          </a:xfrm>
          <a:custGeom>
            <a:avLst/>
            <a:gdLst/>
            <a:ahLst/>
            <a:cxnLst/>
            <a:rect r="r" b="b" t="t" l="l"/>
            <a:pathLst>
              <a:path h="1063319" w="3210019">
                <a:moveTo>
                  <a:pt x="3210019" y="0"/>
                </a:moveTo>
                <a:lnTo>
                  <a:pt x="0" y="0"/>
                </a:lnTo>
                <a:lnTo>
                  <a:pt x="0" y="1063319"/>
                </a:lnTo>
                <a:lnTo>
                  <a:pt x="3210019" y="1063319"/>
                </a:lnTo>
                <a:lnTo>
                  <a:pt x="3210019" y="0"/>
                </a:lnTo>
                <a:close/>
              </a:path>
            </a:pathLst>
          </a:custGeom>
          <a:blipFill>
            <a:blip r:embed="rId8"/>
            <a:stretch>
              <a:fillRect l="0" t="0" r="0" b="0"/>
            </a:stretch>
          </a:blipFill>
        </p:spPr>
      </p:sp>
      <p:sp>
        <p:nvSpPr>
          <p:cNvPr name="Freeform 20" id="20"/>
          <p:cNvSpPr/>
          <p:nvPr/>
        </p:nvSpPr>
        <p:spPr>
          <a:xfrm flipH="false" flipV="false" rot="0">
            <a:off x="5559730" y="4037832"/>
            <a:ext cx="7168539" cy="5574546"/>
          </a:xfrm>
          <a:custGeom>
            <a:avLst/>
            <a:gdLst/>
            <a:ahLst/>
            <a:cxnLst/>
            <a:rect r="r" b="b" t="t" l="l"/>
            <a:pathLst>
              <a:path h="5574546" w="7168539">
                <a:moveTo>
                  <a:pt x="0" y="0"/>
                </a:moveTo>
                <a:lnTo>
                  <a:pt x="7168540" y="0"/>
                </a:lnTo>
                <a:lnTo>
                  <a:pt x="7168540" y="5574546"/>
                </a:lnTo>
                <a:lnTo>
                  <a:pt x="0" y="5574546"/>
                </a:lnTo>
                <a:lnTo>
                  <a:pt x="0" y="0"/>
                </a:lnTo>
                <a:close/>
              </a:path>
            </a:pathLst>
          </a:custGeom>
          <a:blipFill>
            <a:blip r:embed="rId9"/>
            <a:stretch>
              <a:fillRect l="0" t="0" r="-16828" b="0"/>
            </a:stretch>
          </a:blipFill>
        </p:spPr>
      </p:sp>
      <p:sp>
        <p:nvSpPr>
          <p:cNvPr name="TextBox 21" id="21"/>
          <p:cNvSpPr txBox="true"/>
          <p:nvPr/>
        </p:nvSpPr>
        <p:spPr>
          <a:xfrm rot="0">
            <a:off x="3785407" y="771544"/>
            <a:ext cx="14502593"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 </a:t>
            </a:r>
          </a:p>
        </p:txBody>
      </p:sp>
      <p:sp>
        <p:nvSpPr>
          <p:cNvPr name="TextBox 22" id="22"/>
          <p:cNvSpPr txBox="true"/>
          <p:nvPr/>
        </p:nvSpPr>
        <p:spPr>
          <a:xfrm rot="0">
            <a:off x="6162913" y="2062393"/>
            <a:ext cx="5962174" cy="755015"/>
          </a:xfrm>
          <a:prstGeom prst="rect">
            <a:avLst/>
          </a:prstGeom>
        </p:spPr>
        <p:txBody>
          <a:bodyPr anchor="t" rtlCol="false" tIns="0" lIns="0" bIns="0" rIns="0">
            <a:spAutoFit/>
          </a:bodyPr>
          <a:lstStyle/>
          <a:p>
            <a:pPr algn="ctr">
              <a:lnSpc>
                <a:spcPts val="6159"/>
              </a:lnSpc>
              <a:spcBef>
                <a:spcPct val="0"/>
              </a:spcBef>
            </a:pPr>
            <a:r>
              <a:rPr lang="en-US" b="true" sz="4399">
                <a:solidFill>
                  <a:srgbClr val="000000"/>
                </a:solidFill>
                <a:latin typeface="Montserrat Classic Bold"/>
                <a:ea typeface="Montserrat Classic Bold"/>
                <a:cs typeface="Montserrat Classic Bold"/>
                <a:sym typeface="Montserrat Classic Bold"/>
              </a:rPr>
              <a:t>REDUCING THE RISK:</a:t>
            </a:r>
          </a:p>
        </p:txBody>
      </p:sp>
      <p:sp>
        <p:nvSpPr>
          <p:cNvPr name="TextBox 23" id="23"/>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grpSp>
        <p:nvGrpSpPr>
          <p:cNvPr name="Group 3" id="3"/>
          <p:cNvGrpSpPr/>
          <p:nvPr/>
        </p:nvGrpSpPr>
        <p:grpSpPr>
          <a:xfrm rot="0">
            <a:off x="0" y="651219"/>
            <a:ext cx="18775720" cy="1250020"/>
            <a:chOff x="0" y="0"/>
            <a:chExt cx="7425681" cy="494375"/>
          </a:xfrm>
        </p:grpSpPr>
        <p:sp>
          <p:nvSpPr>
            <p:cNvPr name="Freeform 4" id="4"/>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5" id="5"/>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6" id="6"/>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2283142" y="3849053"/>
            <a:ext cx="203835" cy="227648"/>
            <a:chOff x="0" y="0"/>
            <a:chExt cx="271780" cy="303530"/>
          </a:xfrm>
        </p:grpSpPr>
        <p:sp>
          <p:nvSpPr>
            <p:cNvPr name="Freeform 8" id="8"/>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sp>
        <p:nvSpPr>
          <p:cNvPr name="Freeform 9" id="9"/>
          <p:cNvSpPr/>
          <p:nvPr/>
        </p:nvSpPr>
        <p:spPr>
          <a:xfrm flipH="false" flipV="false" rot="0">
            <a:off x="14111109" y="8029844"/>
            <a:ext cx="4148316" cy="2628361"/>
          </a:xfrm>
          <a:custGeom>
            <a:avLst/>
            <a:gdLst/>
            <a:ahLst/>
            <a:cxnLst/>
            <a:rect r="r" b="b" t="t" l="l"/>
            <a:pathLst>
              <a:path h="2628361" w="4148316">
                <a:moveTo>
                  <a:pt x="0" y="0"/>
                </a:moveTo>
                <a:lnTo>
                  <a:pt x="4148316" y="0"/>
                </a:lnTo>
                <a:lnTo>
                  <a:pt x="4148316" y="2628362"/>
                </a:lnTo>
                <a:lnTo>
                  <a:pt x="0" y="2628362"/>
                </a:lnTo>
                <a:lnTo>
                  <a:pt x="0" y="0"/>
                </a:lnTo>
                <a:close/>
              </a:path>
            </a:pathLst>
          </a:custGeom>
          <a:blipFill>
            <a:blip r:embed="rId5"/>
            <a:stretch>
              <a:fillRect l="-25363" t="-23128" r="-49588" b="-152995"/>
            </a:stretch>
          </a:blipFill>
        </p:spPr>
      </p:sp>
      <p:sp>
        <p:nvSpPr>
          <p:cNvPr name="Freeform 10" id="10"/>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6"/>
            <a:stretch>
              <a:fillRect l="-21116" t="0" r="-19874" b="-67942"/>
            </a:stretch>
          </a:blipFill>
        </p:spPr>
      </p:sp>
      <p:sp>
        <p:nvSpPr>
          <p:cNvPr name="TextBox 11" id="11"/>
          <p:cNvSpPr txBox="true"/>
          <p:nvPr/>
        </p:nvSpPr>
        <p:spPr>
          <a:xfrm rot="0">
            <a:off x="2486978" y="4017873"/>
            <a:ext cx="13325568" cy="1979931"/>
          </a:xfrm>
          <a:prstGeom prst="rect">
            <a:avLst/>
          </a:prstGeom>
        </p:spPr>
        <p:txBody>
          <a:bodyPr anchor="t" rtlCol="false" tIns="0" lIns="0" bIns="0" rIns="0">
            <a:spAutoFit/>
          </a:bodyPr>
          <a:lstStyle/>
          <a:p>
            <a:pPr algn="ctr">
              <a:lnSpc>
                <a:spcPts val="5319"/>
              </a:lnSpc>
            </a:pPr>
            <a:r>
              <a:rPr lang="en-US" sz="3799" b="true">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b="true" sz="3799">
                <a:solidFill>
                  <a:srgbClr val="000000"/>
                </a:solidFill>
                <a:latin typeface="Montserrat Classic Bold"/>
                <a:ea typeface="Montserrat Classic Bold"/>
                <a:cs typeface="Montserrat Classic Bold"/>
                <a:sym typeface="Montserrat Classic Bold"/>
              </a:rPr>
              <a:t>Answer the questions on you worksheet about reducing the risk of Storm Babet.</a:t>
            </a:r>
          </a:p>
        </p:txBody>
      </p:sp>
      <p:sp>
        <p:nvSpPr>
          <p:cNvPr name="Freeform 12" id="12"/>
          <p:cNvSpPr/>
          <p:nvPr/>
        </p:nvSpPr>
        <p:spPr>
          <a:xfrm flipH="false" flipV="false" rot="0">
            <a:off x="14734993" y="4338939"/>
            <a:ext cx="2155106" cy="2194045"/>
          </a:xfrm>
          <a:custGeom>
            <a:avLst/>
            <a:gdLst/>
            <a:ahLst/>
            <a:cxnLst/>
            <a:rect r="r" b="b" t="t" l="l"/>
            <a:pathLst>
              <a:path h="2194045" w="2155106">
                <a:moveTo>
                  <a:pt x="0" y="0"/>
                </a:moveTo>
                <a:lnTo>
                  <a:pt x="2155105" y="0"/>
                </a:lnTo>
                <a:lnTo>
                  <a:pt x="2155105" y="2194045"/>
                </a:lnTo>
                <a:lnTo>
                  <a:pt x="0" y="2194045"/>
                </a:lnTo>
                <a:lnTo>
                  <a:pt x="0" y="0"/>
                </a:lnTo>
                <a:close/>
              </a:path>
            </a:pathLst>
          </a:custGeom>
          <a:blipFill>
            <a:blip r:embed="rId7"/>
            <a:stretch>
              <a:fillRect l="-175504" t="-9134" r="-45209" b="-71522"/>
            </a:stretch>
          </a:blipFill>
        </p:spPr>
      </p:sp>
      <p:sp>
        <p:nvSpPr>
          <p:cNvPr name="TextBox 13" id="13"/>
          <p:cNvSpPr txBox="true"/>
          <p:nvPr/>
        </p:nvSpPr>
        <p:spPr>
          <a:xfrm rot="0">
            <a:off x="6162913" y="2062393"/>
            <a:ext cx="5962174" cy="755015"/>
          </a:xfrm>
          <a:prstGeom prst="rect">
            <a:avLst/>
          </a:prstGeom>
        </p:spPr>
        <p:txBody>
          <a:bodyPr anchor="t" rtlCol="false" tIns="0" lIns="0" bIns="0" rIns="0">
            <a:spAutoFit/>
          </a:bodyPr>
          <a:lstStyle/>
          <a:p>
            <a:pPr algn="ctr">
              <a:lnSpc>
                <a:spcPts val="6159"/>
              </a:lnSpc>
              <a:spcBef>
                <a:spcPct val="0"/>
              </a:spcBef>
            </a:pPr>
            <a:r>
              <a:rPr lang="en-US" b="true" sz="4399">
                <a:solidFill>
                  <a:srgbClr val="000000"/>
                </a:solidFill>
                <a:latin typeface="Montserrat Classic Bold"/>
                <a:ea typeface="Montserrat Classic Bold"/>
                <a:cs typeface="Montserrat Classic Bold"/>
                <a:sym typeface="Montserrat Classic Bold"/>
              </a:rPr>
              <a:t>REDUCING THE RISK:</a:t>
            </a:r>
          </a:p>
        </p:txBody>
      </p:sp>
      <p:sp>
        <p:nvSpPr>
          <p:cNvPr name="TextBox 14" id="14"/>
          <p:cNvSpPr txBox="true"/>
          <p:nvPr/>
        </p:nvSpPr>
        <p:spPr>
          <a:xfrm rot="0">
            <a:off x="3785407" y="771544"/>
            <a:ext cx="14502593"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a:t>
            </a:r>
          </a:p>
        </p:txBody>
      </p:sp>
      <p:sp>
        <p:nvSpPr>
          <p:cNvPr name="Freeform 15" id="15"/>
          <p:cNvSpPr/>
          <p:nvPr/>
        </p:nvSpPr>
        <p:spPr>
          <a:xfrm flipH="true" flipV="false" rot="17732">
            <a:off x="120856" y="5797934"/>
            <a:ext cx="4989262" cy="4476228"/>
          </a:xfrm>
          <a:custGeom>
            <a:avLst/>
            <a:gdLst/>
            <a:ahLst/>
            <a:cxnLst/>
            <a:rect r="r" b="b" t="t" l="l"/>
            <a:pathLst>
              <a:path h="4476228" w="4989262">
                <a:moveTo>
                  <a:pt x="4989261" y="0"/>
                </a:moveTo>
                <a:lnTo>
                  <a:pt x="0" y="0"/>
                </a:lnTo>
                <a:lnTo>
                  <a:pt x="0" y="4476228"/>
                </a:lnTo>
                <a:lnTo>
                  <a:pt x="4989261" y="4476228"/>
                </a:lnTo>
                <a:lnTo>
                  <a:pt x="4989261" y="0"/>
                </a:lnTo>
                <a:close/>
              </a:path>
            </a:pathLst>
          </a:custGeom>
          <a:blipFill>
            <a:blip r:embed="rId8"/>
            <a:stretch>
              <a:fillRect l="0" t="-2108" r="0" b="-2108"/>
            </a:stretch>
          </a:blipFill>
        </p:spPr>
      </p:sp>
      <p:sp>
        <p:nvSpPr>
          <p:cNvPr name="Freeform 16" id="16"/>
          <p:cNvSpPr/>
          <p:nvPr/>
        </p:nvSpPr>
        <p:spPr>
          <a:xfrm flipH="false" flipV="false" rot="530332">
            <a:off x="1538432" y="5876414"/>
            <a:ext cx="2875300" cy="4088317"/>
          </a:xfrm>
          <a:custGeom>
            <a:avLst/>
            <a:gdLst/>
            <a:ahLst/>
            <a:cxnLst/>
            <a:rect r="r" b="b" t="t" l="l"/>
            <a:pathLst>
              <a:path h="4088317" w="2875300">
                <a:moveTo>
                  <a:pt x="0" y="0"/>
                </a:moveTo>
                <a:lnTo>
                  <a:pt x="2875299" y="0"/>
                </a:lnTo>
                <a:lnTo>
                  <a:pt x="2875299" y="4088316"/>
                </a:lnTo>
                <a:lnTo>
                  <a:pt x="0" y="4088316"/>
                </a:lnTo>
                <a:lnTo>
                  <a:pt x="0" y="0"/>
                </a:lnTo>
                <a:close/>
              </a:path>
            </a:pathLst>
          </a:custGeom>
          <a:blipFill>
            <a:blip r:embed="rId9"/>
            <a:stretch>
              <a:fillRect l="0" t="0" r="0" b="0"/>
            </a:stretch>
          </a:blipFill>
        </p:spPr>
      </p:sp>
      <p:sp>
        <p:nvSpPr>
          <p:cNvPr name="Freeform 17" id="17"/>
          <p:cNvSpPr/>
          <p:nvPr/>
        </p:nvSpPr>
        <p:spPr>
          <a:xfrm flipH="true" flipV="false" rot="17732">
            <a:off x="1236416" y="7993188"/>
            <a:ext cx="3070181" cy="1765839"/>
          </a:xfrm>
          <a:custGeom>
            <a:avLst/>
            <a:gdLst/>
            <a:ahLst/>
            <a:cxnLst/>
            <a:rect r="r" b="b" t="t" l="l"/>
            <a:pathLst>
              <a:path h="1765839" w="3070181">
                <a:moveTo>
                  <a:pt x="3070181" y="0"/>
                </a:moveTo>
                <a:lnTo>
                  <a:pt x="0" y="0"/>
                </a:lnTo>
                <a:lnTo>
                  <a:pt x="0" y="1765839"/>
                </a:lnTo>
                <a:lnTo>
                  <a:pt x="3070181" y="1765839"/>
                </a:lnTo>
                <a:lnTo>
                  <a:pt x="3070181" y="0"/>
                </a:lnTo>
                <a:close/>
              </a:path>
            </a:pathLst>
          </a:custGeom>
          <a:blipFill>
            <a:blip r:embed="rId10"/>
            <a:stretch>
              <a:fillRect l="-22405" t="-42076" r="-34666" b="0"/>
            </a:stretch>
          </a:blipFill>
        </p:spPr>
      </p:sp>
      <p:sp>
        <p:nvSpPr>
          <p:cNvPr name="TextBox 18" id="18"/>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grpSp>
        <p:nvGrpSpPr>
          <p:cNvPr name="Group 3" id="3"/>
          <p:cNvGrpSpPr/>
          <p:nvPr/>
        </p:nvGrpSpPr>
        <p:grpSpPr>
          <a:xfrm rot="0">
            <a:off x="0" y="651219"/>
            <a:ext cx="18775720" cy="1250020"/>
            <a:chOff x="0" y="0"/>
            <a:chExt cx="7425681" cy="494375"/>
          </a:xfrm>
        </p:grpSpPr>
        <p:sp>
          <p:nvSpPr>
            <p:cNvPr name="Freeform 4" id="4"/>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5" id="5"/>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6" id="6"/>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2283143" y="4113588"/>
            <a:ext cx="203835" cy="227648"/>
            <a:chOff x="0" y="0"/>
            <a:chExt cx="271780" cy="303530"/>
          </a:xfrm>
        </p:grpSpPr>
        <p:sp>
          <p:nvSpPr>
            <p:cNvPr name="Freeform 8" id="8"/>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grpSp>
        <p:nvGrpSpPr>
          <p:cNvPr name="Group 9" id="9"/>
          <p:cNvGrpSpPr/>
          <p:nvPr/>
        </p:nvGrpSpPr>
        <p:grpSpPr>
          <a:xfrm rot="0">
            <a:off x="106937" y="3577530"/>
            <a:ext cx="4252838" cy="6257057"/>
            <a:chOff x="0" y="0"/>
            <a:chExt cx="1120089" cy="1647949"/>
          </a:xfrm>
        </p:grpSpPr>
        <p:sp>
          <p:nvSpPr>
            <p:cNvPr name="Freeform 10" id="10"/>
            <p:cNvSpPr/>
            <p:nvPr/>
          </p:nvSpPr>
          <p:spPr>
            <a:xfrm flipH="false" flipV="false" rot="0">
              <a:off x="0" y="0"/>
              <a:ext cx="1120089" cy="1647949"/>
            </a:xfrm>
            <a:custGeom>
              <a:avLst/>
              <a:gdLst/>
              <a:ahLst/>
              <a:cxnLst/>
              <a:rect r="r" b="b" t="t" l="l"/>
              <a:pathLst>
                <a:path h="1647949" w="1120089">
                  <a:moveTo>
                    <a:pt x="92841" y="0"/>
                  </a:moveTo>
                  <a:lnTo>
                    <a:pt x="1027248" y="0"/>
                  </a:lnTo>
                  <a:cubicBezTo>
                    <a:pt x="1051871" y="0"/>
                    <a:pt x="1075485" y="9781"/>
                    <a:pt x="1092896" y="27193"/>
                  </a:cubicBezTo>
                  <a:cubicBezTo>
                    <a:pt x="1110308" y="44604"/>
                    <a:pt x="1120089" y="68218"/>
                    <a:pt x="1120089" y="92841"/>
                  </a:cubicBezTo>
                  <a:lnTo>
                    <a:pt x="1120089" y="1555108"/>
                  </a:lnTo>
                  <a:cubicBezTo>
                    <a:pt x="1120089" y="1579731"/>
                    <a:pt x="1110308" y="1603346"/>
                    <a:pt x="1092896" y="1620757"/>
                  </a:cubicBezTo>
                  <a:cubicBezTo>
                    <a:pt x="1075485" y="1638168"/>
                    <a:pt x="1051871" y="1647949"/>
                    <a:pt x="1027248" y="1647949"/>
                  </a:cubicBezTo>
                  <a:lnTo>
                    <a:pt x="92841" y="1647949"/>
                  </a:lnTo>
                  <a:cubicBezTo>
                    <a:pt x="68218" y="1647949"/>
                    <a:pt x="44604" y="1638168"/>
                    <a:pt x="27193" y="1620757"/>
                  </a:cubicBezTo>
                  <a:cubicBezTo>
                    <a:pt x="9781" y="1603346"/>
                    <a:pt x="0" y="1579731"/>
                    <a:pt x="0" y="1555108"/>
                  </a:cubicBezTo>
                  <a:lnTo>
                    <a:pt x="0" y="92841"/>
                  </a:lnTo>
                  <a:cubicBezTo>
                    <a:pt x="0" y="68218"/>
                    <a:pt x="9781" y="44604"/>
                    <a:pt x="27193" y="27193"/>
                  </a:cubicBezTo>
                  <a:cubicBezTo>
                    <a:pt x="44604" y="9781"/>
                    <a:pt x="68218" y="0"/>
                    <a:pt x="92841" y="0"/>
                  </a:cubicBezTo>
                  <a:close/>
                </a:path>
              </a:pathLst>
            </a:custGeom>
            <a:solidFill>
              <a:srgbClr val="FFFFFF"/>
            </a:solidFill>
            <a:ln w="66675" cap="rnd">
              <a:solidFill>
                <a:srgbClr val="CC2141"/>
              </a:solidFill>
              <a:prstDash val="solid"/>
              <a:round/>
            </a:ln>
          </p:spPr>
        </p:sp>
        <p:sp>
          <p:nvSpPr>
            <p:cNvPr name="TextBox 11" id="11"/>
            <p:cNvSpPr txBox="true"/>
            <p:nvPr/>
          </p:nvSpPr>
          <p:spPr>
            <a:xfrm>
              <a:off x="0" y="-47625"/>
              <a:ext cx="1120089" cy="1695574"/>
            </a:xfrm>
            <a:prstGeom prst="rect">
              <a:avLst/>
            </a:prstGeom>
          </p:spPr>
          <p:txBody>
            <a:bodyPr anchor="ctr" rtlCol="false" tIns="50800" lIns="50800" bIns="50800" rIns="50800"/>
            <a:lstStyle/>
            <a:p>
              <a:pPr algn="ctr">
                <a:lnSpc>
                  <a:spcPts val="3359"/>
                </a:lnSpc>
              </a:pPr>
              <a:r>
                <a:rPr lang="en-US" b="true" sz="2399">
                  <a:solidFill>
                    <a:srgbClr val="000000"/>
                  </a:solidFill>
                  <a:latin typeface="Montserrat Classic Bold"/>
                  <a:ea typeface="Montserrat Classic Bold"/>
                  <a:cs typeface="Montserrat Classic Bold"/>
                  <a:sym typeface="Montserrat Classic Bold"/>
                </a:rPr>
                <a:t>Intensity of the Storm: </a:t>
              </a:r>
              <a:r>
                <a:rPr lang="en-US" sz="2399">
                  <a:solidFill>
                    <a:srgbClr val="000000"/>
                  </a:solidFill>
                  <a:latin typeface="Montserrat Classic"/>
                  <a:ea typeface="Montserrat Classic"/>
                  <a:cs typeface="Montserrat Classic"/>
                  <a:sym typeface="Montserrat Classic"/>
                </a:rPr>
                <a:t>Storm Babet brought intense rainfall and high winds, leading to widespread flooding, landslides, and significant damage across the UK. The severity of the storm, including the issuance of rare red weather warnings and the 7 lives lost, highlights the increasing intensity of storm events in the region.</a:t>
              </a:r>
            </a:p>
          </p:txBody>
        </p:sp>
      </p:grpSp>
      <p:sp>
        <p:nvSpPr>
          <p:cNvPr name="TextBox 12" id="12"/>
          <p:cNvSpPr txBox="true"/>
          <p:nvPr/>
        </p:nvSpPr>
        <p:spPr>
          <a:xfrm rot="0">
            <a:off x="3785407" y="771544"/>
            <a:ext cx="14502593"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a:t>
            </a:r>
          </a:p>
        </p:txBody>
      </p:sp>
      <p:sp>
        <p:nvSpPr>
          <p:cNvPr name="TextBox 13" id="13"/>
          <p:cNvSpPr txBox="true"/>
          <p:nvPr/>
        </p:nvSpPr>
        <p:spPr>
          <a:xfrm rot="0">
            <a:off x="1410887" y="2041465"/>
            <a:ext cx="15466226" cy="1267841"/>
          </a:xfrm>
          <a:prstGeom prst="rect">
            <a:avLst/>
          </a:prstGeom>
        </p:spPr>
        <p:txBody>
          <a:bodyPr anchor="t" rtlCol="false" tIns="0" lIns="0" bIns="0" rIns="0">
            <a:spAutoFit/>
          </a:bodyPr>
          <a:lstStyle/>
          <a:p>
            <a:pPr algn="ctr">
              <a:lnSpc>
                <a:spcPts val="4972"/>
              </a:lnSpc>
            </a:pPr>
            <a:r>
              <a:rPr lang="en-US" b="true" sz="4400">
                <a:solidFill>
                  <a:srgbClr val="000000"/>
                </a:solidFill>
                <a:latin typeface="Montserrat Classic Bold"/>
                <a:ea typeface="Montserrat Classic Bold"/>
                <a:cs typeface="Montserrat Classic Bold"/>
                <a:sym typeface="Montserrat Classic Bold"/>
              </a:rPr>
              <a:t>DOES STORM BABET SHOW THAT </a:t>
            </a:r>
            <a:r>
              <a:rPr lang="en-US" b="true" sz="4400">
                <a:solidFill>
                  <a:srgbClr val="000000"/>
                </a:solidFill>
                <a:latin typeface="Montserrat Classic Bold"/>
                <a:ea typeface="Montserrat Classic Bold"/>
                <a:cs typeface="Montserrat Classic Bold"/>
                <a:sym typeface="Montserrat Classic Bold"/>
              </a:rPr>
              <a:t>THE               WEATHER IN THE UK IS BECOMING MORE EXTREME?</a:t>
            </a:r>
          </a:p>
        </p:txBody>
      </p:sp>
      <p:grpSp>
        <p:nvGrpSpPr>
          <p:cNvPr name="Group 14" id="14"/>
          <p:cNvGrpSpPr/>
          <p:nvPr/>
        </p:nvGrpSpPr>
        <p:grpSpPr>
          <a:xfrm rot="0">
            <a:off x="14000325" y="3578809"/>
            <a:ext cx="4161689" cy="6254499"/>
            <a:chOff x="0" y="0"/>
            <a:chExt cx="1096083" cy="1647275"/>
          </a:xfrm>
        </p:grpSpPr>
        <p:sp>
          <p:nvSpPr>
            <p:cNvPr name="Freeform 15" id="15"/>
            <p:cNvSpPr/>
            <p:nvPr/>
          </p:nvSpPr>
          <p:spPr>
            <a:xfrm flipH="false" flipV="false" rot="0">
              <a:off x="0" y="0"/>
              <a:ext cx="1096083" cy="1647275"/>
            </a:xfrm>
            <a:custGeom>
              <a:avLst/>
              <a:gdLst/>
              <a:ahLst/>
              <a:cxnLst/>
              <a:rect r="r" b="b" t="t" l="l"/>
              <a:pathLst>
                <a:path h="1647275" w="1096083">
                  <a:moveTo>
                    <a:pt x="94874" y="0"/>
                  </a:moveTo>
                  <a:lnTo>
                    <a:pt x="1001208" y="0"/>
                  </a:lnTo>
                  <a:cubicBezTo>
                    <a:pt x="1053606" y="0"/>
                    <a:pt x="1096083" y="42477"/>
                    <a:pt x="1096083" y="94874"/>
                  </a:cubicBezTo>
                  <a:lnTo>
                    <a:pt x="1096083" y="1552401"/>
                  </a:lnTo>
                  <a:cubicBezTo>
                    <a:pt x="1096083" y="1604799"/>
                    <a:pt x="1053606" y="1647275"/>
                    <a:pt x="1001208" y="1647275"/>
                  </a:cubicBezTo>
                  <a:lnTo>
                    <a:pt x="94874" y="1647275"/>
                  </a:lnTo>
                  <a:cubicBezTo>
                    <a:pt x="42477" y="1647275"/>
                    <a:pt x="0" y="1604799"/>
                    <a:pt x="0" y="1552401"/>
                  </a:cubicBezTo>
                  <a:lnTo>
                    <a:pt x="0" y="94874"/>
                  </a:lnTo>
                  <a:cubicBezTo>
                    <a:pt x="0" y="42477"/>
                    <a:pt x="42477" y="0"/>
                    <a:pt x="94874" y="0"/>
                  </a:cubicBezTo>
                  <a:close/>
                </a:path>
              </a:pathLst>
            </a:custGeom>
            <a:solidFill>
              <a:srgbClr val="FFFFFF"/>
            </a:solidFill>
            <a:ln w="66675" cap="rnd">
              <a:solidFill>
                <a:srgbClr val="CC2141"/>
              </a:solidFill>
              <a:prstDash val="solid"/>
              <a:round/>
            </a:ln>
          </p:spPr>
        </p:sp>
        <p:sp>
          <p:nvSpPr>
            <p:cNvPr name="TextBox 16" id="16"/>
            <p:cNvSpPr txBox="true"/>
            <p:nvPr/>
          </p:nvSpPr>
          <p:spPr>
            <a:xfrm>
              <a:off x="0" y="-47625"/>
              <a:ext cx="1096083" cy="1694900"/>
            </a:xfrm>
            <a:prstGeom prst="rect">
              <a:avLst/>
            </a:prstGeom>
          </p:spPr>
          <p:txBody>
            <a:bodyPr anchor="ctr" rtlCol="false" tIns="50800" lIns="50800" bIns="50800" rIns="50800"/>
            <a:lstStyle/>
            <a:p>
              <a:pPr algn="ctr">
                <a:lnSpc>
                  <a:spcPts val="3359"/>
                </a:lnSpc>
              </a:pPr>
              <a:r>
                <a:rPr lang="en-US" b="true" sz="2399">
                  <a:solidFill>
                    <a:srgbClr val="000000"/>
                  </a:solidFill>
                  <a:latin typeface="Montserrat Classic Bold"/>
                  <a:ea typeface="Montserrat Classic Bold"/>
                  <a:cs typeface="Montserrat Classic Bold"/>
                  <a:sym typeface="Montserrat Classic Bold"/>
                </a:rPr>
                <a:t>Historical Comparisons:</a:t>
              </a:r>
              <a:r>
                <a:rPr lang="en-US" sz="2399">
                  <a:solidFill>
                    <a:srgbClr val="000000"/>
                  </a:solidFill>
                  <a:latin typeface="Montserrat Classic"/>
                  <a:ea typeface="Montserrat Classic"/>
                  <a:cs typeface="Montserrat Classic"/>
                  <a:sym typeface="Montserrat Classic"/>
                </a:rPr>
                <a:t> When compared to historical records, the frequency and severity of storms like Babet have increased. This aligns with broader climate trends that show more extreme weather patterns over time, influenced by global temperature rises and changes in atmospheric conditions.</a:t>
              </a:r>
            </a:p>
          </p:txBody>
        </p:sp>
      </p:grpSp>
      <p:grpSp>
        <p:nvGrpSpPr>
          <p:cNvPr name="Group 17" id="17"/>
          <p:cNvGrpSpPr/>
          <p:nvPr/>
        </p:nvGrpSpPr>
        <p:grpSpPr>
          <a:xfrm rot="0">
            <a:off x="9110402" y="3578809"/>
            <a:ext cx="4641028" cy="6254499"/>
            <a:chOff x="0" y="0"/>
            <a:chExt cx="1222328" cy="1647275"/>
          </a:xfrm>
        </p:grpSpPr>
        <p:sp>
          <p:nvSpPr>
            <p:cNvPr name="Freeform 18" id="18"/>
            <p:cNvSpPr/>
            <p:nvPr/>
          </p:nvSpPr>
          <p:spPr>
            <a:xfrm flipH="false" flipV="false" rot="0">
              <a:off x="0" y="0"/>
              <a:ext cx="1222328" cy="1647275"/>
            </a:xfrm>
            <a:custGeom>
              <a:avLst/>
              <a:gdLst/>
              <a:ahLst/>
              <a:cxnLst/>
              <a:rect r="r" b="b" t="t" l="l"/>
              <a:pathLst>
                <a:path h="1647275" w="1222328">
                  <a:moveTo>
                    <a:pt x="85076" y="0"/>
                  </a:moveTo>
                  <a:lnTo>
                    <a:pt x="1137253" y="0"/>
                  </a:lnTo>
                  <a:cubicBezTo>
                    <a:pt x="1184239" y="0"/>
                    <a:pt x="1222328" y="38090"/>
                    <a:pt x="1222328" y="85076"/>
                  </a:cubicBezTo>
                  <a:lnTo>
                    <a:pt x="1222328" y="1562200"/>
                  </a:lnTo>
                  <a:cubicBezTo>
                    <a:pt x="1222328" y="1609186"/>
                    <a:pt x="1184239" y="1647275"/>
                    <a:pt x="1137253" y="1647275"/>
                  </a:cubicBezTo>
                  <a:lnTo>
                    <a:pt x="85076" y="1647275"/>
                  </a:lnTo>
                  <a:cubicBezTo>
                    <a:pt x="62512" y="1647275"/>
                    <a:pt x="40873" y="1638312"/>
                    <a:pt x="24918" y="1622357"/>
                  </a:cubicBezTo>
                  <a:cubicBezTo>
                    <a:pt x="8963" y="1606403"/>
                    <a:pt x="0" y="1584763"/>
                    <a:pt x="0" y="1562200"/>
                  </a:cubicBezTo>
                  <a:lnTo>
                    <a:pt x="0" y="85076"/>
                  </a:lnTo>
                  <a:cubicBezTo>
                    <a:pt x="0" y="62512"/>
                    <a:pt x="8963" y="40873"/>
                    <a:pt x="24918" y="24918"/>
                  </a:cubicBezTo>
                  <a:cubicBezTo>
                    <a:pt x="40873" y="8963"/>
                    <a:pt x="62512" y="0"/>
                    <a:pt x="85076" y="0"/>
                  </a:cubicBezTo>
                  <a:close/>
                </a:path>
              </a:pathLst>
            </a:custGeom>
            <a:solidFill>
              <a:srgbClr val="FFFFFF"/>
            </a:solidFill>
            <a:ln w="66675" cap="rnd">
              <a:solidFill>
                <a:srgbClr val="CC2141"/>
              </a:solidFill>
              <a:prstDash val="solid"/>
              <a:round/>
            </a:ln>
          </p:spPr>
        </p:sp>
        <p:sp>
          <p:nvSpPr>
            <p:cNvPr name="TextBox 19" id="19"/>
            <p:cNvSpPr txBox="true"/>
            <p:nvPr/>
          </p:nvSpPr>
          <p:spPr>
            <a:xfrm>
              <a:off x="0" y="-47625"/>
              <a:ext cx="1222328" cy="1694900"/>
            </a:xfrm>
            <a:prstGeom prst="rect">
              <a:avLst/>
            </a:prstGeom>
          </p:spPr>
          <p:txBody>
            <a:bodyPr anchor="ctr" rtlCol="false" tIns="50800" lIns="50800" bIns="50800" rIns="50800"/>
            <a:lstStyle/>
            <a:p>
              <a:pPr algn="ctr">
                <a:lnSpc>
                  <a:spcPts val="3359"/>
                </a:lnSpc>
              </a:pPr>
              <a:r>
                <a:rPr lang="en-US" b="true" sz="2399">
                  <a:solidFill>
                    <a:srgbClr val="000000"/>
                  </a:solidFill>
                  <a:latin typeface="Montserrat Classic Bold"/>
                  <a:ea typeface="Montserrat Classic Bold"/>
                  <a:cs typeface="Montserrat Classic Bold"/>
                  <a:sym typeface="Montserrat Classic Bold"/>
                </a:rPr>
                <a:t>Widespread Impacts:</a:t>
              </a:r>
              <a:r>
                <a:rPr lang="en-US" sz="2399">
                  <a:solidFill>
                    <a:srgbClr val="000000"/>
                  </a:solidFill>
                  <a:latin typeface="Montserrat Classic"/>
                  <a:ea typeface="Montserrat Classic"/>
                  <a:cs typeface="Montserrat Classic"/>
                  <a:sym typeface="Montserrat Classic"/>
                </a:rPr>
                <a:t> The extensive damage caused by Storm Babet, including flooding of homes, disruption to transportation, and economic losses, underscores the growing risk and impact of extreme weather in the UK. The scale of the storm’s effects reflects the increasing vulnerability of infrastructure and communities to such events.</a:t>
              </a:r>
            </a:p>
          </p:txBody>
        </p:sp>
      </p:grpSp>
      <p:grpSp>
        <p:nvGrpSpPr>
          <p:cNvPr name="Group 20" id="20"/>
          <p:cNvGrpSpPr/>
          <p:nvPr/>
        </p:nvGrpSpPr>
        <p:grpSpPr>
          <a:xfrm rot="0">
            <a:off x="4608669" y="3578809"/>
            <a:ext cx="4252838" cy="6254499"/>
            <a:chOff x="0" y="0"/>
            <a:chExt cx="1120089" cy="1647275"/>
          </a:xfrm>
        </p:grpSpPr>
        <p:sp>
          <p:nvSpPr>
            <p:cNvPr name="Freeform 21" id="21"/>
            <p:cNvSpPr/>
            <p:nvPr/>
          </p:nvSpPr>
          <p:spPr>
            <a:xfrm flipH="false" flipV="false" rot="0">
              <a:off x="0" y="0"/>
              <a:ext cx="1120089" cy="1647275"/>
            </a:xfrm>
            <a:custGeom>
              <a:avLst/>
              <a:gdLst/>
              <a:ahLst/>
              <a:cxnLst/>
              <a:rect r="r" b="b" t="t" l="l"/>
              <a:pathLst>
                <a:path h="1647275" w="1120089">
                  <a:moveTo>
                    <a:pt x="92841" y="0"/>
                  </a:moveTo>
                  <a:lnTo>
                    <a:pt x="1027248" y="0"/>
                  </a:lnTo>
                  <a:cubicBezTo>
                    <a:pt x="1051871" y="0"/>
                    <a:pt x="1075485" y="9781"/>
                    <a:pt x="1092896" y="27193"/>
                  </a:cubicBezTo>
                  <a:cubicBezTo>
                    <a:pt x="1110308" y="44604"/>
                    <a:pt x="1120089" y="68218"/>
                    <a:pt x="1120089" y="92841"/>
                  </a:cubicBezTo>
                  <a:lnTo>
                    <a:pt x="1120089" y="1554434"/>
                  </a:lnTo>
                  <a:cubicBezTo>
                    <a:pt x="1120089" y="1579057"/>
                    <a:pt x="1110308" y="1602672"/>
                    <a:pt x="1092896" y="1620083"/>
                  </a:cubicBezTo>
                  <a:cubicBezTo>
                    <a:pt x="1075485" y="1637494"/>
                    <a:pt x="1051871" y="1647275"/>
                    <a:pt x="1027248" y="1647275"/>
                  </a:cubicBezTo>
                  <a:lnTo>
                    <a:pt x="92841" y="1647275"/>
                  </a:lnTo>
                  <a:cubicBezTo>
                    <a:pt x="68218" y="1647275"/>
                    <a:pt x="44604" y="1637494"/>
                    <a:pt x="27193" y="1620083"/>
                  </a:cubicBezTo>
                  <a:cubicBezTo>
                    <a:pt x="9781" y="1602672"/>
                    <a:pt x="0" y="1579057"/>
                    <a:pt x="0" y="1554434"/>
                  </a:cubicBezTo>
                  <a:lnTo>
                    <a:pt x="0" y="92841"/>
                  </a:lnTo>
                  <a:cubicBezTo>
                    <a:pt x="0" y="68218"/>
                    <a:pt x="9781" y="44604"/>
                    <a:pt x="27193" y="27193"/>
                  </a:cubicBezTo>
                  <a:cubicBezTo>
                    <a:pt x="44604" y="9781"/>
                    <a:pt x="68218" y="0"/>
                    <a:pt x="92841" y="0"/>
                  </a:cubicBezTo>
                  <a:close/>
                </a:path>
              </a:pathLst>
            </a:custGeom>
            <a:solidFill>
              <a:srgbClr val="FFFFFF"/>
            </a:solidFill>
            <a:ln w="66675" cap="rnd">
              <a:solidFill>
                <a:srgbClr val="CC2141"/>
              </a:solidFill>
              <a:prstDash val="solid"/>
              <a:round/>
            </a:ln>
          </p:spPr>
        </p:sp>
        <p:sp>
          <p:nvSpPr>
            <p:cNvPr name="TextBox 22" id="22"/>
            <p:cNvSpPr txBox="true"/>
            <p:nvPr/>
          </p:nvSpPr>
          <p:spPr>
            <a:xfrm>
              <a:off x="0" y="-47625"/>
              <a:ext cx="1120089" cy="1694900"/>
            </a:xfrm>
            <a:prstGeom prst="rect">
              <a:avLst/>
            </a:prstGeom>
          </p:spPr>
          <p:txBody>
            <a:bodyPr anchor="ctr" rtlCol="false" tIns="50800" lIns="50800" bIns="50800" rIns="50800"/>
            <a:lstStyle/>
            <a:p>
              <a:pPr algn="ctr">
                <a:lnSpc>
                  <a:spcPts val="3359"/>
                </a:lnSpc>
              </a:pPr>
              <a:r>
                <a:rPr lang="en-US" b="true" sz="2399">
                  <a:solidFill>
                    <a:srgbClr val="000000"/>
                  </a:solidFill>
                  <a:latin typeface="Montserrat Classic Bold"/>
                  <a:ea typeface="Montserrat Classic Bold"/>
                  <a:cs typeface="Montserrat Classic Bold"/>
                  <a:sym typeface="Montserrat Classic Bold"/>
                </a:rPr>
                <a:t>Frequency of Severe Weather Events: </a:t>
              </a:r>
              <a:r>
                <a:rPr lang="en-US" sz="2399">
                  <a:solidFill>
                    <a:srgbClr val="000000"/>
                  </a:solidFill>
                  <a:latin typeface="Montserrat Classic"/>
                  <a:ea typeface="Montserrat Classic"/>
                  <a:cs typeface="Montserrat Classic"/>
                  <a:sym typeface="Montserrat Classic"/>
                </a:rPr>
                <a:t>Storm Babet is part of a pattern of recent severe storms in the UK, such as Storm Ciara and Storm Dennis in 2020. The frequency of such extreme weather events suggests a trend towards more volatile weather conditions, which many experts link to climate change.</a:t>
              </a:r>
              <a:r>
                <a:rPr lang="en-US" sz="2399">
                  <a:solidFill>
                    <a:srgbClr val="000000"/>
                  </a:solidFill>
                  <a:latin typeface="Montserrat Classic"/>
                  <a:ea typeface="Montserrat Classic"/>
                  <a:cs typeface="Montserrat Classic"/>
                  <a:sym typeface="Montserrat Classic"/>
                </a:rPr>
                <a:t> </a:t>
              </a:r>
            </a:p>
          </p:txBody>
        </p:sp>
      </p:grpSp>
      <p:sp>
        <p:nvSpPr>
          <p:cNvPr name="TextBox 23" id="23"/>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grpSp>
        <p:nvGrpSpPr>
          <p:cNvPr name="Group 3" id="3"/>
          <p:cNvGrpSpPr/>
          <p:nvPr/>
        </p:nvGrpSpPr>
        <p:grpSpPr>
          <a:xfrm rot="0">
            <a:off x="0" y="651219"/>
            <a:ext cx="18775720" cy="1250020"/>
            <a:chOff x="0" y="0"/>
            <a:chExt cx="7425681" cy="494375"/>
          </a:xfrm>
        </p:grpSpPr>
        <p:sp>
          <p:nvSpPr>
            <p:cNvPr name="Freeform 4" id="4"/>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5" id="5"/>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6" id="6"/>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2283142" y="3849053"/>
            <a:ext cx="203835" cy="227648"/>
            <a:chOff x="0" y="0"/>
            <a:chExt cx="271780" cy="303530"/>
          </a:xfrm>
        </p:grpSpPr>
        <p:sp>
          <p:nvSpPr>
            <p:cNvPr name="Freeform 8" id="8"/>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sp>
        <p:nvSpPr>
          <p:cNvPr name="Freeform 9" id="9"/>
          <p:cNvSpPr/>
          <p:nvPr/>
        </p:nvSpPr>
        <p:spPr>
          <a:xfrm flipH="false" flipV="false" rot="0">
            <a:off x="14111109" y="8029844"/>
            <a:ext cx="4148316" cy="2628361"/>
          </a:xfrm>
          <a:custGeom>
            <a:avLst/>
            <a:gdLst/>
            <a:ahLst/>
            <a:cxnLst/>
            <a:rect r="r" b="b" t="t" l="l"/>
            <a:pathLst>
              <a:path h="2628361" w="4148316">
                <a:moveTo>
                  <a:pt x="0" y="0"/>
                </a:moveTo>
                <a:lnTo>
                  <a:pt x="4148316" y="0"/>
                </a:lnTo>
                <a:lnTo>
                  <a:pt x="4148316" y="2628362"/>
                </a:lnTo>
                <a:lnTo>
                  <a:pt x="0" y="2628362"/>
                </a:lnTo>
                <a:lnTo>
                  <a:pt x="0" y="0"/>
                </a:lnTo>
                <a:close/>
              </a:path>
            </a:pathLst>
          </a:custGeom>
          <a:blipFill>
            <a:blip r:embed="rId5"/>
            <a:stretch>
              <a:fillRect l="-25363" t="-23128" r="-49588" b="-152995"/>
            </a:stretch>
          </a:blipFill>
        </p:spPr>
      </p:sp>
      <p:sp>
        <p:nvSpPr>
          <p:cNvPr name="Freeform 10" id="10"/>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6"/>
            <a:stretch>
              <a:fillRect l="-21116" t="0" r="-19874" b="-67942"/>
            </a:stretch>
          </a:blipFill>
        </p:spPr>
      </p:sp>
      <p:sp>
        <p:nvSpPr>
          <p:cNvPr name="TextBox 11" id="11"/>
          <p:cNvSpPr txBox="true"/>
          <p:nvPr/>
        </p:nvSpPr>
        <p:spPr>
          <a:xfrm rot="0">
            <a:off x="3670260" y="3907327"/>
            <a:ext cx="10947480" cy="3980181"/>
          </a:xfrm>
          <a:prstGeom prst="rect">
            <a:avLst/>
          </a:prstGeom>
        </p:spPr>
        <p:txBody>
          <a:bodyPr anchor="t" rtlCol="false" tIns="0" lIns="0" bIns="0" rIns="0">
            <a:spAutoFit/>
          </a:bodyPr>
          <a:lstStyle/>
          <a:p>
            <a:pPr algn="ctr">
              <a:lnSpc>
                <a:spcPts val="5319"/>
              </a:lnSpc>
            </a:pPr>
            <a:r>
              <a:rPr lang="en-US" sz="3799" b="true">
                <a:solidFill>
                  <a:srgbClr val="000000"/>
                </a:solidFill>
                <a:latin typeface="Montserrat Classic Bold"/>
                <a:ea typeface="Montserrat Classic Bold"/>
                <a:cs typeface="Montserrat Classic Bold"/>
                <a:sym typeface="Montserrat Classic Bold"/>
              </a:rPr>
              <a:t>TASK: </a:t>
            </a:r>
          </a:p>
          <a:p>
            <a:pPr algn="ctr">
              <a:lnSpc>
                <a:spcPts val="5319"/>
              </a:lnSpc>
            </a:pPr>
            <a:r>
              <a:rPr lang="en-US" sz="3799" b="true">
                <a:solidFill>
                  <a:srgbClr val="000000"/>
                </a:solidFill>
                <a:latin typeface="Montserrat Classic Bold"/>
                <a:ea typeface="Montserrat Classic Bold"/>
                <a:cs typeface="Montserrat Classic Bold"/>
                <a:sym typeface="Montserrat Classic Bold"/>
              </a:rPr>
              <a:t>Answer the question on your worksheet: </a:t>
            </a:r>
          </a:p>
          <a:p>
            <a:pPr algn="ctr">
              <a:lnSpc>
                <a:spcPts val="5319"/>
              </a:lnSpc>
              <a:spcBef>
                <a:spcPct val="0"/>
              </a:spcBef>
            </a:pPr>
            <a:r>
              <a:rPr lang="en-US" b="true" sz="3799">
                <a:solidFill>
                  <a:srgbClr val="000000"/>
                </a:solidFill>
                <a:latin typeface="Montserrat Classic Bold"/>
                <a:ea typeface="Montserrat Classic Bold"/>
                <a:cs typeface="Montserrat Classic Bold"/>
                <a:sym typeface="Montserrat Classic Bold"/>
              </a:rPr>
              <a:t>‘Using evidence from the case study, explain the social and economic impacts of Storm Babet and what they show about extreme weather in the UK’</a:t>
            </a:r>
          </a:p>
        </p:txBody>
      </p:sp>
      <p:sp>
        <p:nvSpPr>
          <p:cNvPr name="Freeform 12" id="12"/>
          <p:cNvSpPr/>
          <p:nvPr/>
        </p:nvSpPr>
        <p:spPr>
          <a:xfrm flipH="false" flipV="false" rot="0">
            <a:off x="14379130" y="4876647"/>
            <a:ext cx="2155106" cy="2308241"/>
          </a:xfrm>
          <a:custGeom>
            <a:avLst/>
            <a:gdLst/>
            <a:ahLst/>
            <a:cxnLst/>
            <a:rect r="r" b="b" t="t" l="l"/>
            <a:pathLst>
              <a:path h="2308241" w="2155106">
                <a:moveTo>
                  <a:pt x="0" y="0"/>
                </a:moveTo>
                <a:lnTo>
                  <a:pt x="2155106" y="0"/>
                </a:lnTo>
                <a:lnTo>
                  <a:pt x="2155106" y="2308241"/>
                </a:lnTo>
                <a:lnTo>
                  <a:pt x="0" y="2308241"/>
                </a:lnTo>
                <a:lnTo>
                  <a:pt x="0" y="0"/>
                </a:lnTo>
                <a:close/>
              </a:path>
            </a:pathLst>
          </a:custGeom>
          <a:blipFill>
            <a:blip r:embed="rId7"/>
            <a:stretch>
              <a:fillRect l="-175504" t="-8682" r="-45209" b="-63036"/>
            </a:stretch>
          </a:blipFill>
        </p:spPr>
      </p:sp>
      <p:sp>
        <p:nvSpPr>
          <p:cNvPr name="TextBox 13" id="13"/>
          <p:cNvSpPr txBox="true"/>
          <p:nvPr/>
        </p:nvSpPr>
        <p:spPr>
          <a:xfrm rot="0">
            <a:off x="3785407" y="771544"/>
            <a:ext cx="14502593"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a:t>
            </a:r>
          </a:p>
        </p:txBody>
      </p:sp>
      <p:sp>
        <p:nvSpPr>
          <p:cNvPr name="Freeform 14" id="14"/>
          <p:cNvSpPr/>
          <p:nvPr/>
        </p:nvSpPr>
        <p:spPr>
          <a:xfrm flipH="true" flipV="false" rot="17732">
            <a:off x="-309723" y="6373110"/>
            <a:ext cx="4349997" cy="3902697"/>
          </a:xfrm>
          <a:custGeom>
            <a:avLst/>
            <a:gdLst/>
            <a:ahLst/>
            <a:cxnLst/>
            <a:rect r="r" b="b" t="t" l="l"/>
            <a:pathLst>
              <a:path h="3902697" w="4349997">
                <a:moveTo>
                  <a:pt x="4349997" y="0"/>
                </a:moveTo>
                <a:lnTo>
                  <a:pt x="0" y="0"/>
                </a:lnTo>
                <a:lnTo>
                  <a:pt x="0" y="3902697"/>
                </a:lnTo>
                <a:lnTo>
                  <a:pt x="4349997" y="3902697"/>
                </a:lnTo>
                <a:lnTo>
                  <a:pt x="4349997" y="0"/>
                </a:lnTo>
                <a:close/>
              </a:path>
            </a:pathLst>
          </a:custGeom>
          <a:blipFill>
            <a:blip r:embed="rId8"/>
            <a:stretch>
              <a:fillRect l="0" t="-2108" r="0" b="-2108"/>
            </a:stretch>
          </a:blipFill>
        </p:spPr>
      </p:sp>
      <p:sp>
        <p:nvSpPr>
          <p:cNvPr name="Freeform 15" id="15"/>
          <p:cNvSpPr/>
          <p:nvPr/>
        </p:nvSpPr>
        <p:spPr>
          <a:xfrm flipH="false" flipV="false" rot="530332">
            <a:off x="926221" y="6441533"/>
            <a:ext cx="2506893" cy="3564488"/>
          </a:xfrm>
          <a:custGeom>
            <a:avLst/>
            <a:gdLst/>
            <a:ahLst/>
            <a:cxnLst/>
            <a:rect r="r" b="b" t="t" l="l"/>
            <a:pathLst>
              <a:path h="3564488" w="2506893">
                <a:moveTo>
                  <a:pt x="0" y="0"/>
                </a:moveTo>
                <a:lnTo>
                  <a:pt x="2506893" y="0"/>
                </a:lnTo>
                <a:lnTo>
                  <a:pt x="2506893" y="3564489"/>
                </a:lnTo>
                <a:lnTo>
                  <a:pt x="0" y="3564489"/>
                </a:lnTo>
                <a:lnTo>
                  <a:pt x="0" y="0"/>
                </a:lnTo>
                <a:close/>
              </a:path>
            </a:pathLst>
          </a:custGeom>
          <a:blipFill>
            <a:blip r:embed="rId9"/>
            <a:stretch>
              <a:fillRect l="0" t="0" r="0" b="0"/>
            </a:stretch>
          </a:blipFill>
        </p:spPr>
      </p:sp>
      <p:sp>
        <p:nvSpPr>
          <p:cNvPr name="Freeform 16" id="16"/>
          <p:cNvSpPr/>
          <p:nvPr/>
        </p:nvSpPr>
        <p:spPr>
          <a:xfrm flipH="true" flipV="false" rot="17732">
            <a:off x="662902" y="8287090"/>
            <a:ext cx="2676805" cy="1539586"/>
          </a:xfrm>
          <a:custGeom>
            <a:avLst/>
            <a:gdLst/>
            <a:ahLst/>
            <a:cxnLst/>
            <a:rect r="r" b="b" t="t" l="l"/>
            <a:pathLst>
              <a:path h="1539586" w="2676805">
                <a:moveTo>
                  <a:pt x="2676805" y="0"/>
                </a:moveTo>
                <a:lnTo>
                  <a:pt x="0" y="0"/>
                </a:lnTo>
                <a:lnTo>
                  <a:pt x="0" y="1539585"/>
                </a:lnTo>
                <a:lnTo>
                  <a:pt x="2676805" y="1539585"/>
                </a:lnTo>
                <a:lnTo>
                  <a:pt x="2676805" y="0"/>
                </a:lnTo>
                <a:close/>
              </a:path>
            </a:pathLst>
          </a:custGeom>
          <a:blipFill>
            <a:blip r:embed="rId10"/>
            <a:stretch>
              <a:fillRect l="-22405" t="-42076" r="-34666" b="0"/>
            </a:stretch>
          </a:blipFill>
        </p:spPr>
      </p:sp>
      <p:sp>
        <p:nvSpPr>
          <p:cNvPr name="TextBox 17" id="17"/>
          <p:cNvSpPr txBox="true"/>
          <p:nvPr/>
        </p:nvSpPr>
        <p:spPr>
          <a:xfrm rot="0">
            <a:off x="1410887" y="1927165"/>
            <a:ext cx="15466226" cy="1536065"/>
          </a:xfrm>
          <a:prstGeom prst="rect">
            <a:avLst/>
          </a:prstGeom>
        </p:spPr>
        <p:txBody>
          <a:bodyPr anchor="t" rtlCol="false" tIns="0" lIns="0" bIns="0" rIns="0">
            <a:spAutoFit/>
          </a:bodyPr>
          <a:lstStyle/>
          <a:p>
            <a:pPr algn="ctr">
              <a:lnSpc>
                <a:spcPts val="6160"/>
              </a:lnSpc>
              <a:spcBef>
                <a:spcPct val="0"/>
              </a:spcBef>
            </a:pPr>
            <a:r>
              <a:rPr lang="en-US" b="true" sz="4400">
                <a:solidFill>
                  <a:srgbClr val="000000"/>
                </a:solidFill>
                <a:latin typeface="Montserrat Classic Bold"/>
                <a:ea typeface="Montserrat Classic Bold"/>
                <a:cs typeface="Montserrat Classic Bold"/>
                <a:sym typeface="Montserrat Classic Bold"/>
              </a:rPr>
              <a:t>DOES STORM BABET SHOW THAT </a:t>
            </a:r>
            <a:r>
              <a:rPr lang="en-US" b="true" sz="4400">
                <a:solidFill>
                  <a:srgbClr val="000000"/>
                </a:solidFill>
                <a:latin typeface="Montserrat Classic Bold"/>
                <a:ea typeface="Montserrat Classic Bold"/>
                <a:cs typeface="Montserrat Classic Bold"/>
                <a:sym typeface="Montserrat Classic Bold"/>
              </a:rPr>
              <a:t>THE               WEATHER IN THE UK IS BECOMING MORE EXTREME?</a:t>
            </a:r>
          </a:p>
        </p:txBody>
      </p:sp>
      <p:sp>
        <p:nvSpPr>
          <p:cNvPr name="TextBox 18" id="18"/>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grpSp>
        <p:nvGrpSpPr>
          <p:cNvPr name="Group 3" id="3"/>
          <p:cNvGrpSpPr/>
          <p:nvPr/>
        </p:nvGrpSpPr>
        <p:grpSpPr>
          <a:xfrm rot="0">
            <a:off x="0" y="651219"/>
            <a:ext cx="18775720" cy="1250020"/>
            <a:chOff x="0" y="0"/>
            <a:chExt cx="7425681" cy="494375"/>
          </a:xfrm>
        </p:grpSpPr>
        <p:sp>
          <p:nvSpPr>
            <p:cNvPr name="Freeform 4" id="4"/>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5" id="5"/>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6" id="6"/>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2283142" y="3849053"/>
            <a:ext cx="203835" cy="227648"/>
            <a:chOff x="0" y="0"/>
            <a:chExt cx="271780" cy="303530"/>
          </a:xfrm>
        </p:grpSpPr>
        <p:sp>
          <p:nvSpPr>
            <p:cNvPr name="Freeform 8" id="8"/>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sp>
        <p:nvSpPr>
          <p:cNvPr name="Freeform 9" id="9"/>
          <p:cNvSpPr/>
          <p:nvPr/>
        </p:nvSpPr>
        <p:spPr>
          <a:xfrm flipH="false" flipV="false" rot="0">
            <a:off x="14139684" y="7658639"/>
            <a:ext cx="4148316" cy="2628361"/>
          </a:xfrm>
          <a:custGeom>
            <a:avLst/>
            <a:gdLst/>
            <a:ahLst/>
            <a:cxnLst/>
            <a:rect r="r" b="b" t="t" l="l"/>
            <a:pathLst>
              <a:path h="2628361" w="4148316">
                <a:moveTo>
                  <a:pt x="0" y="0"/>
                </a:moveTo>
                <a:lnTo>
                  <a:pt x="4148316" y="0"/>
                </a:lnTo>
                <a:lnTo>
                  <a:pt x="4148316" y="2628361"/>
                </a:lnTo>
                <a:lnTo>
                  <a:pt x="0" y="2628361"/>
                </a:lnTo>
                <a:lnTo>
                  <a:pt x="0" y="0"/>
                </a:lnTo>
                <a:close/>
              </a:path>
            </a:pathLst>
          </a:custGeom>
          <a:blipFill>
            <a:blip r:embed="rId5"/>
            <a:stretch>
              <a:fillRect l="-25363" t="-23128" r="-49588" b="-152995"/>
            </a:stretch>
          </a:blipFill>
        </p:spPr>
      </p:sp>
      <p:sp>
        <p:nvSpPr>
          <p:cNvPr name="Freeform 10" id="10"/>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6"/>
            <a:stretch>
              <a:fillRect l="-21116" t="0" r="-19874" b="-67942"/>
            </a:stretch>
          </a:blipFill>
        </p:spPr>
      </p:sp>
      <p:grpSp>
        <p:nvGrpSpPr>
          <p:cNvPr name="Group 11" id="11"/>
          <p:cNvGrpSpPr/>
          <p:nvPr/>
        </p:nvGrpSpPr>
        <p:grpSpPr>
          <a:xfrm rot="0">
            <a:off x="2283142" y="3849053"/>
            <a:ext cx="203835" cy="227648"/>
            <a:chOff x="0" y="0"/>
            <a:chExt cx="271780" cy="303530"/>
          </a:xfrm>
        </p:grpSpPr>
        <p:sp>
          <p:nvSpPr>
            <p:cNvPr name="Freeform 12" id="12"/>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sp>
        <p:nvSpPr>
          <p:cNvPr name="TextBox 13" id="13"/>
          <p:cNvSpPr txBox="true"/>
          <p:nvPr/>
        </p:nvSpPr>
        <p:spPr>
          <a:xfrm rot="0">
            <a:off x="2237680" y="3303889"/>
            <a:ext cx="13812640" cy="1979931"/>
          </a:xfrm>
          <a:prstGeom prst="rect">
            <a:avLst/>
          </a:prstGeom>
        </p:spPr>
        <p:txBody>
          <a:bodyPr anchor="t" rtlCol="false" tIns="0" lIns="0" bIns="0" rIns="0">
            <a:spAutoFit/>
          </a:bodyPr>
          <a:lstStyle/>
          <a:p>
            <a:pPr algn="ctr">
              <a:lnSpc>
                <a:spcPts val="5319"/>
              </a:lnSpc>
            </a:pPr>
            <a:r>
              <a:rPr lang="en-US" sz="3799" b="true">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Fill the blanks on your worksheet with the correct answers about Storm Babet.</a:t>
            </a:r>
          </a:p>
        </p:txBody>
      </p:sp>
      <p:sp>
        <p:nvSpPr>
          <p:cNvPr name="Freeform 14" id="14"/>
          <p:cNvSpPr/>
          <p:nvPr/>
        </p:nvSpPr>
        <p:spPr>
          <a:xfrm flipH="false" flipV="false" rot="0">
            <a:off x="3244924" y="5484331"/>
            <a:ext cx="11798152" cy="2541194"/>
          </a:xfrm>
          <a:custGeom>
            <a:avLst/>
            <a:gdLst/>
            <a:ahLst/>
            <a:cxnLst/>
            <a:rect r="r" b="b" t="t" l="l"/>
            <a:pathLst>
              <a:path h="2541194" w="11798152">
                <a:moveTo>
                  <a:pt x="0" y="0"/>
                </a:moveTo>
                <a:lnTo>
                  <a:pt x="11798152" y="0"/>
                </a:lnTo>
                <a:lnTo>
                  <a:pt x="11798152" y="2541194"/>
                </a:lnTo>
                <a:lnTo>
                  <a:pt x="0" y="2541194"/>
                </a:lnTo>
                <a:lnTo>
                  <a:pt x="0" y="0"/>
                </a:lnTo>
                <a:close/>
              </a:path>
            </a:pathLst>
          </a:custGeom>
          <a:blipFill>
            <a:blip r:embed="rId7"/>
            <a:stretch>
              <a:fillRect l="0" t="-62735" r="0" b="0"/>
            </a:stretch>
          </a:blipFill>
        </p:spPr>
      </p:sp>
      <p:sp>
        <p:nvSpPr>
          <p:cNvPr name="Freeform 15" id="15"/>
          <p:cNvSpPr/>
          <p:nvPr/>
        </p:nvSpPr>
        <p:spPr>
          <a:xfrm flipH="false" flipV="false" rot="0">
            <a:off x="14240361" y="3930102"/>
            <a:ext cx="2155106" cy="2326162"/>
          </a:xfrm>
          <a:custGeom>
            <a:avLst/>
            <a:gdLst/>
            <a:ahLst/>
            <a:cxnLst/>
            <a:rect r="r" b="b" t="t" l="l"/>
            <a:pathLst>
              <a:path h="2326162" w="2155106">
                <a:moveTo>
                  <a:pt x="0" y="0"/>
                </a:moveTo>
                <a:lnTo>
                  <a:pt x="2155106" y="0"/>
                </a:lnTo>
                <a:lnTo>
                  <a:pt x="2155106" y="2326161"/>
                </a:lnTo>
                <a:lnTo>
                  <a:pt x="0" y="2326161"/>
                </a:lnTo>
                <a:lnTo>
                  <a:pt x="0" y="0"/>
                </a:lnTo>
                <a:close/>
              </a:path>
            </a:pathLst>
          </a:custGeom>
          <a:blipFill>
            <a:blip r:embed="rId8"/>
            <a:stretch>
              <a:fillRect l="-175504" t="-8615" r="-45209" b="-61780"/>
            </a:stretch>
          </a:blipFill>
        </p:spPr>
      </p:sp>
      <p:sp>
        <p:nvSpPr>
          <p:cNvPr name="TextBox 16" id="16"/>
          <p:cNvSpPr txBox="true"/>
          <p:nvPr/>
        </p:nvSpPr>
        <p:spPr>
          <a:xfrm rot="0">
            <a:off x="5002212" y="771544"/>
            <a:ext cx="10545812"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 </a:t>
            </a:r>
          </a:p>
        </p:txBody>
      </p:sp>
      <p:sp>
        <p:nvSpPr>
          <p:cNvPr name="TextBox 17" id="17"/>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grpSp>
        <p:nvGrpSpPr>
          <p:cNvPr name="Group 3" id="3"/>
          <p:cNvGrpSpPr/>
          <p:nvPr/>
        </p:nvGrpSpPr>
        <p:grpSpPr>
          <a:xfrm rot="0">
            <a:off x="0" y="651219"/>
            <a:ext cx="18775720" cy="1250020"/>
            <a:chOff x="0" y="0"/>
            <a:chExt cx="7425681" cy="494375"/>
          </a:xfrm>
        </p:grpSpPr>
        <p:sp>
          <p:nvSpPr>
            <p:cNvPr name="Freeform 4" id="4"/>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5" id="5"/>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6" id="6"/>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2283142" y="3849053"/>
            <a:ext cx="203835" cy="227648"/>
            <a:chOff x="0" y="0"/>
            <a:chExt cx="271780" cy="303530"/>
          </a:xfrm>
        </p:grpSpPr>
        <p:sp>
          <p:nvSpPr>
            <p:cNvPr name="Freeform 8" id="8"/>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sp>
        <p:nvSpPr>
          <p:cNvPr name="Freeform 9" id="9"/>
          <p:cNvSpPr/>
          <p:nvPr/>
        </p:nvSpPr>
        <p:spPr>
          <a:xfrm flipH="false" flipV="false" rot="0">
            <a:off x="14139684" y="7658639"/>
            <a:ext cx="4148316" cy="2628361"/>
          </a:xfrm>
          <a:custGeom>
            <a:avLst/>
            <a:gdLst/>
            <a:ahLst/>
            <a:cxnLst/>
            <a:rect r="r" b="b" t="t" l="l"/>
            <a:pathLst>
              <a:path h="2628361" w="4148316">
                <a:moveTo>
                  <a:pt x="0" y="0"/>
                </a:moveTo>
                <a:lnTo>
                  <a:pt x="4148316" y="0"/>
                </a:lnTo>
                <a:lnTo>
                  <a:pt x="4148316" y="2628361"/>
                </a:lnTo>
                <a:lnTo>
                  <a:pt x="0" y="2628361"/>
                </a:lnTo>
                <a:lnTo>
                  <a:pt x="0" y="0"/>
                </a:lnTo>
                <a:close/>
              </a:path>
            </a:pathLst>
          </a:custGeom>
          <a:blipFill>
            <a:blip r:embed="rId5"/>
            <a:stretch>
              <a:fillRect l="-25363" t="-23128" r="-49588" b="-152995"/>
            </a:stretch>
          </a:blipFill>
        </p:spPr>
      </p:sp>
      <p:sp>
        <p:nvSpPr>
          <p:cNvPr name="Freeform 10" id="10"/>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6"/>
            <a:stretch>
              <a:fillRect l="-21116" t="0" r="-19874" b="-67942"/>
            </a:stretch>
          </a:blipFill>
        </p:spPr>
      </p:sp>
      <p:grpSp>
        <p:nvGrpSpPr>
          <p:cNvPr name="Group 11" id="11"/>
          <p:cNvGrpSpPr/>
          <p:nvPr/>
        </p:nvGrpSpPr>
        <p:grpSpPr>
          <a:xfrm rot="0">
            <a:off x="3189958" y="2965808"/>
            <a:ext cx="11908085" cy="5632496"/>
            <a:chOff x="0" y="0"/>
            <a:chExt cx="15877446" cy="7509995"/>
          </a:xfrm>
        </p:grpSpPr>
        <p:grpSp>
          <p:nvGrpSpPr>
            <p:cNvPr name="Group 12" id="12"/>
            <p:cNvGrpSpPr/>
            <p:nvPr/>
          </p:nvGrpSpPr>
          <p:grpSpPr>
            <a:xfrm rot="0">
              <a:off x="0" y="0"/>
              <a:ext cx="15877446" cy="7509995"/>
              <a:chOff x="0" y="0"/>
              <a:chExt cx="3136286" cy="1483456"/>
            </a:xfrm>
          </p:grpSpPr>
          <p:sp>
            <p:nvSpPr>
              <p:cNvPr name="Freeform 13" id="13"/>
              <p:cNvSpPr/>
              <p:nvPr/>
            </p:nvSpPr>
            <p:spPr>
              <a:xfrm flipH="false" flipV="false" rot="0">
                <a:off x="0" y="0"/>
                <a:ext cx="3136286" cy="1483456"/>
              </a:xfrm>
              <a:custGeom>
                <a:avLst/>
                <a:gdLst/>
                <a:ahLst/>
                <a:cxnLst/>
                <a:rect r="r" b="b" t="t" l="l"/>
                <a:pathLst>
                  <a:path h="1483456" w="3136286">
                    <a:moveTo>
                      <a:pt x="33157" y="0"/>
                    </a:moveTo>
                    <a:lnTo>
                      <a:pt x="3103129" y="0"/>
                    </a:lnTo>
                    <a:cubicBezTo>
                      <a:pt x="3111922" y="0"/>
                      <a:pt x="3120356" y="3493"/>
                      <a:pt x="3126574" y="9711"/>
                    </a:cubicBezTo>
                    <a:cubicBezTo>
                      <a:pt x="3132792" y="15930"/>
                      <a:pt x="3136286" y="24363"/>
                      <a:pt x="3136286" y="33157"/>
                    </a:cubicBezTo>
                    <a:lnTo>
                      <a:pt x="3136286" y="1450299"/>
                    </a:lnTo>
                    <a:cubicBezTo>
                      <a:pt x="3136286" y="1468611"/>
                      <a:pt x="3121441" y="1483456"/>
                      <a:pt x="3103129" y="1483456"/>
                    </a:cubicBezTo>
                    <a:lnTo>
                      <a:pt x="33157" y="1483456"/>
                    </a:lnTo>
                    <a:cubicBezTo>
                      <a:pt x="24363" y="1483456"/>
                      <a:pt x="15930" y="1479962"/>
                      <a:pt x="9711" y="1473744"/>
                    </a:cubicBezTo>
                    <a:cubicBezTo>
                      <a:pt x="3493" y="1467526"/>
                      <a:pt x="0" y="1459092"/>
                      <a:pt x="0" y="1450299"/>
                    </a:cubicBezTo>
                    <a:lnTo>
                      <a:pt x="0" y="33157"/>
                    </a:lnTo>
                    <a:cubicBezTo>
                      <a:pt x="0" y="24363"/>
                      <a:pt x="3493" y="15930"/>
                      <a:pt x="9711" y="9711"/>
                    </a:cubicBezTo>
                    <a:cubicBezTo>
                      <a:pt x="15930" y="3493"/>
                      <a:pt x="24363" y="0"/>
                      <a:pt x="33157" y="0"/>
                    </a:cubicBezTo>
                    <a:close/>
                  </a:path>
                </a:pathLst>
              </a:custGeom>
              <a:solidFill>
                <a:srgbClr val="FFFFFF"/>
              </a:solidFill>
              <a:ln w="57150" cap="rnd">
                <a:solidFill>
                  <a:srgbClr val="309DC3"/>
                </a:solidFill>
                <a:prstDash val="solid"/>
                <a:round/>
              </a:ln>
            </p:spPr>
          </p:sp>
          <p:sp>
            <p:nvSpPr>
              <p:cNvPr name="TextBox 14" id="14"/>
              <p:cNvSpPr txBox="true"/>
              <p:nvPr/>
            </p:nvSpPr>
            <p:spPr>
              <a:xfrm>
                <a:off x="0" y="-47625"/>
                <a:ext cx="3136286" cy="1531081"/>
              </a:xfrm>
              <a:prstGeom prst="rect">
                <a:avLst/>
              </a:prstGeom>
            </p:spPr>
            <p:txBody>
              <a:bodyPr anchor="ctr" rtlCol="false" tIns="50800" lIns="50800" bIns="50800" rIns="50800"/>
              <a:lstStyle/>
              <a:p>
                <a:pPr algn="ctr">
                  <a:lnSpc>
                    <a:spcPts val="2659"/>
                  </a:lnSpc>
                </a:pPr>
              </a:p>
            </p:txBody>
          </p:sp>
        </p:grpSp>
        <p:sp>
          <p:nvSpPr>
            <p:cNvPr name="TextBox 15" id="15"/>
            <p:cNvSpPr txBox="true"/>
            <p:nvPr/>
          </p:nvSpPr>
          <p:spPr>
            <a:xfrm rot="0">
              <a:off x="201561" y="229877"/>
              <a:ext cx="15474325" cy="6964516"/>
            </a:xfrm>
            <a:prstGeom prst="rect">
              <a:avLst/>
            </a:prstGeom>
          </p:spPr>
          <p:txBody>
            <a:bodyPr anchor="t" rtlCol="false" tIns="0" lIns="0" bIns="0" rIns="0">
              <a:spAutoFit/>
            </a:bodyPr>
            <a:lstStyle/>
            <a:p>
              <a:pPr algn="ctr">
                <a:lnSpc>
                  <a:spcPts val="5965"/>
                </a:lnSpc>
                <a:spcBef>
                  <a:spcPct val="0"/>
                </a:spcBef>
              </a:pPr>
              <a:r>
                <a:rPr lang="en-US" sz="4261">
                  <a:solidFill>
                    <a:srgbClr val="000000"/>
                  </a:solidFill>
                  <a:latin typeface="Montserrat Classic"/>
                  <a:ea typeface="Montserrat Classic"/>
                  <a:cs typeface="Montserrat Classic"/>
                  <a:sym typeface="Montserrat Classic"/>
                </a:rPr>
                <a:t>Storm </a:t>
              </a:r>
              <a:r>
                <a:rPr lang="en-US" b="true" sz="4261" u="sng">
                  <a:solidFill>
                    <a:srgbClr val="000000"/>
                  </a:solidFill>
                  <a:latin typeface="Montserrat Classic Bold"/>
                  <a:ea typeface="Montserrat Classic Bold"/>
                  <a:cs typeface="Montserrat Classic Bold"/>
                  <a:sym typeface="Montserrat Classic Bold"/>
                </a:rPr>
                <a:t>Babet</a:t>
              </a:r>
              <a:r>
                <a:rPr lang="en-US" sz="4261">
                  <a:solidFill>
                    <a:srgbClr val="000000"/>
                  </a:solidFill>
                  <a:latin typeface="Montserrat Classic"/>
                  <a:ea typeface="Montserrat Classic"/>
                  <a:cs typeface="Montserrat Classic"/>
                  <a:sym typeface="Montserrat Classic"/>
                </a:rPr>
                <a:t>, an </a:t>
              </a:r>
              <a:r>
                <a:rPr lang="en-US" b="true" sz="4261" u="sng">
                  <a:solidFill>
                    <a:srgbClr val="000000"/>
                  </a:solidFill>
                  <a:latin typeface="Montserrat Classic Bold"/>
                  <a:ea typeface="Montserrat Classic Bold"/>
                  <a:cs typeface="Montserrat Classic Bold"/>
                  <a:sym typeface="Montserrat Classic Bold"/>
                </a:rPr>
                <a:t>extratropical cyclone</a:t>
              </a:r>
              <a:r>
                <a:rPr lang="en-US" sz="4261">
                  <a:solidFill>
                    <a:srgbClr val="000000"/>
                  </a:solidFill>
                  <a:latin typeface="Montserrat Classic"/>
                  <a:ea typeface="Montserrat Classic"/>
                  <a:cs typeface="Montserrat Classic"/>
                  <a:sym typeface="Montserrat Classic"/>
                </a:rPr>
                <a:t>, hit the UK on </a:t>
              </a:r>
              <a:r>
                <a:rPr lang="en-US" b="true" sz="4261" u="sng">
                  <a:solidFill>
                    <a:srgbClr val="000000"/>
                  </a:solidFill>
                  <a:latin typeface="Montserrat Classic Bold"/>
                  <a:ea typeface="Montserrat Classic Bold"/>
                  <a:cs typeface="Montserrat Classic Bold"/>
                  <a:sym typeface="Montserrat Classic Bold"/>
                </a:rPr>
                <a:t>18th October 2023</a:t>
              </a:r>
              <a:r>
                <a:rPr lang="en-US" sz="4261">
                  <a:solidFill>
                    <a:srgbClr val="000000"/>
                  </a:solidFill>
                  <a:latin typeface="Montserrat Classic"/>
                  <a:ea typeface="Montserrat Classic"/>
                  <a:cs typeface="Montserrat Classic"/>
                  <a:sym typeface="Montserrat Classic"/>
                </a:rPr>
                <a:t>. It was one of the most severe storms in recent years, causing widespread </a:t>
              </a:r>
              <a:r>
                <a:rPr lang="en-US" b="true" sz="4261" u="sng">
                  <a:solidFill>
                    <a:srgbClr val="000000"/>
                  </a:solidFill>
                  <a:latin typeface="Montserrat Classic Bold"/>
                  <a:ea typeface="Montserrat Classic Bold"/>
                  <a:cs typeface="Montserrat Classic Bold"/>
                  <a:sym typeface="Montserrat Classic Bold"/>
                </a:rPr>
                <a:t>flooding</a:t>
              </a:r>
              <a:r>
                <a:rPr lang="en-US" sz="4261">
                  <a:solidFill>
                    <a:srgbClr val="000000"/>
                  </a:solidFill>
                  <a:latin typeface="Montserrat Classic"/>
                  <a:ea typeface="Montserrat Classic"/>
                  <a:cs typeface="Montserrat Classic"/>
                  <a:sym typeface="Montserrat Classic"/>
                </a:rPr>
                <a:t> and damage. The storm claimed the lives of seven people and was the second </a:t>
              </a:r>
              <a:r>
                <a:rPr lang="en-US" b="true" sz="4261" u="sng">
                  <a:solidFill>
                    <a:srgbClr val="000000"/>
                  </a:solidFill>
                  <a:latin typeface="Montserrat Classic Bold"/>
                  <a:ea typeface="Montserrat Classic Bold"/>
                  <a:cs typeface="Montserrat Classic Bold"/>
                  <a:sym typeface="Montserrat Classic Bold"/>
                </a:rPr>
                <a:t>Met Office</a:t>
              </a:r>
              <a:r>
                <a:rPr lang="en-US" sz="4261">
                  <a:solidFill>
                    <a:srgbClr val="000000"/>
                  </a:solidFill>
                  <a:latin typeface="Montserrat Classic"/>
                  <a:ea typeface="Montserrat Classic"/>
                  <a:cs typeface="Montserrat Classic"/>
                  <a:sym typeface="Montserrat Classic"/>
                </a:rPr>
                <a:t> named storm of the 2023-24 season.</a:t>
              </a:r>
            </a:p>
          </p:txBody>
        </p:sp>
      </p:grpSp>
      <p:sp>
        <p:nvSpPr>
          <p:cNvPr name="TextBox 16" id="16"/>
          <p:cNvSpPr txBox="true"/>
          <p:nvPr/>
        </p:nvSpPr>
        <p:spPr>
          <a:xfrm rot="0">
            <a:off x="5002212" y="771544"/>
            <a:ext cx="10545812"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 </a:t>
            </a:r>
          </a:p>
        </p:txBody>
      </p:sp>
      <p:sp>
        <p:nvSpPr>
          <p:cNvPr name="TextBox 17" id="17"/>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grpSp>
        <p:nvGrpSpPr>
          <p:cNvPr name="Group 3" id="3"/>
          <p:cNvGrpSpPr/>
          <p:nvPr/>
        </p:nvGrpSpPr>
        <p:grpSpPr>
          <a:xfrm rot="0">
            <a:off x="0" y="651219"/>
            <a:ext cx="18775720" cy="1250020"/>
            <a:chOff x="0" y="0"/>
            <a:chExt cx="7425681" cy="494375"/>
          </a:xfrm>
        </p:grpSpPr>
        <p:sp>
          <p:nvSpPr>
            <p:cNvPr name="Freeform 4" id="4"/>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5" id="5"/>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6" id="6"/>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2283142" y="3849053"/>
            <a:ext cx="203835" cy="227648"/>
            <a:chOff x="0" y="0"/>
            <a:chExt cx="271780" cy="303530"/>
          </a:xfrm>
        </p:grpSpPr>
        <p:sp>
          <p:nvSpPr>
            <p:cNvPr name="Freeform 8" id="8"/>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sp>
        <p:nvSpPr>
          <p:cNvPr name="Freeform 9" id="9"/>
          <p:cNvSpPr/>
          <p:nvPr/>
        </p:nvSpPr>
        <p:spPr>
          <a:xfrm flipH="false" flipV="false" rot="0">
            <a:off x="14139684" y="7658639"/>
            <a:ext cx="4148316" cy="2628361"/>
          </a:xfrm>
          <a:custGeom>
            <a:avLst/>
            <a:gdLst/>
            <a:ahLst/>
            <a:cxnLst/>
            <a:rect r="r" b="b" t="t" l="l"/>
            <a:pathLst>
              <a:path h="2628361" w="4148316">
                <a:moveTo>
                  <a:pt x="0" y="0"/>
                </a:moveTo>
                <a:lnTo>
                  <a:pt x="4148316" y="0"/>
                </a:lnTo>
                <a:lnTo>
                  <a:pt x="4148316" y="2628361"/>
                </a:lnTo>
                <a:lnTo>
                  <a:pt x="0" y="2628361"/>
                </a:lnTo>
                <a:lnTo>
                  <a:pt x="0" y="0"/>
                </a:lnTo>
                <a:close/>
              </a:path>
            </a:pathLst>
          </a:custGeom>
          <a:blipFill>
            <a:blip r:embed="rId5"/>
            <a:stretch>
              <a:fillRect l="-25363" t="-23128" r="-49588" b="-152995"/>
            </a:stretch>
          </a:blipFill>
        </p:spPr>
      </p:sp>
      <p:sp>
        <p:nvSpPr>
          <p:cNvPr name="Freeform 10" id="10"/>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6"/>
            <a:stretch>
              <a:fillRect l="-21116" t="0" r="-19874" b="-67942"/>
            </a:stretch>
          </a:blipFill>
        </p:spPr>
      </p:sp>
      <p:grpSp>
        <p:nvGrpSpPr>
          <p:cNvPr name="Group 11" id="11"/>
          <p:cNvGrpSpPr/>
          <p:nvPr/>
        </p:nvGrpSpPr>
        <p:grpSpPr>
          <a:xfrm rot="0">
            <a:off x="520109" y="2571971"/>
            <a:ext cx="8156833" cy="6686329"/>
            <a:chOff x="0" y="0"/>
            <a:chExt cx="2148302" cy="1761008"/>
          </a:xfrm>
        </p:grpSpPr>
        <p:sp>
          <p:nvSpPr>
            <p:cNvPr name="Freeform 12" id="12"/>
            <p:cNvSpPr/>
            <p:nvPr/>
          </p:nvSpPr>
          <p:spPr>
            <a:xfrm flipH="false" flipV="false" rot="0">
              <a:off x="0" y="0"/>
              <a:ext cx="2148302" cy="1761008"/>
            </a:xfrm>
            <a:custGeom>
              <a:avLst/>
              <a:gdLst/>
              <a:ahLst/>
              <a:cxnLst/>
              <a:rect r="r" b="b" t="t" l="l"/>
              <a:pathLst>
                <a:path h="1761008" w="2148302">
                  <a:moveTo>
                    <a:pt x="48406" y="0"/>
                  </a:moveTo>
                  <a:lnTo>
                    <a:pt x="2099896" y="0"/>
                  </a:lnTo>
                  <a:cubicBezTo>
                    <a:pt x="2126630" y="0"/>
                    <a:pt x="2148302" y="21672"/>
                    <a:pt x="2148302" y="48406"/>
                  </a:cubicBezTo>
                  <a:lnTo>
                    <a:pt x="2148302" y="1712603"/>
                  </a:lnTo>
                  <a:cubicBezTo>
                    <a:pt x="2148302" y="1739336"/>
                    <a:pt x="2126630" y="1761008"/>
                    <a:pt x="2099896" y="1761008"/>
                  </a:cubicBezTo>
                  <a:lnTo>
                    <a:pt x="48406" y="1761008"/>
                  </a:lnTo>
                  <a:cubicBezTo>
                    <a:pt x="21672" y="1761008"/>
                    <a:pt x="0" y="1739336"/>
                    <a:pt x="0" y="1712603"/>
                  </a:cubicBezTo>
                  <a:lnTo>
                    <a:pt x="0" y="48406"/>
                  </a:lnTo>
                  <a:cubicBezTo>
                    <a:pt x="0" y="21672"/>
                    <a:pt x="21672" y="0"/>
                    <a:pt x="48406" y="0"/>
                  </a:cubicBezTo>
                  <a:close/>
                </a:path>
              </a:pathLst>
            </a:custGeom>
            <a:solidFill>
              <a:srgbClr val="FFFFFF"/>
            </a:solidFill>
            <a:ln w="57150" cap="rnd">
              <a:solidFill>
                <a:srgbClr val="2394E0"/>
              </a:solidFill>
              <a:prstDash val="solid"/>
              <a:round/>
            </a:ln>
          </p:spPr>
        </p:sp>
        <p:sp>
          <p:nvSpPr>
            <p:cNvPr name="TextBox 13" id="13"/>
            <p:cNvSpPr txBox="true"/>
            <p:nvPr/>
          </p:nvSpPr>
          <p:spPr>
            <a:xfrm>
              <a:off x="0" y="-66675"/>
              <a:ext cx="2148302" cy="1827683"/>
            </a:xfrm>
            <a:prstGeom prst="rect">
              <a:avLst/>
            </a:prstGeom>
          </p:spPr>
          <p:txBody>
            <a:bodyPr anchor="ctr" rtlCol="false" tIns="50800" lIns="50800" bIns="50800" rIns="50800"/>
            <a:lstStyle/>
            <a:p>
              <a:pPr algn="ctr">
                <a:lnSpc>
                  <a:spcPts val="4899"/>
                </a:lnSpc>
              </a:pPr>
              <a:r>
                <a:rPr lang="en-US" b="true" sz="3499">
                  <a:solidFill>
                    <a:srgbClr val="000000"/>
                  </a:solidFill>
                  <a:latin typeface="Montserrat Classic Bold"/>
                  <a:ea typeface="Montserrat Classic Bold"/>
                  <a:cs typeface="Montserrat Classic Bold"/>
                  <a:sym typeface="Montserrat Classic Bold"/>
                </a:rPr>
                <a:t>RAIN:</a:t>
              </a:r>
            </a:p>
            <a:p>
              <a:pPr algn="l" marL="690872" indent="-345436" lvl="1">
                <a:lnSpc>
                  <a:spcPts val="4479"/>
                </a:lnSpc>
                <a:buFont typeface="Arial"/>
                <a:buChar char="•"/>
              </a:pPr>
              <a:r>
                <a:rPr lang="en-US" sz="3199">
                  <a:solidFill>
                    <a:srgbClr val="000000"/>
                  </a:solidFill>
                  <a:latin typeface="Montserrat Classic"/>
                  <a:ea typeface="Montserrat Classic"/>
                  <a:cs typeface="Montserrat Classic"/>
                  <a:sym typeface="Montserrat Classic"/>
                </a:rPr>
                <a:t>Storm Babet brought 150-200mm of rain to the wettest areas of eastern Scotland, leading to two Met Office red warnings for rain.</a:t>
              </a:r>
            </a:p>
            <a:p>
              <a:pPr algn="l" marL="690872" indent="-345436" lvl="1">
                <a:lnSpc>
                  <a:spcPts val="4479"/>
                </a:lnSpc>
                <a:buFont typeface="Arial"/>
                <a:buChar char="•"/>
              </a:pPr>
              <a:r>
                <a:rPr lang="en-US" sz="3199">
                  <a:solidFill>
                    <a:srgbClr val="000000"/>
                  </a:solidFill>
                  <a:latin typeface="Montserrat Classic"/>
                  <a:ea typeface="Montserrat Classic"/>
                  <a:cs typeface="Montserrat Classic"/>
                  <a:sym typeface="Montserrat Classic"/>
                </a:rPr>
                <a:t> In Angus, Scotland, 19th October 2023 was </a:t>
              </a:r>
              <a:r>
                <a:rPr lang="en-US" b="true" sz="3199">
                  <a:solidFill>
                    <a:srgbClr val="000000"/>
                  </a:solidFill>
                  <a:latin typeface="Montserrat Classic Bold"/>
                  <a:ea typeface="Montserrat Classic Bold"/>
                  <a:cs typeface="Montserrat Classic Bold"/>
                  <a:sym typeface="Montserrat Classic Bold"/>
                </a:rPr>
                <a:t>the wettest day on record</a:t>
              </a:r>
              <a:r>
                <a:rPr lang="en-US" sz="3199">
                  <a:solidFill>
                    <a:srgbClr val="000000"/>
                  </a:solidFill>
                  <a:latin typeface="Montserrat Classic"/>
                  <a:ea typeface="Montserrat Classic"/>
                  <a:cs typeface="Montserrat Classic"/>
                  <a:sym typeface="Montserrat Classic"/>
                </a:rPr>
                <a:t> since 1891.</a:t>
              </a:r>
            </a:p>
            <a:p>
              <a:pPr algn="l" marL="690872" indent="-345436" lvl="1">
                <a:lnSpc>
                  <a:spcPts val="4479"/>
                </a:lnSpc>
                <a:buFont typeface="Arial"/>
                <a:buChar char="•"/>
              </a:pPr>
              <a:r>
                <a:rPr lang="en-US" sz="3199">
                  <a:solidFill>
                    <a:srgbClr val="000000"/>
                  </a:solidFill>
                  <a:latin typeface="Montserrat Classic"/>
                  <a:ea typeface="Montserrat Classic"/>
                  <a:cs typeface="Montserrat Classic"/>
                  <a:sym typeface="Montserrat Classic"/>
                </a:rPr>
                <a:t>This period was the third-wettest independent 3-day stretch for England and Wales on record.</a:t>
              </a:r>
            </a:p>
          </p:txBody>
        </p:sp>
      </p:grpSp>
      <p:sp>
        <p:nvSpPr>
          <p:cNvPr name="TextBox 14" id="14"/>
          <p:cNvSpPr txBox="true"/>
          <p:nvPr/>
        </p:nvSpPr>
        <p:spPr>
          <a:xfrm rot="0">
            <a:off x="5002212" y="771544"/>
            <a:ext cx="10545812"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 </a:t>
            </a:r>
          </a:p>
        </p:txBody>
      </p:sp>
      <p:grpSp>
        <p:nvGrpSpPr>
          <p:cNvPr name="Group 15" id="15"/>
          <p:cNvGrpSpPr/>
          <p:nvPr/>
        </p:nvGrpSpPr>
        <p:grpSpPr>
          <a:xfrm rot="0">
            <a:off x="9126729" y="2571971"/>
            <a:ext cx="8132571" cy="4587754"/>
            <a:chOff x="0" y="0"/>
            <a:chExt cx="2141912" cy="1208297"/>
          </a:xfrm>
        </p:grpSpPr>
        <p:sp>
          <p:nvSpPr>
            <p:cNvPr name="Freeform 16" id="16"/>
            <p:cNvSpPr/>
            <p:nvPr/>
          </p:nvSpPr>
          <p:spPr>
            <a:xfrm flipH="false" flipV="false" rot="0">
              <a:off x="0" y="0"/>
              <a:ext cx="2141912" cy="1208297"/>
            </a:xfrm>
            <a:custGeom>
              <a:avLst/>
              <a:gdLst/>
              <a:ahLst/>
              <a:cxnLst/>
              <a:rect r="r" b="b" t="t" l="l"/>
              <a:pathLst>
                <a:path h="1208297" w="2141912">
                  <a:moveTo>
                    <a:pt x="48550" y="0"/>
                  </a:moveTo>
                  <a:lnTo>
                    <a:pt x="2093362" y="0"/>
                  </a:lnTo>
                  <a:cubicBezTo>
                    <a:pt x="2106238" y="0"/>
                    <a:pt x="2118587" y="5115"/>
                    <a:pt x="2127692" y="14220"/>
                  </a:cubicBezTo>
                  <a:cubicBezTo>
                    <a:pt x="2136797" y="23325"/>
                    <a:pt x="2141912" y="35674"/>
                    <a:pt x="2141912" y="48550"/>
                  </a:cubicBezTo>
                  <a:lnTo>
                    <a:pt x="2141912" y="1159747"/>
                  </a:lnTo>
                  <a:cubicBezTo>
                    <a:pt x="2141912" y="1172624"/>
                    <a:pt x="2136797" y="1184973"/>
                    <a:pt x="2127692" y="1194077"/>
                  </a:cubicBezTo>
                  <a:cubicBezTo>
                    <a:pt x="2118587" y="1203182"/>
                    <a:pt x="2106238" y="1208297"/>
                    <a:pt x="2093362" y="1208297"/>
                  </a:cubicBezTo>
                  <a:lnTo>
                    <a:pt x="48550" y="1208297"/>
                  </a:lnTo>
                  <a:cubicBezTo>
                    <a:pt x="35674" y="1208297"/>
                    <a:pt x="23325" y="1203182"/>
                    <a:pt x="14220" y="1194077"/>
                  </a:cubicBezTo>
                  <a:cubicBezTo>
                    <a:pt x="5115" y="1184973"/>
                    <a:pt x="0" y="1172624"/>
                    <a:pt x="0" y="1159747"/>
                  </a:cubicBezTo>
                  <a:lnTo>
                    <a:pt x="0" y="48550"/>
                  </a:lnTo>
                  <a:cubicBezTo>
                    <a:pt x="0" y="35674"/>
                    <a:pt x="5115" y="23325"/>
                    <a:pt x="14220" y="14220"/>
                  </a:cubicBezTo>
                  <a:cubicBezTo>
                    <a:pt x="23325" y="5115"/>
                    <a:pt x="35674" y="0"/>
                    <a:pt x="48550" y="0"/>
                  </a:cubicBezTo>
                  <a:close/>
                </a:path>
              </a:pathLst>
            </a:custGeom>
            <a:solidFill>
              <a:srgbClr val="FFFFFF"/>
            </a:solidFill>
            <a:ln w="57150" cap="rnd">
              <a:solidFill>
                <a:srgbClr val="2394E0"/>
              </a:solidFill>
              <a:prstDash val="solid"/>
              <a:round/>
            </a:ln>
          </p:spPr>
        </p:sp>
        <p:sp>
          <p:nvSpPr>
            <p:cNvPr name="TextBox 17" id="17"/>
            <p:cNvSpPr txBox="true"/>
            <p:nvPr/>
          </p:nvSpPr>
          <p:spPr>
            <a:xfrm>
              <a:off x="0" y="-76200"/>
              <a:ext cx="2141912" cy="1284497"/>
            </a:xfrm>
            <a:prstGeom prst="rect">
              <a:avLst/>
            </a:prstGeom>
          </p:spPr>
          <p:txBody>
            <a:bodyPr anchor="ctr" rtlCol="false" tIns="50800" lIns="50800" bIns="50800" rIns="50800"/>
            <a:lstStyle/>
            <a:p>
              <a:pPr algn="ctr">
                <a:lnSpc>
                  <a:spcPts val="5039"/>
                </a:lnSpc>
              </a:pPr>
              <a:r>
                <a:rPr lang="en-US" b="true" sz="3599">
                  <a:solidFill>
                    <a:srgbClr val="000000"/>
                  </a:solidFill>
                  <a:latin typeface="Montserrat Classic Bold"/>
                  <a:ea typeface="Montserrat Classic Bold"/>
                  <a:cs typeface="Montserrat Classic Bold"/>
                  <a:sym typeface="Montserrat Classic Bold"/>
                </a:rPr>
                <a:t>WIND:</a:t>
              </a:r>
            </a:p>
            <a:p>
              <a:pPr algn="l" marL="690872" indent="-345436" lvl="1">
                <a:lnSpc>
                  <a:spcPts val="4479"/>
                </a:lnSpc>
                <a:buFont typeface="Arial"/>
                <a:buChar char="•"/>
              </a:pPr>
              <a:r>
                <a:rPr lang="en-US" sz="3199">
                  <a:solidFill>
                    <a:srgbClr val="000000"/>
                  </a:solidFill>
                  <a:latin typeface="Montserrat Classic"/>
                  <a:ea typeface="Montserrat Classic"/>
                  <a:cs typeface="Montserrat Classic"/>
                  <a:sym typeface="Montserrat Classic"/>
                </a:rPr>
                <a:t>Babet also brought strong winds, gusting over 58 mph across northeast England and much of Scotland.</a:t>
              </a:r>
            </a:p>
            <a:p>
              <a:pPr algn="l" marL="690872" indent="-345436" lvl="1">
                <a:lnSpc>
                  <a:spcPts val="4479"/>
                </a:lnSpc>
                <a:buFont typeface="Arial"/>
                <a:buChar char="•"/>
              </a:pPr>
              <a:r>
                <a:rPr lang="en-US" sz="3199">
                  <a:solidFill>
                    <a:srgbClr val="000000"/>
                  </a:solidFill>
                  <a:latin typeface="Montserrat Classic"/>
                  <a:ea typeface="Montserrat Classic"/>
                  <a:cs typeface="Montserrat Classic"/>
                  <a:sym typeface="Montserrat Classic"/>
                </a:rPr>
                <a:t>Gusts reached 121 mph at Kincardineshire, Scotland. </a:t>
              </a:r>
            </a:p>
          </p:txBody>
        </p:sp>
      </p:grpSp>
      <p:sp>
        <p:nvSpPr>
          <p:cNvPr name="TextBox 18" id="18"/>
          <p:cNvSpPr txBox="true"/>
          <p:nvPr/>
        </p:nvSpPr>
        <p:spPr>
          <a:xfrm rot="0">
            <a:off x="9120074" y="7381849"/>
            <a:ext cx="8139226" cy="1216455"/>
          </a:xfrm>
          <a:prstGeom prst="rect">
            <a:avLst/>
          </a:prstGeom>
        </p:spPr>
        <p:txBody>
          <a:bodyPr anchor="t" rtlCol="false" tIns="0" lIns="0" bIns="0" rIns="0">
            <a:spAutoFit/>
          </a:bodyPr>
          <a:lstStyle/>
          <a:p>
            <a:pPr algn="ctr">
              <a:lnSpc>
                <a:spcPts val="4876"/>
              </a:lnSpc>
              <a:spcBef>
                <a:spcPct val="0"/>
              </a:spcBef>
            </a:pPr>
            <a:r>
              <a:rPr lang="en-US" b="true" sz="3483">
                <a:solidFill>
                  <a:srgbClr val="000000"/>
                </a:solidFill>
                <a:latin typeface="Montserrat Classic Bold"/>
                <a:ea typeface="Montserrat Classic Bold"/>
                <a:cs typeface="Montserrat Classic Bold"/>
                <a:sym typeface="Montserrat Classic Bold"/>
              </a:rPr>
              <a:t>TASK: Fill in the rainfall and gust figures on your worksheet.</a:t>
            </a:r>
          </a:p>
        </p:txBody>
      </p:sp>
      <p:sp>
        <p:nvSpPr>
          <p:cNvPr name="TextBox 19" id="19"/>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3">
              <a:alphaModFix amt="10999"/>
            </a:blip>
            <a:stretch>
              <a:fillRect l="0" t="0" r="0" b="0"/>
            </a:stretch>
          </a:blipFill>
        </p:spPr>
      </p:sp>
      <p:grpSp>
        <p:nvGrpSpPr>
          <p:cNvPr name="Group 3" id="3"/>
          <p:cNvGrpSpPr/>
          <p:nvPr/>
        </p:nvGrpSpPr>
        <p:grpSpPr>
          <a:xfrm rot="0">
            <a:off x="0" y="651219"/>
            <a:ext cx="18775720" cy="1250020"/>
            <a:chOff x="0" y="0"/>
            <a:chExt cx="7425681" cy="494375"/>
          </a:xfrm>
        </p:grpSpPr>
        <p:sp>
          <p:nvSpPr>
            <p:cNvPr name="Freeform 4" id="4"/>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5" id="5"/>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6" id="6"/>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2283142" y="3849053"/>
            <a:ext cx="203835" cy="227648"/>
            <a:chOff x="0" y="0"/>
            <a:chExt cx="271780" cy="303530"/>
          </a:xfrm>
        </p:grpSpPr>
        <p:sp>
          <p:nvSpPr>
            <p:cNvPr name="Freeform 8" id="8"/>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grpSp>
        <p:nvGrpSpPr>
          <p:cNvPr name="Group 9" id="9"/>
          <p:cNvGrpSpPr/>
          <p:nvPr/>
        </p:nvGrpSpPr>
        <p:grpSpPr>
          <a:xfrm rot="0">
            <a:off x="890831" y="3651839"/>
            <a:ext cx="8637585" cy="2190584"/>
            <a:chOff x="0" y="0"/>
            <a:chExt cx="2274920" cy="576944"/>
          </a:xfrm>
        </p:grpSpPr>
        <p:sp>
          <p:nvSpPr>
            <p:cNvPr name="Freeform 10" id="10"/>
            <p:cNvSpPr/>
            <p:nvPr/>
          </p:nvSpPr>
          <p:spPr>
            <a:xfrm flipH="false" flipV="false" rot="0">
              <a:off x="0" y="0"/>
              <a:ext cx="2274919" cy="576944"/>
            </a:xfrm>
            <a:custGeom>
              <a:avLst/>
              <a:gdLst/>
              <a:ahLst/>
              <a:cxnLst/>
              <a:rect r="r" b="b" t="t" l="l"/>
              <a:pathLst>
                <a:path h="576944" w="2274919">
                  <a:moveTo>
                    <a:pt x="45712" y="0"/>
                  </a:moveTo>
                  <a:lnTo>
                    <a:pt x="2229208" y="0"/>
                  </a:lnTo>
                  <a:cubicBezTo>
                    <a:pt x="2254454" y="0"/>
                    <a:pt x="2274919" y="20466"/>
                    <a:pt x="2274919" y="45712"/>
                  </a:cubicBezTo>
                  <a:lnTo>
                    <a:pt x="2274919" y="531232"/>
                  </a:lnTo>
                  <a:cubicBezTo>
                    <a:pt x="2274919" y="543356"/>
                    <a:pt x="2270103" y="554983"/>
                    <a:pt x="2261531" y="563555"/>
                  </a:cubicBezTo>
                  <a:cubicBezTo>
                    <a:pt x="2252958" y="572128"/>
                    <a:pt x="2241331" y="576944"/>
                    <a:pt x="2229208" y="576944"/>
                  </a:cubicBezTo>
                  <a:lnTo>
                    <a:pt x="45712" y="576944"/>
                  </a:lnTo>
                  <a:cubicBezTo>
                    <a:pt x="20466" y="576944"/>
                    <a:pt x="0" y="556478"/>
                    <a:pt x="0" y="531232"/>
                  </a:cubicBezTo>
                  <a:lnTo>
                    <a:pt x="0" y="45712"/>
                  </a:lnTo>
                  <a:cubicBezTo>
                    <a:pt x="0" y="20466"/>
                    <a:pt x="20466" y="0"/>
                    <a:pt x="45712" y="0"/>
                  </a:cubicBezTo>
                  <a:close/>
                </a:path>
              </a:pathLst>
            </a:custGeom>
            <a:solidFill>
              <a:srgbClr val="FFFFFF"/>
            </a:solidFill>
            <a:ln w="47625" cap="rnd">
              <a:solidFill>
                <a:srgbClr val="70BBD6"/>
              </a:solidFill>
              <a:prstDash val="solid"/>
              <a:round/>
            </a:ln>
          </p:spPr>
        </p:sp>
        <p:sp>
          <p:nvSpPr>
            <p:cNvPr name="TextBox 11" id="11"/>
            <p:cNvSpPr txBox="true"/>
            <p:nvPr/>
          </p:nvSpPr>
          <p:spPr>
            <a:xfrm>
              <a:off x="0" y="-66675"/>
              <a:ext cx="2274920" cy="643619"/>
            </a:xfrm>
            <a:prstGeom prst="rect">
              <a:avLst/>
            </a:prstGeom>
          </p:spPr>
          <p:txBody>
            <a:bodyPr anchor="ctr" rtlCol="false" tIns="50800" lIns="50800" bIns="50800" rIns="50800"/>
            <a:lstStyle/>
            <a:p>
              <a:pPr algn="ctr">
                <a:lnSpc>
                  <a:spcPts val="5179"/>
                </a:lnSpc>
              </a:pPr>
              <a:r>
                <a:rPr lang="en-US" b="true" sz="3699">
                  <a:solidFill>
                    <a:srgbClr val="000000"/>
                  </a:solidFill>
                  <a:latin typeface="Montserrat Classic Bold"/>
                  <a:ea typeface="Montserrat Classic Bold"/>
                  <a:cs typeface="Montserrat Classic Bold"/>
                  <a:sym typeface="Montserrat Classic Bold"/>
                </a:rPr>
                <a:t>Strong Jet Stream:</a:t>
              </a:r>
              <a:r>
                <a:rPr lang="en-US" sz="3699">
                  <a:solidFill>
                    <a:srgbClr val="000000"/>
                  </a:solidFill>
                  <a:latin typeface="Montserrat Classic"/>
                  <a:ea typeface="Montserrat Classic"/>
                  <a:cs typeface="Montserrat Classic"/>
                  <a:sym typeface="Montserrat Classic"/>
                </a:rPr>
                <a:t>  A powerful jet stream steered the storm towards the UK.</a:t>
              </a:r>
            </a:p>
          </p:txBody>
        </p:sp>
      </p:grpSp>
      <p:sp>
        <p:nvSpPr>
          <p:cNvPr name="Freeform 12" id="12"/>
          <p:cNvSpPr/>
          <p:nvPr/>
        </p:nvSpPr>
        <p:spPr>
          <a:xfrm flipH="false" flipV="false" rot="0">
            <a:off x="14111109" y="8029844"/>
            <a:ext cx="4148316" cy="2628361"/>
          </a:xfrm>
          <a:custGeom>
            <a:avLst/>
            <a:gdLst/>
            <a:ahLst/>
            <a:cxnLst/>
            <a:rect r="r" b="b" t="t" l="l"/>
            <a:pathLst>
              <a:path h="2628361" w="4148316">
                <a:moveTo>
                  <a:pt x="0" y="0"/>
                </a:moveTo>
                <a:lnTo>
                  <a:pt x="4148316" y="0"/>
                </a:lnTo>
                <a:lnTo>
                  <a:pt x="4148316" y="2628362"/>
                </a:lnTo>
                <a:lnTo>
                  <a:pt x="0" y="2628362"/>
                </a:lnTo>
                <a:lnTo>
                  <a:pt x="0" y="0"/>
                </a:lnTo>
                <a:close/>
              </a:path>
            </a:pathLst>
          </a:custGeom>
          <a:blipFill>
            <a:blip r:embed="rId6"/>
            <a:stretch>
              <a:fillRect l="-25363" t="-23128" r="-49588" b="-152995"/>
            </a:stretch>
          </a:blipFill>
        </p:spPr>
      </p:sp>
      <p:sp>
        <p:nvSpPr>
          <p:cNvPr name="Freeform 13" id="13"/>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7"/>
            <a:stretch>
              <a:fillRect l="-21116" t="0" r="-19874" b="-67942"/>
            </a:stretch>
          </a:blipFill>
        </p:spPr>
      </p:sp>
      <p:sp>
        <p:nvSpPr>
          <p:cNvPr name="TextBox 14" id="14"/>
          <p:cNvSpPr txBox="true"/>
          <p:nvPr/>
        </p:nvSpPr>
        <p:spPr>
          <a:xfrm rot="0">
            <a:off x="7954566" y="2029077"/>
            <a:ext cx="2378869" cy="837566"/>
          </a:xfrm>
          <a:prstGeom prst="rect">
            <a:avLst/>
          </a:prstGeom>
        </p:spPr>
        <p:txBody>
          <a:bodyPr anchor="t" rtlCol="false" tIns="0" lIns="0" bIns="0" rIns="0">
            <a:spAutoFit/>
          </a:bodyPr>
          <a:lstStyle/>
          <a:p>
            <a:pPr algn="ctr">
              <a:lnSpc>
                <a:spcPts val="6859"/>
              </a:lnSpc>
              <a:spcBef>
                <a:spcPct val="0"/>
              </a:spcBef>
            </a:pPr>
            <a:r>
              <a:rPr lang="en-US" b="true" sz="4899">
                <a:solidFill>
                  <a:srgbClr val="000000"/>
                </a:solidFill>
                <a:latin typeface="Montserrat Classic Bold"/>
                <a:ea typeface="Montserrat Classic Bold"/>
                <a:cs typeface="Montserrat Classic Bold"/>
                <a:sym typeface="Montserrat Classic Bold"/>
              </a:rPr>
              <a:t>Causes:</a:t>
            </a:r>
          </a:p>
        </p:txBody>
      </p:sp>
      <p:sp>
        <p:nvSpPr>
          <p:cNvPr name="TextBox 15" id="15"/>
          <p:cNvSpPr txBox="true"/>
          <p:nvPr/>
        </p:nvSpPr>
        <p:spPr>
          <a:xfrm rot="0">
            <a:off x="5002212" y="771544"/>
            <a:ext cx="10545812"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 </a:t>
            </a:r>
          </a:p>
        </p:txBody>
      </p:sp>
      <p:grpSp>
        <p:nvGrpSpPr>
          <p:cNvPr name="Group 16" id="16"/>
          <p:cNvGrpSpPr/>
          <p:nvPr/>
        </p:nvGrpSpPr>
        <p:grpSpPr>
          <a:xfrm rot="0">
            <a:off x="10132623" y="3314318"/>
            <a:ext cx="6401613" cy="5634189"/>
            <a:chOff x="0" y="0"/>
            <a:chExt cx="8535485" cy="7512252"/>
          </a:xfrm>
        </p:grpSpPr>
        <p:sp>
          <p:nvSpPr>
            <p:cNvPr name="Freeform 17" id="17"/>
            <p:cNvSpPr/>
            <p:nvPr/>
          </p:nvSpPr>
          <p:spPr>
            <a:xfrm flipH="false" flipV="false" rot="0">
              <a:off x="428919" y="0"/>
              <a:ext cx="7521654" cy="7512252"/>
            </a:xfrm>
            <a:custGeom>
              <a:avLst/>
              <a:gdLst/>
              <a:ahLst/>
              <a:cxnLst/>
              <a:rect r="r" b="b" t="t" l="l"/>
              <a:pathLst>
                <a:path h="7512252" w="7521654">
                  <a:moveTo>
                    <a:pt x="0" y="0"/>
                  </a:moveTo>
                  <a:lnTo>
                    <a:pt x="7521654" y="0"/>
                  </a:lnTo>
                  <a:lnTo>
                    <a:pt x="7521654" y="7512252"/>
                  </a:lnTo>
                  <a:lnTo>
                    <a:pt x="0" y="75122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5953667" y="1062556"/>
              <a:ext cx="2581817" cy="2233272"/>
            </a:xfrm>
            <a:custGeom>
              <a:avLst/>
              <a:gdLst/>
              <a:ahLst/>
              <a:cxnLst/>
              <a:rect r="r" b="b" t="t" l="l"/>
              <a:pathLst>
                <a:path h="2233272" w="2581817">
                  <a:moveTo>
                    <a:pt x="0" y="0"/>
                  </a:moveTo>
                  <a:lnTo>
                    <a:pt x="2581818" y="0"/>
                  </a:lnTo>
                  <a:lnTo>
                    <a:pt x="2581818" y="2233273"/>
                  </a:lnTo>
                  <a:lnTo>
                    <a:pt x="0" y="2233273"/>
                  </a:lnTo>
                  <a:lnTo>
                    <a:pt x="0" y="0"/>
                  </a:lnTo>
                  <a:close/>
                </a:path>
              </a:pathLst>
            </a:custGeom>
            <a:blipFill>
              <a:blip r:embed="rId8"/>
              <a:stretch>
                <a:fillRect l="0" t="0" r="0" b="0"/>
              </a:stretch>
            </a:blipFill>
          </p:spPr>
        </p:sp>
        <p:sp>
          <p:nvSpPr>
            <p:cNvPr name="Freeform 19" id="19"/>
            <p:cNvSpPr/>
            <p:nvPr/>
          </p:nvSpPr>
          <p:spPr>
            <a:xfrm flipH="false" flipV="false" rot="0">
              <a:off x="245083" y="2410918"/>
              <a:ext cx="2581817" cy="2233272"/>
            </a:xfrm>
            <a:custGeom>
              <a:avLst/>
              <a:gdLst/>
              <a:ahLst/>
              <a:cxnLst/>
              <a:rect r="r" b="b" t="t" l="l"/>
              <a:pathLst>
                <a:path h="2233272" w="2581817">
                  <a:moveTo>
                    <a:pt x="0" y="0"/>
                  </a:moveTo>
                  <a:lnTo>
                    <a:pt x="2581817" y="0"/>
                  </a:lnTo>
                  <a:lnTo>
                    <a:pt x="2581817" y="2233272"/>
                  </a:lnTo>
                  <a:lnTo>
                    <a:pt x="0" y="2233272"/>
                  </a:lnTo>
                  <a:lnTo>
                    <a:pt x="0" y="0"/>
                  </a:lnTo>
                  <a:close/>
                </a:path>
              </a:pathLst>
            </a:custGeom>
            <a:blipFill>
              <a:blip r:embed="rId8"/>
              <a:stretch>
                <a:fillRect l="0" t="0" r="0" b="0"/>
              </a:stretch>
            </a:blipFill>
          </p:spPr>
        </p:sp>
        <p:sp>
          <p:nvSpPr>
            <p:cNvPr name="Freeform 20" id="20"/>
            <p:cNvSpPr/>
            <p:nvPr/>
          </p:nvSpPr>
          <p:spPr>
            <a:xfrm flipH="false" flipV="false" rot="0">
              <a:off x="3387947" y="934955"/>
              <a:ext cx="2581817" cy="2233272"/>
            </a:xfrm>
            <a:custGeom>
              <a:avLst/>
              <a:gdLst/>
              <a:ahLst/>
              <a:cxnLst/>
              <a:rect r="r" b="b" t="t" l="l"/>
              <a:pathLst>
                <a:path h="2233272" w="2581817">
                  <a:moveTo>
                    <a:pt x="0" y="0"/>
                  </a:moveTo>
                  <a:lnTo>
                    <a:pt x="2581818" y="0"/>
                  </a:lnTo>
                  <a:lnTo>
                    <a:pt x="2581818" y="2233272"/>
                  </a:lnTo>
                  <a:lnTo>
                    <a:pt x="0" y="2233272"/>
                  </a:lnTo>
                  <a:lnTo>
                    <a:pt x="0" y="0"/>
                  </a:lnTo>
                  <a:close/>
                </a:path>
              </a:pathLst>
            </a:custGeom>
            <a:blipFill>
              <a:blip r:embed="rId8"/>
              <a:stretch>
                <a:fillRect l="0" t="0" r="0" b="0"/>
              </a:stretch>
            </a:blipFill>
          </p:spPr>
        </p:sp>
        <p:sp>
          <p:nvSpPr>
            <p:cNvPr name="Freeform 21" id="21"/>
            <p:cNvSpPr/>
            <p:nvPr/>
          </p:nvSpPr>
          <p:spPr>
            <a:xfrm flipH="false" flipV="false" rot="-532888">
              <a:off x="5829152" y="2102427"/>
              <a:ext cx="1723944" cy="487014"/>
            </a:xfrm>
            <a:custGeom>
              <a:avLst/>
              <a:gdLst/>
              <a:ahLst/>
              <a:cxnLst/>
              <a:rect r="r" b="b" t="t" l="l"/>
              <a:pathLst>
                <a:path h="487014" w="1723944">
                  <a:moveTo>
                    <a:pt x="0" y="0"/>
                  </a:moveTo>
                  <a:lnTo>
                    <a:pt x="1723944" y="0"/>
                  </a:lnTo>
                  <a:lnTo>
                    <a:pt x="1723944" y="487014"/>
                  </a:lnTo>
                  <a:lnTo>
                    <a:pt x="0" y="48701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2" id="22"/>
            <p:cNvSpPr/>
            <p:nvPr/>
          </p:nvSpPr>
          <p:spPr>
            <a:xfrm flipH="false" flipV="true" rot="0">
              <a:off x="3666260" y="1851467"/>
              <a:ext cx="1723944" cy="487014"/>
            </a:xfrm>
            <a:custGeom>
              <a:avLst/>
              <a:gdLst/>
              <a:ahLst/>
              <a:cxnLst/>
              <a:rect r="r" b="b" t="t" l="l"/>
              <a:pathLst>
                <a:path h="487014" w="1723944">
                  <a:moveTo>
                    <a:pt x="0" y="487014"/>
                  </a:moveTo>
                  <a:lnTo>
                    <a:pt x="1723943" y="487014"/>
                  </a:lnTo>
                  <a:lnTo>
                    <a:pt x="1723943" y="0"/>
                  </a:lnTo>
                  <a:lnTo>
                    <a:pt x="0" y="0"/>
                  </a:lnTo>
                  <a:lnTo>
                    <a:pt x="0" y="487014"/>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23" id="23"/>
            <p:cNvSpPr/>
            <p:nvPr/>
          </p:nvSpPr>
          <p:spPr>
            <a:xfrm flipH="false" flipV="false" rot="0">
              <a:off x="5390203" y="2179192"/>
              <a:ext cx="2581817" cy="2233272"/>
            </a:xfrm>
            <a:custGeom>
              <a:avLst/>
              <a:gdLst/>
              <a:ahLst/>
              <a:cxnLst/>
              <a:rect r="r" b="b" t="t" l="l"/>
              <a:pathLst>
                <a:path h="2233272" w="2581817">
                  <a:moveTo>
                    <a:pt x="0" y="0"/>
                  </a:moveTo>
                  <a:lnTo>
                    <a:pt x="2581818" y="0"/>
                  </a:lnTo>
                  <a:lnTo>
                    <a:pt x="2581818" y="2233273"/>
                  </a:lnTo>
                  <a:lnTo>
                    <a:pt x="0" y="2233273"/>
                  </a:lnTo>
                  <a:lnTo>
                    <a:pt x="0" y="0"/>
                  </a:lnTo>
                  <a:close/>
                </a:path>
              </a:pathLst>
            </a:custGeom>
            <a:blipFill>
              <a:blip r:embed="rId8"/>
              <a:stretch>
                <a:fillRect l="0" t="0" r="0" b="0"/>
              </a:stretch>
            </a:blipFill>
          </p:spPr>
        </p:sp>
        <p:sp>
          <p:nvSpPr>
            <p:cNvPr name="Freeform 24" id="24"/>
            <p:cNvSpPr/>
            <p:nvPr/>
          </p:nvSpPr>
          <p:spPr>
            <a:xfrm flipH="false" flipV="false" rot="-532888">
              <a:off x="999085" y="3277814"/>
              <a:ext cx="1336059" cy="377437"/>
            </a:xfrm>
            <a:custGeom>
              <a:avLst/>
              <a:gdLst/>
              <a:ahLst/>
              <a:cxnLst/>
              <a:rect r="r" b="b" t="t" l="l"/>
              <a:pathLst>
                <a:path h="377437" w="1336059">
                  <a:moveTo>
                    <a:pt x="0" y="0"/>
                  </a:moveTo>
                  <a:lnTo>
                    <a:pt x="1336058" y="0"/>
                  </a:lnTo>
                  <a:lnTo>
                    <a:pt x="1336058" y="377437"/>
                  </a:lnTo>
                  <a:lnTo>
                    <a:pt x="0" y="37743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5" id="25"/>
            <p:cNvSpPr/>
            <p:nvPr/>
          </p:nvSpPr>
          <p:spPr>
            <a:xfrm flipH="false" flipV="false" rot="0">
              <a:off x="2826900" y="2275862"/>
              <a:ext cx="2581817" cy="2233272"/>
            </a:xfrm>
            <a:custGeom>
              <a:avLst/>
              <a:gdLst/>
              <a:ahLst/>
              <a:cxnLst/>
              <a:rect r="r" b="b" t="t" l="l"/>
              <a:pathLst>
                <a:path h="2233272" w="2581817">
                  <a:moveTo>
                    <a:pt x="0" y="0"/>
                  </a:moveTo>
                  <a:lnTo>
                    <a:pt x="2581818" y="0"/>
                  </a:lnTo>
                  <a:lnTo>
                    <a:pt x="2581818" y="2233272"/>
                  </a:lnTo>
                  <a:lnTo>
                    <a:pt x="0" y="2233272"/>
                  </a:lnTo>
                  <a:lnTo>
                    <a:pt x="0" y="0"/>
                  </a:lnTo>
                  <a:close/>
                </a:path>
              </a:pathLst>
            </a:custGeom>
            <a:blipFill>
              <a:blip r:embed="rId8"/>
              <a:stretch>
                <a:fillRect l="0" t="0" r="0" b="0"/>
              </a:stretch>
            </a:blipFill>
          </p:spPr>
        </p:sp>
        <p:sp>
          <p:nvSpPr>
            <p:cNvPr name="Freeform 26" id="26"/>
            <p:cNvSpPr/>
            <p:nvPr/>
          </p:nvSpPr>
          <p:spPr>
            <a:xfrm flipH="false" flipV="false" rot="-532888">
              <a:off x="4453547" y="3299330"/>
              <a:ext cx="1183737" cy="334406"/>
            </a:xfrm>
            <a:custGeom>
              <a:avLst/>
              <a:gdLst/>
              <a:ahLst/>
              <a:cxnLst/>
              <a:rect r="r" b="b" t="t" l="l"/>
              <a:pathLst>
                <a:path h="334406" w="1183737">
                  <a:moveTo>
                    <a:pt x="0" y="0"/>
                  </a:moveTo>
                  <a:lnTo>
                    <a:pt x="1183737" y="0"/>
                  </a:lnTo>
                  <a:lnTo>
                    <a:pt x="1183737" y="334406"/>
                  </a:lnTo>
                  <a:lnTo>
                    <a:pt x="0" y="33440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7" id="27"/>
            <p:cNvSpPr/>
            <p:nvPr/>
          </p:nvSpPr>
          <p:spPr>
            <a:xfrm flipH="false" flipV="false" rot="0">
              <a:off x="822228" y="1007300"/>
              <a:ext cx="2581817" cy="2233272"/>
            </a:xfrm>
            <a:custGeom>
              <a:avLst/>
              <a:gdLst/>
              <a:ahLst/>
              <a:cxnLst/>
              <a:rect r="r" b="b" t="t" l="l"/>
              <a:pathLst>
                <a:path h="2233272" w="2581817">
                  <a:moveTo>
                    <a:pt x="0" y="0"/>
                  </a:moveTo>
                  <a:lnTo>
                    <a:pt x="2581817" y="0"/>
                  </a:lnTo>
                  <a:lnTo>
                    <a:pt x="2581817" y="2233272"/>
                  </a:lnTo>
                  <a:lnTo>
                    <a:pt x="0" y="2233272"/>
                  </a:lnTo>
                  <a:lnTo>
                    <a:pt x="0" y="0"/>
                  </a:lnTo>
                  <a:close/>
                </a:path>
              </a:pathLst>
            </a:custGeom>
            <a:blipFill>
              <a:blip r:embed="rId8"/>
              <a:stretch>
                <a:fillRect l="0" t="0" r="0" b="0"/>
              </a:stretch>
            </a:blipFill>
          </p:spPr>
        </p:sp>
        <p:sp>
          <p:nvSpPr>
            <p:cNvPr name="Freeform 28" id="28"/>
            <p:cNvSpPr/>
            <p:nvPr/>
          </p:nvSpPr>
          <p:spPr>
            <a:xfrm flipH="false" flipV="false" rot="-532888">
              <a:off x="1430720" y="1880429"/>
              <a:ext cx="1723944" cy="487014"/>
            </a:xfrm>
            <a:custGeom>
              <a:avLst/>
              <a:gdLst/>
              <a:ahLst/>
              <a:cxnLst/>
              <a:rect r="r" b="b" t="t" l="l"/>
              <a:pathLst>
                <a:path h="487014" w="1723944">
                  <a:moveTo>
                    <a:pt x="0" y="0"/>
                  </a:moveTo>
                  <a:lnTo>
                    <a:pt x="1723944" y="0"/>
                  </a:lnTo>
                  <a:lnTo>
                    <a:pt x="1723944" y="487014"/>
                  </a:lnTo>
                  <a:lnTo>
                    <a:pt x="0" y="48701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9" id="29"/>
            <p:cNvSpPr/>
            <p:nvPr/>
          </p:nvSpPr>
          <p:spPr>
            <a:xfrm flipH="false" flipV="true" rot="0">
              <a:off x="2799783" y="3013621"/>
              <a:ext cx="1208526" cy="341408"/>
            </a:xfrm>
            <a:custGeom>
              <a:avLst/>
              <a:gdLst/>
              <a:ahLst/>
              <a:cxnLst/>
              <a:rect r="r" b="b" t="t" l="l"/>
              <a:pathLst>
                <a:path h="341408" w="1208526">
                  <a:moveTo>
                    <a:pt x="0" y="341408"/>
                  </a:moveTo>
                  <a:lnTo>
                    <a:pt x="1208525" y="341408"/>
                  </a:lnTo>
                  <a:lnTo>
                    <a:pt x="1208525" y="0"/>
                  </a:lnTo>
                  <a:lnTo>
                    <a:pt x="0" y="0"/>
                  </a:lnTo>
                  <a:lnTo>
                    <a:pt x="0" y="341408"/>
                  </a:lnTo>
                  <a:close/>
                </a:path>
              </a:pathLst>
            </a:custGeom>
            <a:blipFill>
              <a:blip r:embed="rId11">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30" id="30"/>
            <p:cNvSpPr/>
            <p:nvPr/>
          </p:nvSpPr>
          <p:spPr>
            <a:xfrm flipH="false" flipV="true" rot="0">
              <a:off x="5993458" y="3125124"/>
              <a:ext cx="1208526" cy="341408"/>
            </a:xfrm>
            <a:custGeom>
              <a:avLst/>
              <a:gdLst/>
              <a:ahLst/>
              <a:cxnLst/>
              <a:rect r="r" b="b" t="t" l="l"/>
              <a:pathLst>
                <a:path h="341408" w="1208526">
                  <a:moveTo>
                    <a:pt x="0" y="341409"/>
                  </a:moveTo>
                  <a:lnTo>
                    <a:pt x="1208526" y="341409"/>
                  </a:lnTo>
                  <a:lnTo>
                    <a:pt x="1208526" y="0"/>
                  </a:lnTo>
                  <a:lnTo>
                    <a:pt x="0" y="0"/>
                  </a:lnTo>
                  <a:lnTo>
                    <a:pt x="0" y="341409"/>
                  </a:lnTo>
                  <a:close/>
                </a:path>
              </a:pathLst>
            </a:custGeom>
            <a:blipFill>
              <a:blip r:embed="rId11">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31" id="31"/>
            <p:cNvSpPr/>
            <p:nvPr/>
          </p:nvSpPr>
          <p:spPr>
            <a:xfrm flipH="false" flipV="false" rot="0">
              <a:off x="5653801" y="4205248"/>
              <a:ext cx="2581817" cy="2233272"/>
            </a:xfrm>
            <a:custGeom>
              <a:avLst/>
              <a:gdLst/>
              <a:ahLst/>
              <a:cxnLst/>
              <a:rect r="r" b="b" t="t" l="l"/>
              <a:pathLst>
                <a:path h="2233272" w="2581817">
                  <a:moveTo>
                    <a:pt x="0" y="0"/>
                  </a:moveTo>
                  <a:lnTo>
                    <a:pt x="2581817" y="0"/>
                  </a:lnTo>
                  <a:lnTo>
                    <a:pt x="2581817" y="2233272"/>
                  </a:lnTo>
                  <a:lnTo>
                    <a:pt x="0" y="2233272"/>
                  </a:lnTo>
                  <a:lnTo>
                    <a:pt x="0" y="0"/>
                  </a:lnTo>
                  <a:close/>
                </a:path>
              </a:pathLst>
            </a:custGeom>
            <a:blipFill>
              <a:blip r:embed="rId8"/>
              <a:stretch>
                <a:fillRect l="0" t="0" r="0" b="0"/>
              </a:stretch>
            </a:blipFill>
          </p:spPr>
        </p:sp>
        <p:sp>
          <p:nvSpPr>
            <p:cNvPr name="Freeform 32" id="32"/>
            <p:cNvSpPr/>
            <p:nvPr/>
          </p:nvSpPr>
          <p:spPr>
            <a:xfrm flipH="false" flipV="false" rot="0">
              <a:off x="3071983" y="4077647"/>
              <a:ext cx="2581817" cy="2233272"/>
            </a:xfrm>
            <a:custGeom>
              <a:avLst/>
              <a:gdLst/>
              <a:ahLst/>
              <a:cxnLst/>
              <a:rect r="r" b="b" t="t" l="l"/>
              <a:pathLst>
                <a:path h="2233272" w="2581817">
                  <a:moveTo>
                    <a:pt x="0" y="0"/>
                  </a:moveTo>
                  <a:lnTo>
                    <a:pt x="2581818" y="0"/>
                  </a:lnTo>
                  <a:lnTo>
                    <a:pt x="2581818" y="2233272"/>
                  </a:lnTo>
                  <a:lnTo>
                    <a:pt x="0" y="2233272"/>
                  </a:lnTo>
                  <a:lnTo>
                    <a:pt x="0" y="0"/>
                  </a:lnTo>
                  <a:close/>
                </a:path>
              </a:pathLst>
            </a:custGeom>
            <a:blipFill>
              <a:blip r:embed="rId8"/>
              <a:stretch>
                <a:fillRect l="0" t="0" r="0" b="0"/>
              </a:stretch>
            </a:blipFill>
          </p:spPr>
        </p:sp>
        <p:sp>
          <p:nvSpPr>
            <p:cNvPr name="Freeform 33" id="33"/>
            <p:cNvSpPr/>
            <p:nvPr/>
          </p:nvSpPr>
          <p:spPr>
            <a:xfrm flipH="false" flipV="false" rot="-532888">
              <a:off x="5513188" y="5245118"/>
              <a:ext cx="1723944" cy="487014"/>
            </a:xfrm>
            <a:custGeom>
              <a:avLst/>
              <a:gdLst/>
              <a:ahLst/>
              <a:cxnLst/>
              <a:rect r="r" b="b" t="t" l="l"/>
              <a:pathLst>
                <a:path h="487014" w="1723944">
                  <a:moveTo>
                    <a:pt x="0" y="0"/>
                  </a:moveTo>
                  <a:lnTo>
                    <a:pt x="1723944" y="0"/>
                  </a:lnTo>
                  <a:lnTo>
                    <a:pt x="1723944" y="487014"/>
                  </a:lnTo>
                  <a:lnTo>
                    <a:pt x="0" y="48701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4" id="34"/>
            <p:cNvSpPr/>
            <p:nvPr/>
          </p:nvSpPr>
          <p:spPr>
            <a:xfrm flipH="false" flipV="true" rot="0">
              <a:off x="3350295" y="4994159"/>
              <a:ext cx="1723944" cy="487014"/>
            </a:xfrm>
            <a:custGeom>
              <a:avLst/>
              <a:gdLst/>
              <a:ahLst/>
              <a:cxnLst/>
              <a:rect r="r" b="b" t="t" l="l"/>
              <a:pathLst>
                <a:path h="487014" w="1723944">
                  <a:moveTo>
                    <a:pt x="0" y="487014"/>
                  </a:moveTo>
                  <a:lnTo>
                    <a:pt x="1723944" y="487014"/>
                  </a:lnTo>
                  <a:lnTo>
                    <a:pt x="1723944" y="0"/>
                  </a:lnTo>
                  <a:lnTo>
                    <a:pt x="0" y="0"/>
                  </a:lnTo>
                  <a:lnTo>
                    <a:pt x="0" y="487014"/>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35" id="35"/>
            <p:cNvSpPr/>
            <p:nvPr/>
          </p:nvSpPr>
          <p:spPr>
            <a:xfrm flipH="false" flipV="false" rot="0">
              <a:off x="506264" y="4149991"/>
              <a:ext cx="2581817" cy="2233272"/>
            </a:xfrm>
            <a:custGeom>
              <a:avLst/>
              <a:gdLst/>
              <a:ahLst/>
              <a:cxnLst/>
              <a:rect r="r" b="b" t="t" l="l"/>
              <a:pathLst>
                <a:path h="2233272" w="2581817">
                  <a:moveTo>
                    <a:pt x="0" y="0"/>
                  </a:moveTo>
                  <a:lnTo>
                    <a:pt x="2581817" y="0"/>
                  </a:lnTo>
                  <a:lnTo>
                    <a:pt x="2581817" y="2233272"/>
                  </a:lnTo>
                  <a:lnTo>
                    <a:pt x="0" y="2233272"/>
                  </a:lnTo>
                  <a:lnTo>
                    <a:pt x="0" y="0"/>
                  </a:lnTo>
                  <a:close/>
                </a:path>
              </a:pathLst>
            </a:custGeom>
            <a:blipFill>
              <a:blip r:embed="rId8"/>
              <a:stretch>
                <a:fillRect l="0" t="0" r="0" b="0"/>
              </a:stretch>
            </a:blipFill>
          </p:spPr>
        </p:sp>
        <p:sp>
          <p:nvSpPr>
            <p:cNvPr name="Freeform 36" id="36"/>
            <p:cNvSpPr/>
            <p:nvPr/>
          </p:nvSpPr>
          <p:spPr>
            <a:xfrm flipH="false" flipV="false" rot="-532888">
              <a:off x="1114756" y="5023120"/>
              <a:ext cx="1723944" cy="487014"/>
            </a:xfrm>
            <a:custGeom>
              <a:avLst/>
              <a:gdLst/>
              <a:ahLst/>
              <a:cxnLst/>
              <a:rect r="r" b="b" t="t" l="l"/>
              <a:pathLst>
                <a:path h="487014" w="1723944">
                  <a:moveTo>
                    <a:pt x="0" y="0"/>
                  </a:moveTo>
                  <a:lnTo>
                    <a:pt x="1723944" y="0"/>
                  </a:lnTo>
                  <a:lnTo>
                    <a:pt x="1723944" y="487014"/>
                  </a:lnTo>
                  <a:lnTo>
                    <a:pt x="0" y="48701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7" id="37"/>
            <p:cNvSpPr/>
            <p:nvPr/>
          </p:nvSpPr>
          <p:spPr>
            <a:xfrm flipH="false" flipV="false" rot="0">
              <a:off x="0" y="3472297"/>
              <a:ext cx="2581817" cy="2233272"/>
            </a:xfrm>
            <a:custGeom>
              <a:avLst/>
              <a:gdLst/>
              <a:ahLst/>
              <a:cxnLst/>
              <a:rect r="r" b="b" t="t" l="l"/>
              <a:pathLst>
                <a:path h="2233272" w="2581817">
                  <a:moveTo>
                    <a:pt x="0" y="0"/>
                  </a:moveTo>
                  <a:lnTo>
                    <a:pt x="2581817" y="0"/>
                  </a:lnTo>
                  <a:lnTo>
                    <a:pt x="2581817" y="2233272"/>
                  </a:lnTo>
                  <a:lnTo>
                    <a:pt x="0" y="2233272"/>
                  </a:lnTo>
                  <a:lnTo>
                    <a:pt x="0" y="0"/>
                  </a:lnTo>
                  <a:close/>
                </a:path>
              </a:pathLst>
            </a:custGeom>
            <a:blipFill>
              <a:blip r:embed="rId8"/>
              <a:stretch>
                <a:fillRect l="0" t="0" r="0" b="0"/>
              </a:stretch>
            </a:blipFill>
          </p:spPr>
        </p:sp>
        <p:sp>
          <p:nvSpPr>
            <p:cNvPr name="Freeform 38" id="38"/>
            <p:cNvSpPr/>
            <p:nvPr/>
          </p:nvSpPr>
          <p:spPr>
            <a:xfrm flipH="false" flipV="false" rot="0">
              <a:off x="5145120" y="3240572"/>
              <a:ext cx="2581817" cy="2233272"/>
            </a:xfrm>
            <a:custGeom>
              <a:avLst/>
              <a:gdLst/>
              <a:ahLst/>
              <a:cxnLst/>
              <a:rect r="r" b="b" t="t" l="l"/>
              <a:pathLst>
                <a:path h="2233272" w="2581817">
                  <a:moveTo>
                    <a:pt x="0" y="0"/>
                  </a:moveTo>
                  <a:lnTo>
                    <a:pt x="2581818" y="0"/>
                  </a:lnTo>
                  <a:lnTo>
                    <a:pt x="2581818" y="2233272"/>
                  </a:lnTo>
                  <a:lnTo>
                    <a:pt x="0" y="2233272"/>
                  </a:lnTo>
                  <a:lnTo>
                    <a:pt x="0" y="0"/>
                  </a:lnTo>
                  <a:close/>
                </a:path>
              </a:pathLst>
            </a:custGeom>
            <a:blipFill>
              <a:blip r:embed="rId8"/>
              <a:stretch>
                <a:fillRect l="0" t="0" r="0" b="0"/>
              </a:stretch>
            </a:blipFill>
          </p:spPr>
        </p:sp>
        <p:sp>
          <p:nvSpPr>
            <p:cNvPr name="Freeform 39" id="39"/>
            <p:cNvSpPr/>
            <p:nvPr/>
          </p:nvSpPr>
          <p:spPr>
            <a:xfrm flipH="false" flipV="false" rot="-532888">
              <a:off x="754002" y="4339194"/>
              <a:ext cx="1336059" cy="377437"/>
            </a:xfrm>
            <a:custGeom>
              <a:avLst/>
              <a:gdLst/>
              <a:ahLst/>
              <a:cxnLst/>
              <a:rect r="r" b="b" t="t" l="l"/>
              <a:pathLst>
                <a:path h="377437" w="1336059">
                  <a:moveTo>
                    <a:pt x="0" y="0"/>
                  </a:moveTo>
                  <a:lnTo>
                    <a:pt x="1336058" y="0"/>
                  </a:lnTo>
                  <a:lnTo>
                    <a:pt x="1336058" y="377436"/>
                  </a:lnTo>
                  <a:lnTo>
                    <a:pt x="0" y="37743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40" id="40"/>
            <p:cNvSpPr/>
            <p:nvPr/>
          </p:nvSpPr>
          <p:spPr>
            <a:xfrm flipH="false" flipV="false" rot="0">
              <a:off x="2581817" y="3337241"/>
              <a:ext cx="2581817" cy="2233272"/>
            </a:xfrm>
            <a:custGeom>
              <a:avLst/>
              <a:gdLst/>
              <a:ahLst/>
              <a:cxnLst/>
              <a:rect r="r" b="b" t="t" l="l"/>
              <a:pathLst>
                <a:path h="2233272" w="2581817">
                  <a:moveTo>
                    <a:pt x="0" y="0"/>
                  </a:moveTo>
                  <a:lnTo>
                    <a:pt x="2581818" y="0"/>
                  </a:lnTo>
                  <a:lnTo>
                    <a:pt x="2581818" y="2233272"/>
                  </a:lnTo>
                  <a:lnTo>
                    <a:pt x="0" y="2233272"/>
                  </a:lnTo>
                  <a:lnTo>
                    <a:pt x="0" y="0"/>
                  </a:lnTo>
                  <a:close/>
                </a:path>
              </a:pathLst>
            </a:custGeom>
            <a:blipFill>
              <a:blip r:embed="rId8"/>
              <a:stretch>
                <a:fillRect l="0" t="0" r="0" b="0"/>
              </a:stretch>
            </a:blipFill>
          </p:spPr>
        </p:sp>
        <p:sp>
          <p:nvSpPr>
            <p:cNvPr name="Freeform 41" id="41"/>
            <p:cNvSpPr/>
            <p:nvPr/>
          </p:nvSpPr>
          <p:spPr>
            <a:xfrm flipH="false" flipV="false" rot="-532888">
              <a:off x="4208464" y="4360709"/>
              <a:ext cx="1183737" cy="334406"/>
            </a:xfrm>
            <a:custGeom>
              <a:avLst/>
              <a:gdLst/>
              <a:ahLst/>
              <a:cxnLst/>
              <a:rect r="r" b="b" t="t" l="l"/>
              <a:pathLst>
                <a:path h="334406" w="1183737">
                  <a:moveTo>
                    <a:pt x="0" y="0"/>
                  </a:moveTo>
                  <a:lnTo>
                    <a:pt x="1183737" y="0"/>
                  </a:lnTo>
                  <a:lnTo>
                    <a:pt x="1183737" y="334406"/>
                  </a:lnTo>
                  <a:lnTo>
                    <a:pt x="0" y="33440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42" id="42"/>
            <p:cNvSpPr/>
            <p:nvPr/>
          </p:nvSpPr>
          <p:spPr>
            <a:xfrm flipH="false" flipV="true" rot="0">
              <a:off x="2554700" y="4075000"/>
              <a:ext cx="1208526" cy="341408"/>
            </a:xfrm>
            <a:custGeom>
              <a:avLst/>
              <a:gdLst/>
              <a:ahLst/>
              <a:cxnLst/>
              <a:rect r="r" b="b" t="t" l="l"/>
              <a:pathLst>
                <a:path h="341408" w="1208526">
                  <a:moveTo>
                    <a:pt x="0" y="341409"/>
                  </a:moveTo>
                  <a:lnTo>
                    <a:pt x="1208525" y="341409"/>
                  </a:lnTo>
                  <a:lnTo>
                    <a:pt x="1208525" y="0"/>
                  </a:lnTo>
                  <a:lnTo>
                    <a:pt x="0" y="0"/>
                  </a:lnTo>
                  <a:lnTo>
                    <a:pt x="0" y="341409"/>
                  </a:lnTo>
                  <a:close/>
                </a:path>
              </a:pathLst>
            </a:custGeom>
            <a:blipFill>
              <a:blip r:embed="rId11">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43" id="43"/>
            <p:cNvSpPr/>
            <p:nvPr/>
          </p:nvSpPr>
          <p:spPr>
            <a:xfrm flipH="false" flipV="true" rot="0">
              <a:off x="5748375" y="4186503"/>
              <a:ext cx="1208526" cy="341408"/>
            </a:xfrm>
            <a:custGeom>
              <a:avLst/>
              <a:gdLst/>
              <a:ahLst/>
              <a:cxnLst/>
              <a:rect r="r" b="b" t="t" l="l"/>
              <a:pathLst>
                <a:path h="341408" w="1208526">
                  <a:moveTo>
                    <a:pt x="0" y="341409"/>
                  </a:moveTo>
                  <a:lnTo>
                    <a:pt x="1208526" y="341409"/>
                  </a:lnTo>
                  <a:lnTo>
                    <a:pt x="1208526" y="0"/>
                  </a:lnTo>
                  <a:lnTo>
                    <a:pt x="0" y="0"/>
                  </a:lnTo>
                  <a:lnTo>
                    <a:pt x="0" y="341409"/>
                  </a:lnTo>
                  <a:close/>
                </a:path>
              </a:pathLst>
            </a:custGeom>
            <a:blipFill>
              <a:blip r:embed="rId11">
                <a:extLst>
                  <a:ext uri="{96DAC541-7B7A-43D3-8B79-37D633B846F1}">
                    <asvg:svgBlip xmlns:asvg="http://schemas.microsoft.com/office/drawing/2016/SVG/main" r:embed="rId12"/>
                  </a:ext>
                </a:extLst>
              </a:blip>
              <a:stretch>
                <a:fillRect l="0" t="0" r="0" b="0"/>
              </a:stretch>
            </a:blipFill>
            <a:ln cap="sq">
              <a:noFill/>
              <a:prstDash val="solid"/>
              <a:miter/>
            </a:ln>
          </p:spPr>
        </p:sp>
      </p:grpSp>
      <p:grpSp>
        <p:nvGrpSpPr>
          <p:cNvPr name="Group 44" id="44"/>
          <p:cNvGrpSpPr/>
          <p:nvPr/>
        </p:nvGrpSpPr>
        <p:grpSpPr>
          <a:xfrm rot="0">
            <a:off x="890831" y="6420589"/>
            <a:ext cx="8637585" cy="2177715"/>
            <a:chOff x="0" y="0"/>
            <a:chExt cx="2274920" cy="573555"/>
          </a:xfrm>
        </p:grpSpPr>
        <p:sp>
          <p:nvSpPr>
            <p:cNvPr name="Freeform 45" id="45"/>
            <p:cNvSpPr/>
            <p:nvPr/>
          </p:nvSpPr>
          <p:spPr>
            <a:xfrm flipH="false" flipV="false" rot="0">
              <a:off x="0" y="0"/>
              <a:ext cx="2274919" cy="573555"/>
            </a:xfrm>
            <a:custGeom>
              <a:avLst/>
              <a:gdLst/>
              <a:ahLst/>
              <a:cxnLst/>
              <a:rect r="r" b="b" t="t" l="l"/>
              <a:pathLst>
                <a:path h="573555" w="2274919">
                  <a:moveTo>
                    <a:pt x="45712" y="0"/>
                  </a:moveTo>
                  <a:lnTo>
                    <a:pt x="2229208" y="0"/>
                  </a:lnTo>
                  <a:cubicBezTo>
                    <a:pt x="2254454" y="0"/>
                    <a:pt x="2274919" y="20466"/>
                    <a:pt x="2274919" y="45712"/>
                  </a:cubicBezTo>
                  <a:lnTo>
                    <a:pt x="2274919" y="527843"/>
                  </a:lnTo>
                  <a:cubicBezTo>
                    <a:pt x="2274919" y="553089"/>
                    <a:pt x="2254454" y="573555"/>
                    <a:pt x="2229208" y="573555"/>
                  </a:cubicBezTo>
                  <a:lnTo>
                    <a:pt x="45712" y="573555"/>
                  </a:lnTo>
                  <a:cubicBezTo>
                    <a:pt x="20466" y="573555"/>
                    <a:pt x="0" y="553089"/>
                    <a:pt x="0" y="527843"/>
                  </a:cubicBezTo>
                  <a:lnTo>
                    <a:pt x="0" y="45712"/>
                  </a:lnTo>
                  <a:cubicBezTo>
                    <a:pt x="0" y="20466"/>
                    <a:pt x="20466" y="0"/>
                    <a:pt x="45712" y="0"/>
                  </a:cubicBezTo>
                  <a:close/>
                </a:path>
              </a:pathLst>
            </a:custGeom>
            <a:solidFill>
              <a:srgbClr val="FFFFFF"/>
            </a:solidFill>
            <a:ln w="47625" cap="rnd">
              <a:solidFill>
                <a:srgbClr val="70BBD6"/>
              </a:solidFill>
              <a:prstDash val="solid"/>
              <a:round/>
            </a:ln>
          </p:spPr>
        </p:sp>
        <p:sp>
          <p:nvSpPr>
            <p:cNvPr name="TextBox 46" id="46"/>
            <p:cNvSpPr txBox="true"/>
            <p:nvPr/>
          </p:nvSpPr>
          <p:spPr>
            <a:xfrm>
              <a:off x="0" y="-66675"/>
              <a:ext cx="2274920" cy="640230"/>
            </a:xfrm>
            <a:prstGeom prst="rect">
              <a:avLst/>
            </a:prstGeom>
          </p:spPr>
          <p:txBody>
            <a:bodyPr anchor="ctr" rtlCol="false" tIns="50800" lIns="50800" bIns="50800" rIns="50800"/>
            <a:lstStyle/>
            <a:p>
              <a:pPr algn="ctr">
                <a:lnSpc>
                  <a:spcPts val="4619"/>
                </a:lnSpc>
              </a:pPr>
              <a:r>
                <a:rPr lang="en-US" sz="3299">
                  <a:solidFill>
                    <a:srgbClr val="000000"/>
                  </a:solidFill>
                  <a:latin typeface="Montserrat Classic"/>
                  <a:ea typeface="Montserrat Classic"/>
                  <a:cs typeface="Montserrat Classic"/>
                  <a:sym typeface="Montserrat Classic"/>
                </a:rPr>
                <a:t>The jet stream is a core of strong winds around 5 to 7 miles above the Earth’s surface, blowing from west to east.</a:t>
              </a:r>
            </a:p>
          </p:txBody>
        </p:sp>
      </p:grpSp>
      <p:sp>
        <p:nvSpPr>
          <p:cNvPr name="TextBox 47" id="47"/>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grpSp>
        <p:nvGrpSpPr>
          <p:cNvPr name="Group 3" id="3"/>
          <p:cNvGrpSpPr/>
          <p:nvPr/>
        </p:nvGrpSpPr>
        <p:grpSpPr>
          <a:xfrm rot="0">
            <a:off x="0" y="651219"/>
            <a:ext cx="18775720" cy="1250020"/>
            <a:chOff x="0" y="0"/>
            <a:chExt cx="7425681" cy="494375"/>
          </a:xfrm>
        </p:grpSpPr>
        <p:sp>
          <p:nvSpPr>
            <p:cNvPr name="Freeform 4" id="4"/>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5" id="5"/>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6" id="6"/>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2283142" y="3849053"/>
            <a:ext cx="203835" cy="227648"/>
            <a:chOff x="0" y="0"/>
            <a:chExt cx="271780" cy="303530"/>
          </a:xfrm>
        </p:grpSpPr>
        <p:sp>
          <p:nvSpPr>
            <p:cNvPr name="Freeform 8" id="8"/>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sp>
        <p:nvSpPr>
          <p:cNvPr name="Freeform 9" id="9"/>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5"/>
            <a:stretch>
              <a:fillRect l="-21116" t="0" r="-19874" b="-67942"/>
            </a:stretch>
          </a:blipFill>
        </p:spPr>
      </p:sp>
      <p:grpSp>
        <p:nvGrpSpPr>
          <p:cNvPr name="Group 10" id="10"/>
          <p:cNvGrpSpPr/>
          <p:nvPr/>
        </p:nvGrpSpPr>
        <p:grpSpPr>
          <a:xfrm rot="0">
            <a:off x="10167475" y="3725724"/>
            <a:ext cx="6227679" cy="4162259"/>
            <a:chOff x="0" y="0"/>
            <a:chExt cx="1640212" cy="1096233"/>
          </a:xfrm>
        </p:grpSpPr>
        <p:sp>
          <p:nvSpPr>
            <p:cNvPr name="Freeform 11" id="11"/>
            <p:cNvSpPr/>
            <p:nvPr/>
          </p:nvSpPr>
          <p:spPr>
            <a:xfrm flipH="false" flipV="false" rot="0">
              <a:off x="0" y="0"/>
              <a:ext cx="1640212" cy="1096233"/>
            </a:xfrm>
            <a:custGeom>
              <a:avLst/>
              <a:gdLst/>
              <a:ahLst/>
              <a:cxnLst/>
              <a:rect r="r" b="b" t="t" l="l"/>
              <a:pathLst>
                <a:path h="1096233" w="1640212">
                  <a:moveTo>
                    <a:pt x="63400" y="0"/>
                  </a:moveTo>
                  <a:lnTo>
                    <a:pt x="1576811" y="0"/>
                  </a:lnTo>
                  <a:cubicBezTo>
                    <a:pt x="1593626" y="0"/>
                    <a:pt x="1609752" y="6680"/>
                    <a:pt x="1621642" y="18570"/>
                  </a:cubicBezTo>
                  <a:cubicBezTo>
                    <a:pt x="1633532" y="30459"/>
                    <a:pt x="1640212" y="46586"/>
                    <a:pt x="1640212" y="63400"/>
                  </a:cubicBezTo>
                  <a:lnTo>
                    <a:pt x="1640212" y="1032832"/>
                  </a:lnTo>
                  <a:cubicBezTo>
                    <a:pt x="1640212" y="1049647"/>
                    <a:pt x="1633532" y="1065773"/>
                    <a:pt x="1621642" y="1077663"/>
                  </a:cubicBezTo>
                  <a:cubicBezTo>
                    <a:pt x="1609752" y="1089553"/>
                    <a:pt x="1593626" y="1096233"/>
                    <a:pt x="1576811" y="1096233"/>
                  </a:cubicBezTo>
                  <a:lnTo>
                    <a:pt x="63400" y="1096233"/>
                  </a:lnTo>
                  <a:cubicBezTo>
                    <a:pt x="46586" y="1096233"/>
                    <a:pt x="30459" y="1089553"/>
                    <a:pt x="18570" y="1077663"/>
                  </a:cubicBezTo>
                  <a:cubicBezTo>
                    <a:pt x="6680" y="1065773"/>
                    <a:pt x="0" y="1049647"/>
                    <a:pt x="0" y="1032832"/>
                  </a:cubicBezTo>
                  <a:lnTo>
                    <a:pt x="0" y="63400"/>
                  </a:lnTo>
                  <a:cubicBezTo>
                    <a:pt x="0" y="46586"/>
                    <a:pt x="6680" y="30459"/>
                    <a:pt x="18570" y="18570"/>
                  </a:cubicBezTo>
                  <a:cubicBezTo>
                    <a:pt x="30459" y="6680"/>
                    <a:pt x="46586" y="0"/>
                    <a:pt x="63400" y="0"/>
                  </a:cubicBezTo>
                  <a:close/>
                </a:path>
              </a:pathLst>
            </a:custGeom>
            <a:solidFill>
              <a:srgbClr val="FFFFFF"/>
            </a:solidFill>
            <a:ln w="47625" cap="rnd">
              <a:solidFill>
                <a:srgbClr val="70BBD6"/>
              </a:solidFill>
              <a:prstDash val="solid"/>
              <a:round/>
            </a:ln>
          </p:spPr>
        </p:sp>
        <p:sp>
          <p:nvSpPr>
            <p:cNvPr name="TextBox 12" id="12"/>
            <p:cNvSpPr txBox="true"/>
            <p:nvPr/>
          </p:nvSpPr>
          <p:spPr>
            <a:xfrm>
              <a:off x="0" y="-66675"/>
              <a:ext cx="1640212" cy="1162908"/>
            </a:xfrm>
            <a:prstGeom prst="rect">
              <a:avLst/>
            </a:prstGeom>
          </p:spPr>
          <p:txBody>
            <a:bodyPr anchor="ctr" rtlCol="false" tIns="50800" lIns="50800" bIns="50800" rIns="50800"/>
            <a:lstStyle/>
            <a:p>
              <a:pPr algn="ctr">
                <a:lnSpc>
                  <a:spcPts val="5179"/>
                </a:lnSpc>
              </a:pPr>
              <a:r>
                <a:rPr lang="en-US" b="true" sz="3699">
                  <a:solidFill>
                    <a:srgbClr val="000000"/>
                  </a:solidFill>
                  <a:latin typeface="Montserrat Classic Bold"/>
                  <a:ea typeface="Montserrat Classic Bold"/>
                  <a:cs typeface="Montserrat Classic Bold"/>
                  <a:sym typeface="Montserrat Classic Bold"/>
                </a:rPr>
                <a:t>Warm Sea Surface Temperatures: </a:t>
              </a:r>
              <a:r>
                <a:rPr lang="en-US" sz="3699">
                  <a:solidFill>
                    <a:srgbClr val="000000"/>
                  </a:solidFill>
                  <a:latin typeface="Montserrat Classic"/>
                  <a:ea typeface="Montserrat Classic"/>
                  <a:cs typeface="Montserrat Classic"/>
                  <a:sym typeface="Montserrat Classic"/>
                </a:rPr>
                <a:t>Elevated temperatures in the North Atlantic provided additional energy to the storm.</a:t>
              </a:r>
            </a:p>
          </p:txBody>
        </p:sp>
      </p:grpSp>
      <p:grpSp>
        <p:nvGrpSpPr>
          <p:cNvPr name="Group 13" id="13"/>
          <p:cNvGrpSpPr/>
          <p:nvPr/>
        </p:nvGrpSpPr>
        <p:grpSpPr>
          <a:xfrm rot="0">
            <a:off x="838818" y="3384243"/>
            <a:ext cx="8467109" cy="5874057"/>
            <a:chOff x="0" y="0"/>
            <a:chExt cx="11289478" cy="7832075"/>
          </a:xfrm>
        </p:grpSpPr>
        <p:grpSp>
          <p:nvGrpSpPr>
            <p:cNvPr name="Group 14" id="14"/>
            <p:cNvGrpSpPr/>
            <p:nvPr/>
          </p:nvGrpSpPr>
          <p:grpSpPr>
            <a:xfrm rot="0">
              <a:off x="189530" y="285704"/>
              <a:ext cx="10835887" cy="5268626"/>
              <a:chOff x="0" y="0"/>
              <a:chExt cx="2140422" cy="1040716"/>
            </a:xfrm>
          </p:grpSpPr>
          <p:sp>
            <p:nvSpPr>
              <p:cNvPr name="Freeform 15" id="15"/>
              <p:cNvSpPr/>
              <p:nvPr/>
            </p:nvSpPr>
            <p:spPr>
              <a:xfrm flipH="false" flipV="false" rot="0">
                <a:off x="0" y="0"/>
                <a:ext cx="2140422" cy="1040716"/>
              </a:xfrm>
              <a:custGeom>
                <a:avLst/>
                <a:gdLst/>
                <a:ahLst/>
                <a:cxnLst/>
                <a:rect r="r" b="b" t="t" l="l"/>
                <a:pathLst>
                  <a:path h="1040716" w="2140422">
                    <a:moveTo>
                      <a:pt x="1070211" y="0"/>
                    </a:moveTo>
                    <a:cubicBezTo>
                      <a:pt x="479150" y="0"/>
                      <a:pt x="0" y="232972"/>
                      <a:pt x="0" y="520358"/>
                    </a:cubicBezTo>
                    <a:cubicBezTo>
                      <a:pt x="0" y="807744"/>
                      <a:pt x="479150" y="1040716"/>
                      <a:pt x="1070211" y="1040716"/>
                    </a:cubicBezTo>
                    <a:cubicBezTo>
                      <a:pt x="1661272" y="1040716"/>
                      <a:pt x="2140422" y="807744"/>
                      <a:pt x="2140422" y="520358"/>
                    </a:cubicBezTo>
                    <a:cubicBezTo>
                      <a:pt x="2140422" y="232972"/>
                      <a:pt x="1661272" y="0"/>
                      <a:pt x="1070211" y="0"/>
                    </a:cubicBezTo>
                    <a:close/>
                  </a:path>
                </a:pathLst>
              </a:custGeom>
              <a:solidFill>
                <a:srgbClr val="FFFFFF"/>
              </a:solidFill>
            </p:spPr>
          </p:sp>
          <p:sp>
            <p:nvSpPr>
              <p:cNvPr name="TextBox 16" id="16"/>
              <p:cNvSpPr txBox="true"/>
              <p:nvPr/>
            </p:nvSpPr>
            <p:spPr>
              <a:xfrm>
                <a:off x="200665" y="49942"/>
                <a:ext cx="1739093" cy="893207"/>
              </a:xfrm>
              <a:prstGeom prst="rect">
                <a:avLst/>
              </a:prstGeom>
            </p:spPr>
            <p:txBody>
              <a:bodyPr anchor="ctr" rtlCol="false" tIns="50800" lIns="50800" bIns="50800" rIns="50800"/>
              <a:lstStyle/>
              <a:p>
                <a:pPr algn="ctr">
                  <a:lnSpc>
                    <a:spcPts val="3499"/>
                  </a:lnSpc>
                </a:pPr>
              </a:p>
            </p:txBody>
          </p:sp>
        </p:grpSp>
        <p:sp>
          <p:nvSpPr>
            <p:cNvPr name="Freeform 17" id="17"/>
            <p:cNvSpPr/>
            <p:nvPr/>
          </p:nvSpPr>
          <p:spPr>
            <a:xfrm flipH="false" flipV="false" rot="0">
              <a:off x="0" y="0"/>
              <a:ext cx="11289478" cy="7832075"/>
            </a:xfrm>
            <a:custGeom>
              <a:avLst/>
              <a:gdLst/>
              <a:ahLst/>
              <a:cxnLst/>
              <a:rect r="r" b="b" t="t" l="l"/>
              <a:pathLst>
                <a:path h="7832075" w="11289478">
                  <a:moveTo>
                    <a:pt x="0" y="0"/>
                  </a:moveTo>
                  <a:lnTo>
                    <a:pt x="11289478" y="0"/>
                  </a:lnTo>
                  <a:lnTo>
                    <a:pt x="11289478" y="7832075"/>
                  </a:lnTo>
                  <a:lnTo>
                    <a:pt x="0" y="7832075"/>
                  </a:lnTo>
                  <a:lnTo>
                    <a:pt x="0" y="0"/>
                  </a:lnTo>
                  <a:close/>
                </a:path>
              </a:pathLst>
            </a:custGeom>
            <a:blipFill>
              <a:blip r:embed="rId6"/>
              <a:stretch>
                <a:fillRect l="0" t="0" r="0" b="0"/>
              </a:stretch>
            </a:blipFill>
          </p:spPr>
        </p:sp>
      </p:grpSp>
      <p:sp>
        <p:nvSpPr>
          <p:cNvPr name="TextBox 18" id="18"/>
          <p:cNvSpPr txBox="true"/>
          <p:nvPr/>
        </p:nvSpPr>
        <p:spPr>
          <a:xfrm rot="0">
            <a:off x="7954566" y="2029077"/>
            <a:ext cx="2378869" cy="837566"/>
          </a:xfrm>
          <a:prstGeom prst="rect">
            <a:avLst/>
          </a:prstGeom>
        </p:spPr>
        <p:txBody>
          <a:bodyPr anchor="t" rtlCol="false" tIns="0" lIns="0" bIns="0" rIns="0">
            <a:spAutoFit/>
          </a:bodyPr>
          <a:lstStyle/>
          <a:p>
            <a:pPr algn="ctr">
              <a:lnSpc>
                <a:spcPts val="6859"/>
              </a:lnSpc>
              <a:spcBef>
                <a:spcPct val="0"/>
              </a:spcBef>
            </a:pPr>
            <a:r>
              <a:rPr lang="en-US" b="true" sz="4899">
                <a:solidFill>
                  <a:srgbClr val="000000"/>
                </a:solidFill>
                <a:latin typeface="Montserrat Classic Bold"/>
                <a:ea typeface="Montserrat Classic Bold"/>
                <a:cs typeface="Montserrat Classic Bold"/>
                <a:sym typeface="Montserrat Classic Bold"/>
              </a:rPr>
              <a:t>Causes:</a:t>
            </a:r>
          </a:p>
        </p:txBody>
      </p:sp>
      <p:sp>
        <p:nvSpPr>
          <p:cNvPr name="TextBox 19" id="19"/>
          <p:cNvSpPr txBox="true"/>
          <p:nvPr/>
        </p:nvSpPr>
        <p:spPr>
          <a:xfrm rot="0">
            <a:off x="5002212" y="771544"/>
            <a:ext cx="10545812"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 </a:t>
            </a:r>
          </a:p>
        </p:txBody>
      </p:sp>
      <p:sp>
        <p:nvSpPr>
          <p:cNvPr name="TextBox 20" id="20"/>
          <p:cNvSpPr txBox="true"/>
          <p:nvPr/>
        </p:nvSpPr>
        <p:spPr>
          <a:xfrm rot="0">
            <a:off x="0" y="9414077"/>
            <a:ext cx="14780472" cy="817597"/>
          </a:xfrm>
          <a:prstGeom prst="rect">
            <a:avLst/>
          </a:prstGeom>
        </p:spPr>
        <p:txBody>
          <a:bodyPr anchor="t" rtlCol="false" tIns="0" lIns="0" bIns="0" rIns="0">
            <a:spAutoFit/>
          </a:bodyPr>
          <a:lstStyle/>
          <a:p>
            <a:pPr algn="ctr">
              <a:lnSpc>
                <a:spcPts val="2185"/>
              </a:lnSpc>
              <a:spcBef>
                <a:spcPct val="0"/>
              </a:spcBef>
            </a:pPr>
            <a:r>
              <a:rPr lang="en-US" sz="1561">
                <a:solidFill>
                  <a:srgbClr val="000000"/>
                </a:solidFill>
                <a:latin typeface="Montserrat Classic"/>
                <a:ea typeface="Montserrat Classic"/>
                <a:cs typeface="Montserrat Classic"/>
                <a:sym typeface="Montserrat Classic"/>
              </a:rPr>
              <a:t>Annual mean sea surface temperature from the [http://www.nodc.noaa.gov/OC5/WOA01/ World Ocean Atlas 2001]. Temperature here is in degrees Celsius. It is plotted here using a Mollweide projection (using MATLAB and the https://commons.wikimedia.org/wiki/File:Sea_surface_temperature_2001.png</a:t>
            </a:r>
          </a:p>
        </p:txBody>
      </p:sp>
      <p:sp>
        <p:nvSpPr>
          <p:cNvPr name="TextBox 21" id="21"/>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grpSp>
        <p:nvGrpSpPr>
          <p:cNvPr name="Group 3" id="3"/>
          <p:cNvGrpSpPr/>
          <p:nvPr/>
        </p:nvGrpSpPr>
        <p:grpSpPr>
          <a:xfrm rot="0">
            <a:off x="0" y="651219"/>
            <a:ext cx="18775720" cy="1250020"/>
            <a:chOff x="0" y="0"/>
            <a:chExt cx="7425681" cy="494375"/>
          </a:xfrm>
        </p:grpSpPr>
        <p:sp>
          <p:nvSpPr>
            <p:cNvPr name="Freeform 4" id="4"/>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5" id="5"/>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6" id="6"/>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2283142" y="3849053"/>
            <a:ext cx="203835" cy="227648"/>
            <a:chOff x="0" y="0"/>
            <a:chExt cx="271780" cy="303530"/>
          </a:xfrm>
        </p:grpSpPr>
        <p:sp>
          <p:nvSpPr>
            <p:cNvPr name="Freeform 8" id="8"/>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sp>
        <p:nvSpPr>
          <p:cNvPr name="Freeform 9" id="9"/>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5"/>
            <a:stretch>
              <a:fillRect l="-21116" t="0" r="-19874" b="-67942"/>
            </a:stretch>
          </a:blipFill>
        </p:spPr>
      </p:sp>
      <p:grpSp>
        <p:nvGrpSpPr>
          <p:cNvPr name="Group 10" id="10"/>
          <p:cNvGrpSpPr/>
          <p:nvPr/>
        </p:nvGrpSpPr>
        <p:grpSpPr>
          <a:xfrm rot="0">
            <a:off x="323852" y="3057613"/>
            <a:ext cx="8683008" cy="2847809"/>
            <a:chOff x="0" y="0"/>
            <a:chExt cx="2286883" cy="750040"/>
          </a:xfrm>
        </p:grpSpPr>
        <p:sp>
          <p:nvSpPr>
            <p:cNvPr name="Freeform 11" id="11"/>
            <p:cNvSpPr/>
            <p:nvPr/>
          </p:nvSpPr>
          <p:spPr>
            <a:xfrm flipH="false" flipV="false" rot="0">
              <a:off x="0" y="0"/>
              <a:ext cx="2286883" cy="750040"/>
            </a:xfrm>
            <a:custGeom>
              <a:avLst/>
              <a:gdLst/>
              <a:ahLst/>
              <a:cxnLst/>
              <a:rect r="r" b="b" t="t" l="l"/>
              <a:pathLst>
                <a:path h="750040" w="2286883">
                  <a:moveTo>
                    <a:pt x="45472" y="0"/>
                  </a:moveTo>
                  <a:lnTo>
                    <a:pt x="2241410" y="0"/>
                  </a:lnTo>
                  <a:cubicBezTo>
                    <a:pt x="2253470" y="0"/>
                    <a:pt x="2265036" y="4791"/>
                    <a:pt x="2273564" y="13319"/>
                  </a:cubicBezTo>
                  <a:cubicBezTo>
                    <a:pt x="2282092" y="21846"/>
                    <a:pt x="2286883" y="33412"/>
                    <a:pt x="2286883" y="45472"/>
                  </a:cubicBezTo>
                  <a:lnTo>
                    <a:pt x="2286883" y="704568"/>
                  </a:lnTo>
                  <a:cubicBezTo>
                    <a:pt x="2286883" y="716628"/>
                    <a:pt x="2282092" y="728194"/>
                    <a:pt x="2273564" y="736722"/>
                  </a:cubicBezTo>
                  <a:cubicBezTo>
                    <a:pt x="2265036" y="745249"/>
                    <a:pt x="2253470" y="750040"/>
                    <a:pt x="2241410" y="750040"/>
                  </a:cubicBezTo>
                  <a:lnTo>
                    <a:pt x="45472" y="750040"/>
                  </a:lnTo>
                  <a:cubicBezTo>
                    <a:pt x="33412" y="750040"/>
                    <a:pt x="21846" y="745249"/>
                    <a:pt x="13319" y="736722"/>
                  </a:cubicBezTo>
                  <a:cubicBezTo>
                    <a:pt x="4791" y="728194"/>
                    <a:pt x="0" y="716628"/>
                    <a:pt x="0" y="704568"/>
                  </a:cubicBezTo>
                  <a:lnTo>
                    <a:pt x="0" y="45472"/>
                  </a:lnTo>
                  <a:cubicBezTo>
                    <a:pt x="0" y="33412"/>
                    <a:pt x="4791" y="21846"/>
                    <a:pt x="13319" y="13319"/>
                  </a:cubicBezTo>
                  <a:cubicBezTo>
                    <a:pt x="21846" y="4791"/>
                    <a:pt x="33412" y="0"/>
                    <a:pt x="45472" y="0"/>
                  </a:cubicBezTo>
                  <a:close/>
                </a:path>
              </a:pathLst>
            </a:custGeom>
            <a:solidFill>
              <a:srgbClr val="FFFFFF"/>
            </a:solidFill>
            <a:ln w="47625" cap="rnd">
              <a:solidFill>
                <a:srgbClr val="70BBD6"/>
              </a:solidFill>
              <a:prstDash val="solid"/>
              <a:round/>
            </a:ln>
          </p:spPr>
        </p:sp>
        <p:sp>
          <p:nvSpPr>
            <p:cNvPr name="TextBox 12" id="12"/>
            <p:cNvSpPr txBox="true"/>
            <p:nvPr/>
          </p:nvSpPr>
          <p:spPr>
            <a:xfrm>
              <a:off x="0" y="-66675"/>
              <a:ext cx="2286883" cy="816715"/>
            </a:xfrm>
            <a:prstGeom prst="rect">
              <a:avLst/>
            </a:prstGeom>
          </p:spPr>
          <p:txBody>
            <a:bodyPr anchor="ctr" rtlCol="false" tIns="50800" lIns="50800" bIns="50800" rIns="50800"/>
            <a:lstStyle/>
            <a:p>
              <a:pPr algn="ctr">
                <a:lnSpc>
                  <a:spcPts val="5179"/>
                </a:lnSpc>
              </a:pPr>
              <a:r>
                <a:rPr lang="en-US" b="true" sz="3699">
                  <a:solidFill>
                    <a:srgbClr val="000000"/>
                  </a:solidFill>
                  <a:latin typeface="Montserrat Classic Bold"/>
                  <a:ea typeface="Montserrat Classic Bold"/>
                  <a:cs typeface="Montserrat Classic Bold"/>
                  <a:sym typeface="Montserrat Classic Bold"/>
                </a:rPr>
                <a:t>Low Pressure Area:                                  </a:t>
              </a:r>
              <a:r>
                <a:rPr lang="en-US" sz="3699">
                  <a:solidFill>
                    <a:srgbClr val="000000"/>
                  </a:solidFill>
                  <a:latin typeface="Montserrat Classic"/>
                  <a:ea typeface="Montserrat Classic"/>
                  <a:cs typeface="Montserrat Classic"/>
                  <a:sym typeface="Montserrat Classic"/>
                </a:rPr>
                <a:t>A significant low-pressure system over the UK helped draw the storm in.</a:t>
              </a:r>
            </a:p>
          </p:txBody>
        </p:sp>
      </p:grpSp>
      <p:sp>
        <p:nvSpPr>
          <p:cNvPr name="Freeform 13" id="13"/>
          <p:cNvSpPr/>
          <p:nvPr/>
        </p:nvSpPr>
        <p:spPr>
          <a:xfrm flipH="false" flipV="false" rot="0">
            <a:off x="9387860" y="3314318"/>
            <a:ext cx="7540191" cy="5283987"/>
          </a:xfrm>
          <a:custGeom>
            <a:avLst/>
            <a:gdLst/>
            <a:ahLst/>
            <a:cxnLst/>
            <a:rect r="r" b="b" t="t" l="l"/>
            <a:pathLst>
              <a:path h="5283987" w="7540191">
                <a:moveTo>
                  <a:pt x="0" y="0"/>
                </a:moveTo>
                <a:lnTo>
                  <a:pt x="7540191" y="0"/>
                </a:lnTo>
                <a:lnTo>
                  <a:pt x="7540191" y="5283986"/>
                </a:lnTo>
                <a:lnTo>
                  <a:pt x="0" y="5283986"/>
                </a:lnTo>
                <a:lnTo>
                  <a:pt x="0" y="0"/>
                </a:lnTo>
                <a:close/>
              </a:path>
            </a:pathLst>
          </a:custGeom>
          <a:blipFill>
            <a:blip r:embed="rId6"/>
            <a:stretch>
              <a:fillRect l="0" t="0" r="0" b="-7024"/>
            </a:stretch>
          </a:blipFill>
        </p:spPr>
      </p:sp>
      <p:sp>
        <p:nvSpPr>
          <p:cNvPr name="TextBox 14" id="14"/>
          <p:cNvSpPr txBox="true"/>
          <p:nvPr/>
        </p:nvSpPr>
        <p:spPr>
          <a:xfrm rot="0">
            <a:off x="7954566" y="2029077"/>
            <a:ext cx="2378869" cy="837566"/>
          </a:xfrm>
          <a:prstGeom prst="rect">
            <a:avLst/>
          </a:prstGeom>
        </p:spPr>
        <p:txBody>
          <a:bodyPr anchor="t" rtlCol="false" tIns="0" lIns="0" bIns="0" rIns="0">
            <a:spAutoFit/>
          </a:bodyPr>
          <a:lstStyle/>
          <a:p>
            <a:pPr algn="ctr">
              <a:lnSpc>
                <a:spcPts val="6859"/>
              </a:lnSpc>
              <a:spcBef>
                <a:spcPct val="0"/>
              </a:spcBef>
            </a:pPr>
            <a:r>
              <a:rPr lang="en-US" b="true" sz="4899">
                <a:solidFill>
                  <a:srgbClr val="000000"/>
                </a:solidFill>
                <a:latin typeface="Montserrat Classic Bold"/>
                <a:ea typeface="Montserrat Classic Bold"/>
                <a:cs typeface="Montserrat Classic Bold"/>
                <a:sym typeface="Montserrat Classic Bold"/>
              </a:rPr>
              <a:t>Causes:</a:t>
            </a:r>
          </a:p>
        </p:txBody>
      </p:sp>
      <p:sp>
        <p:nvSpPr>
          <p:cNvPr name="TextBox 15" id="15"/>
          <p:cNvSpPr txBox="true"/>
          <p:nvPr/>
        </p:nvSpPr>
        <p:spPr>
          <a:xfrm rot="0">
            <a:off x="5002212" y="771544"/>
            <a:ext cx="10545812"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 </a:t>
            </a:r>
          </a:p>
        </p:txBody>
      </p:sp>
      <p:sp>
        <p:nvSpPr>
          <p:cNvPr name="TextBox 16" id="16"/>
          <p:cNvSpPr txBox="true"/>
          <p:nvPr/>
        </p:nvSpPr>
        <p:spPr>
          <a:xfrm rot="0">
            <a:off x="10333434" y="8919096"/>
            <a:ext cx="4069118" cy="999488"/>
          </a:xfrm>
          <a:prstGeom prst="rect">
            <a:avLst/>
          </a:prstGeom>
        </p:spPr>
        <p:txBody>
          <a:bodyPr anchor="t" rtlCol="false" tIns="0" lIns="0" bIns="0" rIns="0">
            <a:spAutoFit/>
          </a:bodyPr>
          <a:lstStyle/>
          <a:p>
            <a:pPr algn="l">
              <a:lnSpc>
                <a:spcPts val="2660"/>
              </a:lnSpc>
            </a:pPr>
            <a:r>
              <a:rPr lang="en-US" sz="1900" u="sng">
                <a:solidFill>
                  <a:srgbClr val="000000"/>
                </a:solidFill>
                <a:latin typeface="Arimo"/>
                <a:ea typeface="Arimo"/>
                <a:cs typeface="Arimo"/>
                <a:sym typeface="Arimo"/>
                <a:hlinkClick r:id="rId7" tooltip="https://jenikirbyhistory.getarchive.net/media/a-cyclone-is-a-low-pressure-area-of-winds-that-spiral-4ee9b0"/>
              </a:rPr>
              <a:t>https://jenikirbyhistory.getarchive.net/media/a-cyclone-is-a-low-pressure-area-of-winds-that-spiral-4ee9b0</a:t>
            </a:r>
          </a:p>
        </p:txBody>
      </p:sp>
      <p:grpSp>
        <p:nvGrpSpPr>
          <p:cNvPr name="Group 17" id="17"/>
          <p:cNvGrpSpPr/>
          <p:nvPr/>
        </p:nvGrpSpPr>
        <p:grpSpPr>
          <a:xfrm rot="0">
            <a:off x="323852" y="6155492"/>
            <a:ext cx="8683008" cy="3505034"/>
            <a:chOff x="0" y="0"/>
            <a:chExt cx="2286883" cy="923137"/>
          </a:xfrm>
        </p:grpSpPr>
        <p:sp>
          <p:nvSpPr>
            <p:cNvPr name="Freeform 18" id="18"/>
            <p:cNvSpPr/>
            <p:nvPr/>
          </p:nvSpPr>
          <p:spPr>
            <a:xfrm flipH="false" flipV="false" rot="0">
              <a:off x="0" y="0"/>
              <a:ext cx="2286883" cy="923137"/>
            </a:xfrm>
            <a:custGeom>
              <a:avLst/>
              <a:gdLst/>
              <a:ahLst/>
              <a:cxnLst/>
              <a:rect r="r" b="b" t="t" l="l"/>
              <a:pathLst>
                <a:path h="923137" w="2286883">
                  <a:moveTo>
                    <a:pt x="45472" y="0"/>
                  </a:moveTo>
                  <a:lnTo>
                    <a:pt x="2241410" y="0"/>
                  </a:lnTo>
                  <a:cubicBezTo>
                    <a:pt x="2253470" y="0"/>
                    <a:pt x="2265036" y="4791"/>
                    <a:pt x="2273564" y="13319"/>
                  </a:cubicBezTo>
                  <a:cubicBezTo>
                    <a:pt x="2282092" y="21846"/>
                    <a:pt x="2286883" y="33412"/>
                    <a:pt x="2286883" y="45472"/>
                  </a:cubicBezTo>
                  <a:lnTo>
                    <a:pt x="2286883" y="877664"/>
                  </a:lnTo>
                  <a:cubicBezTo>
                    <a:pt x="2286883" y="889724"/>
                    <a:pt x="2282092" y="901290"/>
                    <a:pt x="2273564" y="909818"/>
                  </a:cubicBezTo>
                  <a:cubicBezTo>
                    <a:pt x="2265036" y="918346"/>
                    <a:pt x="2253470" y="923137"/>
                    <a:pt x="2241410" y="923137"/>
                  </a:cubicBezTo>
                  <a:lnTo>
                    <a:pt x="45472" y="923137"/>
                  </a:lnTo>
                  <a:cubicBezTo>
                    <a:pt x="33412" y="923137"/>
                    <a:pt x="21846" y="918346"/>
                    <a:pt x="13319" y="909818"/>
                  </a:cubicBezTo>
                  <a:cubicBezTo>
                    <a:pt x="4791" y="901290"/>
                    <a:pt x="0" y="889724"/>
                    <a:pt x="0" y="877664"/>
                  </a:cubicBezTo>
                  <a:lnTo>
                    <a:pt x="0" y="45472"/>
                  </a:lnTo>
                  <a:cubicBezTo>
                    <a:pt x="0" y="33412"/>
                    <a:pt x="4791" y="21846"/>
                    <a:pt x="13319" y="13319"/>
                  </a:cubicBezTo>
                  <a:cubicBezTo>
                    <a:pt x="21846" y="4791"/>
                    <a:pt x="33412" y="0"/>
                    <a:pt x="45472" y="0"/>
                  </a:cubicBezTo>
                  <a:close/>
                </a:path>
              </a:pathLst>
            </a:custGeom>
            <a:solidFill>
              <a:srgbClr val="FFFFFF"/>
            </a:solidFill>
            <a:ln w="47625" cap="rnd">
              <a:solidFill>
                <a:srgbClr val="70BBD6"/>
              </a:solidFill>
              <a:prstDash val="solid"/>
              <a:round/>
            </a:ln>
          </p:spPr>
        </p:sp>
        <p:sp>
          <p:nvSpPr>
            <p:cNvPr name="TextBox 19" id="19"/>
            <p:cNvSpPr txBox="true"/>
            <p:nvPr/>
          </p:nvSpPr>
          <p:spPr>
            <a:xfrm>
              <a:off x="0" y="-66675"/>
              <a:ext cx="2286883" cy="989812"/>
            </a:xfrm>
            <a:prstGeom prst="rect">
              <a:avLst/>
            </a:prstGeom>
          </p:spPr>
          <p:txBody>
            <a:bodyPr anchor="ctr" rtlCol="false" tIns="50800" lIns="50800" bIns="50800" rIns="50800"/>
            <a:lstStyle/>
            <a:p>
              <a:pPr algn="ctr">
                <a:lnSpc>
                  <a:spcPts val="5179"/>
                </a:lnSpc>
              </a:pPr>
              <a:r>
                <a:rPr lang="en-US" b="true" sz="3699">
                  <a:solidFill>
                    <a:srgbClr val="000000"/>
                  </a:solidFill>
                  <a:latin typeface="Montserrat Classic Bold"/>
                  <a:ea typeface="Montserrat Classic Bold"/>
                  <a:cs typeface="Montserrat Classic Bold"/>
                  <a:sym typeface="Montserrat Classic Bold"/>
                </a:rPr>
                <a:t>Blocking High Pressure:</a:t>
              </a:r>
              <a:r>
                <a:rPr lang="en-US" sz="3699">
                  <a:solidFill>
                    <a:srgbClr val="000000"/>
                  </a:solidFill>
                  <a:latin typeface="Montserrat Classic"/>
                  <a:ea typeface="Montserrat Classic"/>
                  <a:cs typeface="Montserrat Classic"/>
                  <a:sym typeface="Montserrat Classic"/>
                </a:rPr>
                <a:t>                      A high-pressure area over Scandinavia prevented the storm from moving eastwards, prolonging its impact over the UK.</a:t>
              </a:r>
            </a:p>
          </p:txBody>
        </p:sp>
      </p:grpSp>
      <p:sp>
        <p:nvSpPr>
          <p:cNvPr name="TextBox 20" id="20"/>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3852" y="-3139650"/>
            <a:ext cx="17964148" cy="17964148"/>
          </a:xfrm>
          <a:custGeom>
            <a:avLst/>
            <a:gdLst/>
            <a:ahLst/>
            <a:cxnLst/>
            <a:rect r="r" b="b" t="t" l="l"/>
            <a:pathLst>
              <a:path h="17964148" w="17964148">
                <a:moveTo>
                  <a:pt x="0" y="0"/>
                </a:moveTo>
                <a:lnTo>
                  <a:pt x="17964148" y="0"/>
                </a:lnTo>
                <a:lnTo>
                  <a:pt x="17964148" y="17964147"/>
                </a:lnTo>
                <a:lnTo>
                  <a:pt x="0" y="17964147"/>
                </a:lnTo>
                <a:lnTo>
                  <a:pt x="0" y="0"/>
                </a:lnTo>
                <a:close/>
              </a:path>
            </a:pathLst>
          </a:custGeom>
          <a:blipFill>
            <a:blip r:embed="rId2">
              <a:alphaModFix amt="10999"/>
            </a:blip>
            <a:stretch>
              <a:fillRect l="0" t="0" r="0" b="0"/>
            </a:stretch>
          </a:blipFill>
        </p:spPr>
      </p:sp>
      <p:grpSp>
        <p:nvGrpSpPr>
          <p:cNvPr name="Group 3" id="3"/>
          <p:cNvGrpSpPr/>
          <p:nvPr/>
        </p:nvGrpSpPr>
        <p:grpSpPr>
          <a:xfrm rot="0">
            <a:off x="0" y="651219"/>
            <a:ext cx="18775720" cy="1250020"/>
            <a:chOff x="0" y="0"/>
            <a:chExt cx="7425681" cy="494375"/>
          </a:xfrm>
        </p:grpSpPr>
        <p:sp>
          <p:nvSpPr>
            <p:cNvPr name="Freeform 4" id="4"/>
            <p:cNvSpPr/>
            <p:nvPr/>
          </p:nvSpPr>
          <p:spPr>
            <a:xfrm flipH="false" flipV="false" rot="0">
              <a:off x="0" y="0"/>
              <a:ext cx="7425681" cy="494375"/>
            </a:xfrm>
            <a:custGeom>
              <a:avLst/>
              <a:gdLst/>
              <a:ahLst/>
              <a:cxnLst/>
              <a:rect r="r" b="b" t="t" l="l"/>
              <a:pathLst>
                <a:path h="494375" w="7425681">
                  <a:moveTo>
                    <a:pt x="0" y="0"/>
                  </a:moveTo>
                  <a:lnTo>
                    <a:pt x="7425681" y="0"/>
                  </a:lnTo>
                  <a:lnTo>
                    <a:pt x="7425681" y="494375"/>
                  </a:lnTo>
                  <a:lnTo>
                    <a:pt x="0" y="494375"/>
                  </a:lnTo>
                  <a:close/>
                </a:path>
              </a:pathLst>
            </a:custGeom>
            <a:solidFill>
              <a:srgbClr val="1C78B6"/>
            </a:solidFill>
          </p:spPr>
        </p:sp>
        <p:sp>
          <p:nvSpPr>
            <p:cNvPr name="TextBox 5" id="5"/>
            <p:cNvSpPr txBox="true"/>
            <p:nvPr/>
          </p:nvSpPr>
          <p:spPr>
            <a:xfrm>
              <a:off x="0" y="-142875"/>
              <a:ext cx="7425681" cy="637250"/>
            </a:xfrm>
            <a:prstGeom prst="rect">
              <a:avLst/>
            </a:prstGeom>
          </p:spPr>
          <p:txBody>
            <a:bodyPr anchor="ctr" rtlCol="false" tIns="50800" lIns="50800" bIns="50800" rIns="50800"/>
            <a:lstStyle/>
            <a:p>
              <a:pPr algn="ctr">
                <a:lnSpc>
                  <a:spcPts val="10499"/>
                </a:lnSpc>
              </a:pPr>
            </a:p>
          </p:txBody>
        </p:sp>
      </p:grpSp>
      <p:sp>
        <p:nvSpPr>
          <p:cNvPr name="Freeform 6" id="6"/>
          <p:cNvSpPr/>
          <p:nvPr/>
        </p:nvSpPr>
        <p:spPr>
          <a:xfrm flipH="false" flipV="false" rot="0">
            <a:off x="1445567" y="142015"/>
            <a:ext cx="2339840" cy="2336915"/>
          </a:xfrm>
          <a:custGeom>
            <a:avLst/>
            <a:gdLst/>
            <a:ahLst/>
            <a:cxnLst/>
            <a:rect r="r" b="b" t="t" l="l"/>
            <a:pathLst>
              <a:path h="2336915" w="2339840">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2283142" y="3849053"/>
            <a:ext cx="203835" cy="227648"/>
            <a:chOff x="0" y="0"/>
            <a:chExt cx="271780" cy="303530"/>
          </a:xfrm>
        </p:grpSpPr>
        <p:sp>
          <p:nvSpPr>
            <p:cNvPr name="Freeform 8" id="8"/>
            <p:cNvSpPr/>
            <p:nvPr/>
          </p:nvSpPr>
          <p:spPr>
            <a:xfrm flipH="false" flipV="false" rot="0">
              <a:off x="47200" y="50500"/>
              <a:ext cx="172510" cy="202790"/>
            </a:xfrm>
            <a:custGeom>
              <a:avLst/>
              <a:gdLst/>
              <a:ahLst/>
              <a:cxnLst/>
              <a:rect r="r" b="b" t="t" l="l"/>
              <a:pathLst>
                <a:path h="202790" w="172510">
                  <a:moveTo>
                    <a:pt x="3600" y="91740"/>
                  </a:moveTo>
                  <a:cubicBezTo>
                    <a:pt x="59480" y="7920"/>
                    <a:pt x="91230" y="-970"/>
                    <a:pt x="110280" y="1570"/>
                  </a:cubicBezTo>
                  <a:cubicBezTo>
                    <a:pt x="126790" y="2840"/>
                    <a:pt x="143300" y="14270"/>
                    <a:pt x="153460" y="25700"/>
                  </a:cubicBezTo>
                  <a:cubicBezTo>
                    <a:pt x="163620" y="37130"/>
                    <a:pt x="172510" y="53640"/>
                    <a:pt x="172510" y="70150"/>
                  </a:cubicBezTo>
                  <a:cubicBezTo>
                    <a:pt x="172510" y="90470"/>
                    <a:pt x="161080" y="123490"/>
                    <a:pt x="144570" y="137460"/>
                  </a:cubicBezTo>
                  <a:cubicBezTo>
                    <a:pt x="128060" y="150160"/>
                    <a:pt x="93770" y="156510"/>
                    <a:pt x="73450" y="150160"/>
                  </a:cubicBezTo>
                  <a:cubicBezTo>
                    <a:pt x="53130" y="143810"/>
                    <a:pt x="29000" y="119680"/>
                    <a:pt x="22650" y="99360"/>
                  </a:cubicBezTo>
                  <a:cubicBezTo>
                    <a:pt x="16300" y="79040"/>
                    <a:pt x="22650" y="44750"/>
                    <a:pt x="36620" y="28240"/>
                  </a:cubicBezTo>
                  <a:cubicBezTo>
                    <a:pt x="49320" y="11730"/>
                    <a:pt x="81070" y="-2240"/>
                    <a:pt x="102660" y="300"/>
                  </a:cubicBezTo>
                  <a:cubicBezTo>
                    <a:pt x="124250" y="1570"/>
                    <a:pt x="153460" y="20620"/>
                    <a:pt x="163620" y="39670"/>
                  </a:cubicBezTo>
                  <a:cubicBezTo>
                    <a:pt x="173780" y="57450"/>
                    <a:pt x="171240" y="87930"/>
                    <a:pt x="164890" y="110790"/>
                  </a:cubicBezTo>
                  <a:cubicBezTo>
                    <a:pt x="157270" y="137460"/>
                    <a:pt x="135680" y="173020"/>
                    <a:pt x="116630" y="188260"/>
                  </a:cubicBezTo>
                  <a:cubicBezTo>
                    <a:pt x="101390" y="198420"/>
                    <a:pt x="81070" y="204770"/>
                    <a:pt x="63290" y="202230"/>
                  </a:cubicBezTo>
                  <a:cubicBezTo>
                    <a:pt x="44240" y="198420"/>
                    <a:pt x="15030" y="180640"/>
                    <a:pt x="4870" y="162860"/>
                  </a:cubicBezTo>
                  <a:cubicBezTo>
                    <a:pt x="-5290" y="143810"/>
                    <a:pt x="3600" y="91740"/>
                    <a:pt x="3600" y="91740"/>
                  </a:cubicBezTo>
                </a:path>
              </a:pathLst>
            </a:custGeom>
            <a:solidFill>
              <a:srgbClr val="FFFFFF"/>
            </a:solidFill>
            <a:ln cap="sq">
              <a:noFill/>
              <a:prstDash val="solid"/>
              <a:miter/>
            </a:ln>
          </p:spPr>
        </p:sp>
      </p:grpSp>
      <p:sp>
        <p:nvSpPr>
          <p:cNvPr name="Freeform 9" id="9"/>
          <p:cNvSpPr/>
          <p:nvPr/>
        </p:nvSpPr>
        <p:spPr>
          <a:xfrm flipH="false" flipV="false" rot="0">
            <a:off x="14780472" y="8598304"/>
            <a:ext cx="3507528" cy="1688696"/>
          </a:xfrm>
          <a:custGeom>
            <a:avLst/>
            <a:gdLst/>
            <a:ahLst/>
            <a:cxnLst/>
            <a:rect r="r" b="b" t="t" l="l"/>
            <a:pathLst>
              <a:path h="1688696" w="3507528">
                <a:moveTo>
                  <a:pt x="0" y="0"/>
                </a:moveTo>
                <a:lnTo>
                  <a:pt x="3507528" y="0"/>
                </a:lnTo>
                <a:lnTo>
                  <a:pt x="3507528" y="1688696"/>
                </a:lnTo>
                <a:lnTo>
                  <a:pt x="0" y="1688696"/>
                </a:lnTo>
                <a:lnTo>
                  <a:pt x="0" y="0"/>
                </a:lnTo>
                <a:close/>
              </a:path>
            </a:pathLst>
          </a:custGeom>
          <a:blipFill>
            <a:blip r:embed="rId5"/>
            <a:stretch>
              <a:fillRect l="-21116" t="0" r="-19874" b="-67942"/>
            </a:stretch>
          </a:blipFill>
        </p:spPr>
      </p:sp>
      <p:sp>
        <p:nvSpPr>
          <p:cNvPr name="TextBox 10" id="10"/>
          <p:cNvSpPr txBox="true"/>
          <p:nvPr/>
        </p:nvSpPr>
        <p:spPr>
          <a:xfrm rot="0">
            <a:off x="2997372" y="3009518"/>
            <a:ext cx="12293256" cy="1313181"/>
          </a:xfrm>
          <a:prstGeom prst="rect">
            <a:avLst/>
          </a:prstGeom>
        </p:spPr>
        <p:txBody>
          <a:bodyPr anchor="t" rtlCol="false" tIns="0" lIns="0" bIns="0" rIns="0">
            <a:spAutoFit/>
          </a:bodyPr>
          <a:lstStyle/>
          <a:p>
            <a:pPr algn="ctr">
              <a:lnSpc>
                <a:spcPts val="5319"/>
              </a:lnSpc>
            </a:pPr>
            <a:r>
              <a:rPr lang="en-US" sz="3799" b="true">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Match the causes of Stom Babet to the description </a:t>
            </a:r>
          </a:p>
        </p:txBody>
      </p:sp>
      <p:sp>
        <p:nvSpPr>
          <p:cNvPr name="Freeform 11" id="11"/>
          <p:cNvSpPr/>
          <p:nvPr/>
        </p:nvSpPr>
        <p:spPr>
          <a:xfrm flipH="false" flipV="false" rot="0">
            <a:off x="3628667" y="4770373"/>
            <a:ext cx="11030665" cy="4092269"/>
          </a:xfrm>
          <a:custGeom>
            <a:avLst/>
            <a:gdLst/>
            <a:ahLst/>
            <a:cxnLst/>
            <a:rect r="r" b="b" t="t" l="l"/>
            <a:pathLst>
              <a:path h="4092269" w="11030665">
                <a:moveTo>
                  <a:pt x="0" y="0"/>
                </a:moveTo>
                <a:lnTo>
                  <a:pt x="11030666" y="0"/>
                </a:lnTo>
                <a:lnTo>
                  <a:pt x="11030666" y="4092269"/>
                </a:lnTo>
                <a:lnTo>
                  <a:pt x="0" y="4092269"/>
                </a:lnTo>
                <a:lnTo>
                  <a:pt x="0" y="0"/>
                </a:lnTo>
                <a:close/>
              </a:path>
            </a:pathLst>
          </a:custGeom>
          <a:blipFill>
            <a:blip r:embed="rId6"/>
            <a:stretch>
              <a:fillRect l="0" t="0" r="0" b="0"/>
            </a:stretch>
          </a:blipFill>
        </p:spPr>
      </p:sp>
      <p:sp>
        <p:nvSpPr>
          <p:cNvPr name="Freeform 12" id="12"/>
          <p:cNvSpPr/>
          <p:nvPr/>
        </p:nvSpPr>
        <p:spPr>
          <a:xfrm flipH="true" flipV="false" rot="0">
            <a:off x="1754126" y="3106053"/>
            <a:ext cx="2155106" cy="2304142"/>
          </a:xfrm>
          <a:custGeom>
            <a:avLst/>
            <a:gdLst/>
            <a:ahLst/>
            <a:cxnLst/>
            <a:rect r="r" b="b" t="t" l="l"/>
            <a:pathLst>
              <a:path h="2304142" w="2155106">
                <a:moveTo>
                  <a:pt x="2155106" y="0"/>
                </a:moveTo>
                <a:lnTo>
                  <a:pt x="0" y="0"/>
                </a:lnTo>
                <a:lnTo>
                  <a:pt x="0" y="2304143"/>
                </a:lnTo>
                <a:lnTo>
                  <a:pt x="2155106" y="2304143"/>
                </a:lnTo>
                <a:lnTo>
                  <a:pt x="2155106" y="0"/>
                </a:lnTo>
                <a:close/>
              </a:path>
            </a:pathLst>
          </a:custGeom>
          <a:blipFill>
            <a:blip r:embed="rId7"/>
            <a:stretch>
              <a:fillRect l="-175504" t="-8698" r="-45209" b="-63326"/>
            </a:stretch>
          </a:blipFill>
        </p:spPr>
      </p:sp>
      <p:sp>
        <p:nvSpPr>
          <p:cNvPr name="TextBox 13" id="13"/>
          <p:cNvSpPr txBox="true"/>
          <p:nvPr/>
        </p:nvSpPr>
        <p:spPr>
          <a:xfrm rot="0">
            <a:off x="7954566" y="2029077"/>
            <a:ext cx="2378869" cy="837566"/>
          </a:xfrm>
          <a:prstGeom prst="rect">
            <a:avLst/>
          </a:prstGeom>
        </p:spPr>
        <p:txBody>
          <a:bodyPr anchor="t" rtlCol="false" tIns="0" lIns="0" bIns="0" rIns="0">
            <a:spAutoFit/>
          </a:bodyPr>
          <a:lstStyle/>
          <a:p>
            <a:pPr algn="ctr">
              <a:lnSpc>
                <a:spcPts val="6859"/>
              </a:lnSpc>
              <a:spcBef>
                <a:spcPct val="0"/>
              </a:spcBef>
            </a:pPr>
            <a:r>
              <a:rPr lang="en-US" b="true" sz="4899">
                <a:solidFill>
                  <a:srgbClr val="000000"/>
                </a:solidFill>
                <a:latin typeface="Montserrat Classic Bold"/>
                <a:ea typeface="Montserrat Classic Bold"/>
                <a:cs typeface="Montserrat Classic Bold"/>
                <a:sym typeface="Montserrat Classic Bold"/>
              </a:rPr>
              <a:t>Causes:</a:t>
            </a:r>
          </a:p>
        </p:txBody>
      </p:sp>
      <p:sp>
        <p:nvSpPr>
          <p:cNvPr name="TextBox 14" id="14"/>
          <p:cNvSpPr txBox="true"/>
          <p:nvPr/>
        </p:nvSpPr>
        <p:spPr>
          <a:xfrm rot="0">
            <a:off x="5002212" y="771544"/>
            <a:ext cx="10545812" cy="904594"/>
          </a:xfrm>
          <a:prstGeom prst="rect">
            <a:avLst/>
          </a:prstGeom>
        </p:spPr>
        <p:txBody>
          <a:bodyPr anchor="t" rtlCol="false" tIns="0" lIns="0" bIns="0" rIns="0">
            <a:spAutoFit/>
          </a:bodyPr>
          <a:lstStyle/>
          <a:p>
            <a:pPr algn="ctr">
              <a:lnSpc>
                <a:spcPts val="7365"/>
              </a:lnSpc>
              <a:spcBef>
                <a:spcPct val="0"/>
              </a:spcBef>
            </a:pPr>
            <a:r>
              <a:rPr lang="en-US" b="true" sz="5261">
                <a:solidFill>
                  <a:srgbClr val="FFFFFF"/>
                </a:solidFill>
                <a:latin typeface="Montserrat Classic Bold"/>
                <a:ea typeface="Montserrat Classic Bold"/>
                <a:cs typeface="Montserrat Classic Bold"/>
                <a:sym typeface="Montserrat Classic Bold"/>
              </a:rPr>
              <a:t>GCSE Case Study: Storm Babet </a:t>
            </a:r>
          </a:p>
        </p:txBody>
      </p:sp>
      <p:sp>
        <p:nvSpPr>
          <p:cNvPr name="TextBox 15" id="15"/>
          <p:cNvSpPr txBox="true"/>
          <p:nvPr/>
        </p:nvSpPr>
        <p:spPr>
          <a:xfrm rot="0">
            <a:off x="16978030" y="-28575"/>
            <a:ext cx="1309970" cy="240665"/>
          </a:xfrm>
          <a:prstGeom prst="rect">
            <a:avLst/>
          </a:prstGeom>
        </p:spPr>
        <p:txBody>
          <a:bodyPr anchor="t" rtlCol="false" tIns="0" lIns="0" bIns="0" rIns="0">
            <a:spAutoFit/>
          </a:bodyPr>
          <a:lstStyle/>
          <a:p>
            <a:pPr algn="ctr">
              <a:lnSpc>
                <a:spcPts val="1959"/>
              </a:lnSpc>
            </a:pPr>
            <a:r>
              <a:rPr lang="en-US" sz="1399">
                <a:solidFill>
                  <a:srgbClr val="000000"/>
                </a:solidFill>
                <a:latin typeface="Montserrat Classic"/>
                <a:ea typeface="Montserrat Classic"/>
                <a:cs typeface="Montserrat Classic"/>
                <a:sym typeface="Montserrat Classic"/>
              </a:rPr>
              <a:t>FT Q C33 R3</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DAGMUd2q_6k</dc:identifier>
  <dcterms:modified xsi:type="dcterms:W3CDTF">2011-08-01T06:04:30Z</dcterms:modified>
  <cp:revision>1</cp:revision>
  <dc:title>Babet Case Study</dc:title>
</cp:coreProperties>
</file>