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8"/>
  </p:notesMasterIdLst>
  <p:handoutMasterIdLst>
    <p:handoutMasterId r:id="rId19"/>
  </p:handoutMasterIdLst>
  <p:sldIdLst>
    <p:sldId id="256" r:id="rId2"/>
    <p:sldId id="281" r:id="rId3"/>
    <p:sldId id="278" r:id="rId4"/>
    <p:sldId id="308" r:id="rId5"/>
    <p:sldId id="307" r:id="rId6"/>
    <p:sldId id="279" r:id="rId7"/>
    <p:sldId id="292" r:id="rId8"/>
    <p:sldId id="291" r:id="rId9"/>
    <p:sldId id="290" r:id="rId10"/>
    <p:sldId id="289" r:id="rId11"/>
    <p:sldId id="305" r:id="rId12"/>
    <p:sldId id="306" r:id="rId13"/>
    <p:sldId id="299" r:id="rId14"/>
    <p:sldId id="309" r:id="rId15"/>
    <p:sldId id="304"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BC1"/>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93" d="100"/>
          <a:sy n="93" d="100"/>
        </p:scale>
        <p:origin x="123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25/02/2026</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a:t>
            </a:fld>
            <a:endParaRPr lang="en-GB"/>
          </a:p>
        </p:txBody>
      </p:sp>
    </p:spTree>
    <p:extLst>
      <p:ext uri="{BB962C8B-B14F-4D97-AF65-F5344CB8AC3E}">
        <p14:creationId xmlns:p14="http://schemas.microsoft.com/office/powerpoint/2010/main" val="244070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4015480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1933410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57285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364652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76936-352B-2910-DEE5-40DEA69F0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11DB7-0525-2242-4279-12F2C8DC6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82539-08AB-87C4-00D7-AF5295ACBE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5FF8FA-2654-4DAC-033A-D235FE97F764}"/>
              </a:ext>
            </a:extLst>
          </p:cNvPr>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3126656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a:p>
        </p:txBody>
      </p:sp>
      <p:sp>
        <p:nvSpPr>
          <p:cNvPr id="4" name="Slide Number Placeholder 3"/>
          <p:cNvSpPr>
            <a:spLocks noGrp="1"/>
          </p:cNvSpPr>
          <p:nvPr>
            <p:ph type="sldNum" sz="quarter" idx="5"/>
          </p:nvPr>
        </p:nvSpPr>
        <p:spPr/>
        <p:txBody>
          <a:bodyPr/>
          <a:lstStyle/>
          <a:p>
            <a:fld id="{92F70655-02D7-49E5-B559-A8484B61A9A0}" type="slidenum">
              <a:rPr lang="en-GB" smtClean="0"/>
              <a:t>15</a:t>
            </a:fld>
            <a:endParaRPr lang="en-GB"/>
          </a:p>
        </p:txBody>
      </p:sp>
    </p:spTree>
    <p:extLst>
      <p:ext uri="{BB962C8B-B14F-4D97-AF65-F5344CB8AC3E}">
        <p14:creationId xmlns:p14="http://schemas.microsoft.com/office/powerpoint/2010/main" val="1858138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16</a:t>
            </a:fld>
            <a:endParaRPr lang="en-GB"/>
          </a:p>
        </p:txBody>
      </p:sp>
    </p:spTree>
    <p:extLst>
      <p:ext uri="{BB962C8B-B14F-4D97-AF65-F5344CB8AC3E}">
        <p14:creationId xmlns:p14="http://schemas.microsoft.com/office/powerpoint/2010/main" val="261266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98554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246224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392320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255490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189992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299535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400626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25/02/2026</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25/02/2026</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7.jpeg"/><Relationship Id="rId5" Type="http://schemas.openxmlformats.org/officeDocument/2006/relationships/hyperlink" Target="https://openclipart.org/detail/280406/pencil-doodling" TargetMode="External"/><Relationship Id="rId10" Type="http://schemas.openxmlformats.org/officeDocument/2006/relationships/image" Target="../media/image26.jpeg"/><Relationship Id="rId4" Type="http://schemas.openxmlformats.org/officeDocument/2006/relationships/image" Target="../media/image2.pn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vecteezy.com/vector-art/594400-earth-globe-isolated-on-white-background"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vH298zSCQzY?feature=oembed"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6.jpeg"/><Relationship Id="rId5" Type="http://schemas.openxmlformats.org/officeDocument/2006/relationships/image" Target="../media/image2.png"/><Relationship Id="rId10" Type="http://schemas.openxmlformats.org/officeDocument/2006/relationships/hyperlink" Target="https://www.youtube.com/watch?v=vH298zSCQzY" TargetMode="External"/><Relationship Id="rId4" Type="http://schemas.openxmlformats.org/officeDocument/2006/relationships/image" Target="../media/image1.png"/><Relationship Id="rId9" Type="http://schemas.openxmlformats.org/officeDocument/2006/relationships/hyperlink" Target="https://www.vecteezy.com/vector-art/594400-earth-globe-isolated-on-white-background"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13" Type="http://schemas.openxmlformats.org/officeDocument/2006/relationships/image" Target="../media/image9.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pixabay.com/en/rain-cloud-weather-graphics-figure-2017532/" TargetMode="External"/><Relationship Id="rId2" Type="http://schemas.openxmlformats.org/officeDocument/2006/relationships/notesSlide" Target="../notesSlides/notesSlide4.xml"/><Relationship Id="rId16" Type="http://schemas.openxmlformats.org/officeDocument/2006/relationships/hyperlink" Target="https://pixabay.com/en/thundercloud-cloud-storm-nature-47584/" TargetMode="Externa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hyperlink" Target="https://openclipart.org/detail/280406/pencil-doodling" TargetMode="External"/><Relationship Id="rId15" Type="http://schemas.openxmlformats.org/officeDocument/2006/relationships/image" Target="../media/image10.png"/><Relationship Id="rId10" Type="http://schemas.openxmlformats.org/officeDocument/2006/relationships/hyperlink" Target="https://www.onlygfx.com/4-clipart-sun-png-transparent/" TargetMode="External"/><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hyperlink" Target="https://pixabay.com/en/christmas-geometric-ice-snow-1293227/"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vecteezy.com/vector-art/594400-earth-globe-isolated-on-white-background"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kindpng.com/imgv/iJmimow_penguins-clipart-penguinclipart-penguin-animals-clip-penguin-clipar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hyperlink" Target="https://openclipart.org/detail/280406/pencil-doodling" TargetMode="External"/><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pixabay.com/de/schafe-tier-lamm-gl%C3%BCcklich-l%C3%A4cheln-160041/" TargetMode="External"/><Relationship Id="rId5" Type="http://schemas.openxmlformats.org/officeDocument/2006/relationships/hyperlink" Target="https://openclipart.org/detail/280406/pencil-doodling" TargetMode="External"/><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pixabay.com/it/cammello-due-gobbe-deserto-animale-48428/" TargetMode="External"/><Relationship Id="rId5" Type="http://schemas.openxmlformats.org/officeDocument/2006/relationships/hyperlink" Target="https://openclipart.org/detail/280406/pencil-doodling" TargetMode="External"/><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hyperlink" Target="https://www.vecteezy.com/vector-art/594400-earth-globe-isolated-on-white-background"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pinclipart.com/downpngs/oRmRxR_cartoon-birds-shoebill-cute-clipart-animal-design-cartoon/" TargetMode="External"/><Relationship Id="rId5" Type="http://schemas.openxmlformats.org/officeDocument/2006/relationships/hyperlink" Target="https://openclipart.org/detail/280406/pencil-doodling" TargetMode="External"/><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Weather vs Climate</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039623" y="2466821"/>
            <a:ext cx="10782170" cy="4647426"/>
          </a:xfrm>
          <a:prstGeom prst="rect">
            <a:avLst/>
          </a:prstGeom>
          <a:noFill/>
        </p:spPr>
        <p:txBody>
          <a:bodyPr wrap="square" rtlCol="0">
            <a:spAutoFit/>
          </a:bodyPr>
          <a:lstStyle/>
          <a:p>
            <a:pPr marL="285750" indent="-285750">
              <a:buFont typeface="Arial" panose="020B0604020202020204" pitchFamily="34" charset="0"/>
              <a:buChar char="•"/>
            </a:pPr>
            <a:r>
              <a:rPr lang="en-GB" sz="3600" dirty="0"/>
              <a:t>To be able to describe the difference between weather and climate.</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endParaRPr lang="en-GB" sz="3200" dirty="0"/>
          </a:p>
        </p:txBody>
      </p:sp>
      <p:sp>
        <p:nvSpPr>
          <p:cNvPr id="9" name="TextBox 8">
            <a:extLst>
              <a:ext uri="{FF2B5EF4-FFF2-40B4-BE49-F238E27FC236}">
                <a16:creationId xmlns:a16="http://schemas.microsoft.com/office/drawing/2014/main" id="{E2C89A80-7800-48D9-B1D9-D5E2B9F13507}"/>
              </a:ext>
            </a:extLst>
          </p:cNvPr>
          <p:cNvSpPr txBox="1"/>
          <p:nvPr/>
        </p:nvSpPr>
        <p:spPr>
          <a:xfrm>
            <a:off x="1010124" y="1693680"/>
            <a:ext cx="3416999"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039623" y="4426565"/>
            <a:ext cx="10464802" cy="2492990"/>
          </a:xfrm>
          <a:prstGeom prst="rect">
            <a:avLst/>
          </a:prstGeom>
          <a:noFill/>
        </p:spPr>
        <p:txBody>
          <a:bodyPr wrap="square" lIns="91440" tIns="45720" rIns="91440" bIns="45720" rtlCol="0" anchor="t">
            <a:spAutoFit/>
          </a:bodyPr>
          <a:lstStyle/>
          <a:p>
            <a:pPr marL="342900" lvl="0" indent="-342900">
              <a:buFont typeface="Arial" panose="020B0604020202020204" pitchFamily="34" charset="0"/>
              <a:buChar char="•"/>
            </a:pPr>
            <a:r>
              <a:rPr lang="en-GB" sz="3200"/>
              <a:t>To be able to describe the difference between climate and weather and know what type of climate we have in the UK.</a:t>
            </a:r>
          </a:p>
          <a:p>
            <a:pPr marL="342900" indent="-342900">
              <a:buFont typeface="Arial" panose="020B0604020202020204" pitchFamily="34" charset="0"/>
              <a:buChar char="•"/>
            </a:pPr>
            <a:r>
              <a:rPr lang="en-GB" sz="3200"/>
              <a:t>To name at least three types of climate.</a:t>
            </a:r>
            <a:endParaRPr lang="en-GB" sz="3200">
              <a:cs typeface="Calibri"/>
            </a:endParaRPr>
          </a:p>
          <a:p>
            <a:pPr marL="342900" lvl="0" indent="-342900">
              <a:buFont typeface="Arial" panose="020B0604020202020204" pitchFamily="34" charset="0"/>
              <a:buChar char="•"/>
            </a:pPr>
            <a:r>
              <a:rPr lang="en-GB" sz="3200"/>
              <a:t>To name at least one country in each climate zone.</a:t>
            </a:r>
          </a:p>
          <a:p>
            <a:pPr marL="285750" indent="-285750">
              <a:buFont typeface="Arial" panose="020B0604020202020204" pitchFamily="34" charset="0"/>
              <a:buChar char="•"/>
            </a:pPr>
            <a:endParaRPr lang="en-GB" sz="2800"/>
          </a:p>
        </p:txBody>
      </p:sp>
      <p:sp>
        <p:nvSpPr>
          <p:cNvPr id="11" name="TextBox 10">
            <a:extLst>
              <a:ext uri="{FF2B5EF4-FFF2-40B4-BE49-F238E27FC236}">
                <a16:creationId xmlns:a16="http://schemas.microsoft.com/office/drawing/2014/main" id="{540FED8A-91B0-45C6-BB44-BC3BC937F09B}"/>
              </a:ext>
            </a:extLst>
          </p:cNvPr>
          <p:cNvSpPr txBox="1"/>
          <p:nvPr/>
        </p:nvSpPr>
        <p:spPr>
          <a:xfrm>
            <a:off x="1010124" y="3575131"/>
            <a:ext cx="4821026"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pic>
        <p:nvPicPr>
          <p:cNvPr id="3" name="Picture 2" descr="Logo&#10;&#10;Description automatically generated">
            <a:extLst>
              <a:ext uri="{FF2B5EF4-FFF2-40B4-BE49-F238E27FC236}">
                <a16:creationId xmlns:a16="http://schemas.microsoft.com/office/drawing/2014/main" id="{5CE9804A-511B-4EE1-A25B-4B62D29AE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Climate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6" name="TextBox 5">
            <a:extLst>
              <a:ext uri="{FF2B5EF4-FFF2-40B4-BE49-F238E27FC236}">
                <a16:creationId xmlns:a16="http://schemas.microsoft.com/office/drawing/2014/main" id="{2CC4CF8D-45DF-2A03-74AA-C1D6CD040334}"/>
              </a:ext>
            </a:extLst>
          </p:cNvPr>
          <p:cNvSpPr txBox="1"/>
          <p:nvPr/>
        </p:nvSpPr>
        <p:spPr>
          <a:xfrm>
            <a:off x="7066323" y="2736502"/>
            <a:ext cx="5062654" cy="2677656"/>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a:t>Mediterranean climates have warm, dry summers </a:t>
            </a:r>
            <a:r>
              <a:rPr lang="en-GB" sz="2800"/>
              <a:t>and mild </a:t>
            </a:r>
            <a:r>
              <a:rPr lang="en-GB" sz="2800" dirty="0"/>
              <a:t>winters.</a:t>
            </a:r>
          </a:p>
          <a:p>
            <a:pPr marL="457200" indent="-457200" algn="just">
              <a:buFont typeface="Arial" panose="020B0604020202020204" pitchFamily="34" charset="0"/>
              <a:buChar char="•"/>
            </a:pPr>
            <a:r>
              <a:rPr lang="en-GB" sz="2800" dirty="0"/>
              <a:t>An example of an area with a Mediterranean climate is Southern Spain. </a:t>
            </a:r>
          </a:p>
        </p:txBody>
      </p:sp>
      <p:sp>
        <p:nvSpPr>
          <p:cNvPr id="7" name="TextBox 6">
            <a:extLst>
              <a:ext uri="{FF2B5EF4-FFF2-40B4-BE49-F238E27FC236}">
                <a16:creationId xmlns:a16="http://schemas.microsoft.com/office/drawing/2014/main" id="{A1CE7814-F526-F29F-0BAD-8561B93277D4}"/>
              </a:ext>
            </a:extLst>
          </p:cNvPr>
          <p:cNvSpPr txBox="1"/>
          <p:nvPr/>
        </p:nvSpPr>
        <p:spPr>
          <a:xfrm>
            <a:off x="7951937" y="1861623"/>
            <a:ext cx="3678087"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Mediterranean</a:t>
            </a:r>
          </a:p>
        </p:txBody>
      </p:sp>
      <p:pic>
        <p:nvPicPr>
          <p:cNvPr id="5" name="Picture 4" descr="A tree with oranges growing on it&#10;&#10;Description automatically generated with medium confidence">
            <a:extLst>
              <a:ext uri="{FF2B5EF4-FFF2-40B4-BE49-F238E27FC236}">
                <a16:creationId xmlns:a16="http://schemas.microsoft.com/office/drawing/2014/main" id="{5C014D08-1BC0-1990-FEB1-3EE06917BA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559" y="2006200"/>
            <a:ext cx="6601554" cy="4470591"/>
          </a:xfrm>
          <a:prstGeom prst="rect">
            <a:avLst/>
          </a:prstGeom>
        </p:spPr>
      </p:pic>
    </p:spTree>
    <p:extLst>
      <p:ext uri="{BB962C8B-B14F-4D97-AF65-F5344CB8AC3E}">
        <p14:creationId xmlns:p14="http://schemas.microsoft.com/office/powerpoint/2010/main" val="5055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Climate Zones across Earth</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12" name="TextBox 11">
            <a:extLst>
              <a:ext uri="{FF2B5EF4-FFF2-40B4-BE49-F238E27FC236}">
                <a16:creationId xmlns:a16="http://schemas.microsoft.com/office/drawing/2014/main" id="{91C4AB08-4D6A-2D9A-3CC9-DE5360A08B12}"/>
              </a:ext>
            </a:extLst>
          </p:cNvPr>
          <p:cNvSpPr txBox="1"/>
          <p:nvPr/>
        </p:nvSpPr>
        <p:spPr>
          <a:xfrm>
            <a:off x="-74847" y="1595180"/>
            <a:ext cx="12192000" cy="646331"/>
          </a:xfrm>
          <a:prstGeom prst="rect">
            <a:avLst/>
          </a:prstGeom>
          <a:noFill/>
        </p:spPr>
        <p:txBody>
          <a:bodyPr wrap="square" rtlCol="0">
            <a:spAutoFit/>
          </a:bodyPr>
          <a:lstStyle/>
          <a:p>
            <a:pPr algn="ctr"/>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Colour in the climate zone map and label each climate zone.</a:t>
            </a:r>
          </a:p>
        </p:txBody>
      </p:sp>
      <p:pic>
        <p:nvPicPr>
          <p:cNvPr id="5" name="Picture 4" descr="A map of the world&#10;&#10;AI-generated content may be incorrect.">
            <a:extLst>
              <a:ext uri="{FF2B5EF4-FFF2-40B4-BE49-F238E27FC236}">
                <a16:creationId xmlns:a16="http://schemas.microsoft.com/office/drawing/2014/main" id="{17E19804-B802-7077-F11E-69C02932AF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703659" y="1291977"/>
            <a:ext cx="4513079" cy="6381250"/>
          </a:xfrm>
          <a:prstGeom prst="rect">
            <a:avLst/>
          </a:prstGeom>
        </p:spPr>
      </p:pic>
    </p:spTree>
    <p:extLst>
      <p:ext uri="{BB962C8B-B14F-4D97-AF65-F5344CB8AC3E}">
        <p14:creationId xmlns:p14="http://schemas.microsoft.com/office/powerpoint/2010/main" val="226213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14827"/>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Climate Zones across Earth</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528" y="0"/>
            <a:ext cx="1973104" cy="1972770"/>
          </a:xfrm>
          <a:prstGeom prst="rect">
            <a:avLst/>
          </a:prstGeom>
        </p:spPr>
      </p:pic>
      <p:pic>
        <p:nvPicPr>
          <p:cNvPr id="5" name="Picture 4" descr="A map of the world&#10;&#10;AI-generated content may be incorrect.">
            <a:extLst>
              <a:ext uri="{FF2B5EF4-FFF2-40B4-BE49-F238E27FC236}">
                <a16:creationId xmlns:a16="http://schemas.microsoft.com/office/drawing/2014/main" id="{DAF2B86D-349A-C8EE-B777-FD5909AAE4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670872" y="649137"/>
            <a:ext cx="4850256" cy="6858000"/>
          </a:xfrm>
          <a:prstGeom prst="rect">
            <a:avLst/>
          </a:prstGeom>
        </p:spPr>
      </p:pic>
    </p:spTree>
    <p:extLst>
      <p:ext uri="{BB962C8B-B14F-4D97-AF65-F5344CB8AC3E}">
        <p14:creationId xmlns:p14="http://schemas.microsoft.com/office/powerpoint/2010/main" val="314894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Climate Match Up Exercise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pic>
        <p:nvPicPr>
          <p:cNvPr id="5" name="Picture 4" descr="A screenshot of a weather forecast&#10;&#10;AI-generated content may be incorrect.">
            <a:extLst>
              <a:ext uri="{FF2B5EF4-FFF2-40B4-BE49-F238E27FC236}">
                <a16:creationId xmlns:a16="http://schemas.microsoft.com/office/drawing/2014/main" id="{F2EBF817-4B37-02AD-E670-B5980784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0925" y="1456405"/>
            <a:ext cx="3843111" cy="5433951"/>
          </a:xfrm>
          <a:prstGeom prst="rect">
            <a:avLst/>
          </a:prstGeom>
        </p:spPr>
      </p:pic>
    </p:spTree>
    <p:extLst>
      <p:ext uri="{BB962C8B-B14F-4D97-AF65-F5344CB8AC3E}">
        <p14:creationId xmlns:p14="http://schemas.microsoft.com/office/powerpoint/2010/main" val="122812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9678-EE00-5E24-5141-66DEE648310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609035-E02E-9664-88CD-CC93AE7BCE6E}"/>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Climate Match Up Exercise</a:t>
            </a:r>
          </a:p>
        </p:txBody>
      </p:sp>
      <p:pic>
        <p:nvPicPr>
          <p:cNvPr id="9" name="Picture 8">
            <a:extLst>
              <a:ext uri="{FF2B5EF4-FFF2-40B4-BE49-F238E27FC236}">
                <a16:creationId xmlns:a16="http://schemas.microsoft.com/office/drawing/2014/main" id="{913DFC5B-97F8-2732-4792-B5B3CA3BDA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F9BDDD18-F1B9-4091-9E7E-CED756707D2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89A770DD-5E66-5B56-A3AD-11F4123912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pic>
        <p:nvPicPr>
          <p:cNvPr id="4" name="Picture 3" descr="A diagram of the weather&#10;&#10;AI-generated content may be incorrect.">
            <a:extLst>
              <a:ext uri="{FF2B5EF4-FFF2-40B4-BE49-F238E27FC236}">
                <a16:creationId xmlns:a16="http://schemas.microsoft.com/office/drawing/2014/main" id="{C78CAB2F-B44F-8FEE-4C4A-08202327E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8519" y="1456405"/>
            <a:ext cx="3820227" cy="5401595"/>
          </a:xfrm>
          <a:prstGeom prst="rect">
            <a:avLst/>
          </a:prstGeom>
        </p:spPr>
      </p:pic>
    </p:spTree>
    <p:extLst>
      <p:ext uri="{BB962C8B-B14F-4D97-AF65-F5344CB8AC3E}">
        <p14:creationId xmlns:p14="http://schemas.microsoft.com/office/powerpoint/2010/main" val="340307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The Effects of Climate Change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11" name="TextBox 10">
            <a:extLst>
              <a:ext uri="{FF2B5EF4-FFF2-40B4-BE49-F238E27FC236}">
                <a16:creationId xmlns:a16="http://schemas.microsoft.com/office/drawing/2014/main" id="{52AFB791-F865-94CB-8B61-A943A97B8235}"/>
              </a:ext>
            </a:extLst>
          </p:cNvPr>
          <p:cNvSpPr txBox="1"/>
          <p:nvPr/>
        </p:nvSpPr>
        <p:spPr>
          <a:xfrm>
            <a:off x="908496" y="1562651"/>
            <a:ext cx="10675057" cy="769441"/>
          </a:xfrm>
          <a:prstGeom prst="rect">
            <a:avLst/>
          </a:prstGeom>
          <a:noFill/>
        </p:spPr>
        <p:txBody>
          <a:bodyPr wrap="square" rtlCol="0">
            <a:spAutoFit/>
          </a:bodyPr>
          <a:lstStyle/>
          <a:p>
            <a:pPr algn="ctr"/>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Extreme Weather</a:t>
            </a:r>
          </a:p>
        </p:txBody>
      </p:sp>
      <p:sp>
        <p:nvSpPr>
          <p:cNvPr id="12" name="TextBox 11">
            <a:extLst>
              <a:ext uri="{FF2B5EF4-FFF2-40B4-BE49-F238E27FC236}">
                <a16:creationId xmlns:a16="http://schemas.microsoft.com/office/drawing/2014/main" id="{20F7D5EC-9DAB-521D-6089-B4D514A01110}"/>
              </a:ext>
            </a:extLst>
          </p:cNvPr>
          <p:cNvSpPr txBox="1"/>
          <p:nvPr/>
        </p:nvSpPr>
        <p:spPr>
          <a:xfrm>
            <a:off x="370207" y="6136939"/>
            <a:ext cx="9702161" cy="584775"/>
          </a:xfrm>
          <a:prstGeom prst="rect">
            <a:avLst/>
          </a:prstGeom>
          <a:noFill/>
        </p:spPr>
        <p:txBody>
          <a:bodyPr wrap="square" rtlCol="0">
            <a:spAutoFit/>
          </a:bodyPr>
          <a:lstStyle/>
          <a:p>
            <a:pPr algn="ctr"/>
            <a:r>
              <a:rPr lang="en-GB" sz="32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These are becoming more common with climate change.</a:t>
            </a:r>
          </a:p>
        </p:txBody>
      </p:sp>
      <p:sp>
        <p:nvSpPr>
          <p:cNvPr id="3" name="TextBox 2">
            <a:extLst>
              <a:ext uri="{FF2B5EF4-FFF2-40B4-BE49-F238E27FC236}">
                <a16:creationId xmlns:a16="http://schemas.microsoft.com/office/drawing/2014/main" id="{838BE88B-5454-5131-4381-1F1DAFB413E5}"/>
              </a:ext>
            </a:extLst>
          </p:cNvPr>
          <p:cNvSpPr txBox="1"/>
          <p:nvPr/>
        </p:nvSpPr>
        <p:spPr>
          <a:xfrm>
            <a:off x="200723" y="2373479"/>
            <a:ext cx="11920054" cy="954107"/>
          </a:xfrm>
          <a:prstGeom prst="rect">
            <a:avLst/>
          </a:prstGeom>
          <a:noFill/>
        </p:spPr>
        <p:txBody>
          <a:bodyPr wrap="square" rtlCol="0">
            <a:spAutoFit/>
          </a:bodyPr>
          <a:lstStyle/>
          <a:p>
            <a:pPr algn="just"/>
            <a:r>
              <a:rPr lang="en-GB" sz="2800"/>
              <a:t>Extreme weather is when the weather is very different from normal. Examples of extreme weather events in the UK are:</a:t>
            </a:r>
          </a:p>
        </p:txBody>
      </p:sp>
      <p:sp>
        <p:nvSpPr>
          <p:cNvPr id="4" name="TextBox 3">
            <a:extLst>
              <a:ext uri="{FF2B5EF4-FFF2-40B4-BE49-F238E27FC236}">
                <a16:creationId xmlns:a16="http://schemas.microsoft.com/office/drawing/2014/main" id="{14CB87D0-750B-9FC0-B7EF-919946EB73CC}"/>
              </a:ext>
            </a:extLst>
          </p:cNvPr>
          <p:cNvSpPr txBox="1"/>
          <p:nvPr/>
        </p:nvSpPr>
        <p:spPr>
          <a:xfrm>
            <a:off x="71223" y="5437531"/>
            <a:ext cx="2853846" cy="461665"/>
          </a:xfrm>
          <a:prstGeom prst="rect">
            <a:avLst/>
          </a:prstGeom>
          <a:noFill/>
        </p:spPr>
        <p:txBody>
          <a:bodyPr wrap="square" rtlCol="0">
            <a:spAutoFit/>
          </a:bodyPr>
          <a:lstStyle/>
          <a:p>
            <a:pPr algn="just"/>
            <a:r>
              <a:rPr lang="en-GB" sz="2400" dirty="0"/>
              <a:t>Heavy rain &amp; flooding</a:t>
            </a:r>
          </a:p>
        </p:txBody>
      </p:sp>
      <p:sp>
        <p:nvSpPr>
          <p:cNvPr id="6" name="TextBox 5">
            <a:extLst>
              <a:ext uri="{FF2B5EF4-FFF2-40B4-BE49-F238E27FC236}">
                <a16:creationId xmlns:a16="http://schemas.microsoft.com/office/drawing/2014/main" id="{F5757B36-D4E5-E980-AA6A-5D57BE0B922C}"/>
              </a:ext>
            </a:extLst>
          </p:cNvPr>
          <p:cNvSpPr txBox="1"/>
          <p:nvPr/>
        </p:nvSpPr>
        <p:spPr>
          <a:xfrm>
            <a:off x="3602814" y="5437531"/>
            <a:ext cx="2467090" cy="830997"/>
          </a:xfrm>
          <a:prstGeom prst="rect">
            <a:avLst/>
          </a:prstGeom>
          <a:noFill/>
        </p:spPr>
        <p:txBody>
          <a:bodyPr wrap="square" rtlCol="0">
            <a:spAutoFit/>
          </a:bodyPr>
          <a:lstStyle/>
          <a:p>
            <a:pPr algn="ctr"/>
            <a:r>
              <a:rPr lang="en-GB" sz="2400"/>
              <a:t>Heatwaves and droughts</a:t>
            </a:r>
          </a:p>
        </p:txBody>
      </p:sp>
      <p:sp>
        <p:nvSpPr>
          <p:cNvPr id="17" name="TextBox 16">
            <a:extLst>
              <a:ext uri="{FF2B5EF4-FFF2-40B4-BE49-F238E27FC236}">
                <a16:creationId xmlns:a16="http://schemas.microsoft.com/office/drawing/2014/main" id="{81726317-0E8A-3F21-D8A1-1FCEB550193A}"/>
              </a:ext>
            </a:extLst>
          </p:cNvPr>
          <p:cNvSpPr txBox="1"/>
          <p:nvPr/>
        </p:nvSpPr>
        <p:spPr>
          <a:xfrm>
            <a:off x="9159166" y="5458534"/>
            <a:ext cx="3032834" cy="830997"/>
          </a:xfrm>
          <a:prstGeom prst="rect">
            <a:avLst/>
          </a:prstGeom>
          <a:noFill/>
        </p:spPr>
        <p:txBody>
          <a:bodyPr wrap="square" rtlCol="0">
            <a:spAutoFit/>
          </a:bodyPr>
          <a:lstStyle/>
          <a:p>
            <a:pPr algn="ctr"/>
            <a:r>
              <a:rPr lang="en-GB" sz="2400" dirty="0"/>
              <a:t>Heavy snowfall &amp; blizzards</a:t>
            </a:r>
          </a:p>
        </p:txBody>
      </p:sp>
      <p:sp>
        <p:nvSpPr>
          <p:cNvPr id="19" name="TextBox 18">
            <a:extLst>
              <a:ext uri="{FF2B5EF4-FFF2-40B4-BE49-F238E27FC236}">
                <a16:creationId xmlns:a16="http://schemas.microsoft.com/office/drawing/2014/main" id="{5FC98F77-0849-318B-26B6-F48D5A5F27C0}"/>
              </a:ext>
            </a:extLst>
          </p:cNvPr>
          <p:cNvSpPr txBox="1"/>
          <p:nvPr/>
        </p:nvSpPr>
        <p:spPr>
          <a:xfrm>
            <a:off x="6747649" y="5458534"/>
            <a:ext cx="2238872" cy="830997"/>
          </a:xfrm>
          <a:prstGeom prst="rect">
            <a:avLst/>
          </a:prstGeom>
          <a:noFill/>
        </p:spPr>
        <p:txBody>
          <a:bodyPr wrap="square" rtlCol="0">
            <a:spAutoFit/>
          </a:bodyPr>
          <a:lstStyle/>
          <a:p>
            <a:pPr algn="ctr"/>
            <a:r>
              <a:rPr lang="en-GB" sz="2400" dirty="0"/>
              <a:t>Strong winds and storms</a:t>
            </a:r>
          </a:p>
        </p:txBody>
      </p:sp>
      <p:pic>
        <p:nvPicPr>
          <p:cNvPr id="7" name="Picture 6" descr="A picture containing grass, outdoor, sky, field&#10;&#10;Description automatically generated">
            <a:extLst>
              <a:ext uri="{FF2B5EF4-FFF2-40B4-BE49-F238E27FC236}">
                <a16:creationId xmlns:a16="http://schemas.microsoft.com/office/drawing/2014/main" id="{25A0CB39-C6AA-23EE-9BC5-DAEBB980B6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23" y="3324371"/>
            <a:ext cx="2845549" cy="2134163"/>
          </a:xfrm>
          <a:prstGeom prst="rect">
            <a:avLst/>
          </a:prstGeom>
        </p:spPr>
      </p:pic>
      <p:pic>
        <p:nvPicPr>
          <p:cNvPr id="14" name="Picture 13" descr="A picture containing ground, rock, outdoor, stone&#10;&#10;Description automatically generated">
            <a:extLst>
              <a:ext uri="{FF2B5EF4-FFF2-40B4-BE49-F238E27FC236}">
                <a16:creationId xmlns:a16="http://schemas.microsoft.com/office/drawing/2014/main" id="{13DB9279-7274-DE89-2081-E26698CFD47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3314254" y="3324371"/>
            <a:ext cx="2845549" cy="2134163"/>
          </a:xfrm>
          <a:prstGeom prst="rect">
            <a:avLst/>
          </a:prstGeom>
        </p:spPr>
      </p:pic>
      <p:pic>
        <p:nvPicPr>
          <p:cNvPr id="16" name="Picture 15" descr="A snowy path with trees on either side of it&#10;&#10;Description automatically generated with low confidence">
            <a:extLst>
              <a:ext uri="{FF2B5EF4-FFF2-40B4-BE49-F238E27FC236}">
                <a16:creationId xmlns:a16="http://schemas.microsoft.com/office/drawing/2014/main" id="{BF6C841C-AF45-016D-0911-0944A37C920F}"/>
              </a:ext>
            </a:extLst>
          </p:cNvPr>
          <p:cNvPicPr>
            <a:picLocks noChangeAspect="1"/>
          </p:cNvPicPr>
          <p:nvPr/>
        </p:nvPicPr>
        <p:blipFill rotWithShape="1">
          <a:blip r:embed="rId11">
            <a:extLst>
              <a:ext uri="{28A0092B-C50C-407E-A947-70E740481C1C}">
                <a14:useLocalDpi xmlns:a14="http://schemas.microsoft.com/office/drawing/2010/main" val="0"/>
              </a:ext>
            </a:extLst>
          </a:blip>
          <a:srcRect r="-1178"/>
          <a:stretch/>
        </p:blipFill>
        <p:spPr>
          <a:xfrm>
            <a:off x="9312935" y="3327586"/>
            <a:ext cx="2879065" cy="2144302"/>
          </a:xfrm>
          <a:prstGeom prst="rect">
            <a:avLst/>
          </a:prstGeom>
        </p:spPr>
      </p:pic>
      <p:pic>
        <p:nvPicPr>
          <p:cNvPr id="20" name="Picture 19" descr="Waves crashing on a beach&#10;&#10;Description automatically generated with medium confidence">
            <a:extLst>
              <a:ext uri="{FF2B5EF4-FFF2-40B4-BE49-F238E27FC236}">
                <a16:creationId xmlns:a16="http://schemas.microsoft.com/office/drawing/2014/main" id="{0F5E211B-F929-494F-85A8-9C33FA659802}"/>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358464" y="3327586"/>
            <a:ext cx="2781826" cy="2149155"/>
          </a:xfrm>
          <a:prstGeom prst="rect">
            <a:avLst/>
          </a:prstGeom>
        </p:spPr>
      </p:pic>
    </p:spTree>
    <p:extLst>
      <p:ext uri="{BB962C8B-B14F-4D97-AF65-F5344CB8AC3E}">
        <p14:creationId xmlns:p14="http://schemas.microsoft.com/office/powerpoint/2010/main" val="389321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with text and words&#10;&#10;AI-generated content may be incorrect.">
            <a:extLst>
              <a:ext uri="{FF2B5EF4-FFF2-40B4-BE49-F238E27FC236}">
                <a16:creationId xmlns:a16="http://schemas.microsoft.com/office/drawing/2014/main" id="{EF88A071-CCF9-A0EE-A437-164A5ED40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 y="1773141"/>
            <a:ext cx="3547645" cy="5016178"/>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Homework</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6123" y="68681"/>
            <a:ext cx="2272494" cy="2272109"/>
          </a:xfrm>
          <a:prstGeom prst="rect">
            <a:avLst/>
          </a:prstGeom>
        </p:spPr>
      </p:pic>
      <p:sp>
        <p:nvSpPr>
          <p:cNvPr id="11" name="TextBox 10">
            <a:extLst>
              <a:ext uri="{FF2B5EF4-FFF2-40B4-BE49-F238E27FC236}">
                <a16:creationId xmlns:a16="http://schemas.microsoft.com/office/drawing/2014/main" id="{45E494A4-33BA-C669-9A1D-D9DFF93B8381}"/>
              </a:ext>
            </a:extLst>
          </p:cNvPr>
          <p:cNvSpPr txBox="1"/>
          <p:nvPr/>
        </p:nvSpPr>
        <p:spPr>
          <a:xfrm>
            <a:off x="4293220" y="2573856"/>
            <a:ext cx="7284656" cy="4524315"/>
          </a:xfrm>
          <a:prstGeom prst="rect">
            <a:avLst/>
          </a:prstGeom>
          <a:noFill/>
        </p:spPr>
        <p:txBody>
          <a:bodyPr wrap="square" rtlCol="0">
            <a:spAutoFit/>
          </a:bodyPr>
          <a:lstStyle/>
          <a:p>
            <a:pPr marL="457200" indent="-457200" algn="just">
              <a:buFontTx/>
              <a:buChar char="-"/>
            </a:pPr>
            <a:r>
              <a:rPr lang="en-GB" sz="3200" dirty="0"/>
              <a:t>Complete the ‘fill in the blanks’ worksheet all about what we have learnt in class today. </a:t>
            </a:r>
          </a:p>
          <a:p>
            <a:pPr algn="just"/>
            <a:endParaRPr lang="en-GB" sz="3200" strike="sngStrike" dirty="0"/>
          </a:p>
          <a:p>
            <a:pPr marL="457200" indent="-457200" algn="just">
              <a:buFontTx/>
              <a:buChar char="-"/>
            </a:pPr>
            <a:r>
              <a:rPr lang="en-GB" sz="3200" dirty="0"/>
              <a:t>Name three animals that you will find in each climate zone on the back of the worksheet.</a:t>
            </a:r>
          </a:p>
          <a:p>
            <a:pPr marL="457200" indent="-457200" algn="just">
              <a:buFontTx/>
              <a:buChar char="-"/>
            </a:pPr>
            <a:endParaRPr lang="en-GB" sz="3200" dirty="0"/>
          </a:p>
          <a:p>
            <a:pPr marL="457200" indent="-457200" algn="just">
              <a:buFontTx/>
              <a:buChar char="-"/>
            </a:pPr>
            <a:endParaRPr lang="en-GB" sz="3200" dirty="0"/>
          </a:p>
        </p:txBody>
      </p:sp>
    </p:spTree>
    <p:extLst>
      <p:ext uri="{BB962C8B-B14F-4D97-AF65-F5344CB8AC3E}">
        <p14:creationId xmlns:p14="http://schemas.microsoft.com/office/powerpoint/2010/main" val="29700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Weather vs Climate…What’s the Difference?</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sp>
        <p:nvSpPr>
          <p:cNvPr id="11" name="TextBox 10">
            <a:extLst>
              <a:ext uri="{FF2B5EF4-FFF2-40B4-BE49-F238E27FC236}">
                <a16:creationId xmlns:a16="http://schemas.microsoft.com/office/drawing/2014/main" id="{540FED8A-91B0-45C6-BB44-BC3BC937F09B}"/>
              </a:ext>
            </a:extLst>
          </p:cNvPr>
          <p:cNvSpPr txBox="1"/>
          <p:nvPr/>
        </p:nvSpPr>
        <p:spPr>
          <a:xfrm>
            <a:off x="777883" y="2098968"/>
            <a:ext cx="10675057" cy="2123658"/>
          </a:xfrm>
          <a:prstGeom prst="rect">
            <a:avLst/>
          </a:prstGeom>
          <a:noFill/>
        </p:spPr>
        <p:txBody>
          <a:bodyPr wrap="square" rtlCol="0">
            <a:spAutoFit/>
          </a:bodyPr>
          <a:lstStyle/>
          <a:p>
            <a:pPr algn="ctr"/>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Can anybody tell me what weather and climate are and the difference between them?</a:t>
            </a:r>
          </a:p>
        </p:txBody>
      </p:sp>
      <p:pic>
        <p:nvPicPr>
          <p:cNvPr id="3" name="Picture 2" descr="Logo&#10;&#10;Description automatically generated">
            <a:extLst>
              <a:ext uri="{FF2B5EF4-FFF2-40B4-BE49-F238E27FC236}">
                <a16:creationId xmlns:a16="http://schemas.microsoft.com/office/drawing/2014/main" id="{5CE9804A-511B-4EE1-A25B-4B62D29AE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pic>
        <p:nvPicPr>
          <p:cNvPr id="9" name="Picture 8" descr="A picture containing text, writing implement, stationary, pencil&#10;&#10;Description automatically generated">
            <a:extLst>
              <a:ext uri="{FF2B5EF4-FFF2-40B4-BE49-F238E27FC236}">
                <a16:creationId xmlns:a16="http://schemas.microsoft.com/office/drawing/2014/main" id="{BF19E0D3-8786-744F-AC0F-0089B86E55CA}"/>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724871" y="4263146"/>
            <a:ext cx="2493782" cy="2509975"/>
          </a:xfrm>
          <a:prstGeom prst="rect">
            <a:avLst/>
          </a:prstGeom>
        </p:spPr>
      </p:pic>
      <p:pic>
        <p:nvPicPr>
          <p:cNvPr id="10" name="Picture 9" descr="A picture containing text, writing implement, stationary, pencil&#10;&#10;Description automatically generated">
            <a:extLst>
              <a:ext uri="{FF2B5EF4-FFF2-40B4-BE49-F238E27FC236}">
                <a16:creationId xmlns:a16="http://schemas.microsoft.com/office/drawing/2014/main" id="{416F500A-A757-ECC3-1D2A-B1F4EDDE23BD}"/>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973347" y="4114887"/>
            <a:ext cx="2493783" cy="2272109"/>
          </a:xfrm>
          <a:prstGeom prst="rect">
            <a:avLst/>
          </a:prstGeom>
        </p:spPr>
      </p:pic>
    </p:spTree>
    <p:extLst>
      <p:ext uri="{BB962C8B-B14F-4D97-AF65-F5344CB8AC3E}">
        <p14:creationId xmlns:p14="http://schemas.microsoft.com/office/powerpoint/2010/main" val="23581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Weather vs Climate…What’s the Difference?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6123" y="68681"/>
            <a:ext cx="2272494" cy="2272109"/>
          </a:xfrm>
          <a:prstGeom prst="rect">
            <a:avLst/>
          </a:prstGeom>
        </p:spPr>
      </p:pic>
      <p:sp>
        <p:nvSpPr>
          <p:cNvPr id="12" name="TextBox 11">
            <a:extLst>
              <a:ext uri="{FF2B5EF4-FFF2-40B4-BE49-F238E27FC236}">
                <a16:creationId xmlns:a16="http://schemas.microsoft.com/office/drawing/2014/main" id="{2A129D06-6750-DB60-930C-9B5590D670D8}"/>
              </a:ext>
            </a:extLst>
          </p:cNvPr>
          <p:cNvSpPr txBox="1"/>
          <p:nvPr/>
        </p:nvSpPr>
        <p:spPr>
          <a:xfrm>
            <a:off x="2357769" y="5877441"/>
            <a:ext cx="6161566" cy="369332"/>
          </a:xfrm>
          <a:prstGeom prst="rect">
            <a:avLst/>
          </a:prstGeom>
          <a:noFill/>
        </p:spPr>
        <p:txBody>
          <a:bodyPr wrap="square">
            <a:spAutoFit/>
          </a:bodyPr>
          <a:lstStyle/>
          <a:p>
            <a:r>
              <a:rPr lang="en-GB" dirty="0">
                <a:hlinkClick r:id="rId10"/>
              </a:rPr>
              <a:t>NASA Climate Change YouTube video</a:t>
            </a:r>
            <a:endParaRPr lang="en-GB" dirty="0"/>
          </a:p>
        </p:txBody>
      </p:sp>
      <p:pic>
        <p:nvPicPr>
          <p:cNvPr id="4" name="Online Media 3" title="What's the difference between weather and climate?">
            <a:hlinkClick r:id="" action="ppaction://media"/>
            <a:extLst>
              <a:ext uri="{FF2B5EF4-FFF2-40B4-BE49-F238E27FC236}">
                <a16:creationId xmlns:a16="http://schemas.microsoft.com/office/drawing/2014/main" id="{9112E35F-D209-7F98-BCFB-0A9153198662}"/>
              </a:ext>
            </a:extLst>
          </p:cNvPr>
          <p:cNvPicPr>
            <a:picLocks noRot="1" noChangeAspect="1"/>
          </p:cNvPicPr>
          <p:nvPr>
            <a:videoFile r:link="rId1"/>
          </p:nvPr>
        </p:nvPicPr>
        <p:blipFill>
          <a:blip r:embed="rId11"/>
          <a:stretch>
            <a:fillRect/>
          </a:stretch>
        </p:blipFill>
        <p:spPr>
          <a:xfrm>
            <a:off x="2447467" y="1844089"/>
            <a:ext cx="7066691" cy="3992681"/>
          </a:xfrm>
          <a:prstGeom prst="rect">
            <a:avLst/>
          </a:prstGeom>
        </p:spPr>
      </p:pic>
    </p:spTree>
    <p:extLst>
      <p:ext uri="{BB962C8B-B14F-4D97-AF65-F5344CB8AC3E}">
        <p14:creationId xmlns:p14="http://schemas.microsoft.com/office/powerpoint/2010/main" val="32771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Weather vs Climate…What’s the Difference?</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3" name="TextBox 2">
            <a:extLst>
              <a:ext uri="{FF2B5EF4-FFF2-40B4-BE49-F238E27FC236}">
                <a16:creationId xmlns:a16="http://schemas.microsoft.com/office/drawing/2014/main" id="{F218F531-EC6B-017B-5D2C-4C693412832E}"/>
              </a:ext>
            </a:extLst>
          </p:cNvPr>
          <p:cNvSpPr txBox="1"/>
          <p:nvPr/>
        </p:nvSpPr>
        <p:spPr>
          <a:xfrm>
            <a:off x="2743199" y="2052369"/>
            <a:ext cx="9159787" cy="2062103"/>
          </a:xfrm>
          <a:prstGeom prst="rect">
            <a:avLst/>
          </a:prstGeom>
          <a:noFill/>
        </p:spPr>
        <p:txBody>
          <a:bodyPr wrap="square" rtlCol="0">
            <a:spAutoFit/>
          </a:bodyPr>
          <a:lstStyle/>
          <a:p>
            <a:pPr algn="just"/>
            <a:r>
              <a:rPr lang="en-GB" sz="3200" dirty="0"/>
              <a:t>Sunshine, rain, thunderstorms, wind and snow are all examples of weather. The weather is described as what is happening outside right </a:t>
            </a:r>
            <a:r>
              <a:rPr lang="en-GB" sz="3200" b="1" dirty="0"/>
              <a:t>now. </a:t>
            </a:r>
            <a:r>
              <a:rPr lang="en-GB" sz="3200" dirty="0"/>
              <a:t>It is temporary and only lasts a few days and weeks.</a:t>
            </a:r>
          </a:p>
        </p:txBody>
      </p:sp>
      <p:sp>
        <p:nvSpPr>
          <p:cNvPr id="4" name="TextBox 3">
            <a:extLst>
              <a:ext uri="{FF2B5EF4-FFF2-40B4-BE49-F238E27FC236}">
                <a16:creationId xmlns:a16="http://schemas.microsoft.com/office/drawing/2014/main" id="{C9BC528F-E3F2-8545-F5BD-C46146BB3127}"/>
              </a:ext>
            </a:extLst>
          </p:cNvPr>
          <p:cNvSpPr txBox="1"/>
          <p:nvPr/>
        </p:nvSpPr>
        <p:spPr>
          <a:xfrm>
            <a:off x="182688" y="4404499"/>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Climate -</a:t>
            </a:r>
          </a:p>
        </p:txBody>
      </p:sp>
      <p:sp>
        <p:nvSpPr>
          <p:cNvPr id="5" name="TextBox 4">
            <a:extLst>
              <a:ext uri="{FF2B5EF4-FFF2-40B4-BE49-F238E27FC236}">
                <a16:creationId xmlns:a16="http://schemas.microsoft.com/office/drawing/2014/main" id="{1670E123-48B9-CF94-988E-2DE23206B4B2}"/>
              </a:ext>
            </a:extLst>
          </p:cNvPr>
          <p:cNvSpPr txBox="1"/>
          <p:nvPr/>
        </p:nvSpPr>
        <p:spPr>
          <a:xfrm>
            <a:off x="182688" y="1929375"/>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Weather -</a:t>
            </a:r>
          </a:p>
        </p:txBody>
      </p:sp>
      <p:sp>
        <p:nvSpPr>
          <p:cNvPr id="7" name="TextBox 6">
            <a:extLst>
              <a:ext uri="{FF2B5EF4-FFF2-40B4-BE49-F238E27FC236}">
                <a16:creationId xmlns:a16="http://schemas.microsoft.com/office/drawing/2014/main" id="{62E440F0-094B-81D6-2055-6C6611CD03CE}"/>
              </a:ext>
            </a:extLst>
          </p:cNvPr>
          <p:cNvSpPr txBox="1"/>
          <p:nvPr/>
        </p:nvSpPr>
        <p:spPr>
          <a:xfrm>
            <a:off x="2743198" y="4536052"/>
            <a:ext cx="9159787" cy="1077218"/>
          </a:xfrm>
          <a:prstGeom prst="rect">
            <a:avLst/>
          </a:prstGeom>
          <a:noFill/>
        </p:spPr>
        <p:txBody>
          <a:bodyPr wrap="square" rtlCol="0">
            <a:spAutoFit/>
          </a:bodyPr>
          <a:lstStyle/>
          <a:p>
            <a:pPr algn="just"/>
            <a:r>
              <a:rPr lang="en-GB" sz="3200" dirty="0"/>
              <a:t>Climate is a description of the weather conditions in an area over the last 30 years.</a:t>
            </a:r>
          </a:p>
        </p:txBody>
      </p:sp>
      <p:pic>
        <p:nvPicPr>
          <p:cNvPr id="6" name="Picture 5" descr="Logo&#10;&#10;Description automatically generated">
            <a:extLst>
              <a:ext uri="{FF2B5EF4-FFF2-40B4-BE49-F238E27FC236}">
                <a16:creationId xmlns:a16="http://schemas.microsoft.com/office/drawing/2014/main" id="{DB296F17-D303-D3B5-61AA-B404D537BB7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82688" y="2711778"/>
            <a:ext cx="491780" cy="481853"/>
          </a:xfrm>
          <a:prstGeom prst="rect">
            <a:avLst/>
          </a:prstGeom>
        </p:spPr>
      </p:pic>
      <p:pic>
        <p:nvPicPr>
          <p:cNvPr id="13" name="Picture 12" descr="Icon&#10;&#10;Description automatically generated">
            <a:extLst>
              <a:ext uri="{FF2B5EF4-FFF2-40B4-BE49-F238E27FC236}">
                <a16:creationId xmlns:a16="http://schemas.microsoft.com/office/drawing/2014/main" id="{355777C5-42D5-652F-74FA-9E8888C84C1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29394" y="2813760"/>
            <a:ext cx="421379" cy="348327"/>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5AAB9872-A2E2-A5F6-A770-A57ED290DF87}"/>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452761" y="2711778"/>
            <a:ext cx="512144" cy="512144"/>
          </a:xfrm>
          <a:prstGeom prst="rect">
            <a:avLst/>
          </a:prstGeom>
        </p:spPr>
      </p:pic>
      <p:pic>
        <p:nvPicPr>
          <p:cNvPr id="17" name="Picture 16" descr="Icon&#10;&#10;Description automatically generated">
            <a:extLst>
              <a:ext uri="{FF2B5EF4-FFF2-40B4-BE49-F238E27FC236}">
                <a16:creationId xmlns:a16="http://schemas.microsoft.com/office/drawing/2014/main" id="{609176A2-A067-8F8E-00F7-5C6998AF96F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2091173" y="2784395"/>
            <a:ext cx="470559" cy="479211"/>
          </a:xfrm>
          <a:prstGeom prst="rect">
            <a:avLst/>
          </a:prstGeom>
        </p:spPr>
      </p:pic>
      <p:pic>
        <p:nvPicPr>
          <p:cNvPr id="19" name="Picture 18" descr="Logo&#10;&#10;Description automatically generated">
            <a:extLst>
              <a:ext uri="{FF2B5EF4-FFF2-40B4-BE49-F238E27FC236}">
                <a16:creationId xmlns:a16="http://schemas.microsoft.com/office/drawing/2014/main" id="{45609295-D237-3AA2-6E19-7B18FB64F6F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28578" y="5222442"/>
            <a:ext cx="1281040" cy="1280823"/>
          </a:xfrm>
          <a:prstGeom prst="rect">
            <a:avLst/>
          </a:prstGeom>
        </p:spPr>
      </p:pic>
    </p:spTree>
    <p:extLst>
      <p:ext uri="{BB962C8B-B14F-4D97-AF65-F5344CB8AC3E}">
        <p14:creationId xmlns:p14="http://schemas.microsoft.com/office/powerpoint/2010/main" val="186131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BD72F13A-B962-095B-B361-1059D2CFC87D}"/>
              </a:ext>
            </a:extLst>
          </p:cNvPr>
          <p:cNvPicPr>
            <a:picLocks noChangeAspect="1"/>
          </p:cNvPicPr>
          <p:nvPr/>
        </p:nvPicPr>
        <p:blipFill>
          <a:blip r:embed="rId3"/>
          <a:stretch>
            <a:fillRect/>
          </a:stretch>
        </p:blipFill>
        <p:spPr>
          <a:xfrm>
            <a:off x="284480" y="1676743"/>
            <a:ext cx="3616960" cy="5150434"/>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Weather vs Climate…What’s the Difference?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6123" y="68681"/>
            <a:ext cx="2272494" cy="2272109"/>
          </a:xfrm>
          <a:prstGeom prst="rect">
            <a:avLst/>
          </a:prstGeom>
        </p:spPr>
      </p:pic>
      <p:sp>
        <p:nvSpPr>
          <p:cNvPr id="3" name="TextBox 2">
            <a:extLst>
              <a:ext uri="{FF2B5EF4-FFF2-40B4-BE49-F238E27FC236}">
                <a16:creationId xmlns:a16="http://schemas.microsoft.com/office/drawing/2014/main" id="{257630EF-DB2B-D86F-667E-D20A714DED41}"/>
              </a:ext>
            </a:extLst>
          </p:cNvPr>
          <p:cNvSpPr txBox="1"/>
          <p:nvPr/>
        </p:nvSpPr>
        <p:spPr>
          <a:xfrm>
            <a:off x="4288789" y="2288043"/>
            <a:ext cx="7316715" cy="3539430"/>
          </a:xfrm>
          <a:prstGeom prst="rect">
            <a:avLst/>
          </a:prstGeom>
          <a:noFill/>
        </p:spPr>
        <p:txBody>
          <a:bodyPr wrap="square" rtlCol="0">
            <a:spAutoFit/>
          </a:bodyPr>
          <a:lstStyle/>
          <a:p>
            <a:pPr algn="just"/>
            <a:r>
              <a:rPr lang="en-GB" sz="2800" dirty="0"/>
              <a:t>Cut out the cards and spread them out on the table. Firstly, find two cards, one which defines weather and the other, climate. Then, pick up and read the remaining cards and decide whether they are statements which better describe the weather or climate. Once the cards are in the correct columns, stick them on the worksheet and put into your workbook.</a:t>
            </a:r>
          </a:p>
        </p:txBody>
      </p:sp>
    </p:spTree>
    <p:extLst>
      <p:ext uri="{BB962C8B-B14F-4D97-AF65-F5344CB8AC3E}">
        <p14:creationId xmlns:p14="http://schemas.microsoft.com/office/powerpoint/2010/main" val="79632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Types of Climate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4" name="TextBox 3">
            <a:extLst>
              <a:ext uri="{FF2B5EF4-FFF2-40B4-BE49-F238E27FC236}">
                <a16:creationId xmlns:a16="http://schemas.microsoft.com/office/drawing/2014/main" id="{7F09C729-D01E-E105-69FE-EAC762C52A1C}"/>
              </a:ext>
            </a:extLst>
          </p:cNvPr>
          <p:cNvSpPr txBox="1"/>
          <p:nvPr/>
        </p:nvSpPr>
        <p:spPr>
          <a:xfrm>
            <a:off x="7302874" y="2908010"/>
            <a:ext cx="4695837" cy="2677656"/>
          </a:xfrm>
          <a:prstGeom prst="rect">
            <a:avLst/>
          </a:prstGeom>
          <a:noFill/>
        </p:spPr>
        <p:txBody>
          <a:bodyPr wrap="square" rtlCol="0">
            <a:spAutoFit/>
          </a:bodyPr>
          <a:lstStyle/>
          <a:p>
            <a:pPr marL="457200" indent="-457200" algn="just">
              <a:buFont typeface="Arial" panose="020B0604020202020204" pitchFamily="34" charset="0"/>
              <a:buChar char="•"/>
            </a:pPr>
            <a:r>
              <a:rPr lang="en-GB" sz="2800"/>
              <a:t>Cold all year round with lots of snow and ice.</a:t>
            </a:r>
          </a:p>
          <a:p>
            <a:pPr marL="457200" indent="-457200" algn="just">
              <a:buFont typeface="Arial" panose="020B0604020202020204" pitchFamily="34" charset="0"/>
              <a:buChar char="•"/>
            </a:pPr>
            <a:endParaRPr lang="en-GB" sz="2800"/>
          </a:p>
          <a:p>
            <a:pPr marL="457200" indent="-457200" algn="just">
              <a:buFont typeface="Arial" panose="020B0604020202020204" pitchFamily="34" charset="0"/>
              <a:buChar char="•"/>
            </a:pPr>
            <a:r>
              <a:rPr lang="en-GB" sz="2800"/>
              <a:t>Areas with a polar climate include Antarctica and the Arctic.</a:t>
            </a:r>
          </a:p>
        </p:txBody>
      </p:sp>
      <p:pic>
        <p:nvPicPr>
          <p:cNvPr id="18" name="Picture 17" descr="Icebergs in the water&#10;&#10;Description automatically generated with medium confidence">
            <a:extLst>
              <a:ext uri="{FF2B5EF4-FFF2-40B4-BE49-F238E27FC236}">
                <a16:creationId xmlns:a16="http://schemas.microsoft.com/office/drawing/2014/main" id="{4FC33426-5C4F-8ECD-C82F-8AA382028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045" y="2000334"/>
            <a:ext cx="6579627" cy="4502931"/>
          </a:xfrm>
          <a:prstGeom prst="rect">
            <a:avLst/>
          </a:prstGeom>
        </p:spPr>
      </p:pic>
      <p:sp>
        <p:nvSpPr>
          <p:cNvPr id="28" name="TextBox 27">
            <a:extLst>
              <a:ext uri="{FF2B5EF4-FFF2-40B4-BE49-F238E27FC236}">
                <a16:creationId xmlns:a16="http://schemas.microsoft.com/office/drawing/2014/main" id="{F50E4195-5D41-C1CB-A0DC-8B28A27B77A3}"/>
              </a:ext>
            </a:extLst>
          </p:cNvPr>
          <p:cNvSpPr txBox="1"/>
          <p:nvPr/>
        </p:nvSpPr>
        <p:spPr>
          <a:xfrm>
            <a:off x="8775001" y="1797487"/>
            <a:ext cx="3416999"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Polar</a:t>
            </a:r>
          </a:p>
        </p:txBody>
      </p:sp>
      <p:pic>
        <p:nvPicPr>
          <p:cNvPr id="17" name="Picture 16" descr="A black and yellow penguin&#10;&#10;Description automatically generated with medium confidence">
            <a:extLst>
              <a:ext uri="{FF2B5EF4-FFF2-40B4-BE49-F238E27FC236}">
                <a16:creationId xmlns:a16="http://schemas.microsoft.com/office/drawing/2014/main" id="{31D40E9F-A989-53E1-5CAC-647D3DC06AD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33" b="94090" l="10000" r="90000">
                        <a14:foregroundMark x1="55930" y1="18192" x2="55930" y2="18192"/>
                        <a14:foregroundMark x1="43023" y1="17497" x2="43023" y2="17497"/>
                        <a14:foregroundMark x1="45698" y1="18424" x2="45698" y2="18424"/>
                        <a14:foregroundMark x1="45814" y1="18656" x2="45814" y2="18656"/>
                        <a14:foregroundMark x1="47791" y1="19583" x2="47791" y2="19583"/>
                        <a14:foregroundMark x1="48140" y1="22248" x2="48140" y2="22248"/>
                        <a14:foregroundMark x1="47209" y1="23175" x2="45000" y2="23175"/>
                        <a14:foregroundMark x1="43372" y1="22364" x2="43372" y2="22364"/>
                        <a14:foregroundMark x1="44535" y1="19930" x2="44535" y2="19930"/>
                        <a14:foregroundMark x1="46047" y1="17961" x2="46047" y2="17961"/>
                        <a14:foregroundMark x1="47326" y1="17381" x2="47326" y2="17381"/>
                        <a14:foregroundMark x1="55116" y1="18308" x2="55116" y2="18308"/>
                        <a14:foregroundMark x1="58256" y1="21669" x2="58256" y2="21669"/>
                        <a14:foregroundMark x1="56279" y1="23986" x2="56744" y2="23986"/>
                        <a14:foregroundMark x1="59535" y1="20857" x2="59535" y2="20857"/>
                        <a14:foregroundMark x1="58605" y1="22827" x2="58605" y2="22827"/>
                        <a14:foregroundMark x1="49419" y1="39166" x2="49419" y2="39166"/>
                        <a14:foregroundMark x1="49419" y1="59907" x2="49419" y2="59907"/>
                        <a14:foregroundMark x1="60000" y1="61761" x2="60000" y2="61761"/>
                        <a14:foregroundMark x1="60000" y1="61761" x2="60000" y2="61761"/>
                        <a14:foregroundMark x1="59767" y1="59096" x2="49884" y2="45191"/>
                        <a14:foregroundMark x1="48837" y1="49363" x2="48256" y2="73117"/>
                        <a14:foregroundMark x1="44186" y1="65585" x2="44186" y2="65585"/>
                        <a14:foregroundMark x1="44186" y1="65585" x2="44186" y2="65585"/>
                        <a14:foregroundMark x1="39767" y1="62572" x2="39767" y2="62572"/>
                        <a14:foregroundMark x1="38023" y1="59791" x2="38023" y2="59328"/>
                        <a14:foregroundMark x1="38023" y1="57358" x2="38023" y2="57358"/>
                        <a14:foregroundMark x1="38023" y1="54925" x2="38023" y2="53534"/>
                        <a14:foregroundMark x1="38721" y1="50174" x2="38721" y2="50174"/>
                        <a14:foregroundMark x1="39302" y1="48436" x2="39302" y2="47856"/>
                        <a14:foregroundMark x1="39767" y1="46582" x2="40349" y2="44959"/>
                        <a14:foregroundMark x1="42442" y1="36153" x2="42791" y2="34067"/>
                        <a14:foregroundMark x1="43256" y1="32908" x2="55581" y2="49015"/>
                        <a14:foregroundMark x1="64070" y1="58517" x2="62907" y2="65817"/>
                        <a14:foregroundMark x1="62907" y1="65817" x2="52442" y2="76825"/>
                        <a14:foregroundMark x1="52442" y1="76825" x2="40581" y2="70104"/>
                        <a14:foregroundMark x1="40581" y1="70104" x2="34419" y2="51217"/>
                        <a14:foregroundMark x1="34419" y1="51217" x2="35349" y2="43569"/>
                        <a14:foregroundMark x1="35349" y1="43569" x2="39651" y2="34647"/>
                        <a14:foregroundMark x1="39651" y1="34647" x2="39651" y2="33720"/>
                        <a14:foregroundMark x1="66860" y1="58169" x2="64884" y2="41831"/>
                        <a14:foregroundMark x1="64884" y1="41831" x2="61163" y2="34762"/>
                        <a14:foregroundMark x1="61163" y1="34762" x2="52209" y2="34762"/>
                        <a14:foregroundMark x1="52209" y1="34762" x2="51047" y2="41599"/>
                        <a14:foregroundMark x1="51047" y1="41599" x2="56395" y2="53418"/>
                        <a14:foregroundMark x1="56395" y1="53418" x2="63256" y2="60139"/>
                        <a14:foregroundMark x1="63256" y1="60139" x2="67558" y2="57126"/>
                        <a14:foregroundMark x1="60698" y1="92005" x2="60698" y2="92005"/>
                        <a14:foregroundMark x1="41163" y1="92468" x2="41163" y2="92468"/>
                        <a14:foregroundMark x1="62674" y1="94090" x2="62674" y2="9409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47190" y="3543742"/>
            <a:ext cx="941341" cy="944624"/>
          </a:xfrm>
          <a:prstGeom prst="rect">
            <a:avLst/>
          </a:prstGeom>
          <a:effectLst>
            <a:reflection endPos="0" dist="50800" dir="5400000" sy="-100000" algn="bl" rotWithShape="0"/>
          </a:effectLst>
        </p:spPr>
      </p:pic>
      <p:pic>
        <p:nvPicPr>
          <p:cNvPr id="19" name="Picture 18" descr="A black and yellow penguin&#10;&#10;Description automatically generated with medium confidence">
            <a:extLst>
              <a:ext uri="{FF2B5EF4-FFF2-40B4-BE49-F238E27FC236}">
                <a16:creationId xmlns:a16="http://schemas.microsoft.com/office/drawing/2014/main" id="{53ED2DAA-CB56-34D3-7629-BF28B6476A8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33" b="94090" l="10000" r="90000">
                        <a14:foregroundMark x1="55930" y1="18192" x2="55930" y2="18192"/>
                        <a14:foregroundMark x1="43023" y1="17497" x2="43023" y2="17497"/>
                        <a14:foregroundMark x1="45698" y1="18424" x2="45698" y2="18424"/>
                        <a14:foregroundMark x1="45814" y1="18656" x2="45814" y2="18656"/>
                        <a14:foregroundMark x1="47791" y1="19583" x2="47791" y2="19583"/>
                        <a14:foregroundMark x1="48140" y1="22248" x2="48140" y2="22248"/>
                        <a14:foregroundMark x1="47209" y1="23175" x2="45000" y2="23175"/>
                        <a14:foregroundMark x1="43372" y1="22364" x2="43372" y2="22364"/>
                        <a14:foregroundMark x1="44535" y1="19930" x2="44535" y2="19930"/>
                        <a14:foregroundMark x1="46047" y1="17961" x2="46047" y2="17961"/>
                        <a14:foregroundMark x1="47326" y1="17381" x2="47326" y2="17381"/>
                        <a14:foregroundMark x1="55116" y1="18308" x2="55116" y2="18308"/>
                        <a14:foregroundMark x1="58256" y1="21669" x2="58256" y2="21669"/>
                        <a14:foregroundMark x1="56279" y1="23986" x2="56744" y2="23986"/>
                        <a14:foregroundMark x1="59535" y1="20857" x2="59535" y2="20857"/>
                        <a14:foregroundMark x1="58605" y1="22827" x2="58605" y2="22827"/>
                        <a14:foregroundMark x1="49419" y1="39166" x2="49419" y2="39166"/>
                        <a14:foregroundMark x1="49419" y1="59907" x2="49419" y2="59907"/>
                        <a14:foregroundMark x1="60000" y1="61761" x2="60000" y2="61761"/>
                        <a14:foregroundMark x1="60000" y1="61761" x2="60000" y2="61761"/>
                        <a14:foregroundMark x1="59767" y1="59096" x2="49884" y2="45191"/>
                        <a14:foregroundMark x1="48837" y1="49363" x2="48256" y2="73117"/>
                        <a14:foregroundMark x1="44186" y1="65585" x2="44186" y2="65585"/>
                        <a14:foregroundMark x1="44186" y1="65585" x2="44186" y2="65585"/>
                        <a14:foregroundMark x1="39767" y1="62572" x2="39767" y2="62572"/>
                        <a14:foregroundMark x1="38023" y1="59791" x2="38023" y2="59328"/>
                        <a14:foregroundMark x1="38023" y1="57358" x2="38023" y2="57358"/>
                        <a14:foregroundMark x1="38023" y1="54925" x2="38023" y2="53534"/>
                        <a14:foregroundMark x1="38721" y1="50174" x2="38721" y2="50174"/>
                        <a14:foregroundMark x1="39302" y1="48436" x2="39302" y2="47856"/>
                        <a14:foregroundMark x1="39767" y1="46582" x2="40349" y2="44959"/>
                        <a14:foregroundMark x1="42442" y1="36153" x2="42791" y2="34067"/>
                        <a14:foregroundMark x1="43256" y1="32908" x2="55581" y2="49015"/>
                        <a14:foregroundMark x1="64070" y1="58517" x2="62907" y2="65817"/>
                        <a14:foregroundMark x1="62907" y1="65817" x2="52442" y2="76825"/>
                        <a14:foregroundMark x1="52442" y1="76825" x2="40581" y2="70104"/>
                        <a14:foregroundMark x1="40581" y1="70104" x2="34419" y2="51217"/>
                        <a14:foregroundMark x1="34419" y1="51217" x2="35349" y2="43569"/>
                        <a14:foregroundMark x1="35349" y1="43569" x2="39651" y2="34647"/>
                        <a14:foregroundMark x1="39651" y1="34647" x2="39651" y2="33720"/>
                        <a14:foregroundMark x1="66860" y1="58169" x2="64884" y2="41831"/>
                        <a14:foregroundMark x1="64884" y1="41831" x2="61163" y2="34762"/>
                        <a14:foregroundMark x1="61163" y1="34762" x2="52209" y2="34762"/>
                        <a14:foregroundMark x1="52209" y1="34762" x2="51047" y2="41599"/>
                        <a14:foregroundMark x1="51047" y1="41599" x2="56395" y2="53418"/>
                        <a14:foregroundMark x1="56395" y1="53418" x2="63256" y2="60139"/>
                        <a14:foregroundMark x1="63256" y1="60139" x2="67558" y2="57126"/>
                        <a14:foregroundMark x1="60698" y1="92005" x2="60698" y2="92005"/>
                        <a14:foregroundMark x1="41163" y1="92468" x2="41163" y2="92468"/>
                        <a14:foregroundMark x1="62674" y1="94090" x2="62674" y2="9409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10124" y="4458142"/>
            <a:ext cx="941339" cy="944623"/>
          </a:xfrm>
          <a:prstGeom prst="rect">
            <a:avLst/>
          </a:prstGeom>
        </p:spPr>
      </p:pic>
      <p:pic>
        <p:nvPicPr>
          <p:cNvPr id="21" name="Picture 20" descr="A black and yellow penguin&#10;&#10;Description automatically generated with medium confidence">
            <a:extLst>
              <a:ext uri="{FF2B5EF4-FFF2-40B4-BE49-F238E27FC236}">
                <a16:creationId xmlns:a16="http://schemas.microsoft.com/office/drawing/2014/main" id="{DDC0F5C8-194E-D662-56B3-358109D2BFA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33" b="94090" l="10000" r="90000">
                        <a14:foregroundMark x1="55930" y1="18192" x2="55930" y2="18192"/>
                        <a14:foregroundMark x1="43023" y1="17497" x2="43023" y2="17497"/>
                        <a14:foregroundMark x1="45698" y1="18424" x2="45698" y2="18424"/>
                        <a14:foregroundMark x1="45814" y1="18656" x2="45814" y2="18656"/>
                        <a14:foregroundMark x1="47791" y1="19583" x2="47791" y2="19583"/>
                        <a14:foregroundMark x1="48140" y1="22248" x2="48140" y2="22248"/>
                        <a14:foregroundMark x1="47209" y1="23175" x2="45000" y2="23175"/>
                        <a14:foregroundMark x1="43372" y1="22364" x2="43372" y2="22364"/>
                        <a14:foregroundMark x1="44535" y1="19930" x2="44535" y2="19930"/>
                        <a14:foregroundMark x1="46047" y1="17961" x2="46047" y2="17961"/>
                        <a14:foregroundMark x1="47326" y1="17381" x2="47326" y2="17381"/>
                        <a14:foregroundMark x1="55116" y1="18308" x2="55116" y2="18308"/>
                        <a14:foregroundMark x1="58256" y1="21669" x2="58256" y2="21669"/>
                        <a14:foregroundMark x1="56279" y1="23986" x2="56744" y2="23986"/>
                        <a14:foregroundMark x1="59535" y1="20857" x2="59535" y2="20857"/>
                        <a14:foregroundMark x1="58605" y1="22827" x2="58605" y2="22827"/>
                        <a14:foregroundMark x1="49419" y1="39166" x2="49419" y2="39166"/>
                        <a14:foregroundMark x1="49419" y1="59907" x2="49419" y2="59907"/>
                        <a14:foregroundMark x1="60000" y1="61761" x2="60000" y2="61761"/>
                        <a14:foregroundMark x1="60000" y1="61761" x2="60000" y2="61761"/>
                        <a14:foregroundMark x1="59767" y1="59096" x2="49884" y2="45191"/>
                        <a14:foregroundMark x1="48837" y1="49363" x2="48256" y2="73117"/>
                        <a14:foregroundMark x1="44186" y1="65585" x2="44186" y2="65585"/>
                        <a14:foregroundMark x1="44186" y1="65585" x2="44186" y2="65585"/>
                        <a14:foregroundMark x1="39767" y1="62572" x2="39767" y2="62572"/>
                        <a14:foregroundMark x1="38023" y1="59791" x2="38023" y2="59328"/>
                        <a14:foregroundMark x1="38023" y1="57358" x2="38023" y2="57358"/>
                        <a14:foregroundMark x1="38023" y1="54925" x2="38023" y2="53534"/>
                        <a14:foregroundMark x1="38721" y1="50174" x2="38721" y2="50174"/>
                        <a14:foregroundMark x1="39302" y1="48436" x2="39302" y2="47856"/>
                        <a14:foregroundMark x1="39767" y1="46582" x2="40349" y2="44959"/>
                        <a14:foregroundMark x1="42442" y1="36153" x2="42791" y2="34067"/>
                        <a14:foregroundMark x1="43256" y1="32908" x2="55581" y2="49015"/>
                        <a14:foregroundMark x1="64070" y1="58517" x2="62907" y2="65817"/>
                        <a14:foregroundMark x1="62907" y1="65817" x2="52442" y2="76825"/>
                        <a14:foregroundMark x1="52442" y1="76825" x2="40581" y2="70104"/>
                        <a14:foregroundMark x1="40581" y1="70104" x2="34419" y2="51217"/>
                        <a14:foregroundMark x1="34419" y1="51217" x2="35349" y2="43569"/>
                        <a14:foregroundMark x1="35349" y1="43569" x2="39651" y2="34647"/>
                        <a14:foregroundMark x1="39651" y1="34647" x2="39651" y2="33720"/>
                        <a14:foregroundMark x1="66860" y1="58169" x2="64884" y2="41831"/>
                        <a14:foregroundMark x1="64884" y1="41831" x2="61163" y2="34762"/>
                        <a14:foregroundMark x1="61163" y1="34762" x2="52209" y2="34762"/>
                        <a14:foregroundMark x1="52209" y1="34762" x2="51047" y2="41599"/>
                        <a14:foregroundMark x1="51047" y1="41599" x2="56395" y2="53418"/>
                        <a14:foregroundMark x1="56395" y1="53418" x2="63256" y2="60139"/>
                        <a14:foregroundMark x1="63256" y1="60139" x2="67558" y2="57126"/>
                        <a14:foregroundMark x1="60698" y1="92005" x2="60698" y2="92005"/>
                        <a14:foregroundMark x1="41163" y1="92468" x2="41163" y2="92468"/>
                        <a14:foregroundMark x1="62674" y1="94090" x2="62674" y2="9409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680896" y="2771078"/>
            <a:ext cx="1311270" cy="1315844"/>
          </a:xfrm>
          <a:prstGeom prst="rect">
            <a:avLst/>
          </a:prstGeom>
          <a:effectLst>
            <a:reflection stA="0" endPos="65000" dist="50800" dir="5400000" sy="-100000" algn="bl" rotWithShape="0"/>
          </a:effectLst>
        </p:spPr>
      </p:pic>
    </p:spTree>
    <p:extLst>
      <p:ext uri="{BB962C8B-B14F-4D97-AF65-F5344CB8AC3E}">
        <p14:creationId xmlns:p14="http://schemas.microsoft.com/office/powerpoint/2010/main" val="256358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Types of Climate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5" name="TextBox 4">
            <a:extLst>
              <a:ext uri="{FF2B5EF4-FFF2-40B4-BE49-F238E27FC236}">
                <a16:creationId xmlns:a16="http://schemas.microsoft.com/office/drawing/2014/main" id="{38BCAB29-BB87-6B19-5678-5C1FE0F16D8C}"/>
              </a:ext>
            </a:extLst>
          </p:cNvPr>
          <p:cNvSpPr txBox="1"/>
          <p:nvPr/>
        </p:nvSpPr>
        <p:spPr>
          <a:xfrm>
            <a:off x="7214839" y="2905780"/>
            <a:ext cx="4728117" cy="3108543"/>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a:t>Temperate climates have four main seasons – spring, summer, autumn and winter.</a:t>
            </a:r>
          </a:p>
          <a:p>
            <a:pPr marL="457200" indent="-457200" algn="just">
              <a:buFont typeface="Arial" panose="020B0604020202020204" pitchFamily="34" charset="0"/>
              <a:buChar char="•"/>
            </a:pPr>
            <a:endParaRPr lang="en-GB" sz="2800" dirty="0"/>
          </a:p>
          <a:p>
            <a:pPr marL="457200" indent="-457200" algn="just">
              <a:buFont typeface="Arial" panose="020B0604020202020204" pitchFamily="34" charset="0"/>
              <a:buChar char="•"/>
            </a:pPr>
            <a:r>
              <a:rPr lang="en-GB" sz="2800" dirty="0"/>
              <a:t>We have a temperate climate in the UK.</a:t>
            </a:r>
          </a:p>
        </p:txBody>
      </p:sp>
      <p:pic>
        <p:nvPicPr>
          <p:cNvPr id="20" name="Picture 19" descr="A picture containing grass, road, sky, outdoor&#10;&#10;Description automatically generated">
            <a:extLst>
              <a:ext uri="{FF2B5EF4-FFF2-40B4-BE49-F238E27FC236}">
                <a16:creationId xmlns:a16="http://schemas.microsoft.com/office/drawing/2014/main" id="{9C5D53AE-09F9-6453-1F49-0F8B5C85101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54513" y="2004253"/>
            <a:ext cx="6559048" cy="4488847"/>
          </a:xfrm>
          <a:prstGeom prst="rect">
            <a:avLst/>
          </a:prstGeom>
        </p:spPr>
      </p:pic>
      <p:sp>
        <p:nvSpPr>
          <p:cNvPr id="3" name="TextBox 2">
            <a:extLst>
              <a:ext uri="{FF2B5EF4-FFF2-40B4-BE49-F238E27FC236}">
                <a16:creationId xmlns:a16="http://schemas.microsoft.com/office/drawing/2014/main" id="{CDFB104F-4FC4-AEA0-9792-636078D2CA96}"/>
              </a:ext>
            </a:extLst>
          </p:cNvPr>
          <p:cNvSpPr txBox="1"/>
          <p:nvPr/>
        </p:nvSpPr>
        <p:spPr>
          <a:xfrm>
            <a:off x="8090161" y="1838978"/>
            <a:ext cx="3416999"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Temperate</a:t>
            </a:r>
          </a:p>
        </p:txBody>
      </p:sp>
      <p:pic>
        <p:nvPicPr>
          <p:cNvPr id="6" name="Picture 5" descr="Shape&#10;&#10;Description automatically generated">
            <a:extLst>
              <a:ext uri="{FF2B5EF4-FFF2-40B4-BE49-F238E27FC236}">
                <a16:creationId xmlns:a16="http://schemas.microsoft.com/office/drawing/2014/main" id="{A0848F6B-C615-B23C-51C1-E7FFA309B3C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82866" y="5084956"/>
            <a:ext cx="1419879" cy="1408144"/>
          </a:xfrm>
          <a:prstGeom prst="rect">
            <a:avLst/>
          </a:prstGeom>
        </p:spPr>
      </p:pic>
      <p:pic>
        <p:nvPicPr>
          <p:cNvPr id="7" name="Picture 6" descr="Shape&#10;&#10;Description automatically generated">
            <a:extLst>
              <a:ext uri="{FF2B5EF4-FFF2-40B4-BE49-F238E27FC236}">
                <a16:creationId xmlns:a16="http://schemas.microsoft.com/office/drawing/2014/main" id="{888DF8AE-6A51-4128-F25E-956C7632BA2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496946" y="5095121"/>
            <a:ext cx="1419879" cy="1408144"/>
          </a:xfrm>
          <a:prstGeom prst="rect">
            <a:avLst/>
          </a:prstGeom>
        </p:spPr>
      </p:pic>
    </p:spTree>
    <p:extLst>
      <p:ext uri="{BB962C8B-B14F-4D97-AF65-F5344CB8AC3E}">
        <p14:creationId xmlns:p14="http://schemas.microsoft.com/office/powerpoint/2010/main" val="343759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Climate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14" name="TextBox 13">
            <a:extLst>
              <a:ext uri="{FF2B5EF4-FFF2-40B4-BE49-F238E27FC236}">
                <a16:creationId xmlns:a16="http://schemas.microsoft.com/office/drawing/2014/main" id="{6CF9EBA1-DFD4-6C5E-3BA8-F824F5B3F7C0}"/>
              </a:ext>
            </a:extLst>
          </p:cNvPr>
          <p:cNvSpPr txBox="1"/>
          <p:nvPr/>
        </p:nvSpPr>
        <p:spPr>
          <a:xfrm>
            <a:off x="7295775" y="2908010"/>
            <a:ext cx="4613727" cy="3539430"/>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a:t>A desert/arid climate is very, very hot as it rarely rains.</a:t>
            </a:r>
          </a:p>
          <a:p>
            <a:pPr marL="457200" indent="-457200" algn="just">
              <a:buFont typeface="Arial" panose="020B0604020202020204" pitchFamily="34" charset="0"/>
              <a:buChar char="•"/>
            </a:pPr>
            <a:endParaRPr lang="en-GB" sz="2800" dirty="0"/>
          </a:p>
          <a:p>
            <a:pPr marL="457200" indent="-457200" algn="just">
              <a:buFont typeface="Arial" panose="020B0604020202020204" pitchFamily="34" charset="0"/>
              <a:buChar char="•"/>
            </a:pPr>
            <a:r>
              <a:rPr lang="en-GB" sz="2800" dirty="0"/>
              <a:t>There are lots of hot desert climates across North Africa, </a:t>
            </a:r>
            <a:r>
              <a:rPr lang="en-GB" sz="2800" dirty="0" err="1"/>
              <a:t>e.g</a:t>
            </a:r>
            <a:r>
              <a:rPr lang="en-GB" sz="2800" dirty="0"/>
              <a:t> the Sahara Desert.</a:t>
            </a:r>
          </a:p>
        </p:txBody>
      </p:sp>
      <p:pic>
        <p:nvPicPr>
          <p:cNvPr id="22" name="Picture 21" descr="A picture containing sky, nature, dune, sand&#10;&#10;Description automatically generated">
            <a:extLst>
              <a:ext uri="{FF2B5EF4-FFF2-40B4-BE49-F238E27FC236}">
                <a16:creationId xmlns:a16="http://schemas.microsoft.com/office/drawing/2014/main" id="{2D900F83-0FBD-0AE1-36BD-E8551A2ADB8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95287" y="2006200"/>
            <a:ext cx="6616133" cy="4497065"/>
          </a:xfrm>
          <a:prstGeom prst="rect">
            <a:avLst/>
          </a:prstGeom>
        </p:spPr>
      </p:pic>
      <p:sp>
        <p:nvSpPr>
          <p:cNvPr id="3" name="TextBox 2">
            <a:extLst>
              <a:ext uri="{FF2B5EF4-FFF2-40B4-BE49-F238E27FC236}">
                <a16:creationId xmlns:a16="http://schemas.microsoft.com/office/drawing/2014/main" id="{FA854F7E-46CE-79D6-E870-D94FC6577CE8}"/>
              </a:ext>
            </a:extLst>
          </p:cNvPr>
          <p:cNvSpPr txBox="1"/>
          <p:nvPr/>
        </p:nvSpPr>
        <p:spPr>
          <a:xfrm>
            <a:off x="8214679" y="1797487"/>
            <a:ext cx="3416999"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Desert/Arid</a:t>
            </a:r>
          </a:p>
        </p:txBody>
      </p:sp>
      <p:pic>
        <p:nvPicPr>
          <p:cNvPr id="20" name="Picture 19">
            <a:extLst>
              <a:ext uri="{FF2B5EF4-FFF2-40B4-BE49-F238E27FC236}">
                <a16:creationId xmlns:a16="http://schemas.microsoft.com/office/drawing/2014/main" id="{80DD0BE2-F3CF-7942-D851-6A67BE50C30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65975" y="4225777"/>
            <a:ext cx="1380396" cy="1077966"/>
          </a:xfrm>
          <a:prstGeom prst="rect">
            <a:avLst/>
          </a:prstGeom>
        </p:spPr>
      </p:pic>
      <p:pic>
        <p:nvPicPr>
          <p:cNvPr id="21" name="Picture 20">
            <a:extLst>
              <a:ext uri="{FF2B5EF4-FFF2-40B4-BE49-F238E27FC236}">
                <a16:creationId xmlns:a16="http://schemas.microsoft.com/office/drawing/2014/main" id="{1324D075-5AA2-2D7C-1C29-3F89BA7F26E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070343" y="3887523"/>
            <a:ext cx="1380396" cy="1077966"/>
          </a:xfrm>
          <a:prstGeom prst="rect">
            <a:avLst/>
          </a:prstGeom>
        </p:spPr>
      </p:pic>
    </p:spTree>
    <p:extLst>
      <p:ext uri="{BB962C8B-B14F-4D97-AF65-F5344CB8AC3E}">
        <p14:creationId xmlns:p14="http://schemas.microsoft.com/office/powerpoint/2010/main" val="266453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Climate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2" name="Picture 1" descr="Logo&#10;&#10;Description automatically generated">
            <a:extLst>
              <a:ext uri="{FF2B5EF4-FFF2-40B4-BE49-F238E27FC236}">
                <a16:creationId xmlns:a16="http://schemas.microsoft.com/office/drawing/2014/main" id="{6FCE89C3-BC78-018C-5322-62C71624C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39" b="89984" l="9972" r="89988">
                        <a14:foregroundMark x1="48486" y1="6139" x2="48486" y2="6583"/>
                        <a14:foregroundMark x1="46306" y1="9208" x2="41583" y2="9491"/>
                        <a14:foregroundMark x1="41260" y1="9653" x2="55268" y2="9491"/>
                        <a14:foregroundMark x1="55268" y1="9491" x2="55349" y2="94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6123" y="68681"/>
            <a:ext cx="2272494" cy="2272109"/>
          </a:xfrm>
          <a:prstGeom prst="rect">
            <a:avLst/>
          </a:prstGeom>
        </p:spPr>
      </p:pic>
      <p:sp>
        <p:nvSpPr>
          <p:cNvPr id="16" name="TextBox 15">
            <a:extLst>
              <a:ext uri="{FF2B5EF4-FFF2-40B4-BE49-F238E27FC236}">
                <a16:creationId xmlns:a16="http://schemas.microsoft.com/office/drawing/2014/main" id="{6C0FE11A-9E0D-F838-C2A7-90B833B667AF}"/>
              </a:ext>
            </a:extLst>
          </p:cNvPr>
          <p:cNvSpPr txBox="1"/>
          <p:nvPr/>
        </p:nvSpPr>
        <p:spPr>
          <a:xfrm>
            <a:off x="7008113" y="2416026"/>
            <a:ext cx="5009343" cy="3539430"/>
          </a:xfrm>
          <a:prstGeom prst="rect">
            <a:avLst/>
          </a:prstGeom>
          <a:noFill/>
        </p:spPr>
        <p:txBody>
          <a:bodyPr wrap="square" rtlCol="0">
            <a:spAutoFit/>
          </a:bodyPr>
          <a:lstStyle/>
          <a:p>
            <a:pPr marL="457200" indent="-457200" algn="just">
              <a:buFont typeface="Arial" panose="020B0604020202020204" pitchFamily="34" charset="0"/>
              <a:buChar char="•"/>
            </a:pPr>
            <a:r>
              <a:rPr lang="en-GB" sz="2800"/>
              <a:t>Tropical climates are hot all year round but very wet as it rains a lot.</a:t>
            </a:r>
          </a:p>
          <a:p>
            <a:pPr marL="457200" indent="-457200" algn="just">
              <a:buFont typeface="Arial" panose="020B0604020202020204" pitchFamily="34" charset="0"/>
              <a:buChar char="•"/>
            </a:pPr>
            <a:endParaRPr lang="en-GB" sz="2800"/>
          </a:p>
          <a:p>
            <a:pPr marL="457200" indent="-457200" algn="just">
              <a:buFont typeface="Arial" panose="020B0604020202020204" pitchFamily="34" charset="0"/>
              <a:buChar char="•"/>
            </a:pPr>
            <a:r>
              <a:rPr lang="en-GB" sz="2800"/>
              <a:t>The Amazon rainforest in Central America is an example of an area with a tropical climate.</a:t>
            </a:r>
          </a:p>
        </p:txBody>
      </p:sp>
      <p:pic>
        <p:nvPicPr>
          <p:cNvPr id="24" name="Picture 23" descr="A body of water with trees in the background&#10;&#10;Description automatically generated with medium confidence">
            <a:extLst>
              <a:ext uri="{FF2B5EF4-FFF2-40B4-BE49-F238E27FC236}">
                <a16:creationId xmlns:a16="http://schemas.microsoft.com/office/drawing/2014/main" id="{494F01E3-9AF9-176A-27A7-91C7E425F52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06559" y="2006200"/>
            <a:ext cx="6601554" cy="4497065"/>
          </a:xfrm>
          <a:prstGeom prst="rect">
            <a:avLst/>
          </a:prstGeom>
        </p:spPr>
      </p:pic>
      <p:sp>
        <p:nvSpPr>
          <p:cNvPr id="7" name="TextBox 6">
            <a:extLst>
              <a:ext uri="{FF2B5EF4-FFF2-40B4-BE49-F238E27FC236}">
                <a16:creationId xmlns:a16="http://schemas.microsoft.com/office/drawing/2014/main" id="{CFB7A10A-7231-3F20-4EF4-28D7C04DBDAA}"/>
              </a:ext>
            </a:extLst>
          </p:cNvPr>
          <p:cNvSpPr txBox="1"/>
          <p:nvPr/>
        </p:nvSpPr>
        <p:spPr>
          <a:xfrm>
            <a:off x="8600457" y="1513877"/>
            <a:ext cx="3416999" cy="769441"/>
          </a:xfrm>
          <a:prstGeom prst="rect">
            <a:avLst/>
          </a:prstGeom>
          <a:noFill/>
        </p:spPr>
        <p:txBody>
          <a:bodyPr wrap="square" rtlCol="0">
            <a:spAutoFit/>
          </a:bodyPr>
          <a:lstStyle/>
          <a:p>
            <a:r>
              <a:rPr lang="en-GB" sz="4400" b="1">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Tropical</a:t>
            </a:r>
          </a:p>
        </p:txBody>
      </p:sp>
      <p:pic>
        <p:nvPicPr>
          <p:cNvPr id="6" name="Picture 5" descr="Logo&#10;&#10;Description automatically generated">
            <a:extLst>
              <a:ext uri="{FF2B5EF4-FFF2-40B4-BE49-F238E27FC236}">
                <a16:creationId xmlns:a16="http://schemas.microsoft.com/office/drawing/2014/main" id="{CE6C614B-01DC-F877-76A4-34603D280FE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411090" y="2447547"/>
            <a:ext cx="1545596" cy="981453"/>
          </a:xfrm>
          <a:prstGeom prst="rect">
            <a:avLst/>
          </a:prstGeom>
        </p:spPr>
      </p:pic>
    </p:spTree>
    <p:extLst>
      <p:ext uri="{BB962C8B-B14F-4D97-AF65-F5344CB8AC3E}">
        <p14:creationId xmlns:p14="http://schemas.microsoft.com/office/powerpoint/2010/main" val="4271163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568</Words>
  <Application>Microsoft Office PowerPoint</Application>
  <PresentationFormat>Widescreen</PresentationFormat>
  <Paragraphs>80</Paragraphs>
  <Slides>16</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2026-02-25T09:02:24Z</dcterms:created>
  <dcterms:modified xsi:type="dcterms:W3CDTF">2026-02-25T11:16:19Z</dcterms:modified>
</cp:coreProperties>
</file>