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00" r:id="rId3"/>
    <p:sldId id="301" r:id="rId4"/>
    <p:sldId id="307" r:id="rId5"/>
    <p:sldId id="303" r:id="rId6"/>
    <p:sldId id="309" r:id="rId7"/>
    <p:sldId id="280" r:id="rId8"/>
    <p:sldId id="279" r:id="rId9"/>
    <p:sldId id="284" r:id="rId10"/>
    <p:sldId id="282" r:id="rId11"/>
    <p:sldId id="283" r:id="rId12"/>
    <p:sldId id="304" r:id="rId13"/>
    <p:sldId id="308" r:id="rId14"/>
    <p:sldId id="281" r:id="rId15"/>
    <p:sldId id="305" r:id="rId16"/>
    <p:sldId id="306" r:id="rId17"/>
    <p:sldId id="285" r:id="rId18"/>
    <p:sldId id="31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Author" initials="A" lastIdx="0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9D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BB34EA-BF32-47E2-AA4C-1C2C6EC845EB}" v="39" dt="2026-03-19T10:14:15.8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8243" autoAdjust="0"/>
  </p:normalViewPr>
  <p:slideViewPr>
    <p:cSldViewPr snapToGrid="0">
      <p:cViewPr varScale="1">
        <p:scale>
          <a:sx n="90" d="100"/>
          <a:sy n="90" d="100"/>
        </p:scale>
        <p:origin x="136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65EE093-164E-4594-8B60-89D0980444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8BAB6-1D3C-45B8-97FA-D02422AE2B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CCD9B-6C65-46CB-95AD-0A0160D7C8C1}" type="datetimeFigureOut">
              <a:rPr lang="en-GB" smtClean="0"/>
              <a:t>19/03/2026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84F397-47F0-474D-8B7E-47003C1033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587256-7654-413F-BD73-22689FC422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2D4068-2204-4EFD-8C93-79F5F1A7FD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0415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8A9141-E803-41FC-AA0A-E9A76424AB21}" type="datetimeFigureOut">
              <a:rPr lang="en-GB" smtClean="0"/>
              <a:t>19/03/2026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F70655-02D7-49E5-B559-A8484B61A9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881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7037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1740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526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87386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1145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9998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730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814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371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CE507-D2E5-2154-5111-48A4BF531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D1ED10-DE05-E741-67B5-5CC7E74B2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7EEED7-986E-41FD-89F2-E6D93232B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5755C-52CD-F369-48DB-8521B2DAEC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564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68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78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02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1389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8447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03066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734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F70655-02D7-49E5-B559-A8484B61A9A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46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8139-FC2E-4D51-B744-9BAE450E6B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5EB43C-4F3D-4CD6-A876-1481EFC5E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E12063-6E4B-4B2D-951D-3785D495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5167E-047C-4722-8452-40B982856ABC}" type="datetime1">
              <a:rPr lang="en-GB" smtClean="0"/>
              <a:t>19/03/2026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5520-1DA6-43F1-953E-A65FB8F26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B67E-0E9B-4D93-B683-535C72754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424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BBA58-58EA-47B9-94A8-20986E16E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8CA683-590B-4C47-9DE0-850B7BB0E5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7304-ADB1-4685-A037-6D0D0687C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8FD02-CD08-468A-8300-F66C4FC06142}" type="datetime1">
              <a:rPr lang="en-GB" smtClean="0"/>
              <a:t>19/03/2026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34F05-9671-43FF-915F-BEAE0329A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7752D-E30B-40C0-A789-6ED6A6FDF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04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6070E8-D8BF-4A89-8773-882CDD021D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13BDF-026B-4031-872D-1E28752543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396B83-4EEA-4213-BDE2-2C6C82B3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0064A-7AAA-43F3-86C7-1531713F70CE}" type="datetime1">
              <a:rPr lang="en-GB" smtClean="0"/>
              <a:t>19/03/2026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BBD4FB-096C-4D0D-A961-4C1E36211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D24C6-DCCE-4500-993F-F7C2B9780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142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F9B94-AEC0-40A8-A1A0-9D587650D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3791B-DB41-41CD-AF36-0A15817CA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DA77D7-3B0B-4BE2-81C1-BEB0BC3DF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2AF47-B5A3-479E-971F-A642D690E808}" type="datetime1">
              <a:rPr lang="en-GB" smtClean="0"/>
              <a:t>19/03/2026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2C6AC-5106-4A03-9A58-E694C6B70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9A9C4-CDA7-4C69-AA2E-7F43F1AC6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7560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1D592-6DC1-45AA-898D-815FCA89D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BE179-D96F-413B-86BE-2669E18B8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D6D766-C212-4855-B310-5980F77EC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068D3-B29F-4D33-8669-3C5BC90798F1}" type="datetime1">
              <a:rPr lang="en-GB" smtClean="0"/>
              <a:t>19/03/2026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41B2D2-CB5E-4540-9F5E-4DE99024B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80D1B-4B3C-480C-B67D-18A4F599D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587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BEB36-BB85-479E-9756-DD1826842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04146-CA58-4E2D-A1F1-95440F9EC5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5C4CD4-7407-4629-972B-AB4D9755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270B1-2DB3-4D27-91BF-CA3F88B05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DDE65-5784-43EB-8017-CB4FEDB68683}" type="datetime1">
              <a:rPr lang="en-GB" smtClean="0"/>
              <a:t>19/03/2026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AE5CBE-8F2A-4719-AFF2-D66FE27A0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C480A1-2DB1-47C8-B9EB-B10C42559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5482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9FD4B-2B34-4D89-A4CE-AA0EA1E5A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921EDC-0CA3-423F-891F-B6C8125A19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1CC073-1EAF-4E01-AE5C-B9FC3F72C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7B1383-4BFF-43BD-A896-577CF77096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5DEABD-9928-4D13-8FFC-865B79BAA9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5DB117-95F4-4F8F-A38C-4871F5A0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5AD55-562A-469E-AD6F-A2B3FF6678E8}" type="datetime1">
              <a:rPr lang="en-GB" smtClean="0"/>
              <a:t>19/03/2026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5A027-5005-44F2-B5F7-0C2CBB851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368E6-D9AC-4A8D-826A-FAE8E6E41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8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B8441-E78C-44D9-9E70-FD28C8EE5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C1A58-D195-4D8F-A7F1-BC02BF9AC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62196-DF1A-45F0-A904-E49B81780DF9}" type="datetime1">
              <a:rPr lang="en-GB" smtClean="0"/>
              <a:t>19/03/2026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644E25-01F1-4C86-9BBA-E26B9E3BA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248CF-3CFB-4D7B-AF1A-BED7CA76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366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CB93D-1D72-4BAC-8764-A967D2470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1BA16-CE2B-4CBA-BD4C-F7D87B4A6DBA}" type="datetime1">
              <a:rPr lang="en-GB" smtClean="0"/>
              <a:t>19/03/2026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B5D804-1F65-4C78-B3D3-1EC6A7A66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43ECA-D9B9-4386-B274-6F7BAF8FD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1384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47FE5-F080-439A-B4C7-BC55B21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54B2E-D84E-4EE8-A067-CDDE778A6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B9274-594C-4FF6-B753-D35C0C4F7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65F873-3717-48E4-A6F6-2611DD9D2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BCCA7-05B1-4011-BAB8-01819F4C60C6}" type="datetime1">
              <a:rPr lang="en-GB" smtClean="0"/>
              <a:t>19/03/2026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25D9BD-6E0E-4D63-801D-C7F59EFE8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92EE0-4D25-4ED7-990B-BA5B21703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4449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60E8C-D4D4-425F-87DF-CF17564B6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67D219-FDF0-4ACF-8EF3-CCE5B0009E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0C6CE-8014-4738-87AC-23786ED75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54F25-75AF-4453-B365-16F6DA7C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76D64-2BE8-4410-BF8E-4D85990EB296}" type="datetime1">
              <a:rPr lang="en-GB" smtClean="0"/>
              <a:t>19/03/2026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8B2A0-BDE3-4876-A522-A0360E969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Last reviewed: January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1EB9CB-6A2C-4599-838D-EE6FDF678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998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33B54B-C93C-4722-BC68-58D3FADD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5C756-3566-4C33-A9BE-C1E901179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128D7D-A200-412C-8832-63F719C952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65A4A2-E082-4240-86DF-148F8D1C3990}" type="datetime1">
              <a:rPr lang="en-GB" smtClean="0"/>
              <a:t>19/03/2026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D2F3BE-4A73-4F3E-8647-CDD47774F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Last reviewed: January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2F4A-D9D9-4982-865D-8F26A120A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089A-6D49-4CEF-9D08-76C622D0667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creativecommons.org/licenses/by-sa/2.0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www.geograph.org.uk/photo/1278873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geograph.org.uk/profile/23904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users/skitterphoto-324082/?utm_source=link-attribution&amp;utm_medium=referral&amp;utm_campaign=image&amp;utm_content=44033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pixabay.com/de/?utm_source=link-attribution&amp;utm_medium=referral&amp;utm_campaign=image&amp;utm_content=440338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users/foto-rabe-715168/?utm_source=link-attribution&amp;utm_medium=referral&amp;utm_campaign=image&amp;utm_content=61166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pixabay.com/de/?utm_source=link-attribution&amp;utm_medium=referral&amp;utm_campaign=image&amp;utm_content=611668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users/foto-rabe-715168/?utm_source=link-attribution&amp;utm_medium=referral&amp;utm_campaign=image&amp;utm_content=61166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30.png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pixabay.com/de/?utm_source=link-attribution&amp;utm_medium=referral&amp;utm_campaign=image&amp;utm_content=611668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de/users/41330-41330/?utm_source=link-attribution&amp;utm_medium=referral&amp;utm_campaign=image&amp;utm_content=1548947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hyperlink" Target="https://pixabay.com/de/?utm_source=link-attribution&amp;utm_medium=referral&amp;utm_campaign=image&amp;utm_content=1548947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5.xml"/><Relationship Id="rId7" Type="http://schemas.openxmlformats.org/officeDocument/2006/relationships/hyperlink" Target="https://openclipart.org/detail/280406/pencil-doodling" TargetMode="External"/><Relationship Id="rId2" Type="http://schemas.openxmlformats.org/officeDocument/2006/relationships/slideLayout" Target="../slideLayouts/slideLayout3.xml"/><Relationship Id="rId1" Type="http://schemas.openxmlformats.org/officeDocument/2006/relationships/video" Target="https://www.youtube.com/embed/G4H1N_yXBiA?feature=oembed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thefloodhubpeople.co.uk/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hyperlink" Target="https://thefloodhub.co.uk/learnin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1.jpg"/><Relationship Id="rId18" Type="http://schemas.openxmlformats.org/officeDocument/2006/relationships/hyperlink" Target="https://pixabay.com/it/users/peggychoucair-1130890/?utm_source=link-attribution&amp;utm_medium=referral&amp;utm_campaign=image&amp;utm_content=7129877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jpeg"/><Relationship Id="rId17" Type="http://schemas.openxmlformats.org/officeDocument/2006/relationships/hyperlink" Target="https://pixabay.com/it/?utm_source=link-attribution&amp;utm_medium=referral&amp;utm_campaign=image&amp;utm_content=5155047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pixabay.com/it/users/pier52-13422867/?utm_source=link-attribution&amp;utm_medium=referral&amp;utm_campaign=image&amp;utm_content=5155047" TargetMode="Externa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9.jpg"/><Relationship Id="rId5" Type="http://schemas.openxmlformats.org/officeDocument/2006/relationships/image" Target="../media/image3.png"/><Relationship Id="rId15" Type="http://schemas.openxmlformats.org/officeDocument/2006/relationships/hyperlink" Target="https://pixabay.com/it/?utm_source=link-attribution&amp;utm_medium=referral&amp;utm_campaign=image&amp;utm_content=374097" TargetMode="External"/><Relationship Id="rId10" Type="http://schemas.openxmlformats.org/officeDocument/2006/relationships/image" Target="../media/image8.svg"/><Relationship Id="rId19" Type="http://schemas.openxmlformats.org/officeDocument/2006/relationships/hyperlink" Target="https://pixabay.com/it/?utm_source=link-attribution&amp;utm_medium=referral&amp;utm_campaign=image&amp;utm_content=7129877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hyperlink" Target="https://pixabay.com/it/users/stevepb-282134/?utm_source=link-attribution&amp;utm_medium=referral&amp;utm_campaign=image&amp;utm_content=374097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hyperlink" Target="https://www.geograph.org.uk/photo/383313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6.jpeg"/><Relationship Id="rId12" Type="http://schemas.openxmlformats.org/officeDocument/2006/relationships/hyperlink" Target="https://www.geograph.org.uk/profile/721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://creativecommons.org/licenses/by-sa/2.0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19.jpg"/><Relationship Id="rId4" Type="http://schemas.openxmlformats.org/officeDocument/2006/relationships/image" Target="../media/image2.png"/><Relationship Id="rId9" Type="http://schemas.openxmlformats.org/officeDocument/2006/relationships/image" Target="../media/image18.jpe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12" Type="http://schemas.openxmlformats.org/officeDocument/2006/relationships/hyperlink" Target="https://pixabay.com/?utm_source=link-attribution&amp;utm_medium=referral&amp;utm_campaign=image&amp;utm_content=404966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11" Type="http://schemas.openxmlformats.org/officeDocument/2006/relationships/hyperlink" Target="https://pixabay.com/users/358611-358611/?utm_source=link-attribution&amp;utm_medium=referral&amp;utm_campaign=image&amp;utm_content=404966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23.jpg"/><Relationship Id="rId4" Type="http://schemas.openxmlformats.org/officeDocument/2006/relationships/image" Target="../media/image2.png"/><Relationship Id="rId9" Type="http://schemas.openxmlformats.org/officeDocument/2006/relationships/hyperlink" Target="https://www.bbc.co.uk/bitesize/guides/zwjjjxs/revision/1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13" Type="http://schemas.openxmlformats.org/officeDocument/2006/relationships/hyperlink" Target="https://www.geograph.org.uk/photo/5885043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openclipart.org/detail/280406/pencil-doodling" TargetMode="External"/><Relationship Id="rId12" Type="http://schemas.openxmlformats.org/officeDocument/2006/relationships/hyperlink" Target="https://www.geograph.org.uk/profile/9905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11" Type="http://schemas.openxmlformats.org/officeDocument/2006/relationships/hyperlink" Target="https://www.geograph.org.uk/photo/3420041" TargetMode="External"/><Relationship Id="rId5" Type="http://schemas.openxmlformats.org/officeDocument/2006/relationships/image" Target="../media/image2.png"/><Relationship Id="rId10" Type="http://schemas.openxmlformats.org/officeDocument/2006/relationships/hyperlink" Target="https://www.geograph.org.uk/profile/6638" TargetMode="External"/><Relationship Id="rId4" Type="http://schemas.openxmlformats.org/officeDocument/2006/relationships/image" Target="../media/image24.jpg"/><Relationship Id="rId9" Type="http://schemas.openxmlformats.org/officeDocument/2006/relationships/hyperlink" Target="http://creativecommons.org/licenses/by-sa/2.0/" TargetMode="External"/><Relationship Id="rId1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clipart.org/detail/280406/pencil-doodling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F5596-D70D-189B-4235-1A16F9289E4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6EB31A-2791-4976-922B-B05727066594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        What are the Effects of Climate Change?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6F13F3-955B-48F3-9080-279AA38E79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254C9B-FBDC-4027-A0AA-BCF1CC3C9C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E33A09C-98F3-4C8C-97BD-B4C169F86EF1}"/>
              </a:ext>
            </a:extLst>
          </p:cNvPr>
          <p:cNvSpPr txBox="1"/>
          <p:nvPr/>
        </p:nvSpPr>
        <p:spPr>
          <a:xfrm>
            <a:off x="1655974" y="2455735"/>
            <a:ext cx="10165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/>
              <a:t>To be able to name the effects that climate change is having on the world.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C89A80-7800-48D9-B1D9-D5E2B9F13507}"/>
              </a:ext>
            </a:extLst>
          </p:cNvPr>
          <p:cNvSpPr txBox="1"/>
          <p:nvPr/>
        </p:nvSpPr>
        <p:spPr>
          <a:xfrm>
            <a:off x="1655974" y="1686294"/>
            <a:ext cx="3416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aim: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B3E5-081E-43B2-A039-D1B21A8043BA}"/>
              </a:ext>
            </a:extLst>
          </p:cNvPr>
          <p:cNvSpPr txBox="1"/>
          <p:nvPr/>
        </p:nvSpPr>
        <p:spPr>
          <a:xfrm>
            <a:off x="1655974" y="4378594"/>
            <a:ext cx="101658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be able to name at least three effects of climate change.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To be aware that the effects are becoming increasingly visible each year.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0FED8A-91B0-45C6-BB44-BC3BC937F09B}"/>
              </a:ext>
            </a:extLst>
          </p:cNvPr>
          <p:cNvSpPr txBox="1"/>
          <p:nvPr/>
        </p:nvSpPr>
        <p:spPr>
          <a:xfrm>
            <a:off x="1655974" y="3609153"/>
            <a:ext cx="48210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objectives:</a:t>
            </a: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316D7FAC-6A29-018C-2B03-8AA66C0A4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375AB2-0E8E-37A2-5E4E-435B5A98030C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2176627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8D77A1-0B54-0B9A-4059-85200EF4C87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2106" y="6068829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1586292" y="1579560"/>
            <a:ext cx="9467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Impacts to buildings, roads and railways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2BD295-FB16-5E75-6EAA-7CDDE8069370}"/>
              </a:ext>
            </a:extLst>
          </p:cNvPr>
          <p:cNvSpPr txBox="1"/>
          <p:nvPr/>
        </p:nvSpPr>
        <p:spPr>
          <a:xfrm>
            <a:off x="211873" y="2427672"/>
            <a:ext cx="5884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/>
              <a:t>Extreme weather events, such as flooding, can cause damage to buildings, roads, railways and power supplies. For example, during a flood, defences, roads and railways can become damaged or overtopped.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GB" sz="2600" dirty="0"/>
          </a:p>
          <a:p>
            <a:pPr algn="just"/>
            <a:r>
              <a:rPr lang="en-GB" sz="2600" dirty="0"/>
              <a:t>Coastal land may also be lost due to flooding, erosion and rising sea levels, which may lead to communities becoming cut off from others.</a:t>
            </a:r>
          </a:p>
        </p:txBody>
      </p:sp>
      <p:pic>
        <p:nvPicPr>
          <p:cNvPr id="7" name="Picture 6" descr="A picture containing outdoor, sky, building, tree&#10;&#10;Description automatically generated">
            <a:extLst>
              <a:ext uri="{FF2B5EF4-FFF2-40B4-BE49-F238E27FC236}">
                <a16:creationId xmlns:a16="http://schemas.microsoft.com/office/drawing/2014/main" id="{A9E93AAA-D615-4BE1-5C76-785546C6B5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52" y="2513582"/>
            <a:ext cx="4378632" cy="32839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E7A35-945B-33F0-C1C2-15F997E1636E}"/>
              </a:ext>
            </a:extLst>
          </p:cNvPr>
          <p:cNvSpPr txBox="1"/>
          <p:nvPr/>
        </p:nvSpPr>
        <p:spPr>
          <a:xfrm>
            <a:off x="7257152" y="5792860"/>
            <a:ext cx="43786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i="0" dirty="0">
                <a:solidFill>
                  <a:srgbClr val="000000"/>
                </a:solidFill>
                <a:effectLst/>
              </a:rPr>
              <a:t>Flood Damage</a:t>
            </a:r>
            <a:br>
              <a:rPr lang="en-GB" sz="800" dirty="0"/>
            </a:br>
            <a:r>
              <a:rPr lang="en-GB" sz="800" b="0" i="0" dirty="0">
                <a:effectLst/>
                <a:hlinkClick r:id="rId8"/>
              </a:rPr>
              <a:t>cc-by-</a:t>
            </a:r>
            <a:r>
              <a:rPr lang="en-GB" sz="800" b="0" i="0" dirty="0" err="1">
                <a:effectLst/>
                <a:hlinkClick r:id="rId8"/>
              </a:rPr>
              <a:t>sa</a:t>
            </a:r>
            <a:r>
              <a:rPr lang="en-GB" sz="800" b="0" i="0" dirty="0">
                <a:effectLst/>
                <a:hlinkClick r:id="rId8"/>
              </a:rPr>
              <a:t>/2.0</a:t>
            </a:r>
            <a:r>
              <a:rPr lang="en-GB" sz="800" b="0" i="0" dirty="0">
                <a:solidFill>
                  <a:srgbClr val="000000"/>
                </a:solidFill>
                <a:effectLst/>
              </a:rPr>
              <a:t> - © </a:t>
            </a:r>
            <a:r>
              <a:rPr lang="en-GB" sz="800" b="0" i="0" dirty="0">
                <a:effectLst/>
                <a:hlinkClick r:id="rId9" tooltip="View profile"/>
              </a:rPr>
              <a:t>DI Wyman</a:t>
            </a:r>
            <a:r>
              <a:rPr lang="en-GB" sz="800" b="0" i="0" dirty="0">
                <a:solidFill>
                  <a:srgbClr val="000000"/>
                </a:solidFill>
                <a:effectLst/>
              </a:rPr>
              <a:t> - </a:t>
            </a:r>
            <a:r>
              <a:rPr lang="en-GB" sz="800" b="0" i="0" dirty="0">
                <a:effectLst/>
                <a:hlinkClick r:id="rId10"/>
              </a:rPr>
              <a:t>geograph.org.uk/p/1278873</a:t>
            </a:r>
            <a:endParaRPr lang="en-GB" sz="800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CBD4C4A3-946E-C43D-2317-5CFD71F277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67D38F-76F6-928A-C1E2-EBF6F4E41220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104041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C05610-FD30-9E7D-CD4B-651DFD8C083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391287" y="1578323"/>
            <a:ext cx="81806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Negative effects on food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54B315-7100-2B21-0B69-C6748E1061EB}"/>
              </a:ext>
            </a:extLst>
          </p:cNvPr>
          <p:cNvSpPr txBox="1"/>
          <p:nvPr/>
        </p:nvSpPr>
        <p:spPr>
          <a:xfrm>
            <a:off x="188966" y="2511534"/>
            <a:ext cx="684745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Changing weather patterns and extreme weather events are putting food production at risk.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Both flooding and drought can destroy crops, both of which will become more common with climate change. This will lead to both food shortages and increased food prices.</a:t>
            </a:r>
          </a:p>
        </p:txBody>
      </p:sp>
      <p:pic>
        <p:nvPicPr>
          <p:cNvPr id="5" name="Picture 4" descr="A picture containing outdoor, sky, cloud, crop&#10;&#10;Description automatically generated">
            <a:extLst>
              <a:ext uri="{FF2B5EF4-FFF2-40B4-BE49-F238E27FC236}">
                <a16:creationId xmlns:a16="http://schemas.microsoft.com/office/drawing/2014/main" id="{1DD9C273-0AFF-73F7-1261-EE14BDBA87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611" y="2546324"/>
            <a:ext cx="4302279" cy="28569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E9E5B0-5C42-2245-8A3A-9FFB06A6BAE3}"/>
              </a:ext>
            </a:extLst>
          </p:cNvPr>
          <p:cNvSpPr txBox="1"/>
          <p:nvPr/>
        </p:nvSpPr>
        <p:spPr>
          <a:xfrm>
            <a:off x="7269611" y="5386422"/>
            <a:ext cx="25125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by </a:t>
            </a:r>
            <a:r>
              <a:rPr lang="en-GB" sz="800" dirty="0">
                <a:hlinkClick r:id="rId8"/>
              </a:rPr>
              <a:t>Rudy and Peter </a:t>
            </a:r>
            <a:r>
              <a:rPr lang="en-GB" sz="800" dirty="0" err="1">
                <a:hlinkClick r:id="rId8"/>
              </a:rPr>
              <a:t>Skitterians</a:t>
            </a:r>
            <a:r>
              <a:rPr lang="en-GB" sz="800" dirty="0"/>
              <a:t> from </a:t>
            </a:r>
            <a:r>
              <a:rPr lang="en-GB" sz="800" dirty="0" err="1">
                <a:hlinkClick r:id="rId9"/>
              </a:rPr>
              <a:t>Pixabay</a:t>
            </a:r>
            <a:r>
              <a:rPr lang="en-GB" sz="800" dirty="0"/>
              <a:t> 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69B88B72-5B31-B912-1491-84787C9AB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A08C7D-4929-0357-D5E1-EB97E50A211A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61746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E33205-A018-483C-B3E9-7BE0A77CED6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1680804" y="1519156"/>
            <a:ext cx="93394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Pollution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5F8ABA-65D5-A0DD-2677-4A6BCEDCCF57}"/>
              </a:ext>
            </a:extLst>
          </p:cNvPr>
          <p:cNvSpPr txBox="1"/>
          <p:nvPr/>
        </p:nvSpPr>
        <p:spPr>
          <a:xfrm>
            <a:off x="188966" y="2406932"/>
            <a:ext cx="552106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600" dirty="0">
                <a:effectLst/>
              </a:rPr>
              <a:t>Burning fossil fuels to power factories, cars and power stations are just some of the ways that harmful greenhouse gases and particles can enter our atmosphere and cause air pollution.</a:t>
            </a:r>
          </a:p>
          <a:p>
            <a:pPr algn="just"/>
            <a:endParaRPr lang="en-GB" sz="2600" dirty="0"/>
          </a:p>
          <a:p>
            <a:pPr algn="just"/>
            <a:r>
              <a:rPr lang="en-GB" sz="2600" dirty="0"/>
              <a:t>Higher global temperatures can trap the harmful gases and pollutants and cause health problems such as asthma and heart disease. </a:t>
            </a:r>
          </a:p>
        </p:txBody>
      </p:sp>
      <p:pic>
        <p:nvPicPr>
          <p:cNvPr id="5" name="Picture 4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310E392B-42B3-EA65-033A-FA577500A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16" y="2480269"/>
            <a:ext cx="5871577" cy="29954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5DDB73-9F6E-9EB4-5B1B-8C2E2C9B12BC}"/>
              </a:ext>
            </a:extLst>
          </p:cNvPr>
          <p:cNvSpPr txBox="1">
            <a:spLocks/>
          </p:cNvSpPr>
          <p:nvPr/>
        </p:nvSpPr>
        <p:spPr>
          <a:xfrm>
            <a:off x="5908894" y="5458807"/>
            <a:ext cx="60941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by </a:t>
            </a:r>
            <a:r>
              <a:rPr lang="en-GB" sz="800" dirty="0" err="1">
                <a:hlinkClick r:id="rId8"/>
              </a:rPr>
              <a:t>Foto-RaBe</a:t>
            </a:r>
            <a:r>
              <a:rPr lang="en-GB" sz="800" dirty="0"/>
              <a:t> on </a:t>
            </a:r>
            <a:r>
              <a:rPr lang="en-GB" sz="800" dirty="0" err="1">
                <a:hlinkClick r:id="rId9"/>
              </a:rPr>
              <a:t>Pixabay</a:t>
            </a:r>
            <a:r>
              <a:rPr lang="en-GB" sz="800" dirty="0"/>
              <a:t> 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B20DF63-6DE0-7165-4305-63DB4A7A9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6AAAA19-D9FF-C602-9424-B37561ECFBC6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610906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572EEC-32EB-A4A3-EAB0-739510CC453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15" name="Picture 14" descr="A picture containing outdoor, sky, sunset, nature&#10;&#10;Description automatically generated">
            <a:extLst>
              <a:ext uri="{FF2B5EF4-FFF2-40B4-BE49-F238E27FC236}">
                <a16:creationId xmlns:a16="http://schemas.microsoft.com/office/drawing/2014/main" id="{7AA46E24-CBB5-30BE-75F8-B9FEC9F60D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216" y="2480269"/>
            <a:ext cx="5871577" cy="29954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273269" y="1543212"/>
            <a:ext cx="1227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Activity – Air pollution science experiment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5904EA-0B02-4EC5-F408-B3DF736C90AF}"/>
              </a:ext>
            </a:extLst>
          </p:cNvPr>
          <p:cNvSpPr txBox="1">
            <a:spLocks/>
          </p:cNvSpPr>
          <p:nvPr/>
        </p:nvSpPr>
        <p:spPr>
          <a:xfrm>
            <a:off x="5908894" y="5458807"/>
            <a:ext cx="609414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Image by </a:t>
            </a:r>
            <a:r>
              <a:rPr lang="en-GB" sz="800" dirty="0" err="1">
                <a:hlinkClick r:id="rId8"/>
              </a:rPr>
              <a:t>Foto-RaBe</a:t>
            </a:r>
            <a:r>
              <a:rPr lang="en-GB" sz="800" dirty="0"/>
              <a:t> on </a:t>
            </a:r>
            <a:r>
              <a:rPr lang="en-GB" sz="800" dirty="0" err="1">
                <a:hlinkClick r:id="rId9"/>
              </a:rPr>
              <a:t>Pixabay</a:t>
            </a:r>
            <a:r>
              <a:rPr lang="en-GB" sz="800" dirty="0"/>
              <a:t> 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F8D7301-7920-4678-EE44-F7701C219A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30A7AB-160A-4ACA-4170-A250FAE2A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6" y="2326833"/>
            <a:ext cx="3089746" cy="43687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BEC8670-734B-A219-E31D-F4ED85B11755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2557306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7A711E-C005-9D9B-7345-0111B887C3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168503" y="1487780"/>
            <a:ext cx="648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Impacts on Human Health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FAE1BA-F523-F189-A1D5-9A20E5543257}"/>
              </a:ext>
            </a:extLst>
          </p:cNvPr>
          <p:cNvSpPr txBox="1"/>
          <p:nvPr/>
        </p:nvSpPr>
        <p:spPr>
          <a:xfrm>
            <a:off x="71224" y="2423714"/>
            <a:ext cx="7236896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n-GB" sz="2600" dirty="0">
                <a:solidFill>
                  <a:srgbClr val="231F20"/>
                </a:solidFill>
                <a:latin typeface="Calibri"/>
                <a:cs typeface="Calibri"/>
              </a:rPr>
              <a:t>The warmer and wetter weather as a result of climate change causes diseases such as malaria to spread more easily as these weather patterns create the perfect conditions for mosquito habitat. </a:t>
            </a:r>
          </a:p>
          <a:p>
            <a:pPr algn="just"/>
            <a:endParaRPr lang="en-GB" sz="2600" dirty="0">
              <a:cs typeface="Calibri"/>
            </a:endParaRPr>
          </a:p>
          <a:p>
            <a:pPr algn="just"/>
            <a:r>
              <a:rPr lang="en-GB" sz="2600" dirty="0"/>
              <a:t>Increased temperatures and changes in rainfall may cause an increase in wildfires in areas such as California. </a:t>
            </a:r>
            <a:endParaRPr lang="en-GB" sz="2600" dirty="0">
              <a:cs typeface="Calibri"/>
            </a:endParaRPr>
          </a:p>
          <a:p>
            <a:pPr algn="just"/>
            <a:endParaRPr lang="en-GB" sz="2600" dirty="0">
              <a:cs typeface="Calibri"/>
            </a:endParaRPr>
          </a:p>
          <a:p>
            <a:pPr algn="just"/>
            <a:r>
              <a:rPr lang="en-GB" sz="2600" dirty="0"/>
              <a:t>Air pollution can also cause breathing issues.</a:t>
            </a:r>
            <a:endParaRPr lang="en-GB" sz="2600" dirty="0">
              <a:cs typeface="Calibri"/>
            </a:endParaRPr>
          </a:p>
        </p:txBody>
      </p:sp>
      <p:pic>
        <p:nvPicPr>
          <p:cNvPr id="5" name="Picture 4" descr="A mosquito on a person's skin&#10;&#10;Description automatically generated with low confidence">
            <a:extLst>
              <a:ext uri="{FF2B5EF4-FFF2-40B4-BE49-F238E27FC236}">
                <a16:creationId xmlns:a16="http://schemas.microsoft.com/office/drawing/2014/main" id="{3A3D6902-BDB6-1243-79D6-66A22B2C09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290" y="2423714"/>
            <a:ext cx="4513673" cy="34863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9BAB963-F8B0-FCE3-E74B-EF72B2D61E9C}"/>
              </a:ext>
            </a:extLst>
          </p:cNvPr>
          <p:cNvSpPr txBox="1"/>
          <p:nvPr/>
        </p:nvSpPr>
        <p:spPr>
          <a:xfrm>
            <a:off x="7398289" y="5877784"/>
            <a:ext cx="451367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900" dirty="0"/>
              <a:t>Image by </a:t>
            </a:r>
            <a:r>
              <a:rPr lang="en-GB" sz="900" dirty="0">
                <a:hlinkClick r:id="rId8"/>
              </a:rPr>
              <a:t>41330</a:t>
            </a:r>
            <a:r>
              <a:rPr lang="en-GB" sz="900" dirty="0"/>
              <a:t> on </a:t>
            </a:r>
            <a:r>
              <a:rPr lang="en-GB" sz="900" dirty="0" err="1">
                <a:hlinkClick r:id="rId9"/>
              </a:rPr>
              <a:t>Pixabay</a:t>
            </a:r>
            <a:r>
              <a:rPr lang="en-GB" sz="900" dirty="0"/>
              <a:t> </a:t>
            </a:r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D2D8E037-741A-4567-C68E-24285A3EEF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E56D3A-989C-3977-E30C-730EB4B74F34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1904176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73C59C-A370-A628-F58D-48B444619F8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3" name="Online Media 2" title="Causes and Effects of Climate Change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0A5B9624-4774-0559-D6D3-09630377386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2722308" y="2009228"/>
            <a:ext cx="7124995" cy="4025622"/>
          </a:xfrm>
          <a:prstGeom prst="rect">
            <a:avLst/>
          </a:prstGeom>
        </p:spPr>
      </p:pic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67A9ACD8-182B-DA02-6F7A-E22EA54C4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037798-62CA-77DC-13DF-9C454204BA43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922130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38195F-9C13-DC73-366B-F5E648F28DE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Activity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50551" y="6068829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E89D38-AE71-DD1C-7505-6F68F3EDA865}"/>
              </a:ext>
            </a:extLst>
          </p:cNvPr>
          <p:cNvSpPr txBox="1"/>
          <p:nvPr/>
        </p:nvSpPr>
        <p:spPr>
          <a:xfrm>
            <a:off x="583269" y="2446449"/>
            <a:ext cx="1069368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3600" dirty="0">
                <a:ea typeface="+mn-lt"/>
                <a:cs typeface="+mn-lt"/>
              </a:rPr>
              <a:t>Write a poem all about climate change, what is causing it and the effect that it is having on our planet. </a:t>
            </a:r>
          </a:p>
        </p:txBody>
      </p:sp>
      <p:sp>
        <p:nvSpPr>
          <p:cNvPr id="18" name="Graphic 15" descr="Pencil outline">
            <a:extLst>
              <a:ext uri="{FF2B5EF4-FFF2-40B4-BE49-F238E27FC236}">
                <a16:creationId xmlns:a16="http://schemas.microsoft.com/office/drawing/2014/main" id="{8D1F3D3B-CBD6-3423-589D-1EA915B9F0D5}"/>
              </a:ext>
            </a:extLst>
          </p:cNvPr>
          <p:cNvSpPr/>
          <p:nvPr/>
        </p:nvSpPr>
        <p:spPr>
          <a:xfrm>
            <a:off x="9894722" y="4172769"/>
            <a:ext cx="1519395" cy="1521323"/>
          </a:xfrm>
          <a:custGeom>
            <a:avLst/>
            <a:gdLst>
              <a:gd name="connsiteX0" fmla="*/ 1497225 w 1519395"/>
              <a:gd name="connsiteY0" fmla="*/ 156362 h 1521323"/>
              <a:gd name="connsiteX1" fmla="*/ 1363632 w 1519395"/>
              <a:gd name="connsiteY1" fmla="*/ 22294 h 1521323"/>
              <a:gd name="connsiteX2" fmla="*/ 1256179 w 1519395"/>
              <a:gd name="connsiteY2" fmla="*/ 22215 h 1521323"/>
              <a:gd name="connsiteX3" fmla="*/ 1256100 w 1519395"/>
              <a:gd name="connsiteY3" fmla="*/ 22294 h 1521323"/>
              <a:gd name="connsiteX4" fmla="*/ 114484 w 1519395"/>
              <a:gd name="connsiteY4" fmla="*/ 1163909 h 1521323"/>
              <a:gd name="connsiteX5" fmla="*/ 0 w 1519395"/>
              <a:gd name="connsiteY5" fmla="*/ 1521324 h 1521323"/>
              <a:gd name="connsiteX6" fmla="*/ 356237 w 1519395"/>
              <a:gd name="connsiteY6" fmla="*/ 1405567 h 1521323"/>
              <a:gd name="connsiteX7" fmla="*/ 356237 w 1519395"/>
              <a:gd name="connsiteY7" fmla="*/ 1405567 h 1521323"/>
              <a:gd name="connsiteX8" fmla="*/ 1497169 w 1519395"/>
              <a:gd name="connsiteY8" fmla="*/ 263705 h 1521323"/>
              <a:gd name="connsiteX9" fmla="*/ 1497225 w 1519395"/>
              <a:gd name="connsiteY9" fmla="*/ 156362 h 1521323"/>
              <a:gd name="connsiteX10" fmla="*/ 1121860 w 1519395"/>
              <a:gd name="connsiteY10" fmla="*/ 210157 h 1521323"/>
              <a:gd name="connsiteX11" fmla="*/ 1309476 w 1519395"/>
              <a:gd name="connsiteY11" fmla="*/ 397792 h 1521323"/>
              <a:gd name="connsiteX12" fmla="*/ 1268922 w 1519395"/>
              <a:gd name="connsiteY12" fmla="*/ 438385 h 1521323"/>
              <a:gd name="connsiteX13" fmla="*/ 1081267 w 1519395"/>
              <a:gd name="connsiteY13" fmla="*/ 250731 h 1521323"/>
              <a:gd name="connsiteX14" fmla="*/ 334658 w 1519395"/>
              <a:gd name="connsiteY14" fmla="*/ 1372648 h 1521323"/>
              <a:gd name="connsiteX15" fmla="*/ 123336 w 1519395"/>
              <a:gd name="connsiteY15" fmla="*/ 1441297 h 1521323"/>
              <a:gd name="connsiteX16" fmla="*/ 79552 w 1519395"/>
              <a:gd name="connsiteY16" fmla="*/ 1397494 h 1521323"/>
              <a:gd name="connsiteX17" fmla="*/ 147479 w 1519395"/>
              <a:gd name="connsiteY17" fmla="*/ 1185355 h 1521323"/>
              <a:gd name="connsiteX18" fmla="*/ 302538 w 1519395"/>
              <a:gd name="connsiteY18" fmla="*/ 1217533 h 1521323"/>
              <a:gd name="connsiteX19" fmla="*/ 334658 w 1519395"/>
              <a:gd name="connsiteY19" fmla="*/ 1372648 h 1521323"/>
              <a:gd name="connsiteX20" fmla="*/ 329378 w 1519395"/>
              <a:gd name="connsiteY20" fmla="*/ 1190673 h 1521323"/>
              <a:gd name="connsiteX21" fmla="*/ 200210 w 1519395"/>
              <a:gd name="connsiteY21" fmla="*/ 1131788 h 1521323"/>
              <a:gd name="connsiteX22" fmla="*/ 1054408 w 1519395"/>
              <a:gd name="connsiteY22" fmla="*/ 277590 h 1521323"/>
              <a:gd name="connsiteX23" fmla="*/ 1242062 w 1519395"/>
              <a:gd name="connsiteY23" fmla="*/ 465187 h 1521323"/>
              <a:gd name="connsiteX24" fmla="*/ 388358 w 1519395"/>
              <a:gd name="connsiteY24" fmla="*/ 1319689 h 1521323"/>
              <a:gd name="connsiteX25" fmla="*/ 329378 w 1519395"/>
              <a:gd name="connsiteY25" fmla="*/ 1190673 h 1521323"/>
              <a:gd name="connsiteX26" fmla="*/ 1470290 w 1519395"/>
              <a:gd name="connsiteY26" fmla="*/ 236845 h 1521323"/>
              <a:gd name="connsiteX27" fmla="*/ 1336336 w 1519395"/>
              <a:gd name="connsiteY27" fmla="*/ 370914 h 1521323"/>
              <a:gd name="connsiteX28" fmla="*/ 1148719 w 1519395"/>
              <a:gd name="connsiteY28" fmla="*/ 183298 h 1521323"/>
              <a:gd name="connsiteX29" fmla="*/ 1282940 w 1519395"/>
              <a:gd name="connsiteY29" fmla="*/ 49058 h 1521323"/>
              <a:gd name="connsiteX30" fmla="*/ 1336666 w 1519395"/>
              <a:gd name="connsiteY30" fmla="*/ 49009 h 1521323"/>
              <a:gd name="connsiteX31" fmla="*/ 1336716 w 1519395"/>
              <a:gd name="connsiteY31" fmla="*/ 49058 h 1521323"/>
              <a:gd name="connsiteX32" fmla="*/ 1470328 w 1519395"/>
              <a:gd name="connsiteY32" fmla="*/ 183127 h 1521323"/>
              <a:gd name="connsiteX33" fmla="*/ 1470290 w 1519395"/>
              <a:gd name="connsiteY33" fmla="*/ 236845 h 152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19395" h="1521323">
                <a:moveTo>
                  <a:pt x="1497225" y="156362"/>
                </a:moveTo>
                <a:lnTo>
                  <a:pt x="1363632" y="22294"/>
                </a:lnTo>
                <a:cubicBezTo>
                  <a:pt x="1333982" y="-7400"/>
                  <a:pt x="1285873" y="-7436"/>
                  <a:pt x="1256179" y="22215"/>
                </a:cubicBezTo>
                <a:cubicBezTo>
                  <a:pt x="1256153" y="22241"/>
                  <a:pt x="1256126" y="22268"/>
                  <a:pt x="1256100" y="22294"/>
                </a:cubicBezTo>
                <a:lnTo>
                  <a:pt x="114484" y="1163909"/>
                </a:lnTo>
                <a:lnTo>
                  <a:pt x="0" y="1521324"/>
                </a:lnTo>
                <a:lnTo>
                  <a:pt x="356237" y="1405567"/>
                </a:lnTo>
                <a:lnTo>
                  <a:pt x="356237" y="1405567"/>
                </a:lnTo>
                <a:lnTo>
                  <a:pt x="1497169" y="263705"/>
                </a:lnTo>
                <a:cubicBezTo>
                  <a:pt x="1526782" y="234061"/>
                  <a:pt x="1526809" y="186039"/>
                  <a:pt x="1497225" y="156362"/>
                </a:cubicBezTo>
                <a:close/>
                <a:moveTo>
                  <a:pt x="1121860" y="210157"/>
                </a:moveTo>
                <a:lnTo>
                  <a:pt x="1309476" y="397792"/>
                </a:lnTo>
                <a:lnTo>
                  <a:pt x="1268922" y="438385"/>
                </a:lnTo>
                <a:lnTo>
                  <a:pt x="1081267" y="250731"/>
                </a:lnTo>
                <a:close/>
                <a:moveTo>
                  <a:pt x="334658" y="1372648"/>
                </a:moveTo>
                <a:lnTo>
                  <a:pt x="123336" y="1441297"/>
                </a:lnTo>
                <a:lnTo>
                  <a:pt x="79552" y="1397494"/>
                </a:lnTo>
                <a:lnTo>
                  <a:pt x="147479" y="1185355"/>
                </a:lnTo>
                <a:cubicBezTo>
                  <a:pt x="185945" y="1155114"/>
                  <a:pt x="253397" y="1168411"/>
                  <a:pt x="302538" y="1217533"/>
                </a:cubicBezTo>
                <a:cubicBezTo>
                  <a:pt x="351678" y="1266654"/>
                  <a:pt x="364975" y="1334201"/>
                  <a:pt x="334658" y="1372648"/>
                </a:cubicBezTo>
                <a:close/>
                <a:moveTo>
                  <a:pt x="329378" y="1190673"/>
                </a:moveTo>
                <a:cubicBezTo>
                  <a:pt x="295420" y="1155272"/>
                  <a:pt x="249205" y="1134204"/>
                  <a:pt x="200210" y="1131788"/>
                </a:cubicBezTo>
                <a:lnTo>
                  <a:pt x="1054408" y="277590"/>
                </a:lnTo>
                <a:lnTo>
                  <a:pt x="1242062" y="465187"/>
                </a:lnTo>
                <a:lnTo>
                  <a:pt x="388358" y="1319689"/>
                </a:lnTo>
                <a:cubicBezTo>
                  <a:pt x="385864" y="1270738"/>
                  <a:pt x="364766" y="1224587"/>
                  <a:pt x="329378" y="1190673"/>
                </a:cubicBezTo>
                <a:close/>
                <a:moveTo>
                  <a:pt x="1470290" y="236845"/>
                </a:moveTo>
                <a:lnTo>
                  <a:pt x="1336336" y="370914"/>
                </a:lnTo>
                <a:lnTo>
                  <a:pt x="1148719" y="183298"/>
                </a:lnTo>
                <a:lnTo>
                  <a:pt x="1282940" y="49058"/>
                </a:lnTo>
                <a:cubicBezTo>
                  <a:pt x="1297762" y="34208"/>
                  <a:pt x="1321818" y="34186"/>
                  <a:pt x="1336666" y="49009"/>
                </a:cubicBezTo>
                <a:cubicBezTo>
                  <a:pt x="1336683" y="49026"/>
                  <a:pt x="1336698" y="49041"/>
                  <a:pt x="1336716" y="49058"/>
                </a:cubicBezTo>
                <a:lnTo>
                  <a:pt x="1470328" y="183127"/>
                </a:lnTo>
                <a:cubicBezTo>
                  <a:pt x="1485148" y="197973"/>
                  <a:pt x="1485131" y="222021"/>
                  <a:pt x="1470290" y="236845"/>
                </a:cubicBezTo>
                <a:close/>
              </a:path>
            </a:pathLst>
          </a:custGeom>
          <a:solidFill>
            <a:srgbClr val="000000"/>
          </a:solidFill>
          <a:ln w="18951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B49D7-5348-E75B-D027-6BC4BDBE95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56" y="4264662"/>
            <a:ext cx="2211708" cy="2156313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7BEA75B-215E-8D46-C197-62905C8B85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4BF01-F880-EBF7-92E8-9B71DF28B18D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307489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6480CC-E2D9-A865-8B61-D0265FCA6E3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Homework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94667" y="1679786"/>
            <a:ext cx="113981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Complete one of the following homework tasks: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927F6-8DFF-FFB2-B9F0-238FF794299C}"/>
              </a:ext>
            </a:extLst>
          </p:cNvPr>
          <p:cNvSpPr txBox="1"/>
          <p:nvPr/>
        </p:nvSpPr>
        <p:spPr>
          <a:xfrm>
            <a:off x="186684" y="2672608"/>
            <a:ext cx="118140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GB" sz="3200" dirty="0"/>
              <a:t>Create a poster showing the effects of climate change.</a:t>
            </a:r>
          </a:p>
          <a:p>
            <a:pPr marL="514350" indent="-514350" algn="just">
              <a:buAutoNum type="arabicPeriod"/>
            </a:pPr>
            <a:endParaRPr lang="en-GB" sz="3200" dirty="0"/>
          </a:p>
          <a:p>
            <a:pPr marL="514350" indent="-514350" algn="just">
              <a:buAutoNum type="arabicPeriod"/>
            </a:pPr>
            <a:r>
              <a:rPr lang="en-GB" sz="3200" dirty="0"/>
              <a:t>Write a newspaper article or speech about the effects of climate change.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AC8C67CD-B06D-3CC9-B479-7B847E77D9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2B9E15-09B2-E867-91AB-471934D7D3E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945" y="4564219"/>
            <a:ext cx="2211708" cy="21563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597816-3CE4-8EF6-ACFB-12F6D990D7DD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2776816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4635A-41A0-5267-9ED3-937D4EF9D1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342D14-D6C7-F44C-0E15-3F21E5F97B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1BA0C7-090E-22CD-D9CB-0DCE32DA2ED2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A6808E-3429-30C8-3281-4C0FDBDE17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99C13C-2D46-719D-F0A4-9ABA3A62CD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613FCD4-81B5-72ED-A56C-A848D464F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2" name="TextBox 9">
            <a:extLst>
              <a:ext uri="{FF2B5EF4-FFF2-40B4-BE49-F238E27FC236}">
                <a16:creationId xmlns:a16="http://schemas.microsoft.com/office/drawing/2014/main" id="{F1CA2CD7-DFBE-0E2F-130D-41B547097D21}"/>
              </a:ext>
            </a:extLst>
          </p:cNvPr>
          <p:cNvSpPr txBox="1"/>
          <p:nvPr/>
        </p:nvSpPr>
        <p:spPr>
          <a:xfrm>
            <a:off x="1191080" y="1813748"/>
            <a:ext cx="9809840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These lessons have been produced by </a:t>
            </a:r>
          </a:p>
          <a:p>
            <a:pPr algn="ctr">
              <a:spcBef>
                <a:spcPct val="0"/>
              </a:spcBef>
            </a:pP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Flood Hub People</a:t>
            </a:r>
            <a:r>
              <a:rPr lang="en-US" sz="44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</a:t>
            </a:r>
            <a:r>
              <a:rPr lang="en-US" sz="44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for The Flood Hub.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350338-2B9C-9669-3A9E-B8974AEFB03E}"/>
              </a:ext>
            </a:extLst>
          </p:cNvPr>
          <p:cNvSpPr txBox="1"/>
          <p:nvPr/>
        </p:nvSpPr>
        <p:spPr>
          <a:xfrm>
            <a:off x="3621962" y="3816577"/>
            <a:ext cx="71556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 dirty="0"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Scan the QR code to access our ‘Learning’ section. Or visit here: 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https://thefloodhub.co.uk/learning/</a:t>
            </a:r>
            <a:r>
              <a:rPr lang="en-US" sz="3200" b="1" dirty="0">
                <a:solidFill>
                  <a:srgbClr val="467886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 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425085-C227-44A3-E75B-38E69C2BA9C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409" y="3690036"/>
            <a:ext cx="2000064" cy="19846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9DBC5A-5EFD-3665-B66E-930F7FF708D3}"/>
              </a:ext>
            </a:extLst>
          </p:cNvPr>
          <p:cNvSpPr txBox="1"/>
          <p:nvPr/>
        </p:nvSpPr>
        <p:spPr>
          <a:xfrm>
            <a:off x="11414117" y="0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3313219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6C9131-82F0-E3F6-A60B-AE4BD2B0E8A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Recap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790A3-09A8-8E5B-ECE6-BBA333E9FFFB}"/>
              </a:ext>
            </a:extLst>
          </p:cNvPr>
          <p:cNvSpPr txBox="1"/>
          <p:nvPr/>
        </p:nvSpPr>
        <p:spPr>
          <a:xfrm>
            <a:off x="169980" y="1877305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Climate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95BED8-1F87-58D5-3350-E9A693FA72C5}"/>
              </a:ext>
            </a:extLst>
          </p:cNvPr>
          <p:cNvSpPr txBox="1"/>
          <p:nvPr/>
        </p:nvSpPr>
        <p:spPr>
          <a:xfrm>
            <a:off x="169980" y="3055550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Global warming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F4D0AF-72D7-5682-4744-1CDF0B7C083B}"/>
              </a:ext>
            </a:extLst>
          </p:cNvPr>
          <p:cNvSpPr txBox="1"/>
          <p:nvPr/>
        </p:nvSpPr>
        <p:spPr>
          <a:xfrm>
            <a:off x="169978" y="4096181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Greenhouse gases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25BF6-7FDA-B41A-4F09-2E5EB91973DD}"/>
              </a:ext>
            </a:extLst>
          </p:cNvPr>
          <p:cNvSpPr txBox="1"/>
          <p:nvPr/>
        </p:nvSpPr>
        <p:spPr>
          <a:xfrm>
            <a:off x="169978" y="5181295"/>
            <a:ext cx="46661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Greenhouse effect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81EF4-4CB2-3FEC-D78C-FD909DCEC26B}"/>
              </a:ext>
            </a:extLst>
          </p:cNvPr>
          <p:cNvSpPr txBox="1"/>
          <p:nvPr/>
        </p:nvSpPr>
        <p:spPr>
          <a:xfrm>
            <a:off x="4596777" y="1951733"/>
            <a:ext cx="776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- a change in the Earth’s usual weather conditions over many years.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5972B6-3101-8585-5A58-627BA0F34C0C}"/>
              </a:ext>
            </a:extLst>
          </p:cNvPr>
          <p:cNvSpPr txBox="1"/>
          <p:nvPr/>
        </p:nvSpPr>
        <p:spPr>
          <a:xfrm>
            <a:off x="4596777" y="3215304"/>
            <a:ext cx="7242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- an increase in the Earth’s average temperature.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99E080-72DF-5B90-EF68-41CE9D0F7C75}"/>
              </a:ext>
            </a:extLst>
          </p:cNvPr>
          <p:cNvSpPr txBox="1"/>
          <p:nvPr/>
        </p:nvSpPr>
        <p:spPr>
          <a:xfrm>
            <a:off x="4596777" y="4233852"/>
            <a:ext cx="776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231F20"/>
                </a:solidFill>
                <a:latin typeface="ReithSans"/>
              </a:rPr>
              <a:t>- g</a:t>
            </a:r>
            <a:r>
              <a:rPr lang="en-GB" sz="2800" b="0" i="0">
                <a:solidFill>
                  <a:srgbClr val="231F20"/>
                </a:solidFill>
                <a:effectLst/>
                <a:latin typeface="ReithSans"/>
              </a:rPr>
              <a:t>ases such as carbon dioxide, water vapour and methane, in Earth’s atmosphere that trap heat</a:t>
            </a:r>
            <a:endParaRPr lang="en-GB" sz="28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7D2947-AECE-5ACB-F4E0-F96695002811}"/>
              </a:ext>
            </a:extLst>
          </p:cNvPr>
          <p:cNvSpPr txBox="1"/>
          <p:nvPr/>
        </p:nvSpPr>
        <p:spPr>
          <a:xfrm>
            <a:off x="4596777" y="5325630"/>
            <a:ext cx="77699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rgbClr val="231F20"/>
                </a:solidFill>
                <a:latin typeface="ReithSans"/>
              </a:rPr>
              <a:t>- process where greenhouse gases in the atmosphere trap the Earth’s heat. </a:t>
            </a:r>
            <a:endParaRPr lang="en-GB" sz="2800" dirty="0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8F572801-EB9E-8655-FF29-2CAAE34F0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413E95A-3996-07AE-3FA8-0CF1DBE2961D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4081952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D9D4A6-F381-1940-A07A-E0940B62521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F20A4E-60B1-222D-D783-2FE8220B1E48}"/>
              </a:ext>
            </a:extLst>
          </p:cNvPr>
          <p:cNvSpPr txBox="1">
            <a:spLocks/>
          </p:cNvSpPr>
          <p:nvPr/>
        </p:nvSpPr>
        <p:spPr>
          <a:xfrm>
            <a:off x="6811350" y="2240877"/>
            <a:ext cx="5309425" cy="3416320"/>
          </a:xfrm>
          <a:prstGeom prst="rect">
            <a:avLst/>
          </a:prstGeom>
          <a:ln w="666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Fossil fuels are coal, oil and gas and were formed millions of years ago. </a:t>
            </a:r>
          </a:p>
          <a:p>
            <a:pPr algn="just"/>
            <a:endParaRPr lang="en-GB" sz="2400" dirty="0"/>
          </a:p>
          <a:p>
            <a:pPr algn="just"/>
            <a:r>
              <a:rPr lang="en-GB" sz="2400" dirty="0"/>
              <a:t>We use them for many things, such as to heat our homes, drive vehicles, fly planes, run factories and power technology. </a:t>
            </a:r>
          </a:p>
          <a:p>
            <a:pPr algn="just"/>
            <a:endParaRPr lang="en-GB" sz="2400" dirty="0"/>
          </a:p>
          <a:p>
            <a:pPr algn="just"/>
            <a:endParaRPr lang="en-GB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Lesson Recap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790A3-09A8-8E5B-ECE6-BBA333E9FFFB}"/>
              </a:ext>
            </a:extLst>
          </p:cNvPr>
          <p:cNvSpPr txBox="1"/>
          <p:nvPr/>
        </p:nvSpPr>
        <p:spPr>
          <a:xfrm>
            <a:off x="1198062" y="1415570"/>
            <a:ext cx="10216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Main Causes of Climate Change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881EF4-4CB2-3FEC-D78C-FD909DCEC26B}"/>
              </a:ext>
            </a:extLst>
          </p:cNvPr>
          <p:cNvSpPr txBox="1"/>
          <p:nvPr/>
        </p:nvSpPr>
        <p:spPr>
          <a:xfrm>
            <a:off x="2764168" y="2313094"/>
            <a:ext cx="38961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The burning of fossil fuels</a:t>
            </a:r>
          </a:p>
          <a:p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Deforestation</a:t>
            </a:r>
          </a:p>
          <a:p>
            <a:endParaRPr lang="en-GB" sz="2800" dirty="0"/>
          </a:p>
          <a:p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2800" dirty="0"/>
              <a:t>Intensive farming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GB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E2AD00-612F-D760-AD04-24FD6D822A59}"/>
              </a:ext>
            </a:extLst>
          </p:cNvPr>
          <p:cNvSpPr txBox="1"/>
          <p:nvPr/>
        </p:nvSpPr>
        <p:spPr>
          <a:xfrm>
            <a:off x="2915241" y="5942305"/>
            <a:ext cx="73976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As population increases across the globe, so are the activities which cause climate change.</a:t>
            </a:r>
          </a:p>
        </p:txBody>
      </p:sp>
      <p:pic>
        <p:nvPicPr>
          <p:cNvPr id="17" name="Graphic 16" descr="Factory with solid fill">
            <a:extLst>
              <a:ext uri="{FF2B5EF4-FFF2-40B4-BE49-F238E27FC236}">
                <a16:creationId xmlns:a16="http://schemas.microsoft.com/office/drawing/2014/main" id="{9AF976EF-8F51-824F-A100-93A1AF89A5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031768" y="4694961"/>
            <a:ext cx="914400" cy="914400"/>
          </a:xfrm>
          <a:prstGeom prst="rect">
            <a:avLst/>
          </a:prstGeom>
        </p:spPr>
      </p:pic>
      <p:pic>
        <p:nvPicPr>
          <p:cNvPr id="19" name="Graphic 18" descr="Take Off outline">
            <a:extLst>
              <a:ext uri="{FF2B5EF4-FFF2-40B4-BE49-F238E27FC236}">
                <a16:creationId xmlns:a16="http://schemas.microsoft.com/office/drawing/2014/main" id="{974C9A04-D5DA-7184-4814-717EEF585F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03850" y="4768755"/>
            <a:ext cx="914400" cy="928250"/>
          </a:xfrm>
          <a:prstGeom prst="rect">
            <a:avLst/>
          </a:prstGeom>
        </p:spPr>
      </p:pic>
      <p:grpSp>
        <p:nvGrpSpPr>
          <p:cNvPr id="28" name="Graphic 20" descr="House outline">
            <a:extLst>
              <a:ext uri="{FF2B5EF4-FFF2-40B4-BE49-F238E27FC236}">
                <a16:creationId xmlns:a16="http://schemas.microsoft.com/office/drawing/2014/main" id="{FB787E3F-8C68-F05F-4C23-E8451C0535DF}"/>
              </a:ext>
            </a:extLst>
          </p:cNvPr>
          <p:cNvGrpSpPr/>
          <p:nvPr/>
        </p:nvGrpSpPr>
        <p:grpSpPr>
          <a:xfrm>
            <a:off x="6987372" y="4797323"/>
            <a:ext cx="789298" cy="699134"/>
            <a:chOff x="6953499" y="5110462"/>
            <a:chExt cx="789298" cy="699134"/>
          </a:xfrm>
          <a:solidFill>
            <a:srgbClr val="000000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6B35BB9-6A35-5872-E91E-A3A62C261F26}"/>
                </a:ext>
              </a:extLst>
            </p:cNvPr>
            <p:cNvSpPr/>
            <p:nvPr/>
          </p:nvSpPr>
          <p:spPr>
            <a:xfrm>
              <a:off x="6953499" y="5110462"/>
              <a:ext cx="789298" cy="699134"/>
            </a:xfrm>
            <a:custGeom>
              <a:avLst/>
              <a:gdLst>
                <a:gd name="connsiteX0" fmla="*/ 632774 w 789298"/>
                <a:gd name="connsiteY0" fmla="*/ 51225 h 699134"/>
                <a:gd name="connsiteX1" fmla="*/ 537524 w 789298"/>
                <a:gd name="connsiteY1" fmla="*/ 51225 h 699134"/>
                <a:gd name="connsiteX2" fmla="*/ 537524 w 789298"/>
                <a:gd name="connsiteY2" fmla="*/ 135693 h 699134"/>
                <a:gd name="connsiteX3" fmla="*/ 394649 w 789298"/>
                <a:gd name="connsiteY3" fmla="*/ 0 h 699134"/>
                <a:gd name="connsiteX4" fmla="*/ 0 w 789298"/>
                <a:gd name="connsiteY4" fmla="*/ 374885 h 699134"/>
                <a:gd name="connsiteX5" fmla="*/ 61808 w 789298"/>
                <a:gd name="connsiteY5" fmla="*/ 436683 h 699134"/>
                <a:gd name="connsiteX6" fmla="*/ 108899 w 789298"/>
                <a:gd name="connsiteY6" fmla="*/ 392087 h 699134"/>
                <a:gd name="connsiteX7" fmla="*/ 108899 w 789298"/>
                <a:gd name="connsiteY7" fmla="*/ 698906 h 699134"/>
                <a:gd name="connsiteX8" fmla="*/ 347024 w 789298"/>
                <a:gd name="connsiteY8" fmla="*/ 699002 h 699134"/>
                <a:gd name="connsiteX9" fmla="*/ 347024 w 789298"/>
                <a:gd name="connsiteY9" fmla="*/ 460953 h 699134"/>
                <a:gd name="connsiteX10" fmla="*/ 442274 w 789298"/>
                <a:gd name="connsiteY10" fmla="*/ 460953 h 699134"/>
                <a:gd name="connsiteX11" fmla="*/ 442274 w 789298"/>
                <a:gd name="connsiteY11" fmla="*/ 699078 h 699134"/>
                <a:gd name="connsiteX12" fmla="*/ 680399 w 789298"/>
                <a:gd name="connsiteY12" fmla="*/ 699135 h 699134"/>
                <a:gd name="connsiteX13" fmla="*/ 680399 w 789298"/>
                <a:gd name="connsiteY13" fmla="*/ 391687 h 699134"/>
                <a:gd name="connsiteX14" fmla="*/ 727729 w 789298"/>
                <a:gd name="connsiteY14" fmla="*/ 436455 h 699134"/>
                <a:gd name="connsiteX15" fmla="*/ 789299 w 789298"/>
                <a:gd name="connsiteY15" fmla="*/ 374894 h 699134"/>
                <a:gd name="connsiteX16" fmla="*/ 632774 w 789298"/>
                <a:gd name="connsiteY16" fmla="*/ 226181 h 699134"/>
                <a:gd name="connsiteX17" fmla="*/ 556574 w 789298"/>
                <a:gd name="connsiteY17" fmla="*/ 70275 h 699134"/>
                <a:gd name="connsiteX18" fmla="*/ 613724 w 789298"/>
                <a:gd name="connsiteY18" fmla="*/ 70275 h 699134"/>
                <a:gd name="connsiteX19" fmla="*/ 613724 w 789298"/>
                <a:gd name="connsiteY19" fmla="*/ 208083 h 699134"/>
                <a:gd name="connsiteX20" fmla="*/ 556574 w 789298"/>
                <a:gd name="connsiteY20" fmla="*/ 153791 h 699134"/>
                <a:gd name="connsiteX21" fmla="*/ 661349 w 789298"/>
                <a:gd name="connsiteY21" fmla="*/ 680085 h 699134"/>
                <a:gd name="connsiteX22" fmla="*/ 461324 w 789298"/>
                <a:gd name="connsiteY22" fmla="*/ 679999 h 699134"/>
                <a:gd name="connsiteX23" fmla="*/ 461324 w 789298"/>
                <a:gd name="connsiteY23" fmla="*/ 441874 h 699134"/>
                <a:gd name="connsiteX24" fmla="*/ 327974 w 789298"/>
                <a:gd name="connsiteY24" fmla="*/ 441874 h 699134"/>
                <a:gd name="connsiteX25" fmla="*/ 327974 w 789298"/>
                <a:gd name="connsiteY25" fmla="*/ 679942 h 699134"/>
                <a:gd name="connsiteX26" fmla="*/ 127949 w 789298"/>
                <a:gd name="connsiteY26" fmla="*/ 679866 h 699134"/>
                <a:gd name="connsiteX27" fmla="*/ 127949 w 789298"/>
                <a:gd name="connsiteY27" fmla="*/ 374047 h 699134"/>
                <a:gd name="connsiteX28" fmla="*/ 394649 w 789298"/>
                <a:gd name="connsiteY28" fmla="*/ 121482 h 699134"/>
                <a:gd name="connsiteX29" fmla="*/ 661349 w 789298"/>
                <a:gd name="connsiteY29" fmla="*/ 373675 h 699134"/>
                <a:gd name="connsiteX30" fmla="*/ 62160 w 789298"/>
                <a:gd name="connsiteY30" fmla="*/ 410108 h 699134"/>
                <a:gd name="connsiteX31" fmla="*/ 27299 w 789298"/>
                <a:gd name="connsiteY31" fmla="*/ 375285 h 699134"/>
                <a:gd name="connsiteX32" fmla="*/ 394649 w 789298"/>
                <a:gd name="connsiteY32" fmla="*/ 26251 h 699134"/>
                <a:gd name="connsiteX33" fmla="*/ 762000 w 789298"/>
                <a:gd name="connsiteY33" fmla="*/ 375285 h 699134"/>
                <a:gd name="connsiteX34" fmla="*/ 727358 w 789298"/>
                <a:gd name="connsiteY34" fmla="*/ 409880 h 699134"/>
                <a:gd name="connsiteX35" fmla="*/ 394649 w 789298"/>
                <a:gd name="connsiteY35" fmla="*/ 95250 h 699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89298" h="699134">
                  <a:moveTo>
                    <a:pt x="632774" y="51225"/>
                  </a:moveTo>
                  <a:lnTo>
                    <a:pt x="537524" y="51225"/>
                  </a:lnTo>
                  <a:lnTo>
                    <a:pt x="537524" y="135693"/>
                  </a:lnTo>
                  <a:lnTo>
                    <a:pt x="394649" y="0"/>
                  </a:lnTo>
                  <a:lnTo>
                    <a:pt x="0" y="374885"/>
                  </a:lnTo>
                  <a:lnTo>
                    <a:pt x="61808" y="436683"/>
                  </a:lnTo>
                  <a:lnTo>
                    <a:pt x="108899" y="392087"/>
                  </a:lnTo>
                  <a:lnTo>
                    <a:pt x="108899" y="698906"/>
                  </a:lnTo>
                  <a:lnTo>
                    <a:pt x="347024" y="699002"/>
                  </a:lnTo>
                  <a:lnTo>
                    <a:pt x="347024" y="460953"/>
                  </a:lnTo>
                  <a:lnTo>
                    <a:pt x="442274" y="460953"/>
                  </a:lnTo>
                  <a:lnTo>
                    <a:pt x="442274" y="699078"/>
                  </a:lnTo>
                  <a:lnTo>
                    <a:pt x="680399" y="699135"/>
                  </a:lnTo>
                  <a:lnTo>
                    <a:pt x="680399" y="391687"/>
                  </a:lnTo>
                  <a:lnTo>
                    <a:pt x="727729" y="436455"/>
                  </a:lnTo>
                  <a:lnTo>
                    <a:pt x="789299" y="374894"/>
                  </a:lnTo>
                  <a:lnTo>
                    <a:pt x="632774" y="226181"/>
                  </a:lnTo>
                  <a:close/>
                  <a:moveTo>
                    <a:pt x="556574" y="70275"/>
                  </a:moveTo>
                  <a:lnTo>
                    <a:pt x="613724" y="70275"/>
                  </a:lnTo>
                  <a:lnTo>
                    <a:pt x="613724" y="208083"/>
                  </a:lnTo>
                  <a:lnTo>
                    <a:pt x="556574" y="153791"/>
                  </a:lnTo>
                  <a:close/>
                  <a:moveTo>
                    <a:pt x="661349" y="680085"/>
                  </a:moveTo>
                  <a:lnTo>
                    <a:pt x="461324" y="679999"/>
                  </a:lnTo>
                  <a:lnTo>
                    <a:pt x="461324" y="441874"/>
                  </a:lnTo>
                  <a:lnTo>
                    <a:pt x="327974" y="441874"/>
                  </a:lnTo>
                  <a:lnTo>
                    <a:pt x="327974" y="679942"/>
                  </a:lnTo>
                  <a:lnTo>
                    <a:pt x="127949" y="679866"/>
                  </a:lnTo>
                  <a:lnTo>
                    <a:pt x="127949" y="374047"/>
                  </a:lnTo>
                  <a:lnTo>
                    <a:pt x="394649" y="121482"/>
                  </a:lnTo>
                  <a:lnTo>
                    <a:pt x="661349" y="373675"/>
                  </a:lnTo>
                  <a:close/>
                  <a:moveTo>
                    <a:pt x="62160" y="410108"/>
                  </a:moveTo>
                  <a:lnTo>
                    <a:pt x="27299" y="375285"/>
                  </a:lnTo>
                  <a:lnTo>
                    <a:pt x="394649" y="26251"/>
                  </a:lnTo>
                  <a:lnTo>
                    <a:pt x="762000" y="375285"/>
                  </a:lnTo>
                  <a:lnTo>
                    <a:pt x="727358" y="409880"/>
                  </a:lnTo>
                  <a:lnTo>
                    <a:pt x="394649" y="952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CBE1A48-BA68-53BC-5DDA-8B4B31D27B48}"/>
                </a:ext>
              </a:extLst>
            </p:cNvPr>
            <p:cNvSpPr/>
            <p:nvPr/>
          </p:nvSpPr>
          <p:spPr>
            <a:xfrm>
              <a:off x="7119549" y="5552212"/>
              <a:ext cx="114300" cy="114299"/>
            </a:xfrm>
            <a:custGeom>
              <a:avLst/>
              <a:gdLst>
                <a:gd name="connsiteX0" fmla="*/ 0 w 114300"/>
                <a:gd name="connsiteY0" fmla="*/ 114300 h 114299"/>
                <a:gd name="connsiteX1" fmla="*/ 114300 w 114300"/>
                <a:gd name="connsiteY1" fmla="*/ 114300 h 114299"/>
                <a:gd name="connsiteX2" fmla="*/ 114300 w 114300"/>
                <a:gd name="connsiteY2" fmla="*/ 0 h 114299"/>
                <a:gd name="connsiteX3" fmla="*/ 0 w 114300"/>
                <a:gd name="connsiteY3" fmla="*/ 0 h 114299"/>
                <a:gd name="connsiteX4" fmla="*/ 19050 w 114300"/>
                <a:gd name="connsiteY4" fmla="*/ 19050 h 114299"/>
                <a:gd name="connsiteX5" fmla="*/ 95250 w 114300"/>
                <a:gd name="connsiteY5" fmla="*/ 19050 h 114299"/>
                <a:gd name="connsiteX6" fmla="*/ 95250 w 114300"/>
                <a:gd name="connsiteY6" fmla="*/ 95250 h 114299"/>
                <a:gd name="connsiteX7" fmla="*/ 19050 w 114300"/>
                <a:gd name="connsiteY7" fmla="*/ 9525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14299">
                  <a:moveTo>
                    <a:pt x="0" y="114300"/>
                  </a:moveTo>
                  <a:lnTo>
                    <a:pt x="114300" y="114300"/>
                  </a:lnTo>
                  <a:lnTo>
                    <a:pt x="114300" y="0"/>
                  </a:lnTo>
                  <a:lnTo>
                    <a:pt x="0" y="0"/>
                  </a:lnTo>
                  <a:close/>
                  <a:moveTo>
                    <a:pt x="19050" y="19050"/>
                  </a:moveTo>
                  <a:lnTo>
                    <a:pt x="95250" y="19050"/>
                  </a:lnTo>
                  <a:lnTo>
                    <a:pt x="95250" y="95250"/>
                  </a:lnTo>
                  <a:lnTo>
                    <a:pt x="19050" y="952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14E679A-4166-F2F1-0A66-F93BDD18179F}"/>
                </a:ext>
              </a:extLst>
            </p:cNvPr>
            <p:cNvSpPr/>
            <p:nvPr/>
          </p:nvSpPr>
          <p:spPr>
            <a:xfrm>
              <a:off x="7462449" y="5552212"/>
              <a:ext cx="114300" cy="114299"/>
            </a:xfrm>
            <a:custGeom>
              <a:avLst/>
              <a:gdLst>
                <a:gd name="connsiteX0" fmla="*/ 114300 w 114300"/>
                <a:gd name="connsiteY0" fmla="*/ 0 h 114299"/>
                <a:gd name="connsiteX1" fmla="*/ 0 w 114300"/>
                <a:gd name="connsiteY1" fmla="*/ 0 h 114299"/>
                <a:gd name="connsiteX2" fmla="*/ 0 w 114300"/>
                <a:gd name="connsiteY2" fmla="*/ 114300 h 114299"/>
                <a:gd name="connsiteX3" fmla="*/ 114300 w 114300"/>
                <a:gd name="connsiteY3" fmla="*/ 114300 h 114299"/>
                <a:gd name="connsiteX4" fmla="*/ 95250 w 114300"/>
                <a:gd name="connsiteY4" fmla="*/ 95250 h 114299"/>
                <a:gd name="connsiteX5" fmla="*/ 19050 w 114300"/>
                <a:gd name="connsiteY5" fmla="*/ 95250 h 114299"/>
                <a:gd name="connsiteX6" fmla="*/ 19050 w 114300"/>
                <a:gd name="connsiteY6" fmla="*/ 19050 h 114299"/>
                <a:gd name="connsiteX7" fmla="*/ 95250 w 114300"/>
                <a:gd name="connsiteY7" fmla="*/ 19050 h 114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300" h="114299">
                  <a:moveTo>
                    <a:pt x="114300" y="0"/>
                  </a:moveTo>
                  <a:lnTo>
                    <a:pt x="0" y="0"/>
                  </a:lnTo>
                  <a:lnTo>
                    <a:pt x="0" y="114300"/>
                  </a:lnTo>
                  <a:lnTo>
                    <a:pt x="114300" y="114300"/>
                  </a:lnTo>
                  <a:close/>
                  <a:moveTo>
                    <a:pt x="95250" y="95250"/>
                  </a:moveTo>
                  <a:lnTo>
                    <a:pt x="19050" y="95250"/>
                  </a:lnTo>
                  <a:lnTo>
                    <a:pt x="19050" y="19050"/>
                  </a:lnTo>
                  <a:lnTo>
                    <a:pt x="95250" y="19050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90272D0-FC76-1E46-00E2-CAE60BC3E971}"/>
              </a:ext>
            </a:extLst>
          </p:cNvPr>
          <p:cNvSpPr/>
          <p:nvPr/>
        </p:nvSpPr>
        <p:spPr>
          <a:xfrm>
            <a:off x="8394651" y="5263707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8DB8910C-1870-D398-5853-8EBDAFBD91A0}"/>
              </a:ext>
            </a:extLst>
          </p:cNvPr>
          <p:cNvSpPr/>
          <p:nvPr/>
        </p:nvSpPr>
        <p:spPr>
          <a:xfrm>
            <a:off x="8848713" y="5263363"/>
            <a:ext cx="152400" cy="152400"/>
          </a:xfrm>
          <a:custGeom>
            <a:avLst/>
            <a:gdLst>
              <a:gd name="connsiteX0" fmla="*/ 152400 w 152400"/>
              <a:gd name="connsiteY0" fmla="*/ 76200 h 152400"/>
              <a:gd name="connsiteX1" fmla="*/ 76200 w 152400"/>
              <a:gd name="connsiteY1" fmla="*/ 152400 h 152400"/>
              <a:gd name="connsiteX2" fmla="*/ 0 w 152400"/>
              <a:gd name="connsiteY2" fmla="*/ 76200 h 152400"/>
              <a:gd name="connsiteX3" fmla="*/ 76200 w 152400"/>
              <a:gd name="connsiteY3" fmla="*/ 0 h 152400"/>
              <a:gd name="connsiteX4" fmla="*/ 152400 w 152400"/>
              <a:gd name="connsiteY4" fmla="*/ 76200 h 15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118284"/>
                  <a:pt x="118284" y="152400"/>
                  <a:pt x="76200" y="152400"/>
                </a:cubicBezTo>
                <a:cubicBezTo>
                  <a:pt x="34116" y="152400"/>
                  <a:pt x="0" y="118284"/>
                  <a:pt x="0" y="76200"/>
                </a:cubicBezTo>
                <a:cubicBezTo>
                  <a:pt x="0" y="34116"/>
                  <a:pt x="34116" y="0"/>
                  <a:pt x="76200" y="0"/>
                </a:cubicBezTo>
                <a:cubicBezTo>
                  <a:pt x="118284" y="0"/>
                  <a:pt x="152400" y="34116"/>
                  <a:pt x="152400" y="76200"/>
                </a:cubicBezTo>
                <a:close/>
              </a:path>
            </a:pathLst>
          </a:custGeom>
          <a:solidFill>
            <a:srgbClr val="00000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8622DBA-C8BC-96C0-68D2-A227910FD250}"/>
              </a:ext>
            </a:extLst>
          </p:cNvPr>
          <p:cNvSpPr/>
          <p:nvPr/>
        </p:nvSpPr>
        <p:spPr>
          <a:xfrm>
            <a:off x="8280179" y="4992006"/>
            <a:ext cx="838200" cy="342900"/>
          </a:xfrm>
          <a:custGeom>
            <a:avLst/>
            <a:gdLst>
              <a:gd name="connsiteX0" fmla="*/ 333375 w 838200"/>
              <a:gd name="connsiteY0" fmla="*/ 152400 h 342900"/>
              <a:gd name="connsiteX1" fmla="*/ 333375 w 838200"/>
              <a:gd name="connsiteY1" fmla="*/ 38100 h 342900"/>
              <a:gd name="connsiteX2" fmla="*/ 463868 w 838200"/>
              <a:gd name="connsiteY2" fmla="*/ 38100 h 342900"/>
              <a:gd name="connsiteX3" fmla="*/ 490538 w 838200"/>
              <a:gd name="connsiteY3" fmla="*/ 49530 h 342900"/>
              <a:gd name="connsiteX4" fmla="*/ 593408 w 838200"/>
              <a:gd name="connsiteY4" fmla="*/ 152400 h 342900"/>
              <a:gd name="connsiteX5" fmla="*/ 333375 w 838200"/>
              <a:gd name="connsiteY5" fmla="*/ 152400 h 342900"/>
              <a:gd name="connsiteX6" fmla="*/ 295275 w 838200"/>
              <a:gd name="connsiteY6" fmla="*/ 152400 h 342900"/>
              <a:gd name="connsiteX7" fmla="*/ 54293 w 838200"/>
              <a:gd name="connsiteY7" fmla="*/ 152400 h 342900"/>
              <a:gd name="connsiteX8" fmla="*/ 157163 w 838200"/>
              <a:gd name="connsiteY8" fmla="*/ 49530 h 342900"/>
              <a:gd name="connsiteX9" fmla="*/ 183833 w 838200"/>
              <a:gd name="connsiteY9" fmla="*/ 38100 h 342900"/>
              <a:gd name="connsiteX10" fmla="*/ 295275 w 838200"/>
              <a:gd name="connsiteY10" fmla="*/ 38100 h 342900"/>
              <a:gd name="connsiteX11" fmla="*/ 295275 w 838200"/>
              <a:gd name="connsiteY11" fmla="*/ 152400 h 342900"/>
              <a:gd name="connsiteX12" fmla="*/ 742950 w 838200"/>
              <a:gd name="connsiteY12" fmla="*/ 152400 h 342900"/>
              <a:gd name="connsiteX13" fmla="*/ 663893 w 838200"/>
              <a:gd name="connsiteY13" fmla="*/ 152400 h 342900"/>
              <a:gd name="connsiteX14" fmla="*/ 637223 w 838200"/>
              <a:gd name="connsiteY14" fmla="*/ 140970 h 342900"/>
              <a:gd name="connsiteX15" fmla="*/ 517208 w 838200"/>
              <a:gd name="connsiteY15" fmla="*/ 21907 h 342900"/>
              <a:gd name="connsiteX16" fmla="*/ 462915 w 838200"/>
              <a:gd name="connsiteY16" fmla="*/ 0 h 342900"/>
              <a:gd name="connsiteX17" fmla="*/ 183833 w 838200"/>
              <a:gd name="connsiteY17" fmla="*/ 0 h 342900"/>
              <a:gd name="connsiteX18" fmla="*/ 129540 w 838200"/>
              <a:gd name="connsiteY18" fmla="*/ 21907 h 342900"/>
              <a:gd name="connsiteX19" fmla="*/ 11430 w 838200"/>
              <a:gd name="connsiteY19" fmla="*/ 140970 h 342900"/>
              <a:gd name="connsiteX20" fmla="*/ 0 w 838200"/>
              <a:gd name="connsiteY20" fmla="*/ 168593 h 342900"/>
              <a:gd name="connsiteX21" fmla="*/ 0 w 838200"/>
              <a:gd name="connsiteY21" fmla="*/ 266700 h 342900"/>
              <a:gd name="connsiteX22" fmla="*/ 76200 w 838200"/>
              <a:gd name="connsiteY22" fmla="*/ 342900 h 342900"/>
              <a:gd name="connsiteX23" fmla="*/ 85725 w 838200"/>
              <a:gd name="connsiteY23" fmla="*/ 342900 h 342900"/>
              <a:gd name="connsiteX24" fmla="*/ 190500 w 838200"/>
              <a:gd name="connsiteY24" fmla="*/ 238125 h 342900"/>
              <a:gd name="connsiteX25" fmla="*/ 295275 w 838200"/>
              <a:gd name="connsiteY25" fmla="*/ 342900 h 342900"/>
              <a:gd name="connsiteX26" fmla="*/ 542925 w 838200"/>
              <a:gd name="connsiteY26" fmla="*/ 342900 h 342900"/>
              <a:gd name="connsiteX27" fmla="*/ 647700 w 838200"/>
              <a:gd name="connsiteY27" fmla="*/ 238125 h 342900"/>
              <a:gd name="connsiteX28" fmla="*/ 752475 w 838200"/>
              <a:gd name="connsiteY28" fmla="*/ 342900 h 342900"/>
              <a:gd name="connsiteX29" fmla="*/ 800100 w 838200"/>
              <a:gd name="connsiteY29" fmla="*/ 342900 h 342900"/>
              <a:gd name="connsiteX30" fmla="*/ 838200 w 838200"/>
              <a:gd name="connsiteY30" fmla="*/ 304800 h 342900"/>
              <a:gd name="connsiteX31" fmla="*/ 838200 w 838200"/>
              <a:gd name="connsiteY31" fmla="*/ 247650 h 342900"/>
              <a:gd name="connsiteX32" fmla="*/ 742950 w 838200"/>
              <a:gd name="connsiteY32" fmla="*/ 152400 h 34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838200" h="342900">
                <a:moveTo>
                  <a:pt x="333375" y="152400"/>
                </a:moveTo>
                <a:lnTo>
                  <a:pt x="333375" y="38100"/>
                </a:lnTo>
                <a:lnTo>
                  <a:pt x="463868" y="38100"/>
                </a:lnTo>
                <a:cubicBezTo>
                  <a:pt x="474345" y="38100"/>
                  <a:pt x="483870" y="41910"/>
                  <a:pt x="490538" y="49530"/>
                </a:cubicBezTo>
                <a:lnTo>
                  <a:pt x="593408" y="152400"/>
                </a:lnTo>
                <a:lnTo>
                  <a:pt x="333375" y="152400"/>
                </a:lnTo>
                <a:close/>
                <a:moveTo>
                  <a:pt x="295275" y="152400"/>
                </a:moveTo>
                <a:lnTo>
                  <a:pt x="54293" y="152400"/>
                </a:lnTo>
                <a:lnTo>
                  <a:pt x="157163" y="49530"/>
                </a:lnTo>
                <a:cubicBezTo>
                  <a:pt x="164783" y="41910"/>
                  <a:pt x="174308" y="38100"/>
                  <a:pt x="183833" y="38100"/>
                </a:cubicBezTo>
                <a:lnTo>
                  <a:pt x="295275" y="38100"/>
                </a:lnTo>
                <a:lnTo>
                  <a:pt x="295275" y="152400"/>
                </a:lnTo>
                <a:close/>
                <a:moveTo>
                  <a:pt x="742950" y="152400"/>
                </a:moveTo>
                <a:lnTo>
                  <a:pt x="663893" y="152400"/>
                </a:lnTo>
                <a:cubicBezTo>
                  <a:pt x="653415" y="152400"/>
                  <a:pt x="643890" y="148590"/>
                  <a:pt x="637223" y="140970"/>
                </a:cubicBezTo>
                <a:lnTo>
                  <a:pt x="517208" y="21907"/>
                </a:lnTo>
                <a:cubicBezTo>
                  <a:pt x="502920" y="7620"/>
                  <a:pt x="483870" y="0"/>
                  <a:pt x="462915" y="0"/>
                </a:cubicBezTo>
                <a:lnTo>
                  <a:pt x="183833" y="0"/>
                </a:lnTo>
                <a:cubicBezTo>
                  <a:pt x="163830" y="0"/>
                  <a:pt x="143828" y="7620"/>
                  <a:pt x="129540" y="21907"/>
                </a:cubicBezTo>
                <a:lnTo>
                  <a:pt x="11430" y="140970"/>
                </a:lnTo>
                <a:cubicBezTo>
                  <a:pt x="3810" y="148590"/>
                  <a:pt x="0" y="158115"/>
                  <a:pt x="0" y="168593"/>
                </a:cubicBezTo>
                <a:lnTo>
                  <a:pt x="0" y="266700"/>
                </a:lnTo>
                <a:cubicBezTo>
                  <a:pt x="0" y="308610"/>
                  <a:pt x="34290" y="342900"/>
                  <a:pt x="76200" y="342900"/>
                </a:cubicBezTo>
                <a:lnTo>
                  <a:pt x="85725" y="342900"/>
                </a:lnTo>
                <a:cubicBezTo>
                  <a:pt x="85725" y="284798"/>
                  <a:pt x="132398" y="238125"/>
                  <a:pt x="190500" y="238125"/>
                </a:cubicBezTo>
                <a:cubicBezTo>
                  <a:pt x="248603" y="238125"/>
                  <a:pt x="295275" y="284798"/>
                  <a:pt x="295275" y="342900"/>
                </a:cubicBezTo>
                <a:lnTo>
                  <a:pt x="542925" y="342900"/>
                </a:lnTo>
                <a:cubicBezTo>
                  <a:pt x="542925" y="284798"/>
                  <a:pt x="589598" y="238125"/>
                  <a:pt x="647700" y="238125"/>
                </a:cubicBezTo>
                <a:cubicBezTo>
                  <a:pt x="705803" y="238125"/>
                  <a:pt x="752475" y="284798"/>
                  <a:pt x="752475" y="342900"/>
                </a:cubicBezTo>
                <a:lnTo>
                  <a:pt x="800100" y="342900"/>
                </a:lnTo>
                <a:cubicBezTo>
                  <a:pt x="821055" y="342900"/>
                  <a:pt x="838200" y="325755"/>
                  <a:pt x="838200" y="304800"/>
                </a:cubicBezTo>
                <a:lnTo>
                  <a:pt x="838200" y="247650"/>
                </a:lnTo>
                <a:cubicBezTo>
                  <a:pt x="838200" y="195263"/>
                  <a:pt x="795338" y="152400"/>
                  <a:pt x="742950" y="152400"/>
                </a:cubicBezTo>
                <a:close/>
              </a:path>
            </a:pathLst>
          </a:custGeom>
          <a:solidFill>
            <a:srgbClr val="309DC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pic>
        <p:nvPicPr>
          <p:cNvPr id="7" name="Picture 6" descr="A picture containing outdoor, grass, tree, field&#10;&#10;Description automatically generated">
            <a:extLst>
              <a:ext uri="{FF2B5EF4-FFF2-40B4-BE49-F238E27FC236}">
                <a16:creationId xmlns:a16="http://schemas.microsoft.com/office/drawing/2014/main" id="{56584D20-F20E-25A7-54B8-8C43445500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69" y="3949037"/>
            <a:ext cx="2570407" cy="1247049"/>
          </a:xfrm>
          <a:prstGeom prst="rect">
            <a:avLst/>
          </a:prstGeom>
        </p:spPr>
      </p:pic>
      <p:pic>
        <p:nvPicPr>
          <p:cNvPr id="14" name="Picture 13" descr="A picture containing train, smoke, steam, grass&#10;&#10;Description automatically generated">
            <a:extLst>
              <a:ext uri="{FF2B5EF4-FFF2-40B4-BE49-F238E27FC236}">
                <a16:creationId xmlns:a16="http://schemas.microsoft.com/office/drawing/2014/main" id="{2805C99E-D2D2-1DB8-E160-6B026EE780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082" y="2185011"/>
            <a:ext cx="2570407" cy="1568155"/>
          </a:xfrm>
          <a:prstGeom prst="rect">
            <a:avLst/>
          </a:prstGeom>
        </p:spPr>
      </p:pic>
      <p:pic>
        <p:nvPicPr>
          <p:cNvPr id="20" name="Picture 19" descr="A group of cows grazing in a field&#10;&#10;Description automatically generated with medium confidence">
            <a:extLst>
              <a:ext uri="{FF2B5EF4-FFF2-40B4-BE49-F238E27FC236}">
                <a16:creationId xmlns:a16="http://schemas.microsoft.com/office/drawing/2014/main" id="{109C1B76-ED07-9A33-51FD-228ED22411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24" y="5368416"/>
            <a:ext cx="2570407" cy="14458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9A1524-7449-CED6-B08C-5573FBC795BC}"/>
              </a:ext>
            </a:extLst>
          </p:cNvPr>
          <p:cNvSpPr txBox="1"/>
          <p:nvPr/>
        </p:nvSpPr>
        <p:spPr>
          <a:xfrm>
            <a:off x="24973" y="2040958"/>
            <a:ext cx="215973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>
                <a:hlinkClick r:id="rId14"/>
              </a:rPr>
              <a:t>Steve </a:t>
            </a:r>
            <a:r>
              <a:rPr lang="en-GB" sz="800" dirty="0" err="1">
                <a:hlinkClick r:id="rId14"/>
              </a:rPr>
              <a:t>Buissinne</a:t>
            </a:r>
            <a:r>
              <a:rPr lang="en-GB" sz="800" dirty="0"/>
              <a:t> from </a:t>
            </a:r>
            <a:r>
              <a:rPr lang="en-GB" sz="800" dirty="0" err="1">
                <a:hlinkClick r:id="rId15"/>
              </a:rPr>
              <a:t>Pixabay</a:t>
            </a:r>
            <a:r>
              <a:rPr lang="en-GB" sz="800" dirty="0"/>
              <a:t>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7FD47F-7485-7471-AA7F-0402749C4B0B}"/>
              </a:ext>
            </a:extLst>
          </p:cNvPr>
          <p:cNvSpPr txBox="1"/>
          <p:nvPr/>
        </p:nvSpPr>
        <p:spPr>
          <a:xfrm>
            <a:off x="24973" y="3776707"/>
            <a:ext cx="176574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>
                <a:hlinkClick r:id="rId16"/>
              </a:rPr>
              <a:t>Hans </a:t>
            </a:r>
            <a:r>
              <a:rPr lang="en-GB" sz="800" dirty="0" err="1">
                <a:hlinkClick r:id="rId16"/>
              </a:rPr>
              <a:t>Bijstra</a:t>
            </a:r>
            <a:r>
              <a:rPr lang="en-GB" sz="800" dirty="0"/>
              <a:t> from </a:t>
            </a:r>
            <a:r>
              <a:rPr lang="en-GB" sz="800" dirty="0" err="1">
                <a:hlinkClick r:id="rId17"/>
              </a:rPr>
              <a:t>Pixabay</a:t>
            </a:r>
            <a:r>
              <a:rPr lang="en-GB" sz="800" dirty="0"/>
              <a:t> 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CF0824-FE20-897C-3E57-70D578144D5D}"/>
              </a:ext>
            </a:extLst>
          </p:cNvPr>
          <p:cNvSpPr txBox="1"/>
          <p:nvPr/>
        </p:nvSpPr>
        <p:spPr>
          <a:xfrm>
            <a:off x="79287" y="5196086"/>
            <a:ext cx="21539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Photo by </a:t>
            </a:r>
            <a:r>
              <a:rPr lang="en-GB" sz="800" dirty="0" err="1">
                <a:hlinkClick r:id="rId18"/>
              </a:rPr>
              <a:t>Peggychoucair</a:t>
            </a:r>
            <a:r>
              <a:rPr lang="en-GB" sz="800" dirty="0"/>
              <a:t> from </a:t>
            </a:r>
            <a:r>
              <a:rPr lang="en-GB" sz="800" dirty="0" err="1">
                <a:hlinkClick r:id="rId19"/>
              </a:rPr>
              <a:t>Pixabay</a:t>
            </a:r>
            <a:endParaRPr lang="en-GB" sz="800" dirty="0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3CCC9502-1A4F-48AB-6F98-AAFEF291735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2175EF3-016B-03F4-A9C6-078F56FE6DF4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3258861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98B0C7-3081-FF5C-737C-0F1A8AF21846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Effects of Climate Change</a:t>
            </a:r>
            <a:endParaRPr lang="en-GB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0790A3-09A8-8E5B-ECE6-BBA333E9FFFB}"/>
              </a:ext>
            </a:extLst>
          </p:cNvPr>
          <p:cNvSpPr txBox="1"/>
          <p:nvPr/>
        </p:nvSpPr>
        <p:spPr>
          <a:xfrm>
            <a:off x="653063" y="1950848"/>
            <a:ext cx="1116873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Do you know any effects of climate change?</a:t>
            </a:r>
          </a:p>
          <a:p>
            <a:pPr algn="ctr"/>
            <a:endParaRPr lang="en-GB" sz="44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09DC3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If so, write these down in your workbooks.</a:t>
            </a:r>
          </a:p>
        </p:txBody>
      </p:sp>
      <p:pic>
        <p:nvPicPr>
          <p:cNvPr id="5" name="Graphic 4" descr="Thought bubble outline">
            <a:extLst>
              <a:ext uri="{FF2B5EF4-FFF2-40B4-BE49-F238E27FC236}">
                <a16:creationId xmlns:a16="http://schemas.microsoft.com/office/drawing/2014/main" id="{A783553A-B3FC-0105-A578-A27781196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9438" y="4058926"/>
            <a:ext cx="2952440" cy="2952440"/>
          </a:xfrm>
          <a:prstGeom prst="rect">
            <a:avLst/>
          </a:prstGeom>
        </p:spPr>
      </p:pic>
      <p:pic>
        <p:nvPicPr>
          <p:cNvPr id="7" name="Graphic 6" descr="Open book outline">
            <a:extLst>
              <a:ext uri="{FF2B5EF4-FFF2-40B4-BE49-F238E27FC236}">
                <a16:creationId xmlns:a16="http://schemas.microsoft.com/office/drawing/2014/main" id="{20FC83E2-7715-BB35-049C-A498029A1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96000" y="3905560"/>
            <a:ext cx="3105806" cy="3105806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B632B7A-4E03-D218-CEFB-9A20585F9E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292030-5C3B-AEFC-EA27-75B6606BA61F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1389715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764603-ABEC-609B-1979-5F4B165C5F5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Effects of Climate Change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153708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9808" y="6335697"/>
            <a:ext cx="706659" cy="539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AFB791-F865-94CB-8B61-A943A97B8235}"/>
              </a:ext>
            </a:extLst>
          </p:cNvPr>
          <p:cNvSpPr txBox="1"/>
          <p:nvPr/>
        </p:nvSpPr>
        <p:spPr>
          <a:xfrm>
            <a:off x="823220" y="1497792"/>
            <a:ext cx="10675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Extreme weather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7D5EC-9DAB-521D-6089-B4D514A01110}"/>
              </a:ext>
            </a:extLst>
          </p:cNvPr>
          <p:cNvSpPr txBox="1"/>
          <p:nvPr/>
        </p:nvSpPr>
        <p:spPr>
          <a:xfrm>
            <a:off x="516492" y="6233410"/>
            <a:ext cx="9702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These are becoming more common with climate change.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BE88B-5454-5131-4381-1F1DAFB413E5}"/>
              </a:ext>
            </a:extLst>
          </p:cNvPr>
          <p:cNvSpPr txBox="1"/>
          <p:nvPr/>
        </p:nvSpPr>
        <p:spPr>
          <a:xfrm>
            <a:off x="200722" y="2238096"/>
            <a:ext cx="11920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Extreme weather is when the weather is very different from normal. Examples of extreme weather events in the UK are: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CB87D0-750B-9FC0-B7EF-919946EB73CC}"/>
              </a:ext>
            </a:extLst>
          </p:cNvPr>
          <p:cNvSpPr txBox="1"/>
          <p:nvPr/>
        </p:nvSpPr>
        <p:spPr>
          <a:xfrm>
            <a:off x="74807" y="5504700"/>
            <a:ext cx="2850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Heavy rain and flooding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757B36-D4E5-E980-AA6A-5D57BE0B922C}"/>
              </a:ext>
            </a:extLst>
          </p:cNvPr>
          <p:cNvSpPr txBox="1"/>
          <p:nvPr/>
        </p:nvSpPr>
        <p:spPr>
          <a:xfrm>
            <a:off x="3132927" y="5453557"/>
            <a:ext cx="2467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Heatwaves and droughts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726317-0E8A-3F21-D8A1-1FCEB550193A}"/>
              </a:ext>
            </a:extLst>
          </p:cNvPr>
          <p:cNvSpPr txBox="1"/>
          <p:nvPr/>
        </p:nvSpPr>
        <p:spPr>
          <a:xfrm>
            <a:off x="9234542" y="5458534"/>
            <a:ext cx="28017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Heavy snowfall and blizzards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C98F77-0849-318B-26B6-F48D5A5F27C0}"/>
              </a:ext>
            </a:extLst>
          </p:cNvPr>
          <p:cNvSpPr txBox="1"/>
          <p:nvPr/>
        </p:nvSpPr>
        <p:spPr>
          <a:xfrm>
            <a:off x="6008047" y="5428388"/>
            <a:ext cx="31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Strong winds and storms</a:t>
            </a:r>
          </a:p>
        </p:txBody>
      </p:sp>
      <p:pic>
        <p:nvPicPr>
          <p:cNvPr id="7" name="Picture 6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25A0CB39-C6AA-23EE-9BC5-DAEBB980B6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3" y="3324371"/>
            <a:ext cx="2845549" cy="2134163"/>
          </a:xfrm>
          <a:prstGeom prst="rect">
            <a:avLst/>
          </a:prstGeom>
        </p:spPr>
      </p:pic>
      <p:pic>
        <p:nvPicPr>
          <p:cNvPr id="14" name="Picture 13" descr="A picture containing ground, rock, outdoor, stone&#10;&#10;Description automatically generated">
            <a:extLst>
              <a:ext uri="{FF2B5EF4-FFF2-40B4-BE49-F238E27FC236}">
                <a16:creationId xmlns:a16="http://schemas.microsoft.com/office/drawing/2014/main" id="{13DB9279-7274-DE89-2081-E26698CFD47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1427" y="3308278"/>
            <a:ext cx="2845549" cy="2134163"/>
          </a:xfrm>
          <a:prstGeom prst="rect">
            <a:avLst/>
          </a:prstGeom>
        </p:spPr>
      </p:pic>
      <p:pic>
        <p:nvPicPr>
          <p:cNvPr id="16" name="Picture 15" descr="A snowy path with tree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BF6C841C-AF45-016D-0911-0944A37C920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78"/>
          <a:stretch/>
        </p:blipFill>
        <p:spPr>
          <a:xfrm>
            <a:off x="9238127" y="3327586"/>
            <a:ext cx="2879065" cy="21443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7ADFB9-7AEF-EA1A-F8F2-DD72C4E456D3}"/>
              </a:ext>
            </a:extLst>
          </p:cNvPr>
          <p:cNvSpPr txBox="1"/>
          <p:nvPr/>
        </p:nvSpPr>
        <p:spPr>
          <a:xfrm>
            <a:off x="62134" y="3123909"/>
            <a:ext cx="1761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The Flood Hub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6848DF2-44B1-B4D3-9ECF-0D7A59E401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631" y="3312446"/>
            <a:ext cx="3121152" cy="214111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9BBFF01-CBF2-AE76-6146-4909429A3A70}"/>
              </a:ext>
            </a:extLst>
          </p:cNvPr>
          <p:cNvSpPr txBox="1"/>
          <p:nvPr/>
        </p:nvSpPr>
        <p:spPr>
          <a:xfrm>
            <a:off x="5958550" y="3048924"/>
            <a:ext cx="26255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00" b="1" i="0" dirty="0">
                <a:effectLst/>
              </a:rPr>
              <a:t>Storm surge</a:t>
            </a:r>
            <a:br>
              <a:rPr lang="en-GB" sz="700" dirty="0"/>
            </a:br>
            <a:r>
              <a:rPr lang="en-GB" sz="700" b="0" i="0" dirty="0"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cc-by-</a:t>
            </a:r>
            <a:r>
              <a:rPr lang="en-GB" sz="700" b="0" i="0" dirty="0" err="1"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</a:t>
            </a:r>
            <a:r>
              <a:rPr lang="en-GB" sz="700" b="0" i="0" dirty="0">
                <a:effectLst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/2.0</a:t>
            </a:r>
            <a:r>
              <a:rPr lang="en-GB" sz="700" b="0" i="0" dirty="0">
                <a:effectLst/>
              </a:rPr>
              <a:t> - © </a:t>
            </a:r>
            <a:r>
              <a:rPr lang="en-GB" sz="700" b="0" i="0" dirty="0">
                <a:effectLst/>
                <a:hlinkClick r:id="rId12" tooltip="View pro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 Baird</a:t>
            </a:r>
            <a:r>
              <a:rPr lang="en-GB" sz="700" b="0" i="0" dirty="0">
                <a:effectLst/>
              </a:rPr>
              <a:t> - </a:t>
            </a:r>
            <a:r>
              <a:rPr lang="en-GB" sz="700" b="0" i="0" dirty="0">
                <a:effectLst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geograph.org.uk/p/3833138</a:t>
            </a:r>
            <a:endParaRPr lang="en-GB" sz="7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2972B-C809-165D-0F5F-DB46BC4DE225}"/>
              </a:ext>
            </a:extLst>
          </p:cNvPr>
          <p:cNvSpPr txBox="1"/>
          <p:nvPr/>
        </p:nvSpPr>
        <p:spPr>
          <a:xfrm>
            <a:off x="9185864" y="3143224"/>
            <a:ext cx="17611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The Flood Hub</a:t>
            </a:r>
          </a:p>
        </p:txBody>
      </p:sp>
      <p:pic>
        <p:nvPicPr>
          <p:cNvPr id="24" name="Picture 23" descr="Diagram&#10;&#10;Description automatically generated">
            <a:extLst>
              <a:ext uri="{FF2B5EF4-FFF2-40B4-BE49-F238E27FC236}">
                <a16:creationId xmlns:a16="http://schemas.microsoft.com/office/drawing/2014/main" id="{9CCA8370-B27C-CB97-7EDC-C1131E9D7D1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3CAEDC-CCEA-D1E7-590E-4B2E2017597F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749777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1075C0-FD57-97AF-6AE6-18E24FF37F8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3995137" y="1519156"/>
            <a:ext cx="545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Rising temperatures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87425E-C371-FBBA-7726-53B7CA1ACBD2}"/>
              </a:ext>
            </a:extLst>
          </p:cNvPr>
          <p:cNvSpPr txBox="1"/>
          <p:nvPr/>
        </p:nvSpPr>
        <p:spPr>
          <a:xfrm>
            <a:off x="188966" y="2356664"/>
            <a:ext cx="886997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The greenhouse effect is causing Earth to heat up. By 2100, the Earth is expected to be between 1.1 and 5.4°C warmer than today.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This will cause more extreme weather events and the melting of the ice caps.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In the UK, our summers will become hotter and drier and winters will become warmer and wetter.</a:t>
            </a:r>
          </a:p>
        </p:txBody>
      </p:sp>
      <p:pic>
        <p:nvPicPr>
          <p:cNvPr id="5" name="Picture 4" descr="A picture containing star, circle, art, astronomy&#10;&#10;Description automatically generated">
            <a:extLst>
              <a:ext uri="{FF2B5EF4-FFF2-40B4-BE49-F238E27FC236}">
                <a16:creationId xmlns:a16="http://schemas.microsoft.com/office/drawing/2014/main" id="{D971912D-D794-1E51-1F38-0873FE4555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168" y="2558280"/>
            <a:ext cx="2877866" cy="2798568"/>
          </a:xfrm>
          <a:prstGeom prst="rect">
            <a:avLst/>
          </a:prstGeom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4660656-F975-0CC3-B45B-5BACE5BE97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ED5CA1-D74A-9C22-9C4A-C1F42DC42FDE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216868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15237-8A39-A0AB-8CB8-10F1BD5DF2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4507187" y="1521753"/>
            <a:ext cx="545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Sea-level rise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CDFDBF-7797-399B-2735-7653A0CD3820}"/>
              </a:ext>
            </a:extLst>
          </p:cNvPr>
          <p:cNvSpPr txBox="1"/>
          <p:nvPr/>
        </p:nvSpPr>
        <p:spPr>
          <a:xfrm>
            <a:off x="288728" y="2367953"/>
            <a:ext cx="637970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Due to the Earth heating up, the glaciers and ice caps melt and add more water to our oceans.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This could result in some small islands and coastal areas disappearing underwater.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6C2E92-5B0A-38F7-3822-34057303EF6E}"/>
              </a:ext>
            </a:extLst>
          </p:cNvPr>
          <p:cNvSpPr txBox="1"/>
          <p:nvPr/>
        </p:nvSpPr>
        <p:spPr>
          <a:xfrm>
            <a:off x="1527717" y="5622761"/>
            <a:ext cx="87801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309DC3"/>
                </a:solidFill>
              </a:rPr>
              <a:t>Did you know that </a:t>
            </a:r>
            <a:r>
              <a:rPr lang="en-GB" sz="2800" b="1" i="0" dirty="0">
                <a:solidFill>
                  <a:srgbClr val="309DC3"/>
                </a:solidFill>
                <a:effectLst/>
              </a:rPr>
              <a:t>sea levels</a:t>
            </a:r>
            <a:r>
              <a:rPr lang="en-GB" sz="2800" b="1" dirty="0">
                <a:solidFill>
                  <a:srgbClr val="309DC3"/>
                </a:solidFill>
              </a:rPr>
              <a:t> </a:t>
            </a:r>
            <a:r>
              <a:rPr lang="en-GB" sz="2800" b="1" i="0" dirty="0">
                <a:solidFill>
                  <a:srgbClr val="309DC3"/>
                </a:solidFill>
                <a:effectLst/>
              </a:rPr>
              <a:t>have risen 24cm since 1880?</a:t>
            </a:r>
            <a:endParaRPr lang="en-GB" sz="2800" b="1" dirty="0">
              <a:solidFill>
                <a:srgbClr val="309DC3"/>
              </a:solidFill>
            </a:endParaRPr>
          </a:p>
        </p:txBody>
      </p:sp>
      <p:pic>
        <p:nvPicPr>
          <p:cNvPr id="23" name="Graphic 22" descr="Surprised face outline with solid fill">
            <a:extLst>
              <a:ext uri="{FF2B5EF4-FFF2-40B4-BE49-F238E27FC236}">
                <a16:creationId xmlns:a16="http://schemas.microsoft.com/office/drawing/2014/main" id="{837FEBFA-7FC8-F54B-5143-9465B3E01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55564" y="5303689"/>
            <a:ext cx="1161364" cy="116136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3CB00813-FA2F-A5A6-082B-E2D3F7C87F7C}"/>
              </a:ext>
            </a:extLst>
          </p:cNvPr>
          <p:cNvSpPr txBox="1"/>
          <p:nvPr/>
        </p:nvSpPr>
        <p:spPr>
          <a:xfrm>
            <a:off x="10080702" y="5788351"/>
            <a:ext cx="150541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>
                <a:solidFill>
                  <a:srgbClr val="309DC3"/>
                </a:solidFill>
              </a:rPr>
              <a:t>(</a:t>
            </a:r>
            <a:r>
              <a:rPr lang="en-GB" sz="1200" b="1">
                <a:solidFill>
                  <a:srgbClr val="309DC3"/>
                </a:solidFill>
                <a:hlinkClick r:id="rId9"/>
              </a:rPr>
              <a:t>BBC Bitesize</a:t>
            </a:r>
            <a:r>
              <a:rPr lang="en-GB" sz="1200" b="1">
                <a:solidFill>
                  <a:srgbClr val="309DC3"/>
                </a:solidFill>
              </a:rPr>
              <a:t>)</a:t>
            </a:r>
          </a:p>
        </p:txBody>
      </p:sp>
      <p:pic>
        <p:nvPicPr>
          <p:cNvPr id="5" name="Picture 4" descr="Icebergs in the water with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D681F795-29FE-3957-29E8-7138AA346D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04" y="2356542"/>
            <a:ext cx="4523548" cy="30981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0471105-A04B-3562-E5CD-832D963566F2}"/>
              </a:ext>
            </a:extLst>
          </p:cNvPr>
          <p:cNvSpPr txBox="1"/>
          <p:nvPr/>
        </p:nvSpPr>
        <p:spPr>
          <a:xfrm>
            <a:off x="7039212" y="5421609"/>
            <a:ext cx="163765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/>
              <a:t>Image: </a:t>
            </a:r>
            <a:r>
              <a:rPr lang="en-GB" sz="800" dirty="0">
                <a:hlinkClick r:id="rId11"/>
              </a:rPr>
              <a:t>358611</a:t>
            </a:r>
            <a:r>
              <a:rPr lang="en-GB" sz="800" dirty="0"/>
              <a:t> from </a:t>
            </a:r>
            <a:r>
              <a:rPr lang="en-GB" sz="800" dirty="0">
                <a:hlinkClick r:id="rId12"/>
              </a:rPr>
              <a:t>Pixabay</a:t>
            </a:r>
            <a:endParaRPr lang="en-GB" sz="800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F6BE9047-AE63-5695-9690-39B135FB42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FF8716-C71B-6983-B4DE-4FC574CE5B33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107110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0AD7DA-D355-46A6-6B96-5B24ED4C9A7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pic>
        <p:nvPicPr>
          <p:cNvPr id="7" name="Picture 6" descr="A picture containing outdoor, sky, grass, landscape&#10;&#10;Description automatically generated">
            <a:extLst>
              <a:ext uri="{FF2B5EF4-FFF2-40B4-BE49-F238E27FC236}">
                <a16:creationId xmlns:a16="http://schemas.microsoft.com/office/drawing/2014/main" id="{AB479C64-113E-F14C-8282-F33F33A88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9" y="1608864"/>
            <a:ext cx="3541606" cy="265620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 dirty="0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5108357" y="1715776"/>
            <a:ext cx="5450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Erosion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987F55-2A08-7143-022E-AC461EA74FEB}"/>
              </a:ext>
            </a:extLst>
          </p:cNvPr>
          <p:cNvSpPr txBox="1"/>
          <p:nvPr/>
        </p:nvSpPr>
        <p:spPr>
          <a:xfrm>
            <a:off x="3975652" y="2759568"/>
            <a:ext cx="8097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/>
              <a:t>Erosion is the wearing away of rocks and the Earth’s surface by natural forces such as water, wind and ice.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DB44E9-3B85-2705-A7B9-6B6D4279B693}"/>
              </a:ext>
            </a:extLst>
          </p:cNvPr>
          <p:cNvSpPr txBox="1"/>
          <p:nvPr/>
        </p:nvSpPr>
        <p:spPr>
          <a:xfrm>
            <a:off x="3975652" y="4121201"/>
            <a:ext cx="80979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/>
              <a:t>Sea-level rise</a:t>
            </a:r>
            <a:r>
              <a:rPr lang="en-GB" sz="2800" dirty="0"/>
              <a:t>, as well as </a:t>
            </a:r>
            <a:r>
              <a:rPr lang="en-GB" sz="2800" b="1" dirty="0"/>
              <a:t>extreme weather events </a:t>
            </a:r>
            <a:r>
              <a:rPr lang="en-GB" sz="2800" dirty="0"/>
              <a:t>such as floods, droughts and storms can all increase erosion. </a:t>
            </a:r>
            <a:r>
              <a:rPr lang="en-GB" sz="2800" b="1" dirty="0"/>
              <a:t>Both</a:t>
            </a:r>
            <a:r>
              <a:rPr lang="en-GB" sz="2800" dirty="0"/>
              <a:t> of which are an effect of climate change. </a:t>
            </a:r>
          </a:p>
        </p:txBody>
      </p:sp>
      <p:pic>
        <p:nvPicPr>
          <p:cNvPr id="16" name="Picture 15" descr="A picture containing outdoor, sky, ground, nature&#10;&#10;Description automatically generated">
            <a:extLst>
              <a:ext uri="{FF2B5EF4-FFF2-40B4-BE49-F238E27FC236}">
                <a16:creationId xmlns:a16="http://schemas.microsoft.com/office/drawing/2014/main" id="{5C1F414B-D33B-6250-E260-1173A33B2C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9" y="4647408"/>
            <a:ext cx="3523428" cy="185585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7513E6-5AAB-8E15-487C-C259635EA7A1}"/>
              </a:ext>
            </a:extLst>
          </p:cNvPr>
          <p:cNvSpPr txBox="1"/>
          <p:nvPr/>
        </p:nvSpPr>
        <p:spPr>
          <a:xfrm>
            <a:off x="269409" y="6503265"/>
            <a:ext cx="31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/>
              <a:t>Image: Wind-blown soil erosion at </a:t>
            </a:r>
            <a:r>
              <a:rPr lang="en-GB" sz="800" b="1" dirty="0" err="1"/>
              <a:t>Bournmouth</a:t>
            </a:r>
            <a:r>
              <a:rPr lang="en-GB" sz="800" b="1" dirty="0"/>
              <a:t> </a:t>
            </a:r>
            <a:r>
              <a:rPr lang="en-GB" sz="800" dirty="0">
                <a:hlinkClick r:id="rId9"/>
              </a:rPr>
              <a:t>cc-by-</a:t>
            </a:r>
            <a:r>
              <a:rPr lang="en-GB" sz="800" dirty="0" err="1">
                <a:hlinkClick r:id="rId9"/>
              </a:rPr>
              <a:t>sa</a:t>
            </a:r>
            <a:r>
              <a:rPr lang="en-GB" sz="800" dirty="0">
                <a:hlinkClick r:id="rId9"/>
              </a:rPr>
              <a:t>/2.0</a:t>
            </a:r>
            <a:r>
              <a:rPr lang="en-GB" sz="800" dirty="0"/>
              <a:t> - © </a:t>
            </a:r>
            <a:r>
              <a:rPr lang="en-GB" sz="800" dirty="0">
                <a:hlinkClick r:id="rId10" tooltip="View profile"/>
              </a:rPr>
              <a:t>Walter Baxter</a:t>
            </a:r>
            <a:r>
              <a:rPr lang="en-GB" sz="800" dirty="0"/>
              <a:t> - </a:t>
            </a:r>
            <a:r>
              <a:rPr lang="en-GB" sz="800" dirty="0">
                <a:hlinkClick r:id="rId11"/>
              </a:rPr>
              <a:t>geograph.org.uk/p/3420041</a:t>
            </a:r>
            <a:endParaRPr lang="en-GB" sz="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64D4B0-E1BD-7A95-FA72-DA763046B3D0}"/>
              </a:ext>
            </a:extLst>
          </p:cNvPr>
          <p:cNvSpPr txBox="1"/>
          <p:nvPr/>
        </p:nvSpPr>
        <p:spPr>
          <a:xfrm>
            <a:off x="222199" y="4223394"/>
            <a:ext cx="32782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b="1" dirty="0"/>
              <a:t>Image: Cliff, </a:t>
            </a:r>
            <a:r>
              <a:rPr lang="en-GB" sz="800" b="1" dirty="0" err="1"/>
              <a:t>Happisburgh</a:t>
            </a:r>
            <a:r>
              <a:rPr lang="en-GB" sz="800" b="1" dirty="0"/>
              <a:t>, 2013</a:t>
            </a:r>
            <a:br>
              <a:rPr lang="en-GB" sz="800" dirty="0"/>
            </a:br>
            <a:r>
              <a:rPr lang="en-GB" sz="800" dirty="0">
                <a:hlinkClick r:id="rId9"/>
              </a:rPr>
              <a:t>cc-by-</a:t>
            </a:r>
            <a:r>
              <a:rPr lang="en-GB" sz="800" dirty="0" err="1">
                <a:hlinkClick r:id="rId9"/>
              </a:rPr>
              <a:t>sa</a:t>
            </a:r>
            <a:r>
              <a:rPr lang="en-GB" sz="800" dirty="0">
                <a:hlinkClick r:id="rId9"/>
              </a:rPr>
              <a:t>/2.0</a:t>
            </a:r>
            <a:r>
              <a:rPr lang="en-GB" sz="800" dirty="0"/>
              <a:t> - © </a:t>
            </a:r>
            <a:r>
              <a:rPr lang="en-GB" sz="800" dirty="0">
                <a:hlinkClick r:id="rId12" tooltip="View profile"/>
              </a:rPr>
              <a:t>Robin Webster</a:t>
            </a:r>
            <a:r>
              <a:rPr lang="en-GB" sz="800" dirty="0"/>
              <a:t> - </a:t>
            </a:r>
            <a:r>
              <a:rPr lang="en-GB" sz="800" dirty="0">
                <a:hlinkClick r:id="rId13"/>
              </a:rPr>
              <a:t>geograph.org.uk/p/5885043</a:t>
            </a:r>
            <a:endParaRPr lang="en-GB" sz="800" dirty="0"/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E5DFD3D3-7B4F-1CE2-E388-3EE4E049DE7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AE581C-5E7B-7634-084E-004181D963C1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452365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84EFC6D-4BC7-452F-219C-038E354C276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7036" y="8997"/>
            <a:ext cx="11097928" cy="684900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1CE5DB-03DA-4AAF-A182-C37DD59B682D}"/>
              </a:ext>
            </a:extLst>
          </p:cNvPr>
          <p:cNvSpPr/>
          <p:nvPr/>
        </p:nvSpPr>
        <p:spPr>
          <a:xfrm>
            <a:off x="0" y="624590"/>
            <a:ext cx="12192000" cy="831815"/>
          </a:xfrm>
          <a:prstGeom prst="rect">
            <a:avLst/>
          </a:prstGeom>
          <a:solidFill>
            <a:srgbClr val="309D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4800" b="1">
                <a:ln w="9525">
                  <a:solidFill>
                    <a:prstClr val="white"/>
                  </a:solidFill>
                  <a:prstDash val="solid"/>
                </a:ln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ea typeface="+mn-lt"/>
                <a:cs typeface="+mn-lt"/>
              </a:rPr>
              <a:t>    The Effects of Climate Change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A1669B-D7D0-419B-852E-8CBF0E852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8653" y="6034850"/>
            <a:ext cx="1603140" cy="7042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4001C35-C695-4107-8638-AF14BC46B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11414117" y="6233410"/>
            <a:ext cx="706659" cy="5397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56FB22-255E-61AB-C556-B4F3F5D464B9}"/>
              </a:ext>
            </a:extLst>
          </p:cNvPr>
          <p:cNvSpPr txBox="1"/>
          <p:nvPr/>
        </p:nvSpPr>
        <p:spPr>
          <a:xfrm>
            <a:off x="1051033" y="1519156"/>
            <a:ext cx="101845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09DC3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Negative effects on ecosystems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EABC2A-A6BB-7B98-6613-5DB8BC460DD3}"/>
              </a:ext>
            </a:extLst>
          </p:cNvPr>
          <p:cNvSpPr txBox="1"/>
          <p:nvPr/>
        </p:nvSpPr>
        <p:spPr>
          <a:xfrm>
            <a:off x="72668" y="2416678"/>
            <a:ext cx="6217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/>
              <a:t>Rising temperatures, deforestation, rising sea levels and melting ice caps will have a big impact on plants and animals. Some may be able to adapt to a different habitat, but others may become endangered or even extinct.  </a:t>
            </a:r>
          </a:p>
          <a:p>
            <a:pPr algn="just"/>
            <a:endParaRPr lang="en-GB" sz="2800" dirty="0"/>
          </a:p>
          <a:p>
            <a:pPr algn="just"/>
            <a:r>
              <a:rPr lang="en-GB" sz="2800" dirty="0"/>
              <a:t>For example, polar bears and penguins need ice to survive.</a:t>
            </a:r>
          </a:p>
        </p:txBody>
      </p:sp>
      <p:pic>
        <p:nvPicPr>
          <p:cNvPr id="6" name="Picture 5" descr="A polar bear walking on ice&#10;&#10;Description automatically generated with medium confidence">
            <a:extLst>
              <a:ext uri="{FF2B5EF4-FFF2-40B4-BE49-F238E27FC236}">
                <a16:creationId xmlns:a16="http://schemas.microsoft.com/office/drawing/2014/main" id="{54E2184A-1CF2-EE43-E477-90058BAD49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6393" y="2582787"/>
            <a:ext cx="5168156" cy="345100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AEDE88AA-3624-8BD9-76C4-7C81767DAD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8" y="138591"/>
            <a:ext cx="1626352" cy="16263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C3F891-9397-BCC0-4C5A-08C096B4DC86}"/>
              </a:ext>
            </a:extLst>
          </p:cNvPr>
          <p:cNvSpPr txBox="1"/>
          <p:nvPr/>
        </p:nvSpPr>
        <p:spPr>
          <a:xfrm>
            <a:off x="11414117" y="3442"/>
            <a:ext cx="8240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FT Q C09 R2</a:t>
            </a:r>
          </a:p>
        </p:txBody>
      </p:sp>
    </p:spTree>
    <p:extLst>
      <p:ext uri="{BB962C8B-B14F-4D97-AF65-F5344CB8AC3E}">
        <p14:creationId xmlns:p14="http://schemas.microsoft.com/office/powerpoint/2010/main" val="1636607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578B761A605E4CBEF87E3F0A1E57E6" ma:contentTypeVersion="14" ma:contentTypeDescription="Create a new document." ma:contentTypeScope="" ma:versionID="d06e931ef9b3fa290e8d323539bfe749">
  <xsd:schema xmlns:xsd="http://www.w3.org/2001/XMLSchema" xmlns:xs="http://www.w3.org/2001/XMLSchema" xmlns:p="http://schemas.microsoft.com/office/2006/metadata/properties" xmlns:ns2="460f3ec4-cbfd-415b-8990-83a34b195ccb" xmlns:ns3="109b8aaf-fb93-4003-ad70-8b3202c03298" targetNamespace="http://schemas.microsoft.com/office/2006/metadata/properties" ma:root="true" ma:fieldsID="545c6f75aa5bb8fa13f76422907df7b2" ns2:_="" ns3:_="">
    <xsd:import namespace="460f3ec4-cbfd-415b-8990-83a34b195ccb"/>
    <xsd:import namespace="109b8aaf-fb93-4003-ad70-8b3202c0329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0f3ec4-cbfd-415b-8990-83a34b195cc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ed852382-b7e0-4a57-b6bc-e925b7845a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9b8aaf-fb93-4003-ad70-8b3202c03298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e78ba668-579f-49f2-bee8-b2d720e6dd5e}" ma:internalName="TaxCatchAll" ma:showField="CatchAllData" ma:web="109b8aaf-fb93-4003-ad70-8b3202c032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0f3ec4-cbfd-415b-8990-83a34b195ccb">
      <Terms xmlns="http://schemas.microsoft.com/office/infopath/2007/PartnerControls"/>
    </lcf76f155ced4ddcb4097134ff3c332f>
    <TaxCatchAll xmlns="109b8aaf-fb93-4003-ad70-8b3202c03298" xsi:nil="true"/>
  </documentManagement>
</p:properties>
</file>

<file path=customXml/itemProps1.xml><?xml version="1.0" encoding="utf-8"?>
<ds:datastoreItem xmlns:ds="http://schemas.openxmlformats.org/officeDocument/2006/customXml" ds:itemID="{94D95015-FAD8-4910-9E47-C26DAB65AC7C}"/>
</file>

<file path=customXml/itemProps2.xml><?xml version="1.0" encoding="utf-8"?>
<ds:datastoreItem xmlns:ds="http://schemas.openxmlformats.org/officeDocument/2006/customXml" ds:itemID="{98D74F3A-DE24-47B2-BC65-07369D65CBE6}"/>
</file>

<file path=customXml/itemProps3.xml><?xml version="1.0" encoding="utf-8"?>
<ds:datastoreItem xmlns:ds="http://schemas.openxmlformats.org/officeDocument/2006/customXml" ds:itemID="{07F41F81-BB32-4236-AAC9-D1E5A95B9FFA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1137</Words>
  <Application>Microsoft Office PowerPoint</Application>
  <PresentationFormat>Widescreen</PresentationFormat>
  <Paragraphs>148</Paragraphs>
  <Slides>18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Montserrat Classic Bold</vt:lpstr>
      <vt:lpstr>ReithSans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2026-03-19T10:14:15Z</dcterms:created>
  <dcterms:modified xsi:type="dcterms:W3CDTF">2026-03-19T10:14:20Z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0x010100C1578B761A605E4CBEF87E3F0A1E57E6</vt:lpwstr>
  </property>
</Properties>
</file>