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6" r:id="rId5"/>
    <p:sldId id="286" r:id="rId6"/>
    <p:sldId id="311" r:id="rId7"/>
    <p:sldId id="288" r:id="rId8"/>
    <p:sldId id="299" r:id="rId9"/>
    <p:sldId id="314" r:id="rId10"/>
    <p:sldId id="315" r:id="rId11"/>
    <p:sldId id="293" r:id="rId12"/>
    <p:sldId id="316" r:id="rId13"/>
    <p:sldId id="304" r:id="rId14"/>
    <p:sldId id="305" r:id="rId15"/>
    <p:sldId id="308" r:id="rId16"/>
    <p:sldId id="309" r:id="rId17"/>
    <p:sldId id="276" r:id="rId18"/>
    <p:sldId id="313"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A859A-81AC-4CF1-9E76-AED9C536297E}" v="4" dt="2026-03-31T13:05:40.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2339" autoAdjust="0"/>
  </p:normalViewPr>
  <p:slideViewPr>
    <p:cSldViewPr snapToGrid="0">
      <p:cViewPr varScale="1">
        <p:scale>
          <a:sx n="84" d="100"/>
          <a:sy n="84" d="100"/>
        </p:scale>
        <p:origin x="357" y="41"/>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31/03/2026</a:t>
            </a:fld>
            <a:endParaRPr lang="en-GB" dirty="0"/>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dirty="0"/>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31/03/2026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dirty="0"/>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dirty="0"/>
          </a:p>
        </p:txBody>
      </p:sp>
    </p:spTree>
    <p:extLst>
      <p:ext uri="{BB962C8B-B14F-4D97-AF65-F5344CB8AC3E}">
        <p14:creationId xmlns:p14="http://schemas.microsoft.com/office/powerpoint/2010/main" val="259457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dirty="0"/>
          </a:p>
        </p:txBody>
      </p:sp>
    </p:spTree>
    <p:extLst>
      <p:ext uri="{BB962C8B-B14F-4D97-AF65-F5344CB8AC3E}">
        <p14:creationId xmlns:p14="http://schemas.microsoft.com/office/powerpoint/2010/main" val="6346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dirty="0"/>
          </a:p>
        </p:txBody>
      </p:sp>
    </p:spTree>
    <p:extLst>
      <p:ext uri="{BB962C8B-B14F-4D97-AF65-F5344CB8AC3E}">
        <p14:creationId xmlns:p14="http://schemas.microsoft.com/office/powerpoint/2010/main" val="5375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dirty="0"/>
          </a:p>
        </p:txBody>
      </p:sp>
    </p:spTree>
    <p:extLst>
      <p:ext uri="{BB962C8B-B14F-4D97-AF65-F5344CB8AC3E}">
        <p14:creationId xmlns:p14="http://schemas.microsoft.com/office/powerpoint/2010/main" val="78760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dirty="0"/>
          </a:p>
        </p:txBody>
      </p:sp>
    </p:spTree>
    <p:extLst>
      <p:ext uri="{BB962C8B-B14F-4D97-AF65-F5344CB8AC3E}">
        <p14:creationId xmlns:p14="http://schemas.microsoft.com/office/powerpoint/2010/main" val="2988658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dirty="0"/>
          </a:p>
        </p:txBody>
      </p:sp>
    </p:spTree>
    <p:extLst>
      <p:ext uri="{BB962C8B-B14F-4D97-AF65-F5344CB8AC3E}">
        <p14:creationId xmlns:p14="http://schemas.microsoft.com/office/powerpoint/2010/main" val="19360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dirty="0"/>
          </a:p>
        </p:txBody>
      </p:sp>
    </p:spTree>
    <p:extLst>
      <p:ext uri="{BB962C8B-B14F-4D97-AF65-F5344CB8AC3E}">
        <p14:creationId xmlns:p14="http://schemas.microsoft.com/office/powerpoint/2010/main" val="332480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dirty="0"/>
          </a:p>
        </p:txBody>
      </p:sp>
    </p:spTree>
    <p:extLst>
      <p:ext uri="{BB962C8B-B14F-4D97-AF65-F5344CB8AC3E}">
        <p14:creationId xmlns:p14="http://schemas.microsoft.com/office/powerpoint/2010/main" val="309400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dirty="0"/>
          </a:p>
        </p:txBody>
      </p:sp>
    </p:spTree>
    <p:extLst>
      <p:ext uri="{BB962C8B-B14F-4D97-AF65-F5344CB8AC3E}">
        <p14:creationId xmlns:p14="http://schemas.microsoft.com/office/powerpoint/2010/main" val="335266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dirty="0"/>
          </a:p>
        </p:txBody>
      </p:sp>
    </p:spTree>
    <p:extLst>
      <p:ext uri="{BB962C8B-B14F-4D97-AF65-F5344CB8AC3E}">
        <p14:creationId xmlns:p14="http://schemas.microsoft.com/office/powerpoint/2010/main" val="387775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dirty="0"/>
          </a:p>
        </p:txBody>
      </p:sp>
    </p:spTree>
    <p:extLst>
      <p:ext uri="{BB962C8B-B14F-4D97-AF65-F5344CB8AC3E}">
        <p14:creationId xmlns:p14="http://schemas.microsoft.com/office/powerpoint/2010/main" val="328873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dirty="0"/>
          </a:p>
        </p:txBody>
      </p:sp>
    </p:spTree>
    <p:extLst>
      <p:ext uri="{BB962C8B-B14F-4D97-AF65-F5344CB8AC3E}">
        <p14:creationId xmlns:p14="http://schemas.microsoft.com/office/powerpoint/2010/main" val="358873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dirty="0"/>
          </a:p>
        </p:txBody>
      </p:sp>
    </p:spTree>
    <p:extLst>
      <p:ext uri="{BB962C8B-B14F-4D97-AF65-F5344CB8AC3E}">
        <p14:creationId xmlns:p14="http://schemas.microsoft.com/office/powerpoint/2010/main" val="38640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dirty="0"/>
          </a:p>
        </p:txBody>
      </p:sp>
    </p:spTree>
    <p:extLst>
      <p:ext uri="{BB962C8B-B14F-4D97-AF65-F5344CB8AC3E}">
        <p14:creationId xmlns:p14="http://schemas.microsoft.com/office/powerpoint/2010/main" val="327821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31/03/2026</a:t>
            </a:fld>
            <a:endParaRPr lang="en-GB" dirty="0"/>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dirty="0"/>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31/03/2026</a:t>
            </a:fld>
            <a:endParaRPr lang="en-GB" dirty="0"/>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dirty="0"/>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openclipart.org/detail/280406/pencil-doodlin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3.jp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0.xml"/><Relationship Id="rId7" Type="http://schemas.openxmlformats.org/officeDocument/2006/relationships/hyperlink" Target="https://openclipart.org/detail/280406/pencil-doodling" TargetMode="External"/><Relationship Id="rId12" Type="http://schemas.openxmlformats.org/officeDocument/2006/relationships/image" Target="../media/image24.jpg"/><Relationship Id="rId2" Type="http://schemas.openxmlformats.org/officeDocument/2006/relationships/slideLayout" Target="../slideLayouts/slideLayout3.xml"/><Relationship Id="rId1" Type="http://schemas.openxmlformats.org/officeDocument/2006/relationships/video" Target="https://www.youtube.com/embed/LeOmBbLwPm4" TargetMode="External"/><Relationship Id="rId6" Type="http://schemas.openxmlformats.org/officeDocument/2006/relationships/image" Target="../media/image3.png"/><Relationship Id="rId11" Type="http://schemas.openxmlformats.org/officeDocument/2006/relationships/hyperlink" Target="https://www.youtube.com/watch?v=LeOmBbLwPm4" TargetMode="External"/><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1.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4.xml"/><Relationship Id="rId7" Type="http://schemas.openxmlformats.org/officeDocument/2006/relationships/hyperlink" Target="https://openclipart.org/detail/280406/pencil-doodling" TargetMode="External"/><Relationship Id="rId12"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video" Target="https://www.youtube.com/embed/lIK3bgjiEEk" TargetMode="External"/><Relationship Id="rId6" Type="http://schemas.openxmlformats.org/officeDocument/2006/relationships/image" Target="../media/image3.png"/><Relationship Id="rId11" Type="http://schemas.openxmlformats.org/officeDocument/2006/relationships/hyperlink" Target="https://www.youtube.com/watch?v=lIK3bgjiEEk" TargetMode="External"/><Relationship Id="rId5" Type="http://schemas.openxmlformats.org/officeDocument/2006/relationships/image" Target="../media/image2.png"/><Relationship Id="rId10" Type="http://schemas.openxmlformats.org/officeDocument/2006/relationships/hyperlink" Target="https://www.goodfreephotos.com/vector-images/happy-water-droplet-vector-files.png.php" TargetMode="External"/><Relationship Id="rId4" Type="http://schemas.openxmlformats.org/officeDocument/2006/relationships/image" Target="../media/image1.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hyperlink" Target="https://thefloodhub.co.uk/learning/" TargetMode="External"/><Relationship Id="rId3" Type="http://schemas.openxmlformats.org/officeDocument/2006/relationships/image" Target="../media/image1.png"/><Relationship Id="rId7" Type="http://schemas.openxmlformats.org/officeDocument/2006/relationships/hyperlink" Target="https://thefloodhubpeople.co.uk/" TargetMode="External"/><Relationship Id="rId12"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oodfreephotos.com/vector-images/happy-water-droplet-vector-files.png.php"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geograph.org.uk/photo/910633"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www.geograph.org.uk/profile/252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creativecommons.org/licenses/by-sa/2.0/" TargetMode="External"/><Relationship Id="rId5" Type="http://schemas.openxmlformats.org/officeDocument/2006/relationships/image" Target="../media/image3.png"/><Relationship Id="rId10" Type="http://schemas.openxmlformats.org/officeDocument/2006/relationships/image" Target="../media/image6.jpe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0.jp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5.jpeg"/><Relationship Id="rId2" Type="http://schemas.openxmlformats.org/officeDocument/2006/relationships/notesSlide" Target="../notesSlides/notesSlide6.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4.jpeg"/><Relationship Id="rId5" Type="http://schemas.openxmlformats.org/officeDocument/2006/relationships/image" Target="../media/image3.pn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hyperlink" Target="https://www.goodfreephotos.com/vector-images/happy-water-droplet-vector-files.png.php" TargetMode="External"/><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19.png"/><Relationship Id="rId5" Type="http://schemas.openxmlformats.org/officeDocument/2006/relationships/image" Target="../media/image3.png"/><Relationship Id="rId10" Type="http://schemas.openxmlformats.org/officeDocument/2006/relationships/image" Target="../media/image22.jpg"/><Relationship Id="rId4" Type="http://schemas.openxmlformats.org/officeDocument/2006/relationships/image" Target="../media/image8.png"/><Relationship Id="rId9" Type="http://schemas.openxmlformats.org/officeDocument/2006/relationships/hyperlink" Target="https://www.goodfreephotos.com/vector-images/happy-water-droplet-vector-files.png.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69A5D5-BEF7-F761-5940-5D771E781CB1}"/>
              </a:ext>
            </a:extLst>
          </p:cNvPr>
          <p:cNvPicPr>
            <a:picLocks noGrp="1" noRot="1" noChangeAspect="1" noMove="1" noResize="1" noEditPoints="1" noAdjustHandles="1" noChangeArrowheads="1" noChangeShapeType="1" noCrop="1"/>
          </p:cNvPicPr>
          <p:nvPr/>
        </p:nvPicPr>
        <p:blipFill>
          <a:blip r:embed="rId2">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Rivers Are Important</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4" y="2455735"/>
            <a:ext cx="10295394" cy="1323439"/>
          </a:xfrm>
          <a:prstGeom prst="rect">
            <a:avLst/>
          </a:prstGeom>
          <a:noFill/>
        </p:spPr>
        <p:txBody>
          <a:bodyPr wrap="square" rtlCol="0">
            <a:spAutoFit/>
          </a:bodyPr>
          <a:lstStyle/>
          <a:p>
            <a:pPr marL="285750" indent="-285750">
              <a:buFont typeface="Arial" panose="020B0604020202020204" pitchFamily="34" charset="0"/>
              <a:buChar char="•"/>
            </a:pPr>
            <a:r>
              <a:rPr lang="en-GB" sz="4000" dirty="0"/>
              <a:t>To learn about and understand why rivers are important</a:t>
            </a:r>
            <a:r>
              <a:rPr lang="en-GB" sz="3200" dirty="0"/>
              <a:t>.</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686294"/>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6" y="4564273"/>
            <a:ext cx="8880047" cy="1938992"/>
          </a:xfrm>
          <a:prstGeom prst="rect">
            <a:avLst/>
          </a:prstGeom>
          <a:noFill/>
        </p:spPr>
        <p:txBody>
          <a:bodyPr wrap="square" rtlCol="0">
            <a:spAutoFit/>
          </a:bodyPr>
          <a:lstStyle/>
          <a:p>
            <a:pPr marL="285750" indent="-285750">
              <a:buFont typeface="Arial" panose="020B0604020202020204" pitchFamily="34" charset="0"/>
              <a:buChar char="•"/>
            </a:pPr>
            <a:r>
              <a:rPr lang="en-GB" sz="4000" dirty="0"/>
              <a:t>To define a river.</a:t>
            </a:r>
          </a:p>
          <a:p>
            <a:pPr marL="285750" indent="-285750">
              <a:buFont typeface="Arial" panose="020B0604020202020204" pitchFamily="34" charset="0"/>
              <a:buChar char="•"/>
            </a:pPr>
            <a:r>
              <a:rPr lang="en-GB" sz="4000" dirty="0"/>
              <a:t>To learn some of the different reasons why rivers are important.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4" y="3852130"/>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4" name="TextBox 3">
            <a:extLst>
              <a:ext uri="{FF2B5EF4-FFF2-40B4-BE49-F238E27FC236}">
                <a16:creationId xmlns:a16="http://schemas.microsoft.com/office/drawing/2014/main" id="{2535F8CA-A37A-9AE1-CB0C-F96460324350}"/>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7C592-BE95-583C-DF12-2EE825C2645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TextBox 6">
            <a:extLst>
              <a:ext uri="{FF2B5EF4-FFF2-40B4-BE49-F238E27FC236}">
                <a16:creationId xmlns:a16="http://schemas.microsoft.com/office/drawing/2014/main" id="{0B7F7EFF-5E0F-4937-9FBA-A25369FE9E39}"/>
              </a:ext>
            </a:extLst>
          </p:cNvPr>
          <p:cNvSpPr txBox="1"/>
          <p:nvPr/>
        </p:nvSpPr>
        <p:spPr>
          <a:xfrm>
            <a:off x="4160809" y="1540160"/>
            <a:ext cx="3870382"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Beaver dams!</a:t>
            </a:r>
            <a:endParaRPr lang="en-GB" sz="6000" b="1" u="sng"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rivers are important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59852750-6B70-4BA2-9382-E981F5BCCDC2}"/>
              </a:ext>
            </a:extLst>
          </p:cNvPr>
          <p:cNvSpPr txBox="1"/>
          <p:nvPr/>
        </p:nvSpPr>
        <p:spPr>
          <a:xfrm>
            <a:off x="180665" y="2312126"/>
            <a:ext cx="6281780" cy="3908762"/>
          </a:xfrm>
          <a:prstGeom prst="rect">
            <a:avLst/>
          </a:prstGeom>
          <a:noFill/>
        </p:spPr>
        <p:txBody>
          <a:bodyPr wrap="square" rtlCol="0">
            <a:spAutoFit/>
          </a:bodyPr>
          <a:lstStyle/>
          <a:p>
            <a:r>
              <a:rPr lang="en-GB" sz="3100" dirty="0"/>
              <a:t>Beavers dams hold water upstream and release it slowly over time.</a:t>
            </a:r>
          </a:p>
          <a:p>
            <a:endParaRPr lang="en-GB" sz="3100" dirty="0"/>
          </a:p>
          <a:p>
            <a:r>
              <a:rPr lang="en-GB" sz="3100" dirty="0"/>
              <a:t>In flood risk management, this is known as a </a:t>
            </a:r>
            <a:r>
              <a:rPr lang="en-GB" sz="3100" b="1" dirty="0">
                <a:solidFill>
                  <a:schemeClr val="accent2"/>
                </a:solidFill>
              </a:rPr>
              <a:t>natural flood management</a:t>
            </a:r>
            <a:r>
              <a:rPr lang="en-GB" sz="3100" dirty="0"/>
              <a:t>, because it uses natural materials, such as trees to manage the water naturally.</a:t>
            </a:r>
          </a:p>
        </p:txBody>
      </p:sp>
      <p:pic>
        <p:nvPicPr>
          <p:cNvPr id="5" name="Picture 4" descr="A picture containing grass, outdoor, water, nature&#10;&#10;Description automatically generated">
            <a:extLst>
              <a:ext uri="{FF2B5EF4-FFF2-40B4-BE49-F238E27FC236}">
                <a16:creationId xmlns:a16="http://schemas.microsoft.com/office/drawing/2014/main" id="{A1AE1DA4-5844-F493-0FD5-BED727931D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6873" y="2221816"/>
            <a:ext cx="4951672" cy="3713754"/>
          </a:xfrm>
          <a:prstGeom prst="rect">
            <a:avLst/>
          </a:prstGeom>
        </p:spPr>
      </p:pic>
      <p:sp>
        <p:nvSpPr>
          <p:cNvPr id="3" name="TextBox 2">
            <a:extLst>
              <a:ext uri="{FF2B5EF4-FFF2-40B4-BE49-F238E27FC236}">
                <a16:creationId xmlns:a16="http://schemas.microsoft.com/office/drawing/2014/main" id="{F13D4E85-3573-ED2B-51FB-8CA70ED09E9A}"/>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C38</a:t>
            </a:r>
          </a:p>
        </p:txBody>
      </p:sp>
    </p:spTree>
    <p:extLst>
      <p:ext uri="{BB962C8B-B14F-4D97-AF65-F5344CB8AC3E}">
        <p14:creationId xmlns:p14="http://schemas.microsoft.com/office/powerpoint/2010/main" val="304867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1071C-66C6-42B4-6668-FEAED62B8D14}"/>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rivers are important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5C34F3B4-5952-4157-A1C4-1041E2E8FBDD}"/>
              </a:ext>
            </a:extLst>
          </p:cNvPr>
          <p:cNvSpPr txBox="1"/>
          <p:nvPr/>
        </p:nvSpPr>
        <p:spPr>
          <a:xfrm>
            <a:off x="3470953" y="6233410"/>
            <a:ext cx="5250094" cy="369332"/>
          </a:xfrm>
          <a:prstGeom prst="rect">
            <a:avLst/>
          </a:prstGeom>
          <a:noFill/>
        </p:spPr>
        <p:txBody>
          <a:bodyPr wrap="square" rtlCol="0">
            <a:spAutoFit/>
          </a:bodyPr>
          <a:lstStyle/>
          <a:p>
            <a:r>
              <a:rPr lang="en-GB" dirty="0">
                <a:hlinkClick r:id="rId11"/>
              </a:rPr>
              <a:t>https://www.youtube.com/watch?v=LeOmBbLwPm4</a:t>
            </a:r>
            <a:endParaRPr lang="en-GB" dirty="0"/>
          </a:p>
        </p:txBody>
      </p:sp>
      <p:pic>
        <p:nvPicPr>
          <p:cNvPr id="2" name="Online Media 1">
            <a:hlinkClick r:id="" action="ppaction://media"/>
            <a:extLst>
              <a:ext uri="{FF2B5EF4-FFF2-40B4-BE49-F238E27FC236}">
                <a16:creationId xmlns:a16="http://schemas.microsoft.com/office/drawing/2014/main" id="{07EC2E25-B540-4E6F-AF92-94A62F4473A4}"/>
              </a:ext>
            </a:extLst>
          </p:cNvPr>
          <p:cNvPicPr>
            <a:picLocks noRot="1" noChangeAspect="1"/>
          </p:cNvPicPr>
          <p:nvPr>
            <a:videoFile r:link="rId1"/>
          </p:nvPr>
        </p:nvPicPr>
        <p:blipFill>
          <a:blip r:embed="rId12">
            <a:extLst>
              <a:ext uri="{28A0092B-C50C-407E-A947-70E740481C1C}">
                <a14:useLocalDpi xmlns:a14="http://schemas.microsoft.com/office/drawing/2010/main" val="0"/>
              </a:ext>
            </a:extLst>
          </a:blip>
          <a:stretch>
            <a:fillRect/>
          </a:stretch>
        </p:blipFill>
        <p:spPr>
          <a:xfrm>
            <a:off x="2915292" y="2432629"/>
            <a:ext cx="6361416" cy="3582233"/>
          </a:xfrm>
          <a:prstGeom prst="rect">
            <a:avLst/>
          </a:prstGeom>
        </p:spPr>
      </p:pic>
      <p:sp>
        <p:nvSpPr>
          <p:cNvPr id="13" name="TextBox 12">
            <a:extLst>
              <a:ext uri="{FF2B5EF4-FFF2-40B4-BE49-F238E27FC236}">
                <a16:creationId xmlns:a16="http://schemas.microsoft.com/office/drawing/2014/main" id="{046B940F-3DCE-4F0D-8C23-FB5E56ECFA8E}"/>
              </a:ext>
            </a:extLst>
          </p:cNvPr>
          <p:cNvSpPr txBox="1"/>
          <p:nvPr/>
        </p:nvSpPr>
        <p:spPr>
          <a:xfrm>
            <a:off x="848908" y="1644694"/>
            <a:ext cx="10494184" cy="569387"/>
          </a:xfrm>
          <a:prstGeom prst="rect">
            <a:avLst/>
          </a:prstGeom>
          <a:noFill/>
        </p:spPr>
        <p:txBody>
          <a:bodyPr wrap="square" rtlCol="0">
            <a:spAutoFit/>
          </a:bodyPr>
          <a:lstStyle/>
          <a:p>
            <a:pPr algn="ctr"/>
            <a:r>
              <a:rPr lang="en-GB" sz="3100" dirty="0"/>
              <a:t>Take a look at this video about the Cornwall Beaver Project</a:t>
            </a:r>
          </a:p>
        </p:txBody>
      </p:sp>
      <p:sp>
        <p:nvSpPr>
          <p:cNvPr id="6" name="TextBox 5">
            <a:extLst>
              <a:ext uri="{FF2B5EF4-FFF2-40B4-BE49-F238E27FC236}">
                <a16:creationId xmlns:a16="http://schemas.microsoft.com/office/drawing/2014/main" id="{239C03A8-96DD-B25A-DF74-876F048585FB}"/>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413544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2056B8-6709-5988-8017-D26181685BB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8951492-787F-4604-9123-F3453E339356}"/>
              </a:ext>
            </a:extLst>
          </p:cNvPr>
          <p:cNvSpPr txBox="1"/>
          <p:nvPr/>
        </p:nvSpPr>
        <p:spPr>
          <a:xfrm>
            <a:off x="6032537" y="2471413"/>
            <a:ext cx="4756059" cy="3046988"/>
          </a:xfrm>
          <a:prstGeom prst="rect">
            <a:avLst/>
          </a:prstGeom>
          <a:noFill/>
        </p:spPr>
        <p:txBody>
          <a:bodyPr wrap="square" rtlCol="0">
            <a:spAutoFit/>
          </a:bodyPr>
          <a:lstStyle/>
          <a:p>
            <a:r>
              <a:rPr lang="en-GB" sz="3200" dirty="0"/>
              <a:t>Complete the following quiz on your own.</a:t>
            </a:r>
          </a:p>
          <a:p>
            <a:endParaRPr lang="en-GB" sz="3200" dirty="0"/>
          </a:p>
          <a:p>
            <a:r>
              <a:rPr lang="en-GB" sz="3200" dirty="0"/>
              <a:t>At the end, we will swap sheets and mark them together.</a:t>
            </a:r>
          </a:p>
        </p:txBody>
      </p:sp>
      <p:sp>
        <p:nvSpPr>
          <p:cNvPr id="6" name="TextBox 5">
            <a:extLst>
              <a:ext uri="{FF2B5EF4-FFF2-40B4-BE49-F238E27FC236}">
                <a16:creationId xmlns:a16="http://schemas.microsoft.com/office/drawing/2014/main" id="{D3F62CCF-5649-3FAB-55BE-6006AA42E9D6}"/>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pic>
        <p:nvPicPr>
          <p:cNvPr id="12" name="Picture 11">
            <a:extLst>
              <a:ext uri="{FF2B5EF4-FFF2-40B4-BE49-F238E27FC236}">
                <a16:creationId xmlns:a16="http://schemas.microsoft.com/office/drawing/2014/main" id="{5EDFF907-93BC-1E29-3708-C088925FFC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74240" y="1530535"/>
            <a:ext cx="3682485" cy="5208607"/>
          </a:xfrm>
          <a:prstGeom prst="rect">
            <a:avLst/>
          </a:prstGeom>
        </p:spPr>
      </p:pic>
    </p:spTree>
    <p:extLst>
      <p:ext uri="{BB962C8B-B14F-4D97-AF65-F5344CB8AC3E}">
        <p14:creationId xmlns:p14="http://schemas.microsoft.com/office/powerpoint/2010/main" val="347033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BE23F-CA73-C960-E899-71C500DC239A}"/>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868C862E-A7B0-4312-8802-28B63EBAC522}"/>
              </a:ext>
            </a:extLst>
          </p:cNvPr>
          <p:cNvSpPr txBox="1"/>
          <p:nvPr/>
        </p:nvSpPr>
        <p:spPr>
          <a:xfrm>
            <a:off x="750163" y="2194422"/>
            <a:ext cx="4960307" cy="3970318"/>
          </a:xfrm>
          <a:prstGeom prst="rect">
            <a:avLst/>
          </a:prstGeom>
          <a:noFill/>
        </p:spPr>
        <p:txBody>
          <a:bodyPr wrap="square" rtlCol="0">
            <a:spAutoFit/>
          </a:bodyPr>
          <a:lstStyle/>
          <a:p>
            <a:r>
              <a:rPr lang="en-GB" sz="2800" b="1" dirty="0"/>
              <a:t>The water cycle is….</a:t>
            </a:r>
          </a:p>
          <a:p>
            <a:endParaRPr lang="en-GB" sz="2800" dirty="0"/>
          </a:p>
          <a:p>
            <a:endParaRPr lang="en-GB" sz="2800" dirty="0"/>
          </a:p>
          <a:p>
            <a:endParaRPr lang="en-GB" sz="2800" b="1" dirty="0"/>
          </a:p>
          <a:p>
            <a:endParaRPr lang="en-GB" sz="2800" b="1" dirty="0"/>
          </a:p>
          <a:p>
            <a:r>
              <a:rPr lang="en-GB" sz="2800" b="1" dirty="0"/>
              <a:t>A river is….</a:t>
            </a:r>
          </a:p>
          <a:p>
            <a:endParaRPr lang="en-GB" sz="2800" b="1" dirty="0"/>
          </a:p>
          <a:p>
            <a:endParaRPr lang="en-GB" sz="2800" b="1" dirty="0"/>
          </a:p>
          <a:p>
            <a:r>
              <a:rPr lang="en-GB" sz="2800" b="1" dirty="0"/>
              <a:t>Rivers are important for….</a:t>
            </a:r>
          </a:p>
        </p:txBody>
      </p:sp>
      <p:sp>
        <p:nvSpPr>
          <p:cNvPr id="12" name="TextBox 11">
            <a:extLst>
              <a:ext uri="{FF2B5EF4-FFF2-40B4-BE49-F238E27FC236}">
                <a16:creationId xmlns:a16="http://schemas.microsoft.com/office/drawing/2014/main" id="{1D75EE91-CC16-480C-8612-BD728D7156F4}"/>
              </a:ext>
            </a:extLst>
          </p:cNvPr>
          <p:cNvSpPr txBox="1"/>
          <p:nvPr/>
        </p:nvSpPr>
        <p:spPr>
          <a:xfrm>
            <a:off x="5009567" y="2198094"/>
            <a:ext cx="6544515" cy="3970318"/>
          </a:xfrm>
          <a:prstGeom prst="rect">
            <a:avLst/>
          </a:prstGeom>
          <a:noFill/>
        </p:spPr>
        <p:txBody>
          <a:bodyPr wrap="square" rtlCol="0">
            <a:spAutoFit/>
          </a:bodyPr>
          <a:lstStyle/>
          <a:p>
            <a:r>
              <a:rPr lang="en-GB" sz="2800" dirty="0">
                <a:solidFill>
                  <a:srgbClr val="309DC3"/>
                </a:solidFill>
              </a:rPr>
              <a:t>the journey water takes, from land to the sea, to the sky and back again. The cycle consists of </a:t>
            </a:r>
            <a:r>
              <a:rPr lang="en-GB" sz="2800" b="1" dirty="0">
                <a:solidFill>
                  <a:schemeClr val="accent2"/>
                </a:solidFill>
              </a:rPr>
              <a:t>evaporation</a:t>
            </a:r>
            <a:r>
              <a:rPr lang="en-GB" sz="2800" dirty="0">
                <a:solidFill>
                  <a:srgbClr val="309DC3"/>
                </a:solidFill>
              </a:rPr>
              <a:t>, </a:t>
            </a:r>
            <a:r>
              <a:rPr lang="en-GB" sz="2800" b="1" dirty="0">
                <a:solidFill>
                  <a:schemeClr val="accent2"/>
                </a:solidFill>
              </a:rPr>
              <a:t>condensation</a:t>
            </a:r>
            <a:r>
              <a:rPr lang="en-GB" sz="2800" dirty="0">
                <a:solidFill>
                  <a:srgbClr val="309DC3"/>
                </a:solidFill>
              </a:rPr>
              <a:t>, </a:t>
            </a:r>
            <a:r>
              <a:rPr lang="en-GB" sz="2800" b="1" dirty="0">
                <a:solidFill>
                  <a:schemeClr val="accent2"/>
                </a:solidFill>
              </a:rPr>
              <a:t>precipitation</a:t>
            </a:r>
            <a:r>
              <a:rPr lang="en-GB" sz="2800" dirty="0">
                <a:solidFill>
                  <a:schemeClr val="accent2"/>
                </a:solidFill>
              </a:rPr>
              <a:t> </a:t>
            </a:r>
            <a:r>
              <a:rPr lang="en-GB" sz="2800" dirty="0">
                <a:solidFill>
                  <a:srgbClr val="309DC3"/>
                </a:solidFill>
              </a:rPr>
              <a:t>and collection.</a:t>
            </a:r>
            <a:endParaRPr lang="en-GB" sz="2800" b="1" dirty="0">
              <a:solidFill>
                <a:srgbClr val="309DC3"/>
              </a:solidFill>
            </a:endParaRPr>
          </a:p>
          <a:p>
            <a:endParaRPr lang="en-GB" sz="2800" b="1" dirty="0">
              <a:solidFill>
                <a:srgbClr val="309DC3"/>
              </a:solidFill>
            </a:endParaRPr>
          </a:p>
          <a:p>
            <a:r>
              <a:rPr lang="en-GB" sz="2800" dirty="0">
                <a:solidFill>
                  <a:srgbClr val="309DC3"/>
                </a:solidFill>
              </a:rPr>
              <a:t>a natural channel down which water flows. </a:t>
            </a:r>
          </a:p>
          <a:p>
            <a:endParaRPr lang="en-GB" sz="2800" dirty="0">
              <a:solidFill>
                <a:srgbClr val="309DC3"/>
              </a:solidFill>
            </a:endParaRPr>
          </a:p>
          <a:p>
            <a:endParaRPr lang="en-GB" sz="2800" dirty="0">
              <a:solidFill>
                <a:srgbClr val="309DC3"/>
              </a:solidFill>
            </a:endParaRPr>
          </a:p>
          <a:p>
            <a:r>
              <a:rPr lang="en-GB" sz="2800" dirty="0">
                <a:solidFill>
                  <a:srgbClr val="309DC3"/>
                </a:solidFill>
              </a:rPr>
              <a:t>land drainage, </a:t>
            </a:r>
            <a:r>
              <a:rPr lang="en-GB" sz="2800" b="1" dirty="0">
                <a:solidFill>
                  <a:schemeClr val="accent2"/>
                </a:solidFill>
              </a:rPr>
              <a:t>ecosystems</a:t>
            </a:r>
            <a:r>
              <a:rPr lang="en-GB" sz="2800" dirty="0">
                <a:solidFill>
                  <a:srgbClr val="309DC3"/>
                </a:solidFill>
              </a:rPr>
              <a:t> and animals.</a:t>
            </a:r>
          </a:p>
        </p:txBody>
      </p:sp>
      <p:sp>
        <p:nvSpPr>
          <p:cNvPr id="5" name="TextBox 4">
            <a:extLst>
              <a:ext uri="{FF2B5EF4-FFF2-40B4-BE49-F238E27FC236}">
                <a16:creationId xmlns:a16="http://schemas.microsoft.com/office/drawing/2014/main" id="{C00E15AE-B503-931E-2BF7-2D6EF84364F2}"/>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255930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EE727-6675-D928-9083-C1A339CDEE3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FC846ADC-6803-40C8-BCFE-DE093060003F}"/>
              </a:ext>
            </a:extLst>
          </p:cNvPr>
          <p:cNvSpPr txBox="1"/>
          <p:nvPr/>
        </p:nvSpPr>
        <p:spPr>
          <a:xfrm>
            <a:off x="347155" y="1623216"/>
            <a:ext cx="10181698" cy="1323439"/>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Choose a river located anywhere in the UK and find out…</a:t>
            </a:r>
          </a:p>
        </p:txBody>
      </p:sp>
      <p:sp>
        <p:nvSpPr>
          <p:cNvPr id="3" name="TextBox 2">
            <a:extLst>
              <a:ext uri="{FF2B5EF4-FFF2-40B4-BE49-F238E27FC236}">
                <a16:creationId xmlns:a16="http://schemas.microsoft.com/office/drawing/2014/main" id="{D07E0B55-F10E-4A94-AE18-91F9763BE198}"/>
              </a:ext>
            </a:extLst>
          </p:cNvPr>
          <p:cNvSpPr txBox="1"/>
          <p:nvPr/>
        </p:nvSpPr>
        <p:spPr>
          <a:xfrm>
            <a:off x="370207" y="3024728"/>
            <a:ext cx="9686137" cy="3539430"/>
          </a:xfrm>
          <a:prstGeom prst="rect">
            <a:avLst/>
          </a:prstGeom>
          <a:noFill/>
        </p:spPr>
        <p:txBody>
          <a:bodyPr wrap="square" rtlCol="0">
            <a:spAutoFit/>
          </a:bodyPr>
          <a:lstStyle/>
          <a:p>
            <a:pPr marL="685800" indent="-685800">
              <a:buFont typeface="Arial" panose="020B0604020202020204" pitchFamily="34" charset="0"/>
              <a:buChar char="•"/>
            </a:pPr>
            <a:r>
              <a:rPr lang="en-GB" sz="3200" dirty="0"/>
              <a:t>Where it starts (the source)?</a:t>
            </a:r>
          </a:p>
          <a:p>
            <a:pPr marL="685800" indent="-685800">
              <a:buFont typeface="Arial" panose="020B0604020202020204" pitchFamily="34" charset="0"/>
              <a:buChar char="•"/>
            </a:pPr>
            <a:r>
              <a:rPr lang="en-GB" sz="3200" dirty="0"/>
              <a:t>Where it ends (the mouth)?</a:t>
            </a:r>
          </a:p>
          <a:p>
            <a:pPr marL="685800" indent="-685800">
              <a:buFont typeface="Arial" panose="020B0604020202020204" pitchFamily="34" charset="0"/>
              <a:buChar char="•"/>
            </a:pPr>
            <a:r>
              <a:rPr lang="en-GB" sz="3200" dirty="0"/>
              <a:t>How long is it in miles/km?</a:t>
            </a:r>
          </a:p>
          <a:p>
            <a:pPr marL="685800" indent="-685800">
              <a:buFont typeface="Arial" panose="020B0604020202020204" pitchFamily="34" charset="0"/>
              <a:buChar char="•"/>
            </a:pPr>
            <a:r>
              <a:rPr lang="en-GB" sz="3200" dirty="0"/>
              <a:t>Write a paragraph about why it is important. This can be about anything on or around the river e.g. a community, textile mill, tourist location, or a historical fact about it.</a:t>
            </a:r>
          </a:p>
        </p:txBody>
      </p:sp>
      <p:pic>
        <p:nvPicPr>
          <p:cNvPr id="4" name="Picture 3">
            <a:extLst>
              <a:ext uri="{FF2B5EF4-FFF2-40B4-BE49-F238E27FC236}">
                <a16:creationId xmlns:a16="http://schemas.microsoft.com/office/drawing/2014/main" id="{A2DB49D7-5348-E75B-D027-6BC4BDBE95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6658" y="2363485"/>
            <a:ext cx="2041995" cy="1983287"/>
          </a:xfrm>
          <a:prstGeom prst="rect">
            <a:avLst/>
          </a:prstGeom>
        </p:spPr>
      </p:pic>
      <p:sp>
        <p:nvSpPr>
          <p:cNvPr id="7" name="TextBox 6">
            <a:extLst>
              <a:ext uri="{FF2B5EF4-FFF2-40B4-BE49-F238E27FC236}">
                <a16:creationId xmlns:a16="http://schemas.microsoft.com/office/drawing/2014/main" id="{8426B613-F26D-C275-8504-685E6D2C34B9}"/>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66455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9CE09-080D-8A2F-E9EB-00A85485CB71}"/>
              </a:ext>
            </a:extLst>
          </p:cNvPr>
          <p:cNvPicPr>
            <a:picLocks noGrp="1" noRot="1" noChangeAspect="1" noMove="1" noResize="1" noEditPoints="1" noAdjustHandles="1" noChangeArrowheads="1" noChangeShapeType="1" noCrop="1"/>
          </p:cNvPicPr>
          <p:nvPr/>
        </p:nvPicPr>
        <p:blipFill>
          <a:blip r:embed="rId4">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Future learning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FC846ADC-6803-40C8-BCFE-DE093060003F}"/>
              </a:ext>
            </a:extLst>
          </p:cNvPr>
          <p:cNvSpPr txBox="1"/>
          <p:nvPr/>
        </p:nvSpPr>
        <p:spPr>
          <a:xfrm>
            <a:off x="2320247" y="1526292"/>
            <a:ext cx="7551505" cy="1077218"/>
          </a:xfrm>
          <a:prstGeom prst="rect">
            <a:avLst/>
          </a:prstGeom>
          <a:noFill/>
        </p:spPr>
        <p:txBody>
          <a:bodyPr wrap="square" rtlCol="0">
            <a:spAutoFit/>
          </a:bodyPr>
          <a:lstStyle/>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Here is a video about what we will be learning about in future lessons…</a:t>
            </a:r>
          </a:p>
        </p:txBody>
      </p:sp>
      <p:sp>
        <p:nvSpPr>
          <p:cNvPr id="3" name="TextBox 2">
            <a:extLst>
              <a:ext uri="{FF2B5EF4-FFF2-40B4-BE49-F238E27FC236}">
                <a16:creationId xmlns:a16="http://schemas.microsoft.com/office/drawing/2014/main" id="{B9EF6790-C70F-43ED-89CE-C35226D68CFA}"/>
              </a:ext>
            </a:extLst>
          </p:cNvPr>
          <p:cNvSpPr txBox="1"/>
          <p:nvPr/>
        </p:nvSpPr>
        <p:spPr>
          <a:xfrm>
            <a:off x="3265469" y="6318599"/>
            <a:ext cx="5661060" cy="369332"/>
          </a:xfrm>
          <a:prstGeom prst="rect">
            <a:avLst/>
          </a:prstGeom>
          <a:noFill/>
        </p:spPr>
        <p:txBody>
          <a:bodyPr wrap="square" rtlCol="0">
            <a:spAutoFit/>
          </a:bodyPr>
          <a:lstStyle/>
          <a:p>
            <a:pPr algn="ctr"/>
            <a:r>
              <a:rPr lang="en-GB" dirty="0">
                <a:hlinkClick r:id="rId11"/>
              </a:rPr>
              <a:t>https://www.youtube.com/watch?v=lIK3bgjiEEk</a:t>
            </a:r>
            <a:endParaRPr lang="en-GB" dirty="0"/>
          </a:p>
        </p:txBody>
      </p:sp>
      <p:pic>
        <p:nvPicPr>
          <p:cNvPr id="4" name="Online Media 3">
            <a:hlinkClick r:id="" action="ppaction://media"/>
            <a:extLst>
              <a:ext uri="{FF2B5EF4-FFF2-40B4-BE49-F238E27FC236}">
                <a16:creationId xmlns:a16="http://schemas.microsoft.com/office/drawing/2014/main" id="{EF35C5B9-C845-4009-AD2D-BD97137AF390}"/>
              </a:ext>
            </a:extLst>
          </p:cNvPr>
          <p:cNvPicPr>
            <a:picLocks noRot="1" noChangeAspect="1"/>
          </p:cNvPicPr>
          <p:nvPr>
            <a:videoFile r:link="rId1"/>
          </p:nvPr>
        </p:nvPicPr>
        <p:blipFill>
          <a:blip r:embed="rId12">
            <a:extLst>
              <a:ext uri="{28A0092B-C50C-407E-A947-70E740481C1C}">
                <a14:useLocalDpi xmlns:a14="http://schemas.microsoft.com/office/drawing/2010/main" val="0"/>
              </a:ext>
            </a:extLst>
          </a:blip>
          <a:stretch>
            <a:fillRect/>
          </a:stretch>
        </p:blipFill>
        <p:spPr>
          <a:xfrm>
            <a:off x="3026068" y="2673397"/>
            <a:ext cx="6139861" cy="3463100"/>
          </a:xfrm>
          <a:prstGeom prst="rect">
            <a:avLst/>
          </a:prstGeom>
        </p:spPr>
      </p:pic>
      <p:sp>
        <p:nvSpPr>
          <p:cNvPr id="5" name="TextBox 4">
            <a:extLst>
              <a:ext uri="{FF2B5EF4-FFF2-40B4-BE49-F238E27FC236}">
                <a16:creationId xmlns:a16="http://schemas.microsoft.com/office/drawing/2014/main" id="{484D39D2-2F74-CF20-10D0-2C7CA7497C8B}"/>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323344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7">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sp>
        <p:nvSpPr>
          <p:cNvPr id="5" name="TextBox 4">
            <a:extLst>
              <a:ext uri="{FF2B5EF4-FFF2-40B4-BE49-F238E27FC236}">
                <a16:creationId xmlns:a16="http://schemas.microsoft.com/office/drawing/2014/main" id="{FE985E26-D28C-8009-2D25-7265FCE4EAC0}"/>
              </a:ext>
            </a:extLst>
          </p:cNvPr>
          <p:cNvSpPr txBox="1">
            <a:spLocks/>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
        <p:nvSpPr>
          <p:cNvPr id="12" name="Rectangle 11">
            <a:extLst>
              <a:ext uri="{FF2B5EF4-FFF2-40B4-BE49-F238E27FC236}">
                <a16:creationId xmlns:a16="http://schemas.microsoft.com/office/drawing/2014/main" id="{96948E03-4D0A-C4B4-77B1-712250AF6EB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BD13BD12-0C7F-F382-3886-18011FD5E345}"/>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347154" y="320721"/>
            <a:ext cx="945401" cy="1328672"/>
          </a:xfrm>
          <a:prstGeom prst="rect">
            <a:avLst/>
          </a:prstGeom>
        </p:spPr>
      </p:pic>
      <p:pic>
        <p:nvPicPr>
          <p:cNvPr id="15" name="Picture 14">
            <a:extLst>
              <a:ext uri="{FF2B5EF4-FFF2-40B4-BE49-F238E27FC236}">
                <a16:creationId xmlns:a16="http://schemas.microsoft.com/office/drawing/2014/main" id="{B995E0AC-1C44-FDE3-0B90-A333EC1679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96294" y="3584749"/>
            <a:ext cx="2048839" cy="2033317"/>
          </a:xfrm>
          <a:prstGeom prst="rect">
            <a:avLst/>
          </a:prstGeom>
        </p:spPr>
      </p:pic>
    </p:spTree>
    <p:extLst>
      <p:ext uri="{BB962C8B-B14F-4D97-AF65-F5344CB8AC3E}">
        <p14:creationId xmlns:p14="http://schemas.microsoft.com/office/powerpoint/2010/main" val="33132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B26A2-C365-087D-D782-C0FB4C20AC4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water cycle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6F870B14-8053-43F8-852B-2F64401B0668}"/>
              </a:ext>
            </a:extLst>
          </p:cNvPr>
          <p:cNvSpPr txBox="1"/>
          <p:nvPr/>
        </p:nvSpPr>
        <p:spPr>
          <a:xfrm>
            <a:off x="6935801" y="2242251"/>
            <a:ext cx="5184975" cy="3693319"/>
          </a:xfrm>
          <a:prstGeom prst="rect">
            <a:avLst/>
          </a:prstGeom>
          <a:noFill/>
        </p:spPr>
        <p:txBody>
          <a:bodyPr wrap="square" rtlCol="0">
            <a:spAutoFit/>
          </a:bodyPr>
          <a:lstStyle/>
          <a:p>
            <a:r>
              <a:rPr lang="en-GB" sz="2600" dirty="0"/>
              <a:t>This is the journey water takes, from land, to the sea, to the sky and back again. The cycle consists of </a:t>
            </a:r>
            <a:r>
              <a:rPr lang="en-GB" sz="2600" b="1" dirty="0">
                <a:solidFill>
                  <a:schemeClr val="accent2"/>
                </a:solidFill>
              </a:rPr>
              <a:t>evaporation</a:t>
            </a:r>
            <a:r>
              <a:rPr lang="en-GB" sz="2600" dirty="0"/>
              <a:t>, </a:t>
            </a:r>
            <a:r>
              <a:rPr lang="en-GB" sz="2600" b="1" dirty="0">
                <a:solidFill>
                  <a:schemeClr val="accent2"/>
                </a:solidFill>
              </a:rPr>
              <a:t>condensation</a:t>
            </a:r>
            <a:r>
              <a:rPr lang="en-GB" sz="2600" dirty="0"/>
              <a:t>,</a:t>
            </a:r>
            <a:r>
              <a:rPr lang="en-GB" sz="2600" dirty="0">
                <a:solidFill>
                  <a:schemeClr val="accent2"/>
                </a:solidFill>
              </a:rPr>
              <a:t> </a:t>
            </a:r>
            <a:r>
              <a:rPr lang="en-GB" sz="2600" b="1" dirty="0">
                <a:solidFill>
                  <a:schemeClr val="accent2"/>
                </a:solidFill>
              </a:rPr>
              <a:t>precipitation</a:t>
            </a:r>
            <a:r>
              <a:rPr lang="en-GB" sz="2600" dirty="0">
                <a:solidFill>
                  <a:schemeClr val="accent2"/>
                </a:solidFill>
              </a:rPr>
              <a:t> </a:t>
            </a:r>
            <a:r>
              <a:rPr lang="en-GB" sz="2600" dirty="0"/>
              <a:t>and collection.</a:t>
            </a:r>
          </a:p>
          <a:p>
            <a:endParaRPr lang="en-GB" sz="2600" dirty="0"/>
          </a:p>
          <a:p>
            <a:r>
              <a:rPr lang="en-GB" sz="2600" dirty="0"/>
              <a:t>Rivers play an important role in the </a:t>
            </a:r>
            <a:r>
              <a:rPr lang="en-GB" sz="2600" b="1" dirty="0">
                <a:solidFill>
                  <a:schemeClr val="accent2"/>
                </a:solidFill>
              </a:rPr>
              <a:t>water cycle </a:t>
            </a:r>
            <a:r>
              <a:rPr lang="en-GB" sz="2600" dirty="0"/>
              <a:t>because they transport water from the hills back to the sea.</a:t>
            </a:r>
          </a:p>
        </p:txBody>
      </p:sp>
      <p:sp>
        <p:nvSpPr>
          <p:cNvPr id="7" name="TextBox 6">
            <a:extLst>
              <a:ext uri="{FF2B5EF4-FFF2-40B4-BE49-F238E27FC236}">
                <a16:creationId xmlns:a16="http://schemas.microsoft.com/office/drawing/2014/main" id="{218302A6-9DBD-1155-A3EC-411BA05B27E5}"/>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pic>
        <p:nvPicPr>
          <p:cNvPr id="14" name="Picture 13">
            <a:extLst>
              <a:ext uri="{FF2B5EF4-FFF2-40B4-BE49-F238E27FC236}">
                <a16:creationId xmlns:a16="http://schemas.microsoft.com/office/drawing/2014/main" id="{BFAE3D8A-1071-AFF2-605C-FA969A84E98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1255539" y="941211"/>
            <a:ext cx="4383814" cy="6200585"/>
          </a:xfrm>
          <a:prstGeom prst="rect">
            <a:avLst/>
          </a:prstGeom>
        </p:spPr>
      </p:pic>
    </p:spTree>
    <p:extLst>
      <p:ext uri="{BB962C8B-B14F-4D97-AF65-F5344CB8AC3E}">
        <p14:creationId xmlns:p14="http://schemas.microsoft.com/office/powerpoint/2010/main" val="112953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16E721-B34A-FA1A-F064-4E95CB872424}"/>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water cycle </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6F870B14-8053-43F8-852B-2F64401B0668}"/>
              </a:ext>
            </a:extLst>
          </p:cNvPr>
          <p:cNvSpPr txBox="1"/>
          <p:nvPr/>
        </p:nvSpPr>
        <p:spPr>
          <a:xfrm>
            <a:off x="179340" y="1595021"/>
            <a:ext cx="11833320" cy="5262979"/>
          </a:xfrm>
          <a:prstGeom prst="rect">
            <a:avLst/>
          </a:prstGeom>
          <a:noFill/>
        </p:spPr>
        <p:txBody>
          <a:bodyPr wrap="square" rtlCol="0">
            <a:spAutoFit/>
          </a:bodyPr>
          <a:lstStyle/>
          <a:p>
            <a:pPr marL="514350" indent="-514350">
              <a:buAutoNum type="arabicPeriod"/>
            </a:pPr>
            <a:r>
              <a:rPr lang="en-GB" sz="2800" b="1" dirty="0">
                <a:solidFill>
                  <a:schemeClr val="accent2"/>
                </a:solidFill>
              </a:rPr>
              <a:t>Evaporation – </a:t>
            </a:r>
            <a:r>
              <a:rPr lang="en-GB" sz="2800" dirty="0"/>
              <a:t>the sun heats up water in rivers, lakes, the sea and turns it into water vapour (gas) which rises into the air. </a:t>
            </a:r>
          </a:p>
          <a:p>
            <a:pPr marL="514350" indent="-514350">
              <a:buAutoNum type="arabicPeriod"/>
            </a:pPr>
            <a:endParaRPr lang="en-GB" sz="2800" dirty="0"/>
          </a:p>
          <a:p>
            <a:pPr marL="514350" indent="-514350">
              <a:buAutoNum type="arabicPeriod"/>
            </a:pPr>
            <a:r>
              <a:rPr lang="en-GB" sz="2800" b="1" dirty="0">
                <a:solidFill>
                  <a:schemeClr val="accent2"/>
                </a:solidFill>
              </a:rPr>
              <a:t>Condensation – </a:t>
            </a:r>
            <a:r>
              <a:rPr lang="en-GB" sz="2800" dirty="0"/>
              <a:t>as the water vapour reaches a certain height in the sky, it cools and condenses to form clouds.</a:t>
            </a:r>
          </a:p>
          <a:p>
            <a:pPr marL="514350" indent="-514350">
              <a:buAutoNum type="arabicPeriod"/>
            </a:pPr>
            <a:endParaRPr lang="en-GB" sz="2800" dirty="0"/>
          </a:p>
          <a:p>
            <a:pPr marL="514350" indent="-514350">
              <a:buAutoNum type="arabicPeriod"/>
            </a:pPr>
            <a:r>
              <a:rPr lang="en-GB" sz="2800" b="1" dirty="0">
                <a:solidFill>
                  <a:schemeClr val="accent2"/>
                </a:solidFill>
              </a:rPr>
              <a:t>Precipitation – </a:t>
            </a:r>
            <a:r>
              <a:rPr lang="en-GB" sz="2800" dirty="0"/>
              <a:t>as the clouds get larger, they sink and the warmer temperature turns it back into a liquid, which falls to the ground as rain.</a:t>
            </a:r>
          </a:p>
          <a:p>
            <a:pPr marL="514350" indent="-514350">
              <a:buAutoNum type="arabicPeriod"/>
            </a:pPr>
            <a:endParaRPr lang="en-GB" sz="2800" dirty="0"/>
          </a:p>
          <a:p>
            <a:pPr marL="514350" indent="-514350">
              <a:buAutoNum type="arabicPeriod"/>
            </a:pPr>
            <a:r>
              <a:rPr lang="en-GB" sz="2800" b="1" dirty="0">
                <a:solidFill>
                  <a:schemeClr val="accent2"/>
                </a:solidFill>
              </a:rPr>
              <a:t>Runoff – </a:t>
            </a:r>
            <a:r>
              <a:rPr lang="en-GB" sz="2800" dirty="0"/>
              <a:t>the rain runs over the land (runoff) and flows into rivers and lakes which take the water back to the sea. The cycle begins </a:t>
            </a:r>
          </a:p>
          <a:p>
            <a:r>
              <a:rPr lang="en-GB" sz="2800" dirty="0"/>
              <a:t>      again.</a:t>
            </a:r>
          </a:p>
        </p:txBody>
      </p:sp>
      <p:sp>
        <p:nvSpPr>
          <p:cNvPr id="5" name="TextBox 4">
            <a:extLst>
              <a:ext uri="{FF2B5EF4-FFF2-40B4-BE49-F238E27FC236}">
                <a16:creationId xmlns:a16="http://schemas.microsoft.com/office/drawing/2014/main" id="{41FFE5B6-B325-0D25-05BA-EB2F7EE47106}"/>
              </a:ext>
            </a:extLst>
          </p:cNvPr>
          <p:cNvSpPr txBox="1">
            <a:spLocks noGrp="1" noRot="1" noMove="1" noResize="1" noEditPoints="1" noAdjustHandles="1" noChangeArrowheads="1" noChangeShapeType="1"/>
          </p:cNvSpPr>
          <p:nvPr/>
        </p:nvSpPr>
        <p:spPr>
          <a:xfrm>
            <a:off x="-65933" y="6600642"/>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415761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3F91E7-F0EB-BECB-C354-40BCC04C113C}"/>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river?</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3" name="TextBox 2">
            <a:extLst>
              <a:ext uri="{FF2B5EF4-FFF2-40B4-BE49-F238E27FC236}">
                <a16:creationId xmlns:a16="http://schemas.microsoft.com/office/drawing/2014/main" id="{5F76A78E-1003-4335-A333-2358369B1718}"/>
              </a:ext>
            </a:extLst>
          </p:cNvPr>
          <p:cNvSpPr txBox="1"/>
          <p:nvPr/>
        </p:nvSpPr>
        <p:spPr>
          <a:xfrm>
            <a:off x="161717" y="2058271"/>
            <a:ext cx="6860964" cy="3693319"/>
          </a:xfrm>
          <a:prstGeom prst="rect">
            <a:avLst/>
          </a:prstGeom>
          <a:noFill/>
        </p:spPr>
        <p:txBody>
          <a:bodyPr wrap="square" rtlCol="0">
            <a:spAutoFit/>
          </a:bodyPr>
          <a:lstStyle/>
          <a:p>
            <a:r>
              <a:rPr lang="en-GB" sz="2600" b="1" dirty="0"/>
              <a:t>A </a:t>
            </a:r>
            <a:r>
              <a:rPr lang="en-GB" sz="2600" b="1" dirty="0">
                <a:solidFill>
                  <a:schemeClr val="accent2"/>
                </a:solidFill>
              </a:rPr>
              <a:t>river</a:t>
            </a:r>
            <a:r>
              <a:rPr lang="en-GB" sz="2600" b="1" dirty="0"/>
              <a:t> is a natural channel down which water flows. </a:t>
            </a:r>
          </a:p>
          <a:p>
            <a:endParaRPr lang="en-GB" sz="2600" b="1" dirty="0"/>
          </a:p>
          <a:p>
            <a:r>
              <a:rPr lang="en-GB" sz="2600" dirty="0"/>
              <a:t>Rivers usually begin as a trickle of water draining from higher ground such as hills or mountains. </a:t>
            </a:r>
          </a:p>
          <a:p>
            <a:endParaRPr lang="en-GB" sz="2600" dirty="0"/>
          </a:p>
          <a:p>
            <a:r>
              <a:rPr lang="en-GB" sz="2600" dirty="0"/>
              <a:t>They gradually get larger as they make their way across the land where they are joined by other rivers before making their way to lakes or the sea. </a:t>
            </a:r>
          </a:p>
        </p:txBody>
      </p:sp>
      <p:pic>
        <p:nvPicPr>
          <p:cNvPr id="7" name="Picture 6" descr="A river running through a valley&#10;&#10;Description automatically generated with low confidence">
            <a:extLst>
              <a:ext uri="{FF2B5EF4-FFF2-40B4-BE49-F238E27FC236}">
                <a16:creationId xmlns:a16="http://schemas.microsoft.com/office/drawing/2014/main" id="{057963F0-6E80-E59A-F580-F5AF9A50321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333599" y="1649393"/>
            <a:ext cx="4488194" cy="4351477"/>
          </a:xfrm>
          <a:prstGeom prst="rect">
            <a:avLst/>
          </a:prstGeom>
        </p:spPr>
      </p:pic>
      <p:sp>
        <p:nvSpPr>
          <p:cNvPr id="13" name="TextBox 12">
            <a:extLst>
              <a:ext uri="{FF2B5EF4-FFF2-40B4-BE49-F238E27FC236}">
                <a16:creationId xmlns:a16="http://schemas.microsoft.com/office/drawing/2014/main" id="{822EE590-806D-7E33-9A34-AF7D9E712CB9}"/>
              </a:ext>
            </a:extLst>
          </p:cNvPr>
          <p:cNvSpPr txBox="1"/>
          <p:nvPr/>
        </p:nvSpPr>
        <p:spPr>
          <a:xfrm>
            <a:off x="7333599" y="5756250"/>
            <a:ext cx="6188248" cy="261610"/>
          </a:xfrm>
          <a:prstGeom prst="rect">
            <a:avLst/>
          </a:prstGeom>
          <a:noFill/>
        </p:spPr>
        <p:txBody>
          <a:bodyPr wrap="square" rtlCol="0">
            <a:spAutoFit/>
          </a:bodyPr>
          <a:lstStyle/>
          <a:p>
            <a:r>
              <a:rPr lang="en-GB" sz="1100" dirty="0">
                <a:solidFill>
                  <a:schemeClr val="bg1"/>
                </a:solidFill>
                <a:hlinkClick r:id="rId11">
                  <a:extLst>
                    <a:ext uri="{A12FA001-AC4F-418D-AE19-62706E023703}">
                      <ahyp:hlinkClr xmlns:ahyp="http://schemas.microsoft.com/office/drawing/2018/hyperlinkcolor" val="tx"/>
                    </a:ext>
                  </a:extLst>
                </a:hlinkClick>
              </a:rPr>
              <a:t>cc-by-</a:t>
            </a:r>
            <a:r>
              <a:rPr lang="en-GB" sz="1100" dirty="0" err="1">
                <a:solidFill>
                  <a:schemeClr val="bg1"/>
                </a:solidFill>
                <a:hlinkClick r:id="rId11">
                  <a:extLst>
                    <a:ext uri="{A12FA001-AC4F-418D-AE19-62706E023703}">
                      <ahyp:hlinkClr xmlns:ahyp="http://schemas.microsoft.com/office/drawing/2018/hyperlinkcolor" val="tx"/>
                    </a:ext>
                  </a:extLst>
                </a:hlinkClick>
              </a:rPr>
              <a:t>sa</a:t>
            </a:r>
            <a:r>
              <a:rPr lang="en-GB" sz="1100" dirty="0">
                <a:solidFill>
                  <a:schemeClr val="bg1"/>
                </a:solidFill>
                <a:hlinkClick r:id="rId11">
                  <a:extLst>
                    <a:ext uri="{A12FA001-AC4F-418D-AE19-62706E023703}">
                      <ahyp:hlinkClr xmlns:ahyp="http://schemas.microsoft.com/office/drawing/2018/hyperlinkcolor" val="tx"/>
                    </a:ext>
                  </a:extLst>
                </a:hlinkClick>
              </a:rPr>
              <a:t>/2.0</a:t>
            </a:r>
            <a:r>
              <a:rPr lang="en-GB" sz="1100" dirty="0">
                <a:solidFill>
                  <a:schemeClr val="bg1"/>
                </a:solidFill>
              </a:rPr>
              <a:t> - © </a:t>
            </a:r>
            <a:r>
              <a:rPr lang="en-GB" sz="1100" dirty="0">
                <a:solidFill>
                  <a:schemeClr val="bg1"/>
                </a:solidFill>
                <a:hlinkClick r:id="rId12" tooltip="View profile">
                  <a:extLst>
                    <a:ext uri="{A12FA001-AC4F-418D-AE19-62706E023703}">
                      <ahyp:hlinkClr xmlns:ahyp="http://schemas.microsoft.com/office/drawing/2018/hyperlinkcolor" val="tx"/>
                    </a:ext>
                  </a:extLst>
                </a:hlinkClick>
              </a:rPr>
              <a:t>Rudi Winter</a:t>
            </a:r>
            <a:r>
              <a:rPr lang="en-GB" sz="1100" dirty="0">
                <a:solidFill>
                  <a:schemeClr val="bg1"/>
                </a:solidFill>
              </a:rPr>
              <a:t> -g</a:t>
            </a:r>
            <a:r>
              <a:rPr lang="en-GB" sz="1100" dirty="0">
                <a:solidFill>
                  <a:schemeClr val="bg1"/>
                </a:solidFill>
                <a:hlinkClick r:id="rId13">
                  <a:extLst>
                    <a:ext uri="{A12FA001-AC4F-418D-AE19-62706E023703}">
                      <ahyp:hlinkClr xmlns:ahyp="http://schemas.microsoft.com/office/drawing/2018/hyperlinkcolor" val="tx"/>
                    </a:ext>
                  </a:extLst>
                </a:hlinkClick>
              </a:rPr>
              <a:t>eograph.org.uk/p/910633</a:t>
            </a:r>
            <a:endParaRPr lang="en-GB" sz="1100" dirty="0">
              <a:solidFill>
                <a:schemeClr val="bg1"/>
              </a:solidFill>
            </a:endParaRPr>
          </a:p>
        </p:txBody>
      </p:sp>
      <p:sp>
        <p:nvSpPr>
          <p:cNvPr id="5" name="TextBox 4">
            <a:extLst>
              <a:ext uri="{FF2B5EF4-FFF2-40B4-BE49-F238E27FC236}">
                <a16:creationId xmlns:a16="http://schemas.microsoft.com/office/drawing/2014/main" id="{3E8820D4-A8DA-A627-626D-16B33D33D85C}"/>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289047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9C71B-93FB-DFB7-0C53-9D32FF3103C5}"/>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Land drainage (runoff)</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581989C5-0DF9-4C99-9FAC-45F61C414EF9}"/>
              </a:ext>
            </a:extLst>
          </p:cNvPr>
          <p:cNvSpPr txBox="1"/>
          <p:nvPr/>
        </p:nvSpPr>
        <p:spPr>
          <a:xfrm>
            <a:off x="819854" y="1714138"/>
            <a:ext cx="10541328" cy="1384995"/>
          </a:xfrm>
          <a:prstGeom prst="rect">
            <a:avLst/>
          </a:prstGeom>
          <a:noFill/>
        </p:spPr>
        <p:txBody>
          <a:bodyPr wrap="square" rtlCol="0">
            <a:spAutoFit/>
          </a:bodyPr>
          <a:lstStyle/>
          <a:p>
            <a:r>
              <a:rPr lang="en-GB" sz="2800" dirty="0"/>
              <a:t>Water runs off the hills and collects nutrients and minerals on the way. The water runs down into the rivers and drains the land. The rivers take the water, nutrients and minerals down stream / back to the sea.</a:t>
            </a:r>
          </a:p>
        </p:txBody>
      </p:sp>
      <p:pic>
        <p:nvPicPr>
          <p:cNvPr id="3" name="Picture 2">
            <a:extLst>
              <a:ext uri="{FF2B5EF4-FFF2-40B4-BE49-F238E27FC236}">
                <a16:creationId xmlns:a16="http://schemas.microsoft.com/office/drawing/2014/main" id="{6C1C595E-6BA6-445B-B0F6-A2825DB4D0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2112" y="3163878"/>
            <a:ext cx="8910849" cy="3476561"/>
          </a:xfrm>
          <a:prstGeom prst="rect">
            <a:avLst/>
          </a:prstGeom>
        </p:spPr>
      </p:pic>
      <p:sp>
        <p:nvSpPr>
          <p:cNvPr id="2" name="TextBox 1">
            <a:extLst>
              <a:ext uri="{FF2B5EF4-FFF2-40B4-BE49-F238E27FC236}">
                <a16:creationId xmlns:a16="http://schemas.microsoft.com/office/drawing/2014/main" id="{73660F6C-4816-6EF0-AE2D-6ABD1809AA41}"/>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C38</a:t>
            </a:r>
          </a:p>
        </p:txBody>
      </p:sp>
    </p:spTree>
    <p:extLst>
      <p:ext uri="{BB962C8B-B14F-4D97-AF65-F5344CB8AC3E}">
        <p14:creationId xmlns:p14="http://schemas.microsoft.com/office/powerpoint/2010/main" val="423964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87DD8-D81A-E9D1-BEDD-653D12577846}"/>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Ecosystems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5" name="TextBox 4">
            <a:extLst>
              <a:ext uri="{FF2B5EF4-FFF2-40B4-BE49-F238E27FC236}">
                <a16:creationId xmlns:a16="http://schemas.microsoft.com/office/drawing/2014/main" id="{B60E98F1-F951-4307-A7CB-8D1FECA098E0}"/>
              </a:ext>
            </a:extLst>
          </p:cNvPr>
          <p:cNvSpPr txBox="1"/>
          <p:nvPr/>
        </p:nvSpPr>
        <p:spPr>
          <a:xfrm>
            <a:off x="570439" y="2837707"/>
            <a:ext cx="8437789" cy="1569660"/>
          </a:xfrm>
          <a:prstGeom prst="rect">
            <a:avLst/>
          </a:prstGeom>
          <a:noFill/>
        </p:spPr>
        <p:txBody>
          <a:bodyPr wrap="square" rtlCol="0">
            <a:spAutoFit/>
          </a:bodyPr>
          <a:lstStyle/>
          <a:p>
            <a:pPr algn="just"/>
            <a:r>
              <a:rPr lang="en-GB" sz="3200" dirty="0"/>
              <a:t>A river </a:t>
            </a:r>
            <a:r>
              <a:rPr lang="en-GB" sz="3200" b="1" dirty="0">
                <a:solidFill>
                  <a:schemeClr val="accent2"/>
                </a:solidFill>
              </a:rPr>
              <a:t>ecosystem</a:t>
            </a:r>
            <a:r>
              <a:rPr lang="en-GB" sz="3200" dirty="0"/>
              <a:t> is the environment in which plants and animals all live together and rely on each other in order to survive.</a:t>
            </a:r>
          </a:p>
        </p:txBody>
      </p:sp>
      <p:pic>
        <p:nvPicPr>
          <p:cNvPr id="13" name="Picture 12">
            <a:extLst>
              <a:ext uri="{FF2B5EF4-FFF2-40B4-BE49-F238E27FC236}">
                <a16:creationId xmlns:a16="http://schemas.microsoft.com/office/drawing/2014/main" id="{494BB6F3-59AE-4D69-95A6-8C6093BD7E2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9000391" y="1604214"/>
            <a:ext cx="3001869" cy="3913717"/>
          </a:xfrm>
          <a:prstGeom prst="rect">
            <a:avLst/>
          </a:prstGeom>
        </p:spPr>
      </p:pic>
      <p:sp>
        <p:nvSpPr>
          <p:cNvPr id="14" name="TextBox 13">
            <a:extLst>
              <a:ext uri="{FF2B5EF4-FFF2-40B4-BE49-F238E27FC236}">
                <a16:creationId xmlns:a16="http://schemas.microsoft.com/office/drawing/2014/main" id="{870F5C49-9605-430C-82A1-9F7997F65604}"/>
              </a:ext>
            </a:extLst>
          </p:cNvPr>
          <p:cNvSpPr txBox="1"/>
          <p:nvPr/>
        </p:nvSpPr>
        <p:spPr>
          <a:xfrm>
            <a:off x="2615444" y="1604214"/>
            <a:ext cx="6961112"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is an ecosystem?</a:t>
            </a:r>
            <a:endParaRPr lang="en-GB" dirty="0"/>
          </a:p>
        </p:txBody>
      </p:sp>
      <p:sp>
        <p:nvSpPr>
          <p:cNvPr id="19" name="Arrow: Right 18">
            <a:extLst>
              <a:ext uri="{FF2B5EF4-FFF2-40B4-BE49-F238E27FC236}">
                <a16:creationId xmlns:a16="http://schemas.microsoft.com/office/drawing/2014/main" id="{65A3A5AE-5AFB-4292-8D00-F91C2CDF0A14}"/>
              </a:ext>
            </a:extLst>
          </p:cNvPr>
          <p:cNvSpPr/>
          <p:nvPr/>
        </p:nvSpPr>
        <p:spPr>
          <a:xfrm rot="10800000">
            <a:off x="2198432" y="6034849"/>
            <a:ext cx="1218536" cy="332814"/>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20" name="Arrow: Right 19">
            <a:extLst>
              <a:ext uri="{FF2B5EF4-FFF2-40B4-BE49-F238E27FC236}">
                <a16:creationId xmlns:a16="http://schemas.microsoft.com/office/drawing/2014/main" id="{90ECE1CF-8126-495A-A74F-23C324F17B1D}"/>
              </a:ext>
            </a:extLst>
          </p:cNvPr>
          <p:cNvSpPr/>
          <p:nvPr/>
        </p:nvSpPr>
        <p:spPr>
          <a:xfrm rot="10800000">
            <a:off x="5632642" y="6054181"/>
            <a:ext cx="1343136" cy="33281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pic>
        <p:nvPicPr>
          <p:cNvPr id="17" name="Picture 16" descr="A picture containing plant, grass&#10;&#10;Description automatically generated">
            <a:extLst>
              <a:ext uri="{FF2B5EF4-FFF2-40B4-BE49-F238E27FC236}">
                <a16:creationId xmlns:a16="http://schemas.microsoft.com/office/drawing/2014/main" id="{1407CE44-C2B1-52B2-A543-4CDC98C724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15" y="4903812"/>
            <a:ext cx="2196635" cy="1463851"/>
          </a:xfrm>
          <a:prstGeom prst="rect">
            <a:avLst/>
          </a:prstGeom>
        </p:spPr>
      </p:pic>
      <p:sp>
        <p:nvSpPr>
          <p:cNvPr id="22" name="TextBox 21">
            <a:extLst>
              <a:ext uri="{FF2B5EF4-FFF2-40B4-BE49-F238E27FC236}">
                <a16:creationId xmlns:a16="http://schemas.microsoft.com/office/drawing/2014/main" id="{792ECC4D-2FB5-3559-603B-3E41D9011500}"/>
              </a:ext>
            </a:extLst>
          </p:cNvPr>
          <p:cNvSpPr txBox="1"/>
          <p:nvPr/>
        </p:nvSpPr>
        <p:spPr>
          <a:xfrm>
            <a:off x="128059" y="6167947"/>
            <a:ext cx="2823067" cy="738664"/>
          </a:xfrm>
          <a:prstGeom prst="rect">
            <a:avLst/>
          </a:prstGeom>
          <a:noFill/>
        </p:spPr>
        <p:txBody>
          <a:bodyPr wrap="square" rtlCol="0">
            <a:spAutoFit/>
          </a:bodyPr>
          <a:lstStyle/>
          <a:p>
            <a:r>
              <a:rPr lang="en-GB" sz="600" dirty="0">
                <a:solidFill>
                  <a:schemeClr val="bg1"/>
                </a:solidFill>
              </a:rPr>
              <a:t>Image: Petr </a:t>
            </a:r>
            <a:r>
              <a:rPr lang="en-GB" sz="600" dirty="0" err="1">
                <a:solidFill>
                  <a:schemeClr val="bg1"/>
                </a:solidFill>
              </a:rPr>
              <a:t>Kratochvil</a:t>
            </a:r>
            <a:r>
              <a:rPr lang="en-GB" sz="600" dirty="0">
                <a:solidFill>
                  <a:schemeClr val="bg1"/>
                </a:solidFill>
              </a:rPr>
              <a:t> via Public domain pictures.net.</a:t>
            </a:r>
          </a:p>
          <a:p>
            <a:br>
              <a:rPr lang="en-GB" dirty="0"/>
            </a:br>
            <a:endParaRPr lang="en-GB" dirty="0"/>
          </a:p>
        </p:txBody>
      </p:sp>
      <p:pic>
        <p:nvPicPr>
          <p:cNvPr id="3" name="Picture 2" descr="A cartoon of a fox&#10;&#10;Description automatically generated">
            <a:extLst>
              <a:ext uri="{FF2B5EF4-FFF2-40B4-BE49-F238E27FC236}">
                <a16:creationId xmlns:a16="http://schemas.microsoft.com/office/drawing/2014/main" id="{D5733D4E-46EC-80C2-05B8-89CE03C98F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9359" y="4744338"/>
            <a:ext cx="3806882" cy="2270910"/>
          </a:xfrm>
          <a:prstGeom prst="rect">
            <a:avLst/>
          </a:prstGeom>
        </p:spPr>
      </p:pic>
      <p:pic>
        <p:nvPicPr>
          <p:cNvPr id="6" name="Picture 5" descr="A cartoon of a rabbit&#10;&#10;Description automatically generated">
            <a:extLst>
              <a:ext uri="{FF2B5EF4-FFF2-40B4-BE49-F238E27FC236}">
                <a16:creationId xmlns:a16="http://schemas.microsoft.com/office/drawing/2014/main" id="{D50F56EE-8E94-4336-1E75-636AF0AD9B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6968" y="4746197"/>
            <a:ext cx="2410973" cy="2026924"/>
          </a:xfrm>
          <a:prstGeom prst="rect">
            <a:avLst/>
          </a:prstGeom>
        </p:spPr>
      </p:pic>
      <p:sp>
        <p:nvSpPr>
          <p:cNvPr id="7" name="TextBox 6">
            <a:extLst>
              <a:ext uri="{FF2B5EF4-FFF2-40B4-BE49-F238E27FC236}">
                <a16:creationId xmlns:a16="http://schemas.microsoft.com/office/drawing/2014/main" id="{7F5C80DD-F400-EB47-70A9-C3E97925E4C2}"/>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280538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9C6D1D-4ECA-4E1B-F221-759483C2C2F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Ecosystems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DBF76E35-BCB8-494D-A2E3-D3C13B93AE2C}"/>
              </a:ext>
            </a:extLst>
          </p:cNvPr>
          <p:cNvSpPr txBox="1"/>
          <p:nvPr/>
        </p:nvSpPr>
        <p:spPr>
          <a:xfrm>
            <a:off x="148977" y="6365819"/>
            <a:ext cx="2653221" cy="584775"/>
          </a:xfrm>
          <a:prstGeom prst="rect">
            <a:avLst/>
          </a:prstGeom>
          <a:noFill/>
        </p:spPr>
        <p:txBody>
          <a:bodyPr wrap="square" rtlCol="0">
            <a:spAutoFit/>
          </a:bodyPr>
          <a:lstStyle/>
          <a:p>
            <a:pPr algn="ctr"/>
            <a:r>
              <a:rPr lang="en-GB" sz="3200" dirty="0"/>
              <a:t>Ducks</a:t>
            </a:r>
            <a:r>
              <a:rPr lang="en-GB" sz="3200" dirty="0">
                <a:solidFill>
                  <a:srgbClr val="FF0000"/>
                </a:solidFill>
              </a:rPr>
              <a:t> </a:t>
            </a:r>
          </a:p>
        </p:txBody>
      </p:sp>
      <p:sp>
        <p:nvSpPr>
          <p:cNvPr id="16" name="TextBox 15">
            <a:extLst>
              <a:ext uri="{FF2B5EF4-FFF2-40B4-BE49-F238E27FC236}">
                <a16:creationId xmlns:a16="http://schemas.microsoft.com/office/drawing/2014/main" id="{A96D18DC-3943-44D3-9BB9-A399A7513785}"/>
              </a:ext>
            </a:extLst>
          </p:cNvPr>
          <p:cNvSpPr txBox="1"/>
          <p:nvPr/>
        </p:nvSpPr>
        <p:spPr>
          <a:xfrm>
            <a:off x="3204747" y="6352896"/>
            <a:ext cx="2653221" cy="584775"/>
          </a:xfrm>
          <a:prstGeom prst="rect">
            <a:avLst/>
          </a:prstGeom>
          <a:noFill/>
        </p:spPr>
        <p:txBody>
          <a:bodyPr wrap="square" rtlCol="0">
            <a:spAutoFit/>
          </a:bodyPr>
          <a:lstStyle/>
          <a:p>
            <a:pPr algn="ctr"/>
            <a:r>
              <a:rPr lang="en-GB" sz="3200" dirty="0"/>
              <a:t>Dragonflies</a:t>
            </a:r>
            <a:r>
              <a:rPr lang="en-GB" sz="3200" dirty="0">
                <a:solidFill>
                  <a:srgbClr val="FF0000"/>
                </a:solidFill>
              </a:rPr>
              <a:t> </a:t>
            </a:r>
          </a:p>
        </p:txBody>
      </p:sp>
      <p:sp>
        <p:nvSpPr>
          <p:cNvPr id="17" name="TextBox 16">
            <a:extLst>
              <a:ext uri="{FF2B5EF4-FFF2-40B4-BE49-F238E27FC236}">
                <a16:creationId xmlns:a16="http://schemas.microsoft.com/office/drawing/2014/main" id="{2D2DE872-7DA9-4D81-B2FF-59787E554416}"/>
              </a:ext>
            </a:extLst>
          </p:cNvPr>
          <p:cNvSpPr txBox="1"/>
          <p:nvPr/>
        </p:nvSpPr>
        <p:spPr>
          <a:xfrm>
            <a:off x="6306699" y="6348891"/>
            <a:ext cx="2339037" cy="584775"/>
          </a:xfrm>
          <a:prstGeom prst="rect">
            <a:avLst/>
          </a:prstGeom>
          <a:noFill/>
        </p:spPr>
        <p:txBody>
          <a:bodyPr wrap="square" rtlCol="0">
            <a:spAutoFit/>
          </a:bodyPr>
          <a:lstStyle/>
          <a:p>
            <a:pPr algn="ctr"/>
            <a:r>
              <a:rPr lang="en-GB" sz="3200" dirty="0"/>
              <a:t>Fish</a:t>
            </a:r>
            <a:r>
              <a:rPr lang="en-GB" sz="3200" dirty="0">
                <a:solidFill>
                  <a:srgbClr val="FF0000"/>
                </a:solidFill>
              </a:rPr>
              <a:t>  </a:t>
            </a:r>
          </a:p>
        </p:txBody>
      </p:sp>
      <p:sp>
        <p:nvSpPr>
          <p:cNvPr id="19" name="TextBox 18">
            <a:extLst>
              <a:ext uri="{FF2B5EF4-FFF2-40B4-BE49-F238E27FC236}">
                <a16:creationId xmlns:a16="http://schemas.microsoft.com/office/drawing/2014/main" id="{5CB92A01-7EAB-4E3A-9EEB-BFE2E6B3C8B3}"/>
              </a:ext>
            </a:extLst>
          </p:cNvPr>
          <p:cNvSpPr txBox="1"/>
          <p:nvPr/>
        </p:nvSpPr>
        <p:spPr>
          <a:xfrm>
            <a:off x="3204748" y="3865547"/>
            <a:ext cx="2653221" cy="584775"/>
          </a:xfrm>
          <a:prstGeom prst="rect">
            <a:avLst/>
          </a:prstGeom>
          <a:noFill/>
        </p:spPr>
        <p:txBody>
          <a:bodyPr wrap="square" rtlCol="0">
            <a:spAutoFit/>
          </a:bodyPr>
          <a:lstStyle/>
          <a:p>
            <a:pPr algn="ctr"/>
            <a:r>
              <a:rPr lang="en-GB" sz="3200" dirty="0"/>
              <a:t>Kingfishers</a:t>
            </a:r>
            <a:r>
              <a:rPr lang="en-GB" sz="3200" dirty="0">
                <a:solidFill>
                  <a:srgbClr val="FF0000"/>
                </a:solidFill>
              </a:rPr>
              <a:t>  </a:t>
            </a:r>
          </a:p>
        </p:txBody>
      </p:sp>
      <p:sp>
        <p:nvSpPr>
          <p:cNvPr id="20" name="TextBox 19">
            <a:extLst>
              <a:ext uri="{FF2B5EF4-FFF2-40B4-BE49-F238E27FC236}">
                <a16:creationId xmlns:a16="http://schemas.microsoft.com/office/drawing/2014/main" id="{A32272A2-83E6-459E-B4AC-442FCBD0C705}"/>
              </a:ext>
            </a:extLst>
          </p:cNvPr>
          <p:cNvSpPr txBox="1"/>
          <p:nvPr/>
        </p:nvSpPr>
        <p:spPr>
          <a:xfrm>
            <a:off x="6267371" y="3863024"/>
            <a:ext cx="2293576" cy="584775"/>
          </a:xfrm>
          <a:prstGeom prst="rect">
            <a:avLst/>
          </a:prstGeom>
          <a:noFill/>
        </p:spPr>
        <p:txBody>
          <a:bodyPr wrap="square" rtlCol="0">
            <a:spAutoFit/>
          </a:bodyPr>
          <a:lstStyle/>
          <a:p>
            <a:pPr algn="ctr"/>
            <a:r>
              <a:rPr lang="en-GB" sz="3200" dirty="0"/>
              <a:t>Newts</a:t>
            </a:r>
            <a:r>
              <a:rPr lang="en-GB" sz="3200" dirty="0">
                <a:solidFill>
                  <a:srgbClr val="FF0000"/>
                </a:solidFill>
              </a:rPr>
              <a:t>  </a:t>
            </a:r>
          </a:p>
        </p:txBody>
      </p:sp>
      <p:sp>
        <p:nvSpPr>
          <p:cNvPr id="21" name="TextBox 20">
            <a:extLst>
              <a:ext uri="{FF2B5EF4-FFF2-40B4-BE49-F238E27FC236}">
                <a16:creationId xmlns:a16="http://schemas.microsoft.com/office/drawing/2014/main" id="{3A3371FD-AF74-42E7-A7A1-C5474FB87099}"/>
              </a:ext>
            </a:extLst>
          </p:cNvPr>
          <p:cNvSpPr txBox="1"/>
          <p:nvPr/>
        </p:nvSpPr>
        <p:spPr>
          <a:xfrm>
            <a:off x="8920591" y="5071209"/>
            <a:ext cx="2653221" cy="584775"/>
          </a:xfrm>
          <a:prstGeom prst="rect">
            <a:avLst/>
          </a:prstGeom>
          <a:noFill/>
        </p:spPr>
        <p:txBody>
          <a:bodyPr wrap="square" rtlCol="0">
            <a:spAutoFit/>
          </a:bodyPr>
          <a:lstStyle/>
          <a:p>
            <a:pPr algn="ctr"/>
            <a:r>
              <a:rPr lang="en-GB" sz="3200" dirty="0">
                <a:solidFill>
                  <a:srgbClr val="FF0000"/>
                </a:solidFill>
              </a:rPr>
              <a:t> </a:t>
            </a:r>
            <a:r>
              <a:rPr lang="en-GB" sz="3200" dirty="0"/>
              <a:t>Beavers</a:t>
            </a:r>
          </a:p>
        </p:txBody>
      </p:sp>
      <p:sp>
        <p:nvSpPr>
          <p:cNvPr id="22" name="TextBox 21">
            <a:extLst>
              <a:ext uri="{FF2B5EF4-FFF2-40B4-BE49-F238E27FC236}">
                <a16:creationId xmlns:a16="http://schemas.microsoft.com/office/drawing/2014/main" id="{F9416AF3-0ABE-4AEB-BC62-CDCFE8908764}"/>
              </a:ext>
            </a:extLst>
          </p:cNvPr>
          <p:cNvSpPr txBox="1"/>
          <p:nvPr/>
        </p:nvSpPr>
        <p:spPr>
          <a:xfrm>
            <a:off x="184359" y="3839751"/>
            <a:ext cx="2653221" cy="584775"/>
          </a:xfrm>
          <a:prstGeom prst="rect">
            <a:avLst/>
          </a:prstGeom>
          <a:noFill/>
        </p:spPr>
        <p:txBody>
          <a:bodyPr wrap="square" rtlCol="0">
            <a:spAutoFit/>
          </a:bodyPr>
          <a:lstStyle/>
          <a:p>
            <a:pPr algn="ctr"/>
            <a:r>
              <a:rPr lang="en-GB" sz="3200" dirty="0"/>
              <a:t>Bumblebees</a:t>
            </a:r>
            <a:r>
              <a:rPr lang="en-GB" sz="3200" dirty="0">
                <a:solidFill>
                  <a:srgbClr val="FF0000"/>
                </a:solidFill>
              </a:rPr>
              <a:t> </a:t>
            </a:r>
          </a:p>
        </p:txBody>
      </p:sp>
      <p:sp>
        <p:nvSpPr>
          <p:cNvPr id="24" name="TextBox 23">
            <a:extLst>
              <a:ext uri="{FF2B5EF4-FFF2-40B4-BE49-F238E27FC236}">
                <a16:creationId xmlns:a16="http://schemas.microsoft.com/office/drawing/2014/main" id="{70AE3F7F-8DF7-415A-BE28-DC4F8A739BE8}"/>
              </a:ext>
            </a:extLst>
          </p:cNvPr>
          <p:cNvSpPr txBox="1"/>
          <p:nvPr/>
        </p:nvSpPr>
        <p:spPr>
          <a:xfrm>
            <a:off x="0" y="1511579"/>
            <a:ext cx="12191999"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kind of animals live in a river ecosystem?</a:t>
            </a:r>
            <a:endParaRPr lang="en-GB" dirty="0"/>
          </a:p>
        </p:txBody>
      </p:sp>
      <p:pic>
        <p:nvPicPr>
          <p:cNvPr id="6" name="Picture 5">
            <a:extLst>
              <a:ext uri="{FF2B5EF4-FFF2-40B4-BE49-F238E27FC236}">
                <a16:creationId xmlns:a16="http://schemas.microsoft.com/office/drawing/2014/main" id="{544F8B64-FAC6-39FF-7123-784B2B40B8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69753" y="2289399"/>
            <a:ext cx="2448887" cy="1626215"/>
          </a:xfrm>
          <a:prstGeom prst="rect">
            <a:avLst/>
          </a:prstGeom>
        </p:spPr>
      </p:pic>
      <p:pic>
        <p:nvPicPr>
          <p:cNvPr id="7" name="Picture 6">
            <a:extLst>
              <a:ext uri="{FF2B5EF4-FFF2-40B4-BE49-F238E27FC236}">
                <a16:creationId xmlns:a16="http://schemas.microsoft.com/office/drawing/2014/main" id="{4E32666A-B660-8484-55C5-EC1C7D830A0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306699" y="2289399"/>
            <a:ext cx="2254247" cy="1645876"/>
          </a:xfrm>
          <a:prstGeom prst="rect">
            <a:avLst/>
          </a:prstGeom>
        </p:spPr>
      </p:pic>
      <p:pic>
        <p:nvPicPr>
          <p:cNvPr id="13" name="Picture 12">
            <a:extLst>
              <a:ext uri="{FF2B5EF4-FFF2-40B4-BE49-F238E27FC236}">
                <a16:creationId xmlns:a16="http://schemas.microsoft.com/office/drawing/2014/main" id="{434B3FA5-FFB9-415F-554C-DA81191AC52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331239" y="4475500"/>
            <a:ext cx="2339036" cy="1942910"/>
          </a:xfrm>
          <a:prstGeom prst="rect">
            <a:avLst/>
          </a:prstGeom>
        </p:spPr>
      </p:pic>
      <p:pic>
        <p:nvPicPr>
          <p:cNvPr id="15" name="Picture 14">
            <a:extLst>
              <a:ext uri="{FF2B5EF4-FFF2-40B4-BE49-F238E27FC236}">
                <a16:creationId xmlns:a16="http://schemas.microsoft.com/office/drawing/2014/main" id="{2BC110EA-8E00-2299-D24D-9AF9780B80D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69753" y="4475500"/>
            <a:ext cx="2442951" cy="1942910"/>
          </a:xfrm>
          <a:prstGeom prst="rect">
            <a:avLst/>
          </a:prstGeom>
        </p:spPr>
      </p:pic>
      <p:pic>
        <p:nvPicPr>
          <p:cNvPr id="18" name="Picture 17">
            <a:extLst>
              <a:ext uri="{FF2B5EF4-FFF2-40B4-BE49-F238E27FC236}">
                <a16:creationId xmlns:a16="http://schemas.microsoft.com/office/drawing/2014/main" id="{0C7C6C68-96FF-B5D9-DC0C-19512F0C64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8541" y="4447799"/>
            <a:ext cx="1967532" cy="1970611"/>
          </a:xfrm>
          <a:prstGeom prst="rect">
            <a:avLst/>
          </a:prstGeom>
        </p:spPr>
      </p:pic>
      <p:pic>
        <p:nvPicPr>
          <p:cNvPr id="26" name="Picture 25">
            <a:extLst>
              <a:ext uri="{FF2B5EF4-FFF2-40B4-BE49-F238E27FC236}">
                <a16:creationId xmlns:a16="http://schemas.microsoft.com/office/drawing/2014/main" id="{315114A7-64C6-7E3E-A012-5B8F512D5D4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416" y="2296688"/>
            <a:ext cx="2426492" cy="1618926"/>
          </a:xfrm>
          <a:prstGeom prst="rect">
            <a:avLst/>
          </a:prstGeom>
        </p:spPr>
      </p:pic>
      <p:pic>
        <p:nvPicPr>
          <p:cNvPr id="3" name="Picture 2">
            <a:extLst>
              <a:ext uri="{FF2B5EF4-FFF2-40B4-BE49-F238E27FC236}">
                <a16:creationId xmlns:a16="http://schemas.microsoft.com/office/drawing/2014/main" id="{EFFD3DF0-DB26-DBD9-678A-E34E330DFA4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27320" y="3255924"/>
            <a:ext cx="2653221" cy="1752431"/>
          </a:xfrm>
          <a:prstGeom prst="rect">
            <a:avLst/>
          </a:prstGeom>
        </p:spPr>
      </p:pic>
      <p:sp>
        <p:nvSpPr>
          <p:cNvPr id="5" name="TextBox 4">
            <a:extLst>
              <a:ext uri="{FF2B5EF4-FFF2-40B4-BE49-F238E27FC236}">
                <a16:creationId xmlns:a16="http://schemas.microsoft.com/office/drawing/2014/main" id="{A2B6D1E1-2990-AD97-EB3C-7040E7743D58}"/>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12506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3816F5-0A9F-0BC2-030C-FA9D8D48CD2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Class exercise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7F7A54F7-2C59-4814-BDE1-F66B54F8FBBB}"/>
              </a:ext>
            </a:extLst>
          </p:cNvPr>
          <p:cNvSpPr txBox="1"/>
          <p:nvPr/>
        </p:nvSpPr>
        <p:spPr>
          <a:xfrm>
            <a:off x="358680" y="1548037"/>
            <a:ext cx="11474639" cy="830997"/>
          </a:xfrm>
          <a:prstGeom prst="rect">
            <a:avLst/>
          </a:prstGeom>
          <a:noFill/>
        </p:spPr>
        <p:txBody>
          <a:bodyPr wrap="square" rtlCol="0">
            <a:spAutoFit/>
          </a:bodyPr>
          <a:lstStyle/>
          <a:p>
            <a:pPr algn="ctr"/>
            <a:r>
              <a:rPr lang="en-GB" sz="2400" dirty="0"/>
              <a:t>In pairs with the person sitting next to you, complete the worksheet by placing each word into the correct box and space to complete the sentence (5 – 10 minutes)</a:t>
            </a:r>
          </a:p>
        </p:txBody>
      </p:sp>
      <p:sp>
        <p:nvSpPr>
          <p:cNvPr id="12" name="TextBox 11">
            <a:extLst>
              <a:ext uri="{FF2B5EF4-FFF2-40B4-BE49-F238E27FC236}">
                <a16:creationId xmlns:a16="http://schemas.microsoft.com/office/drawing/2014/main" id="{9CD0DE5C-6248-8DA5-D3FF-6A1F3B1C4E47}"/>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pic>
        <p:nvPicPr>
          <p:cNvPr id="13" name="Picture 12">
            <a:extLst>
              <a:ext uri="{FF2B5EF4-FFF2-40B4-BE49-F238E27FC236}">
                <a16:creationId xmlns:a16="http://schemas.microsoft.com/office/drawing/2014/main" id="{8D5A64F9-58CD-AEC5-9D65-2BF6ED0DB4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3615445" y="1392841"/>
            <a:ext cx="4512993" cy="6383300"/>
          </a:xfrm>
          <a:prstGeom prst="rect">
            <a:avLst/>
          </a:prstGeom>
        </p:spPr>
      </p:pic>
      <p:pic>
        <p:nvPicPr>
          <p:cNvPr id="19" name="Picture 18">
            <a:extLst>
              <a:ext uri="{FF2B5EF4-FFF2-40B4-BE49-F238E27FC236}">
                <a16:creationId xmlns:a16="http://schemas.microsoft.com/office/drawing/2014/main" id="{6E1E76F4-AC00-FC83-D00B-4A5461AB4F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3615443" y="1392840"/>
            <a:ext cx="4512995" cy="6383303"/>
          </a:xfrm>
          <a:prstGeom prst="rect">
            <a:avLst/>
          </a:prstGeom>
        </p:spPr>
      </p:pic>
    </p:spTree>
    <p:extLst>
      <p:ext uri="{BB962C8B-B14F-4D97-AF65-F5344CB8AC3E}">
        <p14:creationId xmlns:p14="http://schemas.microsoft.com/office/powerpoint/2010/main" val="586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EB3D1-8E96-B60C-2E9E-E6C168FC3522}"/>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rivers are important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407A693E-FF4F-4FA4-B50D-995DF7F6D448}"/>
              </a:ext>
            </a:extLst>
          </p:cNvPr>
          <p:cNvSpPr txBox="1"/>
          <p:nvPr/>
        </p:nvSpPr>
        <p:spPr>
          <a:xfrm>
            <a:off x="347153" y="2353504"/>
            <a:ext cx="11844847" cy="1077218"/>
          </a:xfrm>
          <a:prstGeom prst="rect">
            <a:avLst/>
          </a:prstGeom>
          <a:noFill/>
        </p:spPr>
        <p:txBody>
          <a:bodyPr wrap="square" rtlCol="0">
            <a:spAutoFit/>
          </a:bodyPr>
          <a:lstStyle/>
          <a:p>
            <a:pPr algn="just"/>
            <a:r>
              <a:rPr lang="en-GB" sz="3200" dirty="0"/>
              <a:t>Beavers play an important role in helping to reduce flood risk, they build beaver dams that hold back water!</a:t>
            </a:r>
          </a:p>
        </p:txBody>
      </p:sp>
      <p:sp>
        <p:nvSpPr>
          <p:cNvPr id="13" name="TextBox 12">
            <a:extLst>
              <a:ext uri="{FF2B5EF4-FFF2-40B4-BE49-F238E27FC236}">
                <a16:creationId xmlns:a16="http://schemas.microsoft.com/office/drawing/2014/main" id="{BABA596A-1702-41CE-B09E-9EAB73EFB84B}"/>
              </a:ext>
            </a:extLst>
          </p:cNvPr>
          <p:cNvSpPr txBox="1"/>
          <p:nvPr/>
        </p:nvSpPr>
        <p:spPr>
          <a:xfrm>
            <a:off x="4514288" y="1505214"/>
            <a:ext cx="3163423"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Beavers</a:t>
            </a:r>
            <a:endParaRPr lang="en-GB" dirty="0"/>
          </a:p>
        </p:txBody>
      </p:sp>
      <p:pic>
        <p:nvPicPr>
          <p:cNvPr id="15" name="Picture 14" descr="A picture containing tree, grass, outdoor, wood&#10;&#10;Description automatically generated">
            <a:extLst>
              <a:ext uri="{FF2B5EF4-FFF2-40B4-BE49-F238E27FC236}">
                <a16:creationId xmlns:a16="http://schemas.microsoft.com/office/drawing/2014/main" id="{ABEFEA28-455D-590E-57C6-C6EE4572BB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6424" y="3627051"/>
            <a:ext cx="4158536" cy="3118902"/>
          </a:xfrm>
          <a:prstGeom prst="rect">
            <a:avLst/>
          </a:prstGeom>
        </p:spPr>
      </p:pic>
      <p:pic>
        <p:nvPicPr>
          <p:cNvPr id="6" name="Picture 5">
            <a:extLst>
              <a:ext uri="{FF2B5EF4-FFF2-40B4-BE49-F238E27FC236}">
                <a16:creationId xmlns:a16="http://schemas.microsoft.com/office/drawing/2014/main" id="{92F9CD63-AC1C-18B9-74A6-16655400FE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6292" y="3620240"/>
            <a:ext cx="4722089" cy="3118902"/>
          </a:xfrm>
          <a:prstGeom prst="rect">
            <a:avLst/>
          </a:prstGeom>
        </p:spPr>
      </p:pic>
      <p:sp>
        <p:nvSpPr>
          <p:cNvPr id="5" name="TextBox 4">
            <a:extLst>
              <a:ext uri="{FF2B5EF4-FFF2-40B4-BE49-F238E27FC236}">
                <a16:creationId xmlns:a16="http://schemas.microsoft.com/office/drawing/2014/main" id="{85880061-7841-D78F-609C-1356127BC735}"/>
              </a:ext>
            </a:extLst>
          </p:cNvPr>
          <p:cNvSpPr txBox="1">
            <a:spLocks noGrp="1" noRot="1" noMove="1" noResize="1" noEditPoints="1" noAdjustHandles="1" noChangeArrowheads="1" noChangeShapeType="1"/>
          </p:cNvSpPr>
          <p:nvPr/>
        </p:nvSpPr>
        <p:spPr>
          <a:xfrm>
            <a:off x="71224" y="6537279"/>
            <a:ext cx="1026056" cy="276999"/>
          </a:xfrm>
          <a:prstGeom prst="rect">
            <a:avLst/>
          </a:prstGeom>
          <a:noFill/>
        </p:spPr>
        <p:txBody>
          <a:bodyPr wrap="square" rtlCol="0">
            <a:spAutoFit/>
          </a:bodyPr>
          <a:lstStyle/>
          <a:p>
            <a:r>
              <a:rPr lang="en-GB" sz="1200" dirty="0">
                <a:solidFill>
                  <a:schemeClr val="bg1">
                    <a:lumMod val="65000"/>
                  </a:schemeClr>
                </a:solidFill>
              </a:rPr>
              <a:t>FT Q C38 R2</a:t>
            </a:r>
          </a:p>
        </p:txBody>
      </p:sp>
    </p:spTree>
    <p:extLst>
      <p:ext uri="{BB962C8B-B14F-4D97-AF65-F5344CB8AC3E}">
        <p14:creationId xmlns:p14="http://schemas.microsoft.com/office/powerpoint/2010/main" val="1335640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9CD44A-7131-4B89-86AF-35FD1E2DC5D1}">
  <ds:schemaRefs>
    <ds:schemaRef ds:uri="http://schemas.microsoft.com/sharepoint/v3/contenttype/forms"/>
  </ds:schemaRefs>
</ds:datastoreItem>
</file>

<file path=customXml/itemProps2.xml><?xml version="1.0" encoding="utf-8"?>
<ds:datastoreItem xmlns:ds="http://schemas.openxmlformats.org/officeDocument/2006/customXml" ds:itemID="{8D9A2BF3-CC09-4462-8227-7D8D7D205D2F}">
  <ds:schemaRef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109b8aaf-fb93-4003-ad70-8b3202c03298"/>
    <ds:schemaRef ds:uri="460f3ec4-cbfd-415b-8990-83a34b195ccb"/>
    <ds:schemaRef ds:uri="http://purl.org/dc/terms/"/>
  </ds:schemaRefs>
</ds:datastoreItem>
</file>

<file path=customXml/itemProps3.xml><?xml version="1.0" encoding="utf-8"?>
<ds:datastoreItem xmlns:ds="http://schemas.openxmlformats.org/officeDocument/2006/customXml" ds:itemID="{B1D9886C-A4CD-4F45-9280-A7AE6B0EA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0f3ec4-cbfd-415b-8990-83a34b195ccb"/>
    <ds:schemaRef ds:uri="109b8aaf-fb93-4003-ad70-8b3202c032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Widescreen</PresentationFormat>
  <Paragraphs>118</Paragraphs>
  <Slides>16</Slides>
  <Notes>15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2026-03-19T13:59:42Z</dcterms:created>
  <dcterms:modified xsi:type="dcterms:W3CDTF">2026-03-31T13:05:40Z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