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
  </p:notesMasterIdLst>
  <p:handoutMasterIdLst>
    <p:handoutMasterId r:id="rId21"/>
  </p:handoutMasterIdLst>
  <p:sldIdLst>
    <p:sldId id="256" r:id="rId5"/>
    <p:sldId id="277" r:id="rId6"/>
    <p:sldId id="278" r:id="rId7"/>
    <p:sldId id="279" r:id="rId8"/>
    <p:sldId id="280" r:id="rId9"/>
    <p:sldId id="281" r:id="rId10"/>
    <p:sldId id="282" r:id="rId11"/>
    <p:sldId id="271" r:id="rId12"/>
    <p:sldId id="283" r:id="rId13"/>
    <p:sldId id="284" r:id="rId14"/>
    <p:sldId id="285" r:id="rId15"/>
    <p:sldId id="286" r:id="rId16"/>
    <p:sldId id="287" r:id="rId17"/>
    <p:sldId id="288" r:id="rId18"/>
    <p:sldId id="3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24783-1917-4834-B02D-9FA96BEB6F9C}" v="2" dt="2026-03-31T13:45:12.970"/>
    <p1510:client id="{F14EA1A5-072F-4321-905B-93BED3263903}" v="35" dt="2026-03-19T14:08:56.4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86493" autoAdjust="0"/>
  </p:normalViewPr>
  <p:slideViewPr>
    <p:cSldViewPr snapToGrid="0">
      <p:cViewPr varScale="1">
        <p:scale>
          <a:sx n="78" d="100"/>
          <a:sy n="78" d="100"/>
        </p:scale>
        <p:origin x="446" y="51"/>
      </p:cViewPr>
      <p:guideLst/>
    </p:cSldViewPr>
  </p:slideViewPr>
  <p:notesTextViewPr>
    <p:cViewPr>
      <p:scale>
        <a:sx n="1" d="1"/>
        <a:sy n="1" d="1"/>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31/03/2026</a:t>
            </a:fld>
            <a:endParaRPr lang="en-GB"/>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31/03/2026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a:t>
            </a:fld>
            <a:endParaRPr lang="en-GB"/>
          </a:p>
        </p:txBody>
      </p:sp>
    </p:spTree>
    <p:extLst>
      <p:ext uri="{BB962C8B-B14F-4D97-AF65-F5344CB8AC3E}">
        <p14:creationId xmlns:p14="http://schemas.microsoft.com/office/powerpoint/2010/main" val="43888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a:p>
        </p:txBody>
      </p:sp>
    </p:spTree>
    <p:extLst>
      <p:ext uri="{BB962C8B-B14F-4D97-AF65-F5344CB8AC3E}">
        <p14:creationId xmlns:p14="http://schemas.microsoft.com/office/powerpoint/2010/main" val="244234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a:p>
        </p:txBody>
      </p:sp>
    </p:spTree>
    <p:extLst>
      <p:ext uri="{BB962C8B-B14F-4D97-AF65-F5344CB8AC3E}">
        <p14:creationId xmlns:p14="http://schemas.microsoft.com/office/powerpoint/2010/main" val="271628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a:p>
        </p:txBody>
      </p:sp>
    </p:spTree>
    <p:extLst>
      <p:ext uri="{BB962C8B-B14F-4D97-AF65-F5344CB8AC3E}">
        <p14:creationId xmlns:p14="http://schemas.microsoft.com/office/powerpoint/2010/main" val="411316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a:p>
        </p:txBody>
      </p:sp>
    </p:spTree>
    <p:extLst>
      <p:ext uri="{BB962C8B-B14F-4D97-AF65-F5344CB8AC3E}">
        <p14:creationId xmlns:p14="http://schemas.microsoft.com/office/powerpoint/2010/main" val="205066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a:p>
        </p:txBody>
      </p:sp>
    </p:spTree>
    <p:extLst>
      <p:ext uri="{BB962C8B-B14F-4D97-AF65-F5344CB8AC3E}">
        <p14:creationId xmlns:p14="http://schemas.microsoft.com/office/powerpoint/2010/main" val="1018279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CE507-D2E5-2154-5111-48A4BF531E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1ED10-DE05-E741-67B5-5CC7E74B23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EEED7-986E-41FD-89F2-E6D93232B9C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FC5755C-52CD-F369-48DB-8521B2DAECA2}"/>
              </a:ext>
            </a:extLst>
          </p:cNvPr>
          <p:cNvSpPr>
            <a:spLocks noGrp="1"/>
          </p:cNvSpPr>
          <p:nvPr>
            <p:ph type="sldNum" sz="quarter" idx="5"/>
          </p:nvPr>
        </p:nvSpPr>
        <p:spPr/>
        <p:txBody>
          <a:bodyPr/>
          <a:lstStyle/>
          <a:p>
            <a:fld id="{92F70655-02D7-49E5-B559-A8484B61A9A0}" type="slidenum">
              <a:rPr lang="en-GB" smtClean="0"/>
              <a:t>15</a:t>
            </a:fld>
            <a:endParaRPr lang="en-GB"/>
          </a:p>
        </p:txBody>
      </p:sp>
    </p:spTree>
    <p:extLst>
      <p:ext uri="{BB962C8B-B14F-4D97-AF65-F5344CB8AC3E}">
        <p14:creationId xmlns:p14="http://schemas.microsoft.com/office/powerpoint/2010/main" val="226656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a:p>
        </p:txBody>
      </p:sp>
    </p:spTree>
    <p:extLst>
      <p:ext uri="{BB962C8B-B14F-4D97-AF65-F5344CB8AC3E}">
        <p14:creationId xmlns:p14="http://schemas.microsoft.com/office/powerpoint/2010/main" val="328873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a:p>
        </p:txBody>
      </p:sp>
    </p:spTree>
    <p:extLst>
      <p:ext uri="{BB962C8B-B14F-4D97-AF65-F5344CB8AC3E}">
        <p14:creationId xmlns:p14="http://schemas.microsoft.com/office/powerpoint/2010/main" val="1806552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a:p>
        </p:txBody>
      </p:sp>
    </p:spTree>
    <p:extLst>
      <p:ext uri="{BB962C8B-B14F-4D97-AF65-F5344CB8AC3E}">
        <p14:creationId xmlns:p14="http://schemas.microsoft.com/office/powerpoint/2010/main" val="565315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a:p>
        </p:txBody>
      </p:sp>
    </p:spTree>
    <p:extLst>
      <p:ext uri="{BB962C8B-B14F-4D97-AF65-F5344CB8AC3E}">
        <p14:creationId xmlns:p14="http://schemas.microsoft.com/office/powerpoint/2010/main" val="3538672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a:p>
        </p:txBody>
      </p:sp>
    </p:spTree>
    <p:extLst>
      <p:ext uri="{BB962C8B-B14F-4D97-AF65-F5344CB8AC3E}">
        <p14:creationId xmlns:p14="http://schemas.microsoft.com/office/powerpoint/2010/main" val="302771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a:p>
        </p:txBody>
      </p:sp>
    </p:spTree>
    <p:extLst>
      <p:ext uri="{BB962C8B-B14F-4D97-AF65-F5344CB8AC3E}">
        <p14:creationId xmlns:p14="http://schemas.microsoft.com/office/powerpoint/2010/main" val="219567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a:p>
        </p:txBody>
      </p:sp>
    </p:spTree>
    <p:extLst>
      <p:ext uri="{BB962C8B-B14F-4D97-AF65-F5344CB8AC3E}">
        <p14:creationId xmlns:p14="http://schemas.microsoft.com/office/powerpoint/2010/main" val="23445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31/03/2026</a:t>
            </a:fld>
            <a:endParaRPr lang="en-GB"/>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31/03/2026</a:t>
            </a:fld>
            <a:endParaRPr lang="en-GB"/>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14.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15.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image" Target="../media/image17.jpg"/><Relationship Id="rId5" Type="http://schemas.openxmlformats.org/officeDocument/2006/relationships/image" Target="../media/image3.png"/><Relationship Id="rId10"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image" Target="../media/image19.jpg"/><Relationship Id="rId5" Type="http://schemas.openxmlformats.org/officeDocument/2006/relationships/image" Target="../media/image3.png"/><Relationship Id="rId10" Type="http://schemas.openxmlformats.org/officeDocument/2006/relationships/image" Target="../media/image18.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thefloodhub.co.uk/learning/" TargetMode="External"/><Relationship Id="rId3" Type="http://schemas.openxmlformats.org/officeDocument/2006/relationships/image" Target="../media/image1.png"/><Relationship Id="rId7" Type="http://schemas.openxmlformats.org/officeDocument/2006/relationships/hyperlink" Target="https://thefloodhubpeople.co.uk/" TargetMode="External"/><Relationship Id="rId12"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11" Type="http://schemas.openxmlformats.org/officeDocument/2006/relationships/hyperlink" Target="https://www.goodfreephotos.com/vector-images/happy-water-droplet-vector-files.png.php" TargetMode="External"/><Relationship Id="rId5" Type="http://schemas.openxmlformats.org/officeDocument/2006/relationships/image" Target="../media/image3.png"/><Relationship Id="rId10"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6.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openclipart.org/detail/280406/pencil-doodling" TargetMode="External"/><Relationship Id="rId13" Type="http://schemas.openxmlformats.org/officeDocument/2006/relationships/image" Target="../media/image12.jp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hyperlink" Target="https://www.goodfreephotos.com/vector-images/happy-water-droplet-vector-files.png.php" TargetMode="External"/><Relationship Id="rId5" Type="http://schemas.openxmlformats.org/officeDocument/2006/relationships/image" Target="../media/image1.png"/><Relationship Id="rId10" Type="http://schemas.microsoft.com/office/2007/relationships/hdphoto" Target="../media/hdphoto1.wdp"/><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openclipart.org/detail/280406/pencil-doodling" TargetMode="External"/><Relationship Id="rId5" Type="http://schemas.openxmlformats.org/officeDocument/2006/relationships/image" Target="../media/image3.png"/><Relationship Id="rId10" Type="http://schemas.openxmlformats.org/officeDocument/2006/relationships/image" Target="../media/image13.jpg"/><Relationship Id="rId4" Type="http://schemas.openxmlformats.org/officeDocument/2006/relationships/image" Target="../media/image2.png"/><Relationship Id="rId9" Type="http://schemas.openxmlformats.org/officeDocument/2006/relationships/hyperlink" Target="https://www.goodfreephotos.com/vector-images/happy-water-droplet-vector-files.png.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3B81F-86A1-C047-8C3D-222D9BA33F07}"/>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655974" y="2455735"/>
            <a:ext cx="8880047"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why we live around rivers.</a:t>
            </a:r>
          </a:p>
        </p:txBody>
      </p:sp>
      <p:sp>
        <p:nvSpPr>
          <p:cNvPr id="9" name="TextBox 8">
            <a:extLst>
              <a:ext uri="{FF2B5EF4-FFF2-40B4-BE49-F238E27FC236}">
                <a16:creationId xmlns:a16="http://schemas.microsoft.com/office/drawing/2014/main" id="{E2C89A80-7800-48D9-B1D9-D5E2B9F13507}"/>
              </a:ext>
            </a:extLst>
          </p:cNvPr>
          <p:cNvSpPr txBox="1"/>
          <p:nvPr/>
        </p:nvSpPr>
        <p:spPr>
          <a:xfrm>
            <a:off x="1655974" y="1686294"/>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655974" y="4378594"/>
            <a:ext cx="8880047"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why people live around rivers and have settled next to rivers in the past.</a:t>
            </a:r>
          </a:p>
          <a:p>
            <a:pPr marL="285750" indent="-285750">
              <a:buFont typeface="Arial" panose="020B0604020202020204" pitchFamily="34" charset="0"/>
              <a:buChar char="•"/>
            </a:pPr>
            <a:r>
              <a:rPr lang="en-GB" sz="3200" dirty="0"/>
              <a:t>To learn the various reasons why humans use rivers.</a:t>
            </a:r>
          </a:p>
        </p:txBody>
      </p:sp>
      <p:sp>
        <p:nvSpPr>
          <p:cNvPr id="11" name="TextBox 10">
            <a:extLst>
              <a:ext uri="{FF2B5EF4-FFF2-40B4-BE49-F238E27FC236}">
                <a16:creationId xmlns:a16="http://schemas.microsoft.com/office/drawing/2014/main" id="{540FED8A-91B0-45C6-BB44-BC3BC937F09B}"/>
              </a:ext>
            </a:extLst>
          </p:cNvPr>
          <p:cNvSpPr txBox="1"/>
          <p:nvPr/>
        </p:nvSpPr>
        <p:spPr>
          <a:xfrm>
            <a:off x="1655974" y="3609153"/>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
        <p:nvSpPr>
          <p:cNvPr id="2" name="TextBox 1">
            <a:extLst>
              <a:ext uri="{FF2B5EF4-FFF2-40B4-BE49-F238E27FC236}">
                <a16:creationId xmlns:a16="http://schemas.microsoft.com/office/drawing/2014/main" id="{011F725C-78A8-37C5-0C59-71444818E121}"/>
              </a:ext>
            </a:extLst>
          </p:cNvPr>
          <p:cNvSpPr txBox="1">
            <a:spLocks noGrp="1" noRot="1" noMove="1" noResize="1" noEditPoints="1" noAdjustHandles="1" noChangeArrowheads="1" noChangeShapeType="1"/>
          </p:cNvSpPr>
          <p:nvPr/>
        </p:nvSpPr>
        <p:spPr>
          <a:xfrm>
            <a:off x="71224" y="6537279"/>
            <a:ext cx="945400"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7956E-80DD-1182-1F15-6A621CF902BC}"/>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3486151" y="1584441"/>
            <a:ext cx="5219698"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a:t>
            </a:r>
          </a:p>
        </p:txBody>
      </p:sp>
      <p:sp>
        <p:nvSpPr>
          <p:cNvPr id="13" name="TextBox 12">
            <a:extLst>
              <a:ext uri="{FF2B5EF4-FFF2-40B4-BE49-F238E27FC236}">
                <a16:creationId xmlns:a16="http://schemas.microsoft.com/office/drawing/2014/main" id="{DDDB7EF1-230D-460D-925E-D2DEE0E96BF4}"/>
              </a:ext>
            </a:extLst>
          </p:cNvPr>
          <p:cNvSpPr txBox="1"/>
          <p:nvPr/>
        </p:nvSpPr>
        <p:spPr>
          <a:xfrm>
            <a:off x="6096000" y="3429000"/>
            <a:ext cx="5447016" cy="1815882"/>
          </a:xfrm>
          <a:prstGeom prst="rect">
            <a:avLst/>
          </a:prstGeom>
          <a:noFill/>
        </p:spPr>
        <p:txBody>
          <a:bodyPr wrap="square" rtlCol="0">
            <a:spAutoFit/>
          </a:bodyPr>
          <a:lstStyle/>
          <a:p>
            <a:r>
              <a:rPr lang="en-GB" sz="2800" dirty="0"/>
              <a:t>These power stations generate electricity by burning coal to heat water and create steam to spin turbines.</a:t>
            </a:r>
          </a:p>
        </p:txBody>
      </p:sp>
      <p:sp>
        <p:nvSpPr>
          <p:cNvPr id="6" name="TextBox 5">
            <a:extLst>
              <a:ext uri="{FF2B5EF4-FFF2-40B4-BE49-F238E27FC236}">
                <a16:creationId xmlns:a16="http://schemas.microsoft.com/office/drawing/2014/main" id="{EEC8EDE8-0B32-4BAD-8626-E6F841374968}"/>
              </a:ext>
            </a:extLst>
          </p:cNvPr>
          <p:cNvSpPr txBox="1"/>
          <p:nvPr/>
        </p:nvSpPr>
        <p:spPr>
          <a:xfrm>
            <a:off x="6096000" y="2825715"/>
            <a:ext cx="5546070" cy="646331"/>
          </a:xfrm>
          <a:prstGeom prst="rect">
            <a:avLst/>
          </a:prstGeom>
          <a:noFill/>
        </p:spPr>
        <p:txBody>
          <a:bodyPr wrap="none" rtlCol="0">
            <a:spAutoFit/>
          </a:bodyPr>
          <a:lstStyle/>
          <a:p>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Coal Fired Powered Stations</a:t>
            </a:r>
            <a:endParaRPr lang="en-GB" sz="3600" b="1" dirty="0"/>
          </a:p>
        </p:txBody>
      </p:sp>
      <p:pic>
        <p:nvPicPr>
          <p:cNvPr id="3" name="Picture 2" descr="A few silos with smoke coming out of them&#10;&#10;Description automatically generated with low confidence">
            <a:extLst>
              <a:ext uri="{FF2B5EF4-FFF2-40B4-BE49-F238E27FC236}">
                <a16:creationId xmlns:a16="http://schemas.microsoft.com/office/drawing/2014/main" id="{512662BD-E81D-66B1-3E2F-B836CDF028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624" y="2481918"/>
            <a:ext cx="5887440" cy="3928026"/>
          </a:xfrm>
          <a:prstGeom prst="rect">
            <a:avLst/>
          </a:prstGeom>
        </p:spPr>
      </p:pic>
      <p:sp>
        <p:nvSpPr>
          <p:cNvPr id="5" name="TextBox 4">
            <a:extLst>
              <a:ext uri="{FF2B5EF4-FFF2-40B4-BE49-F238E27FC236}">
                <a16:creationId xmlns:a16="http://schemas.microsoft.com/office/drawing/2014/main" id="{EB7964F1-F30C-CE09-5FF2-4F4262CE24A1}"/>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256543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30F98-920B-5F61-809E-682C0C93C90B}"/>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3344285" y="1578580"/>
            <a:ext cx="5503430"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 </a:t>
            </a:r>
          </a:p>
        </p:txBody>
      </p:sp>
      <p:sp>
        <p:nvSpPr>
          <p:cNvPr id="13" name="TextBox 12">
            <a:extLst>
              <a:ext uri="{FF2B5EF4-FFF2-40B4-BE49-F238E27FC236}">
                <a16:creationId xmlns:a16="http://schemas.microsoft.com/office/drawing/2014/main" id="{DDDB7EF1-230D-460D-925E-D2DEE0E96BF4}"/>
              </a:ext>
            </a:extLst>
          </p:cNvPr>
          <p:cNvSpPr txBox="1"/>
          <p:nvPr/>
        </p:nvSpPr>
        <p:spPr>
          <a:xfrm>
            <a:off x="5836127" y="3385366"/>
            <a:ext cx="6191556" cy="2677656"/>
          </a:xfrm>
          <a:prstGeom prst="rect">
            <a:avLst/>
          </a:prstGeom>
          <a:noFill/>
        </p:spPr>
        <p:txBody>
          <a:bodyPr wrap="square" rtlCol="0">
            <a:spAutoFit/>
          </a:bodyPr>
          <a:lstStyle/>
          <a:p>
            <a:r>
              <a:rPr lang="en-GB" sz="2800" dirty="0"/>
              <a:t>These power stations block off the river with a dam which creates a lake behind them. Gates in the </a:t>
            </a:r>
            <a:r>
              <a:rPr lang="en-GB" sz="2800" b="1" dirty="0">
                <a:solidFill>
                  <a:schemeClr val="accent2"/>
                </a:solidFill>
              </a:rPr>
              <a:t>dam</a:t>
            </a:r>
            <a:r>
              <a:rPr lang="en-GB" sz="2800" dirty="0"/>
              <a:t> can open to allow large amounts of water through to push the turbines round and generate electricity. </a:t>
            </a:r>
          </a:p>
        </p:txBody>
      </p:sp>
      <p:sp>
        <p:nvSpPr>
          <p:cNvPr id="4" name="TextBox 3">
            <a:extLst>
              <a:ext uri="{FF2B5EF4-FFF2-40B4-BE49-F238E27FC236}">
                <a16:creationId xmlns:a16="http://schemas.microsoft.com/office/drawing/2014/main" id="{BC61EA99-5656-4A64-842B-A875016D09A6}"/>
              </a:ext>
            </a:extLst>
          </p:cNvPr>
          <p:cNvSpPr txBox="1"/>
          <p:nvPr/>
        </p:nvSpPr>
        <p:spPr>
          <a:xfrm>
            <a:off x="7179438" y="2704383"/>
            <a:ext cx="3336554" cy="646331"/>
          </a:xfrm>
          <a:prstGeom prst="rect">
            <a:avLst/>
          </a:prstGeom>
          <a:noFill/>
        </p:spPr>
        <p:txBody>
          <a:bodyPr wrap="none" rtlCol="0">
            <a:spAutoFit/>
          </a:bodyPr>
          <a:lstStyle/>
          <a:p>
            <a:r>
              <a:rPr lang="en-GB" sz="3600" b="1" dirty="0">
                <a:ln w="9525">
                  <a:solidFill>
                    <a:schemeClr val="bg1"/>
                  </a:solidFill>
                  <a:prstDash val="solid"/>
                </a:ln>
                <a:solidFill>
                  <a:srgbClr val="309DC3"/>
                </a:solidFill>
                <a:effectLst>
                  <a:outerShdw blurRad="38100" dist="38100" dir="2700000" algn="tl">
                    <a:srgbClr val="000000">
                      <a:alpha val="43137"/>
                    </a:srgbClr>
                  </a:outerShdw>
                </a:effectLst>
              </a:rPr>
              <a:t>Hydro Electricity</a:t>
            </a:r>
            <a:endParaRPr lang="en-GB" sz="3600" b="1" dirty="0">
              <a:effectLst>
                <a:outerShdw blurRad="38100" dist="38100" dir="2700000" algn="tl">
                  <a:srgbClr val="000000">
                    <a:alpha val="43137"/>
                  </a:srgbClr>
                </a:outerShdw>
              </a:effectLst>
            </a:endParaRPr>
          </a:p>
        </p:txBody>
      </p:sp>
      <p:pic>
        <p:nvPicPr>
          <p:cNvPr id="5" name="Picture 4" descr="A picture containing outdoor, sky, tree, old&#10;&#10;Description automatically generated">
            <a:extLst>
              <a:ext uri="{FF2B5EF4-FFF2-40B4-BE49-F238E27FC236}">
                <a16:creationId xmlns:a16="http://schemas.microsoft.com/office/drawing/2014/main" id="{59B1E00A-7BBD-611C-A120-370563C4E2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154" y="2821464"/>
            <a:ext cx="5085414" cy="3377032"/>
          </a:xfrm>
          <a:prstGeom prst="rect">
            <a:avLst/>
          </a:prstGeom>
        </p:spPr>
      </p:pic>
      <p:sp>
        <p:nvSpPr>
          <p:cNvPr id="6" name="TextBox 5">
            <a:extLst>
              <a:ext uri="{FF2B5EF4-FFF2-40B4-BE49-F238E27FC236}">
                <a16:creationId xmlns:a16="http://schemas.microsoft.com/office/drawing/2014/main" id="{B8B95507-0191-3B7B-1D8A-28CD75FA67B2}"/>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51520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6140F-D9AA-4709-FC4E-A61EE73FAC21}"/>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An attractive place to live and visit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6" name="TextBox 5">
            <a:extLst>
              <a:ext uri="{FF2B5EF4-FFF2-40B4-BE49-F238E27FC236}">
                <a16:creationId xmlns:a16="http://schemas.microsoft.com/office/drawing/2014/main" id="{65D24D8C-4E85-4ABF-9135-D4455121BB42}"/>
              </a:ext>
            </a:extLst>
          </p:cNvPr>
          <p:cNvSpPr txBox="1"/>
          <p:nvPr/>
        </p:nvSpPr>
        <p:spPr>
          <a:xfrm>
            <a:off x="1702106" y="2063306"/>
            <a:ext cx="3363883" cy="523220"/>
          </a:xfrm>
          <a:prstGeom prst="rect">
            <a:avLst/>
          </a:prstGeom>
          <a:noFill/>
        </p:spPr>
        <p:txBody>
          <a:bodyPr wrap="square" rtlCol="0">
            <a:spAutoFit/>
          </a:bodyPr>
          <a:lstStyle/>
          <a:p>
            <a:pPr algn="ctr"/>
            <a:r>
              <a:rPr lang="en-GB" sz="2800" b="1" dirty="0"/>
              <a:t>Living next to a river</a:t>
            </a:r>
          </a:p>
        </p:txBody>
      </p:sp>
      <p:sp>
        <p:nvSpPr>
          <p:cNvPr id="12" name="TextBox 11">
            <a:extLst>
              <a:ext uri="{FF2B5EF4-FFF2-40B4-BE49-F238E27FC236}">
                <a16:creationId xmlns:a16="http://schemas.microsoft.com/office/drawing/2014/main" id="{D2A97B45-BC23-49E4-A02E-76200E806B87}"/>
              </a:ext>
            </a:extLst>
          </p:cNvPr>
          <p:cNvSpPr txBox="1"/>
          <p:nvPr/>
        </p:nvSpPr>
        <p:spPr>
          <a:xfrm>
            <a:off x="5838420" y="2111386"/>
            <a:ext cx="4938916" cy="523220"/>
          </a:xfrm>
          <a:prstGeom prst="rect">
            <a:avLst/>
          </a:prstGeom>
          <a:noFill/>
        </p:spPr>
        <p:txBody>
          <a:bodyPr wrap="none" rtlCol="0">
            <a:spAutoFit/>
          </a:bodyPr>
          <a:lstStyle/>
          <a:p>
            <a:pPr algn="ctr"/>
            <a:r>
              <a:rPr lang="en-GB" sz="2800" b="1" dirty="0"/>
              <a:t>Living on a houseboat on a river</a:t>
            </a:r>
          </a:p>
        </p:txBody>
      </p:sp>
      <p:sp>
        <p:nvSpPr>
          <p:cNvPr id="4" name="TextBox 3">
            <a:extLst>
              <a:ext uri="{FF2B5EF4-FFF2-40B4-BE49-F238E27FC236}">
                <a16:creationId xmlns:a16="http://schemas.microsoft.com/office/drawing/2014/main" id="{EFE0BF35-0B74-491E-8AB0-0219975F1C4F}"/>
              </a:ext>
            </a:extLst>
          </p:cNvPr>
          <p:cNvSpPr txBox="1"/>
          <p:nvPr/>
        </p:nvSpPr>
        <p:spPr>
          <a:xfrm>
            <a:off x="234593" y="1549251"/>
            <a:ext cx="11722813" cy="553998"/>
          </a:xfrm>
          <a:prstGeom prst="rect">
            <a:avLst/>
          </a:prstGeom>
          <a:noFill/>
        </p:spPr>
        <p:txBody>
          <a:bodyPr wrap="square" rtlCol="0">
            <a:spAutoFit/>
          </a:bodyPr>
          <a:lstStyle/>
          <a:p>
            <a:r>
              <a:rPr lang="en-GB" sz="3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There are many reasons why people choose to live near rivers and water.</a:t>
            </a:r>
            <a:endParaRPr lang="en-GB" sz="3000" dirty="0"/>
          </a:p>
        </p:txBody>
      </p:sp>
      <p:sp>
        <p:nvSpPr>
          <p:cNvPr id="7" name="TextBox 6">
            <a:extLst>
              <a:ext uri="{FF2B5EF4-FFF2-40B4-BE49-F238E27FC236}">
                <a16:creationId xmlns:a16="http://schemas.microsoft.com/office/drawing/2014/main" id="{20082424-B96E-4500-A895-4EB9448C1697}"/>
              </a:ext>
            </a:extLst>
          </p:cNvPr>
          <p:cNvSpPr txBox="1"/>
          <p:nvPr/>
        </p:nvSpPr>
        <p:spPr>
          <a:xfrm>
            <a:off x="1308429" y="5406538"/>
            <a:ext cx="4151235" cy="1200329"/>
          </a:xfrm>
          <a:prstGeom prst="rect">
            <a:avLst/>
          </a:prstGeom>
          <a:noFill/>
        </p:spPr>
        <p:txBody>
          <a:bodyPr wrap="square" rtlCol="0">
            <a:spAutoFit/>
          </a:bodyPr>
          <a:lstStyle/>
          <a:p>
            <a:pPr algn="ctr"/>
            <a:r>
              <a:rPr lang="en-GB" sz="2400" dirty="0"/>
              <a:t>People like to live near water, so homes next to or near rivers become more desirable.</a:t>
            </a:r>
          </a:p>
        </p:txBody>
      </p:sp>
      <p:sp>
        <p:nvSpPr>
          <p:cNvPr id="13" name="TextBox 12">
            <a:extLst>
              <a:ext uri="{FF2B5EF4-FFF2-40B4-BE49-F238E27FC236}">
                <a16:creationId xmlns:a16="http://schemas.microsoft.com/office/drawing/2014/main" id="{6147197C-66E0-4283-8B5B-D4F227961FE1}"/>
              </a:ext>
            </a:extLst>
          </p:cNvPr>
          <p:cNvSpPr txBox="1"/>
          <p:nvPr/>
        </p:nvSpPr>
        <p:spPr>
          <a:xfrm flipH="1">
            <a:off x="6232260" y="5221873"/>
            <a:ext cx="4151235" cy="1569660"/>
          </a:xfrm>
          <a:prstGeom prst="rect">
            <a:avLst/>
          </a:prstGeom>
          <a:noFill/>
        </p:spPr>
        <p:txBody>
          <a:bodyPr wrap="square" rtlCol="0">
            <a:spAutoFit/>
          </a:bodyPr>
          <a:lstStyle/>
          <a:p>
            <a:pPr algn="ctr"/>
            <a:r>
              <a:rPr lang="en-GB" sz="2400" dirty="0"/>
              <a:t>Living on boats has become a more affordable way to live for many people in expensive parts of the country, like London.</a:t>
            </a:r>
            <a:endParaRPr lang="en-GB" sz="2400" dirty="0">
              <a:effectLst/>
            </a:endParaRPr>
          </a:p>
        </p:txBody>
      </p:sp>
      <p:pic>
        <p:nvPicPr>
          <p:cNvPr id="14" name="Picture 13" descr="A picture containing outdoor, tree, water, house&#10;&#10;Description automatically generated">
            <a:extLst>
              <a:ext uri="{FF2B5EF4-FFF2-40B4-BE49-F238E27FC236}">
                <a16:creationId xmlns:a16="http://schemas.microsoft.com/office/drawing/2014/main" id="{DCF13CDD-1DD0-E710-09DD-9B8F968244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1314" y="2660027"/>
            <a:ext cx="3554675" cy="2666006"/>
          </a:xfrm>
          <a:prstGeom prst="rect">
            <a:avLst/>
          </a:prstGeom>
        </p:spPr>
      </p:pic>
      <p:pic>
        <p:nvPicPr>
          <p:cNvPr id="16" name="Picture 15" descr="A picture containing text, tree, outdoor, water&#10;&#10;Description automatically generated">
            <a:extLst>
              <a:ext uri="{FF2B5EF4-FFF2-40B4-BE49-F238E27FC236}">
                <a16:creationId xmlns:a16="http://schemas.microsoft.com/office/drawing/2014/main" id="{2F2C0484-651D-2A8D-58BD-E3C9503288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6257" y="2687532"/>
            <a:ext cx="3863239" cy="2577505"/>
          </a:xfrm>
          <a:prstGeom prst="rect">
            <a:avLst/>
          </a:prstGeom>
        </p:spPr>
      </p:pic>
      <p:sp>
        <p:nvSpPr>
          <p:cNvPr id="5" name="TextBox 4">
            <a:extLst>
              <a:ext uri="{FF2B5EF4-FFF2-40B4-BE49-F238E27FC236}">
                <a16:creationId xmlns:a16="http://schemas.microsoft.com/office/drawing/2014/main" id="{E8DF8A0D-EFB1-22BB-2BF6-9FA6D59F2EF3}"/>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408437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17325-36A0-BE71-EED8-DB892524B8A8}"/>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An attractive place to live and visit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6" name="TextBox 15">
            <a:extLst>
              <a:ext uri="{FF2B5EF4-FFF2-40B4-BE49-F238E27FC236}">
                <a16:creationId xmlns:a16="http://schemas.microsoft.com/office/drawing/2014/main" id="{F417C538-E9DA-4852-8D5D-4941D55D2C59}"/>
              </a:ext>
            </a:extLst>
          </p:cNvPr>
          <p:cNvSpPr txBox="1"/>
          <p:nvPr/>
        </p:nvSpPr>
        <p:spPr>
          <a:xfrm>
            <a:off x="7845173" y="4678413"/>
            <a:ext cx="3299076" cy="523220"/>
          </a:xfrm>
          <a:prstGeom prst="rect">
            <a:avLst/>
          </a:prstGeom>
          <a:noFill/>
        </p:spPr>
        <p:txBody>
          <a:bodyPr wrap="square" rtlCol="0">
            <a:spAutoFit/>
          </a:bodyPr>
          <a:lstStyle/>
          <a:p>
            <a:pPr algn="ctr"/>
            <a:r>
              <a:rPr lang="en-GB" sz="2800" b="1" dirty="0"/>
              <a:t>Fishing</a:t>
            </a:r>
            <a:r>
              <a:rPr lang="en-GB" dirty="0"/>
              <a:t> </a:t>
            </a:r>
          </a:p>
        </p:txBody>
      </p:sp>
      <p:sp>
        <p:nvSpPr>
          <p:cNvPr id="19" name="TextBox 18">
            <a:extLst>
              <a:ext uri="{FF2B5EF4-FFF2-40B4-BE49-F238E27FC236}">
                <a16:creationId xmlns:a16="http://schemas.microsoft.com/office/drawing/2014/main" id="{62B7015F-6626-4243-AB20-41F28ECA9AF6}"/>
              </a:ext>
            </a:extLst>
          </p:cNvPr>
          <p:cNvSpPr txBox="1"/>
          <p:nvPr/>
        </p:nvSpPr>
        <p:spPr>
          <a:xfrm>
            <a:off x="623939" y="4678413"/>
            <a:ext cx="3127626" cy="523220"/>
          </a:xfrm>
          <a:prstGeom prst="rect">
            <a:avLst/>
          </a:prstGeom>
          <a:noFill/>
        </p:spPr>
        <p:txBody>
          <a:bodyPr wrap="square" rtlCol="0">
            <a:spAutoFit/>
          </a:bodyPr>
          <a:lstStyle/>
          <a:p>
            <a:pPr algn="ctr"/>
            <a:r>
              <a:rPr lang="en-GB" sz="2800" b="1" dirty="0"/>
              <a:t>Work &amp; business</a:t>
            </a:r>
          </a:p>
        </p:txBody>
      </p:sp>
      <p:sp>
        <p:nvSpPr>
          <p:cNvPr id="22" name="TextBox 21">
            <a:extLst>
              <a:ext uri="{FF2B5EF4-FFF2-40B4-BE49-F238E27FC236}">
                <a16:creationId xmlns:a16="http://schemas.microsoft.com/office/drawing/2014/main" id="{DA51F32D-9328-46F5-A218-B11276712246}"/>
              </a:ext>
            </a:extLst>
          </p:cNvPr>
          <p:cNvSpPr txBox="1"/>
          <p:nvPr/>
        </p:nvSpPr>
        <p:spPr>
          <a:xfrm>
            <a:off x="4367625" y="4669165"/>
            <a:ext cx="3127626" cy="523220"/>
          </a:xfrm>
          <a:prstGeom prst="rect">
            <a:avLst/>
          </a:prstGeom>
          <a:noFill/>
        </p:spPr>
        <p:txBody>
          <a:bodyPr wrap="square" rtlCol="0">
            <a:spAutoFit/>
          </a:bodyPr>
          <a:lstStyle/>
          <a:p>
            <a:pPr algn="ctr"/>
            <a:r>
              <a:rPr lang="en-GB" sz="2800" b="1" dirty="0"/>
              <a:t>Fun &amp; sports</a:t>
            </a:r>
          </a:p>
        </p:txBody>
      </p:sp>
      <p:sp>
        <p:nvSpPr>
          <p:cNvPr id="2" name="TextBox 1">
            <a:extLst>
              <a:ext uri="{FF2B5EF4-FFF2-40B4-BE49-F238E27FC236}">
                <a16:creationId xmlns:a16="http://schemas.microsoft.com/office/drawing/2014/main" id="{901361D0-D568-4BD8-B00D-C8ED806234FB}"/>
              </a:ext>
            </a:extLst>
          </p:cNvPr>
          <p:cNvSpPr txBox="1"/>
          <p:nvPr/>
        </p:nvSpPr>
        <p:spPr>
          <a:xfrm>
            <a:off x="819853" y="5357127"/>
            <a:ext cx="10404407" cy="830997"/>
          </a:xfrm>
          <a:prstGeom prst="rect">
            <a:avLst/>
          </a:prstGeom>
          <a:noFill/>
        </p:spPr>
        <p:txBody>
          <a:bodyPr wrap="square" rtlCol="0">
            <a:spAutoFit/>
          </a:bodyPr>
          <a:lstStyle/>
          <a:p>
            <a:r>
              <a:rPr lang="en-GB" sz="2300" dirty="0"/>
              <a:t>People visit rivers to take part in water sports or have hobbies like fishing or boating. Businesses become needed near rivers to service the people who go there.</a:t>
            </a:r>
            <a:endParaRPr lang="en-GB" sz="2300" dirty="0">
              <a:effectLst/>
            </a:endParaRPr>
          </a:p>
        </p:txBody>
      </p:sp>
      <p:sp>
        <p:nvSpPr>
          <p:cNvPr id="20" name="TextBox 19">
            <a:extLst>
              <a:ext uri="{FF2B5EF4-FFF2-40B4-BE49-F238E27FC236}">
                <a16:creationId xmlns:a16="http://schemas.microsoft.com/office/drawing/2014/main" id="{FB35D3F4-2D84-4C4A-86FC-F73852B0CB36}"/>
              </a:ext>
            </a:extLst>
          </p:cNvPr>
          <p:cNvSpPr txBox="1"/>
          <p:nvPr/>
        </p:nvSpPr>
        <p:spPr>
          <a:xfrm>
            <a:off x="262260" y="1702507"/>
            <a:ext cx="11790022" cy="553998"/>
          </a:xfrm>
          <a:prstGeom prst="rect">
            <a:avLst/>
          </a:prstGeom>
          <a:noFill/>
        </p:spPr>
        <p:txBody>
          <a:bodyPr wrap="none" rtlCol="0">
            <a:spAutoFit/>
          </a:bodyPr>
          <a:lstStyle/>
          <a:p>
            <a:r>
              <a:rPr lang="en-GB" sz="3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There are many reasons why people choose to live near rivers and water.</a:t>
            </a:r>
            <a:endParaRPr lang="en-GB" sz="3000" dirty="0"/>
          </a:p>
        </p:txBody>
      </p:sp>
      <p:pic>
        <p:nvPicPr>
          <p:cNvPr id="4" name="Picture 3" descr="A group of people in canoes on a river&#10;&#10;Description automatically generated with medium confidence">
            <a:extLst>
              <a:ext uri="{FF2B5EF4-FFF2-40B4-BE49-F238E27FC236}">
                <a16:creationId xmlns:a16="http://schemas.microsoft.com/office/drawing/2014/main" id="{9156AD05-1929-A169-0F3D-1168DC0EE7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9158" y="2421247"/>
            <a:ext cx="2984560" cy="2238420"/>
          </a:xfrm>
          <a:prstGeom prst="rect">
            <a:avLst/>
          </a:prstGeom>
        </p:spPr>
      </p:pic>
      <p:pic>
        <p:nvPicPr>
          <p:cNvPr id="6" name="Picture 5" descr="A group of people walking along a river&#10;&#10;Description automatically generated with medium confidence">
            <a:extLst>
              <a:ext uri="{FF2B5EF4-FFF2-40B4-BE49-F238E27FC236}">
                <a16:creationId xmlns:a16="http://schemas.microsoft.com/office/drawing/2014/main" id="{AF75809F-27B1-F185-D6F3-7CB30BB224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059" y="2432514"/>
            <a:ext cx="3345386" cy="2232000"/>
          </a:xfrm>
          <a:prstGeom prst="rect">
            <a:avLst/>
          </a:prstGeom>
        </p:spPr>
      </p:pic>
      <p:pic>
        <p:nvPicPr>
          <p:cNvPr id="12" name="Picture 11" descr="A picture containing water, tree, river, outdoor&#10;&#10;Description automatically generated">
            <a:extLst>
              <a:ext uri="{FF2B5EF4-FFF2-40B4-BE49-F238E27FC236}">
                <a16:creationId xmlns:a16="http://schemas.microsoft.com/office/drawing/2014/main" id="{1808A901-E94A-B6CC-90A5-D9741A11F9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2431" y="2418036"/>
            <a:ext cx="2984561" cy="2238421"/>
          </a:xfrm>
          <a:prstGeom prst="rect">
            <a:avLst/>
          </a:prstGeom>
        </p:spPr>
      </p:pic>
      <p:sp>
        <p:nvSpPr>
          <p:cNvPr id="7" name="TextBox 6">
            <a:extLst>
              <a:ext uri="{FF2B5EF4-FFF2-40B4-BE49-F238E27FC236}">
                <a16:creationId xmlns:a16="http://schemas.microsoft.com/office/drawing/2014/main" id="{1C884C79-7419-0198-909F-B88C95831504}"/>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279616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3913C-CACD-B7D7-F822-B28D1E1D616C}"/>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Homework – Choose two tasks from the homework sheet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pic>
        <p:nvPicPr>
          <p:cNvPr id="3" name="Picture 2">
            <a:extLst>
              <a:ext uri="{FF2B5EF4-FFF2-40B4-BE49-F238E27FC236}">
                <a16:creationId xmlns:a16="http://schemas.microsoft.com/office/drawing/2014/main" id="{E2755B14-2AFD-428F-B4CA-A5EA3484138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6019333" y="4163657"/>
            <a:ext cx="2933836" cy="2667169"/>
          </a:xfrm>
          <a:prstGeom prst="rect">
            <a:avLst/>
          </a:prstGeom>
        </p:spPr>
      </p:pic>
      <p:pic>
        <p:nvPicPr>
          <p:cNvPr id="15" name="Picture 14">
            <a:extLst>
              <a:ext uri="{FF2B5EF4-FFF2-40B4-BE49-F238E27FC236}">
                <a16:creationId xmlns:a16="http://schemas.microsoft.com/office/drawing/2014/main" id="{269395AD-76C3-441C-955E-3DB91B60A688}"/>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8953169" y="1579975"/>
            <a:ext cx="3167606" cy="3887841"/>
          </a:xfrm>
          <a:prstGeom prst="rect">
            <a:avLst/>
          </a:prstGeom>
        </p:spPr>
      </p:pic>
      <p:pic>
        <p:nvPicPr>
          <p:cNvPr id="19" name="Picture 18">
            <a:extLst>
              <a:ext uri="{FF2B5EF4-FFF2-40B4-BE49-F238E27FC236}">
                <a16:creationId xmlns:a16="http://schemas.microsoft.com/office/drawing/2014/main" id="{52ADF13E-4C06-484D-A2B3-DFF05F04A0D7}"/>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53246" y="1664390"/>
            <a:ext cx="3030196" cy="2617910"/>
          </a:xfrm>
          <a:prstGeom prst="rect">
            <a:avLst/>
          </a:prstGeom>
        </p:spPr>
      </p:pic>
      <p:pic>
        <p:nvPicPr>
          <p:cNvPr id="21" name="Picture 20">
            <a:extLst>
              <a:ext uri="{FF2B5EF4-FFF2-40B4-BE49-F238E27FC236}">
                <a16:creationId xmlns:a16="http://schemas.microsoft.com/office/drawing/2014/main" id="{779039ED-37F7-4820-ACB7-0B6131B52437}"/>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272066" y="1507853"/>
            <a:ext cx="3303081" cy="2749081"/>
          </a:xfrm>
          <a:prstGeom prst="rect">
            <a:avLst/>
          </a:prstGeom>
        </p:spPr>
      </p:pic>
      <p:pic>
        <p:nvPicPr>
          <p:cNvPr id="2" name="Picture 1">
            <a:extLst>
              <a:ext uri="{FF2B5EF4-FFF2-40B4-BE49-F238E27FC236}">
                <a16:creationId xmlns:a16="http://schemas.microsoft.com/office/drawing/2014/main" id="{333886D4-9343-49E6-95D6-9583455B08C6}"/>
              </a:ext>
            </a:extLst>
          </p:cNvPr>
          <p:cNvPicPr>
            <a:picLocks noChangeAspect="1"/>
          </p:cNvPicPr>
          <p:nvPr/>
        </p:nvPicPr>
        <p:blipFill>
          <a:blip r:embed="rId14"/>
          <a:stretch>
            <a:fillRect/>
          </a:stretch>
        </p:blipFill>
        <p:spPr>
          <a:xfrm>
            <a:off x="2441995" y="4256934"/>
            <a:ext cx="3365021" cy="2516187"/>
          </a:xfrm>
          <a:prstGeom prst="rect">
            <a:avLst/>
          </a:prstGeom>
        </p:spPr>
      </p:pic>
      <p:pic>
        <p:nvPicPr>
          <p:cNvPr id="4" name="Picture 3">
            <a:extLst>
              <a:ext uri="{FF2B5EF4-FFF2-40B4-BE49-F238E27FC236}">
                <a16:creationId xmlns:a16="http://schemas.microsoft.com/office/drawing/2014/main" id="{A2DB49D7-5348-E75B-D027-6BC4BDBE95D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5292" y="4599649"/>
            <a:ext cx="2132458" cy="2071150"/>
          </a:xfrm>
          <a:prstGeom prst="rect">
            <a:avLst/>
          </a:prstGeom>
        </p:spPr>
      </p:pic>
      <p:sp>
        <p:nvSpPr>
          <p:cNvPr id="7" name="TextBox 6">
            <a:extLst>
              <a:ext uri="{FF2B5EF4-FFF2-40B4-BE49-F238E27FC236}">
                <a16:creationId xmlns:a16="http://schemas.microsoft.com/office/drawing/2014/main" id="{8DD61FC5-E40C-739A-657E-0E0106F9F37C}"/>
              </a:ext>
            </a:extLst>
          </p:cNvPr>
          <p:cNvSpPr txBox="1">
            <a:spLocks noGrp="1" noRot="1" noMove="1" noResize="1" noEditPoints="1" noAdjustHandles="1" noChangeArrowheads="1" noChangeShapeType="1"/>
          </p:cNvSpPr>
          <p:nvPr/>
        </p:nvSpPr>
        <p:spPr>
          <a:xfrm>
            <a:off x="11193353" y="83021"/>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3373160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635A-41A0-5267-9ED3-937D4EF9D1A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8342D14-D6C7-F44C-0E15-3F21E5F97BD8}"/>
              </a:ext>
            </a:extLst>
          </p:cNvPr>
          <p:cNvPicPr>
            <a:picLocks noGrp="1" noRot="1" noChangeAspec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pic>
        <p:nvPicPr>
          <p:cNvPr id="9" name="Picture 8">
            <a:extLst>
              <a:ext uri="{FF2B5EF4-FFF2-40B4-BE49-F238E27FC236}">
                <a16:creationId xmlns:a16="http://schemas.microsoft.com/office/drawing/2014/main" id="{B8A6808E-3429-30C8-3281-4C0FDBDE175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AE99C13C-2D46-719D-F0A4-9ABA3A62CD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sp>
        <p:nvSpPr>
          <p:cNvPr id="2" name="TextBox 9">
            <a:extLst>
              <a:ext uri="{FF2B5EF4-FFF2-40B4-BE49-F238E27FC236}">
                <a16:creationId xmlns:a16="http://schemas.microsoft.com/office/drawing/2014/main" id="{F1CA2CD7-DFBE-0E2F-130D-41B547097D21}"/>
              </a:ext>
            </a:extLst>
          </p:cNvPr>
          <p:cNvSpPr txBox="1"/>
          <p:nvPr/>
        </p:nvSpPr>
        <p:spPr>
          <a:xfrm>
            <a:off x="1191080" y="1813748"/>
            <a:ext cx="9809840" cy="1354217"/>
          </a:xfrm>
          <a:prstGeom prst="rect">
            <a:avLst/>
          </a:prstGeom>
        </p:spPr>
        <p:txBody>
          <a:bodyPr wrap="square" lIns="0" tIns="0" rIns="0" bIns="0" rtlCol="0" anchor="t">
            <a:spAutoFit/>
          </a:bodyPr>
          <a:lstStyle/>
          <a:p>
            <a:pPr algn="ctr">
              <a:spcBef>
                <a:spcPct val="0"/>
              </a:spcBef>
            </a:pPr>
            <a:r>
              <a:rPr lang="en-US" sz="4400" b="1" dirty="0">
                <a:latin typeface="Montserrat Classic Bold"/>
                <a:ea typeface="Montserrat Classic Bold"/>
                <a:cs typeface="Montserrat Classic Bold"/>
                <a:sym typeface="Montserrat Classic Bold"/>
              </a:rPr>
              <a:t>These lessons have been produced by </a:t>
            </a:r>
          </a:p>
          <a:p>
            <a:pPr algn="ctr">
              <a:spcBef>
                <a:spcPct val="0"/>
              </a:spcBef>
            </a:pPr>
            <a:r>
              <a:rPr lang="en-US" sz="4400" b="1" dirty="0">
                <a:solidFill>
                  <a:srgbClr val="467886"/>
                </a:solidFill>
                <a:latin typeface="Montserrat Classic Bold"/>
                <a:ea typeface="Montserrat Classic Bold"/>
                <a:cs typeface="Montserrat Classic Bold"/>
                <a:sym typeface="Montserrat Classic Bold"/>
                <a:hlinkClick r:id="rId7">
                  <a:extLst>
                    <a:ext uri="{A12FA001-AC4F-418D-AE19-62706E023703}">
                      <ahyp:hlinkClr xmlns:ahyp="http://schemas.microsoft.com/office/drawing/2018/hyperlinkcolor" val="tx"/>
                    </a:ext>
                  </a:extLst>
                </a:hlinkClick>
              </a:rPr>
              <a:t>The Flood Hub People</a:t>
            </a:r>
            <a:r>
              <a:rPr lang="en-US" sz="4400" b="1" dirty="0">
                <a:solidFill>
                  <a:srgbClr val="467886"/>
                </a:solidFill>
                <a:latin typeface="Montserrat Classic Bold"/>
                <a:ea typeface="Montserrat Classic Bold"/>
                <a:cs typeface="Montserrat Classic Bold"/>
                <a:sym typeface="Montserrat Classic Bold"/>
              </a:rPr>
              <a:t> </a:t>
            </a:r>
            <a:r>
              <a:rPr lang="en-US" sz="4400" b="1" dirty="0">
                <a:latin typeface="Montserrat Classic Bold"/>
                <a:ea typeface="Montserrat Classic Bold"/>
                <a:cs typeface="Montserrat Classic Bold"/>
                <a:sym typeface="Montserrat Classic Bold"/>
              </a:rPr>
              <a:t>for The Flood Hub. </a:t>
            </a:r>
          </a:p>
        </p:txBody>
      </p:sp>
      <p:sp>
        <p:nvSpPr>
          <p:cNvPr id="6" name="TextBox 5">
            <a:extLst>
              <a:ext uri="{FF2B5EF4-FFF2-40B4-BE49-F238E27FC236}">
                <a16:creationId xmlns:a16="http://schemas.microsoft.com/office/drawing/2014/main" id="{C9350338-2B9C-9669-3A9E-B8974AEFB03E}"/>
              </a:ext>
            </a:extLst>
          </p:cNvPr>
          <p:cNvSpPr txBox="1"/>
          <p:nvPr/>
        </p:nvSpPr>
        <p:spPr>
          <a:xfrm>
            <a:off x="3621962" y="3816577"/>
            <a:ext cx="7155629" cy="1569660"/>
          </a:xfrm>
          <a:prstGeom prst="rect">
            <a:avLst/>
          </a:prstGeom>
          <a:noFill/>
        </p:spPr>
        <p:txBody>
          <a:bodyPr wrap="square">
            <a:spAutoFit/>
          </a:bodyPr>
          <a:lstStyle/>
          <a:p>
            <a:pPr>
              <a:spcBef>
                <a:spcPct val="0"/>
              </a:spcBef>
            </a:pPr>
            <a:r>
              <a:rPr lang="en-US" sz="3200" b="1" dirty="0">
                <a:latin typeface="Montserrat Classic Bold"/>
                <a:ea typeface="Montserrat Classic Bold"/>
                <a:cs typeface="Montserrat Classic Bold"/>
                <a:sym typeface="Montserrat Classic Bold"/>
              </a:rPr>
              <a:t>Scan the QR code to access our ‘Learning’ section. Or visit here: </a:t>
            </a:r>
            <a:r>
              <a:rPr lang="en-US" sz="3200" b="1" dirty="0">
                <a:solidFill>
                  <a:srgbClr val="467886"/>
                </a:solidFill>
                <a:latin typeface="Montserrat Classic Bold"/>
                <a:ea typeface="Montserrat Classic Bold"/>
                <a:cs typeface="Montserrat Classic Bold"/>
                <a:sym typeface="Montserrat Classic Bold"/>
                <a:hlinkClick r:id="rId8">
                  <a:extLst>
                    <a:ext uri="{A12FA001-AC4F-418D-AE19-62706E023703}">
                      <ahyp:hlinkClr xmlns:ahyp="http://schemas.microsoft.com/office/drawing/2018/hyperlinkcolor" val="tx"/>
                    </a:ext>
                  </a:extLst>
                </a:hlinkClick>
              </a:rPr>
              <a:t>https://thefloodhub.co.uk/learning/</a:t>
            </a:r>
            <a:r>
              <a:rPr lang="en-US" sz="3200" b="1" dirty="0">
                <a:solidFill>
                  <a:srgbClr val="467886"/>
                </a:solidFill>
                <a:latin typeface="Montserrat Classic Bold"/>
                <a:ea typeface="Montserrat Classic Bold"/>
                <a:cs typeface="Montserrat Classic Bold"/>
                <a:sym typeface="Montserrat Classic Bold"/>
              </a:rPr>
              <a:t>  </a:t>
            </a:r>
          </a:p>
        </p:txBody>
      </p:sp>
      <p:sp>
        <p:nvSpPr>
          <p:cNvPr id="5" name="TextBox 4">
            <a:extLst>
              <a:ext uri="{FF2B5EF4-FFF2-40B4-BE49-F238E27FC236}">
                <a16:creationId xmlns:a16="http://schemas.microsoft.com/office/drawing/2014/main" id="{FE985E26-D28C-8009-2D25-7265FCE4EAC0}"/>
              </a:ext>
            </a:extLst>
          </p:cNvPr>
          <p:cNvSpPr txBox="1">
            <a:spLocks/>
          </p:cNvSpPr>
          <p:nvPr/>
        </p:nvSpPr>
        <p:spPr>
          <a:xfrm>
            <a:off x="71224" y="6537279"/>
            <a:ext cx="1026056" cy="276999"/>
          </a:xfrm>
          <a:prstGeom prst="rect">
            <a:avLst/>
          </a:prstGeom>
          <a:noFill/>
        </p:spPr>
        <p:txBody>
          <a:bodyPr wrap="square" rtlCol="0">
            <a:spAutoFit/>
          </a:bodyPr>
          <a:lstStyle/>
          <a:p>
            <a:r>
              <a:rPr lang="en-GB" sz="1200" dirty="0">
                <a:solidFill>
                  <a:schemeClr val="bg1">
                    <a:lumMod val="65000"/>
                  </a:schemeClr>
                </a:solidFill>
              </a:rPr>
              <a:t>FT </a:t>
            </a:r>
            <a:r>
              <a:rPr lang="en-GB" sz="1200">
                <a:solidFill>
                  <a:schemeClr val="bg1">
                    <a:lumMod val="65000"/>
                  </a:schemeClr>
                </a:solidFill>
              </a:rPr>
              <a:t>Q C39 </a:t>
            </a:r>
            <a:r>
              <a:rPr lang="en-GB" sz="1200" dirty="0">
                <a:solidFill>
                  <a:schemeClr val="bg1">
                    <a:lumMod val="65000"/>
                  </a:schemeClr>
                </a:solidFill>
              </a:rPr>
              <a:t>R2</a:t>
            </a:r>
          </a:p>
        </p:txBody>
      </p:sp>
      <p:sp>
        <p:nvSpPr>
          <p:cNvPr id="12" name="Rectangle 11">
            <a:extLst>
              <a:ext uri="{FF2B5EF4-FFF2-40B4-BE49-F238E27FC236}">
                <a16:creationId xmlns:a16="http://schemas.microsoft.com/office/drawing/2014/main" id="{96948E03-4D0A-C4B4-77B1-712250AF6EB7}"/>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13" name="Picture 12">
            <a:extLst>
              <a:ext uri="{FF2B5EF4-FFF2-40B4-BE49-F238E27FC236}">
                <a16:creationId xmlns:a16="http://schemas.microsoft.com/office/drawing/2014/main" id="{BD13BD12-0C7F-F382-3886-18011FD5E345}"/>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7154" y="320721"/>
            <a:ext cx="945401" cy="1328672"/>
          </a:xfrm>
          <a:prstGeom prst="rect">
            <a:avLst/>
          </a:prstGeom>
        </p:spPr>
      </p:pic>
      <p:pic>
        <p:nvPicPr>
          <p:cNvPr id="15" name="Picture 14">
            <a:extLst>
              <a:ext uri="{FF2B5EF4-FFF2-40B4-BE49-F238E27FC236}">
                <a16:creationId xmlns:a16="http://schemas.microsoft.com/office/drawing/2014/main" id="{B995E0AC-1C44-FDE3-0B90-A333EC167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6294" y="3584749"/>
            <a:ext cx="2048839" cy="2033317"/>
          </a:xfrm>
          <a:prstGeom prst="rect">
            <a:avLst/>
          </a:prstGeom>
        </p:spPr>
      </p:pic>
    </p:spTree>
    <p:extLst>
      <p:ext uri="{BB962C8B-B14F-4D97-AF65-F5344CB8AC3E}">
        <p14:creationId xmlns:p14="http://schemas.microsoft.com/office/powerpoint/2010/main" val="3313219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CA498-61EF-C872-843A-DA8F439170A0}"/>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20" name="TextBox 19">
            <a:extLst>
              <a:ext uri="{FF2B5EF4-FFF2-40B4-BE49-F238E27FC236}">
                <a16:creationId xmlns:a16="http://schemas.microsoft.com/office/drawing/2014/main" id="{B6B28F67-352D-4E77-92BA-07678BD42CB4}"/>
              </a:ext>
            </a:extLst>
          </p:cNvPr>
          <p:cNvSpPr txBox="1"/>
          <p:nvPr/>
        </p:nvSpPr>
        <p:spPr>
          <a:xfrm>
            <a:off x="1292555" y="2119118"/>
            <a:ext cx="5215093" cy="2123658"/>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Throughout history people have settled around rivers.</a:t>
            </a:r>
          </a:p>
        </p:txBody>
      </p:sp>
      <p:sp>
        <p:nvSpPr>
          <p:cNvPr id="12" name="TextBox 11">
            <a:extLst>
              <a:ext uri="{FF2B5EF4-FFF2-40B4-BE49-F238E27FC236}">
                <a16:creationId xmlns:a16="http://schemas.microsoft.com/office/drawing/2014/main" id="{F9986830-AF19-4A8F-B2FF-CA503FD432C3}"/>
              </a:ext>
            </a:extLst>
          </p:cNvPr>
          <p:cNvSpPr txBox="1"/>
          <p:nvPr/>
        </p:nvSpPr>
        <p:spPr>
          <a:xfrm>
            <a:off x="1481804" y="5039422"/>
            <a:ext cx="9932313"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Can you think of some reasons why? </a:t>
            </a:r>
          </a:p>
        </p:txBody>
      </p:sp>
      <p:pic>
        <p:nvPicPr>
          <p:cNvPr id="3" name="Picture 2">
            <a:extLst>
              <a:ext uri="{FF2B5EF4-FFF2-40B4-BE49-F238E27FC236}">
                <a16:creationId xmlns:a16="http://schemas.microsoft.com/office/drawing/2014/main" id="{953696E6-8B26-F45C-9890-258794FC2413}"/>
              </a:ext>
            </a:extLst>
          </p:cNvPr>
          <p:cNvPicPr>
            <a:picLocks noChangeAspect="1"/>
          </p:cNvPicPr>
          <p:nvPr/>
        </p:nvPicPr>
        <p:blipFill rotWithShape="1">
          <a:blip r:embed="rId10"/>
          <a:srcRect t="22214" b="-1"/>
          <a:stretch/>
        </p:blipFill>
        <p:spPr>
          <a:xfrm>
            <a:off x="6261868" y="1741735"/>
            <a:ext cx="5505578" cy="3184694"/>
          </a:xfrm>
          <a:prstGeom prst="rect">
            <a:avLst/>
          </a:prstGeom>
        </p:spPr>
      </p:pic>
      <p:sp>
        <p:nvSpPr>
          <p:cNvPr id="5" name="TextBox 4">
            <a:extLst>
              <a:ext uri="{FF2B5EF4-FFF2-40B4-BE49-F238E27FC236}">
                <a16:creationId xmlns:a16="http://schemas.microsoft.com/office/drawing/2014/main" id="{E00273C3-4ED5-1F2D-814F-5AF449C072AE}"/>
              </a:ext>
            </a:extLst>
          </p:cNvPr>
          <p:cNvSpPr txBox="1">
            <a:spLocks noGrp="1" noRot="1" noMove="1" noResize="1" noEditPoints="1" noAdjustHandles="1" noChangeArrowheads="1" noChangeShapeType="1"/>
          </p:cNvSpPr>
          <p:nvPr/>
        </p:nvSpPr>
        <p:spPr>
          <a:xfrm>
            <a:off x="71224" y="6537279"/>
            <a:ext cx="945400"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33778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5EEA8-219E-3D44-7FD2-F2600F5D22BC}"/>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4" name="TextBox 3">
            <a:extLst>
              <a:ext uri="{FF2B5EF4-FFF2-40B4-BE49-F238E27FC236}">
                <a16:creationId xmlns:a16="http://schemas.microsoft.com/office/drawing/2014/main" id="{2425CAE7-4C43-46AE-8186-F6965EC4656D}"/>
              </a:ext>
            </a:extLst>
          </p:cNvPr>
          <p:cNvSpPr txBox="1"/>
          <p:nvPr/>
        </p:nvSpPr>
        <p:spPr>
          <a:xfrm>
            <a:off x="6096000" y="3671650"/>
            <a:ext cx="5770251" cy="523220"/>
          </a:xfrm>
          <a:prstGeom prst="rect">
            <a:avLst/>
          </a:prstGeom>
          <a:noFill/>
          <a:effectLst>
            <a:softEdge rad="63500"/>
          </a:effectLst>
        </p:spPr>
        <p:txBody>
          <a:bodyPr wrap="square" rtlCol="0">
            <a:spAutoFit/>
          </a:bodyPr>
          <a:lstStyle/>
          <a:p>
            <a:pPr marL="457200" indent="-457200">
              <a:buFont typeface="Arial" panose="020B0604020202020204" pitchFamily="34" charset="0"/>
              <a:buChar char="•"/>
            </a:pPr>
            <a:r>
              <a:rPr lang="en-GB" sz="2800" dirty="0"/>
              <a:t>Water to drink, cook and clean.</a:t>
            </a:r>
          </a:p>
        </p:txBody>
      </p:sp>
      <p:sp>
        <p:nvSpPr>
          <p:cNvPr id="7" name="TextBox 6">
            <a:extLst>
              <a:ext uri="{FF2B5EF4-FFF2-40B4-BE49-F238E27FC236}">
                <a16:creationId xmlns:a16="http://schemas.microsoft.com/office/drawing/2014/main" id="{8CD07954-3722-49F3-981E-64E9CD0B7F3C}"/>
              </a:ext>
            </a:extLst>
          </p:cNvPr>
          <p:cNvSpPr txBox="1"/>
          <p:nvPr/>
        </p:nvSpPr>
        <p:spPr>
          <a:xfrm>
            <a:off x="6096000" y="4779644"/>
            <a:ext cx="5916984" cy="954107"/>
          </a:xfrm>
          <a:prstGeom prst="rect">
            <a:avLst/>
          </a:prstGeom>
          <a:noFill/>
          <a:effectLst>
            <a:softEdge rad="63500"/>
          </a:effectLst>
        </p:spPr>
        <p:txBody>
          <a:bodyPr wrap="square" rtlCol="0">
            <a:spAutoFit/>
          </a:bodyPr>
          <a:lstStyle/>
          <a:p>
            <a:pPr marL="457200" indent="-457200">
              <a:buFont typeface="Arial" panose="020B0604020202020204" pitchFamily="34" charset="0"/>
              <a:buChar char="•"/>
            </a:pPr>
            <a:r>
              <a:rPr lang="en-GB" sz="2800" dirty="0"/>
              <a:t>Animals living in and around rivers provided people with food.</a:t>
            </a:r>
          </a:p>
        </p:txBody>
      </p:sp>
      <p:sp>
        <p:nvSpPr>
          <p:cNvPr id="12" name="TextBox 11">
            <a:extLst>
              <a:ext uri="{FF2B5EF4-FFF2-40B4-BE49-F238E27FC236}">
                <a16:creationId xmlns:a16="http://schemas.microsoft.com/office/drawing/2014/main" id="{B682D9A8-AFA6-4DB5-88C2-46FE263D5ECE}"/>
              </a:ext>
            </a:extLst>
          </p:cNvPr>
          <p:cNvSpPr txBox="1"/>
          <p:nvPr/>
        </p:nvSpPr>
        <p:spPr>
          <a:xfrm>
            <a:off x="647167" y="1601302"/>
            <a:ext cx="11197679" cy="1323439"/>
          </a:xfrm>
          <a:prstGeom prst="rect">
            <a:avLst/>
          </a:prstGeom>
          <a:noFill/>
        </p:spPr>
        <p:txBody>
          <a:bodyPr wrap="square" rtlCol="0">
            <a:spAutoFit/>
          </a:bodyPr>
          <a:lstStyle/>
          <a:p>
            <a:pPr algn="ctr"/>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Villages began to develop along rivers because they provide lots of </a:t>
            </a:r>
            <a:r>
              <a:rPr lang="en-GB" sz="40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resources</a:t>
            </a:r>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 for people to use.</a:t>
            </a:r>
          </a:p>
        </p:txBody>
      </p:sp>
      <p:pic>
        <p:nvPicPr>
          <p:cNvPr id="6" name="Picture 5" descr="A fish jumping out of water&#10;&#10;Description automatically generated">
            <a:extLst>
              <a:ext uri="{FF2B5EF4-FFF2-40B4-BE49-F238E27FC236}">
                <a16:creationId xmlns:a16="http://schemas.microsoft.com/office/drawing/2014/main" id="{26DB75CC-1520-84F9-67B9-A9C16FAC9E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749" y="3289037"/>
            <a:ext cx="5345558" cy="2669786"/>
          </a:xfrm>
          <a:prstGeom prst="rect">
            <a:avLst/>
          </a:prstGeom>
        </p:spPr>
      </p:pic>
      <p:sp>
        <p:nvSpPr>
          <p:cNvPr id="5" name="TextBox 4">
            <a:extLst>
              <a:ext uri="{FF2B5EF4-FFF2-40B4-BE49-F238E27FC236}">
                <a16:creationId xmlns:a16="http://schemas.microsoft.com/office/drawing/2014/main" id="{6A498EC8-2719-0BB0-7917-DFB8C8ACBAF9}"/>
              </a:ext>
            </a:extLst>
          </p:cNvPr>
          <p:cNvSpPr txBox="1">
            <a:spLocks noGrp="1" noRot="1" noMove="1" noResize="1" noEditPoints="1" noAdjustHandles="1" noChangeArrowheads="1" noChangeShapeType="1"/>
          </p:cNvSpPr>
          <p:nvPr/>
        </p:nvSpPr>
        <p:spPr>
          <a:xfrm>
            <a:off x="71224" y="6537279"/>
            <a:ext cx="945400"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42849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DEAD0B-2C80-3E61-EC56-25017569FE7D}"/>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6743" y="350596"/>
            <a:ext cx="945401" cy="1328672"/>
          </a:xfrm>
          <a:prstGeom prst="rect">
            <a:avLst/>
          </a:prstGeom>
        </p:spPr>
      </p:pic>
      <p:sp>
        <p:nvSpPr>
          <p:cNvPr id="18" name="TextBox 17">
            <a:extLst>
              <a:ext uri="{FF2B5EF4-FFF2-40B4-BE49-F238E27FC236}">
                <a16:creationId xmlns:a16="http://schemas.microsoft.com/office/drawing/2014/main" id="{9B72976E-DCC4-4CE5-8C60-BF7CFC7C3024}"/>
              </a:ext>
            </a:extLst>
          </p:cNvPr>
          <p:cNvSpPr txBox="1"/>
          <p:nvPr/>
        </p:nvSpPr>
        <p:spPr>
          <a:xfrm>
            <a:off x="6302048" y="3316566"/>
            <a:ext cx="5519745" cy="2246769"/>
          </a:xfrm>
          <a:prstGeom prst="rect">
            <a:avLst/>
          </a:prstGeom>
          <a:noFill/>
          <a:effectLst>
            <a:softEdge rad="63500"/>
          </a:effectLst>
        </p:spPr>
        <p:txBody>
          <a:bodyPr wrap="square" rtlCol="0">
            <a:spAutoFit/>
          </a:bodyPr>
          <a:lstStyle/>
          <a:p>
            <a:r>
              <a:rPr lang="en-GB" sz="2800" dirty="0"/>
              <a:t>When the river floods, water travels across the land and sediment and nutrients are spread over the </a:t>
            </a:r>
            <a:r>
              <a:rPr lang="en-GB" sz="2800" b="1" dirty="0">
                <a:solidFill>
                  <a:schemeClr val="accent2"/>
                </a:solidFill>
              </a:rPr>
              <a:t>floodplain</a:t>
            </a:r>
            <a:r>
              <a:rPr lang="en-GB" sz="2800" dirty="0"/>
              <a:t>.</a:t>
            </a:r>
            <a:r>
              <a:rPr lang="en-GB" sz="2800" dirty="0">
                <a:solidFill>
                  <a:schemeClr val="accent2"/>
                </a:solidFill>
              </a:rPr>
              <a:t> </a:t>
            </a:r>
            <a:r>
              <a:rPr lang="en-GB" sz="2800" dirty="0"/>
              <a:t>This provides fertile land to grow crops and feed animals.</a:t>
            </a:r>
          </a:p>
        </p:txBody>
      </p:sp>
      <p:sp>
        <p:nvSpPr>
          <p:cNvPr id="2" name="Rectangle 1">
            <a:extLst>
              <a:ext uri="{FF2B5EF4-FFF2-40B4-BE49-F238E27FC236}">
                <a16:creationId xmlns:a16="http://schemas.microsoft.com/office/drawing/2014/main" id="{E5DF0BA9-2D6D-49D0-82CF-7E1A08528C7D}"/>
              </a:ext>
            </a:extLst>
          </p:cNvPr>
          <p:cNvSpPr/>
          <p:nvPr/>
        </p:nvSpPr>
        <p:spPr>
          <a:xfrm>
            <a:off x="3187671" y="1572990"/>
            <a:ext cx="5816657" cy="769441"/>
          </a:xfrm>
          <a:prstGeom prst="rect">
            <a:avLst/>
          </a:prstGeom>
        </p:spPr>
        <p:txBody>
          <a:bodyPr wrap="none">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Agriculture and Farming</a:t>
            </a:r>
          </a:p>
        </p:txBody>
      </p:sp>
      <p:pic>
        <p:nvPicPr>
          <p:cNvPr id="7" name="Picture 6" descr="A river with a tractor and sheep&#10;&#10;Description automatically generated with medium confidence">
            <a:extLst>
              <a:ext uri="{FF2B5EF4-FFF2-40B4-BE49-F238E27FC236}">
                <a16:creationId xmlns:a16="http://schemas.microsoft.com/office/drawing/2014/main" id="{C40C7F5C-8F05-2B7D-DD24-F5B63E775F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207" y="2756119"/>
            <a:ext cx="5266576" cy="3518901"/>
          </a:xfrm>
          <a:prstGeom prst="rect">
            <a:avLst/>
          </a:prstGeom>
        </p:spPr>
      </p:pic>
      <p:sp>
        <p:nvSpPr>
          <p:cNvPr id="6" name="TextBox 5">
            <a:extLst>
              <a:ext uri="{FF2B5EF4-FFF2-40B4-BE49-F238E27FC236}">
                <a16:creationId xmlns:a16="http://schemas.microsoft.com/office/drawing/2014/main" id="{FD9ABA01-F6A2-FB91-9196-5B1051709E97}"/>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7356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A7E17C-3A50-CE8D-F819-AD9484F2F4BD}"/>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6743" y="350596"/>
            <a:ext cx="945401" cy="1328672"/>
          </a:xfrm>
          <a:prstGeom prst="rect">
            <a:avLst/>
          </a:prstGeom>
        </p:spPr>
      </p:pic>
      <p:sp>
        <p:nvSpPr>
          <p:cNvPr id="21" name="TextBox 20">
            <a:extLst>
              <a:ext uri="{FF2B5EF4-FFF2-40B4-BE49-F238E27FC236}">
                <a16:creationId xmlns:a16="http://schemas.microsoft.com/office/drawing/2014/main" id="{7EC59E2E-E42A-4D57-B09B-797D79F759F8}"/>
              </a:ext>
            </a:extLst>
          </p:cNvPr>
          <p:cNvSpPr txBox="1"/>
          <p:nvPr/>
        </p:nvSpPr>
        <p:spPr>
          <a:xfrm>
            <a:off x="5778230" y="3410307"/>
            <a:ext cx="6043563" cy="1815882"/>
          </a:xfrm>
          <a:prstGeom prst="rect">
            <a:avLst/>
          </a:prstGeom>
          <a:noFill/>
          <a:effectLst>
            <a:softEdge rad="63500"/>
          </a:effectLst>
        </p:spPr>
        <p:txBody>
          <a:bodyPr wrap="square" rtlCol="0">
            <a:spAutoFit/>
          </a:bodyPr>
          <a:lstStyle/>
          <a:p>
            <a:r>
              <a:rPr lang="en-GB" sz="2800" dirty="0"/>
              <a:t>People, goods, animals and food could be transported in boats along the river in times when there were no proper roads.</a:t>
            </a:r>
          </a:p>
        </p:txBody>
      </p:sp>
      <p:sp>
        <p:nvSpPr>
          <p:cNvPr id="2" name="Rectangle 1">
            <a:extLst>
              <a:ext uri="{FF2B5EF4-FFF2-40B4-BE49-F238E27FC236}">
                <a16:creationId xmlns:a16="http://schemas.microsoft.com/office/drawing/2014/main" id="{CFB501F4-29C7-42C7-B937-1AE93CE2A643}"/>
              </a:ext>
            </a:extLst>
          </p:cNvPr>
          <p:cNvSpPr/>
          <p:nvPr/>
        </p:nvSpPr>
        <p:spPr>
          <a:xfrm>
            <a:off x="4880571" y="1572990"/>
            <a:ext cx="2430858" cy="769441"/>
          </a:xfrm>
          <a:prstGeom prst="rect">
            <a:avLst/>
          </a:prstGeom>
        </p:spPr>
        <p:txBody>
          <a:bodyPr wrap="non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Transport</a:t>
            </a:r>
            <a:endParaRPr lang="en-GB" sz="4400" dirty="0"/>
          </a:p>
        </p:txBody>
      </p:sp>
      <p:sp>
        <p:nvSpPr>
          <p:cNvPr id="6" name="TextBox 5">
            <a:extLst>
              <a:ext uri="{FF2B5EF4-FFF2-40B4-BE49-F238E27FC236}">
                <a16:creationId xmlns:a16="http://schemas.microsoft.com/office/drawing/2014/main" id="{EE69BD1E-E3EC-EA9D-44D7-90CF750F2125}"/>
              </a:ext>
            </a:extLst>
          </p:cNvPr>
          <p:cNvSpPr txBox="1"/>
          <p:nvPr/>
        </p:nvSpPr>
        <p:spPr>
          <a:xfrm>
            <a:off x="370207" y="6424262"/>
            <a:ext cx="2011680" cy="215444"/>
          </a:xfrm>
          <a:prstGeom prst="rect">
            <a:avLst/>
          </a:prstGeom>
          <a:noFill/>
        </p:spPr>
        <p:txBody>
          <a:bodyPr wrap="square" rtlCol="0">
            <a:spAutoFit/>
          </a:bodyPr>
          <a:lstStyle/>
          <a:p>
            <a:r>
              <a:rPr lang="sv-SE" sz="800" dirty="0">
                <a:solidFill>
                  <a:schemeClr val="bg1"/>
                </a:solidFill>
              </a:rPr>
              <a:t>Image: avlxyz 3447605736 via Flickr</a:t>
            </a:r>
            <a:endParaRPr lang="en-GB" sz="800" dirty="0">
              <a:solidFill>
                <a:schemeClr val="bg1"/>
              </a:solidFill>
            </a:endParaRPr>
          </a:p>
        </p:txBody>
      </p:sp>
      <p:pic>
        <p:nvPicPr>
          <p:cNvPr id="4" name="Picture 3" descr="A fishing boat in a river&#10;&#10;Description automatically generated">
            <a:extLst>
              <a:ext uri="{FF2B5EF4-FFF2-40B4-BE49-F238E27FC236}">
                <a16:creationId xmlns:a16="http://schemas.microsoft.com/office/drawing/2014/main" id="{A076951D-A0B0-A99D-A8B5-B1A89D65A2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743" y="2583608"/>
            <a:ext cx="5120871" cy="3840654"/>
          </a:xfrm>
          <a:prstGeom prst="rect">
            <a:avLst/>
          </a:prstGeom>
        </p:spPr>
      </p:pic>
      <p:sp>
        <p:nvSpPr>
          <p:cNvPr id="7" name="TextBox 6">
            <a:extLst>
              <a:ext uri="{FF2B5EF4-FFF2-40B4-BE49-F238E27FC236}">
                <a16:creationId xmlns:a16="http://schemas.microsoft.com/office/drawing/2014/main" id="{7ABFAE9B-98B3-ADBD-D756-F1784610B90E}"/>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19795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DA8F54-B3F7-631B-FFB2-27D58D82B06D}"/>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6743" y="350596"/>
            <a:ext cx="945401" cy="1328672"/>
          </a:xfrm>
          <a:prstGeom prst="rect">
            <a:avLst/>
          </a:prstGeom>
        </p:spPr>
      </p:pic>
      <p:sp>
        <p:nvSpPr>
          <p:cNvPr id="23" name="TextBox 22">
            <a:extLst>
              <a:ext uri="{FF2B5EF4-FFF2-40B4-BE49-F238E27FC236}">
                <a16:creationId xmlns:a16="http://schemas.microsoft.com/office/drawing/2014/main" id="{534288CD-672B-44EC-A05E-F851BC81C321}"/>
              </a:ext>
            </a:extLst>
          </p:cNvPr>
          <p:cNvSpPr txBox="1"/>
          <p:nvPr/>
        </p:nvSpPr>
        <p:spPr>
          <a:xfrm>
            <a:off x="6922008" y="3201407"/>
            <a:ext cx="4899785" cy="2246769"/>
          </a:xfrm>
          <a:prstGeom prst="rect">
            <a:avLst/>
          </a:prstGeom>
          <a:noFill/>
          <a:effectLst>
            <a:softEdge rad="63500"/>
          </a:effectLst>
        </p:spPr>
        <p:txBody>
          <a:bodyPr wrap="square" rtlCol="0">
            <a:spAutoFit/>
          </a:bodyPr>
          <a:lstStyle/>
          <a:p>
            <a:r>
              <a:rPr lang="en-GB" sz="2800" dirty="0"/>
              <a:t>Castles could be built next to rivers or surrounded by deep ditches filled with water, or ‘moats’ from a nearby river to protect against invading armies.</a:t>
            </a:r>
            <a:endParaRPr lang="en-GB" sz="2000" dirty="0"/>
          </a:p>
        </p:txBody>
      </p:sp>
      <p:sp>
        <p:nvSpPr>
          <p:cNvPr id="2" name="Rectangle 1">
            <a:extLst>
              <a:ext uri="{FF2B5EF4-FFF2-40B4-BE49-F238E27FC236}">
                <a16:creationId xmlns:a16="http://schemas.microsoft.com/office/drawing/2014/main" id="{FC64B415-9BEA-4FBA-9FCE-AF957EA89F4C}"/>
              </a:ext>
            </a:extLst>
          </p:cNvPr>
          <p:cNvSpPr/>
          <p:nvPr/>
        </p:nvSpPr>
        <p:spPr>
          <a:xfrm>
            <a:off x="2992073" y="1572990"/>
            <a:ext cx="6207853" cy="769441"/>
          </a:xfrm>
          <a:prstGeom prst="rect">
            <a:avLst/>
          </a:prstGeom>
        </p:spPr>
        <p:txBody>
          <a:bodyPr wrap="non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Defending against attack</a:t>
            </a:r>
            <a:r>
              <a:rPr lang="en-GB" sz="4400" dirty="0"/>
              <a:t>  </a:t>
            </a:r>
          </a:p>
        </p:txBody>
      </p:sp>
      <p:pic>
        <p:nvPicPr>
          <p:cNvPr id="4" name="Picture 3" descr="A picture containing grass, water, building, castle&#10;&#10;Description automatically generated">
            <a:extLst>
              <a:ext uri="{FF2B5EF4-FFF2-40B4-BE49-F238E27FC236}">
                <a16:creationId xmlns:a16="http://schemas.microsoft.com/office/drawing/2014/main" id="{05846527-E017-B38D-0455-371AC0F39B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743" y="2436792"/>
            <a:ext cx="6231465" cy="4157556"/>
          </a:xfrm>
          <a:prstGeom prst="rect">
            <a:avLst/>
          </a:prstGeom>
        </p:spPr>
      </p:pic>
      <p:sp>
        <p:nvSpPr>
          <p:cNvPr id="6" name="TextBox 5">
            <a:extLst>
              <a:ext uri="{FF2B5EF4-FFF2-40B4-BE49-F238E27FC236}">
                <a16:creationId xmlns:a16="http://schemas.microsoft.com/office/drawing/2014/main" id="{F1D2F421-5DD9-D5E9-149A-0A81184E89F2}"/>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27441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4E12C1-7B6E-7E23-4F95-02F3B8AAF827}"/>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6743" y="350596"/>
            <a:ext cx="945401" cy="1328672"/>
          </a:xfrm>
          <a:prstGeom prst="rect">
            <a:avLst/>
          </a:prstGeom>
        </p:spPr>
      </p:pic>
      <p:sp>
        <p:nvSpPr>
          <p:cNvPr id="5" name="TextBox 4">
            <a:extLst>
              <a:ext uri="{FF2B5EF4-FFF2-40B4-BE49-F238E27FC236}">
                <a16:creationId xmlns:a16="http://schemas.microsoft.com/office/drawing/2014/main" id="{4A14C525-5C9E-422B-9F81-9C286EB7709F}"/>
              </a:ext>
            </a:extLst>
          </p:cNvPr>
          <p:cNvSpPr txBox="1"/>
          <p:nvPr/>
        </p:nvSpPr>
        <p:spPr>
          <a:xfrm>
            <a:off x="6068926" y="3219720"/>
            <a:ext cx="5876332" cy="2677656"/>
          </a:xfrm>
          <a:prstGeom prst="rect">
            <a:avLst/>
          </a:prstGeom>
          <a:noFill/>
        </p:spPr>
        <p:txBody>
          <a:bodyPr wrap="square" rtlCol="0">
            <a:spAutoFit/>
          </a:bodyPr>
          <a:lstStyle/>
          <a:p>
            <a:r>
              <a:rPr lang="en-GB" sz="2800" dirty="0"/>
              <a:t>People started to use the force of water flowing in rivers to turn water wheels. This could then turn machinery to grind wheat to make flour or cut wood faster than had been possible before.</a:t>
            </a:r>
          </a:p>
        </p:txBody>
      </p:sp>
      <p:sp>
        <p:nvSpPr>
          <p:cNvPr id="2" name="Rectangle 1">
            <a:extLst>
              <a:ext uri="{FF2B5EF4-FFF2-40B4-BE49-F238E27FC236}">
                <a16:creationId xmlns:a16="http://schemas.microsoft.com/office/drawing/2014/main" id="{B3B3875D-A600-46AB-8FA7-4FCDE1736DE2}"/>
              </a:ext>
            </a:extLst>
          </p:cNvPr>
          <p:cNvSpPr/>
          <p:nvPr/>
        </p:nvSpPr>
        <p:spPr>
          <a:xfrm>
            <a:off x="4967909" y="1571744"/>
            <a:ext cx="2256181" cy="769441"/>
          </a:xfrm>
          <a:prstGeom prst="rect">
            <a:avLst/>
          </a:prstGeom>
        </p:spPr>
        <p:txBody>
          <a:bodyPr wrap="squar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Power</a:t>
            </a:r>
            <a:endPar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pic>
        <p:nvPicPr>
          <p:cNvPr id="12" name="Picture 11" descr="A picture containing building, outdoor, water mill, brick&#10;&#10;Description automatically generated">
            <a:extLst>
              <a:ext uri="{FF2B5EF4-FFF2-40B4-BE49-F238E27FC236}">
                <a16:creationId xmlns:a16="http://schemas.microsoft.com/office/drawing/2014/main" id="{2C56975A-95B2-E06F-7A3E-B3D1D33A7949}"/>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65301" y="2464609"/>
            <a:ext cx="4102608" cy="3824172"/>
          </a:xfrm>
          <a:prstGeom prst="rect">
            <a:avLst/>
          </a:prstGeom>
        </p:spPr>
      </p:pic>
      <p:sp>
        <p:nvSpPr>
          <p:cNvPr id="6" name="TextBox 5">
            <a:extLst>
              <a:ext uri="{FF2B5EF4-FFF2-40B4-BE49-F238E27FC236}">
                <a16:creationId xmlns:a16="http://schemas.microsoft.com/office/drawing/2014/main" id="{2BD31F4A-8512-5189-F1F2-1DAD2A8C10EB}"/>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2479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872D4-D0E7-B963-67FA-897E8E902655}"/>
              </a:ext>
            </a:extLst>
          </p:cNvPr>
          <p:cNvPicPr>
            <a:picLocks noGrp="1" noRot="1" noMove="1" noResize="1" noEditPoints="1" noAdjustHandles="1" noChangeArrowheads="1" noChangeShapeType="1" noCrop="1"/>
          </p:cNvPicPr>
          <p:nvPr/>
        </p:nvPicPr>
        <p:blipFill>
          <a:blip r:embed="rId5">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6B7640CE-5405-4C54-AFCF-B530C2BF7643}"/>
              </a:ext>
            </a:extLst>
          </p:cNvPr>
          <p:cNvSpPr txBox="1"/>
          <p:nvPr/>
        </p:nvSpPr>
        <p:spPr>
          <a:xfrm>
            <a:off x="203201" y="2302278"/>
            <a:ext cx="11917575" cy="954107"/>
          </a:xfrm>
          <a:prstGeom prst="rect">
            <a:avLst/>
          </a:prstGeom>
          <a:noFill/>
        </p:spPr>
        <p:txBody>
          <a:bodyPr wrap="square" rtlCol="0">
            <a:spAutoFit/>
          </a:bodyPr>
          <a:lstStyle/>
          <a:p>
            <a:pPr algn="ctr"/>
            <a:r>
              <a:rPr lang="en-GB" sz="2800" dirty="0"/>
              <a:t>Factories and machinery which were built during the </a:t>
            </a:r>
            <a:r>
              <a:rPr lang="en-GB" sz="2800" b="1" dirty="0">
                <a:solidFill>
                  <a:schemeClr val="accent2"/>
                </a:solidFill>
              </a:rPr>
              <a:t>Industrial Revolution </a:t>
            </a:r>
            <a:r>
              <a:rPr lang="en-GB" sz="2800" dirty="0"/>
              <a:t>needed water to power them and cools things down.</a:t>
            </a:r>
          </a:p>
        </p:txBody>
      </p:sp>
      <p:sp>
        <p:nvSpPr>
          <p:cNvPr id="5" name="TextBox 4">
            <a:extLst>
              <a:ext uri="{FF2B5EF4-FFF2-40B4-BE49-F238E27FC236}">
                <a16:creationId xmlns:a16="http://schemas.microsoft.com/office/drawing/2014/main" id="{E20F1C4A-1CC9-40D1-8FDF-3683C93AA79D}"/>
              </a:ext>
            </a:extLst>
          </p:cNvPr>
          <p:cNvSpPr txBox="1"/>
          <p:nvPr/>
        </p:nvSpPr>
        <p:spPr>
          <a:xfrm>
            <a:off x="6572636" y="6043778"/>
            <a:ext cx="3646017" cy="830997"/>
          </a:xfrm>
          <a:prstGeom prst="rect">
            <a:avLst/>
          </a:prstGeom>
          <a:noFill/>
        </p:spPr>
        <p:txBody>
          <a:bodyPr wrap="square" rtlCol="0">
            <a:spAutoFit/>
          </a:bodyPr>
          <a:lstStyle/>
          <a:p>
            <a:pPr algn="ctr"/>
            <a:r>
              <a:rPr lang="en-GB" sz="2400" b="1" dirty="0"/>
              <a:t>Water is used for cooling</a:t>
            </a:r>
            <a:r>
              <a:rPr lang="en-GB" sz="2400" dirty="0"/>
              <a:t> during steel making. </a:t>
            </a:r>
          </a:p>
        </p:txBody>
      </p:sp>
      <p:pic>
        <p:nvPicPr>
          <p:cNvPr id="3" name="Queen Street Mill Burnley">
            <a:hlinkClick r:id="" action="ppaction://media"/>
            <a:extLst>
              <a:ext uri="{FF2B5EF4-FFF2-40B4-BE49-F238E27FC236}">
                <a16:creationId xmlns:a16="http://schemas.microsoft.com/office/drawing/2014/main" id="{DCA8D44F-5085-4BD3-A76D-E29261368EFA}"/>
              </a:ext>
            </a:extLst>
          </p:cNvPr>
          <p:cNvPicPr>
            <a:picLocks noChangeAspect="1"/>
          </p:cNvPicPr>
          <p:nvPr>
            <a:videoFile r:link="rId1"/>
            <p:extLst>
              <p:ext uri="{DAA4B4D4-6D71-4841-9C94-3DE7FCFB9230}">
                <p14:media xmlns:p14="http://schemas.microsoft.com/office/powerpoint/2010/main" r:embed="rId2">
                  <p14:trim st="2704"/>
                </p14:media>
              </p:ext>
            </p:extLst>
          </p:nvPr>
        </p:nvPicPr>
        <p:blipFill>
          <a:blip r:embed="rId12"/>
          <a:stretch>
            <a:fillRect/>
          </a:stretch>
        </p:blipFill>
        <p:spPr>
          <a:xfrm>
            <a:off x="621956" y="3340901"/>
            <a:ext cx="4997409" cy="2709465"/>
          </a:xfrm>
          <a:prstGeom prst="rect">
            <a:avLst/>
          </a:prstGeom>
        </p:spPr>
      </p:pic>
      <p:sp>
        <p:nvSpPr>
          <p:cNvPr id="6" name="TextBox 5">
            <a:extLst>
              <a:ext uri="{FF2B5EF4-FFF2-40B4-BE49-F238E27FC236}">
                <a16:creationId xmlns:a16="http://schemas.microsoft.com/office/drawing/2014/main" id="{192C921A-A12D-4C2F-9D31-31A0885A32E5}"/>
              </a:ext>
            </a:extLst>
          </p:cNvPr>
          <p:cNvSpPr txBox="1"/>
          <p:nvPr/>
        </p:nvSpPr>
        <p:spPr>
          <a:xfrm>
            <a:off x="0" y="6032348"/>
            <a:ext cx="6273653" cy="1154162"/>
          </a:xfrm>
          <a:prstGeom prst="rect">
            <a:avLst/>
          </a:prstGeom>
          <a:noFill/>
        </p:spPr>
        <p:txBody>
          <a:bodyPr wrap="square" rtlCol="0">
            <a:spAutoFit/>
          </a:bodyPr>
          <a:lstStyle/>
          <a:p>
            <a:pPr algn="ctr"/>
            <a:r>
              <a:rPr lang="en-GB" sz="2400" dirty="0"/>
              <a:t>Heating up water to </a:t>
            </a:r>
            <a:r>
              <a:rPr lang="en-GB" sz="2400" b="1" dirty="0"/>
              <a:t>create steam</a:t>
            </a:r>
            <a:r>
              <a:rPr lang="en-GB" sz="2400" dirty="0"/>
              <a:t> to power machinery. </a:t>
            </a:r>
            <a:r>
              <a:rPr lang="en-GB" sz="1600" dirty="0"/>
              <a:t>(Video from Queen St Mill Facebook account).</a:t>
            </a:r>
          </a:p>
          <a:p>
            <a:pPr algn="ctr"/>
            <a:endParaRPr lang="en-GB" sz="2100" dirty="0"/>
          </a:p>
        </p:txBody>
      </p:sp>
      <p:sp>
        <p:nvSpPr>
          <p:cNvPr id="12" name="Rectangle 11">
            <a:extLst>
              <a:ext uri="{FF2B5EF4-FFF2-40B4-BE49-F238E27FC236}">
                <a16:creationId xmlns:a16="http://schemas.microsoft.com/office/drawing/2014/main" id="{16E22437-E856-4BB0-AF64-593D4024C738}"/>
              </a:ext>
            </a:extLst>
          </p:cNvPr>
          <p:cNvSpPr/>
          <p:nvPr/>
        </p:nvSpPr>
        <p:spPr>
          <a:xfrm>
            <a:off x="4967909" y="1570705"/>
            <a:ext cx="2256181" cy="769441"/>
          </a:xfrm>
          <a:prstGeom prst="rect">
            <a:avLst/>
          </a:prstGeom>
        </p:spPr>
        <p:txBody>
          <a:bodyPr wrap="squar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Industry</a:t>
            </a:r>
            <a:endPar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pic>
        <p:nvPicPr>
          <p:cNvPr id="13" name="Picture 12" descr="A picture containing fire, dark, smoke, fireplace&#10;&#10;Description automatically generated">
            <a:extLst>
              <a:ext uri="{FF2B5EF4-FFF2-40B4-BE49-F238E27FC236}">
                <a16:creationId xmlns:a16="http://schemas.microsoft.com/office/drawing/2014/main" id="{D1EB89AE-6E47-91EA-7F3C-4F0F76DDFC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44569" y="3281910"/>
            <a:ext cx="2929357" cy="2724912"/>
          </a:xfrm>
          <a:prstGeom prst="rect">
            <a:avLst/>
          </a:prstGeom>
        </p:spPr>
      </p:pic>
      <p:sp>
        <p:nvSpPr>
          <p:cNvPr id="14" name="TextBox 13">
            <a:extLst>
              <a:ext uri="{FF2B5EF4-FFF2-40B4-BE49-F238E27FC236}">
                <a16:creationId xmlns:a16="http://schemas.microsoft.com/office/drawing/2014/main" id="{8CB54071-64B5-2507-BF07-68A804C1DD82}"/>
              </a:ext>
            </a:extLst>
          </p:cNvPr>
          <p:cNvSpPr txBox="1"/>
          <p:nvPr/>
        </p:nvSpPr>
        <p:spPr>
          <a:xfrm>
            <a:off x="6844568" y="5775990"/>
            <a:ext cx="2929357" cy="230832"/>
          </a:xfrm>
          <a:prstGeom prst="rect">
            <a:avLst/>
          </a:prstGeom>
          <a:noFill/>
        </p:spPr>
        <p:txBody>
          <a:bodyPr wrap="square" rtlCol="0">
            <a:spAutoFit/>
          </a:bodyPr>
          <a:lstStyle/>
          <a:p>
            <a:r>
              <a:rPr lang="en-GB" sz="900" dirty="0">
                <a:solidFill>
                  <a:schemeClr val="bg1"/>
                </a:solidFill>
              </a:rPr>
              <a:t>Image: Jean Beaufort CC BY 2., Via public domain pictures </a:t>
            </a:r>
          </a:p>
        </p:txBody>
      </p:sp>
      <p:sp>
        <p:nvSpPr>
          <p:cNvPr id="15" name="TextBox 14">
            <a:extLst>
              <a:ext uri="{FF2B5EF4-FFF2-40B4-BE49-F238E27FC236}">
                <a16:creationId xmlns:a16="http://schemas.microsoft.com/office/drawing/2014/main" id="{FE067FAA-1372-0796-B3B4-0DC87A342308}"/>
              </a:ext>
            </a:extLst>
          </p:cNvPr>
          <p:cNvSpPr txBox="1"/>
          <p:nvPr/>
        </p:nvSpPr>
        <p:spPr>
          <a:xfrm>
            <a:off x="11246599" y="44166"/>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11530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ADD5C-B37C-D8D9-4DE4-8AA1FA1924E6}"/>
              </a:ext>
            </a:extLst>
          </p:cNvPr>
          <p:cNvPicPr>
            <a:picLocks noGrp="1" noRot="1" noMove="1" noResize="1" noEditPoints="1" noAdjustHandles="1" noChangeArrowheads="1" noChangeShapeType="1" noCrop="1"/>
          </p:cNvPicPr>
          <p:nvPr/>
        </p:nvPicPr>
        <p:blipFill>
          <a:blip r:embed="rId3">
            <a:alphaModFix amt="50000"/>
            <a:extLst>
              <a:ext uri="{28A0092B-C50C-407E-A947-70E740481C1C}">
                <a14:useLocalDpi xmlns:a14="http://schemas.microsoft.com/office/drawing/2010/main" val="0"/>
              </a:ext>
            </a:extLst>
          </a:blip>
          <a:srcRect/>
          <a:stretch>
            <a:fillRect/>
          </a:stretch>
        </p:blipFill>
        <p:spPr>
          <a:xfrm>
            <a:off x="547036" y="8997"/>
            <a:ext cx="11097928" cy="6849003"/>
          </a:xfrm>
          <a:prstGeom prst="rect">
            <a:avLst/>
          </a:prstGeom>
        </p:spPr>
      </p:pic>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6443110" y="2876906"/>
            <a:ext cx="4652363" cy="646331"/>
          </a:xfrm>
          <a:prstGeom prst="rect">
            <a:avLst/>
          </a:prstGeom>
          <a:noFill/>
        </p:spPr>
        <p:txBody>
          <a:bodyPr wrap="none" rtlCol="0">
            <a:spAutoFit/>
          </a:bodyPr>
          <a:lstStyle/>
          <a:p>
            <a:pPr algn="ctr"/>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Nuclear Power Stations</a:t>
            </a:r>
          </a:p>
        </p:txBody>
      </p:sp>
      <p:sp>
        <p:nvSpPr>
          <p:cNvPr id="13" name="TextBox 12">
            <a:extLst>
              <a:ext uri="{FF2B5EF4-FFF2-40B4-BE49-F238E27FC236}">
                <a16:creationId xmlns:a16="http://schemas.microsoft.com/office/drawing/2014/main" id="{DDDB7EF1-230D-460D-925E-D2DEE0E96BF4}"/>
              </a:ext>
            </a:extLst>
          </p:cNvPr>
          <p:cNvSpPr txBox="1"/>
          <p:nvPr/>
        </p:nvSpPr>
        <p:spPr>
          <a:xfrm>
            <a:off x="6443110" y="3721797"/>
            <a:ext cx="5378683" cy="1384995"/>
          </a:xfrm>
          <a:prstGeom prst="rect">
            <a:avLst/>
          </a:prstGeom>
          <a:noFill/>
        </p:spPr>
        <p:txBody>
          <a:bodyPr wrap="square" rtlCol="0">
            <a:spAutoFit/>
          </a:bodyPr>
          <a:lstStyle/>
          <a:p>
            <a:r>
              <a:rPr lang="en-GB" sz="2800" dirty="0"/>
              <a:t>Nuclear power stations heat water to spin large turbines which generate electricity.</a:t>
            </a:r>
          </a:p>
        </p:txBody>
      </p:sp>
      <p:sp>
        <p:nvSpPr>
          <p:cNvPr id="14" name="TextBox 13">
            <a:extLst>
              <a:ext uri="{FF2B5EF4-FFF2-40B4-BE49-F238E27FC236}">
                <a16:creationId xmlns:a16="http://schemas.microsoft.com/office/drawing/2014/main" id="{9FCCBA0F-B40A-43AE-B6FB-AB4F0F054408}"/>
              </a:ext>
            </a:extLst>
          </p:cNvPr>
          <p:cNvSpPr txBox="1"/>
          <p:nvPr/>
        </p:nvSpPr>
        <p:spPr>
          <a:xfrm>
            <a:off x="3486151" y="1572099"/>
            <a:ext cx="5219698"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a:t>
            </a:r>
          </a:p>
        </p:txBody>
      </p:sp>
      <p:pic>
        <p:nvPicPr>
          <p:cNvPr id="3" name="Picture 2" descr="A picture containing sky, ground, outdoor, nature&#10;&#10;Description automatically generated">
            <a:extLst>
              <a:ext uri="{FF2B5EF4-FFF2-40B4-BE49-F238E27FC236}">
                <a16:creationId xmlns:a16="http://schemas.microsoft.com/office/drawing/2014/main" id="{2C7B3A10-1A8F-EAAD-EEBF-BE3024B6F6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447" y="2611784"/>
            <a:ext cx="6071611" cy="3605019"/>
          </a:xfrm>
          <a:prstGeom prst="rect">
            <a:avLst/>
          </a:prstGeom>
        </p:spPr>
      </p:pic>
      <p:sp>
        <p:nvSpPr>
          <p:cNvPr id="5" name="TextBox 4">
            <a:extLst>
              <a:ext uri="{FF2B5EF4-FFF2-40B4-BE49-F238E27FC236}">
                <a16:creationId xmlns:a16="http://schemas.microsoft.com/office/drawing/2014/main" id="{EA60A22E-59FD-DA77-BC5D-5D780382C3BF}"/>
              </a:ext>
            </a:extLst>
          </p:cNvPr>
          <p:cNvSpPr txBox="1">
            <a:spLocks noGrp="1" noRot="1" noMove="1" noResize="1" noEditPoints="1" noAdjustHandles="1" noChangeArrowheads="1" noChangeShapeType="1"/>
          </p:cNvSpPr>
          <p:nvPr/>
        </p:nvSpPr>
        <p:spPr>
          <a:xfrm>
            <a:off x="71224" y="6537279"/>
            <a:ext cx="945401" cy="276999"/>
          </a:xfrm>
          <a:prstGeom prst="rect">
            <a:avLst/>
          </a:prstGeom>
          <a:noFill/>
        </p:spPr>
        <p:txBody>
          <a:bodyPr wrap="square" rtlCol="0">
            <a:spAutoFit/>
          </a:bodyPr>
          <a:lstStyle/>
          <a:p>
            <a:r>
              <a:rPr lang="en-GB" sz="1200" dirty="0">
                <a:solidFill>
                  <a:schemeClr val="bg1">
                    <a:lumMod val="65000"/>
                  </a:schemeClr>
                </a:solidFill>
              </a:rPr>
              <a:t>FT Q C39 R2</a:t>
            </a:r>
          </a:p>
        </p:txBody>
      </p:sp>
    </p:spTree>
    <p:extLst>
      <p:ext uri="{BB962C8B-B14F-4D97-AF65-F5344CB8AC3E}">
        <p14:creationId xmlns:p14="http://schemas.microsoft.com/office/powerpoint/2010/main" val="2548445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4" ma:contentTypeDescription="Create a new document." ma:contentTypeScope="" ma:versionID="d06e931ef9b3fa290e8d323539bfe749">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545c6f75aa5bb8fa13f76422907df7b2"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18188E-CFB8-4C43-91D9-C3AE6D4A2C83}">
  <ds:schemaRefs>
    <ds:schemaRef ds:uri="http://purl.org/dc/terms/"/>
    <ds:schemaRef ds:uri="http://schemas.microsoft.com/office/infopath/2007/PartnerControls"/>
    <ds:schemaRef ds:uri="109b8aaf-fb93-4003-ad70-8b3202c03298"/>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 ds:uri="460f3ec4-cbfd-415b-8990-83a34b195ccb"/>
  </ds:schemaRefs>
</ds:datastoreItem>
</file>

<file path=customXml/itemProps2.xml><?xml version="1.0" encoding="utf-8"?>
<ds:datastoreItem xmlns:ds="http://schemas.openxmlformats.org/officeDocument/2006/customXml" ds:itemID="{25472581-8E14-4969-BFAE-BF5219B955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0323AE-AD98-4576-8C8E-B10C2CB302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719</Words>
  <Application>Microsoft Office PowerPoint</Application>
  <PresentationFormat>Widescreen</PresentationFormat>
  <Paragraphs>92</Paragraphs>
  <Slides>15</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Montserrat Classic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2026-03-19T14:08:56Z</dcterms:created>
  <dcterms:modified xsi:type="dcterms:W3CDTF">2026-03-31T13:47:02Z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0x010100C1578B761A605E4CBEF87E3F0A1E57E6</vt:lpwstr>
  </property>
</Properties>
</file>