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app.xml" ContentType="application/vnd.openxmlformats-officedocument.extended-properties+xml"/>
  <Override PartName="/docProps/core.xml" ContentType="application/vnd.openxmlformats-package.core-properties+xml"/>
  <Override PartName="/ppt/slides/slide18.xml" ContentType="application/vnd.openxmlformats-officedocument.presentationml.slide+xml"/>
  <Override PartName="/ppt/notesSlides/notesSlide18.xml" ContentType="application/vnd.openxmlformats-officedocument.presentationml.notesSlide+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56" r:id="rId2"/>
    <p:sldId id="268" r:id="rId3"/>
    <p:sldId id="269" r:id="rId4"/>
    <p:sldId id="286" r:id="rId5"/>
    <p:sldId id="270" r:id="rId6"/>
    <p:sldId id="271" r:id="rId7"/>
    <p:sldId id="272" r:id="rId8"/>
    <p:sldId id="288" r:id="rId9"/>
    <p:sldId id="273" r:id="rId10"/>
    <p:sldId id="287" r:id="rId11"/>
    <p:sldId id="274" r:id="rId12"/>
    <p:sldId id="278" r:id="rId13"/>
    <p:sldId id="282" r:id="rId14"/>
    <p:sldId id="277" r:id="rId15"/>
    <p:sldId id="279" r:id="rId16"/>
    <p:sldId id="283" r:id="rId17"/>
    <p:sldId id="276" r:id="rId18"/>
    <p:sldId id="3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B8848-0AAF-42E6-BAFC-167790936077}" v="4" dt="2026-03-31T14:35:50.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667" autoAdjust="0"/>
  </p:normalViewPr>
  <p:slideViewPr>
    <p:cSldViewPr snapToGrid="0">
      <p:cViewPr varScale="1">
        <p:scale>
          <a:sx n="79" d="100"/>
          <a:sy n="79" d="100"/>
        </p:scale>
        <p:origin x="477" y="58"/>
      </p:cViewPr>
      <p:guideLst/>
    </p:cSldViewPr>
  </p:slideViewPr>
  <p:notesTextViewPr>
    <p:cViewPr>
      <p:scale>
        <a:sx n="3" d="2"/>
        <a:sy n="3" d="2"/>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31/03/2026</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31/03/2026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256875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267428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293378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2762070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307543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926383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145383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988658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E507-D2E5-2154-5111-48A4BF531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1ED10-DE05-E741-67B5-5CC7E74B2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EEED7-986E-41FD-89F2-E6D93232B9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C5755C-52CD-F369-48DB-8521B2DAECA2}"/>
              </a:ext>
            </a:extLst>
          </p:cNvPr>
          <p:cNvSpPr>
            <a:spLocks noGrp="1"/>
          </p:cNvSpPr>
          <p:nvPr>
            <p:ph type="sldNum" sz="quarter" idx="5"/>
          </p:nvPr>
        </p:nvSpPr>
        <p:spPr/>
        <p:txBody>
          <a:bodyPr/>
          <a:lstStyle/>
          <a:p>
            <a:fld id="{92F70655-02D7-49E5-B559-A8484B61A9A0}" type="slidenum">
              <a:rPr lang="en-GB" smtClean="0"/>
              <a:t>18</a:t>
            </a:fld>
            <a:endParaRPr lang="en-GB"/>
          </a:p>
        </p:txBody>
      </p:sp>
    </p:spTree>
    <p:extLst>
      <p:ext uri="{BB962C8B-B14F-4D97-AF65-F5344CB8AC3E}">
        <p14:creationId xmlns:p14="http://schemas.microsoft.com/office/powerpoint/2010/main" val="226656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328873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294208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219567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205066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330402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105814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31/03/2026</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pixabay.com/en/water-stream-river-creek-flow-wet-908813/" TargetMode="External"/><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17.svg"/><Relationship Id="rId5" Type="http://schemas.openxmlformats.org/officeDocument/2006/relationships/image" Target="../media/image3.pn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23.sv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 Id="rId1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pixabay.com/en/boys-studying-children-student-1844435/" TargetMode="External"/><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thefloodhub.co.uk/learning/" TargetMode="External"/><Relationship Id="rId3" Type="http://schemas.openxmlformats.org/officeDocument/2006/relationships/image" Target="../media/image1.png"/><Relationship Id="rId7" Type="http://schemas.openxmlformats.org/officeDocument/2006/relationships/hyperlink" Target="https://thefloodhubpeople.co.uk/" TargetMode="External"/><Relationship Id="rId12"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www.goodfreephotos.com/vector-images/happy-water-droplet-vector-files.png.php" TargetMode="External"/><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6.JPG"/><Relationship Id="rId5" Type="http://schemas.openxmlformats.org/officeDocument/2006/relationships/image" Target="../media/image3.png"/><Relationship Id="rId10" Type="http://schemas.openxmlformats.org/officeDocument/2006/relationships/image" Target="../media/image5.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www.geograph.org.uk/photo/657563"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www.geograph.org.uk/profile/2038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creativecommons.org/licenses/by-sa/2.0/" TargetMode="External"/><Relationship Id="rId5" Type="http://schemas.openxmlformats.org/officeDocument/2006/relationships/image" Target="../media/image3.png"/><Relationship Id="rId10" Type="http://schemas.openxmlformats.org/officeDocument/2006/relationships/image" Target="../media/image7.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www.geograph.org.uk/photo/1638365"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www.geograph.org.uk/profile/4337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creativecommons.org/licenses/by-sa/2.0/" TargetMode="External"/><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9.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www.geograph.org.uk/photo/3833637"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www.geograph.org.uk/profile/46686"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creativecommons.org/licenses/by-sa/2.0/" TargetMode="External"/><Relationship Id="rId5" Type="http://schemas.openxmlformats.org/officeDocument/2006/relationships/image" Target="../media/image3.png"/><Relationship Id="rId10" Type="http://schemas.openxmlformats.org/officeDocument/2006/relationships/image" Target="../media/image10.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www.geograph.org.uk/photo/5391438"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www.geograph.org.uk/profile/1419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creativecommons.org/licenses/by-sa/2.0/" TargetMode="External"/><Relationship Id="rId5" Type="http://schemas.openxmlformats.org/officeDocument/2006/relationships/image" Target="../media/image3.png"/><Relationship Id="rId10" Type="http://schemas.openxmlformats.org/officeDocument/2006/relationships/image" Target="../media/image11.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8.xml"/><Relationship Id="rId7" Type="http://schemas.openxmlformats.org/officeDocument/2006/relationships/hyperlink" Target="https://openclipart.org/detail/280406/pencil-doodling" TargetMode="External"/><Relationship Id="rId12"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video" Target="https://www.youtube.com/embed/iRuiD0-FkzU" TargetMode="External"/><Relationship Id="rId6" Type="http://schemas.openxmlformats.org/officeDocument/2006/relationships/image" Target="../media/image3.png"/><Relationship Id="rId11" Type="http://schemas.openxmlformats.org/officeDocument/2006/relationships/hyperlink" Target="https://www.youtube.com/watch?v=iRuiD0-FkzU" TargetMode="External"/><Relationship Id="rId5" Type="http://schemas.openxmlformats.org/officeDocument/2006/relationships/image" Target="../media/image2.png"/><Relationship Id="rId10" Type="http://schemas.openxmlformats.org/officeDocument/2006/relationships/hyperlink" Target="https://www.goodfreephotos.com/vector-images/happy-water-droplet-vector-files.png.php" TargetMode="External"/><Relationship Id="rId4" Type="http://schemas.openxmlformats.org/officeDocument/2006/relationships/image" Target="../media/image1.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F70FE0-A5C7-D6C9-AC9A-34D7955A784C}"/>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7" name="Rectangle 6">
            <a:extLst>
              <a:ext uri="{FF2B5EF4-FFF2-40B4-BE49-F238E27FC236}">
                <a16:creationId xmlns:a16="http://schemas.microsoft.com/office/drawing/2014/main" id="{B36EB31A-2791-4976-922B-B05727066594}"/>
              </a:ext>
            </a:extLst>
          </p:cNvPr>
          <p:cNvSpPr/>
          <p:nvPr/>
        </p:nvSpPr>
        <p:spPr>
          <a:xfrm>
            <a:off x="0" y="486400"/>
            <a:ext cx="12205445" cy="1246370"/>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Types of Flooding</a:t>
            </a:r>
            <a:endParaRPr lang="en-GB"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820848" y="2765100"/>
            <a:ext cx="11000945" cy="1077218"/>
          </a:xfrm>
          <a:prstGeom prst="rect">
            <a:avLst/>
          </a:prstGeom>
          <a:noFill/>
        </p:spPr>
        <p:txBody>
          <a:bodyPr wrap="square" rtlCol="0">
            <a:spAutoFit/>
          </a:bodyPr>
          <a:lstStyle/>
          <a:p>
            <a:pPr marL="285750" indent="-285750">
              <a:buFont typeface="Arial" panose="020B0604020202020204" pitchFamily="34" charset="0"/>
              <a:buChar char="•"/>
            </a:pPr>
            <a:r>
              <a:rPr lang="en-GB" sz="3200" dirty="0"/>
              <a:t>To learn the different types of flooding and understand that flooding can happen in lots of different ways.</a:t>
            </a:r>
          </a:p>
        </p:txBody>
      </p:sp>
      <p:sp>
        <p:nvSpPr>
          <p:cNvPr id="9" name="TextBox 8">
            <a:extLst>
              <a:ext uri="{FF2B5EF4-FFF2-40B4-BE49-F238E27FC236}">
                <a16:creationId xmlns:a16="http://schemas.microsoft.com/office/drawing/2014/main" id="{E2C89A80-7800-48D9-B1D9-D5E2B9F13507}"/>
              </a:ext>
            </a:extLst>
          </p:cNvPr>
          <p:cNvSpPr txBox="1"/>
          <p:nvPr/>
        </p:nvSpPr>
        <p:spPr>
          <a:xfrm>
            <a:off x="1008702" y="1995659"/>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853761" y="4801543"/>
            <a:ext cx="10735488" cy="1569660"/>
          </a:xfrm>
          <a:prstGeom prst="rect">
            <a:avLst/>
          </a:prstGeom>
          <a:noFill/>
        </p:spPr>
        <p:txBody>
          <a:bodyPr wrap="square" rtlCol="0">
            <a:spAutoFit/>
          </a:bodyPr>
          <a:lstStyle/>
          <a:p>
            <a:pPr marL="285750" indent="-285750" algn="just">
              <a:buFont typeface="Arial" panose="020B0604020202020204" pitchFamily="34" charset="0"/>
              <a:buChar char="•"/>
            </a:pPr>
            <a:r>
              <a:rPr lang="en-GB" sz="3200" dirty="0"/>
              <a:t>To name and define the different types of flooding.</a:t>
            </a:r>
          </a:p>
          <a:p>
            <a:pPr marL="285750" indent="-285750">
              <a:buFont typeface="Arial" panose="020B0604020202020204" pitchFamily="34" charset="0"/>
              <a:buChar char="•"/>
            </a:pPr>
            <a:r>
              <a:rPr lang="en-GB" sz="3200" dirty="0"/>
              <a:t>To understand that flooding can happen in lots of different ways and why.</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008702" y="4156089"/>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3" name="Rectangle 2">
            <a:extLst>
              <a:ext uri="{FF2B5EF4-FFF2-40B4-BE49-F238E27FC236}">
                <a16:creationId xmlns:a16="http://schemas.microsoft.com/office/drawing/2014/main" id="{50EB5BE2-0011-4DFA-9EFC-8E0BC8E609C4}"/>
              </a:ext>
            </a:extLst>
          </p:cNvPr>
          <p:cNvSpPr/>
          <p:nvPr/>
        </p:nvSpPr>
        <p:spPr>
          <a:xfrm>
            <a:off x="0" y="486400"/>
            <a:ext cx="506186" cy="1246370"/>
          </a:xfrm>
          <a:prstGeom prst="rect">
            <a:avLst/>
          </a:prstGeom>
          <a:solidFill>
            <a:srgbClr val="309DC3"/>
          </a:solidFill>
          <a:ln>
            <a:solidFill>
              <a:srgbClr val="309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1152873" cy="1620254"/>
          </a:xfrm>
          <a:prstGeom prst="rect">
            <a:avLst/>
          </a:prstGeom>
        </p:spPr>
      </p:pic>
      <p:sp>
        <p:nvSpPr>
          <p:cNvPr id="2" name="TextBox 1">
            <a:extLst>
              <a:ext uri="{FF2B5EF4-FFF2-40B4-BE49-F238E27FC236}">
                <a16:creationId xmlns:a16="http://schemas.microsoft.com/office/drawing/2014/main" id="{172E2746-BDEA-A9F6-8A99-5723EBB10FF1}"/>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C8FB76-7734-2D1E-11AF-1B1097673E6C}"/>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Who manages the risk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589902" y="2308819"/>
            <a:ext cx="4444552" cy="3046988"/>
          </a:xfrm>
          <a:prstGeom prst="rect">
            <a:avLst/>
          </a:prstGeom>
          <a:noFill/>
        </p:spPr>
        <p:txBody>
          <a:bodyPr wrap="square" rtlCol="0">
            <a:spAutoFit/>
          </a:bodyPr>
          <a:lstStyle/>
          <a:p>
            <a:r>
              <a:rPr lang="en-GB" sz="3200" b="1" dirty="0"/>
              <a:t>Environment Agency    –</a:t>
            </a:r>
          </a:p>
          <a:p>
            <a:endParaRPr lang="en-GB" sz="3200" b="1" dirty="0"/>
          </a:p>
          <a:p>
            <a:r>
              <a:rPr lang="en-GB" sz="3200" b="1" dirty="0"/>
              <a:t>Water Companies         – </a:t>
            </a:r>
          </a:p>
          <a:p>
            <a:endParaRPr lang="en-GB" sz="3200" b="1" dirty="0"/>
          </a:p>
          <a:p>
            <a:r>
              <a:rPr lang="en-GB" sz="3200" b="1" dirty="0"/>
              <a:t>Local Council or</a:t>
            </a:r>
          </a:p>
          <a:p>
            <a:r>
              <a:rPr lang="en-GB" sz="3200" b="1" dirty="0"/>
              <a:t>County Council              – </a:t>
            </a:r>
          </a:p>
        </p:txBody>
      </p:sp>
      <p:pic>
        <p:nvPicPr>
          <p:cNvPr id="3" name="Picture 2">
            <a:extLst>
              <a:ext uri="{FF2B5EF4-FFF2-40B4-BE49-F238E27FC236}">
                <a16:creationId xmlns:a16="http://schemas.microsoft.com/office/drawing/2014/main" id="{F5FC9614-E4F0-4A30-BDBC-0D4114C3F1FE}"/>
              </a:ext>
            </a:extLst>
          </p:cNvPr>
          <p:cNvPicPr>
            <a:picLocks noChangeAspect="1"/>
          </p:cNvPicPr>
          <p:nvPr/>
        </p:nvPicPr>
        <p:blipFill>
          <a:blip r:embed="rId10">
            <a:alphaModFix amt="70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flipH="1">
            <a:off x="5831621" y="2861766"/>
            <a:ext cx="6289155" cy="3996234"/>
          </a:xfrm>
          <a:prstGeom prst="rect">
            <a:avLst/>
          </a:prstGeom>
        </p:spPr>
      </p:pic>
      <p:sp>
        <p:nvSpPr>
          <p:cNvPr id="12" name="TextBox 11">
            <a:extLst>
              <a:ext uri="{FF2B5EF4-FFF2-40B4-BE49-F238E27FC236}">
                <a16:creationId xmlns:a16="http://schemas.microsoft.com/office/drawing/2014/main" id="{49E6459B-127B-43E9-A2B8-273CA31C884B}"/>
              </a:ext>
            </a:extLst>
          </p:cNvPr>
          <p:cNvSpPr txBox="1"/>
          <p:nvPr/>
        </p:nvSpPr>
        <p:spPr>
          <a:xfrm>
            <a:off x="5267088" y="2308819"/>
            <a:ext cx="6188513" cy="584775"/>
          </a:xfrm>
          <a:prstGeom prst="rect">
            <a:avLst/>
          </a:prstGeom>
          <a:noFill/>
        </p:spPr>
        <p:txBody>
          <a:bodyPr wrap="square" rtlCol="0">
            <a:spAutoFit/>
          </a:bodyPr>
          <a:lstStyle/>
          <a:p>
            <a:r>
              <a:rPr lang="en-GB" sz="3200" dirty="0"/>
              <a:t>Main rivers, the sea and reservoirs</a:t>
            </a:r>
          </a:p>
        </p:txBody>
      </p:sp>
      <p:sp>
        <p:nvSpPr>
          <p:cNvPr id="15" name="TextBox 14">
            <a:extLst>
              <a:ext uri="{FF2B5EF4-FFF2-40B4-BE49-F238E27FC236}">
                <a16:creationId xmlns:a16="http://schemas.microsoft.com/office/drawing/2014/main" id="{F419A35E-B06B-4FB0-BD12-20346F1C0AEA}"/>
              </a:ext>
            </a:extLst>
          </p:cNvPr>
          <p:cNvSpPr txBox="1"/>
          <p:nvPr/>
        </p:nvSpPr>
        <p:spPr>
          <a:xfrm>
            <a:off x="5267088" y="4771032"/>
            <a:ext cx="4234991" cy="584775"/>
          </a:xfrm>
          <a:prstGeom prst="rect">
            <a:avLst/>
          </a:prstGeom>
          <a:noFill/>
        </p:spPr>
        <p:txBody>
          <a:bodyPr wrap="square" rtlCol="0">
            <a:spAutoFit/>
          </a:bodyPr>
          <a:lstStyle/>
          <a:p>
            <a:r>
              <a:rPr lang="en-GB" sz="3200" dirty="0"/>
              <a:t>Surface water flooding </a:t>
            </a:r>
          </a:p>
        </p:txBody>
      </p:sp>
      <p:sp>
        <p:nvSpPr>
          <p:cNvPr id="16" name="TextBox 15">
            <a:extLst>
              <a:ext uri="{FF2B5EF4-FFF2-40B4-BE49-F238E27FC236}">
                <a16:creationId xmlns:a16="http://schemas.microsoft.com/office/drawing/2014/main" id="{E57596CA-A07C-43F0-9664-95F568BB2789}"/>
              </a:ext>
            </a:extLst>
          </p:cNvPr>
          <p:cNvSpPr txBox="1"/>
          <p:nvPr/>
        </p:nvSpPr>
        <p:spPr>
          <a:xfrm>
            <a:off x="5267088" y="3304422"/>
            <a:ext cx="6188513" cy="584775"/>
          </a:xfrm>
          <a:prstGeom prst="rect">
            <a:avLst/>
          </a:prstGeom>
          <a:noFill/>
        </p:spPr>
        <p:txBody>
          <a:bodyPr wrap="square" rtlCol="0">
            <a:spAutoFit/>
          </a:bodyPr>
          <a:lstStyle/>
          <a:p>
            <a:r>
              <a:rPr lang="en-GB" sz="3200" dirty="0"/>
              <a:t>Sewer flooding and blockages</a:t>
            </a:r>
          </a:p>
        </p:txBody>
      </p:sp>
      <p:sp>
        <p:nvSpPr>
          <p:cNvPr id="5" name="TextBox 4">
            <a:extLst>
              <a:ext uri="{FF2B5EF4-FFF2-40B4-BE49-F238E27FC236}">
                <a16:creationId xmlns:a16="http://schemas.microsoft.com/office/drawing/2014/main" id="{9567D575-DFB9-39CD-C2B3-A925C23E2806}"/>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291545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E1A14E-173B-4D45-F391-BF32C7BCBFBE}"/>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1487533" y="2278291"/>
            <a:ext cx="953258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only happens in winter”</a:t>
            </a:r>
          </a:p>
        </p:txBody>
      </p:sp>
      <p:sp>
        <p:nvSpPr>
          <p:cNvPr id="2" name="TextBox 1">
            <a:extLst>
              <a:ext uri="{FF2B5EF4-FFF2-40B4-BE49-F238E27FC236}">
                <a16:creationId xmlns:a16="http://schemas.microsoft.com/office/drawing/2014/main" id="{3301259B-27A3-41FA-B02A-B0E6CFD1BFDB}"/>
              </a:ext>
            </a:extLst>
          </p:cNvPr>
          <p:cNvSpPr txBox="1"/>
          <p:nvPr/>
        </p:nvSpPr>
        <p:spPr>
          <a:xfrm>
            <a:off x="4149047" y="3042705"/>
            <a:ext cx="3893906" cy="1200329"/>
          </a:xfrm>
          <a:prstGeom prst="rect">
            <a:avLst/>
          </a:prstGeom>
          <a:noFill/>
        </p:spPr>
        <p:txBody>
          <a:bodyPr wrap="square" rtlCol="0">
            <a:spAutoFit/>
          </a:bodyPr>
          <a:lstStyle/>
          <a:p>
            <a:pPr algn="ctr"/>
            <a:r>
              <a:rPr lang="en-GB" sz="7200" dirty="0">
                <a:solidFill>
                  <a:schemeClr val="accent2"/>
                </a:solidFill>
              </a:rPr>
              <a:t>FALSE!</a:t>
            </a:r>
          </a:p>
        </p:txBody>
      </p:sp>
      <p:sp>
        <p:nvSpPr>
          <p:cNvPr id="6" name="TextBox 5">
            <a:extLst>
              <a:ext uri="{FF2B5EF4-FFF2-40B4-BE49-F238E27FC236}">
                <a16:creationId xmlns:a16="http://schemas.microsoft.com/office/drawing/2014/main" id="{DBA5579B-0E01-49B0-8D87-FBC37216660B}"/>
              </a:ext>
            </a:extLst>
          </p:cNvPr>
          <p:cNvSpPr txBox="1"/>
          <p:nvPr/>
        </p:nvSpPr>
        <p:spPr>
          <a:xfrm>
            <a:off x="405358" y="4518303"/>
            <a:ext cx="11381283" cy="1077218"/>
          </a:xfrm>
          <a:prstGeom prst="rect">
            <a:avLst/>
          </a:prstGeom>
          <a:noFill/>
        </p:spPr>
        <p:txBody>
          <a:bodyPr wrap="square" rtlCol="0">
            <a:spAutoFit/>
          </a:bodyPr>
          <a:lstStyle/>
          <a:p>
            <a:pPr algn="ctr"/>
            <a:r>
              <a:rPr lang="en-GB" sz="3200" dirty="0"/>
              <a:t>Flash flooding can happen in summer as water can’t soak through hard, dry ground so there is more water running across the ground.</a:t>
            </a:r>
          </a:p>
        </p:txBody>
      </p:sp>
      <p:grpSp>
        <p:nvGrpSpPr>
          <p:cNvPr id="26" name="Group 25">
            <a:extLst>
              <a:ext uri="{FF2B5EF4-FFF2-40B4-BE49-F238E27FC236}">
                <a16:creationId xmlns:a16="http://schemas.microsoft.com/office/drawing/2014/main" id="{08BE8FE6-A625-82D1-7E88-9CB8E8FCD93F}"/>
              </a:ext>
            </a:extLst>
          </p:cNvPr>
          <p:cNvGrpSpPr/>
          <p:nvPr/>
        </p:nvGrpSpPr>
        <p:grpSpPr>
          <a:xfrm>
            <a:off x="2671638" y="5372367"/>
            <a:ext cx="5788427" cy="1430751"/>
            <a:chOff x="2671638" y="5372367"/>
            <a:chExt cx="5788427" cy="1430751"/>
          </a:xfrm>
        </p:grpSpPr>
        <p:sp>
          <p:nvSpPr>
            <p:cNvPr id="17" name="Oval 16">
              <a:extLst>
                <a:ext uri="{FF2B5EF4-FFF2-40B4-BE49-F238E27FC236}">
                  <a16:creationId xmlns:a16="http://schemas.microsoft.com/office/drawing/2014/main" id="{AB10A939-B116-8AAA-AB2F-ED3B334AB9F8}"/>
                </a:ext>
              </a:extLst>
            </p:cNvPr>
            <p:cNvSpPr/>
            <p:nvPr/>
          </p:nvSpPr>
          <p:spPr>
            <a:xfrm>
              <a:off x="2985713" y="5937845"/>
              <a:ext cx="286247" cy="3031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B2253D7C-206B-2870-86C5-876682F069E7}"/>
                </a:ext>
              </a:extLst>
            </p:cNvPr>
            <p:cNvGrpSpPr/>
            <p:nvPr/>
          </p:nvGrpSpPr>
          <p:grpSpPr>
            <a:xfrm>
              <a:off x="2671638" y="5372367"/>
              <a:ext cx="5788427" cy="1430751"/>
              <a:chOff x="2671638" y="5372367"/>
              <a:chExt cx="5788427" cy="1430751"/>
            </a:xfrm>
          </p:grpSpPr>
          <p:sp>
            <p:nvSpPr>
              <p:cNvPr id="16" name="Graphic 14" descr="Flower without stem with solid fill">
                <a:extLst>
                  <a:ext uri="{FF2B5EF4-FFF2-40B4-BE49-F238E27FC236}">
                    <a16:creationId xmlns:a16="http://schemas.microsoft.com/office/drawing/2014/main" id="{50C81793-3C54-AB25-F2F5-F2FF2221675A}"/>
                  </a:ext>
                </a:extLst>
              </p:cNvPr>
              <p:cNvSpPr/>
              <p:nvPr/>
            </p:nvSpPr>
            <p:spPr>
              <a:xfrm>
                <a:off x="2671638" y="5630054"/>
                <a:ext cx="914399" cy="884693"/>
              </a:xfrm>
              <a:custGeom>
                <a:avLst/>
                <a:gdLst>
                  <a:gd name="connsiteX0" fmla="*/ 536103 w 583124"/>
                  <a:gd name="connsiteY0" fmla="*/ 352689 h 638512"/>
                  <a:gd name="connsiteX1" fmla="*/ 451521 w 583124"/>
                  <a:gd name="connsiteY1" fmla="*/ 319256 h 638512"/>
                  <a:gd name="connsiteX2" fmla="*/ 536103 w 583124"/>
                  <a:gd name="connsiteY2" fmla="*/ 285823 h 638512"/>
                  <a:gd name="connsiteX3" fmla="*/ 570869 w 583124"/>
                  <a:gd name="connsiteY3" fmla="*/ 158188 h 638512"/>
                  <a:gd name="connsiteX4" fmla="*/ 513719 w 583124"/>
                  <a:gd name="connsiteY4" fmla="*/ 114659 h 638512"/>
                  <a:gd name="connsiteX5" fmla="*/ 442853 w 583124"/>
                  <a:gd name="connsiteY5" fmla="*/ 123422 h 638512"/>
                  <a:gd name="connsiteX6" fmla="*/ 364367 w 583124"/>
                  <a:gd name="connsiteY6" fmla="*/ 192383 h 638512"/>
                  <a:gd name="connsiteX7" fmla="*/ 384274 w 583124"/>
                  <a:gd name="connsiteY7" fmla="*/ 89989 h 638512"/>
                  <a:gd name="connsiteX8" fmla="*/ 288382 w 583124"/>
                  <a:gd name="connsiteY8" fmla="*/ 49 h 638512"/>
                  <a:gd name="connsiteX9" fmla="*/ 198441 w 583124"/>
                  <a:gd name="connsiteY9" fmla="*/ 89989 h 638512"/>
                  <a:gd name="connsiteX10" fmla="*/ 218349 w 583124"/>
                  <a:gd name="connsiteY10" fmla="*/ 192383 h 638512"/>
                  <a:gd name="connsiteX11" fmla="*/ 139767 w 583124"/>
                  <a:gd name="connsiteY11" fmla="*/ 123422 h 638512"/>
                  <a:gd name="connsiteX12" fmla="*/ 68901 w 583124"/>
                  <a:gd name="connsiteY12" fmla="*/ 114659 h 638512"/>
                  <a:gd name="connsiteX13" fmla="*/ 11751 w 583124"/>
                  <a:gd name="connsiteY13" fmla="*/ 158188 h 638512"/>
                  <a:gd name="connsiteX14" fmla="*/ 46518 w 583124"/>
                  <a:gd name="connsiteY14" fmla="*/ 285823 h 638512"/>
                  <a:gd name="connsiteX15" fmla="*/ 131671 w 583124"/>
                  <a:gd name="connsiteY15" fmla="*/ 319256 h 638512"/>
                  <a:gd name="connsiteX16" fmla="*/ 47184 w 583124"/>
                  <a:gd name="connsiteY16" fmla="*/ 352689 h 638512"/>
                  <a:gd name="connsiteX17" fmla="*/ 12418 w 583124"/>
                  <a:gd name="connsiteY17" fmla="*/ 480324 h 638512"/>
                  <a:gd name="connsiteX18" fmla="*/ 69568 w 583124"/>
                  <a:gd name="connsiteY18" fmla="*/ 523853 h 638512"/>
                  <a:gd name="connsiteX19" fmla="*/ 94905 w 583124"/>
                  <a:gd name="connsiteY19" fmla="*/ 527282 h 638512"/>
                  <a:gd name="connsiteX20" fmla="*/ 140434 w 583124"/>
                  <a:gd name="connsiteY20" fmla="*/ 515090 h 638512"/>
                  <a:gd name="connsiteX21" fmla="*/ 219015 w 583124"/>
                  <a:gd name="connsiteY21" fmla="*/ 446129 h 638512"/>
                  <a:gd name="connsiteX22" fmla="*/ 199108 w 583124"/>
                  <a:gd name="connsiteY22" fmla="*/ 548523 h 638512"/>
                  <a:gd name="connsiteX23" fmla="*/ 295000 w 583124"/>
                  <a:gd name="connsiteY23" fmla="*/ 638464 h 638512"/>
                  <a:gd name="connsiteX24" fmla="*/ 384941 w 583124"/>
                  <a:gd name="connsiteY24" fmla="*/ 548523 h 638512"/>
                  <a:gd name="connsiteX25" fmla="*/ 365034 w 583124"/>
                  <a:gd name="connsiteY25" fmla="*/ 446129 h 638512"/>
                  <a:gd name="connsiteX26" fmla="*/ 443520 w 583124"/>
                  <a:gd name="connsiteY26" fmla="*/ 515090 h 638512"/>
                  <a:gd name="connsiteX27" fmla="*/ 489144 w 583124"/>
                  <a:gd name="connsiteY27" fmla="*/ 527282 h 638512"/>
                  <a:gd name="connsiteX28" fmla="*/ 514385 w 583124"/>
                  <a:gd name="connsiteY28" fmla="*/ 523853 h 638512"/>
                  <a:gd name="connsiteX29" fmla="*/ 571536 w 583124"/>
                  <a:gd name="connsiteY29" fmla="*/ 480324 h 638512"/>
                  <a:gd name="connsiteX30" fmla="*/ 536103 w 583124"/>
                  <a:gd name="connsiteY30" fmla="*/ 352689 h 638512"/>
                  <a:gd name="connsiteX31" fmla="*/ 291596 w 583124"/>
                  <a:gd name="connsiteY31" fmla="*/ 412696 h 638512"/>
                  <a:gd name="connsiteX32" fmla="*/ 198251 w 583124"/>
                  <a:gd name="connsiteY32" fmla="*/ 319161 h 638512"/>
                  <a:gd name="connsiteX33" fmla="*/ 291786 w 583124"/>
                  <a:gd name="connsiteY33" fmla="*/ 225816 h 638512"/>
                  <a:gd name="connsiteX34" fmla="*/ 385131 w 583124"/>
                  <a:gd name="connsiteY34" fmla="*/ 319256 h 638512"/>
                  <a:gd name="connsiteX35" fmla="*/ 291596 w 583124"/>
                  <a:gd name="connsiteY35" fmla="*/ 412696 h 6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3124" h="638512">
                    <a:moveTo>
                      <a:pt x="536103" y="352689"/>
                    </a:moveTo>
                    <a:cubicBezTo>
                      <a:pt x="508963" y="339042"/>
                      <a:pt x="480656" y="327853"/>
                      <a:pt x="451521" y="319256"/>
                    </a:cubicBezTo>
                    <a:cubicBezTo>
                      <a:pt x="480656" y="310659"/>
                      <a:pt x="508963" y="299470"/>
                      <a:pt x="536103" y="285823"/>
                    </a:cubicBezTo>
                    <a:cubicBezTo>
                      <a:pt x="580163" y="259576"/>
                      <a:pt x="595532" y="203155"/>
                      <a:pt x="570869" y="158188"/>
                    </a:cubicBezTo>
                    <a:cubicBezTo>
                      <a:pt x="558357" y="136664"/>
                      <a:pt x="537794" y="121003"/>
                      <a:pt x="513719" y="114659"/>
                    </a:cubicBezTo>
                    <a:cubicBezTo>
                      <a:pt x="489881" y="107899"/>
                      <a:pt x="464325" y="111060"/>
                      <a:pt x="442853" y="123422"/>
                    </a:cubicBezTo>
                    <a:cubicBezTo>
                      <a:pt x="414044" y="143209"/>
                      <a:pt x="387696" y="166360"/>
                      <a:pt x="364367" y="192383"/>
                    </a:cubicBezTo>
                    <a:cubicBezTo>
                      <a:pt x="375078" y="159172"/>
                      <a:pt x="381761" y="124795"/>
                      <a:pt x="384274" y="89989"/>
                    </a:cubicBezTo>
                    <a:cubicBezTo>
                      <a:pt x="382631" y="38673"/>
                      <a:pt x="339699" y="-1595"/>
                      <a:pt x="288382" y="49"/>
                    </a:cubicBezTo>
                    <a:cubicBezTo>
                      <a:pt x="239374" y="1617"/>
                      <a:pt x="200011" y="40981"/>
                      <a:pt x="198441" y="89989"/>
                    </a:cubicBezTo>
                    <a:cubicBezTo>
                      <a:pt x="200906" y="124800"/>
                      <a:pt x="207591" y="159184"/>
                      <a:pt x="218349" y="192383"/>
                    </a:cubicBezTo>
                    <a:cubicBezTo>
                      <a:pt x="195012" y="166331"/>
                      <a:pt x="168629" y="143178"/>
                      <a:pt x="139767" y="123422"/>
                    </a:cubicBezTo>
                    <a:cubicBezTo>
                      <a:pt x="118299" y="111049"/>
                      <a:pt x="92738" y="107889"/>
                      <a:pt x="68901" y="114659"/>
                    </a:cubicBezTo>
                    <a:cubicBezTo>
                      <a:pt x="44831" y="121012"/>
                      <a:pt x="24272" y="136671"/>
                      <a:pt x="11751" y="158188"/>
                    </a:cubicBezTo>
                    <a:cubicBezTo>
                      <a:pt x="-12912" y="203155"/>
                      <a:pt x="2457" y="259576"/>
                      <a:pt x="46518" y="285823"/>
                    </a:cubicBezTo>
                    <a:cubicBezTo>
                      <a:pt x="73845" y="299494"/>
                      <a:pt x="102344" y="310683"/>
                      <a:pt x="131671" y="319256"/>
                    </a:cubicBezTo>
                    <a:cubicBezTo>
                      <a:pt x="102571" y="327868"/>
                      <a:pt x="74297" y="339056"/>
                      <a:pt x="47184" y="352689"/>
                    </a:cubicBezTo>
                    <a:cubicBezTo>
                      <a:pt x="3124" y="378936"/>
                      <a:pt x="-12245" y="435357"/>
                      <a:pt x="12418" y="480324"/>
                    </a:cubicBezTo>
                    <a:cubicBezTo>
                      <a:pt x="24939" y="501841"/>
                      <a:pt x="45497" y="517500"/>
                      <a:pt x="69568" y="523853"/>
                    </a:cubicBezTo>
                    <a:cubicBezTo>
                      <a:pt x="77825" y="526108"/>
                      <a:pt x="86344" y="527260"/>
                      <a:pt x="94905" y="527282"/>
                    </a:cubicBezTo>
                    <a:cubicBezTo>
                      <a:pt x="110894" y="527330"/>
                      <a:pt x="126608" y="523122"/>
                      <a:pt x="140434" y="515090"/>
                    </a:cubicBezTo>
                    <a:cubicBezTo>
                      <a:pt x="169296" y="495334"/>
                      <a:pt x="195679" y="472181"/>
                      <a:pt x="219015" y="446129"/>
                    </a:cubicBezTo>
                    <a:cubicBezTo>
                      <a:pt x="208258" y="479328"/>
                      <a:pt x="201573" y="513712"/>
                      <a:pt x="199108" y="548523"/>
                    </a:cubicBezTo>
                    <a:cubicBezTo>
                      <a:pt x="200751" y="599839"/>
                      <a:pt x="243683" y="640108"/>
                      <a:pt x="295000" y="638464"/>
                    </a:cubicBezTo>
                    <a:cubicBezTo>
                      <a:pt x="344008" y="636895"/>
                      <a:pt x="383371" y="597531"/>
                      <a:pt x="384941" y="548523"/>
                    </a:cubicBezTo>
                    <a:cubicBezTo>
                      <a:pt x="382428" y="513718"/>
                      <a:pt x="375744" y="479341"/>
                      <a:pt x="365034" y="446129"/>
                    </a:cubicBezTo>
                    <a:cubicBezTo>
                      <a:pt x="388363" y="472152"/>
                      <a:pt x="414711" y="495303"/>
                      <a:pt x="443520" y="515090"/>
                    </a:cubicBezTo>
                    <a:cubicBezTo>
                      <a:pt x="457384" y="523113"/>
                      <a:pt x="473126" y="527319"/>
                      <a:pt x="489144" y="527282"/>
                    </a:cubicBezTo>
                    <a:cubicBezTo>
                      <a:pt x="497673" y="527267"/>
                      <a:pt x="506162" y="526113"/>
                      <a:pt x="514385" y="523853"/>
                    </a:cubicBezTo>
                    <a:cubicBezTo>
                      <a:pt x="538461" y="517509"/>
                      <a:pt x="559023" y="501848"/>
                      <a:pt x="571536" y="480324"/>
                    </a:cubicBezTo>
                    <a:cubicBezTo>
                      <a:pt x="596083" y="435186"/>
                      <a:pt x="580405" y="378713"/>
                      <a:pt x="536103" y="352689"/>
                    </a:cubicBezTo>
                    <a:close/>
                    <a:moveTo>
                      <a:pt x="291596" y="412696"/>
                    </a:moveTo>
                    <a:cubicBezTo>
                      <a:pt x="239990" y="412644"/>
                      <a:pt x="198198" y="370766"/>
                      <a:pt x="198251" y="319161"/>
                    </a:cubicBezTo>
                    <a:cubicBezTo>
                      <a:pt x="198303" y="267555"/>
                      <a:pt x="240181" y="225763"/>
                      <a:pt x="291786" y="225816"/>
                    </a:cubicBezTo>
                    <a:cubicBezTo>
                      <a:pt x="343355" y="225868"/>
                      <a:pt x="385131" y="267688"/>
                      <a:pt x="385131" y="319256"/>
                    </a:cubicBezTo>
                    <a:cubicBezTo>
                      <a:pt x="385079" y="370877"/>
                      <a:pt x="343217" y="412696"/>
                      <a:pt x="291596" y="412696"/>
                    </a:cubicBezTo>
                    <a:close/>
                  </a:path>
                </a:pathLst>
              </a:custGeom>
              <a:solidFill>
                <a:schemeClr val="accent4">
                  <a:lumMod val="60000"/>
                  <a:lumOff val="40000"/>
                </a:schemeClr>
              </a:solidFill>
              <a:ln w="9525" cap="flat">
                <a:noFill/>
                <a:prstDash val="solid"/>
                <a:miter/>
              </a:ln>
            </p:spPr>
            <p:txBody>
              <a:bodyPr rtlCol="0" anchor="ctr"/>
              <a:lstStyle/>
              <a:p>
                <a:endParaRPr lang="en-GB"/>
              </a:p>
            </p:txBody>
          </p:sp>
          <p:grpSp>
            <p:nvGrpSpPr>
              <p:cNvPr id="24" name="Group 23">
                <a:extLst>
                  <a:ext uri="{FF2B5EF4-FFF2-40B4-BE49-F238E27FC236}">
                    <a16:creationId xmlns:a16="http://schemas.microsoft.com/office/drawing/2014/main" id="{0C78EEBB-13CE-D9EF-A42C-5DBB043389A0}"/>
                  </a:ext>
                </a:extLst>
              </p:cNvPr>
              <p:cNvGrpSpPr/>
              <p:nvPr/>
            </p:nvGrpSpPr>
            <p:grpSpPr>
              <a:xfrm>
                <a:off x="4102873" y="5372367"/>
                <a:ext cx="4357192" cy="1430751"/>
                <a:chOff x="4102873" y="5372367"/>
                <a:chExt cx="4357192" cy="1430751"/>
              </a:xfrm>
            </p:grpSpPr>
            <p:pic>
              <p:nvPicPr>
                <p:cNvPr id="19" name="Graphic 18" descr="Dim (Medium Sun) with solid fill">
                  <a:extLst>
                    <a:ext uri="{FF2B5EF4-FFF2-40B4-BE49-F238E27FC236}">
                      <a16:creationId xmlns:a16="http://schemas.microsoft.com/office/drawing/2014/main" id="{15BA4617-0D6A-219B-11D2-D67D79FB3D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02873" y="5508147"/>
                  <a:ext cx="1176677" cy="1176677"/>
                </a:xfrm>
                <a:prstGeom prst="rect">
                  <a:avLst/>
                </a:prstGeom>
              </p:spPr>
            </p:pic>
            <p:pic>
              <p:nvPicPr>
                <p:cNvPr id="21" name="Graphic 20" descr="Maple Leaf with solid fill">
                  <a:extLst>
                    <a:ext uri="{FF2B5EF4-FFF2-40B4-BE49-F238E27FC236}">
                      <a16:creationId xmlns:a16="http://schemas.microsoft.com/office/drawing/2014/main" id="{04F40FDA-B63C-1CD1-3CBA-4E27218211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45671" y="5544520"/>
                  <a:ext cx="1017522" cy="1017522"/>
                </a:xfrm>
                <a:prstGeom prst="rect">
                  <a:avLst/>
                </a:prstGeom>
              </p:spPr>
            </p:pic>
            <p:pic>
              <p:nvPicPr>
                <p:cNvPr id="23" name="Graphic 22" descr="Snowflake with solid fill">
                  <a:extLst>
                    <a:ext uri="{FF2B5EF4-FFF2-40B4-BE49-F238E27FC236}">
                      <a16:creationId xmlns:a16="http://schemas.microsoft.com/office/drawing/2014/main" id="{6DB3C6E3-0FD9-40EF-E2CF-2F6719983B6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29314" y="5372367"/>
                  <a:ext cx="1430751" cy="1430751"/>
                </a:xfrm>
                <a:prstGeom prst="rect">
                  <a:avLst/>
                </a:prstGeom>
              </p:spPr>
            </p:pic>
          </p:grpSp>
        </p:grpSp>
      </p:grpSp>
      <p:sp>
        <p:nvSpPr>
          <p:cNvPr id="5" name="TextBox 4">
            <a:extLst>
              <a:ext uri="{FF2B5EF4-FFF2-40B4-BE49-F238E27FC236}">
                <a16:creationId xmlns:a16="http://schemas.microsoft.com/office/drawing/2014/main" id="{F473E0C9-6639-EAC3-5618-C99214B3A28F}"/>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36746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9E4A69-B81A-0CC3-5C21-457524A67E40}"/>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1655976" y="4667691"/>
            <a:ext cx="8880047" cy="1200329"/>
          </a:xfrm>
          <a:prstGeom prst="rect">
            <a:avLst/>
          </a:prstGeom>
          <a:noFill/>
        </p:spPr>
        <p:txBody>
          <a:bodyPr wrap="square" rtlCol="0">
            <a:spAutoFit/>
          </a:bodyPr>
          <a:lstStyle/>
          <a:p>
            <a:pPr algn="ctr"/>
            <a:r>
              <a:rPr lang="en-GB" sz="3600" dirty="0"/>
              <a:t>As you have already learnt today, there are many different types of flooding.</a:t>
            </a:r>
          </a:p>
        </p:txBody>
      </p:sp>
      <p:sp>
        <p:nvSpPr>
          <p:cNvPr id="14" name="TextBox 13">
            <a:extLst>
              <a:ext uri="{FF2B5EF4-FFF2-40B4-BE49-F238E27FC236}">
                <a16:creationId xmlns:a16="http://schemas.microsoft.com/office/drawing/2014/main" id="{6BFB6B4B-1550-4B47-AEA5-8027E256C3E3}"/>
              </a:ext>
            </a:extLst>
          </p:cNvPr>
          <p:cNvSpPr txBox="1"/>
          <p:nvPr/>
        </p:nvSpPr>
        <p:spPr>
          <a:xfrm>
            <a:off x="1487643" y="1911788"/>
            <a:ext cx="953258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only happens from rivers.</a:t>
            </a:r>
          </a:p>
        </p:txBody>
      </p:sp>
      <p:sp>
        <p:nvSpPr>
          <p:cNvPr id="12" name="TextBox 11">
            <a:extLst>
              <a:ext uri="{FF2B5EF4-FFF2-40B4-BE49-F238E27FC236}">
                <a16:creationId xmlns:a16="http://schemas.microsoft.com/office/drawing/2014/main" id="{325BAB9E-3C7C-4CA3-BF67-7EDCEBCC13B9}"/>
              </a:ext>
            </a:extLst>
          </p:cNvPr>
          <p:cNvSpPr txBox="1"/>
          <p:nvPr/>
        </p:nvSpPr>
        <p:spPr>
          <a:xfrm>
            <a:off x="4149047" y="3037911"/>
            <a:ext cx="3893906" cy="1200329"/>
          </a:xfrm>
          <a:prstGeom prst="rect">
            <a:avLst/>
          </a:prstGeom>
          <a:noFill/>
        </p:spPr>
        <p:txBody>
          <a:bodyPr wrap="square" rtlCol="0">
            <a:spAutoFit/>
          </a:bodyPr>
          <a:lstStyle/>
          <a:p>
            <a:pPr algn="ctr"/>
            <a:r>
              <a:rPr lang="en-GB" sz="7200" dirty="0">
                <a:solidFill>
                  <a:schemeClr val="accent2"/>
                </a:solidFill>
              </a:rPr>
              <a:t>FALSE!</a:t>
            </a:r>
          </a:p>
        </p:txBody>
      </p:sp>
      <p:sp>
        <p:nvSpPr>
          <p:cNvPr id="4" name="TextBox 3">
            <a:extLst>
              <a:ext uri="{FF2B5EF4-FFF2-40B4-BE49-F238E27FC236}">
                <a16:creationId xmlns:a16="http://schemas.microsoft.com/office/drawing/2014/main" id="{D3617870-12FB-F51B-0EFF-69F5FA4A5481}"/>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367715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9548A-73DB-BFF7-8B36-12A353CE286C}"/>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F13B884E-4C75-4E56-9674-00730C642061}"/>
              </a:ext>
            </a:extLst>
          </p:cNvPr>
          <p:cNvSpPr txBox="1"/>
          <p:nvPr/>
        </p:nvSpPr>
        <p:spPr>
          <a:xfrm>
            <a:off x="604463" y="1485320"/>
            <a:ext cx="10983073" cy="1785104"/>
          </a:xfrm>
          <a:prstGeom prst="rect">
            <a:avLst/>
          </a:prstGeom>
          <a:noFill/>
        </p:spPr>
        <p:txBody>
          <a:bodyPr wrap="square" rtlCol="0">
            <a:spAutoFit/>
          </a:bodyPr>
          <a:lstStyle/>
          <a:p>
            <a:pPr algn="ctr"/>
            <a:r>
              <a:rPr lang="en-GB" sz="6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⅙</a:t>
            </a: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 homes and businesses are at risk of flooding from rivers, sea and surface water.</a:t>
            </a:r>
          </a:p>
        </p:txBody>
      </p:sp>
      <p:sp>
        <p:nvSpPr>
          <p:cNvPr id="15" name="TextBox 14">
            <a:extLst>
              <a:ext uri="{FF2B5EF4-FFF2-40B4-BE49-F238E27FC236}">
                <a16:creationId xmlns:a16="http://schemas.microsoft.com/office/drawing/2014/main" id="{F113DF52-F488-4098-825D-E2B4D8FFA6D4}"/>
              </a:ext>
            </a:extLst>
          </p:cNvPr>
          <p:cNvSpPr txBox="1"/>
          <p:nvPr/>
        </p:nvSpPr>
        <p:spPr>
          <a:xfrm>
            <a:off x="4149046" y="4685052"/>
            <a:ext cx="3893906" cy="1200329"/>
          </a:xfrm>
          <a:prstGeom prst="rect">
            <a:avLst/>
          </a:prstGeom>
          <a:noFill/>
        </p:spPr>
        <p:txBody>
          <a:bodyPr wrap="square" rtlCol="0">
            <a:spAutoFit/>
          </a:bodyPr>
          <a:lstStyle/>
          <a:p>
            <a:pPr algn="ctr"/>
            <a:r>
              <a:rPr lang="en-GB" sz="7200" dirty="0">
                <a:solidFill>
                  <a:schemeClr val="accent2"/>
                </a:solidFill>
              </a:rPr>
              <a:t>TRUE!</a:t>
            </a:r>
          </a:p>
        </p:txBody>
      </p:sp>
      <p:sp>
        <p:nvSpPr>
          <p:cNvPr id="16" name="TextBox 15">
            <a:extLst>
              <a:ext uri="{FF2B5EF4-FFF2-40B4-BE49-F238E27FC236}">
                <a16:creationId xmlns:a16="http://schemas.microsoft.com/office/drawing/2014/main" id="{3F83F519-92C8-4F72-8844-74284D2E561C}"/>
              </a:ext>
            </a:extLst>
          </p:cNvPr>
          <p:cNvSpPr txBox="1"/>
          <p:nvPr/>
        </p:nvSpPr>
        <p:spPr>
          <a:xfrm>
            <a:off x="2191367" y="5661924"/>
            <a:ext cx="7809263" cy="1077218"/>
          </a:xfrm>
          <a:prstGeom prst="rect">
            <a:avLst/>
          </a:prstGeom>
          <a:noFill/>
        </p:spPr>
        <p:txBody>
          <a:bodyPr wrap="square" rtlCol="0">
            <a:spAutoFit/>
          </a:bodyPr>
          <a:lstStyle/>
          <a:p>
            <a:pPr algn="ctr"/>
            <a:r>
              <a:rPr lang="en-GB" sz="3200" dirty="0"/>
              <a:t>This number is set to increase in the future so it is important to check your flood risk.</a:t>
            </a:r>
          </a:p>
        </p:txBody>
      </p:sp>
      <p:pic>
        <p:nvPicPr>
          <p:cNvPr id="3" name="Graphic 2" descr="House">
            <a:extLst>
              <a:ext uri="{FF2B5EF4-FFF2-40B4-BE49-F238E27FC236}">
                <a16:creationId xmlns:a16="http://schemas.microsoft.com/office/drawing/2014/main" id="{EB3A02C8-7B36-4C6F-9E9A-89A953A057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1798" y="3380783"/>
            <a:ext cx="1314224" cy="1314224"/>
          </a:xfrm>
          <a:prstGeom prst="rect">
            <a:avLst/>
          </a:prstGeom>
        </p:spPr>
      </p:pic>
      <p:pic>
        <p:nvPicPr>
          <p:cNvPr id="13" name="Graphic 12" descr="House">
            <a:extLst>
              <a:ext uri="{FF2B5EF4-FFF2-40B4-BE49-F238E27FC236}">
                <a16:creationId xmlns:a16="http://schemas.microsoft.com/office/drawing/2014/main" id="{604034E3-C06C-4EFF-98D0-0272E20541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19228" y="3380783"/>
            <a:ext cx="1314224" cy="1314224"/>
          </a:xfrm>
          <a:prstGeom prst="rect">
            <a:avLst/>
          </a:prstGeom>
        </p:spPr>
      </p:pic>
      <p:pic>
        <p:nvPicPr>
          <p:cNvPr id="14" name="Graphic 13" descr="House">
            <a:extLst>
              <a:ext uri="{FF2B5EF4-FFF2-40B4-BE49-F238E27FC236}">
                <a16:creationId xmlns:a16="http://schemas.microsoft.com/office/drawing/2014/main" id="{75DCB7B1-FE2A-450C-B5BC-53C02224FB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31749" y="3380783"/>
            <a:ext cx="1314224" cy="1314224"/>
          </a:xfrm>
          <a:prstGeom prst="rect">
            <a:avLst/>
          </a:prstGeom>
        </p:spPr>
      </p:pic>
      <p:pic>
        <p:nvPicPr>
          <p:cNvPr id="17" name="Graphic 16" descr="House">
            <a:extLst>
              <a:ext uri="{FF2B5EF4-FFF2-40B4-BE49-F238E27FC236}">
                <a16:creationId xmlns:a16="http://schemas.microsoft.com/office/drawing/2014/main" id="{7CA821BB-4D4F-4203-86B0-37C33C84B85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38221" y="3380783"/>
            <a:ext cx="1314224" cy="1314224"/>
          </a:xfrm>
          <a:prstGeom prst="rect">
            <a:avLst/>
          </a:prstGeom>
        </p:spPr>
      </p:pic>
      <p:pic>
        <p:nvPicPr>
          <p:cNvPr id="18" name="Graphic 17" descr="House">
            <a:extLst>
              <a:ext uri="{FF2B5EF4-FFF2-40B4-BE49-F238E27FC236}">
                <a16:creationId xmlns:a16="http://schemas.microsoft.com/office/drawing/2014/main" id="{0CB657FC-EF16-48F0-B398-D51D9C569F3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42494" y="3370828"/>
            <a:ext cx="1314224" cy="1314224"/>
          </a:xfrm>
          <a:prstGeom prst="rect">
            <a:avLst/>
          </a:prstGeom>
        </p:spPr>
      </p:pic>
      <p:pic>
        <p:nvPicPr>
          <p:cNvPr id="19" name="Graphic 18" descr="House">
            <a:extLst>
              <a:ext uri="{FF2B5EF4-FFF2-40B4-BE49-F238E27FC236}">
                <a16:creationId xmlns:a16="http://schemas.microsoft.com/office/drawing/2014/main" id="{892CAECA-7EF9-46BE-AA4C-9592A27C10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26071" y="3380783"/>
            <a:ext cx="1314224" cy="1314224"/>
          </a:xfrm>
          <a:prstGeom prst="rect">
            <a:avLst/>
          </a:prstGeom>
        </p:spPr>
      </p:pic>
      <p:sp>
        <p:nvSpPr>
          <p:cNvPr id="5" name="TextBox 4">
            <a:extLst>
              <a:ext uri="{FF2B5EF4-FFF2-40B4-BE49-F238E27FC236}">
                <a16:creationId xmlns:a16="http://schemas.microsoft.com/office/drawing/2014/main" id="{A3258AD4-D2D8-0683-228E-8407A92FE40D}"/>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378307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709710-7B25-2366-2AE2-0EE2BACC6048}"/>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D704C0D1-BE87-4A61-BE35-3069AEFBA8E1}"/>
              </a:ext>
            </a:extLst>
          </p:cNvPr>
          <p:cNvSpPr txBox="1"/>
          <p:nvPr/>
        </p:nvSpPr>
        <p:spPr>
          <a:xfrm>
            <a:off x="4149047" y="2875411"/>
            <a:ext cx="3893906" cy="1200329"/>
          </a:xfrm>
          <a:prstGeom prst="rect">
            <a:avLst/>
          </a:prstGeom>
          <a:noFill/>
        </p:spPr>
        <p:txBody>
          <a:bodyPr wrap="square" rtlCol="0">
            <a:spAutoFit/>
          </a:bodyPr>
          <a:lstStyle/>
          <a:p>
            <a:pPr algn="ctr"/>
            <a:r>
              <a:rPr lang="en-GB" sz="7200" dirty="0">
                <a:solidFill>
                  <a:schemeClr val="accent2"/>
                </a:solidFill>
              </a:rPr>
              <a:t>FALSE!</a:t>
            </a:r>
          </a:p>
        </p:txBody>
      </p:sp>
      <p:sp>
        <p:nvSpPr>
          <p:cNvPr id="14" name="TextBox 13">
            <a:extLst>
              <a:ext uri="{FF2B5EF4-FFF2-40B4-BE49-F238E27FC236}">
                <a16:creationId xmlns:a16="http://schemas.microsoft.com/office/drawing/2014/main" id="{6BFB6B4B-1550-4B47-AEA5-8027E256C3E3}"/>
              </a:ext>
            </a:extLst>
          </p:cNvPr>
          <p:cNvSpPr txBox="1"/>
          <p:nvPr/>
        </p:nvSpPr>
        <p:spPr>
          <a:xfrm>
            <a:off x="1859871" y="1813582"/>
            <a:ext cx="8472258" cy="830997"/>
          </a:xfrm>
          <a:prstGeom prst="rect">
            <a:avLst/>
          </a:prstGeom>
          <a:noFill/>
        </p:spPr>
        <p:txBody>
          <a:bodyPr wrap="square" rtlCol="0">
            <a:spAutoFit/>
          </a:bodyPr>
          <a:lstStyle/>
          <a:p>
            <a:pPr algn="ctr"/>
            <a:r>
              <a:rPr lang="en-GB" sz="4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 live on a hill so I won’t flood” </a:t>
            </a:r>
          </a:p>
        </p:txBody>
      </p:sp>
      <p:sp>
        <p:nvSpPr>
          <p:cNvPr id="15" name="TextBox 14">
            <a:extLst>
              <a:ext uri="{FF2B5EF4-FFF2-40B4-BE49-F238E27FC236}">
                <a16:creationId xmlns:a16="http://schemas.microsoft.com/office/drawing/2014/main" id="{232402E1-E677-4159-8BA7-320FA00411A9}"/>
              </a:ext>
            </a:extLst>
          </p:cNvPr>
          <p:cNvSpPr txBox="1"/>
          <p:nvPr/>
        </p:nvSpPr>
        <p:spPr>
          <a:xfrm>
            <a:off x="2989733" y="4663750"/>
            <a:ext cx="6212534" cy="1569660"/>
          </a:xfrm>
          <a:prstGeom prst="rect">
            <a:avLst/>
          </a:prstGeom>
          <a:noFill/>
        </p:spPr>
        <p:txBody>
          <a:bodyPr wrap="square" rtlCol="0">
            <a:spAutoFit/>
          </a:bodyPr>
          <a:lstStyle/>
          <a:p>
            <a:pPr algn="ctr"/>
            <a:r>
              <a:rPr lang="en-GB" sz="3200" dirty="0"/>
              <a:t>Houses on a hill can suffer flooding from surface water, sewage pipes or even a burst water pipe. </a:t>
            </a:r>
          </a:p>
        </p:txBody>
      </p:sp>
      <p:sp>
        <p:nvSpPr>
          <p:cNvPr id="4" name="TextBox 3">
            <a:extLst>
              <a:ext uri="{FF2B5EF4-FFF2-40B4-BE49-F238E27FC236}">
                <a16:creationId xmlns:a16="http://schemas.microsoft.com/office/drawing/2014/main" id="{C0653466-0D33-65C3-0E74-15E3AC24FD19}"/>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307315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FD485-4ECD-718D-82D9-6D3925516FCF}"/>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462505" y="4887509"/>
            <a:ext cx="11266988" cy="1200329"/>
          </a:xfrm>
          <a:prstGeom prst="rect">
            <a:avLst/>
          </a:prstGeom>
          <a:noFill/>
        </p:spPr>
        <p:txBody>
          <a:bodyPr wrap="square" rtlCol="0">
            <a:spAutoFit/>
          </a:bodyPr>
          <a:lstStyle/>
          <a:p>
            <a:pPr algn="ctr"/>
            <a:r>
              <a:rPr lang="en-GB" sz="3600" dirty="0"/>
              <a:t>Flooding can happen every year. An area could also be flooded more than once in one year.</a:t>
            </a:r>
          </a:p>
        </p:txBody>
      </p:sp>
      <p:sp>
        <p:nvSpPr>
          <p:cNvPr id="14" name="TextBox 13">
            <a:extLst>
              <a:ext uri="{FF2B5EF4-FFF2-40B4-BE49-F238E27FC236}">
                <a16:creationId xmlns:a16="http://schemas.microsoft.com/office/drawing/2014/main" id="{6BFB6B4B-1550-4B47-AEA5-8027E256C3E3}"/>
              </a:ext>
            </a:extLst>
          </p:cNvPr>
          <p:cNvSpPr txBox="1"/>
          <p:nvPr/>
        </p:nvSpPr>
        <p:spPr>
          <a:xfrm>
            <a:off x="506858" y="1868070"/>
            <a:ext cx="11178283"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If you have flooded recently, it won’t happen again for many years. </a:t>
            </a:r>
          </a:p>
        </p:txBody>
      </p:sp>
      <p:sp>
        <p:nvSpPr>
          <p:cNvPr id="12" name="TextBox 11">
            <a:extLst>
              <a:ext uri="{FF2B5EF4-FFF2-40B4-BE49-F238E27FC236}">
                <a16:creationId xmlns:a16="http://schemas.microsoft.com/office/drawing/2014/main" id="{3C0EF2B1-59DD-4CDE-B165-11EDFB1EB873}"/>
              </a:ext>
            </a:extLst>
          </p:cNvPr>
          <p:cNvSpPr txBox="1"/>
          <p:nvPr/>
        </p:nvSpPr>
        <p:spPr>
          <a:xfrm>
            <a:off x="4149046" y="3474405"/>
            <a:ext cx="3893906" cy="1200329"/>
          </a:xfrm>
          <a:prstGeom prst="rect">
            <a:avLst/>
          </a:prstGeom>
          <a:noFill/>
        </p:spPr>
        <p:txBody>
          <a:bodyPr wrap="square" rtlCol="0">
            <a:spAutoFit/>
          </a:bodyPr>
          <a:lstStyle/>
          <a:p>
            <a:pPr algn="ctr"/>
            <a:r>
              <a:rPr lang="en-GB" sz="7200" dirty="0">
                <a:solidFill>
                  <a:schemeClr val="accent2"/>
                </a:solidFill>
              </a:rPr>
              <a:t>FALSE!</a:t>
            </a:r>
          </a:p>
        </p:txBody>
      </p:sp>
      <p:sp>
        <p:nvSpPr>
          <p:cNvPr id="4" name="TextBox 3">
            <a:extLst>
              <a:ext uri="{FF2B5EF4-FFF2-40B4-BE49-F238E27FC236}">
                <a16:creationId xmlns:a16="http://schemas.microsoft.com/office/drawing/2014/main" id="{0E50F759-4E4B-F9CC-FE51-ACE4C0FE51C6}"/>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116313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BF47EA-5D97-28D1-639B-C0C99AE115FD}"/>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True or false?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508937" y="1680487"/>
            <a:ext cx="11174125"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More people are at risk of surface water flooding than any other type of flooding.</a:t>
            </a:r>
          </a:p>
        </p:txBody>
      </p:sp>
      <p:sp>
        <p:nvSpPr>
          <p:cNvPr id="12" name="TextBox 11">
            <a:extLst>
              <a:ext uri="{FF2B5EF4-FFF2-40B4-BE49-F238E27FC236}">
                <a16:creationId xmlns:a16="http://schemas.microsoft.com/office/drawing/2014/main" id="{CAD94D6F-4E69-4880-8776-97B82DC1B503}"/>
              </a:ext>
            </a:extLst>
          </p:cNvPr>
          <p:cNvSpPr txBox="1"/>
          <p:nvPr/>
        </p:nvSpPr>
        <p:spPr>
          <a:xfrm>
            <a:off x="4149046" y="3351119"/>
            <a:ext cx="3893906" cy="1200329"/>
          </a:xfrm>
          <a:prstGeom prst="rect">
            <a:avLst/>
          </a:prstGeom>
          <a:noFill/>
        </p:spPr>
        <p:txBody>
          <a:bodyPr wrap="square" rtlCol="0">
            <a:spAutoFit/>
          </a:bodyPr>
          <a:lstStyle/>
          <a:p>
            <a:pPr algn="ctr"/>
            <a:r>
              <a:rPr lang="en-GB" sz="7200" dirty="0">
                <a:solidFill>
                  <a:schemeClr val="accent2"/>
                </a:solidFill>
              </a:rPr>
              <a:t>TRUE!</a:t>
            </a:r>
          </a:p>
        </p:txBody>
      </p:sp>
      <p:sp>
        <p:nvSpPr>
          <p:cNvPr id="13" name="TextBox 12">
            <a:extLst>
              <a:ext uri="{FF2B5EF4-FFF2-40B4-BE49-F238E27FC236}">
                <a16:creationId xmlns:a16="http://schemas.microsoft.com/office/drawing/2014/main" id="{53CF4CE2-7527-495C-9043-F4E20BF125E3}"/>
              </a:ext>
            </a:extLst>
          </p:cNvPr>
          <p:cNvSpPr txBox="1"/>
          <p:nvPr/>
        </p:nvSpPr>
        <p:spPr>
          <a:xfrm>
            <a:off x="802502" y="4748938"/>
            <a:ext cx="10586994" cy="1754326"/>
          </a:xfrm>
          <a:prstGeom prst="rect">
            <a:avLst/>
          </a:prstGeom>
          <a:noFill/>
        </p:spPr>
        <p:txBody>
          <a:bodyPr wrap="square" rtlCol="0">
            <a:spAutoFit/>
          </a:bodyPr>
          <a:lstStyle/>
          <a:p>
            <a:pPr algn="ctr"/>
            <a:r>
              <a:rPr lang="en-GB" sz="3600" dirty="0"/>
              <a:t>In England, over 3 million homes and businesses are at risk from surface water flooding, compared to 2.7 million at risk from rivers and the sea.</a:t>
            </a:r>
          </a:p>
        </p:txBody>
      </p:sp>
      <p:sp>
        <p:nvSpPr>
          <p:cNvPr id="4" name="TextBox 3">
            <a:extLst>
              <a:ext uri="{FF2B5EF4-FFF2-40B4-BE49-F238E27FC236}">
                <a16:creationId xmlns:a16="http://schemas.microsoft.com/office/drawing/2014/main" id="{D363C788-54F5-EC36-990C-46AB2C50B7D8}"/>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357156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0A591A-4023-F1E9-07B1-582BF760F900}"/>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3207"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 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6645D280-73D9-4B16-8D5A-DCF5BEE1C84E}"/>
              </a:ext>
            </a:extLst>
          </p:cNvPr>
          <p:cNvSpPr txBox="1"/>
          <p:nvPr/>
        </p:nvSpPr>
        <p:spPr>
          <a:xfrm>
            <a:off x="1161543" y="1760274"/>
            <a:ext cx="9858680" cy="954107"/>
          </a:xfrm>
          <a:prstGeom prst="rect">
            <a:avLst/>
          </a:prstGeom>
          <a:noFill/>
        </p:spPr>
        <p:txBody>
          <a:bodyPr wrap="square" rtlCol="0">
            <a:spAutoFit/>
          </a:bodyPr>
          <a:lstStyle/>
          <a:p>
            <a:pPr algn="ctr"/>
            <a:r>
              <a:rPr lang="en-GB" sz="2800" dirty="0"/>
              <a:t>Complete the worksheets about the types of flooding you have just learnt about in class. Fill in the gaps using the words provided.</a:t>
            </a:r>
          </a:p>
        </p:txBody>
      </p:sp>
      <p:pic>
        <p:nvPicPr>
          <p:cNvPr id="12" name="Picture 11">
            <a:extLst>
              <a:ext uri="{FF2B5EF4-FFF2-40B4-BE49-F238E27FC236}">
                <a16:creationId xmlns:a16="http://schemas.microsoft.com/office/drawing/2014/main" id="{91434D1C-F67B-40F3-9E11-5D06E4245F5F}"/>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125871" y="3127536"/>
            <a:ext cx="2945413" cy="2581838"/>
          </a:xfrm>
          <a:prstGeom prst="rect">
            <a:avLst/>
          </a:prstGeom>
        </p:spPr>
      </p:pic>
      <p:sp>
        <p:nvSpPr>
          <p:cNvPr id="14" name="TextBox 13">
            <a:extLst>
              <a:ext uri="{FF2B5EF4-FFF2-40B4-BE49-F238E27FC236}">
                <a16:creationId xmlns:a16="http://schemas.microsoft.com/office/drawing/2014/main" id="{F936CC6B-857E-92D4-4CE3-98BB9B179C96}"/>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pic>
        <p:nvPicPr>
          <p:cNvPr id="15" name="Picture 14">
            <a:extLst>
              <a:ext uri="{FF2B5EF4-FFF2-40B4-BE49-F238E27FC236}">
                <a16:creationId xmlns:a16="http://schemas.microsoft.com/office/drawing/2014/main" id="{447B6B27-A258-09D9-2BBF-4A4AD5A5DD6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00879" y="2714381"/>
            <a:ext cx="2818186" cy="3986119"/>
          </a:xfrm>
          <a:prstGeom prst="rect">
            <a:avLst/>
          </a:prstGeom>
        </p:spPr>
      </p:pic>
      <p:pic>
        <p:nvPicPr>
          <p:cNvPr id="17" name="Picture 16">
            <a:extLst>
              <a:ext uri="{FF2B5EF4-FFF2-40B4-BE49-F238E27FC236}">
                <a16:creationId xmlns:a16="http://schemas.microsoft.com/office/drawing/2014/main" id="{FBE23428-D205-5E0D-B719-D39A1CFEDB5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400000">
            <a:off x="1550430" y="2133625"/>
            <a:ext cx="3230750" cy="4569661"/>
          </a:xfrm>
          <a:prstGeom prst="rect">
            <a:avLst/>
          </a:prstGeom>
        </p:spPr>
      </p:pic>
    </p:spTree>
    <p:extLst>
      <p:ext uri="{BB962C8B-B14F-4D97-AF65-F5344CB8AC3E}">
        <p14:creationId xmlns:p14="http://schemas.microsoft.com/office/powerpoint/2010/main" val="66455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635A-41A0-5267-9ED3-937D4EF9D1A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342D14-D6C7-F44C-0E15-3F21E5F97BD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9" name="Picture 8">
            <a:extLst>
              <a:ext uri="{FF2B5EF4-FFF2-40B4-BE49-F238E27FC236}">
                <a16:creationId xmlns:a16="http://schemas.microsoft.com/office/drawing/2014/main" id="{B8A6808E-3429-30C8-3281-4C0FDBDE175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AE99C13C-2D46-719D-F0A4-9ABA3A62CDA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 name="TextBox 9">
            <a:extLst>
              <a:ext uri="{FF2B5EF4-FFF2-40B4-BE49-F238E27FC236}">
                <a16:creationId xmlns:a16="http://schemas.microsoft.com/office/drawing/2014/main" id="{F1CA2CD7-DFBE-0E2F-130D-41B547097D21}"/>
              </a:ext>
            </a:extLst>
          </p:cNvPr>
          <p:cNvSpPr txBox="1"/>
          <p:nvPr/>
        </p:nvSpPr>
        <p:spPr>
          <a:xfrm>
            <a:off x="1191080" y="1813748"/>
            <a:ext cx="9809840" cy="1354217"/>
          </a:xfrm>
          <a:prstGeom prst="rect">
            <a:avLst/>
          </a:prstGeom>
        </p:spPr>
        <p:txBody>
          <a:bodyPr wrap="square" lIns="0" tIns="0" rIns="0" bIns="0" rtlCol="0" anchor="t">
            <a:spAutoFit/>
          </a:bodyPr>
          <a:lstStyle/>
          <a:p>
            <a:pPr algn="ctr">
              <a:spcBef>
                <a:spcPct val="0"/>
              </a:spcBef>
            </a:pPr>
            <a:r>
              <a:rPr lang="en-US" sz="4400" b="1" dirty="0">
                <a:latin typeface="Montserrat Classic Bold"/>
                <a:ea typeface="Montserrat Classic Bold"/>
                <a:cs typeface="Montserrat Classic Bold"/>
                <a:sym typeface="Montserrat Classic Bold"/>
              </a:rPr>
              <a:t>These lessons have been produced by </a:t>
            </a:r>
          </a:p>
          <a:p>
            <a:pPr algn="ctr">
              <a:spcBef>
                <a:spcPct val="0"/>
              </a:spcBef>
            </a:pPr>
            <a:r>
              <a:rPr lang="en-US" sz="4400" b="1" dirty="0">
                <a:solidFill>
                  <a:srgbClr val="467886"/>
                </a:solidFill>
                <a:latin typeface="Montserrat Classic Bold"/>
                <a:ea typeface="Montserrat Classic Bold"/>
                <a:cs typeface="Montserrat Classic Bold"/>
                <a:sym typeface="Montserrat Classic Bold"/>
                <a:hlinkClick r:id="rId7">
                  <a:extLst>
                    <a:ext uri="{A12FA001-AC4F-418D-AE19-62706E023703}">
                      <ahyp:hlinkClr xmlns:ahyp="http://schemas.microsoft.com/office/drawing/2018/hyperlinkcolor" val="tx"/>
                    </a:ext>
                  </a:extLst>
                </a:hlinkClick>
              </a:rPr>
              <a:t>The Flood Hub People</a:t>
            </a:r>
            <a:r>
              <a:rPr lang="en-US" sz="4400" b="1" dirty="0">
                <a:solidFill>
                  <a:srgbClr val="467886"/>
                </a:solidFill>
                <a:latin typeface="Montserrat Classic Bold"/>
                <a:ea typeface="Montserrat Classic Bold"/>
                <a:cs typeface="Montserrat Classic Bold"/>
                <a:sym typeface="Montserrat Classic Bold"/>
              </a:rPr>
              <a:t> </a:t>
            </a:r>
            <a:r>
              <a:rPr lang="en-US" sz="4400" b="1" dirty="0">
                <a:latin typeface="Montserrat Classic Bold"/>
                <a:ea typeface="Montserrat Classic Bold"/>
                <a:cs typeface="Montserrat Classic Bold"/>
                <a:sym typeface="Montserrat Classic Bold"/>
              </a:rPr>
              <a:t>for The Flood Hub. </a:t>
            </a:r>
          </a:p>
        </p:txBody>
      </p:sp>
      <p:sp>
        <p:nvSpPr>
          <p:cNvPr id="6" name="TextBox 5">
            <a:extLst>
              <a:ext uri="{FF2B5EF4-FFF2-40B4-BE49-F238E27FC236}">
                <a16:creationId xmlns:a16="http://schemas.microsoft.com/office/drawing/2014/main" id="{C9350338-2B9C-9669-3A9E-B8974AEFB03E}"/>
              </a:ext>
            </a:extLst>
          </p:cNvPr>
          <p:cNvSpPr txBox="1"/>
          <p:nvPr/>
        </p:nvSpPr>
        <p:spPr>
          <a:xfrm>
            <a:off x="3621962" y="3816577"/>
            <a:ext cx="7155629" cy="1569660"/>
          </a:xfrm>
          <a:prstGeom prst="rect">
            <a:avLst/>
          </a:prstGeom>
          <a:noFill/>
        </p:spPr>
        <p:txBody>
          <a:bodyPr wrap="square">
            <a:spAutoFit/>
          </a:bodyPr>
          <a:lstStyle/>
          <a:p>
            <a:pPr>
              <a:spcBef>
                <a:spcPct val="0"/>
              </a:spcBef>
            </a:pPr>
            <a:r>
              <a:rPr lang="en-US" sz="3200" b="1" dirty="0">
                <a:latin typeface="Montserrat Classic Bold"/>
                <a:ea typeface="Montserrat Classic Bold"/>
                <a:cs typeface="Montserrat Classic Bold"/>
                <a:sym typeface="Montserrat Classic Bold"/>
              </a:rPr>
              <a:t>Scan the QR code to access our ‘Learning’ section. Or visit here: </a:t>
            </a:r>
            <a:r>
              <a:rPr lang="en-US" sz="3200" b="1" dirty="0">
                <a:solidFill>
                  <a:srgbClr val="467886"/>
                </a:solidFill>
                <a:latin typeface="Montserrat Classic Bold"/>
                <a:ea typeface="Montserrat Classic Bold"/>
                <a:cs typeface="Montserrat Classic Bold"/>
                <a:sym typeface="Montserrat Classic Bold"/>
                <a:hlinkClick r:id="rId8">
                  <a:extLst>
                    <a:ext uri="{A12FA001-AC4F-418D-AE19-62706E023703}">
                      <ahyp:hlinkClr xmlns:ahyp="http://schemas.microsoft.com/office/drawing/2018/hyperlinkcolor" val="tx"/>
                    </a:ext>
                  </a:extLst>
                </a:hlinkClick>
              </a:rPr>
              <a:t>https://thefloodhub.co.uk/learning/</a:t>
            </a:r>
            <a:r>
              <a:rPr lang="en-US" sz="3200" b="1" dirty="0">
                <a:solidFill>
                  <a:srgbClr val="467886"/>
                </a:solidFill>
                <a:latin typeface="Montserrat Classic Bold"/>
                <a:ea typeface="Montserrat Classic Bold"/>
                <a:cs typeface="Montserrat Classic Bold"/>
                <a:sym typeface="Montserrat Classic Bold"/>
              </a:rPr>
              <a:t>  </a:t>
            </a:r>
          </a:p>
        </p:txBody>
      </p:sp>
      <p:sp>
        <p:nvSpPr>
          <p:cNvPr id="12" name="Rectangle 11">
            <a:extLst>
              <a:ext uri="{FF2B5EF4-FFF2-40B4-BE49-F238E27FC236}">
                <a16:creationId xmlns:a16="http://schemas.microsoft.com/office/drawing/2014/main" id="{96948E03-4D0A-C4B4-77B1-712250AF6EB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13" name="Picture 12">
            <a:extLst>
              <a:ext uri="{FF2B5EF4-FFF2-40B4-BE49-F238E27FC236}">
                <a16:creationId xmlns:a16="http://schemas.microsoft.com/office/drawing/2014/main" id="{BD13BD12-0C7F-F382-3886-18011FD5E345}"/>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47154" y="320721"/>
            <a:ext cx="945401" cy="1328672"/>
          </a:xfrm>
          <a:prstGeom prst="rect">
            <a:avLst/>
          </a:prstGeom>
        </p:spPr>
      </p:pic>
      <p:pic>
        <p:nvPicPr>
          <p:cNvPr id="15" name="Picture 14">
            <a:extLst>
              <a:ext uri="{FF2B5EF4-FFF2-40B4-BE49-F238E27FC236}">
                <a16:creationId xmlns:a16="http://schemas.microsoft.com/office/drawing/2014/main" id="{B995E0AC-1C44-FDE3-0B90-A333EC1679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96294" y="3584749"/>
            <a:ext cx="2048839" cy="2033317"/>
          </a:xfrm>
          <a:prstGeom prst="rect">
            <a:avLst/>
          </a:prstGeom>
        </p:spPr>
      </p:pic>
      <p:sp>
        <p:nvSpPr>
          <p:cNvPr id="4" name="TextBox 3">
            <a:extLst>
              <a:ext uri="{FF2B5EF4-FFF2-40B4-BE49-F238E27FC236}">
                <a16:creationId xmlns:a16="http://schemas.microsoft.com/office/drawing/2014/main" id="{922947E1-21F0-2D50-43F8-DAEBF8F2F4FD}"/>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331321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DB4DE3-C656-DB0F-4BC8-EF05031395C4}"/>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F1A9CA97-626A-44AF-BF7A-83E8474AE7F3}"/>
              </a:ext>
            </a:extLst>
          </p:cNvPr>
          <p:cNvSpPr txBox="1"/>
          <p:nvPr/>
        </p:nvSpPr>
        <p:spPr>
          <a:xfrm>
            <a:off x="467298" y="2207034"/>
            <a:ext cx="11575213" cy="1077218"/>
          </a:xfrm>
          <a:prstGeom prst="rect">
            <a:avLst/>
          </a:prstGeom>
          <a:noFill/>
        </p:spPr>
        <p:txBody>
          <a:bodyPr wrap="square" rtlCol="0">
            <a:spAutoFit/>
          </a:bodyPr>
          <a:lstStyle/>
          <a:p>
            <a:r>
              <a:rPr lang="en-GB" sz="3200" dirty="0"/>
              <a:t>This happens when the water in a river overtops its banks and spills over, covering an area of land next to the river that is usually dry. </a:t>
            </a:r>
          </a:p>
        </p:txBody>
      </p:sp>
      <p:sp>
        <p:nvSpPr>
          <p:cNvPr id="15" name="TextBox 14">
            <a:extLst>
              <a:ext uri="{FF2B5EF4-FFF2-40B4-BE49-F238E27FC236}">
                <a16:creationId xmlns:a16="http://schemas.microsoft.com/office/drawing/2014/main" id="{30D7657B-B58A-4723-90CE-EB76CAC1DB88}"/>
              </a:ext>
            </a:extLst>
          </p:cNvPr>
          <p:cNvSpPr txBox="1"/>
          <p:nvPr/>
        </p:nvSpPr>
        <p:spPr>
          <a:xfrm>
            <a:off x="4387500" y="1448443"/>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River flooding</a:t>
            </a:r>
          </a:p>
        </p:txBody>
      </p:sp>
      <p:pic>
        <p:nvPicPr>
          <p:cNvPr id="3" name="Picture 2">
            <a:extLst>
              <a:ext uri="{FF2B5EF4-FFF2-40B4-BE49-F238E27FC236}">
                <a16:creationId xmlns:a16="http://schemas.microsoft.com/office/drawing/2014/main" id="{B037847F-6FF5-49E5-8479-54BE3F7C8F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58302" y="3472756"/>
            <a:ext cx="4260351" cy="3195263"/>
          </a:xfrm>
          <a:prstGeom prst="rect">
            <a:avLst/>
          </a:prstGeom>
        </p:spPr>
      </p:pic>
      <p:pic>
        <p:nvPicPr>
          <p:cNvPr id="5" name="Picture 4">
            <a:extLst>
              <a:ext uri="{FF2B5EF4-FFF2-40B4-BE49-F238E27FC236}">
                <a16:creationId xmlns:a16="http://schemas.microsoft.com/office/drawing/2014/main" id="{F0C1EF9D-D67F-444B-87D3-C2963FEF0B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000" y="3472756"/>
            <a:ext cx="4260351" cy="3195263"/>
          </a:xfrm>
          <a:prstGeom prst="rect">
            <a:avLst/>
          </a:prstGeom>
        </p:spPr>
      </p:pic>
      <p:sp>
        <p:nvSpPr>
          <p:cNvPr id="2" name="TextBox 1">
            <a:extLst>
              <a:ext uri="{FF2B5EF4-FFF2-40B4-BE49-F238E27FC236}">
                <a16:creationId xmlns:a16="http://schemas.microsoft.com/office/drawing/2014/main" id="{3D664EB5-43BE-3AE4-ED08-B43E3F2127EC}"/>
              </a:ext>
            </a:extLst>
          </p:cNvPr>
          <p:cNvSpPr txBox="1"/>
          <p:nvPr/>
        </p:nvSpPr>
        <p:spPr>
          <a:xfrm>
            <a:off x="1477164" y="6665399"/>
            <a:ext cx="4777740" cy="215444"/>
          </a:xfrm>
          <a:prstGeom prst="rect">
            <a:avLst/>
          </a:prstGeom>
          <a:noFill/>
        </p:spPr>
        <p:txBody>
          <a:bodyPr wrap="square" rtlCol="0">
            <a:spAutoFit/>
          </a:bodyPr>
          <a:lstStyle/>
          <a:p>
            <a:r>
              <a:rPr lang="en-GB" sz="800" dirty="0"/>
              <a:t>Image: The Flood Hub</a:t>
            </a:r>
          </a:p>
        </p:txBody>
      </p:sp>
      <p:sp>
        <p:nvSpPr>
          <p:cNvPr id="4" name="TextBox 3">
            <a:extLst>
              <a:ext uri="{FF2B5EF4-FFF2-40B4-BE49-F238E27FC236}">
                <a16:creationId xmlns:a16="http://schemas.microsoft.com/office/drawing/2014/main" id="{DC8656BB-B2A4-5BD8-74D8-C9D9450A230A}"/>
              </a:ext>
            </a:extLst>
          </p:cNvPr>
          <p:cNvSpPr txBox="1"/>
          <p:nvPr/>
        </p:nvSpPr>
        <p:spPr>
          <a:xfrm>
            <a:off x="5937096" y="6665399"/>
            <a:ext cx="4777740" cy="215444"/>
          </a:xfrm>
          <a:prstGeom prst="rect">
            <a:avLst/>
          </a:prstGeom>
          <a:noFill/>
        </p:spPr>
        <p:txBody>
          <a:bodyPr wrap="square" rtlCol="0">
            <a:spAutoFit/>
          </a:bodyPr>
          <a:lstStyle/>
          <a:p>
            <a:r>
              <a:rPr lang="en-GB" sz="800" dirty="0"/>
              <a:t>Image: The Flood Hub</a:t>
            </a:r>
          </a:p>
        </p:txBody>
      </p:sp>
      <p:sp>
        <p:nvSpPr>
          <p:cNvPr id="12" name="TextBox 11">
            <a:extLst>
              <a:ext uri="{FF2B5EF4-FFF2-40B4-BE49-F238E27FC236}">
                <a16:creationId xmlns:a16="http://schemas.microsoft.com/office/drawing/2014/main" id="{433AF6E2-A7FB-9C83-7454-61ABF7C88609}"/>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227808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9B691-988F-3EF9-C3EE-D055FE2254ED}"/>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66500" y="39323"/>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390430B2-F098-4E24-A3DE-0669D31D134E}"/>
              </a:ext>
            </a:extLst>
          </p:cNvPr>
          <p:cNvSpPr txBox="1"/>
          <p:nvPr/>
        </p:nvSpPr>
        <p:spPr>
          <a:xfrm>
            <a:off x="5034456" y="2406136"/>
            <a:ext cx="6705479" cy="3539430"/>
          </a:xfrm>
          <a:prstGeom prst="rect">
            <a:avLst/>
          </a:prstGeom>
          <a:noFill/>
        </p:spPr>
        <p:txBody>
          <a:bodyPr wrap="square" rtlCol="0">
            <a:spAutoFit/>
          </a:bodyPr>
          <a:lstStyle/>
          <a:p>
            <a:r>
              <a:rPr lang="en-GB" sz="3200" dirty="0"/>
              <a:t>This occurs when rainwater cannot soak into the land or flow into drains so it flows over the surface instead.</a:t>
            </a:r>
          </a:p>
          <a:p>
            <a:endParaRPr lang="en-GB" sz="3200" dirty="0"/>
          </a:p>
          <a:p>
            <a:r>
              <a:rPr lang="en-GB" sz="3200" dirty="0"/>
              <a:t>Blocked drains and sewers can increase the risk of surface water flooding as the water has nowhere to go.</a:t>
            </a:r>
          </a:p>
        </p:txBody>
      </p:sp>
      <p:sp>
        <p:nvSpPr>
          <p:cNvPr id="20" name="TextBox 19">
            <a:extLst>
              <a:ext uri="{FF2B5EF4-FFF2-40B4-BE49-F238E27FC236}">
                <a16:creationId xmlns:a16="http://schemas.microsoft.com/office/drawing/2014/main" id="{B6B28F67-352D-4E77-92BA-07678BD42CB4}"/>
              </a:ext>
            </a:extLst>
          </p:cNvPr>
          <p:cNvSpPr txBox="1"/>
          <p:nvPr/>
        </p:nvSpPr>
        <p:spPr>
          <a:xfrm>
            <a:off x="2603705" y="1451872"/>
            <a:ext cx="698459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Surface water flooding</a:t>
            </a:r>
          </a:p>
        </p:txBody>
      </p:sp>
      <p:pic>
        <p:nvPicPr>
          <p:cNvPr id="5" name="Picture 4">
            <a:extLst>
              <a:ext uri="{FF2B5EF4-FFF2-40B4-BE49-F238E27FC236}">
                <a16:creationId xmlns:a16="http://schemas.microsoft.com/office/drawing/2014/main" id="{BF4EF0CF-0C33-47A0-A5F0-C027DFFF4A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9981" y="2552448"/>
            <a:ext cx="4329074" cy="3246805"/>
          </a:xfrm>
          <a:prstGeom prst="rect">
            <a:avLst/>
          </a:prstGeom>
        </p:spPr>
      </p:pic>
      <p:sp>
        <p:nvSpPr>
          <p:cNvPr id="6" name="TextBox 5">
            <a:extLst>
              <a:ext uri="{FF2B5EF4-FFF2-40B4-BE49-F238E27FC236}">
                <a16:creationId xmlns:a16="http://schemas.microsoft.com/office/drawing/2014/main" id="{406D6444-404B-4D42-A071-000284A2ABBE}"/>
              </a:ext>
            </a:extLst>
          </p:cNvPr>
          <p:cNvSpPr txBox="1"/>
          <p:nvPr/>
        </p:nvSpPr>
        <p:spPr>
          <a:xfrm>
            <a:off x="489981" y="5822455"/>
            <a:ext cx="4367938" cy="230832"/>
          </a:xfrm>
          <a:prstGeom prst="rect">
            <a:avLst/>
          </a:prstGeom>
          <a:noFill/>
        </p:spPr>
        <p:txBody>
          <a:bodyPr wrap="square" rtlCol="0">
            <a:spAutoFit/>
          </a:bodyPr>
          <a:lstStyle/>
          <a:p>
            <a:r>
              <a:rPr lang="en-GB" sz="900" b="1" dirty="0"/>
              <a:t>Flash Flood </a:t>
            </a:r>
            <a:r>
              <a:rPr lang="en-GB" sz="900" dirty="0">
                <a:hlinkClick r:id="rId11"/>
              </a:rPr>
              <a:t>cc-by-</a:t>
            </a:r>
            <a:r>
              <a:rPr lang="en-GB" sz="900" dirty="0" err="1">
                <a:hlinkClick r:id="rId11"/>
              </a:rPr>
              <a:t>sa</a:t>
            </a:r>
            <a:r>
              <a:rPr lang="en-GB" sz="900" dirty="0">
                <a:hlinkClick r:id="rId11"/>
              </a:rPr>
              <a:t>/2.0</a:t>
            </a:r>
            <a:r>
              <a:rPr lang="en-GB" sz="900" dirty="0"/>
              <a:t> </a:t>
            </a:r>
            <a:r>
              <a:rPr lang="en-GB" sz="900" b="0" i="0" dirty="0">
                <a:solidFill>
                  <a:srgbClr val="000000"/>
                </a:solidFill>
                <a:effectLst/>
              </a:rPr>
              <a:t>- © </a:t>
            </a:r>
            <a:r>
              <a:rPr lang="en-GB" sz="900" b="0" i="0" dirty="0">
                <a:solidFill>
                  <a:srgbClr val="000000"/>
                </a:solidFill>
                <a:effectLst/>
                <a:hlinkClick r:id="rId12"/>
              </a:rPr>
              <a:t>Malcolm Campbell</a:t>
            </a:r>
            <a:r>
              <a:rPr lang="en-GB" sz="900" b="0" i="0" dirty="0">
                <a:solidFill>
                  <a:srgbClr val="000000"/>
                </a:solidFill>
                <a:effectLst/>
              </a:rPr>
              <a:t> – </a:t>
            </a:r>
            <a:r>
              <a:rPr lang="en-GB" sz="900" b="0" i="0" dirty="0">
                <a:solidFill>
                  <a:srgbClr val="000000"/>
                </a:solidFill>
                <a:effectLst/>
                <a:hlinkClick r:id="rId13"/>
              </a:rPr>
              <a:t>geograph.org.uk/p/657563</a:t>
            </a:r>
            <a:endParaRPr lang="en-GB" sz="900" dirty="0"/>
          </a:p>
        </p:txBody>
      </p:sp>
      <p:sp>
        <p:nvSpPr>
          <p:cNvPr id="4" name="TextBox 3">
            <a:extLst>
              <a:ext uri="{FF2B5EF4-FFF2-40B4-BE49-F238E27FC236}">
                <a16:creationId xmlns:a16="http://schemas.microsoft.com/office/drawing/2014/main" id="{58EE7BBE-0F33-7A68-B829-6A16EFA1E5B8}"/>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111143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8A4B06-A405-2E2D-D562-F2711F9EFEC2}"/>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390430B2-F098-4E24-A3DE-0669D31D134E}"/>
              </a:ext>
            </a:extLst>
          </p:cNvPr>
          <p:cNvSpPr txBox="1"/>
          <p:nvPr/>
        </p:nvSpPr>
        <p:spPr>
          <a:xfrm>
            <a:off x="313000" y="2476279"/>
            <a:ext cx="7287092" cy="3662541"/>
          </a:xfrm>
          <a:prstGeom prst="rect">
            <a:avLst/>
          </a:prstGeom>
          <a:noFill/>
        </p:spPr>
        <p:txBody>
          <a:bodyPr wrap="square" rtlCol="0">
            <a:spAutoFit/>
          </a:bodyPr>
          <a:lstStyle/>
          <a:p>
            <a:r>
              <a:rPr lang="en-GB" sz="2900" dirty="0"/>
              <a:t>Flash flooding usually happens very quickly when there is heavy rainfall and it can happen with little or no warning. </a:t>
            </a:r>
          </a:p>
          <a:p>
            <a:endParaRPr lang="en-GB" sz="2900" dirty="0"/>
          </a:p>
          <a:p>
            <a:r>
              <a:rPr lang="en-GB" sz="2900" dirty="0"/>
              <a:t>Land that has been dry for a long time, or urban areas with large areas covered by hard surfaces have an increased risk of flash flooding as the land can’t absorb the heavy rainfall.</a:t>
            </a:r>
          </a:p>
        </p:txBody>
      </p:sp>
      <p:sp>
        <p:nvSpPr>
          <p:cNvPr id="20" name="TextBox 19">
            <a:extLst>
              <a:ext uri="{FF2B5EF4-FFF2-40B4-BE49-F238E27FC236}">
                <a16:creationId xmlns:a16="http://schemas.microsoft.com/office/drawing/2014/main" id="{B6B28F67-352D-4E77-92BA-07678BD42CB4}"/>
              </a:ext>
            </a:extLst>
          </p:cNvPr>
          <p:cNvSpPr txBox="1"/>
          <p:nvPr/>
        </p:nvSpPr>
        <p:spPr>
          <a:xfrm>
            <a:off x="3167438" y="1456405"/>
            <a:ext cx="5857123"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Flash flooding</a:t>
            </a:r>
          </a:p>
        </p:txBody>
      </p:sp>
      <p:pic>
        <p:nvPicPr>
          <p:cNvPr id="3" name="Picture 2">
            <a:extLst>
              <a:ext uri="{FF2B5EF4-FFF2-40B4-BE49-F238E27FC236}">
                <a16:creationId xmlns:a16="http://schemas.microsoft.com/office/drawing/2014/main" id="{9A76D056-B82A-447B-9C7D-708C58D83F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83465" y="2629109"/>
            <a:ext cx="4064000" cy="3067050"/>
          </a:xfrm>
          <a:prstGeom prst="rect">
            <a:avLst/>
          </a:prstGeom>
        </p:spPr>
      </p:pic>
      <p:sp>
        <p:nvSpPr>
          <p:cNvPr id="4" name="TextBox 3">
            <a:extLst>
              <a:ext uri="{FF2B5EF4-FFF2-40B4-BE49-F238E27FC236}">
                <a16:creationId xmlns:a16="http://schemas.microsoft.com/office/drawing/2014/main" id="{F1067FD8-37E1-4873-9DDA-B1942BF5BEF0}"/>
              </a:ext>
            </a:extLst>
          </p:cNvPr>
          <p:cNvSpPr txBox="1"/>
          <p:nvPr/>
        </p:nvSpPr>
        <p:spPr>
          <a:xfrm>
            <a:off x="7783465" y="5745682"/>
            <a:ext cx="4168130" cy="415498"/>
          </a:xfrm>
          <a:prstGeom prst="rect">
            <a:avLst/>
          </a:prstGeom>
          <a:noFill/>
        </p:spPr>
        <p:txBody>
          <a:bodyPr wrap="square" rtlCol="0">
            <a:spAutoFit/>
          </a:bodyPr>
          <a:lstStyle/>
          <a:p>
            <a:r>
              <a:rPr lang="en-GB" sz="1050" b="1" dirty="0"/>
              <a:t>More drain excitement </a:t>
            </a:r>
            <a:r>
              <a:rPr lang="en-GB" sz="1050" dirty="0">
                <a:hlinkClick r:id="rId11"/>
              </a:rPr>
              <a:t>cc-by-</a:t>
            </a:r>
            <a:r>
              <a:rPr lang="en-GB" sz="1050" dirty="0" err="1">
                <a:hlinkClick r:id="rId11"/>
              </a:rPr>
              <a:t>sa</a:t>
            </a:r>
            <a:r>
              <a:rPr lang="en-GB" sz="1050" dirty="0">
                <a:hlinkClick r:id="rId11"/>
              </a:rPr>
              <a:t>/2.0 </a:t>
            </a:r>
            <a:r>
              <a:rPr lang="en-GB" sz="1050" dirty="0"/>
              <a:t>- © </a:t>
            </a:r>
            <a:r>
              <a:rPr lang="en-GB" sz="1050" dirty="0">
                <a:hlinkClick r:id="rId12"/>
              </a:rPr>
              <a:t>Des Blenkinsopp</a:t>
            </a:r>
            <a:r>
              <a:rPr lang="en-GB" sz="1050" dirty="0"/>
              <a:t> - </a:t>
            </a:r>
            <a:r>
              <a:rPr lang="en-GB" sz="1050" dirty="0">
                <a:hlinkClick r:id="rId13"/>
              </a:rPr>
              <a:t>geograph.org.uk/p/1638365</a:t>
            </a:r>
            <a:endParaRPr lang="en-GB" sz="1050" dirty="0"/>
          </a:p>
        </p:txBody>
      </p:sp>
      <p:sp>
        <p:nvSpPr>
          <p:cNvPr id="6" name="TextBox 5">
            <a:extLst>
              <a:ext uri="{FF2B5EF4-FFF2-40B4-BE49-F238E27FC236}">
                <a16:creationId xmlns:a16="http://schemas.microsoft.com/office/drawing/2014/main" id="{78036432-90E3-F6B3-9067-D3B0B19BC25B}"/>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205023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2FA906-E2A0-8BC1-E4D0-E15B1D5923FC}"/>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3792357" y="3051486"/>
            <a:ext cx="8136884" cy="2062103"/>
          </a:xfrm>
          <a:prstGeom prst="rect">
            <a:avLst/>
          </a:prstGeom>
          <a:noFill/>
        </p:spPr>
        <p:txBody>
          <a:bodyPr wrap="square" rtlCol="0">
            <a:spAutoFit/>
          </a:bodyPr>
          <a:lstStyle/>
          <a:p>
            <a:r>
              <a:rPr lang="en-GB" sz="3200" dirty="0"/>
              <a:t>This happens when sewers have too much water in them after heavy rainfall and become full, or when the sewers are blocked by people flushing the wrong things down the toilet. </a:t>
            </a:r>
          </a:p>
        </p:txBody>
      </p:sp>
      <p:sp>
        <p:nvSpPr>
          <p:cNvPr id="14" name="TextBox 13">
            <a:extLst>
              <a:ext uri="{FF2B5EF4-FFF2-40B4-BE49-F238E27FC236}">
                <a16:creationId xmlns:a16="http://schemas.microsoft.com/office/drawing/2014/main" id="{2683AE77-28E6-4BAB-841A-97F863D23C58}"/>
              </a:ext>
            </a:extLst>
          </p:cNvPr>
          <p:cNvSpPr txBox="1"/>
          <p:nvPr/>
        </p:nvSpPr>
        <p:spPr>
          <a:xfrm>
            <a:off x="1360532" y="1460217"/>
            <a:ext cx="9470936"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from sewers and utility pipes</a:t>
            </a:r>
          </a:p>
        </p:txBody>
      </p:sp>
      <p:pic>
        <p:nvPicPr>
          <p:cNvPr id="3" name="Picture 2">
            <a:extLst>
              <a:ext uri="{FF2B5EF4-FFF2-40B4-BE49-F238E27FC236}">
                <a16:creationId xmlns:a16="http://schemas.microsoft.com/office/drawing/2014/main" id="{DC828CAE-85C0-4BF1-8BAE-3399E3ECE0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5311" y="2407558"/>
            <a:ext cx="2913633" cy="3884844"/>
          </a:xfrm>
          <a:prstGeom prst="rect">
            <a:avLst/>
          </a:prstGeom>
        </p:spPr>
      </p:pic>
      <p:sp>
        <p:nvSpPr>
          <p:cNvPr id="5" name="TextBox 4">
            <a:extLst>
              <a:ext uri="{FF2B5EF4-FFF2-40B4-BE49-F238E27FC236}">
                <a16:creationId xmlns:a16="http://schemas.microsoft.com/office/drawing/2014/main" id="{35B3CE1E-BA6C-FDDB-65DC-485C552C4E1D}"/>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323630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FCDE5A-1105-F43B-2DF0-33428FBE9776}"/>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E3422F89-1307-420B-B9C5-40F374F8CFCB}"/>
              </a:ext>
            </a:extLst>
          </p:cNvPr>
          <p:cNvSpPr txBox="1"/>
          <p:nvPr/>
        </p:nvSpPr>
        <p:spPr>
          <a:xfrm>
            <a:off x="6632023" y="2471392"/>
            <a:ext cx="5128931" cy="3539430"/>
          </a:xfrm>
          <a:prstGeom prst="rect">
            <a:avLst/>
          </a:prstGeom>
          <a:noFill/>
        </p:spPr>
        <p:txBody>
          <a:bodyPr wrap="square" rtlCol="0">
            <a:spAutoFit/>
          </a:bodyPr>
          <a:lstStyle/>
          <a:p>
            <a:r>
              <a:rPr lang="en-GB" sz="3200" dirty="0"/>
              <a:t>This is when normally dry, low lying flat land at the coast is flooded by the sea.</a:t>
            </a:r>
          </a:p>
          <a:p>
            <a:endParaRPr lang="en-GB" sz="3200" dirty="0"/>
          </a:p>
          <a:p>
            <a:r>
              <a:rPr lang="en-GB" sz="3200" dirty="0"/>
              <a:t>Flooding at the coast is usually caused by storms, high tides and strong winds. </a:t>
            </a:r>
            <a:endParaRPr lang="en-GB" sz="4800" dirty="0"/>
          </a:p>
        </p:txBody>
      </p:sp>
      <p:sp>
        <p:nvSpPr>
          <p:cNvPr id="13" name="TextBox 12">
            <a:extLst>
              <a:ext uri="{FF2B5EF4-FFF2-40B4-BE49-F238E27FC236}">
                <a16:creationId xmlns:a16="http://schemas.microsoft.com/office/drawing/2014/main" id="{C889E28B-A4B9-4FBD-95E6-F009298F1730}"/>
              </a:ext>
            </a:extLst>
          </p:cNvPr>
          <p:cNvSpPr txBox="1"/>
          <p:nvPr/>
        </p:nvSpPr>
        <p:spPr>
          <a:xfrm>
            <a:off x="4031813" y="1456405"/>
            <a:ext cx="4128374"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Coastal flooding</a:t>
            </a:r>
          </a:p>
        </p:txBody>
      </p:sp>
      <p:pic>
        <p:nvPicPr>
          <p:cNvPr id="4" name="Picture 3" descr="A picture containing sky, outdoor, nature&#10;&#10;Description automatically generated">
            <a:extLst>
              <a:ext uri="{FF2B5EF4-FFF2-40B4-BE49-F238E27FC236}">
                <a16:creationId xmlns:a16="http://schemas.microsoft.com/office/drawing/2014/main" id="{CCEBFF9C-A104-8B7C-F9EB-88E778B291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1493" y="2594851"/>
            <a:ext cx="5988723" cy="3247011"/>
          </a:xfrm>
          <a:prstGeom prst="rect">
            <a:avLst/>
          </a:prstGeom>
        </p:spPr>
      </p:pic>
      <p:sp>
        <p:nvSpPr>
          <p:cNvPr id="5" name="TextBox 4">
            <a:extLst>
              <a:ext uri="{FF2B5EF4-FFF2-40B4-BE49-F238E27FC236}">
                <a16:creationId xmlns:a16="http://schemas.microsoft.com/office/drawing/2014/main" id="{940FD657-F101-050E-6883-79DEF38D508D}"/>
              </a:ext>
            </a:extLst>
          </p:cNvPr>
          <p:cNvSpPr txBox="1"/>
          <p:nvPr/>
        </p:nvSpPr>
        <p:spPr>
          <a:xfrm>
            <a:off x="347154" y="5841862"/>
            <a:ext cx="6161024" cy="215444"/>
          </a:xfrm>
          <a:prstGeom prst="rect">
            <a:avLst/>
          </a:prstGeom>
          <a:noFill/>
        </p:spPr>
        <p:txBody>
          <a:bodyPr wrap="square" rtlCol="0">
            <a:spAutoFit/>
          </a:bodyPr>
          <a:lstStyle/>
          <a:p>
            <a:r>
              <a:rPr lang="en-GB" sz="800" b="1" dirty="0"/>
              <a:t>Port in a Storm </a:t>
            </a:r>
            <a:r>
              <a:rPr lang="en-GB" sz="800" dirty="0">
                <a:hlinkClick r:id="rId11"/>
              </a:rPr>
              <a:t>cc-by-</a:t>
            </a:r>
            <a:r>
              <a:rPr lang="en-GB" sz="800" dirty="0" err="1">
                <a:hlinkClick r:id="rId11"/>
              </a:rPr>
              <a:t>sa</a:t>
            </a:r>
            <a:r>
              <a:rPr lang="en-GB" sz="800" dirty="0">
                <a:hlinkClick r:id="rId11"/>
              </a:rPr>
              <a:t>/2.0</a:t>
            </a:r>
            <a:r>
              <a:rPr lang="en-GB" sz="800" dirty="0"/>
              <a:t> - © </a:t>
            </a:r>
            <a:r>
              <a:rPr lang="en-GB" sz="800" dirty="0">
                <a:hlinkClick r:id="rId12" tooltip="View profile"/>
              </a:rPr>
              <a:t>Andy Farrington</a:t>
            </a:r>
            <a:r>
              <a:rPr lang="en-GB" sz="800" dirty="0"/>
              <a:t> - </a:t>
            </a:r>
            <a:r>
              <a:rPr lang="en-GB" sz="800" dirty="0">
                <a:hlinkClick r:id="rId13"/>
              </a:rPr>
              <a:t>geograph.org.uk/p/3833637</a:t>
            </a:r>
            <a:endParaRPr lang="en-GB" sz="800" dirty="0"/>
          </a:p>
        </p:txBody>
      </p:sp>
      <p:sp>
        <p:nvSpPr>
          <p:cNvPr id="6" name="TextBox 5">
            <a:extLst>
              <a:ext uri="{FF2B5EF4-FFF2-40B4-BE49-F238E27FC236}">
                <a16:creationId xmlns:a16="http://schemas.microsoft.com/office/drawing/2014/main" id="{6BC603C5-60AB-C195-6EED-155666A7BE74}"/>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115302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C8783E-0644-411B-518B-4FF5DC6180AA}"/>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18164733-AE3B-43EB-B590-034BD1AE9AAD}"/>
              </a:ext>
            </a:extLst>
          </p:cNvPr>
          <p:cNvSpPr txBox="1"/>
          <p:nvPr/>
        </p:nvSpPr>
        <p:spPr>
          <a:xfrm>
            <a:off x="278704" y="2476083"/>
            <a:ext cx="6625578" cy="3323987"/>
          </a:xfrm>
          <a:prstGeom prst="rect">
            <a:avLst/>
          </a:prstGeom>
          <a:noFill/>
        </p:spPr>
        <p:txBody>
          <a:bodyPr wrap="square" rtlCol="0">
            <a:spAutoFit/>
          </a:bodyPr>
          <a:lstStyle/>
          <a:p>
            <a:r>
              <a:rPr lang="en-GB" sz="3000" dirty="0"/>
              <a:t>If the dam or banks of the reservoir fail, millions of gallons of water can be released very quickly which can cause lots of damage. </a:t>
            </a:r>
          </a:p>
          <a:p>
            <a:endParaRPr lang="en-GB" sz="3000" dirty="0"/>
          </a:p>
          <a:p>
            <a:r>
              <a:rPr lang="en-GB" sz="3000" dirty="0"/>
              <a:t>Of all the types of flooding, reservoir flooding is the least likely to happen.</a:t>
            </a:r>
          </a:p>
        </p:txBody>
      </p:sp>
      <p:sp>
        <p:nvSpPr>
          <p:cNvPr id="13" name="TextBox 12">
            <a:extLst>
              <a:ext uri="{FF2B5EF4-FFF2-40B4-BE49-F238E27FC236}">
                <a16:creationId xmlns:a16="http://schemas.microsoft.com/office/drawing/2014/main" id="{70CB6E44-15A8-4218-8DC3-5B42E4B91BCD}"/>
              </a:ext>
            </a:extLst>
          </p:cNvPr>
          <p:cNvSpPr txBox="1"/>
          <p:nvPr/>
        </p:nvSpPr>
        <p:spPr>
          <a:xfrm>
            <a:off x="2875970" y="1451280"/>
            <a:ext cx="644006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Reservoir flooding</a:t>
            </a:r>
          </a:p>
        </p:txBody>
      </p:sp>
      <p:pic>
        <p:nvPicPr>
          <p:cNvPr id="4" name="Picture 3" descr="A body of water with a dock and trees around it&#10;&#10;Description automatically generated with low confidence">
            <a:extLst>
              <a:ext uri="{FF2B5EF4-FFF2-40B4-BE49-F238E27FC236}">
                <a16:creationId xmlns:a16="http://schemas.microsoft.com/office/drawing/2014/main" id="{80EF8B35-17F0-EFD5-6283-0516D81BF3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08109" y="2476083"/>
            <a:ext cx="4659337" cy="3107742"/>
          </a:xfrm>
          <a:prstGeom prst="rect">
            <a:avLst/>
          </a:prstGeom>
        </p:spPr>
      </p:pic>
      <p:sp>
        <p:nvSpPr>
          <p:cNvPr id="5" name="TextBox 4">
            <a:extLst>
              <a:ext uri="{FF2B5EF4-FFF2-40B4-BE49-F238E27FC236}">
                <a16:creationId xmlns:a16="http://schemas.microsoft.com/office/drawing/2014/main" id="{4E3379B9-1E37-47B8-9D88-B5F0A5D18B08}"/>
              </a:ext>
            </a:extLst>
          </p:cNvPr>
          <p:cNvSpPr txBox="1"/>
          <p:nvPr/>
        </p:nvSpPr>
        <p:spPr>
          <a:xfrm>
            <a:off x="7108109" y="5565214"/>
            <a:ext cx="4659337" cy="215444"/>
          </a:xfrm>
          <a:prstGeom prst="rect">
            <a:avLst/>
          </a:prstGeom>
          <a:noFill/>
        </p:spPr>
        <p:txBody>
          <a:bodyPr wrap="square" rtlCol="0">
            <a:spAutoFit/>
          </a:bodyPr>
          <a:lstStyle/>
          <a:p>
            <a:r>
              <a:rPr lang="en-GB" sz="800" b="1" dirty="0" err="1"/>
              <a:t>Lamaload</a:t>
            </a:r>
            <a:r>
              <a:rPr lang="en-GB" sz="800" b="1" dirty="0"/>
              <a:t> Dam </a:t>
            </a:r>
            <a:r>
              <a:rPr lang="en-GB" sz="800" dirty="0">
                <a:hlinkClick r:id="rId11"/>
              </a:rPr>
              <a:t>cc-by-</a:t>
            </a:r>
            <a:r>
              <a:rPr lang="en-GB" sz="800" dirty="0" err="1">
                <a:hlinkClick r:id="rId11"/>
              </a:rPr>
              <a:t>sa</a:t>
            </a:r>
            <a:r>
              <a:rPr lang="en-GB" sz="800" dirty="0">
                <a:hlinkClick r:id="rId11"/>
              </a:rPr>
              <a:t>/2.0</a:t>
            </a:r>
            <a:r>
              <a:rPr lang="en-GB" sz="800" dirty="0"/>
              <a:t> - © </a:t>
            </a:r>
            <a:r>
              <a:rPr lang="en-GB" sz="800" dirty="0">
                <a:hlinkClick r:id="rId12" tooltip="View profile"/>
              </a:rPr>
              <a:t>Peter McDermott</a:t>
            </a:r>
            <a:r>
              <a:rPr lang="en-GB" sz="800" dirty="0"/>
              <a:t> - </a:t>
            </a:r>
            <a:r>
              <a:rPr lang="en-GB" sz="800" dirty="0">
                <a:hlinkClick r:id="rId13"/>
              </a:rPr>
              <a:t>geograph.org.uk/p/5391438</a:t>
            </a:r>
            <a:endParaRPr lang="en-GB" sz="800" dirty="0"/>
          </a:p>
        </p:txBody>
      </p:sp>
      <p:sp>
        <p:nvSpPr>
          <p:cNvPr id="6" name="TextBox 5">
            <a:extLst>
              <a:ext uri="{FF2B5EF4-FFF2-40B4-BE49-F238E27FC236}">
                <a16:creationId xmlns:a16="http://schemas.microsoft.com/office/drawing/2014/main" id="{1A5B8C8B-CA43-BD4A-3A43-61D908112DF5}"/>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183317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471FBB-E668-A949-AAEC-47D87612FFD8}"/>
              </a:ext>
            </a:extLst>
          </p:cNvPr>
          <p:cNvPicPr>
            <a:picLocks noGrp="1" noRot="1" noMove="1" noResize="1" noEditPoints="1" noAdjustHandles="1" noChangeArrowheads="1" noChangeShapeType="1" noCrop="1"/>
          </p:cNvPicPr>
          <p:nvPr/>
        </p:nvPicPr>
        <p:blipFill>
          <a:blip r:embed="rId4">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70CB6E44-15A8-4218-8DC3-5B42E4B91BCD}"/>
              </a:ext>
            </a:extLst>
          </p:cNvPr>
          <p:cNvSpPr txBox="1"/>
          <p:nvPr/>
        </p:nvSpPr>
        <p:spPr>
          <a:xfrm>
            <a:off x="2875970" y="1456405"/>
            <a:ext cx="644006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Reservoir flooding</a:t>
            </a:r>
          </a:p>
        </p:txBody>
      </p:sp>
      <p:sp>
        <p:nvSpPr>
          <p:cNvPr id="4" name="Rectangle 3">
            <a:extLst>
              <a:ext uri="{FF2B5EF4-FFF2-40B4-BE49-F238E27FC236}">
                <a16:creationId xmlns:a16="http://schemas.microsoft.com/office/drawing/2014/main" id="{86FE5D45-80B7-413D-823E-CEDC176E6567}"/>
              </a:ext>
            </a:extLst>
          </p:cNvPr>
          <p:cNvSpPr/>
          <p:nvPr/>
        </p:nvSpPr>
        <p:spPr>
          <a:xfrm>
            <a:off x="3699446" y="6318599"/>
            <a:ext cx="4793107" cy="369332"/>
          </a:xfrm>
          <a:prstGeom prst="rect">
            <a:avLst/>
          </a:prstGeom>
        </p:spPr>
        <p:txBody>
          <a:bodyPr wrap="none">
            <a:spAutoFit/>
          </a:bodyPr>
          <a:lstStyle/>
          <a:p>
            <a:pPr algn="ctr"/>
            <a:r>
              <a:rPr lang="en-GB" dirty="0">
                <a:hlinkClick r:id="rId11"/>
              </a:rPr>
              <a:t>https://www.youtube.com/watch?v=iRuiD0-FkzU</a:t>
            </a:r>
            <a:endParaRPr lang="en-GB" dirty="0"/>
          </a:p>
        </p:txBody>
      </p:sp>
      <p:pic>
        <p:nvPicPr>
          <p:cNvPr id="2" name="Online Media 1">
            <a:hlinkClick r:id="" action="ppaction://media"/>
            <a:extLst>
              <a:ext uri="{FF2B5EF4-FFF2-40B4-BE49-F238E27FC236}">
                <a16:creationId xmlns:a16="http://schemas.microsoft.com/office/drawing/2014/main" id="{F2319737-CCF9-4F79-901D-FE8E6DEA0893}"/>
              </a:ext>
            </a:extLst>
          </p:cNvPr>
          <p:cNvPicPr>
            <a:picLocks noRot="1" noChangeAspect="1"/>
          </p:cNvPicPr>
          <p:nvPr>
            <a:videoFile r:link="rId1"/>
          </p:nvPr>
        </p:nvPicPr>
        <p:blipFill>
          <a:blip r:embed="rId12">
            <a:extLst>
              <a:ext uri="{28A0092B-C50C-407E-A947-70E740481C1C}">
                <a14:useLocalDpi xmlns:a14="http://schemas.microsoft.com/office/drawing/2010/main" val="0"/>
              </a:ext>
            </a:extLst>
          </a:blip>
          <a:stretch>
            <a:fillRect/>
          </a:stretch>
        </p:blipFill>
        <p:spPr>
          <a:xfrm>
            <a:off x="2574149" y="2270870"/>
            <a:ext cx="7043700" cy="3962540"/>
          </a:xfrm>
          <a:prstGeom prst="rect">
            <a:avLst/>
          </a:prstGeom>
        </p:spPr>
      </p:pic>
      <p:sp>
        <p:nvSpPr>
          <p:cNvPr id="6" name="TextBox 5">
            <a:extLst>
              <a:ext uri="{FF2B5EF4-FFF2-40B4-BE49-F238E27FC236}">
                <a16:creationId xmlns:a16="http://schemas.microsoft.com/office/drawing/2014/main" id="{170A024A-FF43-87C1-4CA5-99B2E6329C30}"/>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spTree>
    <p:extLst>
      <p:ext uri="{BB962C8B-B14F-4D97-AF65-F5344CB8AC3E}">
        <p14:creationId xmlns:p14="http://schemas.microsoft.com/office/powerpoint/2010/main" val="229172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9814C7-61B7-C7CA-9B09-6A47C8B9F8E9}"/>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20776"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Types of flooding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4B41062A-ADEC-459B-8480-7CD8B5780204}"/>
              </a:ext>
            </a:extLst>
          </p:cNvPr>
          <p:cNvSpPr txBox="1"/>
          <p:nvPr/>
        </p:nvSpPr>
        <p:spPr>
          <a:xfrm>
            <a:off x="6985550" y="2547163"/>
            <a:ext cx="4384908" cy="2123658"/>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Match the type of flooding with the correct definition.</a:t>
            </a:r>
          </a:p>
        </p:txBody>
      </p:sp>
      <p:sp>
        <p:nvSpPr>
          <p:cNvPr id="5" name="TextBox 4">
            <a:extLst>
              <a:ext uri="{FF2B5EF4-FFF2-40B4-BE49-F238E27FC236}">
                <a16:creationId xmlns:a16="http://schemas.microsoft.com/office/drawing/2014/main" id="{BABB75A3-0F8E-07FB-662C-545FEBFACA4E}"/>
              </a:ext>
            </a:extLst>
          </p:cNvPr>
          <p:cNvSpPr txBox="1">
            <a:spLocks noGrp="1" noRot="1" noMove="1" noResize="1" noEditPoints="1" noAdjustHandles="1" noChangeArrowheads="1" noChangeShapeType="1"/>
          </p:cNvSpPr>
          <p:nvPr/>
        </p:nvSpPr>
        <p:spPr>
          <a:xfrm>
            <a:off x="5468444" y="147133"/>
            <a:ext cx="748159" cy="230832"/>
          </a:xfrm>
          <a:prstGeom prst="rect">
            <a:avLst/>
          </a:prstGeom>
          <a:noFill/>
        </p:spPr>
        <p:txBody>
          <a:bodyPr wrap="square" rtlCol="0">
            <a:spAutoFit/>
          </a:bodyPr>
          <a:lstStyle/>
          <a:p>
            <a:r>
              <a:rPr lang="en-GB" sz="900" dirty="0">
                <a:solidFill>
                  <a:schemeClr val="bg1">
                    <a:lumMod val="65000"/>
                  </a:schemeClr>
                </a:solidFill>
              </a:rPr>
              <a:t>FT Q C42</a:t>
            </a:r>
          </a:p>
        </p:txBody>
      </p:sp>
      <p:sp>
        <p:nvSpPr>
          <p:cNvPr id="7" name="TextBox 6">
            <a:extLst>
              <a:ext uri="{FF2B5EF4-FFF2-40B4-BE49-F238E27FC236}">
                <a16:creationId xmlns:a16="http://schemas.microsoft.com/office/drawing/2014/main" id="{CB52C298-D72C-A1C2-04EA-186C1AF6FC12}"/>
              </a:ext>
            </a:extLst>
          </p:cNvPr>
          <p:cNvSpPr txBox="1">
            <a:spLocks noGrp="1" noRot="1" noMove="1" noResize="1" noEditPoints="1" noAdjustHandles="1" noChangeArrowheads="1" noChangeShapeType="1"/>
          </p:cNvSpPr>
          <p:nvPr/>
        </p:nvSpPr>
        <p:spPr>
          <a:xfrm>
            <a:off x="71224" y="6537279"/>
            <a:ext cx="1015896" cy="276999"/>
          </a:xfrm>
          <a:prstGeom prst="rect">
            <a:avLst/>
          </a:prstGeom>
          <a:noFill/>
        </p:spPr>
        <p:txBody>
          <a:bodyPr wrap="square" rtlCol="0">
            <a:spAutoFit/>
          </a:bodyPr>
          <a:lstStyle/>
          <a:p>
            <a:r>
              <a:rPr lang="en-GB" sz="1200" dirty="0">
                <a:solidFill>
                  <a:schemeClr val="bg1">
                    <a:lumMod val="65000"/>
                  </a:schemeClr>
                </a:solidFill>
              </a:rPr>
              <a:t>FT Q C42 R2</a:t>
            </a:r>
          </a:p>
        </p:txBody>
      </p:sp>
      <p:pic>
        <p:nvPicPr>
          <p:cNvPr id="12" name="Picture 11">
            <a:extLst>
              <a:ext uri="{FF2B5EF4-FFF2-40B4-BE49-F238E27FC236}">
                <a16:creationId xmlns:a16="http://schemas.microsoft.com/office/drawing/2014/main" id="{1D2926D8-0A38-98FC-5B9D-CF64C3DF02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2932" y="-7044"/>
            <a:ext cx="4848606" cy="6858000"/>
          </a:xfrm>
          <a:prstGeom prst="rect">
            <a:avLst/>
          </a:prstGeom>
        </p:spPr>
      </p:pic>
      <p:pic>
        <p:nvPicPr>
          <p:cNvPr id="15" name="Picture 14">
            <a:extLst>
              <a:ext uri="{FF2B5EF4-FFF2-40B4-BE49-F238E27FC236}">
                <a16:creationId xmlns:a16="http://schemas.microsoft.com/office/drawing/2014/main" id="{A4112F80-C9A8-EEBB-8E40-752D08CF69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2932" y="-14088"/>
            <a:ext cx="4848606" cy="6858000"/>
          </a:xfrm>
          <a:prstGeom prst="rect">
            <a:avLst/>
          </a:prstGeom>
        </p:spPr>
      </p:pic>
    </p:spTree>
    <p:extLst>
      <p:ext uri="{BB962C8B-B14F-4D97-AF65-F5344CB8AC3E}">
        <p14:creationId xmlns:p14="http://schemas.microsoft.com/office/powerpoint/2010/main" val="201888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4" ma:contentTypeDescription="Create a new document." ma:contentTypeScope="" ma:versionID="d06e931ef9b3fa290e8d323539bfe749">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545c6f75aa5bb8fa13f76422907df7b2"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Props1.xml><?xml version="1.0" encoding="utf-8"?>
<ds:datastoreItem xmlns:ds="http://schemas.openxmlformats.org/officeDocument/2006/customXml" ds:itemID="{A0030F31-925A-4C84-8789-101A07BCD4B4}"/>
</file>

<file path=customXml/itemProps2.xml><?xml version="1.0" encoding="utf-8"?>
<ds:datastoreItem xmlns:ds="http://schemas.openxmlformats.org/officeDocument/2006/customXml" ds:itemID="{26593470-A86B-4E94-848E-34EE4ED968C7}"/>
</file>

<file path=customXml/itemProps3.xml><?xml version="1.0" encoding="utf-8"?>
<ds:datastoreItem xmlns:ds="http://schemas.openxmlformats.org/officeDocument/2006/customXml" ds:itemID="{E7A6CA32-A302-4EB2-B1B1-DB3836817B71}"/>
</file>

<file path=docProps/app.xml><?xml version="1.0" encoding="utf-8"?>
<Properties xmlns="http://schemas.openxmlformats.org/officeDocument/2006/extended-properties" xmlns:vt="http://schemas.openxmlformats.org/officeDocument/2006/docPropsVTypes">
  <TotalTime>0</TotalTime>
  <Words>878</Words>
  <Application>Microsoft Office PowerPoint</Application>
  <PresentationFormat>Widescreen</PresentationFormat>
  <Paragraphs>119</Paragraphs>
  <Slides>18</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2026-03-31T14:35:50Z</dcterms:created>
  <dcterms:modified xsi:type="dcterms:W3CDTF">2026-03-31T14:35:57Z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