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56" r:id="rId5"/>
    <p:sldId id="268" r:id="rId6"/>
    <p:sldId id="270" r:id="rId7"/>
    <p:sldId id="278" r:id="rId8"/>
    <p:sldId id="279" r:id="rId9"/>
    <p:sldId id="269" r:id="rId10"/>
    <p:sldId id="271" r:id="rId11"/>
    <p:sldId id="287" r:id="rId12"/>
    <p:sldId id="288" r:id="rId13"/>
    <p:sldId id="291" r:id="rId14"/>
    <p:sldId id="272" r:id="rId15"/>
    <p:sldId id="273" r:id="rId16"/>
    <p:sldId id="277" r:id="rId17"/>
    <p:sldId id="275" r:id="rId18"/>
    <p:sldId id="282" r:id="rId19"/>
    <p:sldId id="285" r:id="rId20"/>
    <p:sldId id="284" r:id="rId21"/>
    <p:sldId id="283" r:id="rId22"/>
    <p:sldId id="286" r:id="rId23"/>
    <p:sldId id="290"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E4C40-975D-4305-9DB2-312452B128F3}" v="42" dt="2026-03-31T09:42:10.1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9835" autoAdjust="0"/>
  </p:normalViewPr>
  <p:slideViewPr>
    <p:cSldViewPr snapToGrid="0">
      <p:cViewPr varScale="1">
        <p:scale>
          <a:sx n="81" d="100"/>
          <a:sy n="81" d="100"/>
        </p:scale>
        <p:origin x="449" y="55"/>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31/03/2026</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149147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148822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193987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1300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88047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07246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2024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2467906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158753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33761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21</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272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4168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71731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276123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31/03/2026</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31/03/2026</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3833138"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721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5836022"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6294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reativecommons.org/licenses/by-sa/2.0/" TargetMode="External"/><Relationship Id="rId13"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openxmlformats.org/officeDocument/2006/relationships/image" Target="../media/image14.jpg"/><Relationship Id="rId12"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geograph.org.uk/photo/5107531" TargetMode="External"/><Relationship Id="rId4" Type="http://schemas.openxmlformats.org/officeDocument/2006/relationships/image" Target="../media/image2.png"/><Relationship Id="rId9" Type="http://schemas.openxmlformats.org/officeDocument/2006/relationships/hyperlink" Target="https://www.geograph.org.uk/profile/26519"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geograph.org.uk/profile/560" TargetMode="External"/><Relationship Id="rId13"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openxmlformats.org/officeDocument/2006/relationships/hyperlink" Target="http://creativecommons.org/licenses/by-sa/2.0/" TargetMode="External"/><Relationship Id="rId12"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6.jpg"/><Relationship Id="rId4" Type="http://schemas.openxmlformats.org/officeDocument/2006/relationships/image" Target="../media/image2.png"/><Relationship Id="rId9" Type="http://schemas.openxmlformats.org/officeDocument/2006/relationships/hyperlink" Target="https://www.geograph.org.uk/photo/2855121" TargetMode="Externa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www.geograph.org.uk/photo/516494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hyperlink" Target="https://www.geograph.org.uk/profile/8879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3.png"/><Relationship Id="rId9" Type="http://schemas.openxmlformats.org/officeDocument/2006/relationships/hyperlink" Target="https://www.goodfreephotos.com/vector-images/happy-water-droplet-vector-files.png.php"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geograph.org.uk/photo/799578" TargetMode="External"/><Relationship Id="rId3" Type="http://schemas.openxmlformats.org/officeDocument/2006/relationships/image" Target="../media/image1.png"/><Relationship Id="rId7" Type="http://schemas.openxmlformats.org/officeDocument/2006/relationships/hyperlink" Target="https://openclipart.org/detail/280406/pencil-doodling" TargetMode="External"/><Relationship Id="rId12" Type="http://schemas.openxmlformats.org/officeDocument/2006/relationships/hyperlink" Target="https://www.geograph.org.uk/profile/1484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creativecommons.org/licenses/by-sa/2.0/" TargetMode="External"/><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18.jpeg"/><Relationship Id="rId9" Type="http://schemas.microsoft.com/office/2007/relationships/hdphoto" Target="../media/hdphoto1.wdp"/><Relationship Id="rId14" Type="http://schemas.openxmlformats.org/officeDocument/2006/relationships/hyperlink" Target="https://www.youtube.com/watch?v=F7xNJiU3ZgE"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pixabay.com/en/boys-studying-children-student-1844435/" TargetMode="External"/><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1.png"/><Relationship Id="rId7" Type="http://schemas.openxmlformats.org/officeDocument/2006/relationships/hyperlink" Target="https://thefloodhubpeople.co.uk/" TargetMode="External"/><Relationship Id="rId12"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oodfreephotos.com/vector-images/happy-water-droplet-vector-files.png.php"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7288257"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329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369272"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125"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1515059"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3989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openclipart.org/detail/280406/pencil-doodl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bbc.co.uk/programmes/p00xr65v" TargetMode="External"/><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hyperlink" Target="https://www.bbc.co.uk/bitesize/clips/z7fr87h"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openclipart.org/detail/280406/pencil-doodl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9.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D9F5AB-CD7E-CE53-6C4F-E323FA2478B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Flooding and Erosion</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3" y="2117280"/>
            <a:ext cx="888004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To understand how our coastline is changing and how this affects the risk of flooding (coastal flooding and erosion).</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45640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3" y="3743246"/>
            <a:ext cx="8880047"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To understand what a coast is and that the shape is constantly changing.</a:t>
            </a:r>
          </a:p>
          <a:p>
            <a:pPr marL="342900" lvl="0" indent="-342900">
              <a:buFont typeface="Arial" panose="020B0604020202020204" pitchFamily="34" charset="0"/>
              <a:buChar char="•"/>
            </a:pPr>
            <a:r>
              <a:rPr lang="en-GB" sz="2400" dirty="0"/>
              <a:t>To understand how a coastline changes.</a:t>
            </a:r>
          </a:p>
          <a:p>
            <a:pPr marL="342900" lvl="0" indent="-342900">
              <a:buFont typeface="Arial" panose="020B0604020202020204" pitchFamily="34" charset="0"/>
              <a:buChar char="•"/>
            </a:pPr>
            <a:r>
              <a:rPr lang="en-GB" sz="2400" dirty="0"/>
              <a:t>To understand the impacts of a changing coastline and how this can affect flood risk. </a:t>
            </a:r>
          </a:p>
          <a:p>
            <a:pPr marL="342900" indent="-342900">
              <a:buFont typeface="Arial" panose="020B0604020202020204" pitchFamily="34" charset="0"/>
              <a:buChar char="•"/>
            </a:pPr>
            <a:r>
              <a:rPr lang="en-GB" sz="2400" dirty="0"/>
              <a:t>To understand how climate change and rising sea levels can cause an increase in coastal flooding and erosion.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3" y="2973805"/>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3" name="TextBox 2">
            <a:extLst>
              <a:ext uri="{FF2B5EF4-FFF2-40B4-BE49-F238E27FC236}">
                <a16:creationId xmlns:a16="http://schemas.microsoft.com/office/drawing/2014/main" id="{E3CFD920-D1DC-93D1-53B4-C03DCDC0789F}"/>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181D9-C2E2-AC35-84A1-65B0A816F97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1310733710"/>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D</a:t>
                      </a:r>
                    </a:p>
                  </a:txBody>
                  <a:tcPr/>
                </a:tc>
                <a:tc>
                  <a:txBody>
                    <a:bodyPr/>
                    <a:lstStyle/>
                    <a:p>
                      <a:pPr algn="ctr"/>
                      <a:r>
                        <a:rPr lang="en-GB" b="1" dirty="0">
                          <a:solidFill>
                            <a:srgbClr val="FF0000"/>
                          </a:solidFill>
                        </a:rPr>
                        <a:t>L</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N</a:t>
                      </a:r>
                    </a:p>
                  </a:txBody>
                  <a:tcPr/>
                </a:tc>
                <a:tc>
                  <a:txBody>
                    <a:bodyPr/>
                    <a:lstStyle/>
                    <a:p>
                      <a:pPr algn="ctr"/>
                      <a:r>
                        <a:rPr lang="en-GB" b="1" dirty="0">
                          <a:solidFill>
                            <a:srgbClr val="FF0000"/>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rgbClr val="FF0000"/>
                          </a:solidFill>
                        </a:rPr>
                        <a:t>B</a:t>
                      </a:r>
                    </a:p>
                  </a:txBody>
                  <a:tcPr/>
                </a:tc>
                <a:tc>
                  <a:txBody>
                    <a:bodyPr/>
                    <a:lstStyle/>
                    <a:p>
                      <a:pPr algn="ctr"/>
                      <a:r>
                        <a:rPr lang="en-GB" b="1" dirty="0">
                          <a:solidFill>
                            <a:srgbClr val="FF0000"/>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rgbClr val="FF0000"/>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rgbClr val="FF0000"/>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rgbClr val="FF0000"/>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rgbClr val="FF0000"/>
                          </a:solidFill>
                        </a:rPr>
                        <a:t>C</a:t>
                      </a:r>
                    </a:p>
                  </a:txBody>
                  <a:tcPr/>
                </a:tc>
                <a:tc>
                  <a:txBody>
                    <a:bodyPr/>
                    <a:lstStyle/>
                    <a:p>
                      <a:pPr algn="ctr"/>
                      <a:r>
                        <a:rPr lang="en-GB" b="1" dirty="0">
                          <a:solidFill>
                            <a:srgbClr val="FF0000"/>
                          </a:solidFill>
                        </a:rPr>
                        <a:t>O</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rgbClr val="FF0000"/>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3036164910"/>
                  </a:ext>
                </a:extLst>
              </a:tr>
            </a:tbl>
          </a:graphicData>
        </a:graphic>
      </p:graphicFrame>
      <p:sp>
        <p:nvSpPr>
          <p:cNvPr id="12" name="TextBox 11">
            <a:extLst>
              <a:ext uri="{FF2B5EF4-FFF2-40B4-BE49-F238E27FC236}">
                <a16:creationId xmlns:a16="http://schemas.microsoft.com/office/drawing/2014/main" id="{1DAC7C45-4373-452B-BDF2-B87DEBC03649}"/>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13" name="TextBox 12">
            <a:extLst>
              <a:ext uri="{FF2B5EF4-FFF2-40B4-BE49-F238E27FC236}">
                <a16:creationId xmlns:a16="http://schemas.microsoft.com/office/drawing/2014/main" id="{3D15EA4B-2F5B-471D-8017-FB42C9402248}"/>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14" name="TextBox 13">
            <a:extLst>
              <a:ext uri="{FF2B5EF4-FFF2-40B4-BE49-F238E27FC236}">
                <a16:creationId xmlns:a16="http://schemas.microsoft.com/office/drawing/2014/main" id="{8260D072-D11D-4016-9139-107F1206CF2A}"/>
              </a:ext>
            </a:extLst>
          </p:cNvPr>
          <p:cNvSpPr txBox="1"/>
          <p:nvPr/>
        </p:nvSpPr>
        <p:spPr>
          <a:xfrm>
            <a:off x="9370882" y="3246965"/>
            <a:ext cx="1382110" cy="1697068"/>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p:txBody>
      </p:sp>
      <p:sp>
        <p:nvSpPr>
          <p:cNvPr id="2" name="TextBox 1">
            <a:extLst>
              <a:ext uri="{FF2B5EF4-FFF2-40B4-BE49-F238E27FC236}">
                <a16:creationId xmlns:a16="http://schemas.microsoft.com/office/drawing/2014/main" id="{9D3C450D-7D9F-8228-2488-77BD2039FD3C}"/>
              </a:ext>
            </a:extLst>
          </p:cNvPr>
          <p:cNvSpPr txBox="1">
            <a:spLocks noGrp="1" noRot="1" noMove="1" noResize="1" noEditPoints="1" noAdjustHandles="1" noChangeArrowheads="1" noChangeShapeType="1"/>
          </p:cNvSpPr>
          <p:nvPr/>
        </p:nvSpPr>
        <p:spPr>
          <a:xfrm>
            <a:off x="11194838" y="142167"/>
            <a:ext cx="94540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365423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F6B59C-47AB-BD37-46DA-194E09D35823}"/>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Is coastal erosion a problem for everyone?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84FA8700-4D66-46CD-A585-E727BD2E1A4C}"/>
              </a:ext>
            </a:extLst>
          </p:cNvPr>
          <p:cNvSpPr txBox="1"/>
          <p:nvPr/>
        </p:nvSpPr>
        <p:spPr>
          <a:xfrm>
            <a:off x="5080003" y="3268079"/>
            <a:ext cx="5834111" cy="2246769"/>
          </a:xfrm>
          <a:prstGeom prst="rect">
            <a:avLst/>
          </a:prstGeom>
          <a:noFill/>
        </p:spPr>
        <p:txBody>
          <a:bodyPr wrap="square" rtlCol="0">
            <a:spAutoFit/>
          </a:bodyPr>
          <a:lstStyle/>
          <a:p>
            <a:r>
              <a:rPr lang="en-GB" sz="2800" b="1" dirty="0"/>
              <a:t>It depends where you live!</a:t>
            </a:r>
          </a:p>
          <a:p>
            <a:endParaRPr lang="en-GB" sz="2800" dirty="0"/>
          </a:p>
          <a:p>
            <a:r>
              <a:rPr lang="en-GB" sz="2800" dirty="0"/>
              <a:t>At Holderness on the East Coast of England  roughly 2 metres of coastline is eroded every year.</a:t>
            </a:r>
          </a:p>
        </p:txBody>
      </p:sp>
      <p:pic>
        <p:nvPicPr>
          <p:cNvPr id="12" name="Picture 4" descr="File:UK-icon.png - Wikimedia Commons">
            <a:extLst>
              <a:ext uri="{FF2B5EF4-FFF2-40B4-BE49-F238E27FC236}">
                <a16:creationId xmlns:a16="http://schemas.microsoft.com/office/drawing/2014/main" id="{4ECE6B6E-5806-4114-A5BD-81B169B9C2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545" y="2277979"/>
            <a:ext cx="3279608" cy="45544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90CFB5A-A3F9-46DC-AB8D-9545995871DC}"/>
              </a:ext>
            </a:extLst>
          </p:cNvPr>
          <p:cNvCxnSpPr>
            <a:cxnSpLocks/>
          </p:cNvCxnSpPr>
          <p:nvPr/>
        </p:nvCxnSpPr>
        <p:spPr>
          <a:xfrm flipV="1">
            <a:off x="2723845" y="4313041"/>
            <a:ext cx="499730" cy="575152"/>
          </a:xfrm>
          <a:prstGeom prst="line">
            <a:avLst/>
          </a:prstGeom>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8A34E4FB-E585-4116-9273-32FE56DF2294}"/>
              </a:ext>
            </a:extLst>
          </p:cNvPr>
          <p:cNvSpPr/>
          <p:nvPr/>
        </p:nvSpPr>
        <p:spPr>
          <a:xfrm>
            <a:off x="2575132" y="4792500"/>
            <a:ext cx="223284" cy="19138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A7B0F43-D488-456E-BAC5-00BE18E65B0A}"/>
              </a:ext>
            </a:extLst>
          </p:cNvPr>
          <p:cNvSpPr txBox="1"/>
          <p:nvPr/>
        </p:nvSpPr>
        <p:spPr>
          <a:xfrm>
            <a:off x="2556985" y="3834469"/>
            <a:ext cx="2032335" cy="523220"/>
          </a:xfrm>
          <a:prstGeom prst="rect">
            <a:avLst/>
          </a:prstGeom>
          <a:noFill/>
        </p:spPr>
        <p:txBody>
          <a:bodyPr wrap="square" rtlCol="0">
            <a:spAutoFit/>
          </a:bodyPr>
          <a:lstStyle/>
          <a:p>
            <a:r>
              <a:rPr lang="en-GB" sz="2800" dirty="0"/>
              <a:t>Holderness</a:t>
            </a:r>
          </a:p>
        </p:txBody>
      </p:sp>
      <p:pic>
        <p:nvPicPr>
          <p:cNvPr id="17" name="Picture 16">
            <a:extLst>
              <a:ext uri="{FF2B5EF4-FFF2-40B4-BE49-F238E27FC236}">
                <a16:creationId xmlns:a16="http://schemas.microsoft.com/office/drawing/2014/main" id="{190DC1A6-ED96-4228-80CB-FB9E56F57E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3845" y="2485969"/>
            <a:ext cx="1015411" cy="1015411"/>
          </a:xfrm>
          <a:prstGeom prst="rect">
            <a:avLst/>
          </a:prstGeom>
        </p:spPr>
      </p:pic>
      <p:sp>
        <p:nvSpPr>
          <p:cNvPr id="13" name="TextBox 12">
            <a:extLst>
              <a:ext uri="{FF2B5EF4-FFF2-40B4-BE49-F238E27FC236}">
                <a16:creationId xmlns:a16="http://schemas.microsoft.com/office/drawing/2014/main" id="{92031E6B-41FE-4CBE-97BD-15D8DB50766C}"/>
              </a:ext>
            </a:extLst>
          </p:cNvPr>
          <p:cNvSpPr txBox="1"/>
          <p:nvPr/>
        </p:nvSpPr>
        <p:spPr>
          <a:xfrm>
            <a:off x="242525" y="1547748"/>
            <a:ext cx="11706950"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lived in a house near the coastline would coastal erosion be a problem?</a:t>
            </a:r>
          </a:p>
        </p:txBody>
      </p:sp>
      <p:sp>
        <p:nvSpPr>
          <p:cNvPr id="3" name="TextBox 2">
            <a:extLst>
              <a:ext uri="{FF2B5EF4-FFF2-40B4-BE49-F238E27FC236}">
                <a16:creationId xmlns:a16="http://schemas.microsoft.com/office/drawing/2014/main" id="{C77766AA-7B56-0C90-DD67-2833CF16F5E5}"/>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18331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B61B40-C44F-5DEA-A06C-E99A191F4574}"/>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CF0E0109-02C5-40BB-AF4D-CDC7AC0B5D01}"/>
              </a:ext>
            </a:extLst>
          </p:cNvPr>
          <p:cNvSpPr txBox="1"/>
          <p:nvPr/>
        </p:nvSpPr>
        <p:spPr>
          <a:xfrm>
            <a:off x="6150320" y="2724280"/>
            <a:ext cx="5671446" cy="2677656"/>
          </a:xfrm>
          <a:prstGeom prst="rect">
            <a:avLst/>
          </a:prstGeom>
          <a:noFill/>
        </p:spPr>
        <p:txBody>
          <a:bodyPr wrap="square" rtlCol="0">
            <a:spAutoFit/>
          </a:bodyPr>
          <a:lstStyle/>
          <a:p>
            <a:r>
              <a:rPr lang="en-GB" sz="2800" b="1" dirty="0">
                <a:solidFill>
                  <a:schemeClr val="accent2"/>
                </a:solidFill>
              </a:rPr>
              <a:t>Climate change </a:t>
            </a:r>
            <a:r>
              <a:rPr lang="en-GB" sz="2800" dirty="0"/>
              <a:t>is now also adding to the problem of </a:t>
            </a:r>
            <a:r>
              <a:rPr lang="en-GB" sz="2800" b="1" dirty="0">
                <a:solidFill>
                  <a:schemeClr val="accent2"/>
                </a:solidFill>
              </a:rPr>
              <a:t>erosion</a:t>
            </a:r>
            <a:r>
              <a:rPr lang="en-GB" sz="2800" dirty="0">
                <a:solidFill>
                  <a:schemeClr val="accent2"/>
                </a:solidFill>
              </a:rPr>
              <a:t> </a:t>
            </a:r>
            <a:r>
              <a:rPr lang="en-GB" sz="2800" dirty="0"/>
              <a:t>and flooding in some coastal areas. Higher sea levels, more storms and large waves can speed up erosion and cause flooding.</a:t>
            </a:r>
          </a:p>
        </p:txBody>
      </p:sp>
      <p:pic>
        <p:nvPicPr>
          <p:cNvPr id="5" name="Picture 4">
            <a:extLst>
              <a:ext uri="{FF2B5EF4-FFF2-40B4-BE49-F238E27FC236}">
                <a16:creationId xmlns:a16="http://schemas.microsoft.com/office/drawing/2014/main" id="{5BB60D59-57FE-4453-8BEC-362BED499D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154" y="2188083"/>
            <a:ext cx="5502001" cy="3669792"/>
          </a:xfrm>
          <a:prstGeom prst="rect">
            <a:avLst/>
          </a:prstGeom>
        </p:spPr>
      </p:pic>
      <p:sp>
        <p:nvSpPr>
          <p:cNvPr id="6" name="TextBox 5">
            <a:extLst>
              <a:ext uri="{FF2B5EF4-FFF2-40B4-BE49-F238E27FC236}">
                <a16:creationId xmlns:a16="http://schemas.microsoft.com/office/drawing/2014/main" id="{4B82ED1E-F7A9-480B-8C34-8DD3C56A3A50}"/>
              </a:ext>
            </a:extLst>
          </p:cNvPr>
          <p:cNvSpPr txBox="1"/>
          <p:nvPr/>
        </p:nvSpPr>
        <p:spPr>
          <a:xfrm>
            <a:off x="290446" y="5819406"/>
            <a:ext cx="5502001" cy="215444"/>
          </a:xfrm>
          <a:prstGeom prst="rect">
            <a:avLst/>
          </a:prstGeom>
          <a:noFill/>
        </p:spPr>
        <p:txBody>
          <a:bodyPr wrap="square" rtlCol="0">
            <a:spAutoFit/>
          </a:bodyPr>
          <a:lstStyle/>
          <a:p>
            <a:r>
              <a:rPr lang="en-GB" sz="800" b="1" dirty="0"/>
              <a:t>Storm surge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a:hlinkClick r:id="rId12" tooltip="View profile"/>
              </a:rPr>
              <a:t>David Baird</a:t>
            </a:r>
            <a:r>
              <a:rPr lang="en-GB" sz="800" dirty="0"/>
              <a:t> - </a:t>
            </a:r>
            <a:r>
              <a:rPr lang="en-GB" sz="800" dirty="0">
                <a:hlinkClick r:id="rId13"/>
              </a:rPr>
              <a:t>geograph.org.uk/p/3833138</a:t>
            </a:r>
            <a:endParaRPr lang="en-GB" sz="800" dirty="0"/>
          </a:p>
        </p:txBody>
      </p:sp>
      <p:sp>
        <p:nvSpPr>
          <p:cNvPr id="4" name="TextBox 3">
            <a:extLst>
              <a:ext uri="{FF2B5EF4-FFF2-40B4-BE49-F238E27FC236}">
                <a16:creationId xmlns:a16="http://schemas.microsoft.com/office/drawing/2014/main" id="{81B5C1FE-9060-6019-6960-83749D7FD66E}"/>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20188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D483C-E3C0-104E-04D9-E940E59338E7}"/>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BB9E006-0413-45E4-A46B-8D57291B5BAE}"/>
              </a:ext>
            </a:extLst>
          </p:cNvPr>
          <p:cNvSpPr txBox="1"/>
          <p:nvPr/>
        </p:nvSpPr>
        <p:spPr>
          <a:xfrm>
            <a:off x="6705600" y="2634538"/>
            <a:ext cx="5229725" cy="3108543"/>
          </a:xfrm>
          <a:prstGeom prst="rect">
            <a:avLst/>
          </a:prstGeom>
          <a:noFill/>
        </p:spPr>
        <p:txBody>
          <a:bodyPr wrap="square" rtlCol="0">
            <a:spAutoFit/>
          </a:bodyPr>
          <a:lstStyle/>
          <a:p>
            <a:r>
              <a:rPr lang="en-GB" sz="2800" dirty="0"/>
              <a:t>As the sea level rises, coastal areas which are flat or low lying become more at risk of flooding from high tides and storms. This is because the higher water level will cause more water to be pushed onto the land.</a:t>
            </a:r>
          </a:p>
        </p:txBody>
      </p:sp>
      <p:sp>
        <p:nvSpPr>
          <p:cNvPr id="7" name="Rectangle 6">
            <a:extLst>
              <a:ext uri="{FF2B5EF4-FFF2-40B4-BE49-F238E27FC236}">
                <a16:creationId xmlns:a16="http://schemas.microsoft.com/office/drawing/2014/main" id="{3963A671-F48D-48F1-8941-FFA91CB83B36}"/>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11" name="Picture 10">
            <a:extLst>
              <a:ext uri="{FF2B5EF4-FFF2-40B4-BE49-F238E27FC236}">
                <a16:creationId xmlns:a16="http://schemas.microsoft.com/office/drawing/2014/main" id="{43833535-E1B3-4E3B-8A07-DC03DB1CA88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4" name="TextBox 3">
            <a:extLst>
              <a:ext uri="{FF2B5EF4-FFF2-40B4-BE49-F238E27FC236}">
                <a16:creationId xmlns:a16="http://schemas.microsoft.com/office/drawing/2014/main" id="{C4DFFDCA-9B0A-7B25-149A-3AAEC1C562AA}"/>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pic>
        <p:nvPicPr>
          <p:cNvPr id="8" name="Picture 7">
            <a:extLst>
              <a:ext uri="{FF2B5EF4-FFF2-40B4-BE49-F238E27FC236}">
                <a16:creationId xmlns:a16="http://schemas.microsoft.com/office/drawing/2014/main" id="{729FB9F0-0D51-8BAE-9265-AFE381D6F0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28" y="1866765"/>
            <a:ext cx="6032665" cy="4265094"/>
          </a:xfrm>
          <a:prstGeom prst="rect">
            <a:avLst/>
          </a:prstGeom>
        </p:spPr>
      </p:pic>
    </p:spTree>
    <p:extLst>
      <p:ext uri="{BB962C8B-B14F-4D97-AF65-F5344CB8AC3E}">
        <p14:creationId xmlns:p14="http://schemas.microsoft.com/office/powerpoint/2010/main" val="133748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1E6154-6133-FB38-502D-592C36354C1A}"/>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5686682" y="3788081"/>
            <a:ext cx="6080764" cy="1815882"/>
          </a:xfrm>
          <a:prstGeom prst="rect">
            <a:avLst/>
          </a:prstGeom>
          <a:noFill/>
        </p:spPr>
        <p:txBody>
          <a:bodyPr wrap="square" rtlCol="0">
            <a:spAutoFit/>
          </a:bodyPr>
          <a:lstStyle/>
          <a:p>
            <a:r>
              <a:rPr lang="en-GB" sz="2800" dirty="0"/>
              <a:t>Concrete walls can be built to stop the sea coming further onto the land or to stop parts of the coast wearing away where people may live, work or visit. </a:t>
            </a:r>
          </a:p>
        </p:txBody>
      </p:sp>
      <p:sp>
        <p:nvSpPr>
          <p:cNvPr id="13" name="TextBox 12">
            <a:extLst>
              <a:ext uri="{FF2B5EF4-FFF2-40B4-BE49-F238E27FC236}">
                <a16:creationId xmlns:a16="http://schemas.microsoft.com/office/drawing/2014/main" id="{CC5E892C-FDA0-428C-B0C5-0EFA0C598891}"/>
              </a:ext>
            </a:extLst>
          </p:cNvPr>
          <p:cNvSpPr txBox="1"/>
          <p:nvPr/>
        </p:nvSpPr>
        <p:spPr>
          <a:xfrm>
            <a:off x="347154" y="1611633"/>
            <a:ext cx="11497692" cy="1323439"/>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 can try to slow down the erosion, this is called Coastal Management.</a:t>
            </a:r>
          </a:p>
        </p:txBody>
      </p:sp>
      <p:sp>
        <p:nvSpPr>
          <p:cNvPr id="12" name="TextBox 11">
            <a:extLst>
              <a:ext uri="{FF2B5EF4-FFF2-40B4-BE49-F238E27FC236}">
                <a16:creationId xmlns:a16="http://schemas.microsoft.com/office/drawing/2014/main" id="{49FEFE3C-8414-404D-86BA-651CA359EA2B}"/>
              </a:ext>
            </a:extLst>
          </p:cNvPr>
          <p:cNvSpPr txBox="1"/>
          <p:nvPr/>
        </p:nvSpPr>
        <p:spPr>
          <a:xfrm>
            <a:off x="6811157" y="3007633"/>
            <a:ext cx="3831814"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Sea Walls</a:t>
            </a:r>
          </a:p>
        </p:txBody>
      </p:sp>
      <p:sp>
        <p:nvSpPr>
          <p:cNvPr id="14" name="Rectangle 13">
            <a:extLst>
              <a:ext uri="{FF2B5EF4-FFF2-40B4-BE49-F238E27FC236}">
                <a16:creationId xmlns:a16="http://schemas.microsoft.com/office/drawing/2014/main" id="{212BEFAB-4AAE-4600-91D5-349425C4E5E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be done?</a:t>
            </a:r>
          </a:p>
        </p:txBody>
      </p:sp>
      <p:pic>
        <p:nvPicPr>
          <p:cNvPr id="15" name="Picture 14">
            <a:extLst>
              <a:ext uri="{FF2B5EF4-FFF2-40B4-BE49-F238E27FC236}">
                <a16:creationId xmlns:a16="http://schemas.microsoft.com/office/drawing/2014/main" id="{60A7928E-16C6-4814-8A88-2866411FC88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pic>
        <p:nvPicPr>
          <p:cNvPr id="3" name="Picture 2" descr="A picture containing sky, outdoor, shore&#10;&#10;Description automatically generated">
            <a:extLst>
              <a:ext uri="{FF2B5EF4-FFF2-40B4-BE49-F238E27FC236}">
                <a16:creationId xmlns:a16="http://schemas.microsoft.com/office/drawing/2014/main" id="{527EC678-9E5B-3A22-9629-16E0DD3CAF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154" y="3058692"/>
            <a:ext cx="4638503" cy="3478878"/>
          </a:xfrm>
          <a:prstGeom prst="rect">
            <a:avLst/>
          </a:prstGeom>
        </p:spPr>
      </p:pic>
      <p:sp>
        <p:nvSpPr>
          <p:cNvPr id="4" name="Rectangle 3">
            <a:extLst>
              <a:ext uri="{FF2B5EF4-FFF2-40B4-BE49-F238E27FC236}">
                <a16:creationId xmlns:a16="http://schemas.microsoft.com/office/drawing/2014/main" id="{FE7BD247-F4D9-6952-5B06-5C0D58E5E144}"/>
              </a:ext>
            </a:extLst>
          </p:cNvPr>
          <p:cNvSpPr/>
          <p:nvPr/>
        </p:nvSpPr>
        <p:spPr>
          <a:xfrm>
            <a:off x="272678" y="6518878"/>
            <a:ext cx="4712979" cy="215444"/>
          </a:xfrm>
          <a:prstGeom prst="rect">
            <a:avLst/>
          </a:prstGeom>
        </p:spPr>
        <p:txBody>
          <a:bodyPr wrap="square">
            <a:spAutoFit/>
          </a:bodyPr>
          <a:lstStyle/>
          <a:p>
            <a:r>
              <a:rPr lang="en-GB" sz="800" b="1" dirty="0"/>
              <a:t>The Sea Wall at Easton Marshes, near Southwold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a:hlinkClick r:id="rId12" tooltip="View profile"/>
              </a:rPr>
              <a:t>Roger Jones</a:t>
            </a:r>
            <a:r>
              <a:rPr lang="en-GB" sz="800" dirty="0"/>
              <a:t> - </a:t>
            </a:r>
            <a:r>
              <a:rPr lang="en-GB" sz="800" dirty="0">
                <a:hlinkClick r:id="rId13"/>
              </a:rPr>
              <a:t>geograph.org.uk/p/5836022</a:t>
            </a:r>
            <a:endParaRPr lang="en-GB" sz="800" dirty="0"/>
          </a:p>
        </p:txBody>
      </p:sp>
      <p:sp>
        <p:nvSpPr>
          <p:cNvPr id="2" name="TextBox 1">
            <a:extLst>
              <a:ext uri="{FF2B5EF4-FFF2-40B4-BE49-F238E27FC236}">
                <a16:creationId xmlns:a16="http://schemas.microsoft.com/office/drawing/2014/main" id="{2C3B5C4F-08DE-30B8-FB79-027B7B69B79B}"/>
              </a:ext>
            </a:extLst>
          </p:cNvPr>
          <p:cNvSpPr txBox="1">
            <a:spLocks noGrp="1" noRot="1" noMove="1" noResize="1" noEditPoints="1" noAdjustHandles="1" noChangeArrowheads="1" noChangeShapeType="1"/>
          </p:cNvSpPr>
          <p:nvPr/>
        </p:nvSpPr>
        <p:spPr>
          <a:xfrm>
            <a:off x="11121105" y="152408"/>
            <a:ext cx="94540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53401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CB288-2519-B0B9-74C9-CBA18A375237}"/>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2E4885C-D013-4380-BC65-96797B60198C}"/>
              </a:ext>
            </a:extLst>
          </p:cNvPr>
          <p:cNvSpPr txBox="1"/>
          <p:nvPr/>
        </p:nvSpPr>
        <p:spPr>
          <a:xfrm>
            <a:off x="6668312" y="2903543"/>
            <a:ext cx="5035185" cy="3108543"/>
          </a:xfrm>
          <a:prstGeom prst="rect">
            <a:avLst/>
          </a:prstGeom>
          <a:noFill/>
        </p:spPr>
        <p:txBody>
          <a:bodyPr wrap="square" rtlCol="0">
            <a:spAutoFit/>
          </a:bodyPr>
          <a:lstStyle/>
          <a:p>
            <a:r>
              <a:rPr lang="en-GB" sz="2800" dirty="0"/>
              <a:t>You may have seen these and thought they were just steps!</a:t>
            </a:r>
          </a:p>
          <a:p>
            <a:endParaRPr lang="en-GB" sz="2800" dirty="0"/>
          </a:p>
          <a:p>
            <a:r>
              <a:rPr lang="en-GB" sz="2800" dirty="0"/>
              <a:t>But these steps and slopes made of wood or concrete are designed to reduce the force of the waves so they do less damage.</a:t>
            </a:r>
          </a:p>
        </p:txBody>
      </p:sp>
      <p:pic>
        <p:nvPicPr>
          <p:cNvPr id="4" name="Picture 3">
            <a:extLst>
              <a:ext uri="{FF2B5EF4-FFF2-40B4-BE49-F238E27FC236}">
                <a16:creationId xmlns:a16="http://schemas.microsoft.com/office/drawing/2014/main" id="{E1C0A8D7-6A5C-4458-A6DA-62DFCF048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763" y="2140711"/>
            <a:ext cx="5725793" cy="3829124"/>
          </a:xfrm>
          <a:prstGeom prst="rect">
            <a:avLst/>
          </a:prstGeom>
        </p:spPr>
      </p:pic>
      <p:sp>
        <p:nvSpPr>
          <p:cNvPr id="6" name="Rectangle 5">
            <a:extLst>
              <a:ext uri="{FF2B5EF4-FFF2-40B4-BE49-F238E27FC236}">
                <a16:creationId xmlns:a16="http://schemas.microsoft.com/office/drawing/2014/main" id="{8EACC18A-CE0B-4899-908D-94490AFB8358}"/>
              </a:ext>
            </a:extLst>
          </p:cNvPr>
          <p:cNvSpPr/>
          <p:nvPr/>
        </p:nvSpPr>
        <p:spPr>
          <a:xfrm>
            <a:off x="307246" y="5969835"/>
            <a:ext cx="5838825" cy="215444"/>
          </a:xfrm>
          <a:prstGeom prst="rect">
            <a:avLst/>
          </a:prstGeom>
        </p:spPr>
        <p:txBody>
          <a:bodyPr wrap="square">
            <a:spAutoFit/>
          </a:bodyPr>
          <a:lstStyle/>
          <a:p>
            <a:r>
              <a:rPr lang="en-GB" sz="800" b="1" dirty="0"/>
              <a:t>View along the stepped revetment on Dymchurch beach #2</a:t>
            </a:r>
            <a:r>
              <a:rPr lang="en-GB" sz="800" dirty="0"/>
              <a:t> </a:t>
            </a:r>
            <a:r>
              <a:rPr lang="en-GB" sz="800" dirty="0">
                <a:hlinkClick r:id="rId8"/>
              </a:rPr>
              <a:t>cc-by-</a:t>
            </a:r>
            <a:r>
              <a:rPr lang="en-GB" sz="800" dirty="0" err="1">
                <a:hlinkClick r:id="rId8"/>
              </a:rPr>
              <a:t>sa</a:t>
            </a:r>
            <a:r>
              <a:rPr lang="en-GB" sz="800" dirty="0">
                <a:hlinkClick r:id="rId8"/>
              </a:rPr>
              <a:t>/2.0</a:t>
            </a:r>
            <a:r>
              <a:rPr lang="en-GB" sz="800" dirty="0"/>
              <a:t> - © </a:t>
            </a:r>
            <a:r>
              <a:rPr lang="en-GB" sz="800" dirty="0">
                <a:hlinkClick r:id="rId9" tooltip="View profile"/>
              </a:rPr>
              <a:t>Robert Lamb</a:t>
            </a:r>
            <a:r>
              <a:rPr lang="en-GB" sz="800" dirty="0"/>
              <a:t> - </a:t>
            </a:r>
            <a:r>
              <a:rPr lang="en-GB" sz="800" dirty="0">
                <a:hlinkClick r:id="rId10"/>
              </a:rPr>
              <a:t>geograph.org.uk/p/5107531</a:t>
            </a:r>
            <a:endParaRPr lang="en-GB" sz="800" dirty="0"/>
          </a:p>
        </p:txBody>
      </p:sp>
      <p:sp>
        <p:nvSpPr>
          <p:cNvPr id="12" name="TextBox 11">
            <a:extLst>
              <a:ext uri="{FF2B5EF4-FFF2-40B4-BE49-F238E27FC236}">
                <a16:creationId xmlns:a16="http://schemas.microsoft.com/office/drawing/2014/main" id="{D65244DB-85B9-4A32-A8D6-75967CF8FFF3}"/>
              </a:ext>
            </a:extLst>
          </p:cNvPr>
          <p:cNvSpPr txBox="1"/>
          <p:nvPr/>
        </p:nvSpPr>
        <p:spPr>
          <a:xfrm>
            <a:off x="6832851" y="2043943"/>
            <a:ext cx="4706109"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Revetments</a:t>
            </a:r>
          </a:p>
        </p:txBody>
      </p:sp>
      <p:sp>
        <p:nvSpPr>
          <p:cNvPr id="13" name="Rectangle 12">
            <a:extLst>
              <a:ext uri="{FF2B5EF4-FFF2-40B4-BE49-F238E27FC236}">
                <a16:creationId xmlns:a16="http://schemas.microsoft.com/office/drawing/2014/main" id="{C0A392CB-42B8-4B31-AA1A-34ABB2A4EEF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04F98B9D-3E40-415B-A707-FAB8B348BF28}"/>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A50B92EC-F682-AA12-6F42-650DC328B821}"/>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64489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17061-AD21-90B8-A5E5-97979B8A3B92}"/>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43082E7-C457-4939-B843-68512C7E50AD}"/>
              </a:ext>
            </a:extLst>
          </p:cNvPr>
          <p:cNvSpPr txBox="1"/>
          <p:nvPr/>
        </p:nvSpPr>
        <p:spPr>
          <a:xfrm>
            <a:off x="6096000" y="3385048"/>
            <a:ext cx="5924535" cy="1815882"/>
          </a:xfrm>
          <a:prstGeom prst="rect">
            <a:avLst/>
          </a:prstGeom>
          <a:noFill/>
        </p:spPr>
        <p:txBody>
          <a:bodyPr wrap="square" rtlCol="0">
            <a:spAutoFit/>
          </a:bodyPr>
          <a:lstStyle/>
          <a:p>
            <a:r>
              <a:rPr lang="en-GB" sz="2800" dirty="0"/>
              <a:t>These barriers stretch out from the beach towards the sea and stop the </a:t>
            </a:r>
          </a:p>
          <a:p>
            <a:r>
              <a:rPr lang="en-GB" sz="2800" dirty="0"/>
              <a:t>sand and pebbles moving along the </a:t>
            </a:r>
          </a:p>
          <a:p>
            <a:r>
              <a:rPr lang="en-GB" sz="2800" dirty="0"/>
              <a:t>beach from one area to another.</a:t>
            </a:r>
          </a:p>
        </p:txBody>
      </p:sp>
      <p:sp>
        <p:nvSpPr>
          <p:cNvPr id="12" name="TextBox 11">
            <a:extLst>
              <a:ext uri="{FF2B5EF4-FFF2-40B4-BE49-F238E27FC236}">
                <a16:creationId xmlns:a16="http://schemas.microsoft.com/office/drawing/2014/main" id="{163A31E7-21C3-425A-86CC-EA2CBD6BA80D}"/>
              </a:ext>
            </a:extLst>
          </p:cNvPr>
          <p:cNvSpPr txBox="1"/>
          <p:nvPr/>
        </p:nvSpPr>
        <p:spPr>
          <a:xfrm>
            <a:off x="7829219" y="2551885"/>
            <a:ext cx="222504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Groynes</a:t>
            </a:r>
          </a:p>
        </p:txBody>
      </p:sp>
      <p:sp>
        <p:nvSpPr>
          <p:cNvPr id="13" name="Rectangle 12">
            <a:extLst>
              <a:ext uri="{FF2B5EF4-FFF2-40B4-BE49-F238E27FC236}">
                <a16:creationId xmlns:a16="http://schemas.microsoft.com/office/drawing/2014/main" id="{13E885CE-C0E1-482B-8C73-85CD7335C0F2}"/>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C40B5169-00E2-4B7D-B867-AFEBE6548AC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6" name="Rectangle 5">
            <a:extLst>
              <a:ext uri="{FF2B5EF4-FFF2-40B4-BE49-F238E27FC236}">
                <a16:creationId xmlns:a16="http://schemas.microsoft.com/office/drawing/2014/main" id="{88708D15-4915-45BB-104B-B2627706F9E9}"/>
              </a:ext>
            </a:extLst>
          </p:cNvPr>
          <p:cNvSpPr/>
          <p:nvPr/>
        </p:nvSpPr>
        <p:spPr>
          <a:xfrm>
            <a:off x="261444" y="6212185"/>
            <a:ext cx="5838825" cy="215444"/>
          </a:xfrm>
          <a:prstGeom prst="rect">
            <a:avLst/>
          </a:prstGeom>
        </p:spPr>
        <p:txBody>
          <a:bodyPr wrap="square">
            <a:spAutoFit/>
          </a:bodyPr>
          <a:lstStyle/>
          <a:p>
            <a:r>
              <a:rPr lang="en-GB" sz="800" dirty="0"/>
              <a:t>Image: The Flood Hub</a:t>
            </a:r>
          </a:p>
        </p:txBody>
      </p:sp>
      <p:pic>
        <p:nvPicPr>
          <p:cNvPr id="11" name="Picture 10" descr="A picture containing sky, outdoor, water, nature&#10;&#10;Description automatically generated">
            <a:extLst>
              <a:ext uri="{FF2B5EF4-FFF2-40B4-BE49-F238E27FC236}">
                <a16:creationId xmlns:a16="http://schemas.microsoft.com/office/drawing/2014/main" id="{CA7F9A11-3B96-3C9F-1079-B3E0BBF0EC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154" y="2093469"/>
            <a:ext cx="5519922" cy="4139941"/>
          </a:xfrm>
          <a:prstGeom prst="rect">
            <a:avLst/>
          </a:prstGeom>
        </p:spPr>
      </p:pic>
      <p:sp>
        <p:nvSpPr>
          <p:cNvPr id="4" name="TextBox 3">
            <a:extLst>
              <a:ext uri="{FF2B5EF4-FFF2-40B4-BE49-F238E27FC236}">
                <a16:creationId xmlns:a16="http://schemas.microsoft.com/office/drawing/2014/main" id="{E9A08B2A-9371-0C10-C9BC-D4CF75F252C7}"/>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338159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61F93F-BC93-4CF8-6367-29A3A6BB4E6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124B82B3-5C71-45E3-BFF8-484D7FD201B9}"/>
              </a:ext>
            </a:extLst>
          </p:cNvPr>
          <p:cNvSpPr txBox="1"/>
          <p:nvPr/>
        </p:nvSpPr>
        <p:spPr>
          <a:xfrm>
            <a:off x="6414358" y="3159358"/>
            <a:ext cx="5528824" cy="2246769"/>
          </a:xfrm>
          <a:prstGeom prst="rect">
            <a:avLst/>
          </a:prstGeom>
          <a:noFill/>
        </p:spPr>
        <p:txBody>
          <a:bodyPr wrap="square" rtlCol="0">
            <a:spAutoFit/>
          </a:bodyPr>
          <a:lstStyle/>
          <a:p>
            <a:r>
              <a:rPr lang="en-GB" sz="2800" dirty="0"/>
              <a:t>Steel netting can be spread out over the cliff and held in place with large bolts. This holds loose parts of the cliff in place, stopping rocks breaking off and causing further damage.</a:t>
            </a:r>
          </a:p>
        </p:txBody>
      </p:sp>
      <p:sp>
        <p:nvSpPr>
          <p:cNvPr id="3" name="Rectangle 2">
            <a:extLst>
              <a:ext uri="{FF2B5EF4-FFF2-40B4-BE49-F238E27FC236}">
                <a16:creationId xmlns:a16="http://schemas.microsoft.com/office/drawing/2014/main" id="{B49009AE-7D58-4A7B-90A5-C25FB1A4C686}"/>
              </a:ext>
            </a:extLst>
          </p:cNvPr>
          <p:cNvSpPr/>
          <p:nvPr/>
        </p:nvSpPr>
        <p:spPr>
          <a:xfrm>
            <a:off x="370207" y="6198725"/>
            <a:ext cx="6096000" cy="215444"/>
          </a:xfrm>
          <a:prstGeom prst="rect">
            <a:avLst/>
          </a:prstGeom>
        </p:spPr>
        <p:txBody>
          <a:bodyPr>
            <a:spAutoFit/>
          </a:bodyPr>
          <a:lstStyle/>
          <a:p>
            <a:r>
              <a:rPr lang="en-GB" sz="800" b="1" dirty="0"/>
              <a:t>Rock netting by beach stairs, </a:t>
            </a:r>
            <a:r>
              <a:rPr lang="en-GB" sz="800" b="1" dirty="0" err="1"/>
              <a:t>Bedruthan</a:t>
            </a:r>
            <a:r>
              <a:rPr lang="en-GB" sz="800" b="1" dirty="0"/>
              <a:t> Steps </a:t>
            </a:r>
            <a:r>
              <a:rPr lang="en-GB" sz="800" dirty="0">
                <a:hlinkClick r:id="rId7"/>
              </a:rPr>
              <a:t>cc-by-</a:t>
            </a:r>
            <a:r>
              <a:rPr lang="en-GB" sz="800" dirty="0" err="1">
                <a:hlinkClick r:id="rId7"/>
              </a:rPr>
              <a:t>sa</a:t>
            </a:r>
            <a:r>
              <a:rPr lang="en-GB" sz="800" dirty="0">
                <a:hlinkClick r:id="rId7"/>
              </a:rPr>
              <a:t>/2.0</a:t>
            </a:r>
            <a:r>
              <a:rPr lang="en-GB" sz="800" dirty="0"/>
              <a:t> - © </a:t>
            </a:r>
            <a:r>
              <a:rPr lang="en-GB" sz="800" dirty="0">
                <a:hlinkClick r:id="rId8" tooltip="View profile"/>
              </a:rPr>
              <a:t>David Hawgood</a:t>
            </a:r>
            <a:r>
              <a:rPr lang="en-GB" sz="800" dirty="0"/>
              <a:t> - </a:t>
            </a:r>
            <a:r>
              <a:rPr lang="en-GB" sz="800" dirty="0">
                <a:hlinkClick r:id="rId9"/>
              </a:rPr>
              <a:t>geograph.org.uk/p/2855121</a:t>
            </a:r>
            <a:endParaRPr lang="en-GB" sz="800" dirty="0"/>
          </a:p>
        </p:txBody>
      </p:sp>
      <p:pic>
        <p:nvPicPr>
          <p:cNvPr id="5" name="Picture 4">
            <a:extLst>
              <a:ext uri="{FF2B5EF4-FFF2-40B4-BE49-F238E27FC236}">
                <a16:creationId xmlns:a16="http://schemas.microsoft.com/office/drawing/2014/main" id="{D52052BD-9FDE-4167-BC65-A22B33229A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728" y="1992402"/>
            <a:ext cx="5654677" cy="4241008"/>
          </a:xfrm>
          <a:prstGeom prst="rect">
            <a:avLst/>
          </a:prstGeom>
        </p:spPr>
      </p:pic>
      <p:sp>
        <p:nvSpPr>
          <p:cNvPr id="12" name="TextBox 11">
            <a:extLst>
              <a:ext uri="{FF2B5EF4-FFF2-40B4-BE49-F238E27FC236}">
                <a16:creationId xmlns:a16="http://schemas.microsoft.com/office/drawing/2014/main" id="{A8321C0D-6A02-42AC-93BF-3B4309E2D9D8}"/>
              </a:ext>
            </a:extLst>
          </p:cNvPr>
          <p:cNvSpPr txBox="1"/>
          <p:nvPr/>
        </p:nvSpPr>
        <p:spPr>
          <a:xfrm>
            <a:off x="7168535" y="2414109"/>
            <a:ext cx="3946358"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Cliff Stabilisation</a:t>
            </a:r>
          </a:p>
        </p:txBody>
      </p:sp>
      <p:sp>
        <p:nvSpPr>
          <p:cNvPr id="13" name="Rectangle 12">
            <a:extLst>
              <a:ext uri="{FF2B5EF4-FFF2-40B4-BE49-F238E27FC236}">
                <a16:creationId xmlns:a16="http://schemas.microsoft.com/office/drawing/2014/main" id="{BC2850B3-0501-4C61-99E4-0E41AC8D5649}"/>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Management</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4" name="Picture 13">
            <a:extLst>
              <a:ext uri="{FF2B5EF4-FFF2-40B4-BE49-F238E27FC236}">
                <a16:creationId xmlns:a16="http://schemas.microsoft.com/office/drawing/2014/main" id="{E9487CCB-8CAD-421F-ACE9-BA5BFF25D57C}"/>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47154" y="320721"/>
            <a:ext cx="945401" cy="1328672"/>
          </a:xfrm>
          <a:prstGeom prst="rect">
            <a:avLst/>
          </a:prstGeom>
        </p:spPr>
      </p:pic>
      <p:sp>
        <p:nvSpPr>
          <p:cNvPr id="6" name="TextBox 5">
            <a:extLst>
              <a:ext uri="{FF2B5EF4-FFF2-40B4-BE49-F238E27FC236}">
                <a16:creationId xmlns:a16="http://schemas.microsoft.com/office/drawing/2014/main" id="{EC452CC3-124A-4208-148E-755D4F0D5A71}"/>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5383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246B76CF-7E33-4982-8ADD-A586CB7D22F1}"/>
              </a:ext>
            </a:extLst>
          </p:cNvPr>
          <p:cNvSpPr txBox="1"/>
          <p:nvPr/>
        </p:nvSpPr>
        <p:spPr>
          <a:xfrm>
            <a:off x="6019678" y="2827027"/>
            <a:ext cx="5915648" cy="3108543"/>
          </a:xfrm>
          <a:prstGeom prst="rect">
            <a:avLst/>
          </a:prstGeom>
          <a:noFill/>
        </p:spPr>
        <p:txBody>
          <a:bodyPr wrap="square" rtlCol="0">
            <a:spAutoFit/>
          </a:bodyPr>
          <a:lstStyle/>
          <a:p>
            <a:r>
              <a:rPr lang="en-GB" sz="2800" dirty="0"/>
              <a:t>In this picture we see a large boat,  which is sucking up sand and pebbles  from the sea floor and pumping them  back onto the beach. </a:t>
            </a:r>
          </a:p>
          <a:p>
            <a:endParaRPr lang="en-GB" sz="2800" dirty="0"/>
          </a:p>
          <a:p>
            <a:r>
              <a:rPr lang="en-GB" sz="2800" dirty="0"/>
              <a:t>This replaces the material that has </a:t>
            </a:r>
          </a:p>
          <a:p>
            <a:r>
              <a:rPr lang="en-GB" sz="2800" dirty="0"/>
              <a:t>been eroded. </a:t>
            </a:r>
          </a:p>
        </p:txBody>
      </p:sp>
      <p:pic>
        <p:nvPicPr>
          <p:cNvPr id="5" name="Picture 4">
            <a:extLst>
              <a:ext uri="{FF2B5EF4-FFF2-40B4-BE49-F238E27FC236}">
                <a16:creationId xmlns:a16="http://schemas.microsoft.com/office/drawing/2014/main" id="{BD436F5A-CF89-446B-A895-82678498E7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33" y="2077740"/>
            <a:ext cx="5276146" cy="3957110"/>
          </a:xfrm>
          <a:prstGeom prst="rect">
            <a:avLst/>
          </a:prstGeom>
        </p:spPr>
      </p:pic>
      <p:sp>
        <p:nvSpPr>
          <p:cNvPr id="12" name="TextBox 11">
            <a:extLst>
              <a:ext uri="{FF2B5EF4-FFF2-40B4-BE49-F238E27FC236}">
                <a16:creationId xmlns:a16="http://schemas.microsoft.com/office/drawing/2014/main" id="{BD07E7C0-ED5B-428F-BE5F-21271C5466F2}"/>
              </a:ext>
            </a:extLst>
          </p:cNvPr>
          <p:cNvSpPr txBox="1"/>
          <p:nvPr/>
        </p:nvSpPr>
        <p:spPr>
          <a:xfrm>
            <a:off x="6396154" y="1989117"/>
            <a:ext cx="557513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Beach Nourishment</a:t>
            </a:r>
          </a:p>
        </p:txBody>
      </p:sp>
      <p:sp>
        <p:nvSpPr>
          <p:cNvPr id="13" name="Rectangle 12">
            <a:extLst>
              <a:ext uri="{FF2B5EF4-FFF2-40B4-BE49-F238E27FC236}">
                <a16:creationId xmlns:a16="http://schemas.microsoft.com/office/drawing/2014/main" id="{20A105F3-A67C-42A8-9227-DACED4ACE763}"/>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Management</a:t>
            </a:r>
          </a:p>
        </p:txBody>
      </p:sp>
      <p:pic>
        <p:nvPicPr>
          <p:cNvPr id="14" name="Picture 13">
            <a:extLst>
              <a:ext uri="{FF2B5EF4-FFF2-40B4-BE49-F238E27FC236}">
                <a16:creationId xmlns:a16="http://schemas.microsoft.com/office/drawing/2014/main" id="{C33CD243-88F1-407A-8068-E9051298219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8" name="TextBox 7">
            <a:extLst>
              <a:ext uri="{FF2B5EF4-FFF2-40B4-BE49-F238E27FC236}">
                <a16:creationId xmlns:a16="http://schemas.microsoft.com/office/drawing/2014/main" id="{0A92BBA6-E569-47BF-9071-F05B4D723303}"/>
              </a:ext>
            </a:extLst>
          </p:cNvPr>
          <p:cNvSpPr txBox="1"/>
          <p:nvPr/>
        </p:nvSpPr>
        <p:spPr>
          <a:xfrm>
            <a:off x="370207" y="6001532"/>
            <a:ext cx="5367272" cy="215444"/>
          </a:xfrm>
          <a:prstGeom prst="rect">
            <a:avLst/>
          </a:prstGeom>
          <a:noFill/>
        </p:spPr>
        <p:txBody>
          <a:bodyPr wrap="square">
            <a:spAutoFit/>
          </a:bodyPr>
          <a:lstStyle/>
          <a:p>
            <a:r>
              <a:rPr lang="en-GB" sz="800" b="1" dirty="0"/>
              <a:t>Beach replenishment at Eastbourne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Adrian Diack</a:t>
            </a:r>
            <a:r>
              <a:rPr lang="en-GB" sz="800" dirty="0"/>
              <a:t> - </a:t>
            </a:r>
            <a:r>
              <a:rPr lang="en-GB" sz="800" dirty="0">
                <a:hlinkClick r:id="rId12"/>
              </a:rPr>
              <a:t>geograph.org.uk/p/5164948</a:t>
            </a:r>
            <a:endParaRPr lang="en-GB" sz="800" dirty="0"/>
          </a:p>
        </p:txBody>
      </p:sp>
      <p:sp>
        <p:nvSpPr>
          <p:cNvPr id="4" name="TextBox 3">
            <a:extLst>
              <a:ext uri="{FF2B5EF4-FFF2-40B4-BE49-F238E27FC236}">
                <a16:creationId xmlns:a16="http://schemas.microsoft.com/office/drawing/2014/main" id="{C67EE213-DF91-5CC8-47D6-606AE7BE7A06}"/>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288454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4016EE-306D-247B-5210-0A1C5EF3C41F}"/>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4" name="Picture 3">
            <a:extLst>
              <a:ext uri="{FF2B5EF4-FFF2-40B4-BE49-F238E27FC236}">
                <a16:creationId xmlns:a16="http://schemas.microsoft.com/office/drawing/2014/main" id="{B863BB8D-38D2-49BA-83D0-41E391E5048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7154" y="1397321"/>
            <a:ext cx="3958511" cy="4895174"/>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Sometimes we can’t do anything!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4383A6BE-BD6C-493A-A5AC-F69FF927F850}"/>
              </a:ext>
            </a:extLst>
          </p:cNvPr>
          <p:cNvSpPr txBox="1"/>
          <p:nvPr/>
        </p:nvSpPr>
        <p:spPr>
          <a:xfrm>
            <a:off x="243787" y="6233410"/>
            <a:ext cx="4451458" cy="215444"/>
          </a:xfrm>
          <a:prstGeom prst="rect">
            <a:avLst/>
          </a:prstGeom>
          <a:noFill/>
        </p:spPr>
        <p:txBody>
          <a:bodyPr wrap="square" rtlCol="0">
            <a:spAutoFit/>
          </a:bodyPr>
          <a:lstStyle/>
          <a:p>
            <a:r>
              <a:rPr lang="en-GB" sz="800" b="1" dirty="0"/>
              <a:t>Falling into the sea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a:hlinkClick r:id="rId12" tooltip="View profile"/>
              </a:rPr>
              <a:t>Evelyn </a:t>
            </a:r>
            <a:r>
              <a:rPr lang="en-GB" sz="800" dirty="0" err="1">
                <a:hlinkClick r:id="rId12" tooltip="View profile"/>
              </a:rPr>
              <a:t>Simak</a:t>
            </a:r>
            <a:r>
              <a:rPr lang="en-GB" sz="800" dirty="0"/>
              <a:t> - </a:t>
            </a:r>
            <a:r>
              <a:rPr lang="en-GB" sz="800" dirty="0">
                <a:hlinkClick r:id="rId13"/>
              </a:rPr>
              <a:t>geograph.org.uk/p/799578</a:t>
            </a:r>
            <a:endParaRPr lang="en-GB" sz="800" dirty="0"/>
          </a:p>
        </p:txBody>
      </p:sp>
      <p:sp>
        <p:nvSpPr>
          <p:cNvPr id="5" name="TextBox 4">
            <a:extLst>
              <a:ext uri="{FF2B5EF4-FFF2-40B4-BE49-F238E27FC236}">
                <a16:creationId xmlns:a16="http://schemas.microsoft.com/office/drawing/2014/main" id="{9016619B-5D93-4C72-A24A-AAD6601621A8}"/>
              </a:ext>
            </a:extLst>
          </p:cNvPr>
          <p:cNvSpPr txBox="1"/>
          <p:nvPr/>
        </p:nvSpPr>
        <p:spPr>
          <a:xfrm>
            <a:off x="4438891" y="2064532"/>
            <a:ext cx="7217145" cy="3970318"/>
          </a:xfrm>
          <a:prstGeom prst="rect">
            <a:avLst/>
          </a:prstGeom>
          <a:noFill/>
        </p:spPr>
        <p:txBody>
          <a:bodyPr wrap="square" rtlCol="0">
            <a:spAutoFit/>
          </a:bodyPr>
          <a:lstStyle/>
          <a:p>
            <a:r>
              <a:rPr lang="en-GB" sz="2800" dirty="0"/>
              <a:t>Sometimes, as we saw earlier in Holderness,</a:t>
            </a:r>
          </a:p>
          <a:p>
            <a:r>
              <a:rPr lang="en-GB" sz="2800" dirty="0"/>
              <a:t>it is not possible or practical to stop coastal</a:t>
            </a:r>
          </a:p>
          <a:p>
            <a:r>
              <a:rPr lang="en-GB" sz="2800" dirty="0"/>
              <a:t>erosion. People are now losing their homes </a:t>
            </a:r>
          </a:p>
          <a:p>
            <a:r>
              <a:rPr lang="en-GB" sz="2800" dirty="0"/>
              <a:t>to the sea as it gets closer!</a:t>
            </a:r>
          </a:p>
          <a:p>
            <a:endParaRPr lang="en-GB" sz="2800" dirty="0"/>
          </a:p>
          <a:p>
            <a:r>
              <a:rPr lang="en-GB" sz="2800" dirty="0"/>
              <a:t>This video looks at whether we should protect properties at the coast: </a:t>
            </a:r>
            <a:r>
              <a:rPr lang="en-GB" sz="2800" dirty="0">
                <a:hlinkClick r:id="rId14"/>
              </a:rPr>
              <a:t>https://www.youtube.com/watch?</a:t>
            </a:r>
          </a:p>
          <a:p>
            <a:r>
              <a:rPr lang="en-GB" sz="2800" dirty="0">
                <a:hlinkClick r:id="rId14"/>
              </a:rPr>
              <a:t>v=F7xNJiU3ZgE</a:t>
            </a:r>
            <a:r>
              <a:rPr lang="en-GB" sz="1400" dirty="0">
                <a:solidFill>
                  <a:srgbClr val="FF0000"/>
                </a:solidFill>
              </a:rPr>
              <a:t> </a:t>
            </a:r>
          </a:p>
        </p:txBody>
      </p:sp>
      <p:sp>
        <p:nvSpPr>
          <p:cNvPr id="6" name="TextBox 5">
            <a:extLst>
              <a:ext uri="{FF2B5EF4-FFF2-40B4-BE49-F238E27FC236}">
                <a16:creationId xmlns:a16="http://schemas.microsoft.com/office/drawing/2014/main" id="{22BBF1B8-55E9-D698-E97C-6A005576DE31}"/>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153424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97F47F-7B90-6660-645A-AD588E20DC34}"/>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E7AC1EA-C17B-4809-9DE0-01120F20C822}"/>
              </a:ext>
            </a:extLst>
          </p:cNvPr>
          <p:cNvSpPr txBox="1"/>
          <p:nvPr/>
        </p:nvSpPr>
        <p:spPr>
          <a:xfrm>
            <a:off x="2562921" y="3479710"/>
            <a:ext cx="184731" cy="769441"/>
          </a:xfrm>
          <a:prstGeom prst="rect">
            <a:avLst/>
          </a:prstGeom>
          <a:noFill/>
        </p:spPr>
        <p:txBody>
          <a:bodyPr wrap="none" rtlCol="0">
            <a:spAutoFit/>
          </a:bodyPr>
          <a:lstStyle/>
          <a:p>
            <a:pPr algn="ctr"/>
            <a:endParaRPr lang="en-GB" sz="4400" dirty="0"/>
          </a:p>
        </p:txBody>
      </p:sp>
      <p:pic>
        <p:nvPicPr>
          <p:cNvPr id="1028" name="Picture 4" descr="File:UK-icon.png - Wikimedia Commons">
            <a:extLst>
              <a:ext uri="{FF2B5EF4-FFF2-40B4-BE49-F238E27FC236}">
                <a16:creationId xmlns:a16="http://schemas.microsoft.com/office/drawing/2014/main" id="{FE51475D-1FD2-4D5C-9382-8008C2C05C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9595" y="2267653"/>
            <a:ext cx="2753879" cy="3942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E8615A4-C1E9-47FB-9793-4253D8D59ECB}"/>
              </a:ext>
            </a:extLst>
          </p:cNvPr>
          <p:cNvSpPr txBox="1"/>
          <p:nvPr/>
        </p:nvSpPr>
        <p:spPr>
          <a:xfrm>
            <a:off x="9509921" y="4842484"/>
            <a:ext cx="2133597" cy="584775"/>
          </a:xfrm>
          <a:prstGeom prst="rect">
            <a:avLst/>
          </a:prstGeom>
          <a:noFill/>
        </p:spPr>
        <p:txBody>
          <a:bodyPr wrap="none" rtlCol="0">
            <a:spAutoFit/>
          </a:bodyPr>
          <a:lstStyle/>
          <a:p>
            <a:r>
              <a:rPr lang="en-GB" sz="3200" b="1" dirty="0"/>
              <a:t>Waterfront</a:t>
            </a:r>
            <a:r>
              <a:rPr lang="en-GB" b="1" dirty="0"/>
              <a:t> </a:t>
            </a:r>
          </a:p>
        </p:txBody>
      </p:sp>
      <p:sp>
        <p:nvSpPr>
          <p:cNvPr id="16" name="TextBox 15">
            <a:extLst>
              <a:ext uri="{FF2B5EF4-FFF2-40B4-BE49-F238E27FC236}">
                <a16:creationId xmlns:a16="http://schemas.microsoft.com/office/drawing/2014/main" id="{EE4B7921-817D-4214-B273-39A31A1E9372}"/>
              </a:ext>
            </a:extLst>
          </p:cNvPr>
          <p:cNvSpPr txBox="1"/>
          <p:nvPr/>
        </p:nvSpPr>
        <p:spPr>
          <a:xfrm>
            <a:off x="8373365" y="5565122"/>
            <a:ext cx="1215397" cy="584775"/>
          </a:xfrm>
          <a:prstGeom prst="rect">
            <a:avLst/>
          </a:prstGeom>
          <a:noFill/>
        </p:spPr>
        <p:txBody>
          <a:bodyPr wrap="none" rtlCol="0">
            <a:spAutoFit/>
          </a:bodyPr>
          <a:lstStyle/>
          <a:p>
            <a:r>
              <a:rPr lang="en-GB" sz="3200" b="1" dirty="0"/>
              <a:t>Beach</a:t>
            </a:r>
          </a:p>
        </p:txBody>
      </p:sp>
      <p:sp>
        <p:nvSpPr>
          <p:cNvPr id="18" name="TextBox 17">
            <a:extLst>
              <a:ext uri="{FF2B5EF4-FFF2-40B4-BE49-F238E27FC236}">
                <a16:creationId xmlns:a16="http://schemas.microsoft.com/office/drawing/2014/main" id="{1463445C-6F9A-4588-B27D-5229990F260E}"/>
              </a:ext>
            </a:extLst>
          </p:cNvPr>
          <p:cNvSpPr txBox="1"/>
          <p:nvPr/>
        </p:nvSpPr>
        <p:spPr>
          <a:xfrm>
            <a:off x="9898440" y="3827458"/>
            <a:ext cx="1832746" cy="584775"/>
          </a:xfrm>
          <a:prstGeom prst="rect">
            <a:avLst/>
          </a:prstGeom>
          <a:noFill/>
        </p:spPr>
        <p:txBody>
          <a:bodyPr wrap="none" rtlCol="0">
            <a:spAutoFit/>
          </a:bodyPr>
          <a:lstStyle/>
          <a:p>
            <a:r>
              <a:rPr lang="en-GB" sz="3200" b="1" dirty="0"/>
              <a:t>Sea shore</a:t>
            </a:r>
          </a:p>
        </p:txBody>
      </p:sp>
      <p:sp>
        <p:nvSpPr>
          <p:cNvPr id="19" name="TextBox 18">
            <a:extLst>
              <a:ext uri="{FF2B5EF4-FFF2-40B4-BE49-F238E27FC236}">
                <a16:creationId xmlns:a16="http://schemas.microsoft.com/office/drawing/2014/main" id="{B498F612-B425-4DC8-8C8D-C808E996A3F9}"/>
              </a:ext>
            </a:extLst>
          </p:cNvPr>
          <p:cNvSpPr txBox="1"/>
          <p:nvPr/>
        </p:nvSpPr>
        <p:spPr>
          <a:xfrm>
            <a:off x="7887552" y="4037002"/>
            <a:ext cx="1478290" cy="584775"/>
          </a:xfrm>
          <a:prstGeom prst="rect">
            <a:avLst/>
          </a:prstGeom>
          <a:noFill/>
        </p:spPr>
        <p:txBody>
          <a:bodyPr wrap="none" rtlCol="0">
            <a:spAutoFit/>
          </a:bodyPr>
          <a:lstStyle/>
          <a:p>
            <a:r>
              <a:rPr lang="en-GB" sz="3200" b="1" dirty="0"/>
              <a:t>Seaside</a:t>
            </a:r>
          </a:p>
        </p:txBody>
      </p:sp>
      <p:sp>
        <p:nvSpPr>
          <p:cNvPr id="3" name="TextBox 2">
            <a:extLst>
              <a:ext uri="{FF2B5EF4-FFF2-40B4-BE49-F238E27FC236}">
                <a16:creationId xmlns:a16="http://schemas.microsoft.com/office/drawing/2014/main" id="{05817886-432F-4755-8FCC-F6311446D6C6}"/>
              </a:ext>
            </a:extLst>
          </p:cNvPr>
          <p:cNvSpPr txBox="1"/>
          <p:nvPr/>
        </p:nvSpPr>
        <p:spPr>
          <a:xfrm>
            <a:off x="730485" y="3079600"/>
            <a:ext cx="3942099" cy="2062103"/>
          </a:xfrm>
          <a:prstGeom prst="rect">
            <a:avLst/>
          </a:prstGeom>
          <a:ln w="508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t>A </a:t>
            </a:r>
            <a:r>
              <a:rPr lang="en-GB" sz="3200" b="1" dirty="0">
                <a:solidFill>
                  <a:schemeClr val="accent2"/>
                </a:solidFill>
              </a:rPr>
              <a:t>coastline</a:t>
            </a:r>
            <a:r>
              <a:rPr lang="en-GB" sz="3200" dirty="0"/>
              <a:t> describes a point where the land meets the sea or a place near to it.</a:t>
            </a:r>
          </a:p>
        </p:txBody>
      </p:sp>
      <p:sp>
        <p:nvSpPr>
          <p:cNvPr id="4" name="TextBox 3">
            <a:extLst>
              <a:ext uri="{FF2B5EF4-FFF2-40B4-BE49-F238E27FC236}">
                <a16:creationId xmlns:a16="http://schemas.microsoft.com/office/drawing/2014/main" id="{134D72C1-219D-46DC-9468-FE229E8DE80A}"/>
              </a:ext>
            </a:extLst>
          </p:cNvPr>
          <p:cNvSpPr txBox="1"/>
          <p:nvPr/>
        </p:nvSpPr>
        <p:spPr>
          <a:xfrm>
            <a:off x="7669310" y="2402492"/>
            <a:ext cx="4152483" cy="1077218"/>
          </a:xfrm>
          <a:prstGeom prst="rect">
            <a:avLst/>
          </a:prstGeom>
          <a:noFill/>
        </p:spPr>
        <p:txBody>
          <a:bodyPr wrap="none" rtlCol="0">
            <a:spAutoFit/>
          </a:bodyPr>
          <a:lstStyle/>
          <a:p>
            <a:r>
              <a:rPr lang="en-GB" sz="3200" dirty="0"/>
              <a:t>Do you know any other </a:t>
            </a:r>
          </a:p>
          <a:p>
            <a:r>
              <a:rPr lang="en-GB" sz="3200" dirty="0"/>
              <a:t>names for coastline?</a:t>
            </a:r>
          </a:p>
        </p:txBody>
      </p:sp>
      <p:sp>
        <p:nvSpPr>
          <p:cNvPr id="5" name="TextBox 4">
            <a:extLst>
              <a:ext uri="{FF2B5EF4-FFF2-40B4-BE49-F238E27FC236}">
                <a16:creationId xmlns:a16="http://schemas.microsoft.com/office/drawing/2014/main" id="{B64DA3FB-F9CD-4E78-CE7D-2734B24897A4}"/>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C1B652-C38F-3407-D3D3-C48214181F3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a:spLocks noGrp="1" noRot="1" noMove="1" noResize="1" noEditPoints="1" noAdjustHandles="1" noChangeArrowheads="1" noChangeShapeType="1"/>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Where is erosion happening fastest?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4CF94E88-BF28-4ADC-9732-5E0F9C128068}"/>
              </a:ext>
            </a:extLst>
          </p:cNvPr>
          <p:cNvSpPr txBox="1"/>
          <p:nvPr/>
        </p:nvSpPr>
        <p:spPr>
          <a:xfrm>
            <a:off x="5506387" y="1760274"/>
            <a:ext cx="6493108"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Complete the worksheet called ‘Where is erosion happening fastest?’</a:t>
            </a:r>
          </a:p>
        </p:txBody>
      </p:sp>
      <p:pic>
        <p:nvPicPr>
          <p:cNvPr id="12" name="Picture 11">
            <a:extLst>
              <a:ext uri="{FF2B5EF4-FFF2-40B4-BE49-F238E27FC236}">
                <a16:creationId xmlns:a16="http://schemas.microsoft.com/office/drawing/2014/main" id="{0BBDF111-F277-4112-B903-2A66D9BA134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074810" y="4174294"/>
            <a:ext cx="2945413" cy="2581838"/>
          </a:xfrm>
          <a:prstGeom prst="rect">
            <a:avLst/>
          </a:prstGeom>
        </p:spPr>
      </p:pic>
      <p:sp>
        <p:nvSpPr>
          <p:cNvPr id="5" name="TextBox 4">
            <a:extLst>
              <a:ext uri="{FF2B5EF4-FFF2-40B4-BE49-F238E27FC236}">
                <a16:creationId xmlns:a16="http://schemas.microsoft.com/office/drawing/2014/main" id="{E6BD3642-FB1C-4640-2157-A09A431BB8B7}"/>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pic>
        <p:nvPicPr>
          <p:cNvPr id="13" name="Picture 12">
            <a:extLst>
              <a:ext uri="{FF2B5EF4-FFF2-40B4-BE49-F238E27FC236}">
                <a16:creationId xmlns:a16="http://schemas.microsoft.com/office/drawing/2014/main" id="{F66FDE64-5707-6D1F-8E36-EA3846C56C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9708" y="1525681"/>
            <a:ext cx="3685917" cy="5213461"/>
          </a:xfrm>
          <a:prstGeom prst="rect">
            <a:avLst/>
          </a:prstGeom>
        </p:spPr>
      </p:pic>
    </p:spTree>
    <p:extLst>
      <p:ext uri="{BB962C8B-B14F-4D97-AF65-F5344CB8AC3E}">
        <p14:creationId xmlns:p14="http://schemas.microsoft.com/office/powerpoint/2010/main" val="274107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7">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sp>
        <p:nvSpPr>
          <p:cNvPr id="12" name="Rectangle 11">
            <a:extLst>
              <a:ext uri="{FF2B5EF4-FFF2-40B4-BE49-F238E27FC236}">
                <a16:creationId xmlns:a16="http://schemas.microsoft.com/office/drawing/2014/main" id="{96948E03-4D0A-C4B4-77B1-712250AF6EB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BD13BD12-0C7F-F382-3886-18011FD5E34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7154" y="320721"/>
            <a:ext cx="945401" cy="1328672"/>
          </a:xfrm>
          <a:prstGeom prst="rect">
            <a:avLst/>
          </a:prstGeom>
        </p:spPr>
      </p:pic>
      <p:pic>
        <p:nvPicPr>
          <p:cNvPr id="15" name="Picture 14">
            <a:extLst>
              <a:ext uri="{FF2B5EF4-FFF2-40B4-BE49-F238E27FC236}">
                <a16:creationId xmlns:a16="http://schemas.microsoft.com/office/drawing/2014/main" id="{B995E0AC-1C44-FDE3-0B90-A333EC167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409" y="3614246"/>
            <a:ext cx="2048839" cy="2033317"/>
          </a:xfrm>
          <a:prstGeom prst="rect">
            <a:avLst/>
          </a:prstGeom>
        </p:spPr>
      </p:pic>
      <p:sp>
        <p:nvSpPr>
          <p:cNvPr id="3" name="TextBox 2">
            <a:extLst>
              <a:ext uri="{FF2B5EF4-FFF2-40B4-BE49-F238E27FC236}">
                <a16:creationId xmlns:a16="http://schemas.microsoft.com/office/drawing/2014/main" id="{F74A6622-98B6-3E9A-8FD3-0020EF058368}"/>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331321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94321-BEB3-305A-5210-BC418F1C598A}"/>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915262" y="1662753"/>
            <a:ext cx="10361475"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Our coastline is changing all the time because the sea is ‘wearing away’ the land. Here are some different types of coastline.</a:t>
            </a:r>
          </a:p>
        </p:txBody>
      </p:sp>
      <p:sp>
        <p:nvSpPr>
          <p:cNvPr id="2" name="Rectangle 1">
            <a:extLst>
              <a:ext uri="{FF2B5EF4-FFF2-40B4-BE49-F238E27FC236}">
                <a16:creationId xmlns:a16="http://schemas.microsoft.com/office/drawing/2014/main" id="{B18232C1-DC7D-4D65-84E4-C6A46088CFA6}"/>
              </a:ext>
            </a:extLst>
          </p:cNvPr>
          <p:cNvSpPr/>
          <p:nvPr/>
        </p:nvSpPr>
        <p:spPr>
          <a:xfrm>
            <a:off x="5072486" y="3391340"/>
            <a:ext cx="6929418" cy="3108543"/>
          </a:xfrm>
          <a:prstGeom prst="rect">
            <a:avLst/>
          </a:prstGeom>
        </p:spPr>
        <p:txBody>
          <a:bodyPr wrap="square">
            <a:spAutoFit/>
          </a:bodyPr>
          <a:lstStyle/>
          <a:p>
            <a:r>
              <a:rPr lang="en-GB" sz="2800" dirty="0"/>
              <a:t>The constant movement of the water can wear away the beach by carrying the sand and pebbles away.</a:t>
            </a:r>
          </a:p>
          <a:p>
            <a:endParaRPr lang="en-GB" sz="2800" dirty="0"/>
          </a:p>
          <a:p>
            <a:r>
              <a:rPr lang="en-GB" sz="2800" dirty="0"/>
              <a:t>Not all the coastline looks like the beach in the slide, so what do other parts of the coastline look like? </a:t>
            </a:r>
          </a:p>
        </p:txBody>
      </p:sp>
      <p:sp>
        <p:nvSpPr>
          <p:cNvPr id="12" name="TextBox 11">
            <a:extLst>
              <a:ext uri="{FF2B5EF4-FFF2-40B4-BE49-F238E27FC236}">
                <a16:creationId xmlns:a16="http://schemas.microsoft.com/office/drawing/2014/main" id="{F538E286-F1F2-45DD-BB36-9CFA9A6B3A18}"/>
              </a:ext>
            </a:extLst>
          </p:cNvPr>
          <p:cNvSpPr txBox="1"/>
          <p:nvPr/>
        </p:nvSpPr>
        <p:spPr>
          <a:xfrm>
            <a:off x="6237931" y="2675394"/>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Sandy Beaches</a:t>
            </a:r>
          </a:p>
        </p:txBody>
      </p:sp>
      <p:pic>
        <p:nvPicPr>
          <p:cNvPr id="6" name="Picture 5" descr="A picture containing sky, outdoor, ground, nature&#10;&#10;Description automatically generated">
            <a:extLst>
              <a:ext uri="{FF2B5EF4-FFF2-40B4-BE49-F238E27FC236}">
                <a16:creationId xmlns:a16="http://schemas.microsoft.com/office/drawing/2014/main" id="{6966C2B9-01DC-8B63-6ED4-C0D1B9E067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717" y="3392919"/>
            <a:ext cx="4258658" cy="2840492"/>
          </a:xfrm>
          <a:prstGeom prst="rect">
            <a:avLst/>
          </a:prstGeom>
        </p:spPr>
      </p:pic>
      <p:sp>
        <p:nvSpPr>
          <p:cNvPr id="7" name="TextBox 6">
            <a:extLst>
              <a:ext uri="{FF2B5EF4-FFF2-40B4-BE49-F238E27FC236}">
                <a16:creationId xmlns:a16="http://schemas.microsoft.com/office/drawing/2014/main" id="{7EBC93F4-CE9B-987A-2BBB-71BE45EF1F60}"/>
              </a:ext>
            </a:extLst>
          </p:cNvPr>
          <p:cNvSpPr txBox="1"/>
          <p:nvPr/>
        </p:nvSpPr>
        <p:spPr>
          <a:xfrm>
            <a:off x="633717" y="6233410"/>
            <a:ext cx="4258658" cy="215444"/>
          </a:xfrm>
          <a:prstGeom prst="rect">
            <a:avLst/>
          </a:prstGeom>
          <a:noFill/>
        </p:spPr>
        <p:txBody>
          <a:bodyPr wrap="square" rtlCol="0">
            <a:spAutoFit/>
          </a:bodyPr>
          <a:lstStyle/>
          <a:p>
            <a:r>
              <a:rPr lang="en-GB" sz="800" b="1" dirty="0"/>
              <a:t>Sandy Beach North of </a:t>
            </a:r>
            <a:r>
              <a:rPr lang="en-GB" sz="800" b="1" dirty="0" err="1"/>
              <a:t>Kilnsea</a:t>
            </a:r>
            <a:r>
              <a:rPr lang="en-GB" sz="800" b="1" dirty="0"/>
              <a:t>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a:hlinkClick r:id="rId12" tooltip="View profile"/>
              </a:rPr>
              <a:t>Chris Heaton</a:t>
            </a:r>
            <a:r>
              <a:rPr lang="en-GB" sz="800" dirty="0"/>
              <a:t> - </a:t>
            </a:r>
            <a:r>
              <a:rPr lang="en-GB" sz="800" dirty="0">
                <a:hlinkClick r:id="rId13"/>
              </a:rPr>
              <a:t>geograph.org.uk/p/7288257</a:t>
            </a:r>
            <a:endParaRPr lang="en-GB" sz="800" dirty="0"/>
          </a:p>
        </p:txBody>
      </p:sp>
      <p:sp>
        <p:nvSpPr>
          <p:cNvPr id="4" name="TextBox 3">
            <a:extLst>
              <a:ext uri="{FF2B5EF4-FFF2-40B4-BE49-F238E27FC236}">
                <a16:creationId xmlns:a16="http://schemas.microsoft.com/office/drawing/2014/main" id="{25F85329-3E24-F070-4561-D7F8DADBE91D}"/>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323630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501A4-3DD0-9DDE-837C-4FDCB3BC619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704275" y="2491148"/>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Rocky Cliffs</a:t>
            </a:r>
          </a:p>
        </p:txBody>
      </p:sp>
      <p:pic>
        <p:nvPicPr>
          <p:cNvPr id="15" name="Picture 14">
            <a:extLst>
              <a:ext uri="{FF2B5EF4-FFF2-40B4-BE49-F238E27FC236}">
                <a16:creationId xmlns:a16="http://schemas.microsoft.com/office/drawing/2014/main" id="{F065B55A-8DFF-4ACC-9B5D-C446C6AA8CC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21396" y="2281597"/>
            <a:ext cx="5269803" cy="4046131"/>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890182" y="3396721"/>
            <a:ext cx="5845342" cy="1815882"/>
          </a:xfrm>
          <a:prstGeom prst="rect">
            <a:avLst/>
          </a:prstGeom>
        </p:spPr>
        <p:txBody>
          <a:bodyPr wrap="square">
            <a:spAutoFit/>
          </a:bodyPr>
          <a:lstStyle/>
          <a:p>
            <a:r>
              <a:rPr lang="en-GB" sz="2800" dirty="0"/>
              <a:t>Some parts of the coastline may be made up of rocky cliffs, but even these can wear away over a long period of time.</a:t>
            </a:r>
          </a:p>
        </p:txBody>
      </p:sp>
      <p:sp>
        <p:nvSpPr>
          <p:cNvPr id="3" name="Rectangle 2">
            <a:extLst>
              <a:ext uri="{FF2B5EF4-FFF2-40B4-BE49-F238E27FC236}">
                <a16:creationId xmlns:a16="http://schemas.microsoft.com/office/drawing/2014/main" id="{513D1E9E-F439-46F7-A25F-BBF8B5576DE1}"/>
              </a:ext>
            </a:extLst>
          </p:cNvPr>
          <p:cNvSpPr/>
          <p:nvPr/>
        </p:nvSpPr>
        <p:spPr>
          <a:xfrm>
            <a:off x="247649" y="6327728"/>
            <a:ext cx="5572125" cy="230832"/>
          </a:xfrm>
          <a:prstGeom prst="rect">
            <a:avLst/>
          </a:prstGeom>
        </p:spPr>
        <p:txBody>
          <a:bodyPr wrap="square">
            <a:spAutoFit/>
          </a:bodyPr>
          <a:lstStyle/>
          <a:p>
            <a:r>
              <a:rPr lang="en-GB" sz="900" b="1" dirty="0">
                <a:solidFill>
                  <a:srgbClr val="000000"/>
                </a:solidFill>
              </a:rPr>
              <a:t>Wave Erosion, Downpatrick Head </a:t>
            </a:r>
            <a:r>
              <a:rPr lang="en-GB" sz="900" dirty="0">
                <a:solidFill>
                  <a:srgbClr val="000000"/>
                </a:solidFill>
                <a:hlinkClick r:id="rId11"/>
              </a:rPr>
              <a:t>cc-by-</a:t>
            </a:r>
            <a:r>
              <a:rPr lang="en-GB" sz="900" dirty="0" err="1">
                <a:solidFill>
                  <a:srgbClr val="000000"/>
                </a:solidFill>
                <a:hlinkClick r:id="rId11"/>
              </a:rPr>
              <a:t>sa</a:t>
            </a:r>
            <a:r>
              <a:rPr lang="en-GB" sz="900" dirty="0">
                <a:solidFill>
                  <a:srgbClr val="000000"/>
                </a:solidFill>
                <a:hlinkClick r:id="rId11"/>
              </a:rPr>
              <a:t>/2.0</a:t>
            </a:r>
            <a:r>
              <a:rPr lang="en-GB" sz="900" dirty="0">
                <a:solidFill>
                  <a:srgbClr val="000000"/>
                </a:solidFill>
              </a:rPr>
              <a:t> - © </a:t>
            </a:r>
            <a:r>
              <a:rPr lang="en-GB" sz="900" dirty="0">
                <a:solidFill>
                  <a:srgbClr val="000000"/>
                </a:solidFill>
                <a:hlinkClick r:id="rId12"/>
              </a:rPr>
              <a:t>Bob Embleton</a:t>
            </a:r>
            <a:r>
              <a:rPr lang="en-GB" sz="900" dirty="0">
                <a:solidFill>
                  <a:srgbClr val="000000"/>
                </a:solidFill>
              </a:rPr>
              <a:t> - </a:t>
            </a:r>
            <a:r>
              <a:rPr lang="en-GB" sz="900" dirty="0">
                <a:solidFill>
                  <a:srgbClr val="000000"/>
                </a:solidFill>
                <a:hlinkClick r:id="rId13"/>
              </a:rPr>
              <a:t>geograph.org.uk/p/369272</a:t>
            </a:r>
            <a:endParaRPr lang="en-GB" sz="900" dirty="0"/>
          </a:p>
        </p:txBody>
      </p:sp>
      <p:sp>
        <p:nvSpPr>
          <p:cNvPr id="5" name="TextBox 4">
            <a:extLst>
              <a:ext uri="{FF2B5EF4-FFF2-40B4-BE49-F238E27FC236}">
                <a16:creationId xmlns:a16="http://schemas.microsoft.com/office/drawing/2014/main" id="{9EA2D151-8D0A-E45F-3B2A-033917F54B87}"/>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69947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81388-2E16-FAB9-5F5A-43814633B09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416491" y="2738767"/>
            <a:ext cx="481680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Soft Soils and Clay  </a:t>
            </a:r>
          </a:p>
        </p:txBody>
      </p:sp>
      <p:pic>
        <p:nvPicPr>
          <p:cNvPr id="6" name="Picture 5">
            <a:extLst>
              <a:ext uri="{FF2B5EF4-FFF2-40B4-BE49-F238E27FC236}">
                <a16:creationId xmlns:a16="http://schemas.microsoft.com/office/drawing/2014/main" id="{36B28E4E-B413-40EE-A2BE-E240208AC5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154" y="2425084"/>
            <a:ext cx="5105508" cy="3693797"/>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641153" y="3579486"/>
            <a:ext cx="6367477" cy="1384995"/>
          </a:xfrm>
          <a:prstGeom prst="rect">
            <a:avLst/>
          </a:prstGeom>
        </p:spPr>
        <p:txBody>
          <a:bodyPr wrap="square">
            <a:spAutoFit/>
          </a:bodyPr>
          <a:lstStyle/>
          <a:p>
            <a:r>
              <a:rPr lang="en-GB" sz="2800" dirty="0"/>
              <a:t>Some parts of the coast are made of softer material such as clay and can wear away very quickly, particularly during storms. </a:t>
            </a:r>
          </a:p>
        </p:txBody>
      </p:sp>
      <p:sp>
        <p:nvSpPr>
          <p:cNvPr id="3" name="TextBox 2">
            <a:extLst>
              <a:ext uri="{FF2B5EF4-FFF2-40B4-BE49-F238E27FC236}">
                <a16:creationId xmlns:a16="http://schemas.microsoft.com/office/drawing/2014/main" id="{B35BA817-3610-4C9A-A8BD-FB8A36612149}"/>
              </a:ext>
            </a:extLst>
          </p:cNvPr>
          <p:cNvSpPr txBox="1"/>
          <p:nvPr/>
        </p:nvSpPr>
        <p:spPr>
          <a:xfrm>
            <a:off x="347155" y="6118881"/>
            <a:ext cx="5105508" cy="215444"/>
          </a:xfrm>
          <a:prstGeom prst="rect">
            <a:avLst/>
          </a:prstGeom>
          <a:noFill/>
        </p:spPr>
        <p:txBody>
          <a:bodyPr wrap="square" rtlCol="0">
            <a:spAutoFit/>
          </a:bodyPr>
          <a:lstStyle/>
          <a:p>
            <a:r>
              <a:rPr lang="en-GB" sz="800" b="1" dirty="0"/>
              <a:t>Coastal erosion at </a:t>
            </a:r>
            <a:r>
              <a:rPr lang="en-GB" sz="800" b="1" dirty="0" err="1"/>
              <a:t>Ulrome</a:t>
            </a:r>
            <a:r>
              <a:rPr lang="en-GB" sz="800" b="1" dirty="0"/>
              <a:t>, East </a:t>
            </a:r>
            <a:r>
              <a:rPr lang="en-GB" sz="800" b="1" dirty="0" err="1"/>
              <a:t>Yorks</a:t>
            </a:r>
            <a:r>
              <a:rPr lang="en-GB" sz="800" b="1" dirty="0"/>
              <a:t> </a:t>
            </a:r>
            <a:r>
              <a:rPr lang="en-GB" sz="800" dirty="0">
                <a:hlinkClick r:id="rId11"/>
              </a:rPr>
              <a:t>cc-by-</a:t>
            </a:r>
            <a:r>
              <a:rPr lang="en-GB" sz="800" dirty="0" err="1">
                <a:hlinkClick r:id="rId11"/>
              </a:rPr>
              <a:t>sa</a:t>
            </a:r>
            <a:r>
              <a:rPr lang="en-GB" sz="800" dirty="0">
                <a:hlinkClick r:id="rId11"/>
              </a:rPr>
              <a:t>/2.0</a:t>
            </a:r>
            <a:r>
              <a:rPr lang="en-GB" sz="800" dirty="0"/>
              <a:t> - © </a:t>
            </a:r>
            <a:r>
              <a:rPr lang="en-GB" sz="800" dirty="0" err="1">
                <a:hlinkClick r:id="rId12" tooltip="View profile"/>
              </a:rPr>
              <a:t>phillip</a:t>
            </a:r>
            <a:r>
              <a:rPr lang="en-GB" sz="800" dirty="0">
                <a:hlinkClick r:id="rId12" tooltip="View profile"/>
              </a:rPr>
              <a:t> </a:t>
            </a:r>
            <a:r>
              <a:rPr lang="en-GB" sz="800" dirty="0" err="1">
                <a:hlinkClick r:id="rId12" tooltip="View profile"/>
              </a:rPr>
              <a:t>andrew</a:t>
            </a:r>
            <a:r>
              <a:rPr lang="en-GB" sz="800" dirty="0">
                <a:hlinkClick r:id="rId12" tooltip="View profile"/>
              </a:rPr>
              <a:t> carl </a:t>
            </a:r>
            <a:r>
              <a:rPr lang="en-GB" sz="800" dirty="0" err="1">
                <a:hlinkClick r:id="rId12" tooltip="View profile"/>
              </a:rPr>
              <a:t>taylor</a:t>
            </a:r>
            <a:r>
              <a:rPr lang="en-GB" sz="800" dirty="0"/>
              <a:t> - </a:t>
            </a:r>
            <a:r>
              <a:rPr lang="en-GB" sz="800" dirty="0">
                <a:hlinkClick r:id="rId13"/>
              </a:rPr>
              <a:t>geograph.org.uk/p/1515059</a:t>
            </a:r>
            <a:endParaRPr lang="en-GB" sz="800" dirty="0"/>
          </a:p>
        </p:txBody>
      </p:sp>
      <p:sp>
        <p:nvSpPr>
          <p:cNvPr id="5" name="TextBox 4">
            <a:extLst>
              <a:ext uri="{FF2B5EF4-FFF2-40B4-BE49-F238E27FC236}">
                <a16:creationId xmlns:a16="http://schemas.microsoft.com/office/drawing/2014/main" id="{DDAC0AF9-9A71-DD61-8551-45B38F7A0EB3}"/>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7612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1D5F40-64D2-B1D6-B99E-716B2D66917B}"/>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6" name="Picture 5">
            <a:extLst>
              <a:ext uri="{FF2B5EF4-FFF2-40B4-BE49-F238E27FC236}">
                <a16:creationId xmlns:a16="http://schemas.microsoft.com/office/drawing/2014/main" id="{854D20C4-AEB7-4E48-B9EA-59B2A3A84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67" y="2049705"/>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Features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4" name="Rectangle: Rounded Corners 3">
            <a:extLst>
              <a:ext uri="{FF2B5EF4-FFF2-40B4-BE49-F238E27FC236}">
                <a16:creationId xmlns:a16="http://schemas.microsoft.com/office/drawing/2014/main" id="{A54D0CE2-AA4A-46D4-B6DC-F882C4787034}"/>
              </a:ext>
            </a:extLst>
          </p:cNvPr>
          <p:cNvSpPr/>
          <p:nvPr/>
        </p:nvSpPr>
        <p:spPr>
          <a:xfrm>
            <a:off x="557476" y="3586226"/>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88F8C19-A31B-43B5-BA83-D4DD5BEC2A8B}"/>
              </a:ext>
            </a:extLst>
          </p:cNvPr>
          <p:cNvSpPr/>
          <p:nvPr/>
        </p:nvSpPr>
        <p:spPr>
          <a:xfrm>
            <a:off x="2759283" y="5664880"/>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CB077DD-779A-48FA-9E8E-1436C41CAD3A}"/>
              </a:ext>
            </a:extLst>
          </p:cNvPr>
          <p:cNvSpPr/>
          <p:nvPr/>
        </p:nvSpPr>
        <p:spPr>
          <a:xfrm>
            <a:off x="2254702" y="3800286"/>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0C95901-9560-4DF2-ADA7-DEFF69D098B2}"/>
              </a:ext>
            </a:extLst>
          </p:cNvPr>
          <p:cNvSpPr/>
          <p:nvPr/>
        </p:nvSpPr>
        <p:spPr>
          <a:xfrm>
            <a:off x="395407" y="5806240"/>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E9B8DEF-EA4A-4BE1-9E46-B68935979A41}"/>
              </a:ext>
            </a:extLst>
          </p:cNvPr>
          <p:cNvSpPr/>
          <p:nvPr/>
        </p:nvSpPr>
        <p:spPr>
          <a:xfrm>
            <a:off x="2123906" y="4623263"/>
            <a:ext cx="1101444"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0C6D77-90C2-4369-BBD0-592C8731BE0D}"/>
              </a:ext>
            </a:extLst>
          </p:cNvPr>
          <p:cNvSpPr txBox="1"/>
          <p:nvPr/>
        </p:nvSpPr>
        <p:spPr>
          <a:xfrm>
            <a:off x="2372266" y="3793181"/>
            <a:ext cx="520207" cy="369332"/>
          </a:xfrm>
          <a:prstGeom prst="rect">
            <a:avLst/>
          </a:prstGeom>
          <a:noFill/>
        </p:spPr>
        <p:txBody>
          <a:bodyPr wrap="square" rtlCol="0">
            <a:spAutoFit/>
          </a:bodyPr>
          <a:lstStyle/>
          <a:p>
            <a:r>
              <a:rPr lang="en-GB" dirty="0"/>
              <a:t>Bay</a:t>
            </a:r>
          </a:p>
        </p:txBody>
      </p:sp>
      <p:sp>
        <p:nvSpPr>
          <p:cNvPr id="18" name="TextBox 17">
            <a:extLst>
              <a:ext uri="{FF2B5EF4-FFF2-40B4-BE49-F238E27FC236}">
                <a16:creationId xmlns:a16="http://schemas.microsoft.com/office/drawing/2014/main" id="{5753C792-5C7D-4677-8B19-8666F68B7844}"/>
              </a:ext>
            </a:extLst>
          </p:cNvPr>
          <p:cNvSpPr txBox="1"/>
          <p:nvPr/>
        </p:nvSpPr>
        <p:spPr>
          <a:xfrm>
            <a:off x="527869" y="5799134"/>
            <a:ext cx="632224" cy="369332"/>
          </a:xfrm>
          <a:prstGeom prst="rect">
            <a:avLst/>
          </a:prstGeom>
          <a:noFill/>
        </p:spPr>
        <p:txBody>
          <a:bodyPr wrap="square" rtlCol="0">
            <a:spAutoFit/>
          </a:bodyPr>
          <a:lstStyle/>
          <a:p>
            <a:r>
              <a:rPr lang="en-GB" dirty="0"/>
              <a:t>Cave</a:t>
            </a:r>
          </a:p>
        </p:txBody>
      </p:sp>
      <p:sp>
        <p:nvSpPr>
          <p:cNvPr id="21" name="TextBox 20">
            <a:extLst>
              <a:ext uri="{FF2B5EF4-FFF2-40B4-BE49-F238E27FC236}">
                <a16:creationId xmlns:a16="http://schemas.microsoft.com/office/drawing/2014/main" id="{BDD539FE-5853-44C3-B07E-FB8D85F0F86C}"/>
              </a:ext>
            </a:extLst>
          </p:cNvPr>
          <p:cNvSpPr txBox="1"/>
          <p:nvPr/>
        </p:nvSpPr>
        <p:spPr>
          <a:xfrm>
            <a:off x="2925388" y="5664880"/>
            <a:ext cx="614079" cy="369332"/>
          </a:xfrm>
          <a:prstGeom prst="rect">
            <a:avLst/>
          </a:prstGeom>
          <a:noFill/>
        </p:spPr>
        <p:txBody>
          <a:bodyPr wrap="square" rtlCol="0">
            <a:spAutoFit/>
          </a:bodyPr>
          <a:lstStyle/>
          <a:p>
            <a:r>
              <a:rPr lang="en-GB" dirty="0"/>
              <a:t>Arch</a:t>
            </a:r>
          </a:p>
        </p:txBody>
      </p:sp>
      <p:sp>
        <p:nvSpPr>
          <p:cNvPr id="22" name="TextBox 21">
            <a:extLst>
              <a:ext uri="{FF2B5EF4-FFF2-40B4-BE49-F238E27FC236}">
                <a16:creationId xmlns:a16="http://schemas.microsoft.com/office/drawing/2014/main" id="{4EA70B68-9D5F-42FD-B7DE-88E13BA281B9}"/>
              </a:ext>
            </a:extLst>
          </p:cNvPr>
          <p:cNvSpPr txBox="1"/>
          <p:nvPr/>
        </p:nvSpPr>
        <p:spPr>
          <a:xfrm>
            <a:off x="2132652" y="4634446"/>
            <a:ext cx="1083951" cy="369332"/>
          </a:xfrm>
          <a:prstGeom prst="rect">
            <a:avLst/>
          </a:prstGeom>
          <a:noFill/>
        </p:spPr>
        <p:txBody>
          <a:bodyPr wrap="square" rtlCol="0">
            <a:spAutoFit/>
          </a:bodyPr>
          <a:lstStyle/>
          <a:p>
            <a:r>
              <a:rPr lang="en-GB" dirty="0"/>
              <a:t>Headland</a:t>
            </a:r>
          </a:p>
        </p:txBody>
      </p:sp>
      <p:sp>
        <p:nvSpPr>
          <p:cNvPr id="23" name="TextBox 22">
            <a:extLst>
              <a:ext uri="{FF2B5EF4-FFF2-40B4-BE49-F238E27FC236}">
                <a16:creationId xmlns:a16="http://schemas.microsoft.com/office/drawing/2014/main" id="{F3037DA6-C396-40BE-8CB4-BF71168373C2}"/>
              </a:ext>
            </a:extLst>
          </p:cNvPr>
          <p:cNvSpPr txBox="1"/>
          <p:nvPr/>
        </p:nvSpPr>
        <p:spPr>
          <a:xfrm>
            <a:off x="640182" y="3579121"/>
            <a:ext cx="755335" cy="369332"/>
          </a:xfrm>
          <a:prstGeom prst="rect">
            <a:avLst/>
          </a:prstGeom>
          <a:noFill/>
        </p:spPr>
        <p:txBody>
          <a:bodyPr wrap="square" rtlCol="0">
            <a:spAutoFit/>
          </a:bodyPr>
          <a:lstStyle/>
          <a:p>
            <a:r>
              <a:rPr lang="en-GB" dirty="0"/>
              <a:t>Beach</a:t>
            </a:r>
          </a:p>
        </p:txBody>
      </p:sp>
      <p:sp>
        <p:nvSpPr>
          <p:cNvPr id="7" name="TextBox 6">
            <a:extLst>
              <a:ext uri="{FF2B5EF4-FFF2-40B4-BE49-F238E27FC236}">
                <a16:creationId xmlns:a16="http://schemas.microsoft.com/office/drawing/2014/main" id="{16CD4E95-9900-453B-87F8-04DA0A5031BD}"/>
              </a:ext>
            </a:extLst>
          </p:cNvPr>
          <p:cNvSpPr txBox="1"/>
          <p:nvPr/>
        </p:nvSpPr>
        <p:spPr>
          <a:xfrm>
            <a:off x="6227663" y="2123926"/>
            <a:ext cx="5746570" cy="3970318"/>
          </a:xfrm>
          <a:prstGeom prst="rect">
            <a:avLst/>
          </a:prstGeom>
          <a:noFill/>
        </p:spPr>
        <p:txBody>
          <a:bodyPr wrap="square" rtlCol="0">
            <a:spAutoFit/>
          </a:bodyPr>
          <a:lstStyle/>
          <a:p>
            <a:r>
              <a:rPr lang="en-GB" sz="2800" dirty="0"/>
              <a:t>As the </a:t>
            </a:r>
            <a:r>
              <a:rPr lang="en-GB" sz="2800" b="1" dirty="0">
                <a:solidFill>
                  <a:schemeClr val="accent2"/>
                </a:solidFill>
              </a:rPr>
              <a:t>tide</a:t>
            </a:r>
            <a:r>
              <a:rPr lang="en-GB" sz="2800" dirty="0"/>
              <a:t> goes in and out over thousands of years the sea changes the coastline and different features appear.</a:t>
            </a:r>
          </a:p>
          <a:p>
            <a:endParaRPr lang="en-GB" sz="2800" dirty="0"/>
          </a:p>
          <a:p>
            <a:r>
              <a:rPr lang="en-GB" sz="2800" dirty="0"/>
              <a:t>Take a look at this video about costal erosion and landforms: </a:t>
            </a:r>
          </a:p>
          <a:p>
            <a:r>
              <a:rPr lang="en-GB" sz="2800" dirty="0">
                <a:hlinkClick r:id="rId11"/>
              </a:rPr>
              <a:t>https://www.bbc.co.uk/programmes/p00xr65v</a:t>
            </a:r>
            <a:endParaRPr lang="en-GB" sz="2800" dirty="0"/>
          </a:p>
        </p:txBody>
      </p:sp>
      <p:sp>
        <p:nvSpPr>
          <p:cNvPr id="3" name="TextBox 2">
            <a:extLst>
              <a:ext uri="{FF2B5EF4-FFF2-40B4-BE49-F238E27FC236}">
                <a16:creationId xmlns:a16="http://schemas.microsoft.com/office/drawing/2014/main" id="{BE0FE443-3108-BA16-6A84-76CBB186F6D5}"/>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11114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FCF1D0-E132-70AF-BA9B-AB26EFD8D74A}"/>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Changing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889E28B-A4B9-4FBD-95E6-F009298F1730}"/>
              </a:ext>
            </a:extLst>
          </p:cNvPr>
          <p:cNvSpPr txBox="1"/>
          <p:nvPr/>
        </p:nvSpPr>
        <p:spPr>
          <a:xfrm>
            <a:off x="5212726" y="1504030"/>
            <a:ext cx="1766547"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Recap</a:t>
            </a:r>
          </a:p>
        </p:txBody>
      </p:sp>
      <p:sp>
        <p:nvSpPr>
          <p:cNvPr id="3" name="TextBox 2">
            <a:extLst>
              <a:ext uri="{FF2B5EF4-FFF2-40B4-BE49-F238E27FC236}">
                <a16:creationId xmlns:a16="http://schemas.microsoft.com/office/drawing/2014/main" id="{840EC3A2-D4F5-40C1-BFCA-26C9C62E8C19}"/>
              </a:ext>
            </a:extLst>
          </p:cNvPr>
          <p:cNvSpPr txBox="1"/>
          <p:nvPr/>
        </p:nvSpPr>
        <p:spPr>
          <a:xfrm>
            <a:off x="428306" y="2440811"/>
            <a:ext cx="11335385" cy="3693319"/>
          </a:xfrm>
          <a:prstGeom prst="rect">
            <a:avLst/>
          </a:prstGeom>
          <a:noFill/>
        </p:spPr>
        <p:txBody>
          <a:bodyPr wrap="square" rtlCol="0">
            <a:spAutoFit/>
          </a:bodyPr>
          <a:lstStyle/>
          <a:p>
            <a:pPr marL="342900" indent="-342900">
              <a:buFont typeface="Arial" panose="020B0604020202020204" pitchFamily="34" charset="0"/>
              <a:buChar char="•"/>
            </a:pPr>
            <a:r>
              <a:rPr lang="en-GB" sz="2200" dirty="0"/>
              <a:t>Beach material such as sand, pebbles and rocks are moved around and washed away by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Softer ground made up of clay and soil is easily washed away by storms and big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Even hard rocks and cliffs can be worn away by the force of the sea over time.</a:t>
            </a:r>
          </a:p>
          <a:p>
            <a:endParaRPr lang="en-GB" sz="2400" dirty="0"/>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These processes are known as </a:t>
            </a:r>
            <a:r>
              <a:rPr lang="en-GB" sz="32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rPr>
              <a:t>coastal erosion</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pPr algn="ctr"/>
            <a:endParaRPr lang="en-GB" sz="2400" b="1" dirty="0"/>
          </a:p>
          <a:p>
            <a:pPr algn="ctr"/>
            <a:r>
              <a:rPr lang="en-GB" sz="2200" b="1" dirty="0"/>
              <a:t>Let’s watch this video about how coastal erosion happens: </a:t>
            </a:r>
            <a:r>
              <a:rPr lang="en-GB" sz="2200" b="1" dirty="0">
                <a:hlinkClick r:id="rId10"/>
              </a:rPr>
              <a:t>https://www.bbc.co.uk/bitesize/clips/z7fr87h</a:t>
            </a:r>
            <a:endParaRPr lang="en-GB" sz="2200" b="1" dirty="0"/>
          </a:p>
        </p:txBody>
      </p:sp>
      <p:sp>
        <p:nvSpPr>
          <p:cNvPr id="4" name="TextBox 3">
            <a:extLst>
              <a:ext uri="{FF2B5EF4-FFF2-40B4-BE49-F238E27FC236}">
                <a16:creationId xmlns:a16="http://schemas.microsoft.com/office/drawing/2014/main" id="{51CE2ED6-57C1-9C98-B3CB-AC67102FC0DE}"/>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115302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11CC32-3C37-08E9-E401-8FBE33DF5E9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29" name="Picture 28">
            <a:extLst>
              <a:ext uri="{FF2B5EF4-FFF2-40B4-BE49-F238E27FC236}">
                <a16:creationId xmlns:a16="http://schemas.microsoft.com/office/drawing/2014/main" id="{91FB91C0-2F02-4704-87FB-0AE26696A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88" y="2418518"/>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Fill in the blanks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24" name="Rectangle: Rounded Corners 23">
            <a:extLst>
              <a:ext uri="{FF2B5EF4-FFF2-40B4-BE49-F238E27FC236}">
                <a16:creationId xmlns:a16="http://schemas.microsoft.com/office/drawing/2014/main" id="{20DD3C23-EE0D-468B-A968-677E87A68DAB}"/>
              </a:ext>
            </a:extLst>
          </p:cNvPr>
          <p:cNvSpPr/>
          <p:nvPr/>
        </p:nvSpPr>
        <p:spPr>
          <a:xfrm>
            <a:off x="557476" y="3878834"/>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29AA7149-EA89-4B7A-95C4-586E95C9B8D1}"/>
              </a:ext>
            </a:extLst>
          </p:cNvPr>
          <p:cNvSpPr/>
          <p:nvPr/>
        </p:nvSpPr>
        <p:spPr>
          <a:xfrm>
            <a:off x="2759283" y="5957488"/>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ACF5FF45-4727-47B4-9C2A-EB6B1D1ADD4F}"/>
              </a:ext>
            </a:extLst>
          </p:cNvPr>
          <p:cNvSpPr/>
          <p:nvPr/>
        </p:nvSpPr>
        <p:spPr>
          <a:xfrm>
            <a:off x="2254702" y="4092894"/>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99528A6-F74B-4040-B26F-0C182F093FDE}"/>
              </a:ext>
            </a:extLst>
          </p:cNvPr>
          <p:cNvSpPr/>
          <p:nvPr/>
        </p:nvSpPr>
        <p:spPr>
          <a:xfrm>
            <a:off x="395407" y="6098848"/>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05665E2-D7C4-492F-A021-D5BE055B4DC6}"/>
              </a:ext>
            </a:extLst>
          </p:cNvPr>
          <p:cNvSpPr/>
          <p:nvPr/>
        </p:nvSpPr>
        <p:spPr>
          <a:xfrm>
            <a:off x="1885950" y="4934158"/>
            <a:ext cx="1339400" cy="369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B9BCC0F-11DF-4879-B84D-1641E5A7EEF9}"/>
              </a:ext>
            </a:extLst>
          </p:cNvPr>
          <p:cNvSpPr txBox="1"/>
          <p:nvPr/>
        </p:nvSpPr>
        <p:spPr>
          <a:xfrm>
            <a:off x="6484923" y="3917466"/>
            <a:ext cx="1353233" cy="461665"/>
          </a:xfrm>
          <a:prstGeom prst="rect">
            <a:avLst/>
          </a:prstGeom>
          <a:noFill/>
        </p:spPr>
        <p:txBody>
          <a:bodyPr wrap="square" rtlCol="0">
            <a:spAutoFit/>
          </a:bodyPr>
          <a:lstStyle/>
          <a:p>
            <a:pPr algn="ctr"/>
            <a:r>
              <a:rPr lang="en-GB" sz="2400" b="1" dirty="0"/>
              <a:t>Beach</a:t>
            </a:r>
            <a:endParaRPr lang="en-GB" sz="2800" b="1" dirty="0"/>
          </a:p>
        </p:txBody>
      </p:sp>
      <p:sp>
        <p:nvSpPr>
          <p:cNvPr id="17" name="TextBox 16">
            <a:extLst>
              <a:ext uri="{FF2B5EF4-FFF2-40B4-BE49-F238E27FC236}">
                <a16:creationId xmlns:a16="http://schemas.microsoft.com/office/drawing/2014/main" id="{3CF97883-8295-4611-B896-2E4752981C61}"/>
              </a:ext>
            </a:extLst>
          </p:cNvPr>
          <p:cNvSpPr txBox="1"/>
          <p:nvPr/>
        </p:nvSpPr>
        <p:spPr>
          <a:xfrm>
            <a:off x="7840896" y="3930545"/>
            <a:ext cx="1988903" cy="461665"/>
          </a:xfrm>
          <a:prstGeom prst="rect">
            <a:avLst/>
          </a:prstGeom>
          <a:noFill/>
        </p:spPr>
        <p:txBody>
          <a:bodyPr wrap="square" rtlCol="0">
            <a:spAutoFit/>
          </a:bodyPr>
          <a:lstStyle/>
          <a:p>
            <a:pPr algn="ctr"/>
            <a:r>
              <a:rPr lang="en-GB" sz="2400" b="1" dirty="0"/>
              <a:t>Headland</a:t>
            </a:r>
          </a:p>
        </p:txBody>
      </p:sp>
      <p:sp>
        <p:nvSpPr>
          <p:cNvPr id="20" name="TextBox 19">
            <a:extLst>
              <a:ext uri="{FF2B5EF4-FFF2-40B4-BE49-F238E27FC236}">
                <a16:creationId xmlns:a16="http://schemas.microsoft.com/office/drawing/2014/main" id="{3F73587D-3BCF-4166-8F00-8BC91AB12511}"/>
              </a:ext>
            </a:extLst>
          </p:cNvPr>
          <p:cNvSpPr txBox="1"/>
          <p:nvPr/>
        </p:nvSpPr>
        <p:spPr>
          <a:xfrm>
            <a:off x="6580077" y="3040303"/>
            <a:ext cx="1084667" cy="461665"/>
          </a:xfrm>
          <a:prstGeom prst="rect">
            <a:avLst/>
          </a:prstGeom>
          <a:noFill/>
        </p:spPr>
        <p:txBody>
          <a:bodyPr wrap="square" rtlCol="0">
            <a:spAutoFit/>
          </a:bodyPr>
          <a:lstStyle/>
          <a:p>
            <a:pPr algn="ctr"/>
            <a:r>
              <a:rPr lang="en-GB" sz="2400" b="1" dirty="0"/>
              <a:t>Arch</a:t>
            </a:r>
          </a:p>
        </p:txBody>
      </p:sp>
      <p:sp>
        <p:nvSpPr>
          <p:cNvPr id="18" name="TextBox 17">
            <a:extLst>
              <a:ext uri="{FF2B5EF4-FFF2-40B4-BE49-F238E27FC236}">
                <a16:creationId xmlns:a16="http://schemas.microsoft.com/office/drawing/2014/main" id="{D785F6EE-AD75-40F2-B6B4-ADA40D3DE460}"/>
              </a:ext>
            </a:extLst>
          </p:cNvPr>
          <p:cNvSpPr txBox="1"/>
          <p:nvPr/>
        </p:nvSpPr>
        <p:spPr>
          <a:xfrm>
            <a:off x="6607286" y="4794629"/>
            <a:ext cx="917810" cy="461665"/>
          </a:xfrm>
          <a:prstGeom prst="rect">
            <a:avLst/>
          </a:prstGeom>
          <a:noFill/>
        </p:spPr>
        <p:txBody>
          <a:bodyPr wrap="square" rtlCol="0">
            <a:spAutoFit/>
          </a:bodyPr>
          <a:lstStyle/>
          <a:p>
            <a:pPr algn="ctr"/>
            <a:r>
              <a:rPr lang="en-GB" sz="2400" b="1" dirty="0"/>
              <a:t>Bay</a:t>
            </a:r>
          </a:p>
        </p:txBody>
      </p:sp>
      <p:sp>
        <p:nvSpPr>
          <p:cNvPr id="19" name="TextBox 18">
            <a:extLst>
              <a:ext uri="{FF2B5EF4-FFF2-40B4-BE49-F238E27FC236}">
                <a16:creationId xmlns:a16="http://schemas.microsoft.com/office/drawing/2014/main" id="{962D3624-1480-41E8-A840-2C220A44659B}"/>
              </a:ext>
            </a:extLst>
          </p:cNvPr>
          <p:cNvSpPr txBox="1"/>
          <p:nvPr/>
        </p:nvSpPr>
        <p:spPr>
          <a:xfrm>
            <a:off x="8148289" y="3053130"/>
            <a:ext cx="1121314" cy="461665"/>
          </a:xfrm>
          <a:prstGeom prst="rect">
            <a:avLst/>
          </a:prstGeom>
          <a:noFill/>
        </p:spPr>
        <p:txBody>
          <a:bodyPr wrap="square" rtlCol="0">
            <a:spAutoFit/>
          </a:bodyPr>
          <a:lstStyle/>
          <a:p>
            <a:pPr algn="ctr"/>
            <a:r>
              <a:rPr lang="en-GB" sz="2400" b="1" dirty="0"/>
              <a:t>Cave</a:t>
            </a:r>
          </a:p>
        </p:txBody>
      </p:sp>
      <p:sp>
        <p:nvSpPr>
          <p:cNvPr id="30" name="TextBox 29">
            <a:extLst>
              <a:ext uri="{FF2B5EF4-FFF2-40B4-BE49-F238E27FC236}">
                <a16:creationId xmlns:a16="http://schemas.microsoft.com/office/drawing/2014/main" id="{CE09305E-8C69-45C3-B1F7-A35C9DDAC4BF}"/>
              </a:ext>
            </a:extLst>
          </p:cNvPr>
          <p:cNvSpPr txBox="1"/>
          <p:nvPr/>
        </p:nvSpPr>
        <p:spPr>
          <a:xfrm>
            <a:off x="243863" y="1527886"/>
            <a:ext cx="11876913"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Thinking back to what you have just seen, can you fill the boxes in the picture with the correct word below?</a:t>
            </a:r>
          </a:p>
        </p:txBody>
      </p:sp>
      <p:sp>
        <p:nvSpPr>
          <p:cNvPr id="3" name="TextBox 2">
            <a:extLst>
              <a:ext uri="{FF2B5EF4-FFF2-40B4-BE49-F238E27FC236}">
                <a16:creationId xmlns:a16="http://schemas.microsoft.com/office/drawing/2014/main" id="{F06EC42B-08F2-F14C-38A8-DE0735857DA1}"/>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13714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34 0.00417 L -0.50456 -0.01458 " pathEditMode="relative" rAng="0" ptsTypes="AA">
                                      <p:cBhvr>
                                        <p:cTn id="6" dur="1000" fill="hold"/>
                                        <p:tgtEl>
                                          <p:spTgt spid="15"/>
                                        </p:tgtEl>
                                        <p:attrNameLst>
                                          <p:attrName>ppt_x</p:attrName>
                                          <p:attrName>ppt_y</p:attrName>
                                        </p:attrNameLst>
                                      </p:cBhvr>
                                      <p:rCtr x="-25352" y="-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78 -0.00278 L -0.36393 -0.11273 " pathEditMode="relative" rAng="0" ptsTypes="AA">
                                      <p:cBhvr>
                                        <p:cTn id="10" dur="1000" fill="hold"/>
                                        <p:tgtEl>
                                          <p:spTgt spid="18"/>
                                        </p:tgtEl>
                                        <p:attrNameLst>
                                          <p:attrName>ppt_x</p:attrName>
                                          <p:attrName>ppt_y</p:attrName>
                                        </p:attrNameLst>
                                      </p:cBhvr>
                                      <p:rCtr x="-18164" y="-550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0.00278 L -0.51602 0.14005 " pathEditMode="relative" rAng="0" ptsTypes="AA">
                                      <p:cBhvr>
                                        <p:cTn id="14" dur="1000" fill="hold"/>
                                        <p:tgtEl>
                                          <p:spTgt spid="17"/>
                                        </p:tgtEl>
                                        <p:attrNameLst>
                                          <p:attrName>ppt_x</p:attrName>
                                          <p:attrName>ppt_y</p:attrName>
                                        </p:attrNameLst>
                                      </p:cBhvr>
                                      <p:rCtr x="-25807" y="685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235 -0.00694 L -0.64401 0.43473 " pathEditMode="relative" rAng="0" ptsTypes="AA">
                                      <p:cBhvr>
                                        <p:cTn id="18" dur="1000" fill="hold"/>
                                        <p:tgtEl>
                                          <p:spTgt spid="19"/>
                                        </p:tgtEl>
                                        <p:attrNameLst>
                                          <p:attrName>ppt_x</p:attrName>
                                          <p:attrName>ppt_y</p:attrName>
                                        </p:attrNameLst>
                                      </p:cBhvr>
                                      <p:rCtr x="-32318" y="2208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5E-6 -4.07407E-6 L -0.32005 0.4125 " pathEditMode="relative" rAng="0" ptsTypes="AA">
                                      <p:cBhvr>
                                        <p:cTn id="22" dur="1000" fill="hold"/>
                                        <p:tgtEl>
                                          <p:spTgt spid="20"/>
                                        </p:tgtEl>
                                        <p:attrNameLst>
                                          <p:attrName>ppt_x</p:attrName>
                                          <p:attrName>ppt_y</p:attrName>
                                        </p:attrNameLst>
                                      </p:cBhvr>
                                      <p:rCtr x="-16003"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5AD82-0A14-49F1-51EF-2CCA0F29CEE7}"/>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3648887175"/>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3036164910"/>
                  </a:ext>
                </a:extLst>
              </a:tr>
            </a:tbl>
          </a:graphicData>
        </a:graphic>
      </p:graphicFrame>
      <p:sp>
        <p:nvSpPr>
          <p:cNvPr id="21" name="TextBox 20">
            <a:extLst>
              <a:ext uri="{FF2B5EF4-FFF2-40B4-BE49-F238E27FC236}">
                <a16:creationId xmlns:a16="http://schemas.microsoft.com/office/drawing/2014/main" id="{B696C453-FA43-4410-AF4B-F35BF7BB0A6C}"/>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23" name="TextBox 22">
            <a:extLst>
              <a:ext uri="{FF2B5EF4-FFF2-40B4-BE49-F238E27FC236}">
                <a16:creationId xmlns:a16="http://schemas.microsoft.com/office/drawing/2014/main" id="{E46EC696-607A-413D-BB18-02ECCD32AFB9}"/>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24" name="TextBox 23">
            <a:extLst>
              <a:ext uri="{FF2B5EF4-FFF2-40B4-BE49-F238E27FC236}">
                <a16:creationId xmlns:a16="http://schemas.microsoft.com/office/drawing/2014/main" id="{62C054DE-4C4D-4C88-B9AA-E80B0AFA0A87}"/>
              </a:ext>
            </a:extLst>
          </p:cNvPr>
          <p:cNvSpPr txBox="1"/>
          <p:nvPr/>
        </p:nvSpPr>
        <p:spPr>
          <a:xfrm>
            <a:off x="9370882" y="3246965"/>
            <a:ext cx="1382110" cy="2251065"/>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a:p>
            <a:pPr>
              <a:lnSpc>
                <a:spcPct val="150000"/>
              </a:lnSpc>
            </a:pPr>
            <a:endParaRPr lang="en-GB" sz="2400" dirty="0"/>
          </a:p>
        </p:txBody>
      </p:sp>
      <p:sp>
        <p:nvSpPr>
          <p:cNvPr id="2" name="TextBox 1">
            <a:extLst>
              <a:ext uri="{FF2B5EF4-FFF2-40B4-BE49-F238E27FC236}">
                <a16:creationId xmlns:a16="http://schemas.microsoft.com/office/drawing/2014/main" id="{23A577DE-9D60-A5A6-44AB-500950CF9627}"/>
              </a:ext>
            </a:extLst>
          </p:cNvPr>
          <p:cNvSpPr txBox="1">
            <a:spLocks noGrp="1" noRot="1" noMove="1" noResize="1" noEditPoints="1" noAdjustHandles="1" noChangeArrowheads="1" noChangeShapeType="1"/>
          </p:cNvSpPr>
          <p:nvPr/>
        </p:nvSpPr>
        <p:spPr>
          <a:xfrm>
            <a:off x="11214302" y="142167"/>
            <a:ext cx="945401" cy="276999"/>
          </a:xfrm>
          <a:prstGeom prst="rect">
            <a:avLst/>
          </a:prstGeom>
          <a:noFill/>
        </p:spPr>
        <p:txBody>
          <a:bodyPr wrap="square" rtlCol="0">
            <a:spAutoFit/>
          </a:bodyPr>
          <a:lstStyle/>
          <a:p>
            <a:r>
              <a:rPr lang="en-GB" sz="1200" dirty="0">
                <a:solidFill>
                  <a:schemeClr val="bg1">
                    <a:lumMod val="65000"/>
                  </a:schemeClr>
                </a:solidFill>
              </a:rPr>
              <a:t>FT Q C43 R2</a:t>
            </a:r>
          </a:p>
        </p:txBody>
      </p:sp>
    </p:spTree>
    <p:extLst>
      <p:ext uri="{BB962C8B-B14F-4D97-AF65-F5344CB8AC3E}">
        <p14:creationId xmlns:p14="http://schemas.microsoft.com/office/powerpoint/2010/main" val="178938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3EEEB-4758-4661-83C0-6C4E316CE796}">
  <ds:schemaRefs>
    <ds:schemaRef ds:uri="http://schemas.microsoft.com/sharepoint/v3/contenttype/forms"/>
  </ds:schemaRefs>
</ds:datastoreItem>
</file>

<file path=customXml/itemProps2.xml><?xml version="1.0" encoding="utf-8"?>
<ds:datastoreItem xmlns:ds="http://schemas.openxmlformats.org/officeDocument/2006/customXml" ds:itemID="{73AECCE6-D71A-496B-899F-3ED367C148FD}">
  <ds:schemaRefs>
    <ds:schemaRef ds:uri="http://purl.org/dc/elements/1.1/"/>
    <ds:schemaRef ds:uri="http://purl.org/dc/dcmitype/"/>
    <ds:schemaRef ds:uri="http://schemas.openxmlformats.org/package/2006/metadata/core-properties"/>
    <ds:schemaRef ds:uri="http://schemas.microsoft.com/office/infopath/2007/PartnerControls"/>
    <ds:schemaRef ds:uri="109b8aaf-fb93-4003-ad70-8b3202c03298"/>
    <ds:schemaRef ds:uri="http://schemas.microsoft.com/office/2006/documentManagement/types"/>
    <ds:schemaRef ds:uri="460f3ec4-cbfd-415b-8990-83a34b195ccb"/>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9EFDB96-F0B8-47DB-80D1-961DDA44F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Widescreen</PresentationFormat>
  <Paragraphs>462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2026-03-31T09:42:10Z</dcterms:created>
  <dcterms:modified xsi:type="dcterms:W3CDTF">2026-03-31T14:49:38Z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