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ppt/notesSlides/notesSlide18.xml" ContentType="application/vnd.openxmlformats-officedocument.presentationml.notesSlide+xml"/>
  <Override PartName="/ppt/slides/slide18.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77" r:id="rId3"/>
    <p:sldId id="291" r:id="rId4"/>
    <p:sldId id="292" r:id="rId5"/>
    <p:sldId id="293" r:id="rId6"/>
    <p:sldId id="299" r:id="rId7"/>
    <p:sldId id="298" r:id="rId8"/>
    <p:sldId id="281" r:id="rId9"/>
    <p:sldId id="294" r:id="rId10"/>
    <p:sldId id="275" r:id="rId11"/>
    <p:sldId id="282" r:id="rId12"/>
    <p:sldId id="300" r:id="rId13"/>
    <p:sldId id="268" r:id="rId14"/>
    <p:sldId id="269" r:id="rId15"/>
    <p:sldId id="270" r:id="rId16"/>
    <p:sldId id="278" r:id="rId17"/>
    <p:sldId id="296"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8E6"/>
    <a:srgbClr val="309DC3"/>
    <a:srgbClr val="FB928F"/>
    <a:srgbClr val="FFCCFF"/>
    <a:srgbClr val="299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01B4E-BC35-4E12-A3A9-DABB7152069C}" v="46" dt="2026-03-31T15:37:1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4" autoAdjust="0"/>
    <p:restoredTop sz="93817" autoAdjust="0"/>
  </p:normalViewPr>
  <p:slideViewPr>
    <p:cSldViewPr snapToGrid="0">
      <p:cViewPr varScale="1">
        <p:scale>
          <a:sx n="85" d="100"/>
          <a:sy n="85" d="100"/>
        </p:scale>
        <p:origin x="391" y="58"/>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dirty="0"/>
          </a:p>
        </p:txBody>
      </p:sp>
    </p:spTree>
    <p:extLst>
      <p:ext uri="{BB962C8B-B14F-4D97-AF65-F5344CB8AC3E}">
        <p14:creationId xmlns:p14="http://schemas.microsoft.com/office/powerpoint/2010/main" val="338946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201300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395744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11136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173011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23165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dirty="0"/>
          </a:p>
        </p:txBody>
      </p:sp>
    </p:spTree>
    <p:extLst>
      <p:ext uri="{BB962C8B-B14F-4D97-AF65-F5344CB8AC3E}">
        <p14:creationId xmlns:p14="http://schemas.microsoft.com/office/powerpoint/2010/main" val="232907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244041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131837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58106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1123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1944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64870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10627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32950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www.clker.com/clipart-phone-12.html" TargetMode="External"/><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pixabay.com/en/boys-studying-children-student-1844435/" TargetMode="External"/><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9.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openclipart.org/detail/280406/pencil-doodl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flood-warning-information.service.gov.uk/long-term-flood-risk/postcode" TargetMode="External"/><Relationship Id="rId5" Type="http://schemas.openxmlformats.org/officeDocument/2006/relationships/image" Target="../media/image9.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2.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850C26-7423-EBD0-EF3C-088CED6FF450}"/>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and Preparing for 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66802" y="2327843"/>
            <a:ext cx="9731338"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t>To learn how to plan and prepare for a flood.</a:t>
            </a:r>
          </a:p>
          <a:p>
            <a:pPr marL="285750" indent="-285750">
              <a:buFont typeface="Arial" panose="020B0604020202020204" pitchFamily="34" charset="0"/>
              <a:buChar char="•"/>
            </a:pPr>
            <a:r>
              <a:rPr lang="en-GB" sz="2800" dirty="0"/>
              <a:t>To learn why it is important to plan and prepare for a flood.</a:t>
            </a:r>
          </a:p>
          <a:p>
            <a:pPr marL="285750" indent="-285750">
              <a:buFont typeface="Arial" panose="020B0604020202020204" pitchFamily="34" charset="0"/>
              <a:buChar char="•"/>
            </a:pPr>
            <a:r>
              <a:rPr lang="en-GB" sz="2800" dirty="0"/>
              <a:t>To understand what to do in a flood or other emergency.</a:t>
            </a:r>
          </a:p>
        </p:txBody>
      </p:sp>
      <p:sp>
        <p:nvSpPr>
          <p:cNvPr id="9" name="TextBox 8">
            <a:extLst>
              <a:ext uri="{FF2B5EF4-FFF2-40B4-BE49-F238E27FC236}">
                <a16:creationId xmlns:a16="http://schemas.microsoft.com/office/drawing/2014/main" id="{E2C89A80-7800-48D9-B1D9-D5E2B9F13507}"/>
              </a:ext>
            </a:extLst>
          </p:cNvPr>
          <p:cNvSpPr txBox="1"/>
          <p:nvPr/>
        </p:nvSpPr>
        <p:spPr>
          <a:xfrm>
            <a:off x="1066802" y="1574534"/>
            <a:ext cx="311911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66801" y="4578438"/>
            <a:ext cx="9469220"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To know what you can do to plan and prepare for a flood.</a:t>
            </a:r>
          </a:p>
          <a:p>
            <a:pPr marL="285750" indent="-285750">
              <a:buFont typeface="Arial" panose="020B0604020202020204" pitchFamily="34" charset="0"/>
              <a:buChar char="•"/>
            </a:pPr>
            <a:r>
              <a:rPr lang="en-GB" sz="2800" dirty="0"/>
              <a:t>To understand that planning ahead and preparing can reduce the impact of a flood. </a:t>
            </a:r>
          </a:p>
          <a:p>
            <a:pPr marL="285750" indent="-285750">
              <a:buFont typeface="Arial" panose="020B0604020202020204" pitchFamily="34" charset="0"/>
              <a:buChar char="•"/>
            </a:pPr>
            <a:r>
              <a:rPr lang="en-GB" sz="2800" dirty="0"/>
              <a:t>To understand what an emergency is and the different types.</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066801" y="3824598"/>
            <a:ext cx="475487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3" name="TextBox 2">
            <a:extLst>
              <a:ext uri="{FF2B5EF4-FFF2-40B4-BE49-F238E27FC236}">
                <a16:creationId xmlns:a16="http://schemas.microsoft.com/office/drawing/2014/main" id="{756ED574-491E-E8E0-920E-7537F360762A}"/>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E307E3-F327-4887-631C-BB6EE49C1F1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4490720" y="4499105"/>
            <a:ext cx="6100748" cy="1077218"/>
          </a:xfrm>
          <a:prstGeom prst="rect">
            <a:avLst/>
          </a:prstGeom>
          <a:noFill/>
        </p:spPr>
        <p:txBody>
          <a:bodyPr wrap="square" rtlCol="0">
            <a:spAutoFit/>
          </a:bodyPr>
          <a:lstStyle/>
          <a:p>
            <a:r>
              <a:rPr lang="en-GB" sz="3200" dirty="0"/>
              <a:t>Circle what you think should be in your emergency kit.</a:t>
            </a:r>
          </a:p>
        </p:txBody>
      </p:sp>
      <p:sp>
        <p:nvSpPr>
          <p:cNvPr id="13" name="TextBox 12">
            <a:extLst>
              <a:ext uri="{FF2B5EF4-FFF2-40B4-BE49-F238E27FC236}">
                <a16:creationId xmlns:a16="http://schemas.microsoft.com/office/drawing/2014/main" id="{CC5E892C-FDA0-428C-B0C5-0EFA0C598891}"/>
              </a:ext>
            </a:extLst>
          </p:cNvPr>
          <p:cNvSpPr txBox="1"/>
          <p:nvPr/>
        </p:nvSpPr>
        <p:spPr>
          <a:xfrm>
            <a:off x="4490720" y="2101586"/>
            <a:ext cx="7533634"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This is a bag which should contain the things you would need in a flood.</a:t>
            </a:r>
          </a:p>
        </p:txBody>
      </p:sp>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6" name="TextBox 5">
            <a:extLst>
              <a:ext uri="{FF2B5EF4-FFF2-40B4-BE49-F238E27FC236}">
                <a16:creationId xmlns:a16="http://schemas.microsoft.com/office/drawing/2014/main" id="{45421E30-34E3-6085-6BE5-FBA705A291EC}"/>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pic>
        <p:nvPicPr>
          <p:cNvPr id="14" name="Picture 13">
            <a:extLst>
              <a:ext uri="{FF2B5EF4-FFF2-40B4-BE49-F238E27FC236}">
                <a16:creationId xmlns:a16="http://schemas.microsoft.com/office/drawing/2014/main" id="{138FE3F2-A1B4-6AC2-5FB7-1853BBBDF1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417" y="1671373"/>
            <a:ext cx="3264248" cy="4617041"/>
          </a:xfrm>
          <a:prstGeom prst="rect">
            <a:avLst/>
          </a:prstGeom>
        </p:spPr>
      </p:pic>
      <p:pic>
        <p:nvPicPr>
          <p:cNvPr id="16" name="Picture 15">
            <a:extLst>
              <a:ext uri="{FF2B5EF4-FFF2-40B4-BE49-F238E27FC236}">
                <a16:creationId xmlns:a16="http://schemas.microsoft.com/office/drawing/2014/main" id="{FA637974-CB49-A902-BE93-379E2676E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740" y="1671372"/>
            <a:ext cx="3264248" cy="4617041"/>
          </a:xfrm>
          <a:prstGeom prst="rect">
            <a:avLst/>
          </a:prstGeom>
        </p:spPr>
      </p:pic>
    </p:spTree>
    <p:extLst>
      <p:ext uri="{BB962C8B-B14F-4D97-AF65-F5344CB8AC3E}">
        <p14:creationId xmlns:p14="http://schemas.microsoft.com/office/powerpoint/2010/main" val="5340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8E073-69F1-62F2-43A8-925E9DBFA54D}"/>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 relay race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347154" y="2268180"/>
            <a:ext cx="823556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t>In groups, decide which items in front of you would go in a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When your time starts, one at a time choose an item and place it in the flood kit.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 first group to finish and who has the correct items in their flood kit wins!</a:t>
            </a:r>
          </a:p>
        </p:txBody>
      </p:sp>
      <p:pic>
        <p:nvPicPr>
          <p:cNvPr id="2" name="Picture 1" descr="A blue backpack with brown straps&#10;&#10;Description automatically generated">
            <a:extLst>
              <a:ext uri="{FF2B5EF4-FFF2-40B4-BE49-F238E27FC236}">
                <a16:creationId xmlns:a16="http://schemas.microsoft.com/office/drawing/2014/main" id="{47A62BE5-B07D-064A-C632-3B0DEACFF7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
        <p:nvSpPr>
          <p:cNvPr id="4" name="TextBox 3">
            <a:extLst>
              <a:ext uri="{FF2B5EF4-FFF2-40B4-BE49-F238E27FC236}">
                <a16:creationId xmlns:a16="http://schemas.microsoft.com/office/drawing/2014/main" id="{CFB73B85-3B00-F483-6999-692CDE0DFA9C}"/>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310919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938C3AE-1B1C-9767-52F5-1623E47A0FA8}"/>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9" name="Rectangle: Rounded Corners 38">
            <a:extLst>
              <a:ext uri="{FF2B5EF4-FFF2-40B4-BE49-F238E27FC236}">
                <a16:creationId xmlns:a16="http://schemas.microsoft.com/office/drawing/2014/main" id="{7EFE409C-66F9-4580-B005-340CDF051D35}"/>
              </a:ext>
            </a:extLst>
          </p:cNvPr>
          <p:cNvSpPr/>
          <p:nvPr/>
        </p:nvSpPr>
        <p:spPr>
          <a:xfrm>
            <a:off x="124945" y="1609081"/>
            <a:ext cx="2465856" cy="2341509"/>
          </a:xfrm>
          <a:prstGeom prst="roundRect">
            <a:avLst/>
          </a:prstGeom>
          <a:noFill/>
          <a:ln w="508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sp>
        <p:nvSpPr>
          <p:cNvPr id="38" name="Rectangle: Rounded Corners 37">
            <a:extLst>
              <a:ext uri="{FF2B5EF4-FFF2-40B4-BE49-F238E27FC236}">
                <a16:creationId xmlns:a16="http://schemas.microsoft.com/office/drawing/2014/main" id="{935B6D8B-7DA5-4807-A5A8-C4B99C0A4AC5}"/>
              </a:ext>
            </a:extLst>
          </p:cNvPr>
          <p:cNvSpPr/>
          <p:nvPr/>
        </p:nvSpPr>
        <p:spPr>
          <a:xfrm>
            <a:off x="9354867" y="1549102"/>
            <a:ext cx="2705099" cy="2337389"/>
          </a:xfrm>
          <a:prstGeom prst="roundRect">
            <a:avLst/>
          </a:prstGeom>
          <a:ln w="508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1AFF8A7-E7F7-4339-86EC-ADB1F805C4EC}"/>
              </a:ext>
            </a:extLst>
          </p:cNvPr>
          <p:cNvSpPr/>
          <p:nvPr/>
        </p:nvSpPr>
        <p:spPr>
          <a:xfrm>
            <a:off x="7070580" y="4212247"/>
            <a:ext cx="2965529" cy="2550079"/>
          </a:xfrm>
          <a:prstGeom prst="roundRect">
            <a:avLst/>
          </a:prstGeom>
          <a:ln w="508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2597DDF-AEC3-47D0-9201-37BE7E556348}"/>
              </a:ext>
            </a:extLst>
          </p:cNvPr>
          <p:cNvSpPr/>
          <p:nvPr/>
        </p:nvSpPr>
        <p:spPr>
          <a:xfrm>
            <a:off x="3692227" y="4223042"/>
            <a:ext cx="3141565" cy="2550079"/>
          </a:xfrm>
          <a:prstGeom prst="roundRect">
            <a:avLst/>
          </a:prstGeom>
          <a:ln w="508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1B7087E-B7AD-42AA-87C1-F125FAC5ACE8}"/>
              </a:ext>
            </a:extLst>
          </p:cNvPr>
          <p:cNvSpPr/>
          <p:nvPr/>
        </p:nvSpPr>
        <p:spPr>
          <a:xfrm>
            <a:off x="705912" y="4256962"/>
            <a:ext cx="2732937" cy="2516159"/>
          </a:xfrm>
          <a:prstGeom prst="roundRect">
            <a:avLst/>
          </a:prstGeom>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Other ways to prepare for flooding</a:t>
            </a:r>
          </a:p>
        </p:txBody>
      </p:sp>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C5E892C-FDA0-428C-B0C5-0EFA0C598891}"/>
              </a:ext>
            </a:extLst>
          </p:cNvPr>
          <p:cNvSpPr txBox="1"/>
          <p:nvPr/>
        </p:nvSpPr>
        <p:spPr>
          <a:xfrm>
            <a:off x="124946" y="1848622"/>
            <a:ext cx="2465855" cy="769441"/>
          </a:xfrm>
          <a:prstGeom prst="rect">
            <a:avLst/>
          </a:prstGeom>
          <a:noFill/>
        </p:spPr>
        <p:txBody>
          <a:bodyPr wrap="square" rtlCol="0">
            <a:spAutoFit/>
          </a:bodyPr>
          <a:lstStyle/>
          <a:p>
            <a:pPr algn="ctr"/>
            <a:r>
              <a:rPr lang="en-GB" sz="2200" dirty="0"/>
              <a:t>Create a list of emergency contacts</a:t>
            </a:r>
          </a:p>
        </p:txBody>
      </p:sp>
      <p:sp>
        <p:nvSpPr>
          <p:cNvPr id="14" name="TextBox 13">
            <a:extLst>
              <a:ext uri="{FF2B5EF4-FFF2-40B4-BE49-F238E27FC236}">
                <a16:creationId xmlns:a16="http://schemas.microsoft.com/office/drawing/2014/main" id="{7C2F88C1-21F5-43BA-B7CB-29F38486B07E}"/>
              </a:ext>
            </a:extLst>
          </p:cNvPr>
          <p:cNvSpPr txBox="1"/>
          <p:nvPr/>
        </p:nvSpPr>
        <p:spPr>
          <a:xfrm>
            <a:off x="2842242" y="1673817"/>
            <a:ext cx="3039014" cy="1323439"/>
          </a:xfrm>
          <a:prstGeom prst="rect">
            <a:avLst/>
          </a:prstGeom>
          <a:noFill/>
        </p:spPr>
        <p:txBody>
          <a:bodyPr wrap="square" rtlCol="0">
            <a:spAutoFit/>
          </a:bodyPr>
          <a:lstStyle/>
          <a:p>
            <a:pPr algn="ctr"/>
            <a:r>
              <a:rPr lang="en-GB" sz="2000" dirty="0"/>
              <a:t>Put in property flood resilience (PFR) measures to protect your home from damage from floodwater</a:t>
            </a:r>
          </a:p>
        </p:txBody>
      </p:sp>
      <p:sp>
        <p:nvSpPr>
          <p:cNvPr id="15" name="TextBox 14">
            <a:extLst>
              <a:ext uri="{FF2B5EF4-FFF2-40B4-BE49-F238E27FC236}">
                <a16:creationId xmlns:a16="http://schemas.microsoft.com/office/drawing/2014/main" id="{4F553E5A-2745-4642-9DE1-B12E8141EE06}"/>
              </a:ext>
            </a:extLst>
          </p:cNvPr>
          <p:cNvSpPr txBox="1"/>
          <p:nvPr/>
        </p:nvSpPr>
        <p:spPr>
          <a:xfrm>
            <a:off x="705912" y="4409639"/>
            <a:ext cx="2732937" cy="1446550"/>
          </a:xfrm>
          <a:prstGeom prst="rect">
            <a:avLst/>
          </a:prstGeom>
          <a:noFill/>
        </p:spPr>
        <p:txBody>
          <a:bodyPr wrap="square" rtlCol="0">
            <a:spAutoFit/>
          </a:bodyPr>
          <a:lstStyle/>
          <a:p>
            <a:pPr algn="ctr"/>
            <a:r>
              <a:rPr lang="en-GB" sz="2200" dirty="0"/>
              <a:t>Write down where your pets can go to if you have to leave your home</a:t>
            </a:r>
          </a:p>
        </p:txBody>
      </p:sp>
      <p:sp>
        <p:nvSpPr>
          <p:cNvPr id="16" name="TextBox 15">
            <a:extLst>
              <a:ext uri="{FF2B5EF4-FFF2-40B4-BE49-F238E27FC236}">
                <a16:creationId xmlns:a16="http://schemas.microsoft.com/office/drawing/2014/main" id="{35844B77-1CF9-4580-B47E-CB44B14E5510}"/>
              </a:ext>
            </a:extLst>
          </p:cNvPr>
          <p:cNvSpPr txBox="1"/>
          <p:nvPr/>
        </p:nvSpPr>
        <p:spPr>
          <a:xfrm>
            <a:off x="6132697" y="1679345"/>
            <a:ext cx="2893658" cy="1446550"/>
          </a:xfrm>
          <a:prstGeom prst="rect">
            <a:avLst/>
          </a:prstGeom>
          <a:noFill/>
        </p:spPr>
        <p:txBody>
          <a:bodyPr wrap="square" rtlCol="0">
            <a:spAutoFit/>
          </a:bodyPr>
          <a:lstStyle/>
          <a:p>
            <a:pPr algn="ctr"/>
            <a:r>
              <a:rPr lang="en-GB" sz="2200" dirty="0"/>
              <a:t>Write down where your family can go to if you have to leave your home</a:t>
            </a:r>
          </a:p>
        </p:txBody>
      </p:sp>
      <p:sp>
        <p:nvSpPr>
          <p:cNvPr id="18" name="TextBox 17">
            <a:extLst>
              <a:ext uri="{FF2B5EF4-FFF2-40B4-BE49-F238E27FC236}">
                <a16:creationId xmlns:a16="http://schemas.microsoft.com/office/drawing/2014/main" id="{D29E2A52-FA58-44AE-921E-F94F4BCB1BA3}"/>
              </a:ext>
            </a:extLst>
          </p:cNvPr>
          <p:cNvSpPr txBox="1"/>
          <p:nvPr/>
        </p:nvSpPr>
        <p:spPr>
          <a:xfrm>
            <a:off x="3674613" y="4428544"/>
            <a:ext cx="3165773" cy="1107996"/>
          </a:xfrm>
          <a:prstGeom prst="rect">
            <a:avLst/>
          </a:prstGeom>
          <a:noFill/>
        </p:spPr>
        <p:txBody>
          <a:bodyPr wrap="square" rtlCol="0">
            <a:spAutoFit/>
          </a:bodyPr>
          <a:lstStyle/>
          <a:p>
            <a:pPr algn="ctr"/>
            <a:r>
              <a:rPr lang="en-GB" sz="2200" dirty="0"/>
              <a:t>Think about your neighbours who may need extra help in a flood</a:t>
            </a:r>
          </a:p>
        </p:txBody>
      </p:sp>
      <p:sp>
        <p:nvSpPr>
          <p:cNvPr id="19" name="TextBox 18">
            <a:extLst>
              <a:ext uri="{FF2B5EF4-FFF2-40B4-BE49-F238E27FC236}">
                <a16:creationId xmlns:a16="http://schemas.microsoft.com/office/drawing/2014/main" id="{3D486A3D-D892-4569-ACD9-F60E7E9E647F}"/>
              </a:ext>
            </a:extLst>
          </p:cNvPr>
          <p:cNvSpPr txBox="1"/>
          <p:nvPr/>
        </p:nvSpPr>
        <p:spPr>
          <a:xfrm>
            <a:off x="9354801" y="1748687"/>
            <a:ext cx="2712253" cy="1323439"/>
          </a:xfrm>
          <a:prstGeom prst="rect">
            <a:avLst/>
          </a:prstGeom>
          <a:noFill/>
        </p:spPr>
        <p:txBody>
          <a:bodyPr wrap="square" rtlCol="0">
            <a:spAutoFit/>
          </a:bodyPr>
          <a:lstStyle/>
          <a:p>
            <a:pPr algn="ctr"/>
            <a:r>
              <a:rPr lang="en-GB" sz="2000" dirty="0"/>
              <a:t>Write down where your homes utility supplies are so you can switch them off if it floods</a:t>
            </a:r>
          </a:p>
        </p:txBody>
      </p:sp>
      <p:sp>
        <p:nvSpPr>
          <p:cNvPr id="23" name="TextBox 22">
            <a:extLst>
              <a:ext uri="{FF2B5EF4-FFF2-40B4-BE49-F238E27FC236}">
                <a16:creationId xmlns:a16="http://schemas.microsoft.com/office/drawing/2014/main" id="{3862C8EA-0148-4366-A5AB-ED78D3FAD047}"/>
              </a:ext>
            </a:extLst>
          </p:cNvPr>
          <p:cNvSpPr txBox="1"/>
          <p:nvPr/>
        </p:nvSpPr>
        <p:spPr>
          <a:xfrm>
            <a:off x="7046755" y="4428544"/>
            <a:ext cx="2965529" cy="1107996"/>
          </a:xfrm>
          <a:prstGeom prst="rect">
            <a:avLst/>
          </a:prstGeom>
          <a:noFill/>
        </p:spPr>
        <p:txBody>
          <a:bodyPr wrap="square" rtlCol="0">
            <a:spAutoFit/>
          </a:bodyPr>
          <a:lstStyle/>
          <a:p>
            <a:pPr algn="ctr"/>
            <a:r>
              <a:rPr lang="en-GB" sz="2200" dirty="0"/>
              <a:t>Keep checking the weather forecasts on the news and radio</a:t>
            </a:r>
          </a:p>
        </p:txBody>
      </p:sp>
      <p:sp>
        <p:nvSpPr>
          <p:cNvPr id="41" name="Rectangle: Rounded Corners 40">
            <a:extLst>
              <a:ext uri="{FF2B5EF4-FFF2-40B4-BE49-F238E27FC236}">
                <a16:creationId xmlns:a16="http://schemas.microsoft.com/office/drawing/2014/main" id="{B9065EED-2B76-44B9-BDEF-911E5B0F59A5}"/>
              </a:ext>
            </a:extLst>
          </p:cNvPr>
          <p:cNvSpPr/>
          <p:nvPr/>
        </p:nvSpPr>
        <p:spPr>
          <a:xfrm>
            <a:off x="2946006" y="1549102"/>
            <a:ext cx="2858244" cy="2401488"/>
          </a:xfrm>
          <a:prstGeom prst="roundRect">
            <a:avLst/>
          </a:prstGeom>
          <a:noFill/>
          <a:ln w="508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33430DB-8310-47D6-88A7-1E3DBAA4A670}"/>
              </a:ext>
            </a:extLst>
          </p:cNvPr>
          <p:cNvSpPr/>
          <p:nvPr/>
        </p:nvSpPr>
        <p:spPr>
          <a:xfrm>
            <a:off x="6132697" y="1527884"/>
            <a:ext cx="2893658" cy="2458412"/>
          </a:xfrm>
          <a:prstGeom prst="roundRect">
            <a:avLst/>
          </a:prstGeom>
          <a:noFill/>
          <a:ln w="50800">
            <a:solidFill>
              <a:srgbClr val="FB928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house with a door and windows&#10;&#10;Description automatically generated">
            <a:extLst>
              <a:ext uri="{FF2B5EF4-FFF2-40B4-BE49-F238E27FC236}">
                <a16:creationId xmlns:a16="http://schemas.microsoft.com/office/drawing/2014/main" id="{78CF1E2E-5BBA-A4C0-4C03-7F3EE592CA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7280" y="2953830"/>
            <a:ext cx="828937" cy="916193"/>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1FCC5AF8-9E4E-823D-755B-A135AE5DED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202" y="2648467"/>
            <a:ext cx="868005" cy="1124054"/>
          </a:xfrm>
          <a:prstGeom prst="rect">
            <a:avLst/>
          </a:prstGeom>
        </p:spPr>
      </p:pic>
      <p:pic>
        <p:nvPicPr>
          <p:cNvPr id="12" name="Picture 11" descr="A screen shot of a phone&#10;&#10;Description automatically generated">
            <a:extLst>
              <a:ext uri="{FF2B5EF4-FFF2-40B4-BE49-F238E27FC236}">
                <a16:creationId xmlns:a16="http://schemas.microsoft.com/office/drawing/2014/main" id="{CD77CC46-9931-654D-9B96-5211063691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7940" y="2512860"/>
            <a:ext cx="702566" cy="1281687"/>
          </a:xfrm>
          <a:prstGeom prst="rect">
            <a:avLst/>
          </a:prstGeom>
        </p:spPr>
      </p:pic>
      <p:sp>
        <p:nvSpPr>
          <p:cNvPr id="17" name="Rectangle 16">
            <a:extLst>
              <a:ext uri="{FF2B5EF4-FFF2-40B4-BE49-F238E27FC236}">
                <a16:creationId xmlns:a16="http://schemas.microsoft.com/office/drawing/2014/main" id="{4132E619-86C8-58A3-7D89-C29D3CE644DA}"/>
              </a:ext>
            </a:extLst>
          </p:cNvPr>
          <p:cNvSpPr>
            <a:spLocks noGrp="1" noRot="1" noMove="1" noResize="1" noEditPoints="1" noAdjustHandles="1" noChangeArrowheads="1" noChangeShapeType="1"/>
          </p:cNvSpPr>
          <p:nvPr/>
        </p:nvSpPr>
        <p:spPr>
          <a:xfrm>
            <a:off x="1538461" y="2942004"/>
            <a:ext cx="610712" cy="620346"/>
          </a:xfrm>
          <a:prstGeom prst="rect">
            <a:avLst/>
          </a:prstGeom>
          <a:solidFill>
            <a:srgbClr val="E9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uilding with a clock on the front&#10;&#10;Description automatically generated">
            <a:extLst>
              <a:ext uri="{FF2B5EF4-FFF2-40B4-BE49-F238E27FC236}">
                <a16:creationId xmlns:a16="http://schemas.microsoft.com/office/drawing/2014/main" id="{02D70D8D-8134-B251-AFB0-4ABFCF2A998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318" y="2829252"/>
            <a:ext cx="1700378" cy="1121338"/>
          </a:xfrm>
          <a:prstGeom prst="rect">
            <a:avLst/>
          </a:prstGeom>
        </p:spPr>
      </p:pic>
      <p:pic>
        <p:nvPicPr>
          <p:cNvPr id="24" name="Picture 23" descr="A cartoon of a rabbit&#10;&#10;Description automatically generated">
            <a:extLst>
              <a:ext uri="{FF2B5EF4-FFF2-40B4-BE49-F238E27FC236}">
                <a16:creationId xmlns:a16="http://schemas.microsoft.com/office/drawing/2014/main" id="{EB254AC2-32EE-245F-E9BA-DF705811CF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7536" y="5674275"/>
            <a:ext cx="1353909" cy="1138242"/>
          </a:xfrm>
          <a:prstGeom prst="rect">
            <a:avLst/>
          </a:prstGeom>
        </p:spPr>
      </p:pic>
      <p:pic>
        <p:nvPicPr>
          <p:cNvPr id="26" name="Graphic 25" descr="Thought bubble with solid fill">
            <a:extLst>
              <a:ext uri="{FF2B5EF4-FFF2-40B4-BE49-F238E27FC236}">
                <a16:creationId xmlns:a16="http://schemas.microsoft.com/office/drawing/2014/main" id="{A1A3B7B9-A555-3FFE-A619-217C599B4A0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85633" y="5543501"/>
            <a:ext cx="1218825" cy="1218825"/>
          </a:xfrm>
          <a:prstGeom prst="rect">
            <a:avLst/>
          </a:prstGeom>
        </p:spPr>
      </p:pic>
      <p:pic>
        <p:nvPicPr>
          <p:cNvPr id="27" name="Picture 26" descr="A house with a door and windows&#10;&#10;Description automatically generated">
            <a:extLst>
              <a:ext uri="{FF2B5EF4-FFF2-40B4-BE49-F238E27FC236}">
                <a16:creationId xmlns:a16="http://schemas.microsoft.com/office/drawing/2014/main" id="{1AF97E85-3D79-24D5-4F6A-0823AF3687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904" y="5652043"/>
            <a:ext cx="828937" cy="916193"/>
          </a:xfrm>
          <a:prstGeom prst="rect">
            <a:avLst/>
          </a:prstGeom>
        </p:spPr>
      </p:pic>
      <p:sp>
        <p:nvSpPr>
          <p:cNvPr id="28" name="TextBox 27">
            <a:extLst>
              <a:ext uri="{FF2B5EF4-FFF2-40B4-BE49-F238E27FC236}">
                <a16:creationId xmlns:a16="http://schemas.microsoft.com/office/drawing/2014/main" id="{3E7DB943-E5D6-9252-AB1C-1BCD6C746129}"/>
              </a:ext>
            </a:extLst>
          </p:cNvPr>
          <p:cNvSpPr txBox="1"/>
          <p:nvPr/>
        </p:nvSpPr>
        <p:spPr>
          <a:xfrm>
            <a:off x="5963268" y="5526462"/>
            <a:ext cx="539140" cy="1015663"/>
          </a:xfrm>
          <a:prstGeom prst="rect">
            <a:avLst/>
          </a:prstGeom>
          <a:noFill/>
        </p:spPr>
        <p:txBody>
          <a:bodyPr wrap="square" rtlCol="0">
            <a:spAutoFit/>
          </a:bodyPr>
          <a:lstStyle/>
          <a:p>
            <a:pPr algn="ctr"/>
            <a:r>
              <a:rPr lang="en-GB" sz="6000" b="1" dirty="0"/>
              <a:t>?</a:t>
            </a:r>
          </a:p>
        </p:txBody>
      </p:sp>
      <p:pic>
        <p:nvPicPr>
          <p:cNvPr id="40" name="Picture 39" descr="A blue radio with a black background&#10;&#10;Description automatically generated">
            <a:extLst>
              <a:ext uri="{FF2B5EF4-FFF2-40B4-BE49-F238E27FC236}">
                <a16:creationId xmlns:a16="http://schemas.microsoft.com/office/drawing/2014/main" id="{B8B01356-FC2A-B7F4-1D76-D16E5BE44C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84222" y="5464188"/>
            <a:ext cx="1143590" cy="986250"/>
          </a:xfrm>
          <a:prstGeom prst="rect">
            <a:avLst/>
          </a:prstGeom>
        </p:spPr>
      </p:pic>
      <p:pic>
        <p:nvPicPr>
          <p:cNvPr id="45" name="Picture 44" descr="A black rectangular object with a white border&#10;&#10;Description automatically generated">
            <a:extLst>
              <a:ext uri="{FF2B5EF4-FFF2-40B4-BE49-F238E27FC236}">
                <a16:creationId xmlns:a16="http://schemas.microsoft.com/office/drawing/2014/main" id="{75404D70-DDF9-0416-764B-D6E616D0C76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80061" y="5508590"/>
            <a:ext cx="1340135" cy="957650"/>
          </a:xfrm>
          <a:prstGeom prst="rect">
            <a:avLst/>
          </a:prstGeom>
        </p:spPr>
      </p:pic>
      <p:sp>
        <p:nvSpPr>
          <p:cNvPr id="51" name="Freeform: Shape 50">
            <a:extLst>
              <a:ext uri="{FF2B5EF4-FFF2-40B4-BE49-F238E27FC236}">
                <a16:creationId xmlns:a16="http://schemas.microsoft.com/office/drawing/2014/main" id="{81B0D556-4C72-7BD6-A7F4-2B18130A2B25}"/>
              </a:ext>
            </a:extLst>
          </p:cNvPr>
          <p:cNvSpPr/>
          <p:nvPr/>
        </p:nvSpPr>
        <p:spPr>
          <a:xfrm>
            <a:off x="9768816" y="3091572"/>
            <a:ext cx="609599" cy="457200"/>
          </a:xfrm>
          <a:custGeom>
            <a:avLst/>
            <a:gdLst>
              <a:gd name="connsiteX0" fmla="*/ 371475 w 609599"/>
              <a:gd name="connsiteY0" fmla="*/ 200025 h 457200"/>
              <a:gd name="connsiteX1" fmla="*/ 325755 w 609599"/>
              <a:gd name="connsiteY1" fmla="*/ 200025 h 457200"/>
              <a:gd name="connsiteX2" fmla="*/ 304800 w 609599"/>
              <a:gd name="connsiteY2" fmla="*/ 173831 h 457200"/>
              <a:gd name="connsiteX3" fmla="*/ 304800 w 609599"/>
              <a:gd name="connsiteY3" fmla="*/ 95250 h 457200"/>
              <a:gd name="connsiteX4" fmla="*/ 400050 w 609599"/>
              <a:gd name="connsiteY4" fmla="*/ 95250 h 457200"/>
              <a:gd name="connsiteX5" fmla="*/ 400050 w 609599"/>
              <a:gd name="connsiteY5" fmla="*/ 38100 h 457200"/>
              <a:gd name="connsiteX6" fmla="*/ 325755 w 609599"/>
              <a:gd name="connsiteY6" fmla="*/ 38100 h 457200"/>
              <a:gd name="connsiteX7" fmla="*/ 295275 w 609599"/>
              <a:gd name="connsiteY7" fmla="*/ 0 h 457200"/>
              <a:gd name="connsiteX8" fmla="*/ 219075 w 609599"/>
              <a:gd name="connsiteY8" fmla="*/ 0 h 457200"/>
              <a:gd name="connsiteX9" fmla="*/ 188595 w 609599"/>
              <a:gd name="connsiteY9" fmla="*/ 38100 h 457200"/>
              <a:gd name="connsiteX10" fmla="*/ 114300 w 609599"/>
              <a:gd name="connsiteY10" fmla="*/ 38100 h 457200"/>
              <a:gd name="connsiteX11" fmla="*/ 114300 w 609599"/>
              <a:gd name="connsiteY11" fmla="*/ 95250 h 457200"/>
              <a:gd name="connsiteX12" fmla="*/ 209550 w 609599"/>
              <a:gd name="connsiteY12" fmla="*/ 95250 h 457200"/>
              <a:gd name="connsiteX13" fmla="*/ 209550 w 609599"/>
              <a:gd name="connsiteY13" fmla="*/ 173831 h 457200"/>
              <a:gd name="connsiteX14" fmla="*/ 188595 w 609599"/>
              <a:gd name="connsiteY14" fmla="*/ 200025 h 457200"/>
              <a:gd name="connsiteX15" fmla="*/ 0 w 609599"/>
              <a:gd name="connsiteY15" fmla="*/ 200025 h 457200"/>
              <a:gd name="connsiteX16" fmla="*/ 0 w 609599"/>
              <a:gd name="connsiteY16" fmla="*/ 352425 h 457200"/>
              <a:gd name="connsiteX17" fmla="*/ 371475 w 609599"/>
              <a:gd name="connsiteY17" fmla="*/ 352425 h 457200"/>
              <a:gd name="connsiteX18" fmla="*/ 457200 w 609599"/>
              <a:gd name="connsiteY18" fmla="*/ 438150 h 457200"/>
              <a:gd name="connsiteX19" fmla="*/ 457200 w 609599"/>
              <a:gd name="connsiteY19" fmla="*/ 457200 h 457200"/>
              <a:gd name="connsiteX20" fmla="*/ 609600 w 609599"/>
              <a:gd name="connsiteY20" fmla="*/ 457200 h 457200"/>
              <a:gd name="connsiteX21" fmla="*/ 609600 w 609599"/>
              <a:gd name="connsiteY21" fmla="*/ 438150 h 457200"/>
              <a:gd name="connsiteX22" fmla="*/ 371475 w 609599"/>
              <a:gd name="connsiteY22"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599" h="457200">
                <a:moveTo>
                  <a:pt x="371475" y="200025"/>
                </a:moveTo>
                <a:lnTo>
                  <a:pt x="325755" y="200025"/>
                </a:lnTo>
                <a:lnTo>
                  <a:pt x="304800" y="173831"/>
                </a:lnTo>
                <a:lnTo>
                  <a:pt x="304800" y="95250"/>
                </a:lnTo>
                <a:lnTo>
                  <a:pt x="400050" y="95250"/>
                </a:lnTo>
                <a:lnTo>
                  <a:pt x="400050" y="38100"/>
                </a:lnTo>
                <a:lnTo>
                  <a:pt x="325755" y="38100"/>
                </a:lnTo>
                <a:lnTo>
                  <a:pt x="295275" y="0"/>
                </a:lnTo>
                <a:lnTo>
                  <a:pt x="219075" y="0"/>
                </a:lnTo>
                <a:lnTo>
                  <a:pt x="188595" y="38100"/>
                </a:lnTo>
                <a:lnTo>
                  <a:pt x="114300" y="38100"/>
                </a:lnTo>
                <a:lnTo>
                  <a:pt x="114300" y="95250"/>
                </a:lnTo>
                <a:lnTo>
                  <a:pt x="209550" y="95250"/>
                </a:lnTo>
                <a:lnTo>
                  <a:pt x="209550" y="173831"/>
                </a:lnTo>
                <a:lnTo>
                  <a:pt x="188595" y="200025"/>
                </a:lnTo>
                <a:lnTo>
                  <a:pt x="0" y="200025"/>
                </a:lnTo>
                <a:lnTo>
                  <a:pt x="0" y="352425"/>
                </a:lnTo>
                <a:lnTo>
                  <a:pt x="371475" y="352425"/>
                </a:lnTo>
                <a:cubicBezTo>
                  <a:pt x="418798" y="352477"/>
                  <a:pt x="457148" y="390827"/>
                  <a:pt x="457200" y="438150"/>
                </a:cubicBezTo>
                <a:lnTo>
                  <a:pt x="457200" y="457200"/>
                </a:lnTo>
                <a:lnTo>
                  <a:pt x="609600" y="457200"/>
                </a:lnTo>
                <a:lnTo>
                  <a:pt x="609600" y="438150"/>
                </a:lnTo>
                <a:cubicBezTo>
                  <a:pt x="609453" y="306698"/>
                  <a:pt x="502927" y="200172"/>
                  <a:pt x="371475" y="200025"/>
                </a:cubicBezTo>
                <a:close/>
              </a:path>
            </a:pathLst>
          </a:custGeom>
          <a:solidFill>
            <a:schemeClr val="bg2">
              <a:lumMod val="75000"/>
            </a:schemeClr>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9B0A43E-6596-F85E-9596-02B0351F1334}"/>
              </a:ext>
            </a:extLst>
          </p:cNvPr>
          <p:cNvSpPr/>
          <p:nvPr/>
        </p:nvSpPr>
        <p:spPr>
          <a:xfrm>
            <a:off x="10238870" y="3615447"/>
            <a:ext cx="129959" cy="199916"/>
          </a:xfrm>
          <a:custGeom>
            <a:avLst/>
            <a:gdLst>
              <a:gd name="connsiteX0" fmla="*/ 5 w 129959"/>
              <a:gd name="connsiteY0" fmla="*/ 134150 h 199916"/>
              <a:gd name="connsiteX1" fmla="*/ 64193 w 129959"/>
              <a:gd name="connsiteY1" fmla="*/ 199912 h 199916"/>
              <a:gd name="connsiteX2" fmla="*/ 129954 w 129959"/>
              <a:gd name="connsiteY2" fmla="*/ 135724 h 199916"/>
              <a:gd name="connsiteX3" fmla="*/ 129954 w 129959"/>
              <a:gd name="connsiteY3" fmla="*/ 134150 h 199916"/>
              <a:gd name="connsiteX4" fmla="*/ 64984 w 129959"/>
              <a:gd name="connsiteY4" fmla="*/ 0 h 199916"/>
              <a:gd name="connsiteX5" fmla="*/ 5 w 129959"/>
              <a:gd name="connsiteY5" fmla="*/ 134150 h 19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59" h="199916">
                <a:moveTo>
                  <a:pt x="5" y="134150"/>
                </a:moveTo>
                <a:cubicBezTo>
                  <a:pt x="-429" y="170035"/>
                  <a:pt x="28308" y="199477"/>
                  <a:pt x="64193" y="199912"/>
                </a:cubicBezTo>
                <a:cubicBezTo>
                  <a:pt x="100077" y="200346"/>
                  <a:pt x="129520" y="171608"/>
                  <a:pt x="129954" y="135724"/>
                </a:cubicBezTo>
                <a:cubicBezTo>
                  <a:pt x="129961" y="135199"/>
                  <a:pt x="129961" y="134675"/>
                  <a:pt x="129954" y="134150"/>
                </a:cubicBezTo>
                <a:cubicBezTo>
                  <a:pt x="129964" y="92326"/>
                  <a:pt x="64984" y="0"/>
                  <a:pt x="64984" y="0"/>
                </a:cubicBezTo>
                <a:cubicBezTo>
                  <a:pt x="64984" y="0"/>
                  <a:pt x="5" y="92593"/>
                  <a:pt x="5" y="134150"/>
                </a:cubicBezTo>
                <a:close/>
              </a:path>
            </a:pathLst>
          </a:custGeom>
          <a:solidFill>
            <a:schemeClr val="accent5">
              <a:lumMod val="60000"/>
              <a:lumOff val="40000"/>
            </a:schemeClr>
          </a:solidFill>
          <a:ln w="9525" cap="flat">
            <a:solidFill>
              <a:schemeClr val="accent5">
                <a:lumMod val="60000"/>
                <a:lumOff val="40000"/>
              </a:schemeClr>
            </a:solidFill>
            <a:prstDash val="solid"/>
            <a:miter/>
          </a:ln>
        </p:spPr>
        <p:txBody>
          <a:bodyPr rtlCol="0" anchor="ctr"/>
          <a:lstStyle/>
          <a:p>
            <a:endParaRPr lang="en-GB"/>
          </a:p>
        </p:txBody>
      </p:sp>
      <p:pic>
        <p:nvPicPr>
          <p:cNvPr id="54" name="Graphic 53" descr="Lightning bolt with solid fill">
            <a:extLst>
              <a:ext uri="{FF2B5EF4-FFF2-40B4-BE49-F238E27FC236}">
                <a16:creationId xmlns:a16="http://schemas.microsoft.com/office/drawing/2014/main" id="{D39124BA-D7DE-13AA-8978-4A8F40FE622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378415" y="2997256"/>
            <a:ext cx="914400" cy="914400"/>
          </a:xfrm>
          <a:prstGeom prst="rect">
            <a:avLst/>
          </a:prstGeom>
        </p:spPr>
      </p:pic>
      <p:sp>
        <p:nvSpPr>
          <p:cNvPr id="58" name="Freeform: Shape 57">
            <a:extLst>
              <a:ext uri="{FF2B5EF4-FFF2-40B4-BE49-F238E27FC236}">
                <a16:creationId xmlns:a16="http://schemas.microsoft.com/office/drawing/2014/main" id="{42C1EACD-C8F8-255C-7330-DC8FF1A00E4A}"/>
              </a:ext>
            </a:extLst>
          </p:cNvPr>
          <p:cNvSpPr/>
          <p:nvPr/>
        </p:nvSpPr>
        <p:spPr>
          <a:xfrm>
            <a:off x="11252832" y="3045955"/>
            <a:ext cx="511284" cy="748592"/>
          </a:xfrm>
          <a:custGeom>
            <a:avLst/>
            <a:gdLst>
              <a:gd name="connsiteX0" fmla="*/ 745421 w 792437"/>
              <a:gd name="connsiteY0" fmla="*/ 596205 h 1160239"/>
              <a:gd name="connsiteX1" fmla="*/ 569562 w 792437"/>
              <a:gd name="connsiteY1" fmla="*/ 750617 h 1160239"/>
              <a:gd name="connsiteX2" fmla="*/ 511658 w 792437"/>
              <a:gd name="connsiteY2" fmla="*/ 540444 h 1160239"/>
              <a:gd name="connsiteX3" fmla="*/ 329365 w 792437"/>
              <a:gd name="connsiteY3" fmla="*/ 0 h 1160239"/>
              <a:gd name="connsiteX4" fmla="*/ 189964 w 792437"/>
              <a:gd name="connsiteY4" fmla="*/ 428924 h 1160239"/>
              <a:gd name="connsiteX5" fmla="*/ 29118 w 792437"/>
              <a:gd name="connsiteY5" fmla="*/ 617651 h 1160239"/>
              <a:gd name="connsiteX6" fmla="*/ 162084 w 792437"/>
              <a:gd name="connsiteY6" fmla="*/ 1083034 h 1160239"/>
              <a:gd name="connsiteX7" fmla="*/ 243580 w 792437"/>
              <a:gd name="connsiteY7" fmla="*/ 651965 h 1160239"/>
              <a:gd name="connsiteX8" fmla="*/ 297195 w 792437"/>
              <a:gd name="connsiteY8" fmla="*/ 947922 h 1160239"/>
              <a:gd name="connsiteX9" fmla="*/ 395848 w 792437"/>
              <a:gd name="connsiteY9" fmla="*/ 1160240 h 1160239"/>
              <a:gd name="connsiteX10" fmla="*/ 760434 w 792437"/>
              <a:gd name="connsiteY10" fmla="*/ 915753 h 1160239"/>
              <a:gd name="connsiteX11" fmla="*/ 745421 w 792437"/>
              <a:gd name="connsiteY11" fmla="*/ 596205 h 116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37" h="1160239">
                <a:moveTo>
                  <a:pt x="745421" y="596205"/>
                </a:moveTo>
                <a:cubicBezTo>
                  <a:pt x="769012" y="694857"/>
                  <a:pt x="668215" y="791365"/>
                  <a:pt x="569562" y="750617"/>
                </a:cubicBezTo>
                <a:cubicBezTo>
                  <a:pt x="485922" y="720593"/>
                  <a:pt x="453753" y="624085"/>
                  <a:pt x="511658" y="540444"/>
                </a:cubicBezTo>
                <a:cubicBezTo>
                  <a:pt x="642479" y="366730"/>
                  <a:pt x="545971" y="94363"/>
                  <a:pt x="329365" y="0"/>
                </a:cubicBezTo>
                <a:cubicBezTo>
                  <a:pt x="428017" y="186582"/>
                  <a:pt x="277894" y="356007"/>
                  <a:pt x="189964" y="428924"/>
                </a:cubicBezTo>
                <a:cubicBezTo>
                  <a:pt x="104180" y="499697"/>
                  <a:pt x="46275" y="574758"/>
                  <a:pt x="29118" y="617651"/>
                </a:cubicBezTo>
                <a:cubicBezTo>
                  <a:pt x="-58812" y="829968"/>
                  <a:pt x="72010" y="1033707"/>
                  <a:pt x="162084" y="1083034"/>
                </a:cubicBezTo>
                <a:cubicBezTo>
                  <a:pt x="121337" y="990815"/>
                  <a:pt x="84878" y="817101"/>
                  <a:pt x="243580" y="651965"/>
                </a:cubicBezTo>
                <a:cubicBezTo>
                  <a:pt x="243580" y="651965"/>
                  <a:pt x="198543" y="827824"/>
                  <a:pt x="297195" y="947922"/>
                </a:cubicBezTo>
                <a:cubicBezTo>
                  <a:pt x="395848" y="1070166"/>
                  <a:pt x="395848" y="1160240"/>
                  <a:pt x="395848" y="1160240"/>
                </a:cubicBezTo>
                <a:cubicBezTo>
                  <a:pt x="550261" y="1160240"/>
                  <a:pt x="698240" y="1068021"/>
                  <a:pt x="760434" y="915753"/>
                </a:cubicBezTo>
                <a:cubicBezTo>
                  <a:pt x="803326" y="823534"/>
                  <a:pt x="807615" y="679845"/>
                  <a:pt x="745421" y="596205"/>
                </a:cubicBezTo>
              </a:path>
            </a:pathLst>
          </a:custGeom>
          <a:solidFill>
            <a:srgbClr val="7030A0"/>
          </a:solidFill>
          <a:ln w="21431" cap="flat">
            <a:solidFill>
              <a:srgbClr val="7030A0"/>
            </a:solidFill>
            <a:prstDash val="solid"/>
            <a:miter/>
          </a:ln>
        </p:spPr>
        <p:txBody>
          <a:bodyPr rtlCol="0" anchor="ctr"/>
          <a:lstStyle/>
          <a:p>
            <a:endParaRPr lang="en-GB"/>
          </a:p>
        </p:txBody>
      </p:sp>
      <p:sp>
        <p:nvSpPr>
          <p:cNvPr id="2" name="TextBox 1">
            <a:extLst>
              <a:ext uri="{FF2B5EF4-FFF2-40B4-BE49-F238E27FC236}">
                <a16:creationId xmlns:a16="http://schemas.microsoft.com/office/drawing/2014/main" id="{97DB9809-F765-895F-65CC-C0CA1060DF38}"/>
              </a:ext>
            </a:extLst>
          </p:cNvPr>
          <p:cNvSpPr txBox="1"/>
          <p:nvPr/>
        </p:nvSpPr>
        <p:spPr>
          <a:xfrm>
            <a:off x="552484" y="3735955"/>
            <a:ext cx="803594" cy="158815"/>
          </a:xfrm>
          <a:prstGeom prst="rect">
            <a:avLst/>
          </a:prstGeom>
          <a:noFill/>
        </p:spPr>
        <p:txBody>
          <a:bodyPr wrap="square" rtlCol="0">
            <a:spAutoFit/>
          </a:bodyPr>
          <a:lstStyle/>
          <a:p>
            <a:r>
              <a:rPr lang="en-GB" sz="400" dirty="0"/>
              <a:t>Image: The Flood Hub</a:t>
            </a:r>
          </a:p>
        </p:txBody>
      </p:sp>
      <p:sp>
        <p:nvSpPr>
          <p:cNvPr id="4" name="TextBox 3">
            <a:extLst>
              <a:ext uri="{FF2B5EF4-FFF2-40B4-BE49-F238E27FC236}">
                <a16:creationId xmlns:a16="http://schemas.microsoft.com/office/drawing/2014/main" id="{08D25570-3434-0F29-DB8B-D4A3D97B984F}"/>
              </a:ext>
            </a:extLst>
          </p:cNvPr>
          <p:cNvSpPr txBox="1"/>
          <p:nvPr/>
        </p:nvSpPr>
        <p:spPr>
          <a:xfrm>
            <a:off x="4208274" y="3807083"/>
            <a:ext cx="803594" cy="158815"/>
          </a:xfrm>
          <a:prstGeom prst="rect">
            <a:avLst/>
          </a:prstGeom>
          <a:noFill/>
        </p:spPr>
        <p:txBody>
          <a:bodyPr wrap="square" rtlCol="0">
            <a:spAutoFit/>
          </a:bodyPr>
          <a:lstStyle/>
          <a:p>
            <a:r>
              <a:rPr lang="en-GB" sz="400" dirty="0"/>
              <a:t>Image: The Flood Hub</a:t>
            </a:r>
          </a:p>
        </p:txBody>
      </p:sp>
      <p:sp>
        <p:nvSpPr>
          <p:cNvPr id="5" name="TextBox 4">
            <a:extLst>
              <a:ext uri="{FF2B5EF4-FFF2-40B4-BE49-F238E27FC236}">
                <a16:creationId xmlns:a16="http://schemas.microsoft.com/office/drawing/2014/main" id="{2B03D40B-BF16-E052-D61A-9951552F559B}"/>
              </a:ext>
            </a:extLst>
          </p:cNvPr>
          <p:cNvSpPr txBox="1"/>
          <p:nvPr/>
        </p:nvSpPr>
        <p:spPr>
          <a:xfrm>
            <a:off x="7749750" y="3860410"/>
            <a:ext cx="803594" cy="158815"/>
          </a:xfrm>
          <a:prstGeom prst="rect">
            <a:avLst/>
          </a:prstGeom>
          <a:noFill/>
        </p:spPr>
        <p:txBody>
          <a:bodyPr wrap="square" rtlCol="0">
            <a:spAutoFit/>
          </a:bodyPr>
          <a:lstStyle/>
          <a:p>
            <a:r>
              <a:rPr lang="en-GB" sz="400" dirty="0"/>
              <a:t>Image: The Flood Hub</a:t>
            </a:r>
          </a:p>
        </p:txBody>
      </p:sp>
      <p:sp>
        <p:nvSpPr>
          <p:cNvPr id="7" name="TextBox 6">
            <a:extLst>
              <a:ext uri="{FF2B5EF4-FFF2-40B4-BE49-F238E27FC236}">
                <a16:creationId xmlns:a16="http://schemas.microsoft.com/office/drawing/2014/main" id="{9B6AE156-7190-8E4C-DFFB-FAC7910295B8}"/>
              </a:ext>
            </a:extLst>
          </p:cNvPr>
          <p:cNvSpPr txBox="1"/>
          <p:nvPr/>
        </p:nvSpPr>
        <p:spPr>
          <a:xfrm>
            <a:off x="5176185" y="6511863"/>
            <a:ext cx="803594" cy="158815"/>
          </a:xfrm>
          <a:prstGeom prst="rect">
            <a:avLst/>
          </a:prstGeom>
          <a:noFill/>
        </p:spPr>
        <p:txBody>
          <a:bodyPr wrap="square" rtlCol="0">
            <a:spAutoFit/>
          </a:bodyPr>
          <a:lstStyle/>
          <a:p>
            <a:r>
              <a:rPr lang="en-GB" sz="400" dirty="0"/>
              <a:t>Image: The Flood Hub</a:t>
            </a:r>
          </a:p>
        </p:txBody>
      </p:sp>
      <p:sp>
        <p:nvSpPr>
          <p:cNvPr id="20" name="TextBox 19">
            <a:extLst>
              <a:ext uri="{FF2B5EF4-FFF2-40B4-BE49-F238E27FC236}">
                <a16:creationId xmlns:a16="http://schemas.microsoft.com/office/drawing/2014/main" id="{30B896C9-1E97-EE56-C1C5-0057A6DC9254}"/>
              </a:ext>
            </a:extLst>
          </p:cNvPr>
          <p:cNvSpPr txBox="1"/>
          <p:nvPr/>
        </p:nvSpPr>
        <p:spPr>
          <a:xfrm>
            <a:off x="7456248" y="6392301"/>
            <a:ext cx="803594" cy="158815"/>
          </a:xfrm>
          <a:prstGeom prst="rect">
            <a:avLst/>
          </a:prstGeom>
          <a:noFill/>
        </p:spPr>
        <p:txBody>
          <a:bodyPr wrap="square" rtlCol="0">
            <a:spAutoFit/>
          </a:bodyPr>
          <a:lstStyle/>
          <a:p>
            <a:r>
              <a:rPr lang="en-GB" sz="400" dirty="0"/>
              <a:t>Image: The Flood Hub</a:t>
            </a:r>
          </a:p>
        </p:txBody>
      </p:sp>
      <p:sp>
        <p:nvSpPr>
          <p:cNvPr id="25" name="TextBox 24">
            <a:extLst>
              <a:ext uri="{FF2B5EF4-FFF2-40B4-BE49-F238E27FC236}">
                <a16:creationId xmlns:a16="http://schemas.microsoft.com/office/drawing/2014/main" id="{550B0BDE-03C5-2368-EA0A-096284447302}"/>
              </a:ext>
            </a:extLst>
          </p:cNvPr>
          <p:cNvSpPr txBox="1"/>
          <p:nvPr/>
        </p:nvSpPr>
        <p:spPr>
          <a:xfrm>
            <a:off x="-55522" y="6591270"/>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119752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E06F2F-DCC9-BBBF-DECE-5592B9510333}"/>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Rectangle 2">
            <a:extLst>
              <a:ext uri="{FF2B5EF4-FFF2-40B4-BE49-F238E27FC236}">
                <a16:creationId xmlns:a16="http://schemas.microsoft.com/office/drawing/2014/main" id="{24E7F644-46B6-4608-8007-04ADFB0265C2}"/>
              </a:ext>
            </a:extLst>
          </p:cNvPr>
          <p:cNvSpPr/>
          <p:nvPr/>
        </p:nvSpPr>
        <p:spPr>
          <a:xfrm>
            <a:off x="886596" y="2204581"/>
            <a:ext cx="10613361" cy="2000549"/>
          </a:xfrm>
          <a:prstGeom prst="rect">
            <a:avLst/>
          </a:prstGeom>
          <a:ln w="1016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5" name="TextBox 14">
            <a:extLst>
              <a:ext uri="{FF2B5EF4-FFF2-40B4-BE49-F238E27FC236}">
                <a16:creationId xmlns:a16="http://schemas.microsoft.com/office/drawing/2014/main" id="{30D7657B-B58A-4723-90CE-EB76CAC1DB88}"/>
              </a:ext>
            </a:extLst>
          </p:cNvPr>
          <p:cNvSpPr txBox="1"/>
          <p:nvPr/>
        </p:nvSpPr>
        <p:spPr>
          <a:xfrm>
            <a:off x="732333" y="2229840"/>
            <a:ext cx="10921888" cy="2000548"/>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An emergency is an unexpected or dangerous situation which happens suddenly and requires quick </a:t>
            </a: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action</a:t>
            </a: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to deal with it. </a:t>
            </a:r>
          </a:p>
        </p:txBody>
      </p:sp>
      <p:sp>
        <p:nvSpPr>
          <p:cNvPr id="4" name="TextBox 3">
            <a:extLst>
              <a:ext uri="{FF2B5EF4-FFF2-40B4-BE49-F238E27FC236}">
                <a16:creationId xmlns:a16="http://schemas.microsoft.com/office/drawing/2014/main" id="{9E336C45-7C64-0F42-0BFC-9F07CF7A7528}"/>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C08C6FA-CFCC-9BBA-2D68-86CF7DF4C37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B95856D7-CFE0-4EBB-ADD3-89A80D596592}"/>
              </a:ext>
            </a:extLst>
          </p:cNvPr>
          <p:cNvSpPr txBox="1"/>
          <p:nvPr/>
        </p:nvSpPr>
        <p:spPr>
          <a:xfrm>
            <a:off x="1046481" y="1580412"/>
            <a:ext cx="10367636" cy="4955203"/>
          </a:xfrm>
          <a:prstGeom prst="rect">
            <a:avLst/>
          </a:prstGeom>
          <a:noFill/>
        </p:spPr>
        <p:txBody>
          <a:bodyPr wrap="square" rtlCol="0">
            <a:spAutoFit/>
          </a:bodyPr>
          <a:lstStyle/>
          <a:p>
            <a:r>
              <a:rPr lang="en-GB" sz="3600" b="1" dirty="0"/>
              <a:t>It is an emergency……</a:t>
            </a:r>
          </a:p>
          <a:p>
            <a:endParaRPr lang="en-GB" sz="2800" dirty="0"/>
          </a:p>
          <a:p>
            <a:r>
              <a:rPr lang="en-GB" sz="2800" dirty="0"/>
              <a:t>If something serious happens and help is needed immediately, for example a serious accident or a crime.</a:t>
            </a:r>
          </a:p>
          <a:p>
            <a:endParaRPr lang="en-GB" sz="2800" dirty="0"/>
          </a:p>
          <a:p>
            <a:r>
              <a:rPr lang="en-GB" sz="2800" dirty="0"/>
              <a:t>If yours or somebody else’s life is in danger.</a:t>
            </a:r>
          </a:p>
          <a:p>
            <a:endParaRPr lang="en-GB" sz="2800" dirty="0"/>
          </a:p>
          <a:p>
            <a:r>
              <a:rPr lang="en-GB" sz="2800" dirty="0"/>
              <a:t>If somebody feels very unwell or is badly injured.</a:t>
            </a:r>
          </a:p>
          <a:p>
            <a:endParaRPr lang="en-GB" sz="2800" dirty="0"/>
          </a:p>
          <a:p>
            <a:r>
              <a:rPr lang="en-GB" sz="2800" dirty="0"/>
              <a:t>If there is a natural disaster such as a large storm, flood event, deep snow, a fire, loss of power etc.</a:t>
            </a:r>
            <a:endParaRPr lang="en-GB" dirty="0"/>
          </a:p>
        </p:txBody>
      </p:sp>
      <p:pic>
        <p:nvPicPr>
          <p:cNvPr id="3" name="Picture 2" descr="A blue object with a white handle&#10;&#10;Description automatically generated">
            <a:extLst>
              <a:ext uri="{FF2B5EF4-FFF2-40B4-BE49-F238E27FC236}">
                <a16:creationId xmlns:a16="http://schemas.microsoft.com/office/drawing/2014/main" id="{80E2D988-8B80-0A97-20E7-61C8F2D1CF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75" y="2485374"/>
            <a:ext cx="429485" cy="556177"/>
          </a:xfrm>
          <a:prstGeom prst="rect">
            <a:avLst/>
          </a:prstGeom>
        </p:spPr>
      </p:pic>
      <p:pic>
        <p:nvPicPr>
          <p:cNvPr id="5" name="Picture 4" descr="A blue object with a white handle&#10;&#10;Description automatically generated">
            <a:extLst>
              <a:ext uri="{FF2B5EF4-FFF2-40B4-BE49-F238E27FC236}">
                <a16:creationId xmlns:a16="http://schemas.microsoft.com/office/drawing/2014/main" id="{F575ABAD-655A-F77B-5AFD-6DD42F2806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73" y="3779924"/>
            <a:ext cx="429485" cy="556177"/>
          </a:xfrm>
          <a:prstGeom prst="rect">
            <a:avLst/>
          </a:prstGeom>
        </p:spPr>
      </p:pic>
      <p:pic>
        <p:nvPicPr>
          <p:cNvPr id="6" name="Picture 5" descr="A blue object with a white handle&#10;&#10;Description automatically generated">
            <a:extLst>
              <a:ext uri="{FF2B5EF4-FFF2-40B4-BE49-F238E27FC236}">
                <a16:creationId xmlns:a16="http://schemas.microsoft.com/office/drawing/2014/main" id="{BB2631EC-4960-975B-DF54-5267DFADB4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73" y="4602174"/>
            <a:ext cx="429485" cy="556177"/>
          </a:xfrm>
          <a:prstGeom prst="rect">
            <a:avLst/>
          </a:prstGeom>
        </p:spPr>
      </p:pic>
      <p:pic>
        <p:nvPicPr>
          <p:cNvPr id="7" name="Picture 6" descr="A blue object with a white handle&#10;&#10;Description automatically generated">
            <a:extLst>
              <a:ext uri="{FF2B5EF4-FFF2-40B4-BE49-F238E27FC236}">
                <a16:creationId xmlns:a16="http://schemas.microsoft.com/office/drawing/2014/main" id="{48914B2C-4D75-A244-2C24-6CDBE12D7D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72" y="5478673"/>
            <a:ext cx="429485" cy="556177"/>
          </a:xfrm>
          <a:prstGeom prst="rect">
            <a:avLst/>
          </a:prstGeom>
        </p:spPr>
      </p:pic>
      <p:sp>
        <p:nvSpPr>
          <p:cNvPr id="12" name="TextBox 11">
            <a:extLst>
              <a:ext uri="{FF2B5EF4-FFF2-40B4-BE49-F238E27FC236}">
                <a16:creationId xmlns:a16="http://schemas.microsoft.com/office/drawing/2014/main" id="{A8A25114-1630-8E02-49A6-419E9033D68A}"/>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111143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39F31-0903-C108-4B3A-20759B8C9A4F}"/>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number should you call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775774" y="4082228"/>
            <a:ext cx="2640451" cy="1569660"/>
          </a:xfrm>
          <a:prstGeom prst="rect">
            <a:avLst/>
          </a:prstGeom>
          <a:noFill/>
        </p:spPr>
        <p:txBody>
          <a:bodyPr wrap="square" rtlCol="0">
            <a:spAutoFit/>
          </a:bodyPr>
          <a:lstStyle/>
          <a:p>
            <a:pPr algn="ctr"/>
            <a:r>
              <a:rPr lang="en-GB" sz="9600" b="1" dirty="0">
                <a:solidFill>
                  <a:schemeClr val="accent6">
                    <a:lumMod val="75000"/>
                  </a:schemeClr>
                </a:solidFill>
              </a:rPr>
              <a:t>999</a:t>
            </a:r>
          </a:p>
        </p:txBody>
      </p:sp>
      <p:sp>
        <p:nvSpPr>
          <p:cNvPr id="14" name="TextBox 13">
            <a:extLst>
              <a:ext uri="{FF2B5EF4-FFF2-40B4-BE49-F238E27FC236}">
                <a16:creationId xmlns:a16="http://schemas.microsoft.com/office/drawing/2014/main" id="{2683AE77-28E6-4BAB-841A-97F863D23C58}"/>
              </a:ext>
            </a:extLst>
          </p:cNvPr>
          <p:cNvSpPr txBox="1"/>
          <p:nvPr/>
        </p:nvSpPr>
        <p:spPr>
          <a:xfrm>
            <a:off x="347154" y="1760274"/>
            <a:ext cx="11615202" cy="1938992"/>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there is an immediate threat to life, you should call…</a:t>
            </a:r>
          </a:p>
        </p:txBody>
      </p:sp>
      <p:pic>
        <p:nvPicPr>
          <p:cNvPr id="3" name="Picture 2">
            <a:extLst>
              <a:ext uri="{FF2B5EF4-FFF2-40B4-BE49-F238E27FC236}">
                <a16:creationId xmlns:a16="http://schemas.microsoft.com/office/drawing/2014/main" id="{5A37A158-36A3-4CF9-98BA-56B098E75A1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92555" y="3510693"/>
            <a:ext cx="1821706" cy="2416796"/>
          </a:xfrm>
          <a:prstGeom prst="rect">
            <a:avLst/>
          </a:prstGeom>
        </p:spPr>
      </p:pic>
      <p:sp>
        <p:nvSpPr>
          <p:cNvPr id="4" name="TextBox 3">
            <a:extLst>
              <a:ext uri="{FF2B5EF4-FFF2-40B4-BE49-F238E27FC236}">
                <a16:creationId xmlns:a16="http://schemas.microsoft.com/office/drawing/2014/main" id="{38B85B45-FA26-5D4C-8B7C-3B402CDDA544}"/>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32363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05213C-1C3F-117B-770A-D3C7C50D2D5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would you do in an emergency?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6" name="TextBox 5">
            <a:extLst>
              <a:ext uri="{FF2B5EF4-FFF2-40B4-BE49-F238E27FC236}">
                <a16:creationId xmlns:a16="http://schemas.microsoft.com/office/drawing/2014/main" id="{22825388-488C-CA48-6104-B3B287FFA9B4}"/>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pic>
        <p:nvPicPr>
          <p:cNvPr id="19" name="Picture 18">
            <a:extLst>
              <a:ext uri="{FF2B5EF4-FFF2-40B4-BE49-F238E27FC236}">
                <a16:creationId xmlns:a16="http://schemas.microsoft.com/office/drawing/2014/main" id="{806ABCC8-34BA-B3C6-CE8B-3725291C4E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8367" y="1456402"/>
            <a:ext cx="3788016" cy="5357873"/>
          </a:xfrm>
          <a:prstGeom prst="rect">
            <a:avLst/>
          </a:prstGeom>
        </p:spPr>
      </p:pic>
      <p:pic>
        <p:nvPicPr>
          <p:cNvPr id="21" name="Picture 20">
            <a:extLst>
              <a:ext uri="{FF2B5EF4-FFF2-40B4-BE49-F238E27FC236}">
                <a16:creationId xmlns:a16="http://schemas.microsoft.com/office/drawing/2014/main" id="{F3E9A783-837A-6B24-A3B9-39AF297159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3601" y="1456403"/>
            <a:ext cx="3788016" cy="5357873"/>
          </a:xfrm>
          <a:prstGeom prst="rect">
            <a:avLst/>
          </a:prstGeom>
        </p:spPr>
      </p:pic>
    </p:spTree>
    <p:extLst>
      <p:ext uri="{BB962C8B-B14F-4D97-AF65-F5344CB8AC3E}">
        <p14:creationId xmlns:p14="http://schemas.microsoft.com/office/powerpoint/2010/main" val="342228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9B110C-1907-7F58-5ACE-10A7B514BE3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6645D280-73D9-4B16-8D5A-DCF5BEE1C84E}"/>
              </a:ext>
            </a:extLst>
          </p:cNvPr>
          <p:cNvSpPr txBox="1"/>
          <p:nvPr/>
        </p:nvSpPr>
        <p:spPr>
          <a:xfrm>
            <a:off x="452540" y="1712999"/>
            <a:ext cx="5643460" cy="4893647"/>
          </a:xfrm>
          <a:prstGeom prst="rect">
            <a:avLst/>
          </a:prstGeom>
          <a:noFill/>
        </p:spPr>
        <p:txBody>
          <a:bodyPr wrap="square" rtlCol="0">
            <a:spAutoFit/>
          </a:bodyPr>
          <a:lstStyle/>
          <a:p>
            <a:r>
              <a:rPr lang="en-GB" sz="2400" b="1" dirty="0"/>
              <a:t>Prepare your household for a future flood!</a:t>
            </a:r>
          </a:p>
          <a:p>
            <a:endParaRPr lang="en-GB" sz="2400" b="1" dirty="0"/>
          </a:p>
          <a:p>
            <a:r>
              <a:rPr lang="en-GB" sz="2400" b="1" dirty="0"/>
              <a:t>With an adult…..</a:t>
            </a:r>
          </a:p>
          <a:p>
            <a:endParaRPr lang="en-GB" sz="2400" dirty="0"/>
          </a:p>
          <a:p>
            <a:pPr marL="514350" indent="-514350">
              <a:buFont typeface="+mj-lt"/>
              <a:buAutoNum type="arabicPeriod"/>
            </a:pPr>
            <a:r>
              <a:rPr lang="en-GB" sz="2400" dirty="0"/>
              <a:t>Go online and see if you are at risk of flooding and can sign up to flood warnings – ask parents permission.</a:t>
            </a:r>
          </a:p>
          <a:p>
            <a:pPr marL="514350" indent="-514350">
              <a:buFont typeface="+mj-lt"/>
              <a:buAutoNum type="arabicPeriod"/>
            </a:pPr>
            <a:endParaRPr lang="en-GB" sz="2400" dirty="0"/>
          </a:p>
          <a:p>
            <a:pPr marL="514350" indent="-514350">
              <a:buFont typeface="+mj-lt"/>
              <a:buAutoNum type="arabicPeriod"/>
            </a:pPr>
            <a:r>
              <a:rPr lang="en-GB" sz="2400" dirty="0"/>
              <a:t>See what items you have in your house that could be put in your flood kit.</a:t>
            </a:r>
          </a:p>
          <a:p>
            <a:pPr marL="514350" indent="-514350">
              <a:buFont typeface="+mj-lt"/>
              <a:buAutoNum type="arabicPeriod"/>
            </a:pPr>
            <a:endParaRPr lang="en-GB" sz="2400" dirty="0"/>
          </a:p>
          <a:p>
            <a:pPr marL="514350" indent="-514350">
              <a:buFont typeface="+mj-lt"/>
              <a:buAutoNum type="arabicPeriod"/>
            </a:pPr>
            <a:r>
              <a:rPr lang="en-GB" sz="2400" dirty="0"/>
              <a:t>Use the template provided in class and write your household’s flood plan.</a:t>
            </a:r>
          </a:p>
        </p:txBody>
      </p:sp>
      <p:pic>
        <p:nvPicPr>
          <p:cNvPr id="7" name="Picture 6">
            <a:extLst>
              <a:ext uri="{FF2B5EF4-FFF2-40B4-BE49-F238E27FC236}">
                <a16:creationId xmlns:a16="http://schemas.microsoft.com/office/drawing/2014/main" id="{71B6AA4C-2A2A-45A3-AF10-92CEA32CCAE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265889" y="2744748"/>
            <a:ext cx="2812355" cy="2465205"/>
          </a:xfrm>
          <a:prstGeom prst="rect">
            <a:avLst/>
          </a:prstGeom>
        </p:spPr>
      </p:pic>
      <p:sp>
        <p:nvSpPr>
          <p:cNvPr id="5" name="TextBox 4">
            <a:extLst>
              <a:ext uri="{FF2B5EF4-FFF2-40B4-BE49-F238E27FC236}">
                <a16:creationId xmlns:a16="http://schemas.microsoft.com/office/drawing/2014/main" id="{22BE06E0-B79E-2FCD-DB1C-6C444E2F7497}"/>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pic>
        <p:nvPicPr>
          <p:cNvPr id="12" name="Picture 11">
            <a:extLst>
              <a:ext uri="{FF2B5EF4-FFF2-40B4-BE49-F238E27FC236}">
                <a16:creationId xmlns:a16="http://schemas.microsoft.com/office/drawing/2014/main" id="{00C3305D-F091-C995-9824-FF3D1CBAC3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24516" y="2071998"/>
            <a:ext cx="3241432" cy="4584770"/>
          </a:xfrm>
          <a:prstGeom prst="rect">
            <a:avLst/>
          </a:prstGeom>
        </p:spPr>
      </p:pic>
    </p:spTree>
    <p:extLst>
      <p:ext uri="{BB962C8B-B14F-4D97-AF65-F5344CB8AC3E}">
        <p14:creationId xmlns:p14="http://schemas.microsoft.com/office/powerpoint/2010/main" val="256714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409" y="3614246"/>
            <a:ext cx="2048839" cy="2033317"/>
          </a:xfrm>
          <a:prstGeom prst="rect">
            <a:avLst/>
          </a:prstGeom>
        </p:spPr>
      </p:pic>
      <p:sp>
        <p:nvSpPr>
          <p:cNvPr id="3" name="TextBox 2">
            <a:extLst>
              <a:ext uri="{FF2B5EF4-FFF2-40B4-BE49-F238E27FC236}">
                <a16:creationId xmlns:a16="http://schemas.microsoft.com/office/drawing/2014/main" id="{F74A6622-98B6-3E9A-8FD3-0020EF058368}"/>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B449D4-5D50-4E2F-8050-A4AE9A35B443}"/>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Planning ahead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700983" y="1998629"/>
            <a:ext cx="10790033" cy="3539430"/>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Planning ahead and preparing for a flood can reduce the impact it may have on your family, home or community.</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It can also reduce the damage that floodwater has on your home and belongings</a:t>
            </a:r>
          </a:p>
          <a:p>
            <a:pPr algn="ctr"/>
            <a:endPar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There are many things you can do to plan and prepare….</a:t>
            </a:r>
          </a:p>
        </p:txBody>
      </p:sp>
      <p:pic>
        <p:nvPicPr>
          <p:cNvPr id="2" name="Picture 1" descr="A blue object with a white handle&#10;&#10;Description automatically generated">
            <a:extLst>
              <a:ext uri="{FF2B5EF4-FFF2-40B4-BE49-F238E27FC236}">
                <a16:creationId xmlns:a16="http://schemas.microsoft.com/office/drawing/2014/main" id="{F8E65841-5500-BAB4-088E-F33469ABC6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924" y="5306992"/>
            <a:ext cx="1124117" cy="1455715"/>
          </a:xfrm>
          <a:prstGeom prst="rect">
            <a:avLst/>
          </a:prstGeom>
        </p:spPr>
      </p:pic>
      <p:sp>
        <p:nvSpPr>
          <p:cNvPr id="3" name="TextBox 2">
            <a:extLst>
              <a:ext uri="{FF2B5EF4-FFF2-40B4-BE49-F238E27FC236}">
                <a16:creationId xmlns:a16="http://schemas.microsoft.com/office/drawing/2014/main" id="{89011849-AF26-71CB-A3D2-40BAAE0EFE3E}"/>
              </a:ext>
            </a:extLst>
          </p:cNvPr>
          <p:cNvSpPr txBox="1"/>
          <p:nvPr/>
        </p:nvSpPr>
        <p:spPr>
          <a:xfrm>
            <a:off x="230066" y="6711710"/>
            <a:ext cx="905256" cy="184666"/>
          </a:xfrm>
          <a:prstGeom prst="rect">
            <a:avLst/>
          </a:prstGeom>
          <a:noFill/>
        </p:spPr>
        <p:txBody>
          <a:bodyPr wrap="square" rtlCol="0">
            <a:spAutoFit/>
          </a:bodyPr>
          <a:lstStyle/>
          <a:p>
            <a:r>
              <a:rPr lang="en-GB" sz="600" dirty="0"/>
              <a:t>Image: The Flood Hub</a:t>
            </a:r>
          </a:p>
        </p:txBody>
      </p:sp>
      <p:sp>
        <p:nvSpPr>
          <p:cNvPr id="5" name="TextBox 4">
            <a:extLst>
              <a:ext uri="{FF2B5EF4-FFF2-40B4-BE49-F238E27FC236}">
                <a16:creationId xmlns:a16="http://schemas.microsoft.com/office/drawing/2014/main" id="{D27B0A0A-9FF6-593F-E9E0-11F12D215AF6}"/>
              </a:ext>
            </a:extLst>
          </p:cNvPr>
          <p:cNvSpPr txBox="1"/>
          <p:nvPr/>
        </p:nvSpPr>
        <p:spPr>
          <a:xfrm>
            <a:off x="11156780" y="0"/>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315773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E78CF-4DD4-A0BA-7B19-5528E47BBFA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How can you protect your house?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86991" y="2243434"/>
            <a:ext cx="10428928" cy="954107"/>
          </a:xfrm>
          <a:prstGeom prst="rect">
            <a:avLst/>
          </a:prstGeom>
          <a:noFill/>
        </p:spPr>
        <p:txBody>
          <a:bodyPr wrap="square" rtlCol="0">
            <a:spAutoFit/>
          </a:bodyPr>
          <a:lstStyle/>
          <a:p>
            <a:r>
              <a:rPr lang="en-GB" sz="2800" dirty="0"/>
              <a:t>In some places, there won’t be a flood scheme to protect your house!</a:t>
            </a:r>
          </a:p>
          <a:p>
            <a:r>
              <a:rPr lang="en-GB" sz="2800" dirty="0"/>
              <a:t>What can you do instead?</a:t>
            </a:r>
          </a:p>
        </p:txBody>
      </p:sp>
      <p:sp>
        <p:nvSpPr>
          <p:cNvPr id="12" name="TextBox 11">
            <a:extLst>
              <a:ext uri="{FF2B5EF4-FFF2-40B4-BE49-F238E27FC236}">
                <a16:creationId xmlns:a16="http://schemas.microsoft.com/office/drawing/2014/main" id="{7CEA1D44-0F59-458B-B260-2323BFE9D0BD}"/>
              </a:ext>
            </a:extLst>
          </p:cNvPr>
          <p:cNvSpPr txBox="1"/>
          <p:nvPr/>
        </p:nvSpPr>
        <p:spPr>
          <a:xfrm>
            <a:off x="893696" y="3263581"/>
            <a:ext cx="8611718" cy="2862322"/>
          </a:xfrm>
          <a:prstGeom prst="rect">
            <a:avLst/>
          </a:prstGeom>
          <a:noFill/>
        </p:spPr>
        <p:txBody>
          <a:bodyPr wrap="square" rtlCol="0">
            <a:spAutoFit/>
          </a:bodyPr>
          <a:lstStyle/>
          <a:p>
            <a:pPr marL="457200" indent="-457200">
              <a:buFont typeface="Calibri" panose="020F0502020204030204" pitchFamily="34" charset="0"/>
              <a:buChar char="→"/>
            </a:pPr>
            <a:r>
              <a:rPr lang="en-GB" sz="3600" dirty="0"/>
              <a:t> Find out your flood risk</a:t>
            </a:r>
            <a:endParaRPr lang="en-GB" sz="3600" dirty="0">
              <a:solidFill>
                <a:srgbClr val="FF0000"/>
              </a:solidFill>
            </a:endParaRPr>
          </a:p>
          <a:p>
            <a:pPr marL="457200" indent="-457200">
              <a:buFont typeface="Calibri" panose="020F0502020204030204" pitchFamily="34" charset="0"/>
              <a:buChar char="→"/>
            </a:pPr>
            <a:r>
              <a:rPr lang="en-GB" sz="3600" dirty="0"/>
              <a:t> Sign up to flood warnings</a:t>
            </a:r>
          </a:p>
          <a:p>
            <a:pPr marL="457200" indent="-457200">
              <a:buFont typeface="Calibri" panose="020F0502020204030204" pitchFamily="34" charset="0"/>
              <a:buChar char="→"/>
            </a:pPr>
            <a:r>
              <a:rPr lang="en-GB" sz="3600" dirty="0"/>
              <a:t> Make a flood plan</a:t>
            </a:r>
          </a:p>
          <a:p>
            <a:pPr marL="457200" indent="-457200">
              <a:buFont typeface="Calibri" panose="020F0502020204030204" pitchFamily="34" charset="0"/>
              <a:buChar char="→"/>
            </a:pPr>
            <a:r>
              <a:rPr lang="en-GB" sz="3600" dirty="0"/>
              <a:t> Make a flood kit</a:t>
            </a:r>
          </a:p>
          <a:p>
            <a:pPr marL="457200" indent="-457200">
              <a:buFont typeface="Calibri" panose="020F0502020204030204" pitchFamily="34" charset="0"/>
              <a:buChar char="→"/>
            </a:pPr>
            <a:r>
              <a:rPr lang="en-GB" sz="3600" dirty="0"/>
              <a:t> Buy some property flood resilience (PFR)</a:t>
            </a:r>
          </a:p>
        </p:txBody>
      </p:sp>
      <p:pic>
        <p:nvPicPr>
          <p:cNvPr id="5" name="Picture 4">
            <a:extLst>
              <a:ext uri="{FF2B5EF4-FFF2-40B4-BE49-F238E27FC236}">
                <a16:creationId xmlns:a16="http://schemas.microsoft.com/office/drawing/2014/main" id="{85A9F617-018B-CE2F-995B-33CB0EDC68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9862" y="4280064"/>
            <a:ext cx="1785214" cy="1650712"/>
          </a:xfrm>
          <a:prstGeom prst="rect">
            <a:avLst/>
          </a:prstGeom>
        </p:spPr>
      </p:pic>
      <p:pic>
        <p:nvPicPr>
          <p:cNvPr id="4" name="Picture 3">
            <a:extLst>
              <a:ext uri="{FF2B5EF4-FFF2-40B4-BE49-F238E27FC236}">
                <a16:creationId xmlns:a16="http://schemas.microsoft.com/office/drawing/2014/main" id="{5CE7D7F2-D95C-DAB0-D83A-4A79030BC6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5412" y="3467926"/>
            <a:ext cx="1800004" cy="1669659"/>
          </a:xfrm>
          <a:prstGeom prst="rect">
            <a:avLst/>
          </a:prstGeom>
        </p:spPr>
      </p:pic>
      <p:pic>
        <p:nvPicPr>
          <p:cNvPr id="2" name="Picture 1">
            <a:extLst>
              <a:ext uri="{FF2B5EF4-FFF2-40B4-BE49-F238E27FC236}">
                <a16:creationId xmlns:a16="http://schemas.microsoft.com/office/drawing/2014/main" id="{75E01FAE-40DD-8F2F-21ED-424BD58C89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62028" y="2674735"/>
            <a:ext cx="1800004" cy="1676292"/>
          </a:xfrm>
          <a:prstGeom prst="rect">
            <a:avLst/>
          </a:prstGeom>
        </p:spPr>
      </p:pic>
      <p:sp>
        <p:nvSpPr>
          <p:cNvPr id="6" name="TextBox 5">
            <a:extLst>
              <a:ext uri="{FF2B5EF4-FFF2-40B4-BE49-F238E27FC236}">
                <a16:creationId xmlns:a16="http://schemas.microsoft.com/office/drawing/2014/main" id="{452454E3-5094-B332-728C-EBCD97DCD24B}"/>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6777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D09E18-B2DF-AE1F-F2A1-500148C1FDE9}"/>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risk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3" name="Picture 2">
            <a:extLst>
              <a:ext uri="{FF2B5EF4-FFF2-40B4-BE49-F238E27FC236}">
                <a16:creationId xmlns:a16="http://schemas.microsoft.com/office/drawing/2014/main" id="{CEC327DA-24EE-42A4-9E6B-6EFF97038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770" y="4529695"/>
            <a:ext cx="3574086" cy="2194938"/>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806985" y="2560223"/>
            <a:ext cx="4059656" cy="1938992"/>
          </a:xfrm>
          <a:prstGeom prst="rect">
            <a:avLst/>
          </a:prstGeom>
          <a:noFill/>
        </p:spPr>
        <p:txBody>
          <a:bodyPr wrap="square" rtlCol="0">
            <a:spAutoFit/>
          </a:bodyPr>
          <a:lstStyle/>
          <a:p>
            <a:r>
              <a:rPr lang="en-GB" sz="2400" dirty="0"/>
              <a:t>You can do this by going online and looking at flood risk maps.</a:t>
            </a:r>
          </a:p>
          <a:p>
            <a:endParaRPr lang="en-GB" sz="2400" dirty="0"/>
          </a:p>
          <a:p>
            <a:r>
              <a:rPr lang="en-GB" sz="2400" dirty="0"/>
              <a:t>Let’s see if we are at flood risk at this school!</a:t>
            </a:r>
          </a:p>
        </p:txBody>
      </p:sp>
      <p:sp>
        <p:nvSpPr>
          <p:cNvPr id="14" name="TextBox 13">
            <a:extLst>
              <a:ext uri="{FF2B5EF4-FFF2-40B4-BE49-F238E27FC236}">
                <a16:creationId xmlns:a16="http://schemas.microsoft.com/office/drawing/2014/main" id="{6BFB6B4B-1550-4B47-AEA5-8027E256C3E3}"/>
              </a:ext>
            </a:extLst>
          </p:cNvPr>
          <p:cNvSpPr txBox="1"/>
          <p:nvPr/>
        </p:nvSpPr>
        <p:spPr>
          <a:xfrm>
            <a:off x="806985" y="1700715"/>
            <a:ext cx="7229575"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Find out your flood risk!</a:t>
            </a:r>
          </a:p>
        </p:txBody>
      </p:sp>
      <p:sp>
        <p:nvSpPr>
          <p:cNvPr id="12" name="TextBox 11">
            <a:extLst>
              <a:ext uri="{FF2B5EF4-FFF2-40B4-BE49-F238E27FC236}">
                <a16:creationId xmlns:a16="http://schemas.microsoft.com/office/drawing/2014/main" id="{FC9FA311-30FE-4CA2-A466-3E52B8036BF4}"/>
              </a:ext>
            </a:extLst>
          </p:cNvPr>
          <p:cNvSpPr txBox="1"/>
          <p:nvPr/>
        </p:nvSpPr>
        <p:spPr>
          <a:xfrm>
            <a:off x="5262880" y="2823123"/>
            <a:ext cx="6426833" cy="3046988"/>
          </a:xfrm>
          <a:prstGeom prst="rect">
            <a:avLst/>
          </a:prstGeom>
          <a:solidFill>
            <a:schemeClr val="accent2">
              <a:lumMod val="60000"/>
              <a:lumOff val="40000"/>
            </a:schemeClr>
          </a:solidFill>
          <a:ln w="28575">
            <a:solidFill>
              <a:schemeClr val="tx1"/>
            </a:solidFill>
          </a:ln>
        </p:spPr>
        <p:txBody>
          <a:bodyPr wrap="square" rtlCol="0">
            <a:spAutoFit/>
          </a:bodyPr>
          <a:lstStyle/>
          <a:p>
            <a:pPr marL="514350" indent="-514350">
              <a:buFont typeface="+mj-lt"/>
              <a:buAutoNum type="arabicPeriod"/>
            </a:pPr>
            <a:r>
              <a:rPr lang="en-GB" sz="2400" dirty="0"/>
              <a:t>Visit this website: </a:t>
            </a:r>
            <a:r>
              <a:rPr lang="en-GB" sz="2400" dirty="0">
                <a:hlinkClick r:id="rId11"/>
              </a:rPr>
              <a:t>https://flood-warning-information.service.gov.uk/long-term-flood-risk/postcode</a:t>
            </a:r>
            <a:endParaRPr lang="en-GB" sz="2400" dirty="0"/>
          </a:p>
          <a:p>
            <a:pPr marL="514350" indent="-514350">
              <a:buFont typeface="+mj-lt"/>
              <a:buAutoNum type="arabicPeriod"/>
            </a:pPr>
            <a:r>
              <a:rPr lang="en-GB" sz="2400" dirty="0"/>
              <a:t>Put in your post code and select your address</a:t>
            </a:r>
          </a:p>
          <a:p>
            <a:pPr marL="514350" indent="-514350">
              <a:buFont typeface="+mj-lt"/>
              <a:buAutoNum type="arabicPeriod"/>
            </a:pPr>
            <a:r>
              <a:rPr lang="en-GB" sz="2400" dirty="0"/>
              <a:t>Click </a:t>
            </a:r>
            <a:r>
              <a:rPr lang="en-GB" sz="2400" b="1" dirty="0"/>
              <a:t>‘View a map of the risk of flooding from surface water’</a:t>
            </a:r>
          </a:p>
          <a:p>
            <a:pPr marL="514350" indent="-514350">
              <a:buFont typeface="+mj-lt"/>
              <a:buAutoNum type="arabicPeriod"/>
            </a:pPr>
            <a:r>
              <a:rPr lang="en-GB" sz="2400" dirty="0"/>
              <a:t>Select the options from the drop down box to see the risk of flooding from different sources</a:t>
            </a:r>
          </a:p>
        </p:txBody>
      </p:sp>
      <p:sp>
        <p:nvSpPr>
          <p:cNvPr id="2" name="TextBox 1">
            <a:extLst>
              <a:ext uri="{FF2B5EF4-FFF2-40B4-BE49-F238E27FC236}">
                <a16:creationId xmlns:a16="http://schemas.microsoft.com/office/drawing/2014/main" id="{37012492-B5E5-5374-34AD-33A93526DFE7}"/>
              </a:ext>
            </a:extLst>
          </p:cNvPr>
          <p:cNvSpPr txBox="1"/>
          <p:nvPr/>
        </p:nvSpPr>
        <p:spPr>
          <a:xfrm>
            <a:off x="1049770" y="6680788"/>
            <a:ext cx="3268301" cy="184666"/>
          </a:xfrm>
          <a:prstGeom prst="rect">
            <a:avLst/>
          </a:prstGeom>
          <a:noFill/>
        </p:spPr>
        <p:txBody>
          <a:bodyPr wrap="square" rtlCol="0">
            <a:spAutoFit/>
          </a:bodyPr>
          <a:lstStyle/>
          <a:p>
            <a:r>
              <a:rPr lang="en-GB" sz="600" dirty="0"/>
              <a:t>Image: The Environment Agency</a:t>
            </a:r>
          </a:p>
        </p:txBody>
      </p:sp>
      <p:sp>
        <p:nvSpPr>
          <p:cNvPr id="5" name="TextBox 4">
            <a:extLst>
              <a:ext uri="{FF2B5EF4-FFF2-40B4-BE49-F238E27FC236}">
                <a16:creationId xmlns:a16="http://schemas.microsoft.com/office/drawing/2014/main" id="{81E94842-B0F7-FA31-93EA-527D4A7E36AB}"/>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263261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7910FB-A476-D3F3-B9D6-B50EB314A896}"/>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792480" y="2648157"/>
            <a:ext cx="7874000" cy="4093428"/>
          </a:xfrm>
          <a:prstGeom prst="rect">
            <a:avLst/>
          </a:prstGeom>
          <a:noFill/>
        </p:spPr>
        <p:txBody>
          <a:bodyPr wrap="square" rtlCol="0">
            <a:spAutoFit/>
          </a:bodyPr>
          <a:lstStyle/>
          <a:p>
            <a:r>
              <a:rPr lang="en-GB" sz="2500" dirty="0"/>
              <a:t>Flood warnings send a message to your phone when flooding might happen!</a:t>
            </a:r>
          </a:p>
          <a:p>
            <a:endParaRPr lang="en-GB" sz="2500" dirty="0"/>
          </a:p>
          <a:p>
            <a:r>
              <a:rPr lang="en-GB" sz="2500" dirty="0"/>
              <a:t>They only work for flooding from rivers and the sea, not for surface water flooding.</a:t>
            </a:r>
          </a:p>
          <a:p>
            <a:endParaRPr lang="en-GB" sz="2500" dirty="0"/>
          </a:p>
          <a:p>
            <a:r>
              <a:rPr lang="en-GB" sz="2500" dirty="0"/>
              <a:t>They give you a warning so that you can prepare for a flood.</a:t>
            </a:r>
          </a:p>
          <a:p>
            <a:endParaRPr lang="en-GB" sz="2500" dirty="0"/>
          </a:p>
          <a:p>
            <a:r>
              <a:rPr lang="en-GB" sz="2500" dirty="0"/>
              <a:t>You can sign up to them online.</a:t>
            </a:r>
          </a:p>
        </p:txBody>
      </p:sp>
      <p:sp>
        <p:nvSpPr>
          <p:cNvPr id="14" name="TextBox 13">
            <a:extLst>
              <a:ext uri="{FF2B5EF4-FFF2-40B4-BE49-F238E27FC236}">
                <a16:creationId xmlns:a16="http://schemas.microsoft.com/office/drawing/2014/main" id="{6BFB6B4B-1550-4B47-AEA5-8027E256C3E3}"/>
              </a:ext>
            </a:extLst>
          </p:cNvPr>
          <p:cNvSpPr txBox="1"/>
          <p:nvPr/>
        </p:nvSpPr>
        <p:spPr>
          <a:xfrm>
            <a:off x="792480" y="1760274"/>
            <a:ext cx="8981544"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flood warnings do?</a:t>
            </a:r>
          </a:p>
        </p:txBody>
      </p:sp>
      <p:pic>
        <p:nvPicPr>
          <p:cNvPr id="4" name="Picture 3" descr="A screen shot of a phone&#10;&#10;Description automatically generated">
            <a:extLst>
              <a:ext uri="{FF2B5EF4-FFF2-40B4-BE49-F238E27FC236}">
                <a16:creationId xmlns:a16="http://schemas.microsoft.com/office/drawing/2014/main" id="{61697E4D-2D1E-7A66-7369-263516CCAD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4129" y="1503214"/>
            <a:ext cx="2458390" cy="4484827"/>
          </a:xfrm>
          <a:prstGeom prst="rect">
            <a:avLst/>
          </a:prstGeom>
        </p:spPr>
      </p:pic>
      <p:sp>
        <p:nvSpPr>
          <p:cNvPr id="3" name="TextBox 2">
            <a:extLst>
              <a:ext uri="{FF2B5EF4-FFF2-40B4-BE49-F238E27FC236}">
                <a16:creationId xmlns:a16="http://schemas.microsoft.com/office/drawing/2014/main" id="{4354A4A3-FA5F-A9DA-6D50-A814814A2B49}"/>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395556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EB0F1-C8AF-439E-6165-48CDEFC7D2F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2042781" y="1508535"/>
            <a:ext cx="7884160"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do the flood warnings mean?</a:t>
            </a:r>
          </a:p>
        </p:txBody>
      </p:sp>
      <p:pic>
        <p:nvPicPr>
          <p:cNvPr id="24" name="Picture 23">
            <a:extLst>
              <a:ext uri="{FF2B5EF4-FFF2-40B4-BE49-F238E27FC236}">
                <a16:creationId xmlns:a16="http://schemas.microsoft.com/office/drawing/2014/main" id="{0968FCE1-10E6-44BE-A35C-9BC0813938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011" y="2090283"/>
            <a:ext cx="1950854" cy="1816774"/>
          </a:xfrm>
          <a:prstGeom prst="rect">
            <a:avLst/>
          </a:prstGeom>
        </p:spPr>
      </p:pic>
      <p:pic>
        <p:nvPicPr>
          <p:cNvPr id="25" name="Picture 24">
            <a:extLst>
              <a:ext uri="{FF2B5EF4-FFF2-40B4-BE49-F238E27FC236}">
                <a16:creationId xmlns:a16="http://schemas.microsoft.com/office/drawing/2014/main" id="{AB5F30A1-6453-45B0-9453-246213642D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4346" y="2097447"/>
            <a:ext cx="1950854" cy="1809585"/>
          </a:xfrm>
          <a:prstGeom prst="rect">
            <a:avLst/>
          </a:prstGeom>
        </p:spPr>
      </p:pic>
      <p:pic>
        <p:nvPicPr>
          <p:cNvPr id="26" name="Picture 25">
            <a:extLst>
              <a:ext uri="{FF2B5EF4-FFF2-40B4-BE49-F238E27FC236}">
                <a16:creationId xmlns:a16="http://schemas.microsoft.com/office/drawing/2014/main" id="{F86C5B5B-1AB6-4151-9F0C-67AF1E2122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31447" y="2097447"/>
            <a:ext cx="1950854" cy="1803872"/>
          </a:xfrm>
          <a:prstGeom prst="rect">
            <a:avLst/>
          </a:prstGeom>
        </p:spPr>
      </p:pic>
      <p:sp>
        <p:nvSpPr>
          <p:cNvPr id="27" name="TextBox 26">
            <a:extLst>
              <a:ext uri="{FF2B5EF4-FFF2-40B4-BE49-F238E27FC236}">
                <a16:creationId xmlns:a16="http://schemas.microsoft.com/office/drawing/2014/main" id="{45F9A1D1-FCAC-4501-9EEA-CFC43561C22D}"/>
              </a:ext>
            </a:extLst>
          </p:cNvPr>
          <p:cNvSpPr txBox="1"/>
          <p:nvPr/>
        </p:nvSpPr>
        <p:spPr>
          <a:xfrm>
            <a:off x="666101" y="5135287"/>
            <a:ext cx="2753360"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Get your flood kit</a:t>
            </a:r>
          </a:p>
          <a:p>
            <a:pPr marL="285750" indent="-285750">
              <a:spcBef>
                <a:spcPts val="600"/>
              </a:spcBef>
              <a:buFont typeface="Calibri" panose="020F0502020204030204" pitchFamily="34" charset="0"/>
              <a:buChar char="→"/>
            </a:pPr>
            <a:r>
              <a:rPr lang="en-GB" b="1" dirty="0"/>
              <a:t>Check flood warnings</a:t>
            </a:r>
          </a:p>
        </p:txBody>
      </p:sp>
      <p:sp>
        <p:nvSpPr>
          <p:cNvPr id="28" name="TextBox 27">
            <a:extLst>
              <a:ext uri="{FF2B5EF4-FFF2-40B4-BE49-F238E27FC236}">
                <a16:creationId xmlns:a16="http://schemas.microsoft.com/office/drawing/2014/main" id="{6666D61F-411A-4901-AC7A-1FDAD1BAE348}"/>
              </a:ext>
            </a:extLst>
          </p:cNvPr>
          <p:cNvSpPr txBox="1"/>
          <p:nvPr/>
        </p:nvSpPr>
        <p:spPr>
          <a:xfrm>
            <a:off x="7926504" y="3883062"/>
            <a:ext cx="3901759" cy="523220"/>
          </a:xfrm>
          <a:prstGeom prst="rect">
            <a:avLst/>
          </a:prstGeom>
          <a:noFill/>
        </p:spPr>
        <p:txBody>
          <a:bodyPr wrap="square" rtlCol="0">
            <a:spAutoFit/>
          </a:bodyPr>
          <a:lstStyle/>
          <a:p>
            <a:pPr algn="ctr"/>
            <a:r>
              <a:rPr lang="en-GB" sz="2800" b="1" dirty="0"/>
              <a:t>Severe flood warning</a:t>
            </a:r>
          </a:p>
        </p:txBody>
      </p:sp>
      <p:sp>
        <p:nvSpPr>
          <p:cNvPr id="29" name="TextBox 28">
            <a:extLst>
              <a:ext uri="{FF2B5EF4-FFF2-40B4-BE49-F238E27FC236}">
                <a16:creationId xmlns:a16="http://schemas.microsoft.com/office/drawing/2014/main" id="{780487A5-DE4C-49D3-9692-FD8758C8E541}"/>
              </a:ext>
            </a:extLst>
          </p:cNvPr>
          <p:cNvSpPr txBox="1"/>
          <p:nvPr/>
        </p:nvSpPr>
        <p:spPr>
          <a:xfrm>
            <a:off x="118808" y="4475388"/>
            <a:ext cx="3894879" cy="461665"/>
          </a:xfrm>
          <a:prstGeom prst="rect">
            <a:avLst/>
          </a:prstGeom>
          <a:noFill/>
        </p:spPr>
        <p:txBody>
          <a:bodyPr wrap="square" rtlCol="0">
            <a:spAutoFit/>
          </a:bodyPr>
          <a:lstStyle/>
          <a:p>
            <a:pPr algn="ctr"/>
            <a:r>
              <a:rPr lang="en-GB" sz="2400" b="1" dirty="0">
                <a:solidFill>
                  <a:schemeClr val="accent2"/>
                </a:solidFill>
              </a:rPr>
              <a:t>Flooding is possible</a:t>
            </a:r>
          </a:p>
        </p:txBody>
      </p:sp>
      <p:sp>
        <p:nvSpPr>
          <p:cNvPr id="30" name="TextBox 29">
            <a:extLst>
              <a:ext uri="{FF2B5EF4-FFF2-40B4-BE49-F238E27FC236}">
                <a16:creationId xmlns:a16="http://schemas.microsoft.com/office/drawing/2014/main" id="{BC34E0D0-D6C2-4847-9D59-587E7046B831}"/>
              </a:ext>
            </a:extLst>
          </p:cNvPr>
          <p:cNvSpPr txBox="1"/>
          <p:nvPr/>
        </p:nvSpPr>
        <p:spPr>
          <a:xfrm>
            <a:off x="4236425" y="4475388"/>
            <a:ext cx="3211147" cy="461665"/>
          </a:xfrm>
          <a:prstGeom prst="rect">
            <a:avLst/>
          </a:prstGeom>
          <a:noFill/>
        </p:spPr>
        <p:txBody>
          <a:bodyPr wrap="square" rtlCol="0">
            <a:spAutoFit/>
          </a:bodyPr>
          <a:lstStyle/>
          <a:p>
            <a:pPr algn="ctr"/>
            <a:r>
              <a:rPr lang="en-GB" sz="2400" b="1" dirty="0">
                <a:solidFill>
                  <a:schemeClr val="accent2"/>
                </a:solidFill>
              </a:rPr>
              <a:t>Flooding is expected</a:t>
            </a:r>
          </a:p>
        </p:txBody>
      </p:sp>
      <p:sp>
        <p:nvSpPr>
          <p:cNvPr id="31" name="TextBox 30">
            <a:extLst>
              <a:ext uri="{FF2B5EF4-FFF2-40B4-BE49-F238E27FC236}">
                <a16:creationId xmlns:a16="http://schemas.microsoft.com/office/drawing/2014/main" id="{4224263A-8275-406A-BDAE-2D38E84A89B8}"/>
              </a:ext>
            </a:extLst>
          </p:cNvPr>
          <p:cNvSpPr txBox="1"/>
          <p:nvPr/>
        </p:nvSpPr>
        <p:spPr>
          <a:xfrm>
            <a:off x="8271809" y="4394877"/>
            <a:ext cx="3211147" cy="707886"/>
          </a:xfrm>
          <a:prstGeom prst="rect">
            <a:avLst/>
          </a:prstGeom>
          <a:noFill/>
        </p:spPr>
        <p:txBody>
          <a:bodyPr wrap="square" rtlCol="0">
            <a:spAutoFit/>
          </a:bodyPr>
          <a:lstStyle/>
          <a:p>
            <a:pPr algn="ctr"/>
            <a:r>
              <a:rPr lang="en-GB" sz="2000" b="1" dirty="0">
                <a:solidFill>
                  <a:schemeClr val="accent2"/>
                </a:solidFill>
              </a:rPr>
              <a:t>There is a danger to life from the flooding</a:t>
            </a:r>
          </a:p>
        </p:txBody>
      </p:sp>
      <p:sp>
        <p:nvSpPr>
          <p:cNvPr id="32" name="TextBox 31">
            <a:extLst>
              <a:ext uri="{FF2B5EF4-FFF2-40B4-BE49-F238E27FC236}">
                <a16:creationId xmlns:a16="http://schemas.microsoft.com/office/drawing/2014/main" id="{F762E3F4-D777-4500-B91E-75B700F5D0C0}"/>
              </a:ext>
            </a:extLst>
          </p:cNvPr>
          <p:cNvSpPr txBox="1"/>
          <p:nvPr/>
        </p:nvSpPr>
        <p:spPr>
          <a:xfrm>
            <a:off x="4075721" y="5120763"/>
            <a:ext cx="3719834" cy="723275"/>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Turn off gas, water and electricity</a:t>
            </a:r>
          </a:p>
          <a:p>
            <a:pPr marL="285750" indent="-285750">
              <a:spcBef>
                <a:spcPts val="600"/>
              </a:spcBef>
              <a:buFont typeface="Calibri" panose="020F0502020204030204" pitchFamily="34" charset="0"/>
              <a:buChar char="→"/>
            </a:pPr>
            <a:r>
              <a:rPr lang="en-GB" b="1" dirty="0"/>
              <a:t>Move things upstairs</a:t>
            </a:r>
          </a:p>
        </p:txBody>
      </p:sp>
      <p:sp>
        <p:nvSpPr>
          <p:cNvPr id="33" name="TextBox 32">
            <a:extLst>
              <a:ext uri="{FF2B5EF4-FFF2-40B4-BE49-F238E27FC236}">
                <a16:creationId xmlns:a16="http://schemas.microsoft.com/office/drawing/2014/main" id="{8D89D302-3366-450A-B73A-CA5409505F03}"/>
              </a:ext>
            </a:extLst>
          </p:cNvPr>
          <p:cNvSpPr txBox="1"/>
          <p:nvPr/>
        </p:nvSpPr>
        <p:spPr>
          <a:xfrm>
            <a:off x="8001000" y="5120763"/>
            <a:ext cx="4191000" cy="1077218"/>
          </a:xfrm>
          <a:prstGeom prst="rect">
            <a:avLst/>
          </a:prstGeom>
          <a:noFill/>
        </p:spPr>
        <p:txBody>
          <a:bodyPr wrap="square" rtlCol="0">
            <a:spAutoFit/>
          </a:bodyPr>
          <a:lstStyle/>
          <a:p>
            <a:pPr marL="285750" indent="-285750">
              <a:spcBef>
                <a:spcPts val="600"/>
              </a:spcBef>
              <a:buFont typeface="Calibri" panose="020F0502020204030204" pitchFamily="34" charset="0"/>
              <a:buChar char="→"/>
            </a:pPr>
            <a:r>
              <a:rPr lang="en-GB" b="1" dirty="0"/>
              <a:t>Call 999 if you are in danger</a:t>
            </a:r>
          </a:p>
          <a:p>
            <a:pPr marL="285750" indent="-285750">
              <a:spcBef>
                <a:spcPts val="600"/>
              </a:spcBef>
              <a:buFont typeface="Calibri" panose="020F0502020204030204" pitchFamily="34" charset="0"/>
              <a:buChar char="→"/>
            </a:pPr>
            <a:r>
              <a:rPr lang="en-GB" b="1" dirty="0"/>
              <a:t>Follow advice from emergency services</a:t>
            </a:r>
          </a:p>
          <a:p>
            <a:pPr marL="285750" indent="-285750">
              <a:spcBef>
                <a:spcPts val="600"/>
              </a:spcBef>
              <a:buFont typeface="Calibri" panose="020F0502020204030204" pitchFamily="34" charset="0"/>
              <a:buChar char="→"/>
            </a:pPr>
            <a:r>
              <a:rPr lang="en-GB" b="1" dirty="0"/>
              <a:t>Prepare to leave your home</a:t>
            </a:r>
          </a:p>
        </p:txBody>
      </p:sp>
      <p:sp>
        <p:nvSpPr>
          <p:cNvPr id="34" name="TextBox 33">
            <a:extLst>
              <a:ext uri="{FF2B5EF4-FFF2-40B4-BE49-F238E27FC236}">
                <a16:creationId xmlns:a16="http://schemas.microsoft.com/office/drawing/2014/main" id="{72225963-CD30-4353-A7DB-D2886FCE30CB}"/>
              </a:ext>
            </a:extLst>
          </p:cNvPr>
          <p:cNvSpPr txBox="1"/>
          <p:nvPr/>
        </p:nvSpPr>
        <p:spPr>
          <a:xfrm>
            <a:off x="685962" y="3883062"/>
            <a:ext cx="2760572" cy="523220"/>
          </a:xfrm>
          <a:prstGeom prst="rect">
            <a:avLst/>
          </a:prstGeom>
          <a:noFill/>
        </p:spPr>
        <p:txBody>
          <a:bodyPr wrap="square" rtlCol="0">
            <a:spAutoFit/>
          </a:bodyPr>
          <a:lstStyle/>
          <a:p>
            <a:pPr algn="ctr"/>
            <a:r>
              <a:rPr lang="en-GB" sz="2800" b="1" dirty="0"/>
              <a:t>Flood alert</a:t>
            </a:r>
          </a:p>
        </p:txBody>
      </p:sp>
      <p:sp>
        <p:nvSpPr>
          <p:cNvPr id="35" name="TextBox 34">
            <a:extLst>
              <a:ext uri="{FF2B5EF4-FFF2-40B4-BE49-F238E27FC236}">
                <a16:creationId xmlns:a16="http://schemas.microsoft.com/office/drawing/2014/main" id="{843882F2-FD32-4A02-B9B8-41A0703462A1}"/>
              </a:ext>
            </a:extLst>
          </p:cNvPr>
          <p:cNvSpPr txBox="1"/>
          <p:nvPr/>
        </p:nvSpPr>
        <p:spPr>
          <a:xfrm>
            <a:off x="4464262" y="3875898"/>
            <a:ext cx="2760572" cy="523220"/>
          </a:xfrm>
          <a:prstGeom prst="rect">
            <a:avLst/>
          </a:prstGeom>
          <a:noFill/>
        </p:spPr>
        <p:txBody>
          <a:bodyPr wrap="square" rtlCol="0">
            <a:spAutoFit/>
          </a:bodyPr>
          <a:lstStyle/>
          <a:p>
            <a:pPr algn="ctr"/>
            <a:r>
              <a:rPr lang="en-GB" sz="2800" b="1" dirty="0"/>
              <a:t>Flood warning</a:t>
            </a:r>
          </a:p>
        </p:txBody>
      </p:sp>
      <p:sp>
        <p:nvSpPr>
          <p:cNvPr id="19" name="TextBox 18">
            <a:extLst>
              <a:ext uri="{FF2B5EF4-FFF2-40B4-BE49-F238E27FC236}">
                <a16:creationId xmlns:a16="http://schemas.microsoft.com/office/drawing/2014/main" id="{C93EFC61-F9B9-41C9-8490-AAEED87CF337}"/>
              </a:ext>
            </a:extLst>
          </p:cNvPr>
          <p:cNvSpPr txBox="1"/>
          <p:nvPr/>
        </p:nvSpPr>
        <p:spPr>
          <a:xfrm>
            <a:off x="118808" y="6270926"/>
            <a:ext cx="10298407" cy="461665"/>
          </a:xfrm>
          <a:prstGeom prst="rect">
            <a:avLst/>
          </a:prstGeom>
          <a:noFill/>
        </p:spPr>
        <p:txBody>
          <a:bodyPr wrap="square" rtlCol="0">
            <a:spAutoFit/>
          </a:bodyPr>
          <a:lstStyle/>
          <a:p>
            <a:pPr>
              <a:spcBef>
                <a:spcPts val="600"/>
              </a:spcBef>
            </a:pPr>
            <a:r>
              <a:rPr lang="en-GB" sz="2400" b="1" dirty="0">
                <a:solidFill>
                  <a:srgbClr val="309DC3"/>
                </a:solidFill>
              </a:rPr>
              <a:t>Complete the flood warnings match up exercise and stick it in your workbooks.</a:t>
            </a:r>
          </a:p>
        </p:txBody>
      </p:sp>
      <p:sp>
        <p:nvSpPr>
          <p:cNvPr id="3" name="TextBox 2">
            <a:extLst>
              <a:ext uri="{FF2B5EF4-FFF2-40B4-BE49-F238E27FC236}">
                <a16:creationId xmlns:a16="http://schemas.microsoft.com/office/drawing/2014/main" id="{B79CA619-60AB-0C05-59A1-1FD55690C3E2}"/>
              </a:ext>
            </a:extLst>
          </p:cNvPr>
          <p:cNvSpPr txBox="1"/>
          <p:nvPr/>
        </p:nvSpPr>
        <p:spPr>
          <a:xfrm>
            <a:off x="11211127" y="33753"/>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5735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17BF46-83FD-11A1-C05A-60CF2090460C}"/>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warnings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6BFB6B4B-1550-4B47-AEA5-8027E256C3E3}"/>
              </a:ext>
            </a:extLst>
          </p:cNvPr>
          <p:cNvSpPr txBox="1"/>
          <p:nvPr/>
        </p:nvSpPr>
        <p:spPr>
          <a:xfrm>
            <a:off x="879636" y="3568619"/>
            <a:ext cx="1079180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How else can you be warned about flooding?</a:t>
            </a:r>
          </a:p>
        </p:txBody>
      </p:sp>
      <p:sp>
        <p:nvSpPr>
          <p:cNvPr id="13" name="TextBox 12">
            <a:extLst>
              <a:ext uri="{FF2B5EF4-FFF2-40B4-BE49-F238E27FC236}">
                <a16:creationId xmlns:a16="http://schemas.microsoft.com/office/drawing/2014/main" id="{1F63A0EC-11A0-42B8-8FFC-47E88FBC04F6}"/>
              </a:ext>
            </a:extLst>
          </p:cNvPr>
          <p:cNvSpPr txBox="1"/>
          <p:nvPr/>
        </p:nvSpPr>
        <p:spPr>
          <a:xfrm>
            <a:off x="1089061" y="2059102"/>
            <a:ext cx="10325056" cy="1292662"/>
          </a:xfrm>
          <a:prstGeom prst="rect">
            <a:avLst/>
          </a:prstGeom>
          <a:noFill/>
        </p:spPr>
        <p:txBody>
          <a:bodyPr wrap="square" rtlCol="0">
            <a:spAutoFit/>
          </a:bodyPr>
          <a:lstStyle/>
          <a:p>
            <a:r>
              <a:rPr lang="en-GB" sz="2600" dirty="0"/>
              <a:t>Wait a minute… these flood warnings only tell you about flooding that comes from rivers and the sea! It can also come from places like streams and from lots of rain falling on tarmac!</a:t>
            </a:r>
          </a:p>
        </p:txBody>
      </p:sp>
      <p:sp>
        <p:nvSpPr>
          <p:cNvPr id="18" name="TextBox 17">
            <a:extLst>
              <a:ext uri="{FF2B5EF4-FFF2-40B4-BE49-F238E27FC236}">
                <a16:creationId xmlns:a16="http://schemas.microsoft.com/office/drawing/2014/main" id="{D7CAB5A1-70CC-4428-83C1-18654FB3E87B}"/>
              </a:ext>
            </a:extLst>
          </p:cNvPr>
          <p:cNvSpPr txBox="1"/>
          <p:nvPr/>
        </p:nvSpPr>
        <p:spPr>
          <a:xfrm>
            <a:off x="1089062" y="4528067"/>
            <a:ext cx="10401898" cy="192360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600" dirty="0"/>
              <a:t>Met Office weather warnings (Yellow, Amber &amp; Red warnings)</a:t>
            </a:r>
          </a:p>
          <a:p>
            <a:pPr marL="457200" indent="-457200">
              <a:spcAft>
                <a:spcPts val="600"/>
              </a:spcAft>
              <a:buFont typeface="Arial" panose="020B0604020202020204" pitchFamily="34" charset="0"/>
              <a:buChar char="•"/>
            </a:pPr>
            <a:r>
              <a:rPr lang="en-GB" sz="2600" dirty="0"/>
              <a:t>Alerts from mobile phone apps</a:t>
            </a:r>
          </a:p>
          <a:p>
            <a:pPr marL="457200" indent="-457200">
              <a:spcAft>
                <a:spcPts val="600"/>
              </a:spcAft>
              <a:buFont typeface="Arial" panose="020B0604020202020204" pitchFamily="34" charset="0"/>
              <a:buChar char="•"/>
            </a:pPr>
            <a:r>
              <a:rPr lang="en-GB" sz="2600" dirty="0"/>
              <a:t>“Gauge boards” on rivers &amp; streams are big rulers showing how high it is</a:t>
            </a:r>
          </a:p>
          <a:p>
            <a:pPr marL="457200" indent="-457200">
              <a:spcAft>
                <a:spcPts val="600"/>
              </a:spcAft>
              <a:buFont typeface="Arial" panose="020B0604020202020204" pitchFamily="34" charset="0"/>
              <a:buChar char="•"/>
            </a:pPr>
            <a:r>
              <a:rPr lang="en-GB" sz="2600" dirty="0"/>
              <a:t>Watch local news &amp; listen to local radio stations</a:t>
            </a:r>
          </a:p>
        </p:txBody>
      </p:sp>
      <p:sp>
        <p:nvSpPr>
          <p:cNvPr id="3" name="TextBox 2">
            <a:extLst>
              <a:ext uri="{FF2B5EF4-FFF2-40B4-BE49-F238E27FC236}">
                <a16:creationId xmlns:a16="http://schemas.microsoft.com/office/drawing/2014/main" id="{CB0B8208-75DC-F0D6-8111-4D4464D8FE2A}"/>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8337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DEBBA-3963-1CDF-D26E-A45E522C9EE7}"/>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71224" y="633135"/>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plans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660505D7-5646-47E8-976C-57E6F82159D0}"/>
              </a:ext>
            </a:extLst>
          </p:cNvPr>
          <p:cNvSpPr txBox="1"/>
          <p:nvPr/>
        </p:nvSpPr>
        <p:spPr>
          <a:xfrm>
            <a:off x="4005268" y="2384972"/>
            <a:ext cx="7333178" cy="3108543"/>
          </a:xfrm>
          <a:prstGeom prst="rect">
            <a:avLst/>
          </a:prstGeom>
          <a:noFill/>
        </p:spPr>
        <p:txBody>
          <a:bodyPr wrap="square" rtlCol="0">
            <a:spAutoFit/>
          </a:bodyPr>
          <a:lstStyle/>
          <a:p>
            <a:r>
              <a:rPr lang="en-GB" sz="2800" dirty="0"/>
              <a:t>It’s a good idea to have a plan even if your house has never flooded before because they:</a:t>
            </a:r>
          </a:p>
          <a:p>
            <a:endParaRPr lang="en-GB" sz="2800" dirty="0"/>
          </a:p>
          <a:p>
            <a:pPr marL="457200" indent="-457200">
              <a:buFont typeface="Arial" panose="020B0604020202020204" pitchFamily="34" charset="0"/>
              <a:buChar char="•"/>
            </a:pPr>
            <a:r>
              <a:rPr lang="en-GB" sz="2800" dirty="0"/>
              <a:t>Tell you what to do if you receive a flood alert or warning. </a:t>
            </a:r>
          </a:p>
          <a:p>
            <a:pPr marL="457200" indent="-457200">
              <a:buFont typeface="Arial" panose="020B0604020202020204" pitchFamily="34" charset="0"/>
              <a:buChar char="•"/>
            </a:pPr>
            <a:r>
              <a:rPr lang="en-GB" sz="2800" dirty="0"/>
              <a:t>Allow you to prepare for a flood, reducing the impact it could have.</a:t>
            </a:r>
          </a:p>
        </p:txBody>
      </p:sp>
      <p:sp>
        <p:nvSpPr>
          <p:cNvPr id="3" name="TextBox 2">
            <a:extLst>
              <a:ext uri="{FF2B5EF4-FFF2-40B4-BE49-F238E27FC236}">
                <a16:creationId xmlns:a16="http://schemas.microsoft.com/office/drawing/2014/main" id="{C1FFC3CD-770A-6CF4-4BF0-5DBEE81AFF91}"/>
              </a:ext>
            </a:extLst>
          </p:cNvPr>
          <p:cNvSpPr txBox="1"/>
          <p:nvPr/>
        </p:nvSpPr>
        <p:spPr>
          <a:xfrm>
            <a:off x="71224" y="6634621"/>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pic>
        <p:nvPicPr>
          <p:cNvPr id="5" name="Picture 4">
            <a:extLst>
              <a:ext uri="{FF2B5EF4-FFF2-40B4-BE49-F238E27FC236}">
                <a16:creationId xmlns:a16="http://schemas.microsoft.com/office/drawing/2014/main" id="{AA42D129-E726-C668-D5AD-E0E19139C7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198" y="1977150"/>
            <a:ext cx="3162431" cy="4473028"/>
          </a:xfrm>
          <a:prstGeom prst="rect">
            <a:avLst/>
          </a:prstGeom>
        </p:spPr>
      </p:pic>
    </p:spTree>
    <p:extLst>
      <p:ext uri="{BB962C8B-B14F-4D97-AF65-F5344CB8AC3E}">
        <p14:creationId xmlns:p14="http://schemas.microsoft.com/office/powerpoint/2010/main" val="192534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9F98B-A7D0-E7E8-6826-03E30E183B22}"/>
              </a:ext>
            </a:extLst>
          </p:cNvPr>
          <p:cNvPicPr>
            <a:picLocks noGrp="1" noRo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 kits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53CF4CE2-7527-495C-9043-F4E20BF125E3}"/>
              </a:ext>
            </a:extLst>
          </p:cNvPr>
          <p:cNvSpPr txBox="1"/>
          <p:nvPr/>
        </p:nvSpPr>
        <p:spPr>
          <a:xfrm>
            <a:off x="1148080" y="2984212"/>
            <a:ext cx="7204909" cy="3108543"/>
          </a:xfrm>
          <a:prstGeom prst="rect">
            <a:avLst/>
          </a:prstGeom>
          <a:noFill/>
        </p:spPr>
        <p:txBody>
          <a:bodyPr wrap="square" rtlCol="0">
            <a:spAutoFit/>
          </a:bodyPr>
          <a:lstStyle/>
          <a:p>
            <a:r>
              <a:rPr lang="en-GB" sz="2800" dirty="0"/>
              <a:t>A flood kit or ‘grab bag’ is a bag which contains all the items you would need if you had to leave your house for a few days because of flooding!</a:t>
            </a:r>
          </a:p>
          <a:p>
            <a:endParaRPr lang="en-GB" sz="2800" dirty="0"/>
          </a:p>
          <a:p>
            <a:r>
              <a:rPr lang="en-GB" sz="2800" dirty="0"/>
              <a:t>You can prepare your flood kit at any time so that if flooding happens you would be ready to grab it and go.</a:t>
            </a:r>
          </a:p>
        </p:txBody>
      </p:sp>
      <p:sp>
        <p:nvSpPr>
          <p:cNvPr id="14" name="TextBox 13">
            <a:extLst>
              <a:ext uri="{FF2B5EF4-FFF2-40B4-BE49-F238E27FC236}">
                <a16:creationId xmlns:a16="http://schemas.microsoft.com/office/drawing/2014/main" id="{6BFB6B4B-1550-4B47-AEA5-8027E256C3E3}"/>
              </a:ext>
            </a:extLst>
          </p:cNvPr>
          <p:cNvSpPr txBox="1"/>
          <p:nvPr/>
        </p:nvSpPr>
        <p:spPr>
          <a:xfrm>
            <a:off x="1148080" y="2042040"/>
            <a:ext cx="607086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is a flood kit?</a:t>
            </a:r>
          </a:p>
        </p:txBody>
      </p:sp>
      <p:pic>
        <p:nvPicPr>
          <p:cNvPr id="4" name="Picture 3" descr="A blue backpack with brown straps&#10;&#10;Description automatically generated">
            <a:extLst>
              <a:ext uri="{FF2B5EF4-FFF2-40B4-BE49-F238E27FC236}">
                <a16:creationId xmlns:a16="http://schemas.microsoft.com/office/drawing/2014/main" id="{82B91CED-5CCD-E2A2-419B-F6DB2E49C1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1837" y="1729998"/>
            <a:ext cx="2853632" cy="4229819"/>
          </a:xfrm>
          <a:prstGeom prst="rect">
            <a:avLst/>
          </a:prstGeom>
        </p:spPr>
      </p:pic>
      <p:sp>
        <p:nvSpPr>
          <p:cNvPr id="3" name="TextBox 2">
            <a:extLst>
              <a:ext uri="{FF2B5EF4-FFF2-40B4-BE49-F238E27FC236}">
                <a16:creationId xmlns:a16="http://schemas.microsoft.com/office/drawing/2014/main" id="{5DF429A0-881F-422B-C535-972E8BE53231}"/>
              </a:ext>
            </a:extLst>
          </p:cNvPr>
          <p:cNvSpPr txBox="1"/>
          <p:nvPr/>
        </p:nvSpPr>
        <p:spPr>
          <a:xfrm>
            <a:off x="71223" y="6537279"/>
            <a:ext cx="1221331" cy="276999"/>
          </a:xfrm>
          <a:prstGeom prst="rect">
            <a:avLst/>
          </a:prstGeom>
          <a:noFill/>
        </p:spPr>
        <p:txBody>
          <a:bodyPr wrap="square" rtlCol="0">
            <a:spAutoFit/>
          </a:bodyPr>
          <a:lstStyle/>
          <a:p>
            <a:r>
              <a:rPr lang="en-GB" sz="1200" dirty="0">
                <a:solidFill>
                  <a:schemeClr val="bg1">
                    <a:lumMod val="65000"/>
                  </a:schemeClr>
                </a:solidFill>
              </a:rPr>
              <a:t>FT Q C44 R2</a:t>
            </a:r>
          </a:p>
        </p:txBody>
      </p:sp>
    </p:spTree>
    <p:extLst>
      <p:ext uri="{BB962C8B-B14F-4D97-AF65-F5344CB8AC3E}">
        <p14:creationId xmlns:p14="http://schemas.microsoft.com/office/powerpoint/2010/main" val="1898624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E2AA565A-B272-4982-B735-57B40545A745}"/>
</file>

<file path=customXml/itemProps2.xml><?xml version="1.0" encoding="utf-8"?>
<ds:datastoreItem xmlns:ds="http://schemas.openxmlformats.org/officeDocument/2006/customXml" ds:itemID="{B49127BD-076A-4063-82B5-1482B6CEEFAD}"/>
</file>

<file path=customXml/itemProps3.xml><?xml version="1.0" encoding="utf-8"?>
<ds:datastoreItem xmlns:ds="http://schemas.openxmlformats.org/officeDocument/2006/customXml" ds:itemID="{DF18BE06-3612-4AFB-899A-CCED0D3836AC}"/>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Widescreen</PresentationFormat>
  <Paragraphs>164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2026-03-31T15:37:12Z</dcterms:created>
  <dcterms:modified xsi:type="dcterms:W3CDTF">2026-03-31T15:37:20Z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