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9"/>
  </p:notesMasterIdLst>
  <p:handoutMasterIdLst>
    <p:handoutMasterId r:id="rId20"/>
  </p:handoutMasterIdLst>
  <p:sldIdLst>
    <p:sldId id="256" r:id="rId5"/>
    <p:sldId id="268" r:id="rId6"/>
    <p:sldId id="269" r:id="rId7"/>
    <p:sldId id="279" r:id="rId8"/>
    <p:sldId id="270" r:id="rId9"/>
    <p:sldId id="277" r:id="rId10"/>
    <p:sldId id="272" r:id="rId11"/>
    <p:sldId id="273" r:id="rId12"/>
    <p:sldId id="274" r:id="rId13"/>
    <p:sldId id="280" r:id="rId14"/>
    <p:sldId id="278" r:id="rId15"/>
    <p:sldId id="281" r:id="rId16"/>
    <p:sldId id="276" r:id="rId17"/>
    <p:sldId id="31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09DC3"/>
    <a:srgbClr val="ECDC12"/>
    <a:srgbClr val="CC8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C5F4AE-AC7C-4AB5-91DE-12372A00BF50}" v="30" dt="2026-03-31T10:34:50.8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3275" autoAdjust="0"/>
  </p:normalViewPr>
  <p:slideViewPr>
    <p:cSldViewPr snapToGrid="0">
      <p:cViewPr varScale="1">
        <p:scale>
          <a:sx n="91" d="100"/>
          <a:sy n="91" d="100"/>
        </p:scale>
        <p:origin x="96" y="55"/>
      </p:cViewPr>
      <p:guideLst/>
    </p:cSldViewPr>
  </p:slideViewPr>
  <p:notesTextViewPr>
    <p:cViewPr>
      <p:scale>
        <a:sx n="3" d="2"/>
        <a:sy n="3" d="2"/>
      </p:scale>
      <p:origin x="0" y="0"/>
    </p:cViewPr>
  </p:notesTextViewPr>
  <p:sorterViewPr>
    <p:cViewPr>
      <p:scale>
        <a:sx n="100" d="100"/>
        <a:sy n="100" d="100"/>
      </p:scale>
      <p:origin x="0" y="-176"/>
    </p:cViewPr>
  </p:sorterViewPr>
  <p:notesViewPr>
    <p:cSldViewPr snapToGrid="0">
      <p:cViewPr varScale="1">
        <p:scale>
          <a:sx n="65" d="100"/>
          <a:sy n="65" d="100"/>
        </p:scale>
        <p:origin x="2299"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5EE093-164E-4594-8B60-89D09804447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A9B8BAB6-1D3C-45B8-97FA-D02422AE2B1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ECCD9B-6C65-46CB-95AD-0A0160D7C8C1}" type="datetimeFigureOut">
              <a:rPr lang="en-GB" smtClean="0"/>
              <a:t>31/03/2026</a:t>
            </a:fld>
            <a:endParaRPr lang="en-GB" dirty="0"/>
          </a:p>
        </p:txBody>
      </p:sp>
      <p:sp>
        <p:nvSpPr>
          <p:cNvPr id="4" name="Footer Placeholder 3">
            <a:extLst>
              <a:ext uri="{FF2B5EF4-FFF2-40B4-BE49-F238E27FC236}">
                <a16:creationId xmlns:a16="http://schemas.microsoft.com/office/drawing/2014/main" id="{3E84F397-47F0-474D-8B7E-47003C1033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D2587256-7654-413F-BD73-22689FC42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2D4068-2204-4EFD-8C93-79F5F1A7FD0D}" type="slidenum">
              <a:rPr lang="en-GB" smtClean="0"/>
              <a:t>‹#›</a:t>
            </a:fld>
            <a:endParaRPr lang="en-GB" dirty="0"/>
          </a:p>
        </p:txBody>
      </p:sp>
    </p:spTree>
    <p:extLst>
      <p:ext uri="{BB962C8B-B14F-4D97-AF65-F5344CB8AC3E}">
        <p14:creationId xmlns:p14="http://schemas.microsoft.com/office/powerpoint/2010/main" val="171704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A9141-E803-41FC-AA0A-E9A76424AB21}" type="datetimeFigureOut">
              <a:rPr lang="en-GB" smtClean="0"/>
              <a:t>31/03/2026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F70655-02D7-49E5-B559-A8484B61A9A0}" type="slidenum">
              <a:rPr lang="en-GB" smtClean="0"/>
              <a:t>‹#›</a:t>
            </a:fld>
            <a:endParaRPr lang="en-GB" dirty="0"/>
          </a:p>
        </p:txBody>
      </p:sp>
    </p:spTree>
    <p:extLst>
      <p:ext uri="{BB962C8B-B14F-4D97-AF65-F5344CB8AC3E}">
        <p14:creationId xmlns:p14="http://schemas.microsoft.com/office/powerpoint/2010/main" val="975881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a:t>
            </a:fld>
            <a:endParaRPr lang="en-GB" dirty="0"/>
          </a:p>
        </p:txBody>
      </p:sp>
    </p:spTree>
    <p:extLst>
      <p:ext uri="{BB962C8B-B14F-4D97-AF65-F5344CB8AC3E}">
        <p14:creationId xmlns:p14="http://schemas.microsoft.com/office/powerpoint/2010/main" val="210631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10</a:t>
            </a:fld>
            <a:endParaRPr lang="en-GB" dirty="0"/>
          </a:p>
        </p:txBody>
      </p:sp>
    </p:spTree>
    <p:extLst>
      <p:ext uri="{BB962C8B-B14F-4D97-AF65-F5344CB8AC3E}">
        <p14:creationId xmlns:p14="http://schemas.microsoft.com/office/powerpoint/2010/main" val="2516672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11</a:t>
            </a:fld>
            <a:endParaRPr lang="en-GB" dirty="0"/>
          </a:p>
        </p:txBody>
      </p:sp>
    </p:spTree>
    <p:extLst>
      <p:ext uri="{BB962C8B-B14F-4D97-AF65-F5344CB8AC3E}">
        <p14:creationId xmlns:p14="http://schemas.microsoft.com/office/powerpoint/2010/main" val="1849019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12</a:t>
            </a:fld>
            <a:endParaRPr lang="en-GB" dirty="0"/>
          </a:p>
        </p:txBody>
      </p:sp>
    </p:spTree>
    <p:extLst>
      <p:ext uri="{BB962C8B-B14F-4D97-AF65-F5344CB8AC3E}">
        <p14:creationId xmlns:p14="http://schemas.microsoft.com/office/powerpoint/2010/main" val="1032011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13</a:t>
            </a:fld>
            <a:endParaRPr lang="en-GB" dirty="0"/>
          </a:p>
        </p:txBody>
      </p:sp>
    </p:spTree>
    <p:extLst>
      <p:ext uri="{BB962C8B-B14F-4D97-AF65-F5344CB8AC3E}">
        <p14:creationId xmlns:p14="http://schemas.microsoft.com/office/powerpoint/2010/main" val="2988658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CE507-D2E5-2154-5111-48A4BF531E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D1ED10-DE05-E741-67B5-5CC7E74B23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7EEED7-986E-41FD-89F2-E6D93232B9C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FC5755C-52CD-F369-48DB-8521B2DAECA2}"/>
              </a:ext>
            </a:extLst>
          </p:cNvPr>
          <p:cNvSpPr>
            <a:spLocks noGrp="1"/>
          </p:cNvSpPr>
          <p:nvPr>
            <p:ph type="sldNum" sz="quarter" idx="5"/>
          </p:nvPr>
        </p:nvSpPr>
        <p:spPr/>
        <p:txBody>
          <a:bodyPr/>
          <a:lstStyle/>
          <a:p>
            <a:fld id="{92F70655-02D7-49E5-B559-A8484B61A9A0}" type="slidenum">
              <a:rPr lang="en-GB" smtClean="0"/>
              <a:t>14</a:t>
            </a:fld>
            <a:endParaRPr lang="en-GB"/>
          </a:p>
        </p:txBody>
      </p:sp>
    </p:spTree>
    <p:extLst>
      <p:ext uri="{BB962C8B-B14F-4D97-AF65-F5344CB8AC3E}">
        <p14:creationId xmlns:p14="http://schemas.microsoft.com/office/powerpoint/2010/main" val="2266564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2</a:t>
            </a:fld>
            <a:endParaRPr lang="en-GB" dirty="0"/>
          </a:p>
        </p:txBody>
      </p:sp>
    </p:spTree>
    <p:extLst>
      <p:ext uri="{BB962C8B-B14F-4D97-AF65-F5344CB8AC3E}">
        <p14:creationId xmlns:p14="http://schemas.microsoft.com/office/powerpoint/2010/main" val="1730111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3</a:t>
            </a:fld>
            <a:endParaRPr lang="en-GB" dirty="0"/>
          </a:p>
        </p:txBody>
      </p:sp>
    </p:spTree>
    <p:extLst>
      <p:ext uri="{BB962C8B-B14F-4D97-AF65-F5344CB8AC3E}">
        <p14:creationId xmlns:p14="http://schemas.microsoft.com/office/powerpoint/2010/main" val="3288732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4</a:t>
            </a:fld>
            <a:endParaRPr lang="en-GB" dirty="0"/>
          </a:p>
        </p:txBody>
      </p:sp>
    </p:spTree>
    <p:extLst>
      <p:ext uri="{BB962C8B-B14F-4D97-AF65-F5344CB8AC3E}">
        <p14:creationId xmlns:p14="http://schemas.microsoft.com/office/powerpoint/2010/main" val="1071541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5</a:t>
            </a:fld>
            <a:endParaRPr lang="en-GB" dirty="0"/>
          </a:p>
        </p:txBody>
      </p:sp>
    </p:spTree>
    <p:extLst>
      <p:ext uri="{BB962C8B-B14F-4D97-AF65-F5344CB8AC3E}">
        <p14:creationId xmlns:p14="http://schemas.microsoft.com/office/powerpoint/2010/main" val="231656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6</a:t>
            </a:fld>
            <a:endParaRPr lang="en-GB" dirty="0"/>
          </a:p>
        </p:txBody>
      </p:sp>
    </p:spTree>
    <p:extLst>
      <p:ext uri="{BB962C8B-B14F-4D97-AF65-F5344CB8AC3E}">
        <p14:creationId xmlns:p14="http://schemas.microsoft.com/office/powerpoint/2010/main" val="3836721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7</a:t>
            </a:fld>
            <a:endParaRPr lang="en-GB" dirty="0"/>
          </a:p>
        </p:txBody>
      </p:sp>
    </p:spTree>
    <p:extLst>
      <p:ext uri="{BB962C8B-B14F-4D97-AF65-F5344CB8AC3E}">
        <p14:creationId xmlns:p14="http://schemas.microsoft.com/office/powerpoint/2010/main" val="2050664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8</a:t>
            </a:fld>
            <a:endParaRPr lang="en-GB" dirty="0"/>
          </a:p>
        </p:txBody>
      </p:sp>
    </p:spTree>
    <p:extLst>
      <p:ext uri="{BB962C8B-B14F-4D97-AF65-F5344CB8AC3E}">
        <p14:creationId xmlns:p14="http://schemas.microsoft.com/office/powerpoint/2010/main" val="1058142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9</a:t>
            </a:fld>
            <a:endParaRPr lang="en-GB" dirty="0"/>
          </a:p>
        </p:txBody>
      </p:sp>
    </p:spTree>
    <p:extLst>
      <p:ext uri="{BB962C8B-B14F-4D97-AF65-F5344CB8AC3E}">
        <p14:creationId xmlns:p14="http://schemas.microsoft.com/office/powerpoint/2010/main" val="2674284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8139-FC2E-4D51-B744-9BAE450E6BD0}"/>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7A5EB43C-4F3D-4CD6-A876-1481EFC5EF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E12063-6E4B-4B2D-951D-3785D495BAD0}"/>
              </a:ext>
            </a:extLst>
          </p:cNvPr>
          <p:cNvSpPr>
            <a:spLocks noGrp="1"/>
          </p:cNvSpPr>
          <p:nvPr>
            <p:ph type="dt" sz="half" idx="10"/>
          </p:nvPr>
        </p:nvSpPr>
        <p:spPr/>
        <p:txBody>
          <a:bodyPr/>
          <a:lstStyle/>
          <a:p>
            <a:fld id="{B869F5A3-4260-43DA-9A37-CBDD4CF289C8}" type="datetimeFigureOut">
              <a:rPr lang="en-GB" smtClean="0"/>
              <a:t>31/03/2026</a:t>
            </a:fld>
            <a:endParaRPr lang="en-GB" dirty="0"/>
          </a:p>
        </p:txBody>
      </p:sp>
      <p:sp>
        <p:nvSpPr>
          <p:cNvPr id="5" name="Footer Placeholder 4">
            <a:extLst>
              <a:ext uri="{FF2B5EF4-FFF2-40B4-BE49-F238E27FC236}">
                <a16:creationId xmlns:a16="http://schemas.microsoft.com/office/drawing/2014/main" id="{345A5520-1DA6-43F1-953E-A65FB8F26BC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74B67E-0E9B-4D93-B683-535C7275439E}"/>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3222424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BA58-58EA-47B9-94A8-20986E16EFD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8CA683-590B-4C47-9DE0-850B7BB0E5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B37304-ADB1-4685-A037-6D0D0687C562}"/>
              </a:ext>
            </a:extLst>
          </p:cNvPr>
          <p:cNvSpPr>
            <a:spLocks noGrp="1"/>
          </p:cNvSpPr>
          <p:nvPr>
            <p:ph type="dt" sz="half" idx="10"/>
          </p:nvPr>
        </p:nvSpPr>
        <p:spPr/>
        <p:txBody>
          <a:bodyPr/>
          <a:lstStyle/>
          <a:p>
            <a:fld id="{B869F5A3-4260-43DA-9A37-CBDD4CF289C8}" type="datetimeFigureOut">
              <a:rPr lang="en-GB" smtClean="0"/>
              <a:t>31/03/2026</a:t>
            </a:fld>
            <a:endParaRPr lang="en-GB" dirty="0"/>
          </a:p>
        </p:txBody>
      </p:sp>
      <p:sp>
        <p:nvSpPr>
          <p:cNvPr id="5" name="Footer Placeholder 4">
            <a:extLst>
              <a:ext uri="{FF2B5EF4-FFF2-40B4-BE49-F238E27FC236}">
                <a16:creationId xmlns:a16="http://schemas.microsoft.com/office/drawing/2014/main" id="{16C34F05-9671-43FF-915F-BEAE0329AF6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567752D-E30B-40C0-A789-6ED6A6FDF26A}"/>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265104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070E8-D8BF-4A89-8773-882CDD021D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313BDF-026B-4031-872D-1E28752543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396B83-4EEA-4213-BDE2-2C6C82B39AD0}"/>
              </a:ext>
            </a:extLst>
          </p:cNvPr>
          <p:cNvSpPr>
            <a:spLocks noGrp="1"/>
          </p:cNvSpPr>
          <p:nvPr>
            <p:ph type="dt" sz="half" idx="10"/>
          </p:nvPr>
        </p:nvSpPr>
        <p:spPr/>
        <p:txBody>
          <a:bodyPr/>
          <a:lstStyle/>
          <a:p>
            <a:fld id="{B869F5A3-4260-43DA-9A37-CBDD4CF289C8}" type="datetimeFigureOut">
              <a:rPr lang="en-GB" smtClean="0"/>
              <a:t>31/03/2026</a:t>
            </a:fld>
            <a:endParaRPr lang="en-GB" dirty="0"/>
          </a:p>
        </p:txBody>
      </p:sp>
      <p:sp>
        <p:nvSpPr>
          <p:cNvPr id="5" name="Footer Placeholder 4">
            <a:extLst>
              <a:ext uri="{FF2B5EF4-FFF2-40B4-BE49-F238E27FC236}">
                <a16:creationId xmlns:a16="http://schemas.microsoft.com/office/drawing/2014/main" id="{25BBD4FB-096C-4D0D-A961-4C1E3621137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BCD24C6-DCCE-4500-993F-F7C2B9780381}"/>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196214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9B94-AEC0-40A8-A1A0-9D587650D5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43791B-DB41-41CD-AF36-0A15817CAA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DA77D7-3B0B-4BE2-81C1-BEB0BC3DF651}"/>
              </a:ext>
            </a:extLst>
          </p:cNvPr>
          <p:cNvSpPr>
            <a:spLocks noGrp="1"/>
          </p:cNvSpPr>
          <p:nvPr>
            <p:ph type="dt" sz="half" idx="10"/>
          </p:nvPr>
        </p:nvSpPr>
        <p:spPr/>
        <p:txBody>
          <a:bodyPr/>
          <a:lstStyle/>
          <a:p>
            <a:fld id="{B869F5A3-4260-43DA-9A37-CBDD4CF289C8}" type="datetimeFigureOut">
              <a:rPr lang="en-GB" smtClean="0"/>
              <a:t>31/03/2026</a:t>
            </a:fld>
            <a:endParaRPr lang="en-GB" dirty="0"/>
          </a:p>
        </p:txBody>
      </p:sp>
      <p:sp>
        <p:nvSpPr>
          <p:cNvPr id="5" name="Footer Placeholder 4">
            <a:extLst>
              <a:ext uri="{FF2B5EF4-FFF2-40B4-BE49-F238E27FC236}">
                <a16:creationId xmlns:a16="http://schemas.microsoft.com/office/drawing/2014/main" id="{2BA2C6AC-5106-4A03-9A58-E694C6B7075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799A9C4-CDA7-4C69-AA2E-7F43F1AC6142}"/>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238475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1D592-6DC1-45AA-898D-815FCA89DB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EDBE179-D96F-413B-86BE-2669E18B88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D6D766-C212-4855-B310-5980F77EC1E0}"/>
              </a:ext>
            </a:extLst>
          </p:cNvPr>
          <p:cNvSpPr>
            <a:spLocks noGrp="1"/>
          </p:cNvSpPr>
          <p:nvPr>
            <p:ph type="dt" sz="half" idx="10"/>
          </p:nvPr>
        </p:nvSpPr>
        <p:spPr/>
        <p:txBody>
          <a:bodyPr/>
          <a:lstStyle/>
          <a:p>
            <a:fld id="{B869F5A3-4260-43DA-9A37-CBDD4CF289C8}" type="datetimeFigureOut">
              <a:rPr lang="en-GB" smtClean="0"/>
              <a:t>31/03/2026</a:t>
            </a:fld>
            <a:endParaRPr lang="en-GB" dirty="0"/>
          </a:p>
        </p:txBody>
      </p:sp>
      <p:sp>
        <p:nvSpPr>
          <p:cNvPr id="5" name="Footer Placeholder 4">
            <a:extLst>
              <a:ext uri="{FF2B5EF4-FFF2-40B4-BE49-F238E27FC236}">
                <a16:creationId xmlns:a16="http://schemas.microsoft.com/office/drawing/2014/main" id="{E141B2D2-CB5E-4540-9F5E-4DE99024B9B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4480D1B-4B3C-480C-B67D-18A4F599DA50}"/>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515873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EB36-BB85-479E-9756-DD18268424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504146-CA58-4E2D-A1F1-95440F9EC5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5C4CD4-7407-4629-972B-AB4D97556F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C270B1-2DB3-4D27-91BF-CA3F88B05F9C}"/>
              </a:ext>
            </a:extLst>
          </p:cNvPr>
          <p:cNvSpPr>
            <a:spLocks noGrp="1"/>
          </p:cNvSpPr>
          <p:nvPr>
            <p:ph type="dt" sz="half" idx="10"/>
          </p:nvPr>
        </p:nvSpPr>
        <p:spPr/>
        <p:txBody>
          <a:bodyPr/>
          <a:lstStyle/>
          <a:p>
            <a:fld id="{B869F5A3-4260-43DA-9A37-CBDD4CF289C8}" type="datetimeFigureOut">
              <a:rPr lang="en-GB" smtClean="0"/>
              <a:t>31/03/2026</a:t>
            </a:fld>
            <a:endParaRPr lang="en-GB" dirty="0"/>
          </a:p>
        </p:txBody>
      </p:sp>
      <p:sp>
        <p:nvSpPr>
          <p:cNvPr id="6" name="Footer Placeholder 5">
            <a:extLst>
              <a:ext uri="{FF2B5EF4-FFF2-40B4-BE49-F238E27FC236}">
                <a16:creationId xmlns:a16="http://schemas.microsoft.com/office/drawing/2014/main" id="{E5AE5CBE-8F2A-4719-AFF2-D66FE27A099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CC480A1-2DB1-47C8-B9EB-B10C42559947}"/>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2065482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9FD4B-2B34-4D89-A4CE-AA0EA1E5A5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921EDC-0CA3-423F-891F-B6C8125A19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1CC073-1EAF-4E01-AE5C-B9FC3F72C5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7B1383-4BFF-43BD-A896-577CF77096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5DEABD-9928-4D13-8FFC-865B79BAA9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45DB117-95F4-4F8F-A38C-4871F5A02B1B}"/>
              </a:ext>
            </a:extLst>
          </p:cNvPr>
          <p:cNvSpPr>
            <a:spLocks noGrp="1"/>
          </p:cNvSpPr>
          <p:nvPr>
            <p:ph type="dt" sz="half" idx="10"/>
          </p:nvPr>
        </p:nvSpPr>
        <p:spPr/>
        <p:txBody>
          <a:bodyPr/>
          <a:lstStyle/>
          <a:p>
            <a:fld id="{B869F5A3-4260-43DA-9A37-CBDD4CF289C8}" type="datetimeFigureOut">
              <a:rPr lang="en-GB" smtClean="0"/>
              <a:t>31/03/2026</a:t>
            </a:fld>
            <a:endParaRPr lang="en-GB" dirty="0"/>
          </a:p>
        </p:txBody>
      </p:sp>
      <p:sp>
        <p:nvSpPr>
          <p:cNvPr id="8" name="Footer Placeholder 7">
            <a:extLst>
              <a:ext uri="{FF2B5EF4-FFF2-40B4-BE49-F238E27FC236}">
                <a16:creationId xmlns:a16="http://schemas.microsoft.com/office/drawing/2014/main" id="{6115A027-5005-44F2-B5F7-0C2CBB8511DA}"/>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5B6368E6-D9AC-4A8D-826A-FAE8E6E413C2}"/>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387881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B8441-E78C-44D9-9E70-FD28C8EE583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60C1A58-D195-4D8F-A7F1-BC02BF9ACACA}"/>
              </a:ext>
            </a:extLst>
          </p:cNvPr>
          <p:cNvSpPr>
            <a:spLocks noGrp="1"/>
          </p:cNvSpPr>
          <p:nvPr>
            <p:ph type="dt" sz="half" idx="10"/>
          </p:nvPr>
        </p:nvSpPr>
        <p:spPr/>
        <p:txBody>
          <a:bodyPr/>
          <a:lstStyle/>
          <a:p>
            <a:fld id="{B869F5A3-4260-43DA-9A37-CBDD4CF289C8}" type="datetimeFigureOut">
              <a:rPr lang="en-GB" smtClean="0"/>
              <a:t>31/03/2026</a:t>
            </a:fld>
            <a:endParaRPr lang="en-GB" dirty="0"/>
          </a:p>
        </p:txBody>
      </p:sp>
      <p:sp>
        <p:nvSpPr>
          <p:cNvPr id="4" name="Footer Placeholder 3">
            <a:extLst>
              <a:ext uri="{FF2B5EF4-FFF2-40B4-BE49-F238E27FC236}">
                <a16:creationId xmlns:a16="http://schemas.microsoft.com/office/drawing/2014/main" id="{46644E25-01F1-4C86-9BBA-E26B9E3BAA8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8B248CF-3CFB-4D7B-AF1A-BED7CA76423B}"/>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2096366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3CB93D-1D72-4BAC-8764-A967D2470068}"/>
              </a:ext>
            </a:extLst>
          </p:cNvPr>
          <p:cNvSpPr>
            <a:spLocks noGrp="1"/>
          </p:cNvSpPr>
          <p:nvPr>
            <p:ph type="dt" sz="half" idx="10"/>
          </p:nvPr>
        </p:nvSpPr>
        <p:spPr/>
        <p:txBody>
          <a:bodyPr/>
          <a:lstStyle/>
          <a:p>
            <a:fld id="{B869F5A3-4260-43DA-9A37-CBDD4CF289C8}" type="datetimeFigureOut">
              <a:rPr lang="en-GB" smtClean="0"/>
              <a:t>31/03/2026</a:t>
            </a:fld>
            <a:endParaRPr lang="en-GB" dirty="0"/>
          </a:p>
        </p:txBody>
      </p:sp>
      <p:sp>
        <p:nvSpPr>
          <p:cNvPr id="3" name="Footer Placeholder 2">
            <a:extLst>
              <a:ext uri="{FF2B5EF4-FFF2-40B4-BE49-F238E27FC236}">
                <a16:creationId xmlns:a16="http://schemas.microsoft.com/office/drawing/2014/main" id="{34B5D804-1F65-4C78-B3D3-1EC6A7A6678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8343ECA-D9B9-4386-B274-6F7BAF8FD910}"/>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2461384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47FE5-F080-439A-B4C7-BC55B21D27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F54B2E-D84E-4EE8-A067-CDDE778A63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03B9274-594C-4FF6-B753-D35C0C4F7E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65F873-3717-48E4-A6F6-2611DD9D261D}"/>
              </a:ext>
            </a:extLst>
          </p:cNvPr>
          <p:cNvSpPr>
            <a:spLocks noGrp="1"/>
          </p:cNvSpPr>
          <p:nvPr>
            <p:ph type="dt" sz="half" idx="10"/>
          </p:nvPr>
        </p:nvSpPr>
        <p:spPr/>
        <p:txBody>
          <a:bodyPr/>
          <a:lstStyle/>
          <a:p>
            <a:fld id="{B869F5A3-4260-43DA-9A37-CBDD4CF289C8}" type="datetimeFigureOut">
              <a:rPr lang="en-GB" smtClean="0"/>
              <a:t>31/03/2026</a:t>
            </a:fld>
            <a:endParaRPr lang="en-GB" dirty="0"/>
          </a:p>
        </p:txBody>
      </p:sp>
      <p:sp>
        <p:nvSpPr>
          <p:cNvPr id="6" name="Footer Placeholder 5">
            <a:extLst>
              <a:ext uri="{FF2B5EF4-FFF2-40B4-BE49-F238E27FC236}">
                <a16:creationId xmlns:a16="http://schemas.microsoft.com/office/drawing/2014/main" id="{0925D9BD-6E0E-4D63-801D-C7F59EFE8C8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1D92EE0-4D25-4ED7-990B-BA5B21703FE3}"/>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1964449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60E8C-D4D4-425F-87DF-CF17564B6A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67D219-FDF0-4ACF-8EF3-CCE5B0009E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C170C6CE-8014-4738-87AC-23786ED75B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854F25-75AF-4453-B365-16F6DA7C4098}"/>
              </a:ext>
            </a:extLst>
          </p:cNvPr>
          <p:cNvSpPr>
            <a:spLocks noGrp="1"/>
          </p:cNvSpPr>
          <p:nvPr>
            <p:ph type="dt" sz="half" idx="10"/>
          </p:nvPr>
        </p:nvSpPr>
        <p:spPr/>
        <p:txBody>
          <a:bodyPr/>
          <a:lstStyle/>
          <a:p>
            <a:fld id="{B869F5A3-4260-43DA-9A37-CBDD4CF289C8}" type="datetimeFigureOut">
              <a:rPr lang="en-GB" smtClean="0"/>
              <a:t>31/03/2026</a:t>
            </a:fld>
            <a:endParaRPr lang="en-GB" dirty="0"/>
          </a:p>
        </p:txBody>
      </p:sp>
      <p:sp>
        <p:nvSpPr>
          <p:cNvPr id="6" name="Footer Placeholder 5">
            <a:extLst>
              <a:ext uri="{FF2B5EF4-FFF2-40B4-BE49-F238E27FC236}">
                <a16:creationId xmlns:a16="http://schemas.microsoft.com/office/drawing/2014/main" id="{80D8B2A0-BDE3-4876-A522-A0360E9699C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B1EB9CB-6A2C-4599-838D-EE6FDF6782CE}"/>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281299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33B54B-C93C-4722-BC68-58D3FADD4A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D5C756-3566-4C33-A9BE-C1E901179A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128D7D-A200-412C-8832-63F719C952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9F5A3-4260-43DA-9A37-CBDD4CF289C8}" type="datetimeFigureOut">
              <a:rPr lang="en-GB" smtClean="0"/>
              <a:t>31/03/2026</a:t>
            </a:fld>
            <a:endParaRPr lang="en-GB" dirty="0"/>
          </a:p>
        </p:txBody>
      </p:sp>
      <p:sp>
        <p:nvSpPr>
          <p:cNvPr id="5" name="Footer Placeholder 4">
            <a:extLst>
              <a:ext uri="{FF2B5EF4-FFF2-40B4-BE49-F238E27FC236}">
                <a16:creationId xmlns:a16="http://schemas.microsoft.com/office/drawing/2014/main" id="{22D2F3BE-4A73-4F3E-8647-CDD47774F4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267B2F4A-D9D9-4982-865D-8F26A120AA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2089A-6D49-4CEF-9D08-76C622D06676}" type="slidenum">
              <a:rPr lang="en-GB" smtClean="0"/>
              <a:t>‹#›</a:t>
            </a:fld>
            <a:endParaRPr lang="en-GB" dirty="0"/>
          </a:p>
        </p:txBody>
      </p:sp>
    </p:spTree>
    <p:extLst>
      <p:ext uri="{BB962C8B-B14F-4D97-AF65-F5344CB8AC3E}">
        <p14:creationId xmlns:p14="http://schemas.microsoft.com/office/powerpoint/2010/main" val="2127944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hyperlink" Target="https://pixabay.com/en/boys-studying-children-student-1844435/" TargetMode="External"/><Relationship Id="rId5" Type="http://schemas.openxmlformats.org/officeDocument/2006/relationships/image" Target="../media/image3.png"/><Relationship Id="rId10"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thefloodhub.co.uk/learning/" TargetMode="External"/><Relationship Id="rId3" Type="http://schemas.openxmlformats.org/officeDocument/2006/relationships/image" Target="../media/image1.png"/><Relationship Id="rId7" Type="http://schemas.openxmlformats.org/officeDocument/2006/relationships/hyperlink" Target="https://thefloodhubpeople.co.uk/" TargetMode="External"/><Relationship Id="rId12"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hyperlink" Target="https://www.goodfreephotos.com/vector-images/happy-water-droplet-vector-files.png.php" TargetMode="External"/><Relationship Id="rId5" Type="http://schemas.openxmlformats.org/officeDocument/2006/relationships/image" Target="../media/image3.png"/><Relationship Id="rId10" Type="http://schemas.microsoft.com/office/2007/relationships/hdphoto" Target="../media/hdphoto1.wdp"/><Relationship Id="rId4" Type="http://schemas.openxmlformats.org/officeDocument/2006/relationships/image" Target="../media/image13.pn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hyperlink" Target="https://openclipart.org/detail/280406/pencil-doodling" TargetMode="External"/><Relationship Id="rId4" Type="http://schemas.openxmlformats.org/officeDocument/2006/relationships/image" Target="../media/image3.png"/><Relationship Id="rId9" Type="http://schemas.openxmlformats.org/officeDocument/2006/relationships/hyperlink" Target="https://www.goodfreephotos.com/vector-images/happy-water-droplet-vector-files.png.php" TargetMode="Externa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10" Type="http://schemas.openxmlformats.org/officeDocument/2006/relationships/image" Target="../media/image5.jp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7.jp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hyperlink" Target="https://www.geograph.org.uk/photo/1278873"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hyperlink" Target="https://www.geograph.org.uk/profile/23904" TargetMode="External"/><Relationship Id="rId5" Type="http://schemas.openxmlformats.org/officeDocument/2006/relationships/image" Target="../media/image3.png"/><Relationship Id="rId10" Type="http://schemas.openxmlformats.org/officeDocument/2006/relationships/hyperlink" Target="http://creativecommons.org/licenses/by-sa/2.0/" TargetMode="External"/><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10" Type="http://schemas.openxmlformats.org/officeDocument/2006/relationships/hyperlink" Target="https://www.youtube.com/watch?v=aV_V_4bMwPI" TargetMode="External"/><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image" Target="../media/image10.sv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BA4771-0A3C-BD7A-4193-0986F0A219C6}"/>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7" name="Rectangle 6">
            <a:extLst>
              <a:ext uri="{FF2B5EF4-FFF2-40B4-BE49-F238E27FC236}">
                <a16:creationId xmlns:a16="http://schemas.microsoft.com/office/drawing/2014/main" id="{B36EB31A-2791-4976-922B-B05727066594}"/>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1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The Dangers and Impacts of Flooding</a:t>
            </a:r>
          </a:p>
        </p:txBody>
      </p:sp>
      <p:pic>
        <p:nvPicPr>
          <p:cNvPr id="5" name="Picture 4">
            <a:extLst>
              <a:ext uri="{FF2B5EF4-FFF2-40B4-BE49-F238E27FC236}">
                <a16:creationId xmlns:a16="http://schemas.microsoft.com/office/drawing/2014/main" id="{4F6F13F3-955B-48F3-9080-279AA38E793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6" name="Picture 5">
            <a:extLst>
              <a:ext uri="{FF2B5EF4-FFF2-40B4-BE49-F238E27FC236}">
                <a16:creationId xmlns:a16="http://schemas.microsoft.com/office/drawing/2014/main" id="{F6254C9B-FBDC-4027-A0AA-BCF1CC3C9C3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8" name="Picture 7">
            <a:extLst>
              <a:ext uri="{FF2B5EF4-FFF2-40B4-BE49-F238E27FC236}">
                <a16:creationId xmlns:a16="http://schemas.microsoft.com/office/drawing/2014/main" id="{B1FBF616-BC3A-4D9E-A529-F60B57EE2A5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24" name="TextBox 23">
            <a:extLst>
              <a:ext uri="{FF2B5EF4-FFF2-40B4-BE49-F238E27FC236}">
                <a16:creationId xmlns:a16="http://schemas.microsoft.com/office/drawing/2014/main" id="{CE33A09C-98F3-4C8C-97BD-B4C169F86EF1}"/>
              </a:ext>
            </a:extLst>
          </p:cNvPr>
          <p:cNvSpPr txBox="1"/>
          <p:nvPr/>
        </p:nvSpPr>
        <p:spPr>
          <a:xfrm>
            <a:off x="949320" y="2202219"/>
            <a:ext cx="10783768" cy="1077218"/>
          </a:xfrm>
          <a:prstGeom prst="rect">
            <a:avLst/>
          </a:prstGeom>
          <a:noFill/>
        </p:spPr>
        <p:txBody>
          <a:bodyPr wrap="square" rtlCol="0">
            <a:spAutoFit/>
          </a:bodyPr>
          <a:lstStyle/>
          <a:p>
            <a:pPr marL="285750" indent="-285750">
              <a:buFont typeface="Arial" panose="020B0604020202020204" pitchFamily="34" charset="0"/>
              <a:buChar char="•"/>
            </a:pPr>
            <a:r>
              <a:rPr lang="en-GB" sz="3200" dirty="0"/>
              <a:t>To understand the dangers, impacts and damages that can be caused by flooding.</a:t>
            </a:r>
          </a:p>
        </p:txBody>
      </p:sp>
      <p:sp>
        <p:nvSpPr>
          <p:cNvPr id="9" name="TextBox 8">
            <a:extLst>
              <a:ext uri="{FF2B5EF4-FFF2-40B4-BE49-F238E27FC236}">
                <a16:creationId xmlns:a16="http://schemas.microsoft.com/office/drawing/2014/main" id="{E2C89A80-7800-48D9-B1D9-D5E2B9F13507}"/>
              </a:ext>
            </a:extLst>
          </p:cNvPr>
          <p:cNvSpPr txBox="1"/>
          <p:nvPr/>
        </p:nvSpPr>
        <p:spPr>
          <a:xfrm>
            <a:off x="1360692" y="1520650"/>
            <a:ext cx="3416999"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Lesson aim:</a:t>
            </a:r>
          </a:p>
        </p:txBody>
      </p:sp>
      <p:sp>
        <p:nvSpPr>
          <p:cNvPr id="10" name="TextBox 9">
            <a:extLst>
              <a:ext uri="{FF2B5EF4-FFF2-40B4-BE49-F238E27FC236}">
                <a16:creationId xmlns:a16="http://schemas.microsoft.com/office/drawing/2014/main" id="{DA99B3E5-081E-43B2-A039-D1B21A8043BA}"/>
              </a:ext>
            </a:extLst>
          </p:cNvPr>
          <p:cNvSpPr txBox="1"/>
          <p:nvPr/>
        </p:nvSpPr>
        <p:spPr>
          <a:xfrm>
            <a:off x="949320" y="4072027"/>
            <a:ext cx="10464797" cy="2062103"/>
          </a:xfrm>
          <a:prstGeom prst="rect">
            <a:avLst/>
          </a:prstGeom>
          <a:noFill/>
        </p:spPr>
        <p:txBody>
          <a:bodyPr wrap="square" rtlCol="0">
            <a:spAutoFit/>
          </a:bodyPr>
          <a:lstStyle/>
          <a:p>
            <a:pPr marL="457200" lvl="0" indent="-457200">
              <a:buFont typeface="Arial" panose="020B0604020202020204" pitchFamily="34" charset="0"/>
              <a:buChar char="•"/>
            </a:pPr>
            <a:r>
              <a:rPr lang="en-GB" sz="3200" dirty="0"/>
              <a:t>To name some of the dangers and impacts that can be caused by flooding.</a:t>
            </a:r>
          </a:p>
          <a:p>
            <a:pPr marL="457200" indent="-457200">
              <a:buFont typeface="Arial" panose="020B0604020202020204" pitchFamily="34" charset="0"/>
              <a:buChar char="•"/>
            </a:pPr>
            <a:r>
              <a:rPr lang="en-GB" sz="3200" dirty="0"/>
              <a:t>To learn about the damage caused in a recent UK flood.  </a:t>
            </a:r>
          </a:p>
          <a:p>
            <a:pPr marL="457200" indent="-457200">
              <a:buFont typeface="Arial" panose="020B0604020202020204" pitchFamily="34" charset="0"/>
              <a:buChar char="•"/>
            </a:pPr>
            <a:r>
              <a:rPr lang="en-GB" sz="3200" dirty="0"/>
              <a:t>To know that flooding can happen all over the world.</a:t>
            </a:r>
          </a:p>
        </p:txBody>
      </p:sp>
      <p:sp>
        <p:nvSpPr>
          <p:cNvPr id="11" name="TextBox 10">
            <a:extLst>
              <a:ext uri="{FF2B5EF4-FFF2-40B4-BE49-F238E27FC236}">
                <a16:creationId xmlns:a16="http://schemas.microsoft.com/office/drawing/2014/main" id="{540FED8A-91B0-45C6-BB44-BC3BC937F09B}"/>
              </a:ext>
            </a:extLst>
          </p:cNvPr>
          <p:cNvSpPr txBox="1"/>
          <p:nvPr/>
        </p:nvSpPr>
        <p:spPr>
          <a:xfrm>
            <a:off x="1360692" y="3302586"/>
            <a:ext cx="4821026"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Lesson objectives:</a:t>
            </a:r>
          </a:p>
        </p:txBody>
      </p:sp>
      <p:sp>
        <p:nvSpPr>
          <p:cNvPr id="2" name="TextBox 1">
            <a:extLst>
              <a:ext uri="{FF2B5EF4-FFF2-40B4-BE49-F238E27FC236}">
                <a16:creationId xmlns:a16="http://schemas.microsoft.com/office/drawing/2014/main" id="{23EECE3C-A76E-BF7D-8B3B-6C483DA889CD}"/>
              </a:ext>
            </a:extLst>
          </p:cNvPr>
          <p:cNvSpPr txBox="1">
            <a:spLocks noGrp="1" noRot="1" noMove="1" noResize="1" noEditPoints="1" noAdjustHandles="1" noChangeArrowheads="1" noChangeShapeType="1"/>
          </p:cNvSpPr>
          <p:nvPr/>
        </p:nvSpPr>
        <p:spPr>
          <a:xfrm>
            <a:off x="74267" y="6503265"/>
            <a:ext cx="1038653"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C45 R2</a:t>
            </a:r>
          </a:p>
        </p:txBody>
      </p:sp>
    </p:spTree>
    <p:extLst>
      <p:ext uri="{BB962C8B-B14F-4D97-AF65-F5344CB8AC3E}">
        <p14:creationId xmlns:p14="http://schemas.microsoft.com/office/powerpoint/2010/main" val="2176627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070441-247E-B602-46C1-218F0D8A8C1E}"/>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Flooding in other parts of the world</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36880" y="6017092"/>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4" name="TextBox 13">
            <a:extLst>
              <a:ext uri="{FF2B5EF4-FFF2-40B4-BE49-F238E27FC236}">
                <a16:creationId xmlns:a16="http://schemas.microsoft.com/office/drawing/2014/main" id="{6BFB6B4B-1550-4B47-AEA5-8027E256C3E3}"/>
              </a:ext>
            </a:extLst>
          </p:cNvPr>
          <p:cNvSpPr txBox="1"/>
          <p:nvPr/>
        </p:nvSpPr>
        <p:spPr>
          <a:xfrm>
            <a:off x="515018" y="1649393"/>
            <a:ext cx="11161964" cy="1446550"/>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Flooding and storms can happen all over the world, not just in the United Kingdom.</a:t>
            </a:r>
          </a:p>
        </p:txBody>
      </p:sp>
      <p:sp>
        <p:nvSpPr>
          <p:cNvPr id="12" name="TextBox 11">
            <a:extLst>
              <a:ext uri="{FF2B5EF4-FFF2-40B4-BE49-F238E27FC236}">
                <a16:creationId xmlns:a16="http://schemas.microsoft.com/office/drawing/2014/main" id="{9E25A718-8476-4EF4-9EAD-A69F9E324FE8}"/>
              </a:ext>
            </a:extLst>
          </p:cNvPr>
          <p:cNvSpPr txBox="1"/>
          <p:nvPr/>
        </p:nvSpPr>
        <p:spPr>
          <a:xfrm>
            <a:off x="3988654" y="3131235"/>
            <a:ext cx="8006701" cy="3539430"/>
          </a:xfrm>
          <a:prstGeom prst="rect">
            <a:avLst/>
          </a:prstGeom>
          <a:noFill/>
        </p:spPr>
        <p:txBody>
          <a:bodyPr wrap="square" rtlCol="0">
            <a:spAutoFit/>
          </a:bodyPr>
          <a:lstStyle/>
          <a:p>
            <a:r>
              <a:rPr lang="en-GB" sz="3200" dirty="0">
                <a:solidFill>
                  <a:schemeClr val="accent2"/>
                </a:solidFill>
              </a:rPr>
              <a:t>Storms</a:t>
            </a:r>
            <a:r>
              <a:rPr lang="en-GB" sz="3200" dirty="0"/>
              <a:t> may be called </a:t>
            </a:r>
            <a:r>
              <a:rPr lang="en-GB" sz="3200" dirty="0">
                <a:solidFill>
                  <a:schemeClr val="accent2"/>
                </a:solidFill>
              </a:rPr>
              <a:t>typhoons, hurricanes and cyclones</a:t>
            </a:r>
            <a:r>
              <a:rPr lang="en-GB" sz="3200" dirty="0"/>
              <a:t> in other parts of the world and they cause a lot of damage.</a:t>
            </a:r>
          </a:p>
          <a:p>
            <a:endParaRPr lang="en-GB" sz="3200" dirty="0"/>
          </a:p>
          <a:p>
            <a:r>
              <a:rPr lang="en-GB" sz="3200" dirty="0"/>
              <a:t>Some of the wettest weather occurs in the poorest parts of the world where they may not be able to recover as quickly.</a:t>
            </a:r>
          </a:p>
        </p:txBody>
      </p:sp>
      <p:pic>
        <p:nvPicPr>
          <p:cNvPr id="4" name="Picture 3" descr="A green and blue globe&#10;&#10;Description automatically generated">
            <a:extLst>
              <a:ext uri="{FF2B5EF4-FFF2-40B4-BE49-F238E27FC236}">
                <a16:creationId xmlns:a16="http://schemas.microsoft.com/office/drawing/2014/main" id="{7E2D23CE-47CF-BC66-F2C4-E34FFBE332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3562" y="3429000"/>
            <a:ext cx="2672862" cy="2672862"/>
          </a:xfrm>
          <a:prstGeom prst="rect">
            <a:avLst/>
          </a:prstGeom>
        </p:spPr>
      </p:pic>
      <p:sp>
        <p:nvSpPr>
          <p:cNvPr id="5" name="TextBox 4">
            <a:extLst>
              <a:ext uri="{FF2B5EF4-FFF2-40B4-BE49-F238E27FC236}">
                <a16:creationId xmlns:a16="http://schemas.microsoft.com/office/drawing/2014/main" id="{FF7EC024-C394-A19C-7651-54D48371B2CB}"/>
              </a:ext>
            </a:extLst>
          </p:cNvPr>
          <p:cNvSpPr txBox="1"/>
          <p:nvPr/>
        </p:nvSpPr>
        <p:spPr>
          <a:xfrm>
            <a:off x="74267" y="6503265"/>
            <a:ext cx="1038653"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C45 R2</a:t>
            </a:r>
          </a:p>
        </p:txBody>
      </p:sp>
    </p:spTree>
    <p:extLst>
      <p:ext uri="{BB962C8B-B14F-4D97-AF65-F5344CB8AC3E}">
        <p14:creationId xmlns:p14="http://schemas.microsoft.com/office/powerpoint/2010/main" val="1932694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1B44BC-B6C9-40A8-6C85-D8B6EAA574C8}"/>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36880" y="6017092"/>
            <a:ext cx="1603140" cy="704292"/>
          </a:xfrm>
          <a:prstGeom prst="rect">
            <a:avLst/>
          </a:prstGeom>
        </p:spPr>
      </p:pic>
      <p:sp>
        <p:nvSpPr>
          <p:cNvPr id="26" name="Rectangle 25">
            <a:extLst>
              <a:ext uri="{FF2B5EF4-FFF2-40B4-BE49-F238E27FC236}">
                <a16:creationId xmlns:a16="http://schemas.microsoft.com/office/drawing/2014/main" id="{BA877D5A-77CD-44EA-B753-4ADC50695DF6}"/>
              </a:ext>
            </a:extLst>
          </p:cNvPr>
          <p:cNvSpPr/>
          <p:nvPr/>
        </p:nvSpPr>
        <p:spPr>
          <a:xfrm>
            <a:off x="0" y="569149"/>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1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Group exercise: News report following a flood</a:t>
            </a:r>
          </a:p>
        </p:txBody>
      </p:sp>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53CF4CE2-7527-495C-9043-F4E20BF125E3}"/>
              </a:ext>
            </a:extLst>
          </p:cNvPr>
          <p:cNvSpPr txBox="1"/>
          <p:nvPr/>
        </p:nvSpPr>
        <p:spPr>
          <a:xfrm>
            <a:off x="347154" y="2010980"/>
            <a:ext cx="11386701" cy="4524315"/>
          </a:xfrm>
          <a:prstGeom prst="rect">
            <a:avLst/>
          </a:prstGeom>
          <a:noFill/>
        </p:spPr>
        <p:txBody>
          <a:bodyPr wrap="square" rtlCol="0">
            <a:spAutoFit/>
          </a:bodyPr>
          <a:lstStyle/>
          <a:p>
            <a:pPr marL="457200" indent="-457200">
              <a:buFont typeface="Arial" panose="020B0604020202020204" pitchFamily="34" charset="0"/>
              <a:buChar char="•"/>
            </a:pPr>
            <a:r>
              <a:rPr lang="en-GB" sz="3200" dirty="0"/>
              <a:t>In groups of three, choose a UK storm of your choice. </a:t>
            </a:r>
          </a:p>
          <a:p>
            <a:pPr marL="457200" indent="-457200">
              <a:buFont typeface="Arial" panose="020B0604020202020204" pitchFamily="34" charset="0"/>
              <a:buChar char="•"/>
            </a:pPr>
            <a:r>
              <a:rPr lang="en-GB" sz="3200" dirty="0"/>
              <a:t>Research </a:t>
            </a:r>
            <a:r>
              <a:rPr lang="en-GB" sz="3200" b="1" dirty="0">
                <a:solidFill>
                  <a:schemeClr val="accent6"/>
                </a:solidFill>
              </a:rPr>
              <a:t>when and where it happened, why it happened and the damage and dangers caused by the flood water.</a:t>
            </a:r>
            <a:r>
              <a:rPr lang="en-GB" sz="3200" b="1" dirty="0"/>
              <a:t> </a:t>
            </a:r>
          </a:p>
          <a:p>
            <a:pPr marL="457200" indent="-457200">
              <a:buFont typeface="Arial" panose="020B0604020202020204" pitchFamily="34" charset="0"/>
              <a:buChar char="•"/>
            </a:pPr>
            <a:r>
              <a:rPr lang="en-GB" sz="3200" b="1" dirty="0">
                <a:solidFill>
                  <a:schemeClr val="accent6"/>
                </a:solidFill>
              </a:rPr>
              <a:t>One</a:t>
            </a:r>
            <a:r>
              <a:rPr lang="en-GB" sz="3200" dirty="0"/>
              <a:t> of you will be the </a:t>
            </a:r>
            <a:r>
              <a:rPr lang="en-GB" sz="3200" b="1" dirty="0">
                <a:solidFill>
                  <a:schemeClr val="accent6"/>
                </a:solidFill>
              </a:rPr>
              <a:t>reporter</a:t>
            </a:r>
            <a:r>
              <a:rPr lang="en-GB" sz="3200" dirty="0"/>
              <a:t> and interview the other </a:t>
            </a:r>
            <a:r>
              <a:rPr lang="en-GB" sz="3200" b="1" dirty="0">
                <a:solidFill>
                  <a:schemeClr val="accent6"/>
                </a:solidFill>
              </a:rPr>
              <a:t>two</a:t>
            </a:r>
            <a:r>
              <a:rPr lang="en-GB" sz="3200" dirty="0"/>
              <a:t>, who will be a </a:t>
            </a:r>
            <a:r>
              <a:rPr lang="en-GB" sz="3200" b="1" dirty="0">
                <a:solidFill>
                  <a:schemeClr val="accent6"/>
                </a:solidFill>
              </a:rPr>
              <a:t>homeowner and a business owner. </a:t>
            </a:r>
          </a:p>
          <a:p>
            <a:pPr marL="457200" indent="-457200">
              <a:buFont typeface="Arial" panose="020B0604020202020204" pitchFamily="34" charset="0"/>
              <a:buChar char="•"/>
            </a:pPr>
            <a:r>
              <a:rPr lang="en-GB" sz="3200" b="1" dirty="0">
                <a:solidFill>
                  <a:schemeClr val="accent6"/>
                </a:solidFill>
              </a:rPr>
              <a:t>As a group, decide up to ten questions and answers</a:t>
            </a:r>
            <a:r>
              <a:rPr lang="en-GB" sz="3200" b="1" dirty="0"/>
              <a:t> </a:t>
            </a:r>
            <a:r>
              <a:rPr lang="en-GB" sz="3200" dirty="0"/>
              <a:t>related to your flood event.</a:t>
            </a:r>
          </a:p>
          <a:p>
            <a:pPr marL="457200" indent="-457200">
              <a:buFont typeface="Arial" panose="020B0604020202020204" pitchFamily="34" charset="0"/>
              <a:buChar char="•"/>
            </a:pPr>
            <a:r>
              <a:rPr lang="en-GB" sz="3200" dirty="0"/>
              <a:t>You will then act out your interview in front of the class to educate them about your chosen flood.</a:t>
            </a:r>
          </a:p>
        </p:txBody>
      </p:sp>
      <p:sp>
        <p:nvSpPr>
          <p:cNvPr id="4" name="TextBox 3">
            <a:extLst>
              <a:ext uri="{FF2B5EF4-FFF2-40B4-BE49-F238E27FC236}">
                <a16:creationId xmlns:a16="http://schemas.microsoft.com/office/drawing/2014/main" id="{5E7A4EFE-0569-E1BF-7AC5-B64649F71A47}"/>
              </a:ext>
            </a:extLst>
          </p:cNvPr>
          <p:cNvSpPr txBox="1">
            <a:spLocks noGrp="1" noRot="1" noMove="1" noResize="1" noEditPoints="1" noAdjustHandles="1" noChangeArrowheads="1" noChangeShapeType="1"/>
          </p:cNvSpPr>
          <p:nvPr/>
        </p:nvSpPr>
        <p:spPr>
          <a:xfrm>
            <a:off x="74267" y="6503265"/>
            <a:ext cx="1038653"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C45 R2</a:t>
            </a:r>
          </a:p>
        </p:txBody>
      </p:sp>
    </p:spTree>
    <p:extLst>
      <p:ext uri="{BB962C8B-B14F-4D97-AF65-F5344CB8AC3E}">
        <p14:creationId xmlns:p14="http://schemas.microsoft.com/office/powerpoint/2010/main" val="2292673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372AE5-DC5C-E74A-2671-11405B77FF4A}"/>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Lesson recap</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36880" y="6017092"/>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4" name="TextBox 13">
            <a:extLst>
              <a:ext uri="{FF2B5EF4-FFF2-40B4-BE49-F238E27FC236}">
                <a16:creationId xmlns:a16="http://schemas.microsoft.com/office/drawing/2014/main" id="{6BFB6B4B-1550-4B47-AEA5-8027E256C3E3}"/>
              </a:ext>
            </a:extLst>
          </p:cNvPr>
          <p:cNvSpPr txBox="1"/>
          <p:nvPr/>
        </p:nvSpPr>
        <p:spPr>
          <a:xfrm>
            <a:off x="149828" y="1950465"/>
            <a:ext cx="3653560" cy="1200329"/>
          </a:xfrm>
          <a:prstGeom prst="rect">
            <a:avLst/>
          </a:prstGeom>
          <a:noFill/>
        </p:spPr>
        <p:txBody>
          <a:bodyPr wrap="square" rtlCol="0">
            <a:spAutoFit/>
          </a:bodyPr>
          <a:lstStyle/>
          <a:p>
            <a:pPr algn="just"/>
            <a:r>
              <a:rPr lang="en-GB" sz="36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Flooding can have an impact on:</a:t>
            </a:r>
          </a:p>
        </p:txBody>
      </p:sp>
      <p:sp>
        <p:nvSpPr>
          <p:cNvPr id="26" name="TextBox 25">
            <a:extLst>
              <a:ext uri="{FF2B5EF4-FFF2-40B4-BE49-F238E27FC236}">
                <a16:creationId xmlns:a16="http://schemas.microsoft.com/office/drawing/2014/main" id="{28251292-299E-4C80-B4BD-987E8783BA0C}"/>
              </a:ext>
            </a:extLst>
          </p:cNvPr>
          <p:cNvSpPr txBox="1"/>
          <p:nvPr/>
        </p:nvSpPr>
        <p:spPr>
          <a:xfrm>
            <a:off x="347154" y="3692740"/>
            <a:ext cx="2970245" cy="2554545"/>
          </a:xfrm>
          <a:prstGeom prst="rect">
            <a:avLst/>
          </a:prstGeom>
          <a:noFill/>
        </p:spPr>
        <p:txBody>
          <a:bodyPr wrap="square" rtlCol="0">
            <a:spAutoFit/>
          </a:bodyPr>
          <a:lstStyle/>
          <a:p>
            <a:pPr marL="342900" indent="-342900">
              <a:buFont typeface="Arial" panose="020B0604020202020204" pitchFamily="34" charset="0"/>
              <a:buChar char="•"/>
            </a:pPr>
            <a:r>
              <a:rPr lang="en-GB" sz="3200" dirty="0"/>
              <a:t>Homes</a:t>
            </a:r>
          </a:p>
          <a:p>
            <a:pPr marL="342900" indent="-342900">
              <a:buFont typeface="Arial" panose="020B0604020202020204" pitchFamily="34" charset="0"/>
              <a:buChar char="•"/>
            </a:pPr>
            <a:r>
              <a:rPr lang="en-GB" sz="3200" dirty="0"/>
              <a:t>Businesses </a:t>
            </a:r>
          </a:p>
          <a:p>
            <a:pPr marL="342900" indent="-342900">
              <a:buFont typeface="Arial" panose="020B0604020202020204" pitchFamily="34" charset="0"/>
              <a:buChar char="•"/>
            </a:pPr>
            <a:r>
              <a:rPr lang="en-GB" sz="3200" dirty="0"/>
              <a:t>Travel</a:t>
            </a:r>
          </a:p>
          <a:p>
            <a:pPr marL="342900" indent="-342900">
              <a:buFont typeface="Arial" panose="020B0604020202020204" pitchFamily="34" charset="0"/>
              <a:buChar char="•"/>
            </a:pPr>
            <a:r>
              <a:rPr lang="en-GB" sz="3200" dirty="0"/>
              <a:t>Power</a:t>
            </a:r>
          </a:p>
          <a:p>
            <a:pPr marL="342900" indent="-342900">
              <a:buFont typeface="Arial" panose="020B0604020202020204" pitchFamily="34" charset="0"/>
              <a:buChar char="•"/>
            </a:pPr>
            <a:r>
              <a:rPr lang="en-GB" sz="3200" dirty="0"/>
              <a:t>Water supply</a:t>
            </a:r>
            <a:endParaRPr lang="en-GB" dirty="0"/>
          </a:p>
        </p:txBody>
      </p:sp>
      <p:sp>
        <p:nvSpPr>
          <p:cNvPr id="13" name="TextBox 12">
            <a:extLst>
              <a:ext uri="{FF2B5EF4-FFF2-40B4-BE49-F238E27FC236}">
                <a16:creationId xmlns:a16="http://schemas.microsoft.com/office/drawing/2014/main" id="{08209377-FB50-47BF-ADAD-FA62F07F34DC}"/>
              </a:ext>
            </a:extLst>
          </p:cNvPr>
          <p:cNvSpPr txBox="1"/>
          <p:nvPr/>
        </p:nvSpPr>
        <p:spPr>
          <a:xfrm>
            <a:off x="4393916" y="1950465"/>
            <a:ext cx="3741786" cy="1569660"/>
          </a:xfrm>
          <a:prstGeom prst="rect">
            <a:avLst/>
          </a:prstGeom>
          <a:noFill/>
        </p:spPr>
        <p:txBody>
          <a:bodyPr wrap="square" rtlCol="0">
            <a:spAutoFit/>
          </a:bodyPr>
          <a:lstStyle/>
          <a:p>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The dangers of entering and playing in floodwater are:</a:t>
            </a:r>
          </a:p>
        </p:txBody>
      </p:sp>
      <p:sp>
        <p:nvSpPr>
          <p:cNvPr id="15" name="TextBox 14">
            <a:extLst>
              <a:ext uri="{FF2B5EF4-FFF2-40B4-BE49-F238E27FC236}">
                <a16:creationId xmlns:a16="http://schemas.microsoft.com/office/drawing/2014/main" id="{2F8C26A5-F2EE-491D-8C1F-CA181F13918C}"/>
              </a:ext>
            </a:extLst>
          </p:cNvPr>
          <p:cNvSpPr txBox="1"/>
          <p:nvPr/>
        </p:nvSpPr>
        <p:spPr>
          <a:xfrm>
            <a:off x="4393916" y="3692740"/>
            <a:ext cx="4079403" cy="2554545"/>
          </a:xfrm>
          <a:prstGeom prst="rect">
            <a:avLst/>
          </a:prstGeom>
          <a:noFill/>
        </p:spPr>
        <p:txBody>
          <a:bodyPr wrap="square" rtlCol="0">
            <a:spAutoFit/>
          </a:bodyPr>
          <a:lstStyle/>
          <a:p>
            <a:pPr marL="342900" indent="-342900">
              <a:buFont typeface="Arial" panose="020B0604020202020204" pitchFamily="34" charset="0"/>
              <a:buChar char="•"/>
            </a:pPr>
            <a:r>
              <a:rPr lang="en-GB" sz="3200" dirty="0"/>
              <a:t>Risk of falling over</a:t>
            </a:r>
          </a:p>
          <a:p>
            <a:pPr marL="342900" indent="-342900">
              <a:buFont typeface="Arial" panose="020B0604020202020204" pitchFamily="34" charset="0"/>
              <a:buChar char="•"/>
            </a:pPr>
            <a:r>
              <a:rPr lang="en-GB" sz="3200" dirty="0"/>
              <a:t>Fast flowing water</a:t>
            </a:r>
          </a:p>
          <a:p>
            <a:pPr marL="342900" indent="-342900">
              <a:buFont typeface="Arial" panose="020B0604020202020204" pitchFamily="34" charset="0"/>
              <a:buChar char="•"/>
            </a:pPr>
            <a:r>
              <a:rPr lang="en-GB" sz="3200" dirty="0"/>
              <a:t>Dangerous objects</a:t>
            </a:r>
          </a:p>
          <a:p>
            <a:pPr marL="342900" indent="-342900">
              <a:buFont typeface="Arial" panose="020B0604020202020204" pitchFamily="34" charset="0"/>
              <a:buChar char="•"/>
            </a:pPr>
            <a:r>
              <a:rPr lang="en-GB" sz="3200" dirty="0"/>
              <a:t>Chemicals and germs</a:t>
            </a:r>
          </a:p>
          <a:p>
            <a:pPr marL="342900" indent="-342900">
              <a:buFont typeface="Arial" panose="020B0604020202020204" pitchFamily="34" charset="0"/>
              <a:buChar char="•"/>
            </a:pPr>
            <a:r>
              <a:rPr lang="en-GB" sz="3200" dirty="0"/>
              <a:t>Electrocution</a:t>
            </a:r>
          </a:p>
        </p:txBody>
      </p:sp>
      <p:sp>
        <p:nvSpPr>
          <p:cNvPr id="2" name="Rectangle 1">
            <a:extLst>
              <a:ext uri="{FF2B5EF4-FFF2-40B4-BE49-F238E27FC236}">
                <a16:creationId xmlns:a16="http://schemas.microsoft.com/office/drawing/2014/main" id="{FAAFAC74-0CB4-4692-B3AF-37F873D67EE4}"/>
              </a:ext>
            </a:extLst>
          </p:cNvPr>
          <p:cNvSpPr/>
          <p:nvPr/>
        </p:nvSpPr>
        <p:spPr>
          <a:xfrm>
            <a:off x="8572116" y="4106652"/>
            <a:ext cx="2330895" cy="1569660"/>
          </a:xfrm>
          <a:prstGeom prst="rect">
            <a:avLst/>
          </a:prstGeom>
        </p:spPr>
        <p:txBody>
          <a:bodyPr wrap="none">
            <a:spAutoFit/>
          </a:bodyPr>
          <a:lstStyle/>
          <a:p>
            <a:pPr marL="342900" indent="-342900">
              <a:buFont typeface="Arial" panose="020B0604020202020204" pitchFamily="34" charset="0"/>
              <a:buChar char="•"/>
            </a:pPr>
            <a:r>
              <a:rPr lang="en-GB" sz="3200" dirty="0"/>
              <a:t>Typhoons</a:t>
            </a:r>
          </a:p>
          <a:p>
            <a:pPr marL="342900" indent="-342900">
              <a:buFont typeface="Arial" panose="020B0604020202020204" pitchFamily="34" charset="0"/>
              <a:buChar char="•"/>
            </a:pPr>
            <a:r>
              <a:rPr lang="en-GB" sz="3200" dirty="0"/>
              <a:t>Hurricanes</a:t>
            </a:r>
          </a:p>
          <a:p>
            <a:pPr marL="342900" indent="-342900">
              <a:buFont typeface="Arial" panose="020B0604020202020204" pitchFamily="34" charset="0"/>
              <a:buChar char="•"/>
            </a:pPr>
            <a:r>
              <a:rPr lang="en-GB" sz="3200" dirty="0"/>
              <a:t>Cyclones </a:t>
            </a:r>
          </a:p>
        </p:txBody>
      </p:sp>
      <p:sp>
        <p:nvSpPr>
          <p:cNvPr id="16" name="TextBox 15">
            <a:extLst>
              <a:ext uri="{FF2B5EF4-FFF2-40B4-BE49-F238E27FC236}">
                <a16:creationId xmlns:a16="http://schemas.microsoft.com/office/drawing/2014/main" id="{51DDE60D-848E-4A2A-BB71-B2DDBA18BB53}"/>
              </a:ext>
            </a:extLst>
          </p:cNvPr>
          <p:cNvSpPr txBox="1"/>
          <p:nvPr/>
        </p:nvSpPr>
        <p:spPr>
          <a:xfrm>
            <a:off x="8479649" y="1952082"/>
            <a:ext cx="3996647" cy="2062103"/>
          </a:xfrm>
          <a:prstGeom prst="rect">
            <a:avLst/>
          </a:prstGeom>
          <a:noFill/>
        </p:spPr>
        <p:txBody>
          <a:bodyPr wrap="square" rtlCol="0">
            <a:spAutoFit/>
          </a:bodyPr>
          <a:lstStyle/>
          <a:p>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Storms that cause flooding in other countries can be called:</a:t>
            </a:r>
          </a:p>
        </p:txBody>
      </p:sp>
      <p:sp>
        <p:nvSpPr>
          <p:cNvPr id="5" name="TextBox 4">
            <a:extLst>
              <a:ext uri="{FF2B5EF4-FFF2-40B4-BE49-F238E27FC236}">
                <a16:creationId xmlns:a16="http://schemas.microsoft.com/office/drawing/2014/main" id="{83E0705C-B9F2-D6C0-D7C4-2B59ACDF1ABF}"/>
              </a:ext>
            </a:extLst>
          </p:cNvPr>
          <p:cNvSpPr txBox="1">
            <a:spLocks noGrp="1" noRot="1" noMove="1" noResize="1" noEditPoints="1" noAdjustHandles="1" noChangeArrowheads="1" noChangeShapeType="1"/>
          </p:cNvSpPr>
          <p:nvPr/>
        </p:nvSpPr>
        <p:spPr>
          <a:xfrm>
            <a:off x="74267" y="6503265"/>
            <a:ext cx="1038653"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C45 R2</a:t>
            </a:r>
          </a:p>
        </p:txBody>
      </p:sp>
    </p:spTree>
    <p:extLst>
      <p:ext uri="{BB962C8B-B14F-4D97-AF65-F5344CB8AC3E}">
        <p14:creationId xmlns:p14="http://schemas.microsoft.com/office/powerpoint/2010/main" val="55741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5"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7E2EAA-E1B9-29B3-9D10-806C90C033B4}"/>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Homework – choose a task</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6645D280-73D9-4B16-8D5A-DCF5BEE1C84E}"/>
              </a:ext>
            </a:extLst>
          </p:cNvPr>
          <p:cNvSpPr txBox="1"/>
          <p:nvPr/>
        </p:nvSpPr>
        <p:spPr>
          <a:xfrm>
            <a:off x="136741" y="1703438"/>
            <a:ext cx="11879853" cy="1384995"/>
          </a:xfrm>
          <a:prstGeom prst="rect">
            <a:avLst/>
          </a:prstGeom>
          <a:noFill/>
        </p:spPr>
        <p:txBody>
          <a:bodyPr wrap="square" rtlCol="0">
            <a:spAutoFit/>
          </a:bodyPr>
          <a:lstStyle/>
          <a:p>
            <a:r>
              <a:rPr lang="en-GB" sz="2800" b="1" dirty="0"/>
              <a:t>1. Write a newspaper article with information on the damages caused by Storm Desmond, Eva, Frank, Ciara or Dennis.</a:t>
            </a:r>
            <a:r>
              <a:rPr lang="en-GB" sz="2800" dirty="0"/>
              <a:t> Name the storm, where it happened, when it happened and what damage it caused.</a:t>
            </a:r>
          </a:p>
        </p:txBody>
      </p:sp>
      <p:pic>
        <p:nvPicPr>
          <p:cNvPr id="12" name="Picture 11">
            <a:extLst>
              <a:ext uri="{FF2B5EF4-FFF2-40B4-BE49-F238E27FC236}">
                <a16:creationId xmlns:a16="http://schemas.microsoft.com/office/drawing/2014/main" id="{91434D1C-F67B-40F3-9E11-5D06E4245F5F}"/>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7708853" y="4696927"/>
            <a:ext cx="2297082" cy="2013536"/>
          </a:xfrm>
          <a:prstGeom prst="rect">
            <a:avLst/>
          </a:prstGeom>
        </p:spPr>
      </p:pic>
      <p:sp>
        <p:nvSpPr>
          <p:cNvPr id="15" name="TextBox 14">
            <a:extLst>
              <a:ext uri="{FF2B5EF4-FFF2-40B4-BE49-F238E27FC236}">
                <a16:creationId xmlns:a16="http://schemas.microsoft.com/office/drawing/2014/main" id="{07B09F0E-BCD1-4C34-AC76-2A44C026ABCE}"/>
              </a:ext>
            </a:extLst>
          </p:cNvPr>
          <p:cNvSpPr txBox="1"/>
          <p:nvPr/>
        </p:nvSpPr>
        <p:spPr>
          <a:xfrm>
            <a:off x="136740" y="3603869"/>
            <a:ext cx="11879854" cy="1384995"/>
          </a:xfrm>
          <a:prstGeom prst="rect">
            <a:avLst/>
          </a:prstGeom>
          <a:noFill/>
        </p:spPr>
        <p:txBody>
          <a:bodyPr wrap="square" rtlCol="0">
            <a:spAutoFit/>
          </a:bodyPr>
          <a:lstStyle/>
          <a:p>
            <a:r>
              <a:rPr lang="en-GB" sz="2800" b="1" dirty="0"/>
              <a:t>2. Research a flood event that happened in another country. </a:t>
            </a:r>
            <a:r>
              <a:rPr lang="en-GB" sz="2800" dirty="0"/>
              <a:t>Name the storm, where it happened, when it happened and what damage it caused. Are there any differences to the UK and why? </a:t>
            </a:r>
          </a:p>
        </p:txBody>
      </p:sp>
      <p:sp>
        <p:nvSpPr>
          <p:cNvPr id="16" name="TextBox 15">
            <a:extLst>
              <a:ext uri="{FF2B5EF4-FFF2-40B4-BE49-F238E27FC236}">
                <a16:creationId xmlns:a16="http://schemas.microsoft.com/office/drawing/2014/main" id="{1BC23805-10B4-405C-BD86-063F0C64AE53}"/>
              </a:ext>
            </a:extLst>
          </p:cNvPr>
          <p:cNvSpPr txBox="1"/>
          <p:nvPr/>
        </p:nvSpPr>
        <p:spPr>
          <a:xfrm>
            <a:off x="71224" y="5608163"/>
            <a:ext cx="7095452" cy="954107"/>
          </a:xfrm>
          <a:prstGeom prst="rect">
            <a:avLst/>
          </a:prstGeom>
          <a:noFill/>
        </p:spPr>
        <p:txBody>
          <a:bodyPr wrap="square" rtlCol="0">
            <a:spAutoFit/>
          </a:bodyPr>
          <a:lstStyle/>
          <a:p>
            <a:r>
              <a:rPr lang="en-GB" sz="2800" b="1" dirty="0"/>
              <a:t>3. Create a poster which show the dangers and impacts that flood water can cause.  </a:t>
            </a:r>
            <a:endParaRPr lang="en-GB" sz="2800" dirty="0"/>
          </a:p>
        </p:txBody>
      </p:sp>
      <p:sp>
        <p:nvSpPr>
          <p:cNvPr id="4" name="TextBox 3">
            <a:extLst>
              <a:ext uri="{FF2B5EF4-FFF2-40B4-BE49-F238E27FC236}">
                <a16:creationId xmlns:a16="http://schemas.microsoft.com/office/drawing/2014/main" id="{D14C3045-1AB3-F7DE-C617-E363A266D4C8}"/>
              </a:ext>
            </a:extLst>
          </p:cNvPr>
          <p:cNvSpPr txBox="1">
            <a:spLocks noGrp="1" noRot="1" noMove="1" noResize="1" noEditPoints="1" noAdjustHandles="1" noChangeArrowheads="1" noChangeShapeType="1"/>
          </p:cNvSpPr>
          <p:nvPr/>
        </p:nvSpPr>
        <p:spPr>
          <a:xfrm>
            <a:off x="74267" y="6503265"/>
            <a:ext cx="1038653"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C45 R2</a:t>
            </a:r>
          </a:p>
        </p:txBody>
      </p:sp>
    </p:spTree>
    <p:extLst>
      <p:ext uri="{BB962C8B-B14F-4D97-AF65-F5344CB8AC3E}">
        <p14:creationId xmlns:p14="http://schemas.microsoft.com/office/powerpoint/2010/main" val="664553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4635A-41A0-5267-9ED3-937D4EF9D1A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8342D14-D6C7-F44C-0E15-3F21E5F97BD8}"/>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pic>
        <p:nvPicPr>
          <p:cNvPr id="9" name="Picture 8">
            <a:extLst>
              <a:ext uri="{FF2B5EF4-FFF2-40B4-BE49-F238E27FC236}">
                <a16:creationId xmlns:a16="http://schemas.microsoft.com/office/drawing/2014/main" id="{B8A6808E-3429-30C8-3281-4C0FDBDE175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AE99C13C-2D46-719D-F0A4-9ABA3A62CDA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2" name="TextBox 9">
            <a:extLst>
              <a:ext uri="{FF2B5EF4-FFF2-40B4-BE49-F238E27FC236}">
                <a16:creationId xmlns:a16="http://schemas.microsoft.com/office/drawing/2014/main" id="{F1CA2CD7-DFBE-0E2F-130D-41B547097D21}"/>
              </a:ext>
            </a:extLst>
          </p:cNvPr>
          <p:cNvSpPr txBox="1"/>
          <p:nvPr/>
        </p:nvSpPr>
        <p:spPr>
          <a:xfrm>
            <a:off x="1191080" y="1813748"/>
            <a:ext cx="9809840" cy="1354217"/>
          </a:xfrm>
          <a:prstGeom prst="rect">
            <a:avLst/>
          </a:prstGeom>
        </p:spPr>
        <p:txBody>
          <a:bodyPr wrap="square" lIns="0" tIns="0" rIns="0" bIns="0" rtlCol="0" anchor="t">
            <a:spAutoFit/>
          </a:bodyPr>
          <a:lstStyle/>
          <a:p>
            <a:pPr algn="ctr">
              <a:spcBef>
                <a:spcPct val="0"/>
              </a:spcBef>
            </a:pPr>
            <a:r>
              <a:rPr lang="en-US" sz="4400" b="1" dirty="0">
                <a:latin typeface="Montserrat Classic Bold"/>
                <a:ea typeface="Montserrat Classic Bold"/>
                <a:cs typeface="Montserrat Classic Bold"/>
                <a:sym typeface="Montserrat Classic Bold"/>
              </a:rPr>
              <a:t>These lessons have been produced by </a:t>
            </a:r>
          </a:p>
          <a:p>
            <a:pPr algn="ctr">
              <a:spcBef>
                <a:spcPct val="0"/>
              </a:spcBef>
            </a:pPr>
            <a:r>
              <a:rPr lang="en-US" sz="4400" b="1" dirty="0">
                <a:solidFill>
                  <a:srgbClr val="467886"/>
                </a:solidFill>
                <a:latin typeface="Montserrat Classic Bold"/>
                <a:ea typeface="Montserrat Classic Bold"/>
                <a:cs typeface="Montserrat Classic Bold"/>
                <a:sym typeface="Montserrat Classic Bold"/>
                <a:hlinkClick r:id="rId7">
                  <a:extLst>
                    <a:ext uri="{A12FA001-AC4F-418D-AE19-62706E023703}">
                      <ahyp:hlinkClr xmlns:ahyp="http://schemas.microsoft.com/office/drawing/2018/hyperlinkcolor" val="tx"/>
                    </a:ext>
                  </a:extLst>
                </a:hlinkClick>
              </a:rPr>
              <a:t>The Flood Hub People</a:t>
            </a:r>
            <a:r>
              <a:rPr lang="en-US" sz="4400" b="1" dirty="0">
                <a:solidFill>
                  <a:srgbClr val="467886"/>
                </a:solidFill>
                <a:latin typeface="Montserrat Classic Bold"/>
                <a:ea typeface="Montserrat Classic Bold"/>
                <a:cs typeface="Montserrat Classic Bold"/>
                <a:sym typeface="Montserrat Classic Bold"/>
              </a:rPr>
              <a:t> </a:t>
            </a:r>
            <a:r>
              <a:rPr lang="en-US" sz="4400" b="1" dirty="0">
                <a:latin typeface="Montserrat Classic Bold"/>
                <a:ea typeface="Montserrat Classic Bold"/>
                <a:cs typeface="Montserrat Classic Bold"/>
                <a:sym typeface="Montserrat Classic Bold"/>
              </a:rPr>
              <a:t>for The Flood Hub. </a:t>
            </a:r>
          </a:p>
        </p:txBody>
      </p:sp>
      <p:sp>
        <p:nvSpPr>
          <p:cNvPr id="6" name="TextBox 5">
            <a:extLst>
              <a:ext uri="{FF2B5EF4-FFF2-40B4-BE49-F238E27FC236}">
                <a16:creationId xmlns:a16="http://schemas.microsoft.com/office/drawing/2014/main" id="{C9350338-2B9C-9669-3A9E-B8974AEFB03E}"/>
              </a:ext>
            </a:extLst>
          </p:cNvPr>
          <p:cNvSpPr txBox="1"/>
          <p:nvPr/>
        </p:nvSpPr>
        <p:spPr>
          <a:xfrm>
            <a:off x="3621962" y="3816577"/>
            <a:ext cx="7155629" cy="1569660"/>
          </a:xfrm>
          <a:prstGeom prst="rect">
            <a:avLst/>
          </a:prstGeom>
          <a:noFill/>
        </p:spPr>
        <p:txBody>
          <a:bodyPr wrap="square">
            <a:spAutoFit/>
          </a:bodyPr>
          <a:lstStyle/>
          <a:p>
            <a:pPr>
              <a:spcBef>
                <a:spcPct val="0"/>
              </a:spcBef>
            </a:pPr>
            <a:r>
              <a:rPr lang="en-US" sz="3200" b="1" dirty="0">
                <a:latin typeface="Montserrat Classic Bold"/>
                <a:ea typeface="Montserrat Classic Bold"/>
                <a:cs typeface="Montserrat Classic Bold"/>
                <a:sym typeface="Montserrat Classic Bold"/>
              </a:rPr>
              <a:t>Scan the QR code to access our ‘Learning’ section. Or visit here: </a:t>
            </a:r>
            <a:r>
              <a:rPr lang="en-US" sz="3200" b="1" dirty="0">
                <a:solidFill>
                  <a:srgbClr val="467886"/>
                </a:solidFill>
                <a:latin typeface="Montserrat Classic Bold"/>
                <a:ea typeface="Montserrat Classic Bold"/>
                <a:cs typeface="Montserrat Classic Bold"/>
                <a:sym typeface="Montserrat Classic Bold"/>
                <a:hlinkClick r:id="rId8">
                  <a:extLst>
                    <a:ext uri="{A12FA001-AC4F-418D-AE19-62706E023703}">
                      <ahyp:hlinkClr xmlns:ahyp="http://schemas.microsoft.com/office/drawing/2018/hyperlinkcolor" val="tx"/>
                    </a:ext>
                  </a:extLst>
                </a:hlinkClick>
              </a:rPr>
              <a:t>https://thefloodhub.co.uk/learning/</a:t>
            </a:r>
            <a:r>
              <a:rPr lang="en-US" sz="3200" b="1" dirty="0">
                <a:solidFill>
                  <a:srgbClr val="467886"/>
                </a:solidFill>
                <a:latin typeface="Montserrat Classic Bold"/>
                <a:ea typeface="Montserrat Classic Bold"/>
                <a:cs typeface="Montserrat Classic Bold"/>
                <a:sym typeface="Montserrat Classic Bold"/>
              </a:rPr>
              <a:t>  </a:t>
            </a:r>
          </a:p>
        </p:txBody>
      </p:sp>
      <p:sp>
        <p:nvSpPr>
          <p:cNvPr id="12" name="Rectangle 11">
            <a:extLst>
              <a:ext uri="{FF2B5EF4-FFF2-40B4-BE49-F238E27FC236}">
                <a16:creationId xmlns:a16="http://schemas.microsoft.com/office/drawing/2014/main" id="{96948E03-4D0A-C4B4-77B1-712250AF6EB7}"/>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endParaRPr>
          </a:p>
        </p:txBody>
      </p:sp>
      <p:pic>
        <p:nvPicPr>
          <p:cNvPr id="13" name="Picture 12">
            <a:extLst>
              <a:ext uri="{FF2B5EF4-FFF2-40B4-BE49-F238E27FC236}">
                <a16:creationId xmlns:a16="http://schemas.microsoft.com/office/drawing/2014/main" id="{BD13BD12-0C7F-F382-3886-18011FD5E345}"/>
              </a:ext>
            </a:extLst>
          </p:cNvPr>
          <p:cNvPicPr>
            <a:picLocks noChangeAspect="1"/>
          </p:cNvPicPr>
          <p:nvPr/>
        </p:nvPicPr>
        <p:blipFill>
          <a:blip r:embed="rId9">
            <a:extLst>
              <a:ext uri="{BEBA8EAE-BF5A-486C-A8C5-ECC9F3942E4B}">
                <a14:imgProps xmlns:a14="http://schemas.microsoft.com/office/drawing/2010/main">
                  <a14:imgLayer r:embed="rId10">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347154" y="320721"/>
            <a:ext cx="945401" cy="1328672"/>
          </a:xfrm>
          <a:prstGeom prst="rect">
            <a:avLst/>
          </a:prstGeom>
        </p:spPr>
      </p:pic>
      <p:pic>
        <p:nvPicPr>
          <p:cNvPr id="15" name="Picture 14">
            <a:extLst>
              <a:ext uri="{FF2B5EF4-FFF2-40B4-BE49-F238E27FC236}">
                <a16:creationId xmlns:a16="http://schemas.microsoft.com/office/drawing/2014/main" id="{B995E0AC-1C44-FDE3-0B90-A333EC16798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14409" y="3614246"/>
            <a:ext cx="2048839" cy="2033317"/>
          </a:xfrm>
          <a:prstGeom prst="rect">
            <a:avLst/>
          </a:prstGeom>
        </p:spPr>
      </p:pic>
      <p:sp>
        <p:nvSpPr>
          <p:cNvPr id="3" name="TextBox 2">
            <a:extLst>
              <a:ext uri="{FF2B5EF4-FFF2-40B4-BE49-F238E27FC236}">
                <a16:creationId xmlns:a16="http://schemas.microsoft.com/office/drawing/2014/main" id="{F74A6622-98B6-3E9A-8FD3-0020EF058368}"/>
              </a:ext>
            </a:extLst>
          </p:cNvPr>
          <p:cNvSpPr txBox="1">
            <a:spLocks noGrp="1" noRot="1" noMove="1" noResize="1" noEditPoints="1" noAdjustHandles="1" noChangeArrowheads="1" noChangeShapeType="1"/>
          </p:cNvSpPr>
          <p:nvPr/>
        </p:nvSpPr>
        <p:spPr>
          <a:xfrm>
            <a:off x="71223" y="6537279"/>
            <a:ext cx="1221331" cy="276999"/>
          </a:xfrm>
          <a:prstGeom prst="rect">
            <a:avLst/>
          </a:prstGeom>
          <a:noFill/>
        </p:spPr>
        <p:txBody>
          <a:bodyPr wrap="square" rtlCol="0">
            <a:spAutoFit/>
          </a:bodyPr>
          <a:lstStyle/>
          <a:p>
            <a:r>
              <a:rPr lang="en-GB" sz="1200" dirty="0">
                <a:solidFill>
                  <a:schemeClr val="bg1">
                    <a:lumMod val="65000"/>
                  </a:schemeClr>
                </a:solidFill>
              </a:rPr>
              <a:t>FT </a:t>
            </a:r>
            <a:r>
              <a:rPr lang="en-GB" sz="1200">
                <a:solidFill>
                  <a:schemeClr val="bg1">
                    <a:lumMod val="65000"/>
                  </a:schemeClr>
                </a:solidFill>
              </a:rPr>
              <a:t>Q C45 </a:t>
            </a:r>
            <a:r>
              <a:rPr lang="en-GB" sz="1200" dirty="0">
                <a:solidFill>
                  <a:schemeClr val="bg1">
                    <a:lumMod val="65000"/>
                  </a:schemeClr>
                </a:solidFill>
              </a:rPr>
              <a:t>R2</a:t>
            </a:r>
          </a:p>
        </p:txBody>
      </p:sp>
    </p:spTree>
    <p:extLst>
      <p:ext uri="{BB962C8B-B14F-4D97-AF65-F5344CB8AC3E}">
        <p14:creationId xmlns:p14="http://schemas.microsoft.com/office/powerpoint/2010/main" val="3313219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FA6D46C-26D8-10AB-5735-E8401569733E}"/>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The Dangers and Impacts of Flooding</a:t>
            </a:r>
          </a:p>
        </p:txBody>
      </p:sp>
      <p:sp>
        <p:nvSpPr>
          <p:cNvPr id="3" name="Double Wave 2">
            <a:extLst>
              <a:ext uri="{FF2B5EF4-FFF2-40B4-BE49-F238E27FC236}">
                <a16:creationId xmlns:a16="http://schemas.microsoft.com/office/drawing/2014/main" id="{818A6D14-37C9-40ED-A8DA-080883C0542B}"/>
              </a:ext>
            </a:extLst>
          </p:cNvPr>
          <p:cNvSpPr>
            <a:spLocks noGrp="1" noRot="1" noMove="1" noResize="1" noEditPoints="1" noAdjustHandles="1" noChangeArrowheads="1" noChangeShapeType="1"/>
          </p:cNvSpPr>
          <p:nvPr/>
        </p:nvSpPr>
        <p:spPr>
          <a:xfrm>
            <a:off x="0" y="3154166"/>
            <a:ext cx="12214823" cy="4866605"/>
          </a:xfrm>
          <a:prstGeom prst="doubleWav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5" name="TextBox 14">
            <a:extLst>
              <a:ext uri="{FF2B5EF4-FFF2-40B4-BE49-F238E27FC236}">
                <a16:creationId xmlns:a16="http://schemas.microsoft.com/office/drawing/2014/main" id="{30D7657B-B58A-4723-90CE-EB76CAC1DB88}"/>
              </a:ext>
            </a:extLst>
          </p:cNvPr>
          <p:cNvSpPr txBox="1"/>
          <p:nvPr/>
        </p:nvSpPr>
        <p:spPr>
          <a:xfrm>
            <a:off x="798868" y="1904399"/>
            <a:ext cx="10594263"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Flooding can be very dangerous!</a:t>
            </a:r>
          </a:p>
        </p:txBody>
      </p:sp>
      <p:sp>
        <p:nvSpPr>
          <p:cNvPr id="12" name="TextBox 11">
            <a:extLst>
              <a:ext uri="{FF2B5EF4-FFF2-40B4-BE49-F238E27FC236}">
                <a16:creationId xmlns:a16="http://schemas.microsoft.com/office/drawing/2014/main" id="{0E4981F9-9638-476F-8EC4-30C08143D141}"/>
              </a:ext>
            </a:extLst>
          </p:cNvPr>
          <p:cNvSpPr txBox="1"/>
          <p:nvPr/>
        </p:nvSpPr>
        <p:spPr>
          <a:xfrm>
            <a:off x="2442689" y="5854343"/>
            <a:ext cx="7306619" cy="584775"/>
          </a:xfrm>
          <a:prstGeom prst="rect">
            <a:avLst/>
          </a:prstGeom>
          <a:noFill/>
        </p:spPr>
        <p:txBody>
          <a:bodyPr wrap="square" rtlCol="0">
            <a:spAutoFit/>
          </a:bodyPr>
          <a:lstStyle/>
          <a:p>
            <a:pPr algn="ctr"/>
            <a:r>
              <a:rPr lang="en-GB" sz="3200" dirty="0">
                <a:solidFill>
                  <a:schemeClr val="bg1"/>
                </a:solidFill>
              </a:rPr>
              <a:t>Discuss with the person sitting next to you.</a:t>
            </a:r>
          </a:p>
        </p:txBody>
      </p:sp>
      <p:sp>
        <p:nvSpPr>
          <p:cNvPr id="13" name="TextBox 12">
            <a:extLst>
              <a:ext uri="{FF2B5EF4-FFF2-40B4-BE49-F238E27FC236}">
                <a16:creationId xmlns:a16="http://schemas.microsoft.com/office/drawing/2014/main" id="{75E96544-194D-4A6E-9A3A-CFDAC6BCA6F2}"/>
              </a:ext>
            </a:extLst>
          </p:cNvPr>
          <p:cNvSpPr txBox="1"/>
          <p:nvPr/>
        </p:nvSpPr>
        <p:spPr>
          <a:xfrm>
            <a:off x="1019071" y="4029946"/>
            <a:ext cx="10594263" cy="1446550"/>
          </a:xfrm>
          <a:prstGeom prst="rect">
            <a:avLst/>
          </a:prstGeom>
          <a:noFill/>
        </p:spPr>
        <p:txBody>
          <a:bodyPr wrap="square" rtlCol="0">
            <a:spAutoFit/>
          </a:bodyPr>
          <a:lstStyle/>
          <a:p>
            <a:pPr algn="ctr"/>
            <a:r>
              <a:rPr lang="en-GB"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Can you think of any dangers or damages caused by flooding?</a:t>
            </a:r>
          </a:p>
        </p:txBody>
      </p:sp>
      <p:grpSp>
        <p:nvGrpSpPr>
          <p:cNvPr id="6" name="Group 5">
            <a:extLst>
              <a:ext uri="{FF2B5EF4-FFF2-40B4-BE49-F238E27FC236}">
                <a16:creationId xmlns:a16="http://schemas.microsoft.com/office/drawing/2014/main" id="{EECB7B54-9EFB-44E3-E36B-D019E071D626}"/>
              </a:ext>
            </a:extLst>
          </p:cNvPr>
          <p:cNvGrpSpPr/>
          <p:nvPr/>
        </p:nvGrpSpPr>
        <p:grpSpPr>
          <a:xfrm>
            <a:off x="215176" y="5069547"/>
            <a:ext cx="1848310" cy="1788453"/>
            <a:chOff x="201349" y="4810269"/>
            <a:chExt cx="1848310" cy="1788453"/>
          </a:xfrm>
        </p:grpSpPr>
        <p:sp>
          <p:nvSpPr>
            <p:cNvPr id="2" name="Isosceles Triangle 1">
              <a:extLst>
                <a:ext uri="{FF2B5EF4-FFF2-40B4-BE49-F238E27FC236}">
                  <a16:creationId xmlns:a16="http://schemas.microsoft.com/office/drawing/2014/main" id="{A79B0F49-E076-B59A-FE49-332F827CB780}"/>
                </a:ext>
              </a:extLst>
            </p:cNvPr>
            <p:cNvSpPr/>
            <p:nvPr/>
          </p:nvSpPr>
          <p:spPr>
            <a:xfrm>
              <a:off x="201349" y="4810269"/>
              <a:ext cx="1848310" cy="1628849"/>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Isosceles Triangle 3">
              <a:extLst>
                <a:ext uri="{FF2B5EF4-FFF2-40B4-BE49-F238E27FC236}">
                  <a16:creationId xmlns:a16="http://schemas.microsoft.com/office/drawing/2014/main" id="{63972953-30EF-FBA3-6F0B-B2E2C5DBA1ED}"/>
                </a:ext>
              </a:extLst>
            </p:cNvPr>
            <p:cNvSpPr/>
            <p:nvPr/>
          </p:nvSpPr>
          <p:spPr>
            <a:xfrm>
              <a:off x="364406" y="4969873"/>
              <a:ext cx="1534274" cy="1382403"/>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C500ED5B-8150-C243-A482-2F689B48BC1F}"/>
                </a:ext>
              </a:extLst>
            </p:cNvPr>
            <p:cNvSpPr txBox="1"/>
            <p:nvPr/>
          </p:nvSpPr>
          <p:spPr>
            <a:xfrm>
              <a:off x="889153" y="5029062"/>
              <a:ext cx="472701" cy="1569660"/>
            </a:xfrm>
            <a:prstGeom prst="rect">
              <a:avLst/>
            </a:prstGeom>
            <a:noFill/>
          </p:spPr>
          <p:txBody>
            <a:bodyPr wrap="square" rtlCol="0">
              <a:spAutoFit/>
            </a:bodyPr>
            <a:lstStyle/>
            <a:p>
              <a:pPr algn="ctr"/>
              <a:r>
                <a:rPr lang="en-GB" sz="9600" b="1" dirty="0"/>
                <a:t>!</a:t>
              </a:r>
            </a:p>
          </p:txBody>
        </p:sp>
      </p:grpSp>
      <p:grpSp>
        <p:nvGrpSpPr>
          <p:cNvPr id="7" name="Group 6">
            <a:extLst>
              <a:ext uri="{FF2B5EF4-FFF2-40B4-BE49-F238E27FC236}">
                <a16:creationId xmlns:a16="http://schemas.microsoft.com/office/drawing/2014/main" id="{594E26A1-477C-00A5-821C-9AD63B3ACC98}"/>
              </a:ext>
            </a:extLst>
          </p:cNvPr>
          <p:cNvGrpSpPr/>
          <p:nvPr/>
        </p:nvGrpSpPr>
        <p:grpSpPr>
          <a:xfrm>
            <a:off x="10105993" y="5069376"/>
            <a:ext cx="1848310" cy="1788453"/>
            <a:chOff x="201349" y="4810269"/>
            <a:chExt cx="1848310" cy="1788453"/>
          </a:xfrm>
        </p:grpSpPr>
        <p:sp>
          <p:nvSpPr>
            <p:cNvPr id="14" name="Isosceles Triangle 13">
              <a:extLst>
                <a:ext uri="{FF2B5EF4-FFF2-40B4-BE49-F238E27FC236}">
                  <a16:creationId xmlns:a16="http://schemas.microsoft.com/office/drawing/2014/main" id="{9D66087A-C9E6-6C90-63E3-F1E7B56FD930}"/>
                </a:ext>
              </a:extLst>
            </p:cNvPr>
            <p:cNvSpPr/>
            <p:nvPr/>
          </p:nvSpPr>
          <p:spPr>
            <a:xfrm>
              <a:off x="201349" y="4810269"/>
              <a:ext cx="1848310" cy="1628849"/>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Isosceles Triangle 17">
              <a:extLst>
                <a:ext uri="{FF2B5EF4-FFF2-40B4-BE49-F238E27FC236}">
                  <a16:creationId xmlns:a16="http://schemas.microsoft.com/office/drawing/2014/main" id="{ED48B59E-B9F2-EF87-2FD7-CCF1C8BE5689}"/>
                </a:ext>
              </a:extLst>
            </p:cNvPr>
            <p:cNvSpPr/>
            <p:nvPr/>
          </p:nvSpPr>
          <p:spPr>
            <a:xfrm>
              <a:off x="364406" y="4969873"/>
              <a:ext cx="1534274" cy="1382403"/>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33E20E7A-819B-3B07-9F08-6BEAB7697E9B}"/>
                </a:ext>
              </a:extLst>
            </p:cNvPr>
            <p:cNvSpPr txBox="1"/>
            <p:nvPr/>
          </p:nvSpPr>
          <p:spPr>
            <a:xfrm>
              <a:off x="889153" y="5029062"/>
              <a:ext cx="472701" cy="1569660"/>
            </a:xfrm>
            <a:prstGeom prst="rect">
              <a:avLst/>
            </a:prstGeom>
            <a:noFill/>
          </p:spPr>
          <p:txBody>
            <a:bodyPr wrap="square" rtlCol="0">
              <a:spAutoFit/>
            </a:bodyPr>
            <a:lstStyle/>
            <a:p>
              <a:pPr algn="ctr"/>
              <a:r>
                <a:rPr lang="en-GB" sz="9600" b="1" dirty="0"/>
                <a:t>!</a:t>
              </a:r>
            </a:p>
          </p:txBody>
        </p:sp>
      </p:grpSp>
      <p:sp>
        <p:nvSpPr>
          <p:cNvPr id="21" name="TextBox 20">
            <a:extLst>
              <a:ext uri="{FF2B5EF4-FFF2-40B4-BE49-F238E27FC236}">
                <a16:creationId xmlns:a16="http://schemas.microsoft.com/office/drawing/2014/main" id="{E8A525AA-FAEF-9401-9ED4-89F05FD06F19}"/>
              </a:ext>
            </a:extLst>
          </p:cNvPr>
          <p:cNvSpPr txBox="1">
            <a:spLocks noGrp="1" noRot="1" noMove="1" noResize="1" noEditPoints="1" noAdjustHandles="1" noChangeArrowheads="1" noChangeShapeType="1"/>
          </p:cNvSpPr>
          <p:nvPr/>
        </p:nvSpPr>
        <p:spPr>
          <a:xfrm>
            <a:off x="11182797" y="48201"/>
            <a:ext cx="1038653"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C45 R2</a:t>
            </a:r>
          </a:p>
        </p:txBody>
      </p:sp>
    </p:spTree>
    <p:extLst>
      <p:ext uri="{BB962C8B-B14F-4D97-AF65-F5344CB8AC3E}">
        <p14:creationId xmlns:p14="http://schemas.microsoft.com/office/powerpoint/2010/main" val="227808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0DB6F7-66CE-0FD9-E255-A90C0E7D0D44}"/>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Damage caused by floodwater</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20" name="TextBox 19">
            <a:extLst>
              <a:ext uri="{FF2B5EF4-FFF2-40B4-BE49-F238E27FC236}">
                <a16:creationId xmlns:a16="http://schemas.microsoft.com/office/drawing/2014/main" id="{B6B28F67-352D-4E77-92BA-07678BD42CB4}"/>
              </a:ext>
            </a:extLst>
          </p:cNvPr>
          <p:cNvSpPr txBox="1"/>
          <p:nvPr/>
        </p:nvSpPr>
        <p:spPr>
          <a:xfrm>
            <a:off x="3967999" y="1513608"/>
            <a:ext cx="4898599"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Damage to homes</a:t>
            </a:r>
          </a:p>
        </p:txBody>
      </p:sp>
      <p:pic>
        <p:nvPicPr>
          <p:cNvPr id="3" name="Picture 2">
            <a:extLst>
              <a:ext uri="{FF2B5EF4-FFF2-40B4-BE49-F238E27FC236}">
                <a16:creationId xmlns:a16="http://schemas.microsoft.com/office/drawing/2014/main" id="{FD970062-8A43-4032-BCF3-9BEA7E64AC9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51959" y="4306346"/>
            <a:ext cx="5822171" cy="2466775"/>
          </a:xfrm>
          <a:prstGeom prst="rect">
            <a:avLst/>
          </a:prstGeom>
        </p:spPr>
      </p:pic>
      <p:sp>
        <p:nvSpPr>
          <p:cNvPr id="12" name="TextBox 11">
            <a:extLst>
              <a:ext uri="{FF2B5EF4-FFF2-40B4-BE49-F238E27FC236}">
                <a16:creationId xmlns:a16="http://schemas.microsoft.com/office/drawing/2014/main" id="{48487B1D-4449-4289-ABE4-2EAAB8E75B75}"/>
              </a:ext>
            </a:extLst>
          </p:cNvPr>
          <p:cNvSpPr txBox="1"/>
          <p:nvPr/>
        </p:nvSpPr>
        <p:spPr>
          <a:xfrm>
            <a:off x="317646" y="2261588"/>
            <a:ext cx="11556707" cy="2554545"/>
          </a:xfrm>
          <a:prstGeom prst="rect">
            <a:avLst/>
          </a:prstGeom>
          <a:noFill/>
        </p:spPr>
        <p:txBody>
          <a:bodyPr wrap="square" rtlCol="0">
            <a:spAutoFit/>
          </a:bodyPr>
          <a:lstStyle/>
          <a:p>
            <a:r>
              <a:rPr lang="en-GB" sz="3200" dirty="0"/>
              <a:t>Floodwater can cause lots of damage to homes and some families have to move out whilst it gets cleaned up. Sometimes, carpets get dirty and need to be ripped out and furniture needs to be thrown away. Some of your personal belongings such as toys can also be damaged.</a:t>
            </a:r>
          </a:p>
        </p:txBody>
      </p:sp>
      <p:sp>
        <p:nvSpPr>
          <p:cNvPr id="2" name="TextBox 1">
            <a:extLst>
              <a:ext uri="{FF2B5EF4-FFF2-40B4-BE49-F238E27FC236}">
                <a16:creationId xmlns:a16="http://schemas.microsoft.com/office/drawing/2014/main" id="{D002FC7D-0465-36CA-46D9-3ED1A952C8B8}"/>
              </a:ext>
            </a:extLst>
          </p:cNvPr>
          <p:cNvSpPr txBox="1"/>
          <p:nvPr/>
        </p:nvSpPr>
        <p:spPr>
          <a:xfrm>
            <a:off x="-3255" y="6608598"/>
            <a:ext cx="3021381" cy="230832"/>
          </a:xfrm>
          <a:prstGeom prst="rect">
            <a:avLst/>
          </a:prstGeom>
          <a:noFill/>
        </p:spPr>
        <p:txBody>
          <a:bodyPr wrap="square" rtlCol="0">
            <a:spAutoFit/>
          </a:bodyPr>
          <a:lstStyle/>
          <a:p>
            <a:r>
              <a:rPr lang="en-GB" sz="900" dirty="0"/>
              <a:t>Image from video by J Whipps / Whalley flooding, Lancashire</a:t>
            </a:r>
          </a:p>
        </p:txBody>
      </p:sp>
      <p:sp>
        <p:nvSpPr>
          <p:cNvPr id="6" name="TextBox 5">
            <a:extLst>
              <a:ext uri="{FF2B5EF4-FFF2-40B4-BE49-F238E27FC236}">
                <a16:creationId xmlns:a16="http://schemas.microsoft.com/office/drawing/2014/main" id="{3FB1575B-A145-77D6-CCD3-DE21ED30B20F}"/>
              </a:ext>
            </a:extLst>
          </p:cNvPr>
          <p:cNvSpPr txBox="1">
            <a:spLocks noGrp="1" noRot="1" noMove="1" noResize="1" noEditPoints="1" noAdjustHandles="1" noChangeArrowheads="1" noChangeShapeType="1"/>
          </p:cNvSpPr>
          <p:nvPr/>
        </p:nvSpPr>
        <p:spPr>
          <a:xfrm>
            <a:off x="11214052" y="57157"/>
            <a:ext cx="1038653"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C45 R2</a:t>
            </a:r>
          </a:p>
        </p:txBody>
      </p:sp>
    </p:spTree>
    <p:extLst>
      <p:ext uri="{BB962C8B-B14F-4D97-AF65-F5344CB8AC3E}">
        <p14:creationId xmlns:p14="http://schemas.microsoft.com/office/powerpoint/2010/main" val="1111437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676840-A7FF-394B-ACA8-CD9203DC9EC7}"/>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Damage caused by floodwater</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9" name="TextBox 18">
            <a:extLst>
              <a:ext uri="{FF2B5EF4-FFF2-40B4-BE49-F238E27FC236}">
                <a16:creationId xmlns:a16="http://schemas.microsoft.com/office/drawing/2014/main" id="{390430B2-F098-4E24-A3DE-0669D31D134E}"/>
              </a:ext>
            </a:extLst>
          </p:cNvPr>
          <p:cNvSpPr txBox="1"/>
          <p:nvPr/>
        </p:nvSpPr>
        <p:spPr>
          <a:xfrm>
            <a:off x="609710" y="2615296"/>
            <a:ext cx="5708898" cy="4031873"/>
          </a:xfrm>
          <a:prstGeom prst="rect">
            <a:avLst/>
          </a:prstGeom>
          <a:noFill/>
        </p:spPr>
        <p:txBody>
          <a:bodyPr wrap="square" rtlCol="0">
            <a:spAutoFit/>
          </a:bodyPr>
          <a:lstStyle/>
          <a:p>
            <a:r>
              <a:rPr lang="en-GB" sz="3200" dirty="0"/>
              <a:t>Businesses may need to close for many months because of the damage caused by floodwater. Expensive equipment and stock may need to be thrown away and there could be thousands of pounds worth of damage. Some businesses have to close forever. </a:t>
            </a:r>
          </a:p>
        </p:txBody>
      </p:sp>
      <p:sp>
        <p:nvSpPr>
          <p:cNvPr id="20" name="TextBox 19">
            <a:extLst>
              <a:ext uri="{FF2B5EF4-FFF2-40B4-BE49-F238E27FC236}">
                <a16:creationId xmlns:a16="http://schemas.microsoft.com/office/drawing/2014/main" id="{B6B28F67-352D-4E77-92BA-07678BD42CB4}"/>
              </a:ext>
            </a:extLst>
          </p:cNvPr>
          <p:cNvSpPr txBox="1"/>
          <p:nvPr/>
        </p:nvSpPr>
        <p:spPr>
          <a:xfrm>
            <a:off x="3241329" y="1712085"/>
            <a:ext cx="589449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Damage to businesses</a:t>
            </a:r>
          </a:p>
        </p:txBody>
      </p:sp>
      <p:pic>
        <p:nvPicPr>
          <p:cNvPr id="3" name="Picture 2" descr="A picture containing text, sky, outdoor, tree&#10;&#10;Description automatically generated">
            <a:extLst>
              <a:ext uri="{FF2B5EF4-FFF2-40B4-BE49-F238E27FC236}">
                <a16:creationId xmlns:a16="http://schemas.microsoft.com/office/drawing/2014/main" id="{E1CA57C9-130E-64DD-A789-70903CEDB901}"/>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6365673" y="2680086"/>
            <a:ext cx="5540305" cy="3155805"/>
          </a:xfrm>
          <a:prstGeom prst="rect">
            <a:avLst/>
          </a:prstGeom>
        </p:spPr>
      </p:pic>
      <p:sp>
        <p:nvSpPr>
          <p:cNvPr id="4" name="TextBox 3">
            <a:extLst>
              <a:ext uri="{FF2B5EF4-FFF2-40B4-BE49-F238E27FC236}">
                <a16:creationId xmlns:a16="http://schemas.microsoft.com/office/drawing/2014/main" id="{575C6960-5596-4355-65BD-0A02EFB1B273}"/>
              </a:ext>
            </a:extLst>
          </p:cNvPr>
          <p:cNvSpPr txBox="1"/>
          <p:nvPr/>
        </p:nvSpPr>
        <p:spPr>
          <a:xfrm>
            <a:off x="6318608" y="5803818"/>
            <a:ext cx="3021381" cy="230832"/>
          </a:xfrm>
          <a:prstGeom prst="rect">
            <a:avLst/>
          </a:prstGeom>
          <a:noFill/>
        </p:spPr>
        <p:txBody>
          <a:bodyPr wrap="square" rtlCol="0">
            <a:spAutoFit/>
          </a:bodyPr>
          <a:lstStyle/>
          <a:p>
            <a:r>
              <a:rPr lang="en-GB" sz="900" dirty="0"/>
              <a:t>Image: The Flood Hub</a:t>
            </a:r>
          </a:p>
        </p:txBody>
      </p:sp>
      <p:sp>
        <p:nvSpPr>
          <p:cNvPr id="6" name="TextBox 5">
            <a:extLst>
              <a:ext uri="{FF2B5EF4-FFF2-40B4-BE49-F238E27FC236}">
                <a16:creationId xmlns:a16="http://schemas.microsoft.com/office/drawing/2014/main" id="{5F315683-4390-1782-5F47-38089A5DBDCD}"/>
              </a:ext>
            </a:extLst>
          </p:cNvPr>
          <p:cNvSpPr txBox="1">
            <a:spLocks noGrp="1" noRot="1" noMove="1" noResize="1" noEditPoints="1" noAdjustHandles="1" noChangeArrowheads="1" noChangeShapeType="1"/>
          </p:cNvSpPr>
          <p:nvPr/>
        </p:nvSpPr>
        <p:spPr>
          <a:xfrm>
            <a:off x="74267" y="6503265"/>
            <a:ext cx="1038653"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C45 R2</a:t>
            </a:r>
          </a:p>
        </p:txBody>
      </p:sp>
    </p:spTree>
    <p:extLst>
      <p:ext uri="{BB962C8B-B14F-4D97-AF65-F5344CB8AC3E}">
        <p14:creationId xmlns:p14="http://schemas.microsoft.com/office/powerpoint/2010/main" val="2712405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503B40-CEE8-9E73-E49B-6604BD425B49}"/>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Damage caused by floodwater</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3C74ACDC-978C-42E4-A084-CEE5A4419F83}"/>
              </a:ext>
            </a:extLst>
          </p:cNvPr>
          <p:cNvSpPr txBox="1"/>
          <p:nvPr/>
        </p:nvSpPr>
        <p:spPr>
          <a:xfrm>
            <a:off x="347155" y="2924314"/>
            <a:ext cx="9763004" cy="1569660"/>
          </a:xfrm>
          <a:prstGeom prst="rect">
            <a:avLst/>
          </a:prstGeom>
          <a:noFill/>
        </p:spPr>
        <p:txBody>
          <a:bodyPr wrap="square" rtlCol="0">
            <a:spAutoFit/>
          </a:bodyPr>
          <a:lstStyle/>
          <a:p>
            <a:r>
              <a:rPr lang="en-GB" sz="3200" dirty="0"/>
              <a:t>Residents and business owners could be left without gas and electricity if supplies are damaged by floodwater. </a:t>
            </a:r>
          </a:p>
          <a:p>
            <a:endParaRPr lang="en-GB" sz="3200" dirty="0"/>
          </a:p>
        </p:txBody>
      </p:sp>
      <p:sp>
        <p:nvSpPr>
          <p:cNvPr id="14" name="TextBox 13">
            <a:extLst>
              <a:ext uri="{FF2B5EF4-FFF2-40B4-BE49-F238E27FC236}">
                <a16:creationId xmlns:a16="http://schemas.microsoft.com/office/drawing/2014/main" id="{2683AE77-28E6-4BAB-841A-97F863D23C58}"/>
              </a:ext>
            </a:extLst>
          </p:cNvPr>
          <p:cNvSpPr txBox="1"/>
          <p:nvPr/>
        </p:nvSpPr>
        <p:spPr>
          <a:xfrm>
            <a:off x="482585" y="1857033"/>
            <a:ext cx="11226830"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Loss of power and disruption to water supply </a:t>
            </a:r>
          </a:p>
        </p:txBody>
      </p:sp>
      <p:grpSp>
        <p:nvGrpSpPr>
          <p:cNvPr id="33" name="Group 32">
            <a:extLst>
              <a:ext uri="{FF2B5EF4-FFF2-40B4-BE49-F238E27FC236}">
                <a16:creationId xmlns:a16="http://schemas.microsoft.com/office/drawing/2014/main" id="{6495BAE8-3ACD-A90F-8992-BDB20A99F648}"/>
              </a:ext>
            </a:extLst>
          </p:cNvPr>
          <p:cNvGrpSpPr/>
          <p:nvPr/>
        </p:nvGrpSpPr>
        <p:grpSpPr>
          <a:xfrm>
            <a:off x="509866" y="4515941"/>
            <a:ext cx="1284987" cy="1595396"/>
            <a:chOff x="10090310" y="4605683"/>
            <a:chExt cx="887944" cy="1047562"/>
          </a:xfrm>
        </p:grpSpPr>
        <p:sp>
          <p:nvSpPr>
            <p:cNvPr id="19" name="Freeform: Shape 18">
              <a:extLst>
                <a:ext uri="{FF2B5EF4-FFF2-40B4-BE49-F238E27FC236}">
                  <a16:creationId xmlns:a16="http://schemas.microsoft.com/office/drawing/2014/main" id="{93C8947B-4D2A-2D24-E9E7-787AC1013430}"/>
                </a:ext>
              </a:extLst>
            </p:cNvPr>
            <p:cNvSpPr/>
            <p:nvPr/>
          </p:nvSpPr>
          <p:spPr>
            <a:xfrm>
              <a:off x="10090310" y="4605683"/>
              <a:ext cx="887944" cy="665958"/>
            </a:xfrm>
            <a:custGeom>
              <a:avLst/>
              <a:gdLst>
                <a:gd name="connsiteX0" fmla="*/ 541091 w 887944"/>
                <a:gd name="connsiteY0" fmla="*/ 291357 h 665958"/>
                <a:gd name="connsiteX1" fmla="*/ 474495 w 887944"/>
                <a:gd name="connsiteY1" fmla="*/ 291357 h 665958"/>
                <a:gd name="connsiteX2" fmla="*/ 443972 w 887944"/>
                <a:gd name="connsiteY2" fmla="*/ 253203 h 665958"/>
                <a:gd name="connsiteX3" fmla="*/ 443972 w 887944"/>
                <a:gd name="connsiteY3" fmla="*/ 138741 h 665958"/>
                <a:gd name="connsiteX4" fmla="*/ 582714 w 887944"/>
                <a:gd name="connsiteY4" fmla="*/ 138741 h 665958"/>
                <a:gd name="connsiteX5" fmla="*/ 582714 w 887944"/>
                <a:gd name="connsiteY5" fmla="*/ 55497 h 665958"/>
                <a:gd name="connsiteX6" fmla="*/ 474495 w 887944"/>
                <a:gd name="connsiteY6" fmla="*/ 55497 h 665958"/>
                <a:gd name="connsiteX7" fmla="*/ 430098 w 887944"/>
                <a:gd name="connsiteY7" fmla="*/ 0 h 665958"/>
                <a:gd name="connsiteX8" fmla="*/ 319105 w 887944"/>
                <a:gd name="connsiteY8" fmla="*/ 0 h 665958"/>
                <a:gd name="connsiteX9" fmla="*/ 274708 w 887944"/>
                <a:gd name="connsiteY9" fmla="*/ 55497 h 665958"/>
                <a:gd name="connsiteX10" fmla="*/ 166490 w 887944"/>
                <a:gd name="connsiteY10" fmla="*/ 55497 h 665958"/>
                <a:gd name="connsiteX11" fmla="*/ 166490 w 887944"/>
                <a:gd name="connsiteY11" fmla="*/ 138741 h 665958"/>
                <a:gd name="connsiteX12" fmla="*/ 305231 w 887944"/>
                <a:gd name="connsiteY12" fmla="*/ 138741 h 665958"/>
                <a:gd name="connsiteX13" fmla="*/ 305231 w 887944"/>
                <a:gd name="connsiteY13" fmla="*/ 253203 h 665958"/>
                <a:gd name="connsiteX14" fmla="*/ 274708 w 887944"/>
                <a:gd name="connsiteY14" fmla="*/ 291357 h 665958"/>
                <a:gd name="connsiteX15" fmla="*/ 0 w 887944"/>
                <a:gd name="connsiteY15" fmla="*/ 291357 h 665958"/>
                <a:gd name="connsiteX16" fmla="*/ 0 w 887944"/>
                <a:gd name="connsiteY16" fmla="*/ 513343 h 665958"/>
                <a:gd name="connsiteX17" fmla="*/ 541091 w 887944"/>
                <a:gd name="connsiteY17" fmla="*/ 513343 h 665958"/>
                <a:gd name="connsiteX18" fmla="*/ 665958 w 887944"/>
                <a:gd name="connsiteY18" fmla="*/ 638210 h 665958"/>
                <a:gd name="connsiteX19" fmla="*/ 665958 w 887944"/>
                <a:gd name="connsiteY19" fmla="*/ 665959 h 665958"/>
                <a:gd name="connsiteX20" fmla="*/ 887945 w 887944"/>
                <a:gd name="connsiteY20" fmla="*/ 665959 h 665958"/>
                <a:gd name="connsiteX21" fmla="*/ 887945 w 887944"/>
                <a:gd name="connsiteY21" fmla="*/ 638210 h 665958"/>
                <a:gd name="connsiteX22" fmla="*/ 541091 w 887944"/>
                <a:gd name="connsiteY22" fmla="*/ 291357 h 665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87944" h="665958">
                  <a:moveTo>
                    <a:pt x="541091" y="291357"/>
                  </a:moveTo>
                  <a:lnTo>
                    <a:pt x="474495" y="291357"/>
                  </a:lnTo>
                  <a:lnTo>
                    <a:pt x="443972" y="253203"/>
                  </a:lnTo>
                  <a:lnTo>
                    <a:pt x="443972" y="138741"/>
                  </a:lnTo>
                  <a:lnTo>
                    <a:pt x="582714" y="138741"/>
                  </a:lnTo>
                  <a:lnTo>
                    <a:pt x="582714" y="55497"/>
                  </a:lnTo>
                  <a:lnTo>
                    <a:pt x="474495" y="55497"/>
                  </a:lnTo>
                  <a:lnTo>
                    <a:pt x="430098" y="0"/>
                  </a:lnTo>
                  <a:lnTo>
                    <a:pt x="319105" y="0"/>
                  </a:lnTo>
                  <a:lnTo>
                    <a:pt x="274708" y="55497"/>
                  </a:lnTo>
                  <a:lnTo>
                    <a:pt x="166490" y="55497"/>
                  </a:lnTo>
                  <a:lnTo>
                    <a:pt x="166490" y="138741"/>
                  </a:lnTo>
                  <a:lnTo>
                    <a:pt x="305231" y="138741"/>
                  </a:lnTo>
                  <a:lnTo>
                    <a:pt x="305231" y="253203"/>
                  </a:lnTo>
                  <a:lnTo>
                    <a:pt x="274708" y="291357"/>
                  </a:lnTo>
                  <a:lnTo>
                    <a:pt x="0" y="291357"/>
                  </a:lnTo>
                  <a:lnTo>
                    <a:pt x="0" y="513343"/>
                  </a:lnTo>
                  <a:lnTo>
                    <a:pt x="541091" y="513343"/>
                  </a:lnTo>
                  <a:cubicBezTo>
                    <a:pt x="610022" y="513419"/>
                    <a:pt x="665882" y="569279"/>
                    <a:pt x="665958" y="638210"/>
                  </a:cubicBezTo>
                  <a:lnTo>
                    <a:pt x="665958" y="665959"/>
                  </a:lnTo>
                  <a:lnTo>
                    <a:pt x="887945" y="665959"/>
                  </a:lnTo>
                  <a:lnTo>
                    <a:pt x="887945" y="638210"/>
                  </a:lnTo>
                  <a:cubicBezTo>
                    <a:pt x="887731" y="446737"/>
                    <a:pt x="732564" y="291571"/>
                    <a:pt x="541091" y="291357"/>
                  </a:cubicBezTo>
                  <a:close/>
                </a:path>
              </a:pathLst>
            </a:custGeom>
            <a:solidFill>
              <a:schemeClr val="bg1">
                <a:lumMod val="50000"/>
              </a:schemeClr>
            </a:solidFill>
            <a:ln w="13791"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2EF7A3E2-BD66-B532-D201-D14003E8C245}"/>
                </a:ext>
              </a:extLst>
            </p:cNvPr>
            <p:cNvSpPr/>
            <p:nvPr/>
          </p:nvSpPr>
          <p:spPr>
            <a:xfrm>
              <a:off x="10788955" y="5362047"/>
              <a:ext cx="189299" cy="291198"/>
            </a:xfrm>
            <a:custGeom>
              <a:avLst/>
              <a:gdLst>
                <a:gd name="connsiteX0" fmla="*/ 7 w 189299"/>
                <a:gd name="connsiteY0" fmla="*/ 195403 h 291198"/>
                <a:gd name="connsiteX1" fmla="*/ 93503 w 189299"/>
                <a:gd name="connsiteY1" fmla="*/ 291192 h 291198"/>
                <a:gd name="connsiteX2" fmla="*/ 189292 w 189299"/>
                <a:gd name="connsiteY2" fmla="*/ 197695 h 291198"/>
                <a:gd name="connsiteX3" fmla="*/ 189292 w 189299"/>
                <a:gd name="connsiteY3" fmla="*/ 195403 h 291198"/>
                <a:gd name="connsiteX4" fmla="*/ 94656 w 189299"/>
                <a:gd name="connsiteY4" fmla="*/ 0 h 291198"/>
                <a:gd name="connsiteX5" fmla="*/ 7 w 189299"/>
                <a:gd name="connsiteY5" fmla="*/ 195403 h 29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299" h="291198">
                  <a:moveTo>
                    <a:pt x="7" y="195403"/>
                  </a:moveTo>
                  <a:cubicBezTo>
                    <a:pt x="-626" y="247673"/>
                    <a:pt x="41234" y="290559"/>
                    <a:pt x="93503" y="291192"/>
                  </a:cubicBezTo>
                  <a:cubicBezTo>
                    <a:pt x="145773" y="291824"/>
                    <a:pt x="188659" y="249965"/>
                    <a:pt x="189292" y="197695"/>
                  </a:cubicBezTo>
                  <a:cubicBezTo>
                    <a:pt x="189302" y="196931"/>
                    <a:pt x="189302" y="196168"/>
                    <a:pt x="189292" y="195403"/>
                  </a:cubicBezTo>
                  <a:cubicBezTo>
                    <a:pt x="189306" y="134482"/>
                    <a:pt x="94656" y="0"/>
                    <a:pt x="94656" y="0"/>
                  </a:cubicBezTo>
                  <a:cubicBezTo>
                    <a:pt x="94656" y="0"/>
                    <a:pt x="7" y="134870"/>
                    <a:pt x="7" y="195403"/>
                  </a:cubicBezTo>
                  <a:close/>
                </a:path>
              </a:pathLst>
            </a:custGeom>
            <a:solidFill>
              <a:srgbClr val="CC8666"/>
            </a:solidFill>
            <a:ln w="13791" cap="flat">
              <a:noFill/>
              <a:prstDash val="solid"/>
              <a:miter/>
            </a:ln>
          </p:spPr>
          <p:txBody>
            <a:bodyPr rtlCol="0" anchor="ctr"/>
            <a:lstStyle/>
            <a:p>
              <a:endParaRPr lang="en-GB" dirty="0"/>
            </a:p>
          </p:txBody>
        </p:sp>
      </p:grpSp>
      <p:grpSp>
        <p:nvGrpSpPr>
          <p:cNvPr id="35" name="Group 34">
            <a:extLst>
              <a:ext uri="{FF2B5EF4-FFF2-40B4-BE49-F238E27FC236}">
                <a16:creationId xmlns:a16="http://schemas.microsoft.com/office/drawing/2014/main" id="{701B57A2-2DB0-70B4-9411-1264713E5BF5}"/>
              </a:ext>
            </a:extLst>
          </p:cNvPr>
          <p:cNvGrpSpPr/>
          <p:nvPr/>
        </p:nvGrpSpPr>
        <p:grpSpPr>
          <a:xfrm>
            <a:off x="10049947" y="2539758"/>
            <a:ext cx="1978718" cy="1862048"/>
            <a:chOff x="10049947" y="2539758"/>
            <a:chExt cx="1978718" cy="1862048"/>
          </a:xfrm>
        </p:grpSpPr>
        <p:grpSp>
          <p:nvGrpSpPr>
            <p:cNvPr id="29" name="Group 28">
              <a:extLst>
                <a:ext uri="{FF2B5EF4-FFF2-40B4-BE49-F238E27FC236}">
                  <a16:creationId xmlns:a16="http://schemas.microsoft.com/office/drawing/2014/main" id="{DD1F0398-D01A-7029-736F-7E9354B77404}"/>
                </a:ext>
              </a:extLst>
            </p:cNvPr>
            <p:cNvGrpSpPr/>
            <p:nvPr/>
          </p:nvGrpSpPr>
          <p:grpSpPr>
            <a:xfrm>
              <a:off x="10049947" y="2725718"/>
              <a:ext cx="908534" cy="1367818"/>
              <a:chOff x="10560285" y="2730794"/>
              <a:chExt cx="807496" cy="1304417"/>
            </a:xfrm>
          </p:grpSpPr>
          <p:sp>
            <p:nvSpPr>
              <p:cNvPr id="25" name="Freeform: Shape 24">
                <a:extLst>
                  <a:ext uri="{FF2B5EF4-FFF2-40B4-BE49-F238E27FC236}">
                    <a16:creationId xmlns:a16="http://schemas.microsoft.com/office/drawing/2014/main" id="{E57C8D3D-1861-5147-C9E8-829A1BA2FD93}"/>
                  </a:ext>
                </a:extLst>
              </p:cNvPr>
              <p:cNvSpPr/>
              <p:nvPr/>
            </p:nvSpPr>
            <p:spPr>
              <a:xfrm>
                <a:off x="10762159" y="3631464"/>
                <a:ext cx="403748" cy="93172"/>
              </a:xfrm>
              <a:custGeom>
                <a:avLst/>
                <a:gdLst>
                  <a:gd name="connsiteX0" fmla="*/ 46586 w 403748"/>
                  <a:gd name="connsiteY0" fmla="*/ 0 h 93172"/>
                  <a:gd name="connsiteX1" fmla="*/ 357162 w 403748"/>
                  <a:gd name="connsiteY1" fmla="*/ 0 h 93172"/>
                  <a:gd name="connsiteX2" fmla="*/ 403748 w 403748"/>
                  <a:gd name="connsiteY2" fmla="*/ 46586 h 93172"/>
                  <a:gd name="connsiteX3" fmla="*/ 357162 w 403748"/>
                  <a:gd name="connsiteY3" fmla="*/ 93173 h 93172"/>
                  <a:gd name="connsiteX4" fmla="*/ 46586 w 403748"/>
                  <a:gd name="connsiteY4" fmla="*/ 93173 h 93172"/>
                  <a:gd name="connsiteX5" fmla="*/ 0 w 403748"/>
                  <a:gd name="connsiteY5" fmla="*/ 46586 h 93172"/>
                  <a:gd name="connsiteX6" fmla="*/ 46586 w 403748"/>
                  <a:gd name="connsiteY6" fmla="*/ 0 h 9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48" h="93172">
                    <a:moveTo>
                      <a:pt x="46586" y="0"/>
                    </a:moveTo>
                    <a:lnTo>
                      <a:pt x="357162" y="0"/>
                    </a:lnTo>
                    <a:cubicBezTo>
                      <a:pt x="383561" y="0"/>
                      <a:pt x="403748" y="20187"/>
                      <a:pt x="403748" y="46586"/>
                    </a:cubicBezTo>
                    <a:cubicBezTo>
                      <a:pt x="403748" y="72985"/>
                      <a:pt x="383561" y="93173"/>
                      <a:pt x="357162" y="93173"/>
                    </a:cubicBezTo>
                    <a:lnTo>
                      <a:pt x="46586" y="93173"/>
                    </a:lnTo>
                    <a:cubicBezTo>
                      <a:pt x="20187" y="93173"/>
                      <a:pt x="0" y="72985"/>
                      <a:pt x="0" y="46586"/>
                    </a:cubicBezTo>
                    <a:cubicBezTo>
                      <a:pt x="0" y="20187"/>
                      <a:pt x="20187" y="0"/>
                      <a:pt x="46586" y="0"/>
                    </a:cubicBezTo>
                    <a:close/>
                  </a:path>
                </a:pathLst>
              </a:custGeom>
              <a:solidFill>
                <a:schemeClr val="bg1">
                  <a:lumMod val="50000"/>
                </a:schemeClr>
              </a:solidFill>
              <a:ln w="15478" cap="flat">
                <a:noFill/>
                <a:prstDash val="solid"/>
                <a:miter/>
              </a:ln>
            </p:spPr>
            <p:txBody>
              <a:bodyPr rtlCol="0" anchor="ctr"/>
              <a:lstStyle/>
              <a:p>
                <a:endParaRPr lang="en-GB" dirty="0"/>
              </a:p>
            </p:txBody>
          </p:sp>
          <p:sp>
            <p:nvSpPr>
              <p:cNvPr id="26" name="Freeform: Shape 25">
                <a:extLst>
                  <a:ext uri="{FF2B5EF4-FFF2-40B4-BE49-F238E27FC236}">
                    <a16:creationId xmlns:a16="http://schemas.microsoft.com/office/drawing/2014/main" id="{0E6C09DB-547D-5C12-68CC-97E86B0015F9}"/>
                  </a:ext>
                </a:extLst>
              </p:cNvPr>
              <p:cNvSpPr/>
              <p:nvPr/>
            </p:nvSpPr>
            <p:spPr>
              <a:xfrm>
                <a:off x="10762159" y="3786751"/>
                <a:ext cx="403748" cy="93172"/>
              </a:xfrm>
              <a:custGeom>
                <a:avLst/>
                <a:gdLst>
                  <a:gd name="connsiteX0" fmla="*/ 46586 w 403748"/>
                  <a:gd name="connsiteY0" fmla="*/ 0 h 93172"/>
                  <a:gd name="connsiteX1" fmla="*/ 357162 w 403748"/>
                  <a:gd name="connsiteY1" fmla="*/ 0 h 93172"/>
                  <a:gd name="connsiteX2" fmla="*/ 403748 w 403748"/>
                  <a:gd name="connsiteY2" fmla="*/ 46586 h 93172"/>
                  <a:gd name="connsiteX3" fmla="*/ 357162 w 403748"/>
                  <a:gd name="connsiteY3" fmla="*/ 93173 h 93172"/>
                  <a:gd name="connsiteX4" fmla="*/ 46586 w 403748"/>
                  <a:gd name="connsiteY4" fmla="*/ 93173 h 93172"/>
                  <a:gd name="connsiteX5" fmla="*/ 0 w 403748"/>
                  <a:gd name="connsiteY5" fmla="*/ 46586 h 93172"/>
                  <a:gd name="connsiteX6" fmla="*/ 46586 w 403748"/>
                  <a:gd name="connsiteY6" fmla="*/ 0 h 9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48" h="93172">
                    <a:moveTo>
                      <a:pt x="46586" y="0"/>
                    </a:moveTo>
                    <a:lnTo>
                      <a:pt x="357162" y="0"/>
                    </a:lnTo>
                    <a:cubicBezTo>
                      <a:pt x="383561" y="0"/>
                      <a:pt x="403748" y="20187"/>
                      <a:pt x="403748" y="46586"/>
                    </a:cubicBezTo>
                    <a:cubicBezTo>
                      <a:pt x="403748" y="72985"/>
                      <a:pt x="383561" y="93173"/>
                      <a:pt x="357162" y="93173"/>
                    </a:cubicBezTo>
                    <a:lnTo>
                      <a:pt x="46586" y="93173"/>
                    </a:lnTo>
                    <a:cubicBezTo>
                      <a:pt x="20187" y="93173"/>
                      <a:pt x="0" y="72985"/>
                      <a:pt x="0" y="46586"/>
                    </a:cubicBezTo>
                    <a:cubicBezTo>
                      <a:pt x="0" y="20187"/>
                      <a:pt x="20187" y="0"/>
                      <a:pt x="46586" y="0"/>
                    </a:cubicBezTo>
                    <a:close/>
                  </a:path>
                </a:pathLst>
              </a:custGeom>
              <a:solidFill>
                <a:schemeClr val="bg1">
                  <a:lumMod val="50000"/>
                </a:schemeClr>
              </a:solidFill>
              <a:ln w="15478"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C26CF5A1-CC6A-50D6-8EE7-D4BBD021BD10}"/>
                  </a:ext>
                </a:extLst>
              </p:cNvPr>
              <p:cNvSpPr/>
              <p:nvPr/>
            </p:nvSpPr>
            <p:spPr>
              <a:xfrm>
                <a:off x="10863096" y="3942039"/>
                <a:ext cx="201874" cy="93172"/>
              </a:xfrm>
              <a:custGeom>
                <a:avLst/>
                <a:gdLst>
                  <a:gd name="connsiteX0" fmla="*/ 0 w 201874"/>
                  <a:gd name="connsiteY0" fmla="*/ 0 h 93172"/>
                  <a:gd name="connsiteX1" fmla="*/ 100937 w 201874"/>
                  <a:gd name="connsiteY1" fmla="*/ 93173 h 93172"/>
                  <a:gd name="connsiteX2" fmla="*/ 201874 w 201874"/>
                  <a:gd name="connsiteY2" fmla="*/ 0 h 93172"/>
                  <a:gd name="connsiteX3" fmla="*/ 0 w 201874"/>
                  <a:gd name="connsiteY3" fmla="*/ 0 h 93172"/>
                </a:gdLst>
                <a:ahLst/>
                <a:cxnLst>
                  <a:cxn ang="0">
                    <a:pos x="connsiteX0" y="connsiteY0"/>
                  </a:cxn>
                  <a:cxn ang="0">
                    <a:pos x="connsiteX1" y="connsiteY1"/>
                  </a:cxn>
                  <a:cxn ang="0">
                    <a:pos x="connsiteX2" y="connsiteY2"/>
                  </a:cxn>
                  <a:cxn ang="0">
                    <a:pos x="connsiteX3" y="connsiteY3"/>
                  </a:cxn>
                </a:cxnLst>
                <a:rect l="l" t="t" r="r" b="b"/>
                <a:pathLst>
                  <a:path w="201874" h="93172">
                    <a:moveTo>
                      <a:pt x="0" y="0"/>
                    </a:moveTo>
                    <a:cubicBezTo>
                      <a:pt x="4659" y="52798"/>
                      <a:pt x="48139" y="93173"/>
                      <a:pt x="100937" y="93173"/>
                    </a:cubicBezTo>
                    <a:cubicBezTo>
                      <a:pt x="153735" y="93173"/>
                      <a:pt x="197215" y="52798"/>
                      <a:pt x="201874" y="0"/>
                    </a:cubicBezTo>
                    <a:lnTo>
                      <a:pt x="0" y="0"/>
                    </a:lnTo>
                    <a:close/>
                  </a:path>
                </a:pathLst>
              </a:custGeom>
              <a:solidFill>
                <a:schemeClr val="bg1">
                  <a:lumMod val="50000"/>
                </a:schemeClr>
              </a:solidFill>
              <a:ln w="15478" cap="flat">
                <a:solidFill>
                  <a:schemeClr val="bg1">
                    <a:lumMod val="50000"/>
                  </a:schemeClr>
                </a:solid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08DCA443-ACA5-9E7F-22E0-B9BFE5454500}"/>
                  </a:ext>
                </a:extLst>
              </p:cNvPr>
              <p:cNvSpPr/>
              <p:nvPr/>
            </p:nvSpPr>
            <p:spPr>
              <a:xfrm>
                <a:off x="10560285" y="2730794"/>
                <a:ext cx="807496" cy="838553"/>
              </a:xfrm>
              <a:custGeom>
                <a:avLst/>
                <a:gdLst>
                  <a:gd name="connsiteX0" fmla="*/ 403748 w 807496"/>
                  <a:gd name="connsiteY0" fmla="*/ 0 h 838553"/>
                  <a:gd name="connsiteX1" fmla="*/ 403748 w 807496"/>
                  <a:gd name="connsiteY1" fmla="*/ 0 h 838553"/>
                  <a:gd name="connsiteX2" fmla="*/ 403748 w 807496"/>
                  <a:gd name="connsiteY2" fmla="*/ 0 h 838553"/>
                  <a:gd name="connsiteX3" fmla="*/ 0 w 807496"/>
                  <a:gd name="connsiteY3" fmla="*/ 399089 h 838553"/>
                  <a:gd name="connsiteX4" fmla="*/ 0 w 807496"/>
                  <a:gd name="connsiteY4" fmla="*/ 413065 h 838553"/>
                  <a:gd name="connsiteX5" fmla="*/ 27952 w 807496"/>
                  <a:gd name="connsiteY5" fmla="*/ 552824 h 838553"/>
                  <a:gd name="connsiteX6" fmla="*/ 97831 w 807496"/>
                  <a:gd name="connsiteY6" fmla="*/ 667737 h 838553"/>
                  <a:gd name="connsiteX7" fmla="*/ 192557 w 807496"/>
                  <a:gd name="connsiteY7" fmla="*/ 821472 h 838553"/>
                  <a:gd name="connsiteX8" fmla="*/ 220509 w 807496"/>
                  <a:gd name="connsiteY8" fmla="*/ 838554 h 838553"/>
                  <a:gd name="connsiteX9" fmla="*/ 586988 w 807496"/>
                  <a:gd name="connsiteY9" fmla="*/ 838554 h 838553"/>
                  <a:gd name="connsiteX10" fmla="*/ 614939 w 807496"/>
                  <a:gd name="connsiteY10" fmla="*/ 821472 h 838553"/>
                  <a:gd name="connsiteX11" fmla="*/ 709665 w 807496"/>
                  <a:gd name="connsiteY11" fmla="*/ 667737 h 838553"/>
                  <a:gd name="connsiteX12" fmla="*/ 779544 w 807496"/>
                  <a:gd name="connsiteY12" fmla="*/ 552824 h 838553"/>
                  <a:gd name="connsiteX13" fmla="*/ 807496 w 807496"/>
                  <a:gd name="connsiteY13" fmla="*/ 413065 h 838553"/>
                  <a:gd name="connsiteX14" fmla="*/ 807496 w 807496"/>
                  <a:gd name="connsiteY14" fmla="*/ 399089 h 838553"/>
                  <a:gd name="connsiteX15" fmla="*/ 403748 w 807496"/>
                  <a:gd name="connsiteY15" fmla="*/ 0 h 838553"/>
                  <a:gd name="connsiteX16" fmla="*/ 714323 w 807496"/>
                  <a:gd name="connsiteY16" fmla="*/ 411512 h 838553"/>
                  <a:gd name="connsiteX17" fmla="*/ 692583 w 807496"/>
                  <a:gd name="connsiteY17" fmla="*/ 520214 h 838553"/>
                  <a:gd name="connsiteX18" fmla="*/ 639785 w 807496"/>
                  <a:gd name="connsiteY18" fmla="*/ 605622 h 838553"/>
                  <a:gd name="connsiteX19" fmla="*/ 549719 w 807496"/>
                  <a:gd name="connsiteY19" fmla="*/ 745381 h 838553"/>
                  <a:gd name="connsiteX20" fmla="*/ 403748 w 807496"/>
                  <a:gd name="connsiteY20" fmla="*/ 745381 h 838553"/>
                  <a:gd name="connsiteX21" fmla="*/ 259330 w 807496"/>
                  <a:gd name="connsiteY21" fmla="*/ 745381 h 838553"/>
                  <a:gd name="connsiteX22" fmla="*/ 169264 w 807496"/>
                  <a:gd name="connsiteY22" fmla="*/ 605622 h 838553"/>
                  <a:gd name="connsiteX23" fmla="*/ 116466 w 807496"/>
                  <a:gd name="connsiteY23" fmla="*/ 520214 h 838553"/>
                  <a:gd name="connsiteX24" fmla="*/ 94726 w 807496"/>
                  <a:gd name="connsiteY24" fmla="*/ 411512 h 838553"/>
                  <a:gd name="connsiteX25" fmla="*/ 94726 w 807496"/>
                  <a:gd name="connsiteY25" fmla="*/ 399089 h 838553"/>
                  <a:gd name="connsiteX26" fmla="*/ 405301 w 807496"/>
                  <a:gd name="connsiteY26" fmla="*/ 91620 h 838553"/>
                  <a:gd name="connsiteX27" fmla="*/ 405301 w 807496"/>
                  <a:gd name="connsiteY27" fmla="*/ 91620 h 838553"/>
                  <a:gd name="connsiteX28" fmla="*/ 405301 w 807496"/>
                  <a:gd name="connsiteY28" fmla="*/ 91620 h 838553"/>
                  <a:gd name="connsiteX29" fmla="*/ 405301 w 807496"/>
                  <a:gd name="connsiteY29" fmla="*/ 91620 h 838553"/>
                  <a:gd name="connsiteX30" fmla="*/ 405301 w 807496"/>
                  <a:gd name="connsiteY30" fmla="*/ 91620 h 838553"/>
                  <a:gd name="connsiteX31" fmla="*/ 405301 w 807496"/>
                  <a:gd name="connsiteY31" fmla="*/ 91620 h 838553"/>
                  <a:gd name="connsiteX32" fmla="*/ 405301 w 807496"/>
                  <a:gd name="connsiteY32" fmla="*/ 91620 h 838553"/>
                  <a:gd name="connsiteX33" fmla="*/ 715876 w 807496"/>
                  <a:gd name="connsiteY33" fmla="*/ 399089 h 838553"/>
                  <a:gd name="connsiteX34" fmla="*/ 715876 w 807496"/>
                  <a:gd name="connsiteY34" fmla="*/ 411512 h 838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07496" h="838553">
                    <a:moveTo>
                      <a:pt x="403748" y="0"/>
                    </a:moveTo>
                    <a:cubicBezTo>
                      <a:pt x="403748" y="0"/>
                      <a:pt x="403748" y="0"/>
                      <a:pt x="403748" y="0"/>
                    </a:cubicBezTo>
                    <a:cubicBezTo>
                      <a:pt x="403748" y="0"/>
                      <a:pt x="403748" y="0"/>
                      <a:pt x="403748" y="0"/>
                    </a:cubicBezTo>
                    <a:cubicBezTo>
                      <a:pt x="183239" y="1553"/>
                      <a:pt x="4659" y="178581"/>
                      <a:pt x="0" y="399089"/>
                    </a:cubicBezTo>
                    <a:lnTo>
                      <a:pt x="0" y="413065"/>
                    </a:lnTo>
                    <a:cubicBezTo>
                      <a:pt x="1553" y="461205"/>
                      <a:pt x="10870" y="507791"/>
                      <a:pt x="27952" y="552824"/>
                    </a:cubicBezTo>
                    <a:cubicBezTo>
                      <a:pt x="45033" y="594752"/>
                      <a:pt x="68327" y="633574"/>
                      <a:pt x="97831" y="667737"/>
                    </a:cubicBezTo>
                    <a:cubicBezTo>
                      <a:pt x="135100" y="708112"/>
                      <a:pt x="175475" y="787309"/>
                      <a:pt x="192557" y="821472"/>
                    </a:cubicBezTo>
                    <a:cubicBezTo>
                      <a:pt x="197215" y="832342"/>
                      <a:pt x="208086" y="838554"/>
                      <a:pt x="220509" y="838554"/>
                    </a:cubicBezTo>
                    <a:lnTo>
                      <a:pt x="586988" y="838554"/>
                    </a:lnTo>
                    <a:cubicBezTo>
                      <a:pt x="599411" y="838554"/>
                      <a:pt x="610281" y="832342"/>
                      <a:pt x="614939" y="821472"/>
                    </a:cubicBezTo>
                    <a:cubicBezTo>
                      <a:pt x="632021" y="787309"/>
                      <a:pt x="672396" y="708112"/>
                      <a:pt x="709665" y="667737"/>
                    </a:cubicBezTo>
                    <a:cubicBezTo>
                      <a:pt x="739169" y="633574"/>
                      <a:pt x="764016" y="594752"/>
                      <a:pt x="779544" y="552824"/>
                    </a:cubicBezTo>
                    <a:cubicBezTo>
                      <a:pt x="796626" y="507791"/>
                      <a:pt x="805943" y="461205"/>
                      <a:pt x="807496" y="413065"/>
                    </a:cubicBezTo>
                    <a:lnTo>
                      <a:pt x="807496" y="399089"/>
                    </a:lnTo>
                    <a:cubicBezTo>
                      <a:pt x="802837" y="178581"/>
                      <a:pt x="624257" y="1553"/>
                      <a:pt x="403748" y="0"/>
                    </a:cubicBezTo>
                    <a:close/>
                    <a:moveTo>
                      <a:pt x="714323" y="411512"/>
                    </a:moveTo>
                    <a:cubicBezTo>
                      <a:pt x="712771" y="448782"/>
                      <a:pt x="705006" y="486051"/>
                      <a:pt x="692583" y="520214"/>
                    </a:cubicBezTo>
                    <a:cubicBezTo>
                      <a:pt x="680160" y="551271"/>
                      <a:pt x="663078" y="580776"/>
                      <a:pt x="639785" y="605622"/>
                    </a:cubicBezTo>
                    <a:cubicBezTo>
                      <a:pt x="604069" y="649103"/>
                      <a:pt x="573012" y="695689"/>
                      <a:pt x="549719" y="745381"/>
                    </a:cubicBezTo>
                    <a:lnTo>
                      <a:pt x="403748" y="745381"/>
                    </a:lnTo>
                    <a:lnTo>
                      <a:pt x="259330" y="745381"/>
                    </a:lnTo>
                    <a:cubicBezTo>
                      <a:pt x="234484" y="695689"/>
                      <a:pt x="203427" y="649103"/>
                      <a:pt x="169264" y="605622"/>
                    </a:cubicBezTo>
                    <a:cubicBezTo>
                      <a:pt x="147523" y="580776"/>
                      <a:pt x="128889" y="551271"/>
                      <a:pt x="116466" y="520214"/>
                    </a:cubicBezTo>
                    <a:cubicBezTo>
                      <a:pt x="102490" y="486051"/>
                      <a:pt x="96278" y="448782"/>
                      <a:pt x="94726" y="411512"/>
                    </a:cubicBezTo>
                    <a:lnTo>
                      <a:pt x="94726" y="399089"/>
                    </a:lnTo>
                    <a:cubicBezTo>
                      <a:pt x="97831" y="229826"/>
                      <a:pt x="236037" y="93173"/>
                      <a:pt x="405301" y="91620"/>
                    </a:cubicBezTo>
                    <a:lnTo>
                      <a:pt x="405301" y="91620"/>
                    </a:lnTo>
                    <a:lnTo>
                      <a:pt x="405301" y="91620"/>
                    </a:lnTo>
                    <a:cubicBezTo>
                      <a:pt x="405301" y="91620"/>
                      <a:pt x="405301" y="91620"/>
                      <a:pt x="405301" y="91620"/>
                    </a:cubicBezTo>
                    <a:cubicBezTo>
                      <a:pt x="405301" y="91620"/>
                      <a:pt x="405301" y="91620"/>
                      <a:pt x="405301" y="91620"/>
                    </a:cubicBezTo>
                    <a:lnTo>
                      <a:pt x="405301" y="91620"/>
                    </a:lnTo>
                    <a:lnTo>
                      <a:pt x="405301" y="91620"/>
                    </a:lnTo>
                    <a:cubicBezTo>
                      <a:pt x="574565" y="93173"/>
                      <a:pt x="712771" y="228273"/>
                      <a:pt x="715876" y="399089"/>
                    </a:cubicBezTo>
                    <a:lnTo>
                      <a:pt x="715876" y="411512"/>
                    </a:lnTo>
                    <a:close/>
                  </a:path>
                </a:pathLst>
              </a:custGeom>
              <a:solidFill>
                <a:schemeClr val="bg1">
                  <a:lumMod val="50000"/>
                </a:schemeClr>
              </a:solidFill>
              <a:ln w="15478" cap="flat">
                <a:solidFill>
                  <a:schemeClr val="bg1">
                    <a:lumMod val="50000"/>
                  </a:schemeClr>
                </a:solidFill>
                <a:prstDash val="solid"/>
                <a:miter/>
              </a:ln>
            </p:spPr>
            <p:txBody>
              <a:bodyPr rtlCol="0" anchor="ctr"/>
              <a:lstStyle/>
              <a:p>
                <a:endParaRPr lang="en-GB" dirty="0"/>
              </a:p>
            </p:txBody>
          </p:sp>
        </p:grpSp>
        <p:sp>
          <p:nvSpPr>
            <p:cNvPr id="30" name="TextBox 29">
              <a:extLst>
                <a:ext uri="{FF2B5EF4-FFF2-40B4-BE49-F238E27FC236}">
                  <a16:creationId xmlns:a16="http://schemas.microsoft.com/office/drawing/2014/main" id="{3A423EFA-469F-B05A-BD89-1739D3DEA04F}"/>
                </a:ext>
              </a:extLst>
            </p:cNvPr>
            <p:cNvSpPr txBox="1"/>
            <p:nvPr/>
          </p:nvSpPr>
          <p:spPr>
            <a:xfrm>
              <a:off x="10961724" y="2539758"/>
              <a:ext cx="1066941" cy="1862048"/>
            </a:xfrm>
            <a:prstGeom prst="rect">
              <a:avLst/>
            </a:prstGeom>
            <a:noFill/>
          </p:spPr>
          <p:txBody>
            <a:bodyPr wrap="square" rtlCol="0">
              <a:spAutoFit/>
            </a:bodyPr>
            <a:lstStyle/>
            <a:p>
              <a:r>
                <a:rPr lang="en-GB" sz="11500" dirty="0">
                  <a:solidFill>
                    <a:srgbClr val="FF0000"/>
                  </a:solidFill>
                </a:rPr>
                <a:t>X</a:t>
              </a:r>
            </a:p>
          </p:txBody>
        </p:sp>
      </p:grpSp>
      <p:sp>
        <p:nvSpPr>
          <p:cNvPr id="32" name="TextBox 31">
            <a:extLst>
              <a:ext uri="{FF2B5EF4-FFF2-40B4-BE49-F238E27FC236}">
                <a16:creationId xmlns:a16="http://schemas.microsoft.com/office/drawing/2014/main" id="{4D4EBDBC-6506-33CF-9474-CD879C8E9DF8}"/>
              </a:ext>
            </a:extLst>
          </p:cNvPr>
          <p:cNvSpPr txBox="1"/>
          <p:nvPr/>
        </p:nvSpPr>
        <p:spPr>
          <a:xfrm>
            <a:off x="2263605" y="4846247"/>
            <a:ext cx="9150512" cy="1077218"/>
          </a:xfrm>
          <a:prstGeom prst="rect">
            <a:avLst/>
          </a:prstGeom>
          <a:noFill/>
        </p:spPr>
        <p:txBody>
          <a:bodyPr wrap="square">
            <a:spAutoFit/>
          </a:bodyPr>
          <a:lstStyle/>
          <a:p>
            <a:r>
              <a:rPr lang="en-GB" sz="3200" dirty="0"/>
              <a:t>If floodwater enters the water supply, it can cause disease or make you ill if you drink it from the tap.</a:t>
            </a:r>
          </a:p>
        </p:txBody>
      </p:sp>
      <p:sp>
        <p:nvSpPr>
          <p:cNvPr id="4" name="TextBox 3">
            <a:extLst>
              <a:ext uri="{FF2B5EF4-FFF2-40B4-BE49-F238E27FC236}">
                <a16:creationId xmlns:a16="http://schemas.microsoft.com/office/drawing/2014/main" id="{5DFD623B-2B69-90E1-6BFF-E3D341CE40E7}"/>
              </a:ext>
            </a:extLst>
          </p:cNvPr>
          <p:cNvSpPr txBox="1">
            <a:spLocks noGrp="1" noRot="1" noMove="1" noResize="1" noEditPoints="1" noAdjustHandles="1" noChangeArrowheads="1" noChangeShapeType="1"/>
          </p:cNvSpPr>
          <p:nvPr/>
        </p:nvSpPr>
        <p:spPr>
          <a:xfrm>
            <a:off x="74267" y="6503265"/>
            <a:ext cx="1038653"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C45 R2</a:t>
            </a:r>
          </a:p>
        </p:txBody>
      </p:sp>
    </p:spTree>
    <p:extLst>
      <p:ext uri="{BB962C8B-B14F-4D97-AF65-F5344CB8AC3E}">
        <p14:creationId xmlns:p14="http://schemas.microsoft.com/office/powerpoint/2010/main" val="3236308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044286-7B5C-7225-4C1C-1F6C8EF35D2C}"/>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Damage caused by floodwater</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9" name="TextBox 18">
            <a:extLst>
              <a:ext uri="{FF2B5EF4-FFF2-40B4-BE49-F238E27FC236}">
                <a16:creationId xmlns:a16="http://schemas.microsoft.com/office/drawing/2014/main" id="{390430B2-F098-4E24-A3DE-0669D31D134E}"/>
              </a:ext>
            </a:extLst>
          </p:cNvPr>
          <p:cNvSpPr txBox="1"/>
          <p:nvPr/>
        </p:nvSpPr>
        <p:spPr>
          <a:xfrm>
            <a:off x="5415465" y="3255867"/>
            <a:ext cx="6609532" cy="2554545"/>
          </a:xfrm>
          <a:prstGeom prst="rect">
            <a:avLst/>
          </a:prstGeom>
          <a:noFill/>
        </p:spPr>
        <p:txBody>
          <a:bodyPr wrap="square" rtlCol="0">
            <a:spAutoFit/>
          </a:bodyPr>
          <a:lstStyle/>
          <a:p>
            <a:r>
              <a:rPr lang="en-GB" sz="3200" dirty="0"/>
              <a:t>It may be difficult to travel around your local area if there is a lot of floodwater on the ground. Floodwater can also damage roads, bridges and railway lines.</a:t>
            </a:r>
          </a:p>
        </p:txBody>
      </p:sp>
      <p:sp>
        <p:nvSpPr>
          <p:cNvPr id="20" name="TextBox 19">
            <a:extLst>
              <a:ext uri="{FF2B5EF4-FFF2-40B4-BE49-F238E27FC236}">
                <a16:creationId xmlns:a16="http://schemas.microsoft.com/office/drawing/2014/main" id="{B6B28F67-352D-4E77-92BA-07678BD42CB4}"/>
              </a:ext>
            </a:extLst>
          </p:cNvPr>
          <p:cNvSpPr txBox="1"/>
          <p:nvPr/>
        </p:nvSpPr>
        <p:spPr>
          <a:xfrm>
            <a:off x="1218616" y="1903553"/>
            <a:ext cx="10548830"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Damage to roads, bridges, railway lines etc.</a:t>
            </a:r>
          </a:p>
        </p:txBody>
      </p:sp>
      <p:sp>
        <p:nvSpPr>
          <p:cNvPr id="2" name="Rectangle 1">
            <a:extLst>
              <a:ext uri="{FF2B5EF4-FFF2-40B4-BE49-F238E27FC236}">
                <a16:creationId xmlns:a16="http://schemas.microsoft.com/office/drawing/2014/main" id="{3FC6E222-1591-46E7-957A-4E50562949AD}"/>
              </a:ext>
            </a:extLst>
          </p:cNvPr>
          <p:cNvSpPr/>
          <p:nvPr/>
        </p:nvSpPr>
        <p:spPr>
          <a:xfrm>
            <a:off x="269101" y="6352613"/>
            <a:ext cx="3401114" cy="369332"/>
          </a:xfrm>
          <a:prstGeom prst="rect">
            <a:avLst/>
          </a:prstGeom>
        </p:spPr>
        <p:txBody>
          <a:bodyPr wrap="square">
            <a:spAutoFit/>
          </a:bodyPr>
          <a:lstStyle/>
          <a:p>
            <a:r>
              <a:rPr lang="en-GB" sz="900" b="1" dirty="0"/>
              <a:t>Flood Damage</a:t>
            </a:r>
          </a:p>
          <a:p>
            <a:r>
              <a:rPr lang="en-GB" sz="900" dirty="0">
                <a:hlinkClick r:id="rId10"/>
              </a:rPr>
              <a:t>cc-by-</a:t>
            </a:r>
            <a:r>
              <a:rPr lang="en-GB" sz="900" dirty="0" err="1">
                <a:hlinkClick r:id="rId10"/>
              </a:rPr>
              <a:t>sa</a:t>
            </a:r>
            <a:r>
              <a:rPr lang="en-GB" sz="900" dirty="0">
                <a:hlinkClick r:id="rId10"/>
              </a:rPr>
              <a:t>/2.0 </a:t>
            </a:r>
            <a:r>
              <a:rPr lang="en-GB" sz="900" dirty="0"/>
              <a:t>- © </a:t>
            </a:r>
            <a:r>
              <a:rPr lang="en-GB" sz="900" dirty="0">
                <a:hlinkClick r:id="rId11"/>
              </a:rPr>
              <a:t>DI Wyman </a:t>
            </a:r>
            <a:r>
              <a:rPr lang="en-GB" sz="900" dirty="0"/>
              <a:t>- </a:t>
            </a:r>
            <a:r>
              <a:rPr lang="en-GB" sz="900" dirty="0">
                <a:hlinkClick r:id="rId12"/>
              </a:rPr>
              <a:t>geograph.org.uk/p/1278873</a:t>
            </a:r>
            <a:endParaRPr lang="en-GB" sz="900" dirty="0"/>
          </a:p>
        </p:txBody>
      </p:sp>
      <p:pic>
        <p:nvPicPr>
          <p:cNvPr id="5" name="Picture 4" descr="A picture containing outdoor, old&#10;&#10;Description automatically generated">
            <a:extLst>
              <a:ext uri="{FF2B5EF4-FFF2-40B4-BE49-F238E27FC236}">
                <a16:creationId xmlns:a16="http://schemas.microsoft.com/office/drawing/2014/main" id="{B88B7E46-E99C-B1BE-270F-CBB89AC68EC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7154" y="2731401"/>
            <a:ext cx="4874126" cy="3655595"/>
          </a:xfrm>
          <a:prstGeom prst="rect">
            <a:avLst/>
          </a:prstGeom>
        </p:spPr>
      </p:pic>
      <p:sp>
        <p:nvSpPr>
          <p:cNvPr id="6" name="TextBox 5">
            <a:extLst>
              <a:ext uri="{FF2B5EF4-FFF2-40B4-BE49-F238E27FC236}">
                <a16:creationId xmlns:a16="http://schemas.microsoft.com/office/drawing/2014/main" id="{C20E7B69-7D82-740E-40C9-25AA946311E4}"/>
              </a:ext>
            </a:extLst>
          </p:cNvPr>
          <p:cNvSpPr txBox="1">
            <a:spLocks noGrp="1" noRot="1" noMove="1" noResize="1" noEditPoints="1" noAdjustHandles="1" noChangeArrowheads="1" noChangeShapeType="1"/>
          </p:cNvSpPr>
          <p:nvPr/>
        </p:nvSpPr>
        <p:spPr>
          <a:xfrm>
            <a:off x="11153347" y="57157"/>
            <a:ext cx="1038653"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C45 R2</a:t>
            </a:r>
          </a:p>
        </p:txBody>
      </p:sp>
    </p:spTree>
    <p:extLst>
      <p:ext uri="{BB962C8B-B14F-4D97-AF65-F5344CB8AC3E}">
        <p14:creationId xmlns:p14="http://schemas.microsoft.com/office/powerpoint/2010/main" val="3380044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165EBC-A273-85B6-27DC-781A61757A28}"/>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4848606" y="624590"/>
            <a:ext cx="7343394" cy="101927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The dangers of entering and playing in floodwater</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889703" y="300464"/>
            <a:ext cx="1021676" cy="1435869"/>
          </a:xfrm>
          <a:prstGeom prst="rect">
            <a:avLst/>
          </a:prstGeom>
        </p:spPr>
      </p:pic>
      <p:sp>
        <p:nvSpPr>
          <p:cNvPr id="13" name="TextBox 12">
            <a:extLst>
              <a:ext uri="{FF2B5EF4-FFF2-40B4-BE49-F238E27FC236}">
                <a16:creationId xmlns:a16="http://schemas.microsoft.com/office/drawing/2014/main" id="{70CB6E44-15A8-4218-8DC3-5B42E4B91BCD}"/>
              </a:ext>
            </a:extLst>
          </p:cNvPr>
          <p:cNvSpPr txBox="1"/>
          <p:nvPr/>
        </p:nvSpPr>
        <p:spPr>
          <a:xfrm>
            <a:off x="5317204" y="2464746"/>
            <a:ext cx="6874796" cy="3170099"/>
          </a:xfrm>
          <a:prstGeom prst="rect">
            <a:avLst/>
          </a:prstGeom>
          <a:noFill/>
        </p:spPr>
        <p:txBody>
          <a:bodyPr wrap="square" rtlCol="0">
            <a:spAutoFit/>
          </a:bodyPr>
          <a:lstStyle/>
          <a:p>
            <a:pPr marL="742950" indent="-742950">
              <a:buAutoNum type="arabicPeriod"/>
            </a:pP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RISK OF FALLING OVER</a:t>
            </a:r>
          </a:p>
          <a:p>
            <a:pPr marL="742950" indent="-742950">
              <a:buAutoNum type="arabicPeriod"/>
            </a:pP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FAST FLOWING WATER</a:t>
            </a:r>
          </a:p>
          <a:p>
            <a:pPr marL="742950" indent="-742950">
              <a:buAutoNum type="arabicPeriod"/>
            </a:pP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DANGEROUS OBJECTS</a:t>
            </a:r>
          </a:p>
          <a:p>
            <a:pPr marL="742950" indent="-742950">
              <a:buAutoNum type="arabicPeriod"/>
            </a:pP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CHEMICALS AND GERMS</a:t>
            </a:r>
          </a:p>
          <a:p>
            <a:pPr marL="742950" indent="-742950">
              <a:buAutoNum type="arabicPeriod"/>
            </a:pP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ELECTROCUTION</a:t>
            </a:r>
          </a:p>
        </p:txBody>
      </p:sp>
      <p:sp>
        <p:nvSpPr>
          <p:cNvPr id="5" name="TextBox 4">
            <a:extLst>
              <a:ext uri="{FF2B5EF4-FFF2-40B4-BE49-F238E27FC236}">
                <a16:creationId xmlns:a16="http://schemas.microsoft.com/office/drawing/2014/main" id="{C46059D9-6D47-A7EA-3452-0EC9BC40EA9B}"/>
              </a:ext>
            </a:extLst>
          </p:cNvPr>
          <p:cNvSpPr txBox="1">
            <a:spLocks noGrp="1" noRot="1" noMove="1" noResize="1" noEditPoints="1" noAdjustHandles="1" noChangeArrowheads="1" noChangeShapeType="1"/>
          </p:cNvSpPr>
          <p:nvPr/>
        </p:nvSpPr>
        <p:spPr>
          <a:xfrm>
            <a:off x="74267" y="6503265"/>
            <a:ext cx="1038653"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C45 R2</a:t>
            </a:r>
          </a:p>
        </p:txBody>
      </p:sp>
      <p:pic>
        <p:nvPicPr>
          <p:cNvPr id="6" name="Picture 5">
            <a:extLst>
              <a:ext uri="{FF2B5EF4-FFF2-40B4-BE49-F238E27FC236}">
                <a16:creationId xmlns:a16="http://schemas.microsoft.com/office/drawing/2014/main" id="{F5E6E7F3-5FAF-6363-E95E-1C55E5241C2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8997"/>
            <a:ext cx="4835884" cy="6840006"/>
          </a:xfrm>
          <a:prstGeom prst="rect">
            <a:avLst/>
          </a:prstGeom>
        </p:spPr>
      </p:pic>
    </p:spTree>
    <p:extLst>
      <p:ext uri="{BB962C8B-B14F-4D97-AF65-F5344CB8AC3E}">
        <p14:creationId xmlns:p14="http://schemas.microsoft.com/office/powerpoint/2010/main" val="1833176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D8AD9C-246C-CD56-1D89-1C3A23B559D9}"/>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Storm Desmond, December 2015</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3" name="TextBox 2">
            <a:extLst>
              <a:ext uri="{FF2B5EF4-FFF2-40B4-BE49-F238E27FC236}">
                <a16:creationId xmlns:a16="http://schemas.microsoft.com/office/drawing/2014/main" id="{6DD92B1B-8E46-471E-8577-D2A7F6849A38}"/>
              </a:ext>
            </a:extLst>
          </p:cNvPr>
          <p:cNvSpPr txBox="1"/>
          <p:nvPr/>
        </p:nvSpPr>
        <p:spPr>
          <a:xfrm>
            <a:off x="2853219" y="4259774"/>
            <a:ext cx="6256961" cy="369332"/>
          </a:xfrm>
          <a:prstGeom prst="rect">
            <a:avLst/>
          </a:prstGeom>
          <a:noFill/>
        </p:spPr>
        <p:txBody>
          <a:bodyPr wrap="square" rtlCol="0">
            <a:spAutoFit/>
          </a:bodyPr>
          <a:lstStyle/>
          <a:p>
            <a:pPr algn="ctr"/>
            <a:r>
              <a:rPr lang="en-GB" dirty="0">
                <a:hlinkClick r:id="rId10"/>
              </a:rPr>
              <a:t>https://www.youtube.com/watch?v=aV_V_4bMwPI</a:t>
            </a:r>
            <a:endParaRPr lang="en-GB" dirty="0"/>
          </a:p>
        </p:txBody>
      </p:sp>
      <p:sp>
        <p:nvSpPr>
          <p:cNvPr id="4" name="TextBox 3">
            <a:extLst>
              <a:ext uri="{FF2B5EF4-FFF2-40B4-BE49-F238E27FC236}">
                <a16:creationId xmlns:a16="http://schemas.microsoft.com/office/drawing/2014/main" id="{D1ED7488-CCAB-10CA-44B3-68823C27E2E7}"/>
              </a:ext>
            </a:extLst>
          </p:cNvPr>
          <p:cNvSpPr txBox="1"/>
          <p:nvPr/>
        </p:nvSpPr>
        <p:spPr>
          <a:xfrm>
            <a:off x="1991222" y="1951450"/>
            <a:ext cx="8227431" cy="2308324"/>
          </a:xfrm>
          <a:prstGeom prst="rect">
            <a:avLst/>
          </a:prstGeom>
          <a:noFill/>
        </p:spPr>
        <p:txBody>
          <a:bodyPr wrap="square" rtlCol="0">
            <a:spAutoFit/>
          </a:bodyPr>
          <a:lstStyle/>
          <a:p>
            <a:pPr algn="ctr"/>
            <a:r>
              <a:rPr lang="en-GB" sz="3600" b="1" dirty="0">
                <a:solidFill>
                  <a:srgbClr val="309DC3"/>
                </a:solidFill>
              </a:rPr>
              <a:t>Check out this BBC video showing a helicopter journey over a flooded Cumbria as a result of Storm Desmond</a:t>
            </a:r>
          </a:p>
          <a:p>
            <a:endParaRPr lang="en-GB" b="1" i="0" dirty="0">
              <a:solidFill>
                <a:srgbClr val="0F0F0F"/>
              </a:solidFill>
              <a:effectLst/>
              <a:latin typeface="YouTube Sans"/>
            </a:endParaRPr>
          </a:p>
          <a:p>
            <a:endParaRPr lang="en-GB" dirty="0"/>
          </a:p>
        </p:txBody>
      </p:sp>
      <p:sp>
        <p:nvSpPr>
          <p:cNvPr id="6" name="TextBox 5">
            <a:extLst>
              <a:ext uri="{FF2B5EF4-FFF2-40B4-BE49-F238E27FC236}">
                <a16:creationId xmlns:a16="http://schemas.microsoft.com/office/drawing/2014/main" id="{E9EF4B5A-F968-57DF-61BE-43370DE13E75}"/>
              </a:ext>
            </a:extLst>
          </p:cNvPr>
          <p:cNvSpPr txBox="1">
            <a:spLocks noGrp="1" noRot="1" noMove="1" noResize="1" noEditPoints="1" noAdjustHandles="1" noChangeArrowheads="1" noChangeShapeType="1"/>
          </p:cNvSpPr>
          <p:nvPr/>
        </p:nvSpPr>
        <p:spPr>
          <a:xfrm>
            <a:off x="74267" y="6503265"/>
            <a:ext cx="1038653"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C45 R2</a:t>
            </a:r>
          </a:p>
        </p:txBody>
      </p:sp>
    </p:spTree>
    <p:extLst>
      <p:ext uri="{BB962C8B-B14F-4D97-AF65-F5344CB8AC3E}">
        <p14:creationId xmlns:p14="http://schemas.microsoft.com/office/powerpoint/2010/main" val="2018889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C6B94B-4232-2CFA-8AFA-47CD425F90B8}"/>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Case Study: Storm Desmond, 2015</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36880" y="6017092"/>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53CF4CE2-7527-495C-9043-F4E20BF125E3}"/>
              </a:ext>
            </a:extLst>
          </p:cNvPr>
          <p:cNvSpPr txBox="1"/>
          <p:nvPr/>
        </p:nvSpPr>
        <p:spPr>
          <a:xfrm>
            <a:off x="2384860" y="1896368"/>
            <a:ext cx="8880047" cy="584775"/>
          </a:xfrm>
          <a:prstGeom prst="rect">
            <a:avLst/>
          </a:prstGeom>
          <a:noFill/>
        </p:spPr>
        <p:txBody>
          <a:bodyPr wrap="square" rtlCol="0">
            <a:spAutoFit/>
          </a:bodyPr>
          <a:lstStyle/>
          <a:p>
            <a:r>
              <a:rPr lang="en-GB" sz="3200" dirty="0"/>
              <a:t>5-6</a:t>
            </a:r>
            <a:r>
              <a:rPr lang="en-GB" sz="3200" baseline="30000" dirty="0"/>
              <a:t>th</a:t>
            </a:r>
            <a:r>
              <a:rPr lang="en-GB" sz="3200" dirty="0"/>
              <a:t> December 2015</a:t>
            </a:r>
          </a:p>
        </p:txBody>
      </p:sp>
      <p:sp>
        <p:nvSpPr>
          <p:cNvPr id="14" name="TextBox 13">
            <a:extLst>
              <a:ext uri="{FF2B5EF4-FFF2-40B4-BE49-F238E27FC236}">
                <a16:creationId xmlns:a16="http://schemas.microsoft.com/office/drawing/2014/main" id="{6BFB6B4B-1550-4B47-AEA5-8027E256C3E3}"/>
              </a:ext>
            </a:extLst>
          </p:cNvPr>
          <p:cNvSpPr txBox="1"/>
          <p:nvPr/>
        </p:nvSpPr>
        <p:spPr>
          <a:xfrm>
            <a:off x="499205" y="1804036"/>
            <a:ext cx="1748236"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When:</a:t>
            </a:r>
          </a:p>
        </p:txBody>
      </p:sp>
      <p:sp>
        <p:nvSpPr>
          <p:cNvPr id="12" name="TextBox 11">
            <a:extLst>
              <a:ext uri="{FF2B5EF4-FFF2-40B4-BE49-F238E27FC236}">
                <a16:creationId xmlns:a16="http://schemas.microsoft.com/office/drawing/2014/main" id="{219E4E96-99DE-4904-A618-043AED4F61E0}"/>
              </a:ext>
            </a:extLst>
          </p:cNvPr>
          <p:cNvSpPr txBox="1"/>
          <p:nvPr/>
        </p:nvSpPr>
        <p:spPr>
          <a:xfrm>
            <a:off x="499204" y="2659559"/>
            <a:ext cx="2089759"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Where:</a:t>
            </a:r>
          </a:p>
        </p:txBody>
      </p:sp>
      <p:sp>
        <p:nvSpPr>
          <p:cNvPr id="15" name="TextBox 14">
            <a:extLst>
              <a:ext uri="{FF2B5EF4-FFF2-40B4-BE49-F238E27FC236}">
                <a16:creationId xmlns:a16="http://schemas.microsoft.com/office/drawing/2014/main" id="{35F0F196-ABDF-4CDF-B113-B3F7E3B6029B}"/>
              </a:ext>
            </a:extLst>
          </p:cNvPr>
          <p:cNvSpPr txBox="1"/>
          <p:nvPr/>
        </p:nvSpPr>
        <p:spPr>
          <a:xfrm>
            <a:off x="2384859" y="2767618"/>
            <a:ext cx="9807141" cy="1077218"/>
          </a:xfrm>
          <a:prstGeom prst="rect">
            <a:avLst/>
          </a:prstGeom>
          <a:noFill/>
        </p:spPr>
        <p:txBody>
          <a:bodyPr wrap="square" rtlCol="0">
            <a:spAutoFit/>
          </a:bodyPr>
          <a:lstStyle/>
          <a:p>
            <a:r>
              <a:rPr lang="en-GB" sz="3200" dirty="0"/>
              <a:t>Northern England, Wales, Scotland and Northern Ireland – severe gusts of up to 81mph were recorded in Cumbria.</a:t>
            </a:r>
          </a:p>
        </p:txBody>
      </p:sp>
      <p:sp>
        <p:nvSpPr>
          <p:cNvPr id="16" name="TextBox 15">
            <a:extLst>
              <a:ext uri="{FF2B5EF4-FFF2-40B4-BE49-F238E27FC236}">
                <a16:creationId xmlns:a16="http://schemas.microsoft.com/office/drawing/2014/main" id="{D43801F1-5E51-412D-88F4-1B7B14D3A568}"/>
              </a:ext>
            </a:extLst>
          </p:cNvPr>
          <p:cNvSpPr txBox="1"/>
          <p:nvPr/>
        </p:nvSpPr>
        <p:spPr>
          <a:xfrm>
            <a:off x="499204" y="3776631"/>
            <a:ext cx="2728738"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Impacts:</a:t>
            </a:r>
          </a:p>
        </p:txBody>
      </p:sp>
      <p:sp>
        <p:nvSpPr>
          <p:cNvPr id="7" name="TextBox 6">
            <a:extLst>
              <a:ext uri="{FF2B5EF4-FFF2-40B4-BE49-F238E27FC236}">
                <a16:creationId xmlns:a16="http://schemas.microsoft.com/office/drawing/2014/main" id="{21149417-38D2-41BA-A04E-26A50896B234}"/>
              </a:ext>
            </a:extLst>
          </p:cNvPr>
          <p:cNvSpPr txBox="1"/>
          <p:nvPr/>
        </p:nvSpPr>
        <p:spPr>
          <a:xfrm>
            <a:off x="-40100" y="4698000"/>
            <a:ext cx="2250662" cy="830997"/>
          </a:xfrm>
          <a:prstGeom prst="rect">
            <a:avLst/>
          </a:prstGeom>
          <a:noFill/>
        </p:spPr>
        <p:txBody>
          <a:bodyPr wrap="square" rtlCol="0">
            <a:spAutoFit/>
          </a:bodyPr>
          <a:lstStyle/>
          <a:p>
            <a:pPr algn="ctr"/>
            <a:r>
              <a:rPr lang="en-GB" sz="2400" b="1" dirty="0"/>
              <a:t>5200 homes flooded</a:t>
            </a:r>
          </a:p>
        </p:txBody>
      </p:sp>
      <p:sp>
        <p:nvSpPr>
          <p:cNvPr id="22" name="TextBox 21">
            <a:extLst>
              <a:ext uri="{FF2B5EF4-FFF2-40B4-BE49-F238E27FC236}">
                <a16:creationId xmlns:a16="http://schemas.microsoft.com/office/drawing/2014/main" id="{F2CC1426-42F4-41C8-BCEF-E9F4D66A1EBF}"/>
              </a:ext>
            </a:extLst>
          </p:cNvPr>
          <p:cNvSpPr txBox="1"/>
          <p:nvPr/>
        </p:nvSpPr>
        <p:spPr>
          <a:xfrm>
            <a:off x="2247312" y="4698000"/>
            <a:ext cx="2250662" cy="830997"/>
          </a:xfrm>
          <a:prstGeom prst="rect">
            <a:avLst/>
          </a:prstGeom>
          <a:noFill/>
        </p:spPr>
        <p:txBody>
          <a:bodyPr wrap="square" rtlCol="0">
            <a:spAutoFit/>
          </a:bodyPr>
          <a:lstStyle/>
          <a:p>
            <a:pPr algn="ctr"/>
            <a:r>
              <a:rPr lang="en-GB" sz="2400" b="1" dirty="0"/>
              <a:t>Many roads flooded</a:t>
            </a:r>
          </a:p>
        </p:txBody>
      </p:sp>
      <p:sp>
        <p:nvSpPr>
          <p:cNvPr id="23" name="TextBox 22">
            <a:extLst>
              <a:ext uri="{FF2B5EF4-FFF2-40B4-BE49-F238E27FC236}">
                <a16:creationId xmlns:a16="http://schemas.microsoft.com/office/drawing/2014/main" id="{0312CA7F-7B49-4B0F-A039-E25EB7A391AC}"/>
              </a:ext>
            </a:extLst>
          </p:cNvPr>
          <p:cNvSpPr txBox="1"/>
          <p:nvPr/>
        </p:nvSpPr>
        <p:spPr>
          <a:xfrm>
            <a:off x="4695981" y="4546072"/>
            <a:ext cx="2250662" cy="1015663"/>
          </a:xfrm>
          <a:prstGeom prst="rect">
            <a:avLst/>
          </a:prstGeom>
          <a:noFill/>
        </p:spPr>
        <p:txBody>
          <a:bodyPr wrap="square" rtlCol="0">
            <a:spAutoFit/>
          </a:bodyPr>
          <a:lstStyle/>
          <a:p>
            <a:pPr algn="ctr"/>
            <a:r>
              <a:rPr lang="en-GB" sz="2000" b="1" dirty="0"/>
              <a:t>~100,000 homes left without power in the North</a:t>
            </a:r>
          </a:p>
        </p:txBody>
      </p:sp>
      <p:sp>
        <p:nvSpPr>
          <p:cNvPr id="24" name="TextBox 23">
            <a:extLst>
              <a:ext uri="{FF2B5EF4-FFF2-40B4-BE49-F238E27FC236}">
                <a16:creationId xmlns:a16="http://schemas.microsoft.com/office/drawing/2014/main" id="{EA3F7850-6FD2-448D-8D68-66FA8C0DD4DB}"/>
              </a:ext>
            </a:extLst>
          </p:cNvPr>
          <p:cNvSpPr txBox="1"/>
          <p:nvPr/>
        </p:nvSpPr>
        <p:spPr>
          <a:xfrm>
            <a:off x="7144650" y="4218163"/>
            <a:ext cx="2250662" cy="830997"/>
          </a:xfrm>
          <a:prstGeom prst="rect">
            <a:avLst/>
          </a:prstGeom>
          <a:noFill/>
        </p:spPr>
        <p:txBody>
          <a:bodyPr wrap="square" rtlCol="0">
            <a:spAutoFit/>
          </a:bodyPr>
          <a:lstStyle/>
          <a:p>
            <a:pPr algn="ctr"/>
            <a:r>
              <a:rPr lang="en-GB" sz="2400" b="1" dirty="0"/>
              <a:t>Disruption to rail services</a:t>
            </a:r>
          </a:p>
        </p:txBody>
      </p:sp>
      <p:sp>
        <p:nvSpPr>
          <p:cNvPr id="25" name="TextBox 24">
            <a:extLst>
              <a:ext uri="{FF2B5EF4-FFF2-40B4-BE49-F238E27FC236}">
                <a16:creationId xmlns:a16="http://schemas.microsoft.com/office/drawing/2014/main" id="{0666F3CA-4D62-46DB-A500-10601D03FF4B}"/>
              </a:ext>
            </a:extLst>
          </p:cNvPr>
          <p:cNvSpPr txBox="1"/>
          <p:nvPr/>
        </p:nvSpPr>
        <p:spPr>
          <a:xfrm>
            <a:off x="9738020" y="4223078"/>
            <a:ext cx="2250662" cy="707886"/>
          </a:xfrm>
          <a:prstGeom prst="rect">
            <a:avLst/>
          </a:prstGeom>
          <a:noFill/>
        </p:spPr>
        <p:txBody>
          <a:bodyPr wrap="square" rtlCol="0">
            <a:spAutoFit/>
          </a:bodyPr>
          <a:lstStyle/>
          <a:p>
            <a:pPr algn="ctr"/>
            <a:r>
              <a:rPr lang="en-GB" sz="2000" b="1" dirty="0"/>
              <a:t>Schools and a university closed</a:t>
            </a:r>
          </a:p>
        </p:txBody>
      </p:sp>
      <p:pic>
        <p:nvPicPr>
          <p:cNvPr id="3" name="Graphic 2" descr="House with solid fill">
            <a:extLst>
              <a:ext uri="{FF2B5EF4-FFF2-40B4-BE49-F238E27FC236}">
                <a16:creationId xmlns:a16="http://schemas.microsoft.com/office/drawing/2014/main" id="{DA129B94-AAF9-2476-11A0-19AC27E906A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03249" y="5414152"/>
            <a:ext cx="1247160" cy="1247160"/>
          </a:xfrm>
          <a:prstGeom prst="rect">
            <a:avLst/>
          </a:prstGeom>
        </p:spPr>
      </p:pic>
      <p:grpSp>
        <p:nvGrpSpPr>
          <p:cNvPr id="32" name="Group 31">
            <a:extLst>
              <a:ext uri="{FF2B5EF4-FFF2-40B4-BE49-F238E27FC236}">
                <a16:creationId xmlns:a16="http://schemas.microsoft.com/office/drawing/2014/main" id="{1B9AC449-CA02-8F50-7ECA-A3264338C4B9}"/>
              </a:ext>
            </a:extLst>
          </p:cNvPr>
          <p:cNvGrpSpPr/>
          <p:nvPr/>
        </p:nvGrpSpPr>
        <p:grpSpPr>
          <a:xfrm>
            <a:off x="2384859" y="5783008"/>
            <a:ext cx="1995838" cy="615966"/>
            <a:chOff x="12277061" y="1264415"/>
            <a:chExt cx="2480930" cy="478465"/>
          </a:xfrm>
          <a:solidFill>
            <a:schemeClr val="bg2">
              <a:lumMod val="50000"/>
            </a:schemeClr>
          </a:solidFill>
        </p:grpSpPr>
        <p:sp>
          <p:nvSpPr>
            <p:cNvPr id="4" name="Rectangle 3">
              <a:extLst>
                <a:ext uri="{FF2B5EF4-FFF2-40B4-BE49-F238E27FC236}">
                  <a16:creationId xmlns:a16="http://schemas.microsoft.com/office/drawing/2014/main" id="{B7132B76-A4BE-7F83-F3ED-8BFFFD1EE215}"/>
                </a:ext>
              </a:extLst>
            </p:cNvPr>
            <p:cNvSpPr/>
            <p:nvPr/>
          </p:nvSpPr>
          <p:spPr>
            <a:xfrm>
              <a:off x="12277061" y="1264415"/>
              <a:ext cx="2480930" cy="478465"/>
            </a:xfrm>
            <a:prstGeom prst="rect">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Straight Connector 5">
              <a:extLst>
                <a:ext uri="{FF2B5EF4-FFF2-40B4-BE49-F238E27FC236}">
                  <a16:creationId xmlns:a16="http://schemas.microsoft.com/office/drawing/2014/main" id="{34905099-10B8-2557-E9A8-D6DA4DFD6218}"/>
                </a:ext>
              </a:extLst>
            </p:cNvPr>
            <p:cNvCxnSpPr>
              <a:cxnSpLocks/>
            </p:cNvCxnSpPr>
            <p:nvPr/>
          </p:nvCxnSpPr>
          <p:spPr>
            <a:xfrm>
              <a:off x="12316494" y="1503647"/>
              <a:ext cx="315538" cy="0"/>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C6C642B-E744-7E9B-0FB5-7A01E32B350F}"/>
                </a:ext>
              </a:extLst>
            </p:cNvPr>
            <p:cNvCxnSpPr>
              <a:cxnSpLocks/>
            </p:cNvCxnSpPr>
            <p:nvPr/>
          </p:nvCxnSpPr>
          <p:spPr>
            <a:xfrm>
              <a:off x="12826387" y="1503647"/>
              <a:ext cx="315538" cy="0"/>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AD5FBB-672D-8E77-800C-3E76FD8D1886}"/>
                </a:ext>
              </a:extLst>
            </p:cNvPr>
            <p:cNvCxnSpPr>
              <a:cxnSpLocks/>
            </p:cNvCxnSpPr>
            <p:nvPr/>
          </p:nvCxnSpPr>
          <p:spPr>
            <a:xfrm>
              <a:off x="13344104" y="1503647"/>
              <a:ext cx="315538" cy="0"/>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F1B10D6-CD2F-841F-C096-89040E62A21D}"/>
                </a:ext>
              </a:extLst>
            </p:cNvPr>
            <p:cNvCxnSpPr>
              <a:cxnSpLocks/>
            </p:cNvCxnSpPr>
            <p:nvPr/>
          </p:nvCxnSpPr>
          <p:spPr>
            <a:xfrm>
              <a:off x="13865521" y="1503647"/>
              <a:ext cx="315538" cy="0"/>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1BEADC7-4503-A55B-972B-8161A52FD3E2}"/>
                </a:ext>
              </a:extLst>
            </p:cNvPr>
            <p:cNvCxnSpPr>
              <a:cxnSpLocks/>
            </p:cNvCxnSpPr>
            <p:nvPr/>
          </p:nvCxnSpPr>
          <p:spPr>
            <a:xfrm>
              <a:off x="14370123" y="1503647"/>
              <a:ext cx="315538" cy="0"/>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F8FDD581-C484-5F75-AD96-1441DDC4A896}"/>
              </a:ext>
            </a:extLst>
          </p:cNvPr>
          <p:cNvGrpSpPr/>
          <p:nvPr/>
        </p:nvGrpSpPr>
        <p:grpSpPr>
          <a:xfrm>
            <a:off x="5232424" y="5354067"/>
            <a:ext cx="1390522" cy="1446550"/>
            <a:chOff x="5232424" y="5354067"/>
            <a:chExt cx="1390522" cy="1446550"/>
          </a:xfrm>
        </p:grpSpPr>
        <p:grpSp>
          <p:nvGrpSpPr>
            <p:cNvPr id="40" name="Group 39">
              <a:extLst>
                <a:ext uri="{FF2B5EF4-FFF2-40B4-BE49-F238E27FC236}">
                  <a16:creationId xmlns:a16="http://schemas.microsoft.com/office/drawing/2014/main" id="{F5B7C865-EFE0-75A6-E964-24550E313BFE}"/>
                </a:ext>
              </a:extLst>
            </p:cNvPr>
            <p:cNvGrpSpPr/>
            <p:nvPr/>
          </p:nvGrpSpPr>
          <p:grpSpPr>
            <a:xfrm>
              <a:off x="5232424" y="5514125"/>
              <a:ext cx="700253" cy="1177306"/>
              <a:chOff x="5232424" y="5514125"/>
              <a:chExt cx="700253" cy="1177306"/>
            </a:xfrm>
          </p:grpSpPr>
          <p:sp>
            <p:nvSpPr>
              <p:cNvPr id="36" name="Freeform: Shape 35">
                <a:extLst>
                  <a:ext uri="{FF2B5EF4-FFF2-40B4-BE49-F238E27FC236}">
                    <a16:creationId xmlns:a16="http://schemas.microsoft.com/office/drawing/2014/main" id="{3CA25F15-42FA-C968-5D20-7CDBE98DB877}"/>
                  </a:ext>
                </a:extLst>
              </p:cNvPr>
              <p:cNvSpPr/>
              <p:nvPr/>
            </p:nvSpPr>
            <p:spPr>
              <a:xfrm>
                <a:off x="5407487" y="6327028"/>
                <a:ext cx="350127" cy="84093"/>
              </a:xfrm>
              <a:custGeom>
                <a:avLst/>
                <a:gdLst>
                  <a:gd name="connsiteX0" fmla="*/ 46586 w 403748"/>
                  <a:gd name="connsiteY0" fmla="*/ 0 h 93172"/>
                  <a:gd name="connsiteX1" fmla="*/ 357162 w 403748"/>
                  <a:gd name="connsiteY1" fmla="*/ 0 h 93172"/>
                  <a:gd name="connsiteX2" fmla="*/ 403748 w 403748"/>
                  <a:gd name="connsiteY2" fmla="*/ 46586 h 93172"/>
                  <a:gd name="connsiteX3" fmla="*/ 357162 w 403748"/>
                  <a:gd name="connsiteY3" fmla="*/ 93173 h 93172"/>
                  <a:gd name="connsiteX4" fmla="*/ 46586 w 403748"/>
                  <a:gd name="connsiteY4" fmla="*/ 93173 h 93172"/>
                  <a:gd name="connsiteX5" fmla="*/ 0 w 403748"/>
                  <a:gd name="connsiteY5" fmla="*/ 46586 h 93172"/>
                  <a:gd name="connsiteX6" fmla="*/ 46586 w 403748"/>
                  <a:gd name="connsiteY6" fmla="*/ 0 h 9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48" h="93172">
                    <a:moveTo>
                      <a:pt x="46586" y="0"/>
                    </a:moveTo>
                    <a:lnTo>
                      <a:pt x="357162" y="0"/>
                    </a:lnTo>
                    <a:cubicBezTo>
                      <a:pt x="383561" y="0"/>
                      <a:pt x="403748" y="20187"/>
                      <a:pt x="403748" y="46586"/>
                    </a:cubicBezTo>
                    <a:cubicBezTo>
                      <a:pt x="403748" y="72985"/>
                      <a:pt x="383561" y="93173"/>
                      <a:pt x="357162" y="93173"/>
                    </a:cubicBezTo>
                    <a:lnTo>
                      <a:pt x="46586" y="93173"/>
                    </a:lnTo>
                    <a:cubicBezTo>
                      <a:pt x="20187" y="93173"/>
                      <a:pt x="0" y="72985"/>
                      <a:pt x="0" y="46586"/>
                    </a:cubicBezTo>
                    <a:cubicBezTo>
                      <a:pt x="0" y="20187"/>
                      <a:pt x="20187" y="0"/>
                      <a:pt x="46586" y="0"/>
                    </a:cubicBezTo>
                    <a:close/>
                  </a:path>
                </a:pathLst>
              </a:custGeom>
              <a:solidFill>
                <a:schemeClr val="bg1">
                  <a:lumMod val="50000"/>
                </a:schemeClr>
              </a:solidFill>
              <a:ln w="15478" cap="flat">
                <a:noFill/>
                <a:prstDash val="solid"/>
                <a:miter/>
              </a:ln>
            </p:spPr>
            <p:txBody>
              <a:bodyPr rtlCol="0" anchor="ctr"/>
              <a:lstStyle/>
              <a:p>
                <a:endParaRPr lang="en-GB" dirty="0"/>
              </a:p>
            </p:txBody>
          </p:sp>
          <p:sp>
            <p:nvSpPr>
              <p:cNvPr id="37" name="Freeform: Shape 36">
                <a:extLst>
                  <a:ext uri="{FF2B5EF4-FFF2-40B4-BE49-F238E27FC236}">
                    <a16:creationId xmlns:a16="http://schemas.microsoft.com/office/drawing/2014/main" id="{1FBCDDEF-91C0-6EAB-8FAD-46FB1A351DED}"/>
                  </a:ext>
                </a:extLst>
              </p:cNvPr>
              <p:cNvSpPr/>
              <p:nvPr/>
            </p:nvSpPr>
            <p:spPr>
              <a:xfrm>
                <a:off x="5407487" y="6467183"/>
                <a:ext cx="350127" cy="84093"/>
              </a:xfrm>
              <a:custGeom>
                <a:avLst/>
                <a:gdLst>
                  <a:gd name="connsiteX0" fmla="*/ 46586 w 403748"/>
                  <a:gd name="connsiteY0" fmla="*/ 0 h 93172"/>
                  <a:gd name="connsiteX1" fmla="*/ 357162 w 403748"/>
                  <a:gd name="connsiteY1" fmla="*/ 0 h 93172"/>
                  <a:gd name="connsiteX2" fmla="*/ 403748 w 403748"/>
                  <a:gd name="connsiteY2" fmla="*/ 46586 h 93172"/>
                  <a:gd name="connsiteX3" fmla="*/ 357162 w 403748"/>
                  <a:gd name="connsiteY3" fmla="*/ 93173 h 93172"/>
                  <a:gd name="connsiteX4" fmla="*/ 46586 w 403748"/>
                  <a:gd name="connsiteY4" fmla="*/ 93173 h 93172"/>
                  <a:gd name="connsiteX5" fmla="*/ 0 w 403748"/>
                  <a:gd name="connsiteY5" fmla="*/ 46586 h 93172"/>
                  <a:gd name="connsiteX6" fmla="*/ 46586 w 403748"/>
                  <a:gd name="connsiteY6" fmla="*/ 0 h 9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48" h="93172">
                    <a:moveTo>
                      <a:pt x="46586" y="0"/>
                    </a:moveTo>
                    <a:lnTo>
                      <a:pt x="357162" y="0"/>
                    </a:lnTo>
                    <a:cubicBezTo>
                      <a:pt x="383561" y="0"/>
                      <a:pt x="403748" y="20187"/>
                      <a:pt x="403748" y="46586"/>
                    </a:cubicBezTo>
                    <a:cubicBezTo>
                      <a:pt x="403748" y="72985"/>
                      <a:pt x="383561" y="93173"/>
                      <a:pt x="357162" y="93173"/>
                    </a:cubicBezTo>
                    <a:lnTo>
                      <a:pt x="46586" y="93173"/>
                    </a:lnTo>
                    <a:cubicBezTo>
                      <a:pt x="20187" y="93173"/>
                      <a:pt x="0" y="72985"/>
                      <a:pt x="0" y="46586"/>
                    </a:cubicBezTo>
                    <a:cubicBezTo>
                      <a:pt x="0" y="20187"/>
                      <a:pt x="20187" y="0"/>
                      <a:pt x="46586" y="0"/>
                    </a:cubicBezTo>
                    <a:close/>
                  </a:path>
                </a:pathLst>
              </a:custGeom>
              <a:solidFill>
                <a:schemeClr val="bg1">
                  <a:lumMod val="50000"/>
                </a:schemeClr>
              </a:solidFill>
              <a:ln w="15478" cap="flat">
                <a:noFill/>
                <a:prstDash val="solid"/>
                <a:miter/>
              </a:ln>
            </p:spPr>
            <p:txBody>
              <a:bodyPr rtlCol="0" anchor="ctr"/>
              <a:lstStyle/>
              <a:p>
                <a:endParaRPr lang="en-GB" dirty="0"/>
              </a:p>
            </p:txBody>
          </p:sp>
          <p:sp>
            <p:nvSpPr>
              <p:cNvPr id="38" name="Freeform: Shape 37">
                <a:extLst>
                  <a:ext uri="{FF2B5EF4-FFF2-40B4-BE49-F238E27FC236}">
                    <a16:creationId xmlns:a16="http://schemas.microsoft.com/office/drawing/2014/main" id="{6378FA31-B0A2-E93C-0A56-1B59F5F3DB9C}"/>
                  </a:ext>
                </a:extLst>
              </p:cNvPr>
              <p:cNvSpPr/>
              <p:nvPr/>
            </p:nvSpPr>
            <p:spPr>
              <a:xfrm>
                <a:off x="5495019" y="6607338"/>
                <a:ext cx="175063" cy="84093"/>
              </a:xfrm>
              <a:custGeom>
                <a:avLst/>
                <a:gdLst>
                  <a:gd name="connsiteX0" fmla="*/ 0 w 201874"/>
                  <a:gd name="connsiteY0" fmla="*/ 0 h 93172"/>
                  <a:gd name="connsiteX1" fmla="*/ 100937 w 201874"/>
                  <a:gd name="connsiteY1" fmla="*/ 93173 h 93172"/>
                  <a:gd name="connsiteX2" fmla="*/ 201874 w 201874"/>
                  <a:gd name="connsiteY2" fmla="*/ 0 h 93172"/>
                  <a:gd name="connsiteX3" fmla="*/ 0 w 201874"/>
                  <a:gd name="connsiteY3" fmla="*/ 0 h 93172"/>
                </a:gdLst>
                <a:ahLst/>
                <a:cxnLst>
                  <a:cxn ang="0">
                    <a:pos x="connsiteX0" y="connsiteY0"/>
                  </a:cxn>
                  <a:cxn ang="0">
                    <a:pos x="connsiteX1" y="connsiteY1"/>
                  </a:cxn>
                  <a:cxn ang="0">
                    <a:pos x="connsiteX2" y="connsiteY2"/>
                  </a:cxn>
                  <a:cxn ang="0">
                    <a:pos x="connsiteX3" y="connsiteY3"/>
                  </a:cxn>
                </a:cxnLst>
                <a:rect l="l" t="t" r="r" b="b"/>
                <a:pathLst>
                  <a:path w="201874" h="93172">
                    <a:moveTo>
                      <a:pt x="0" y="0"/>
                    </a:moveTo>
                    <a:cubicBezTo>
                      <a:pt x="4659" y="52798"/>
                      <a:pt x="48139" y="93173"/>
                      <a:pt x="100937" y="93173"/>
                    </a:cubicBezTo>
                    <a:cubicBezTo>
                      <a:pt x="153735" y="93173"/>
                      <a:pt x="197215" y="52798"/>
                      <a:pt x="201874" y="0"/>
                    </a:cubicBezTo>
                    <a:lnTo>
                      <a:pt x="0" y="0"/>
                    </a:lnTo>
                    <a:close/>
                  </a:path>
                </a:pathLst>
              </a:custGeom>
              <a:solidFill>
                <a:schemeClr val="bg1">
                  <a:lumMod val="50000"/>
                </a:schemeClr>
              </a:solidFill>
              <a:ln w="15478" cap="flat">
                <a:solidFill>
                  <a:schemeClr val="bg1">
                    <a:lumMod val="50000"/>
                  </a:schemeClr>
                </a:solidFill>
                <a:prstDash val="solid"/>
                <a:miter/>
              </a:ln>
            </p:spPr>
            <p:txBody>
              <a:bodyPr rtlCol="0" anchor="ctr"/>
              <a:lstStyle/>
              <a:p>
                <a:endParaRPr lang="en-GB" dirty="0"/>
              </a:p>
            </p:txBody>
          </p:sp>
          <p:sp>
            <p:nvSpPr>
              <p:cNvPr id="39" name="Freeform: Shape 38">
                <a:extLst>
                  <a:ext uri="{FF2B5EF4-FFF2-40B4-BE49-F238E27FC236}">
                    <a16:creationId xmlns:a16="http://schemas.microsoft.com/office/drawing/2014/main" id="{DFB02245-E7D9-3DA5-CF32-FB0A7E3AC907}"/>
                  </a:ext>
                </a:extLst>
              </p:cNvPr>
              <p:cNvSpPr/>
              <p:nvPr/>
            </p:nvSpPr>
            <p:spPr>
              <a:xfrm>
                <a:off x="5232424" y="5514125"/>
                <a:ext cx="700253" cy="756839"/>
              </a:xfrm>
              <a:custGeom>
                <a:avLst/>
                <a:gdLst>
                  <a:gd name="connsiteX0" fmla="*/ 403748 w 807496"/>
                  <a:gd name="connsiteY0" fmla="*/ 0 h 838553"/>
                  <a:gd name="connsiteX1" fmla="*/ 403748 w 807496"/>
                  <a:gd name="connsiteY1" fmla="*/ 0 h 838553"/>
                  <a:gd name="connsiteX2" fmla="*/ 403748 w 807496"/>
                  <a:gd name="connsiteY2" fmla="*/ 0 h 838553"/>
                  <a:gd name="connsiteX3" fmla="*/ 0 w 807496"/>
                  <a:gd name="connsiteY3" fmla="*/ 399089 h 838553"/>
                  <a:gd name="connsiteX4" fmla="*/ 0 w 807496"/>
                  <a:gd name="connsiteY4" fmla="*/ 413065 h 838553"/>
                  <a:gd name="connsiteX5" fmla="*/ 27952 w 807496"/>
                  <a:gd name="connsiteY5" fmla="*/ 552824 h 838553"/>
                  <a:gd name="connsiteX6" fmla="*/ 97831 w 807496"/>
                  <a:gd name="connsiteY6" fmla="*/ 667737 h 838553"/>
                  <a:gd name="connsiteX7" fmla="*/ 192557 w 807496"/>
                  <a:gd name="connsiteY7" fmla="*/ 821472 h 838553"/>
                  <a:gd name="connsiteX8" fmla="*/ 220509 w 807496"/>
                  <a:gd name="connsiteY8" fmla="*/ 838554 h 838553"/>
                  <a:gd name="connsiteX9" fmla="*/ 586988 w 807496"/>
                  <a:gd name="connsiteY9" fmla="*/ 838554 h 838553"/>
                  <a:gd name="connsiteX10" fmla="*/ 614939 w 807496"/>
                  <a:gd name="connsiteY10" fmla="*/ 821472 h 838553"/>
                  <a:gd name="connsiteX11" fmla="*/ 709665 w 807496"/>
                  <a:gd name="connsiteY11" fmla="*/ 667737 h 838553"/>
                  <a:gd name="connsiteX12" fmla="*/ 779544 w 807496"/>
                  <a:gd name="connsiteY12" fmla="*/ 552824 h 838553"/>
                  <a:gd name="connsiteX13" fmla="*/ 807496 w 807496"/>
                  <a:gd name="connsiteY13" fmla="*/ 413065 h 838553"/>
                  <a:gd name="connsiteX14" fmla="*/ 807496 w 807496"/>
                  <a:gd name="connsiteY14" fmla="*/ 399089 h 838553"/>
                  <a:gd name="connsiteX15" fmla="*/ 403748 w 807496"/>
                  <a:gd name="connsiteY15" fmla="*/ 0 h 838553"/>
                  <a:gd name="connsiteX16" fmla="*/ 714323 w 807496"/>
                  <a:gd name="connsiteY16" fmla="*/ 411512 h 838553"/>
                  <a:gd name="connsiteX17" fmla="*/ 692583 w 807496"/>
                  <a:gd name="connsiteY17" fmla="*/ 520214 h 838553"/>
                  <a:gd name="connsiteX18" fmla="*/ 639785 w 807496"/>
                  <a:gd name="connsiteY18" fmla="*/ 605622 h 838553"/>
                  <a:gd name="connsiteX19" fmla="*/ 549719 w 807496"/>
                  <a:gd name="connsiteY19" fmla="*/ 745381 h 838553"/>
                  <a:gd name="connsiteX20" fmla="*/ 403748 w 807496"/>
                  <a:gd name="connsiteY20" fmla="*/ 745381 h 838553"/>
                  <a:gd name="connsiteX21" fmla="*/ 259330 w 807496"/>
                  <a:gd name="connsiteY21" fmla="*/ 745381 h 838553"/>
                  <a:gd name="connsiteX22" fmla="*/ 169264 w 807496"/>
                  <a:gd name="connsiteY22" fmla="*/ 605622 h 838553"/>
                  <a:gd name="connsiteX23" fmla="*/ 116466 w 807496"/>
                  <a:gd name="connsiteY23" fmla="*/ 520214 h 838553"/>
                  <a:gd name="connsiteX24" fmla="*/ 94726 w 807496"/>
                  <a:gd name="connsiteY24" fmla="*/ 411512 h 838553"/>
                  <a:gd name="connsiteX25" fmla="*/ 94726 w 807496"/>
                  <a:gd name="connsiteY25" fmla="*/ 399089 h 838553"/>
                  <a:gd name="connsiteX26" fmla="*/ 405301 w 807496"/>
                  <a:gd name="connsiteY26" fmla="*/ 91620 h 838553"/>
                  <a:gd name="connsiteX27" fmla="*/ 405301 w 807496"/>
                  <a:gd name="connsiteY27" fmla="*/ 91620 h 838553"/>
                  <a:gd name="connsiteX28" fmla="*/ 405301 w 807496"/>
                  <a:gd name="connsiteY28" fmla="*/ 91620 h 838553"/>
                  <a:gd name="connsiteX29" fmla="*/ 405301 w 807496"/>
                  <a:gd name="connsiteY29" fmla="*/ 91620 h 838553"/>
                  <a:gd name="connsiteX30" fmla="*/ 405301 w 807496"/>
                  <a:gd name="connsiteY30" fmla="*/ 91620 h 838553"/>
                  <a:gd name="connsiteX31" fmla="*/ 405301 w 807496"/>
                  <a:gd name="connsiteY31" fmla="*/ 91620 h 838553"/>
                  <a:gd name="connsiteX32" fmla="*/ 405301 w 807496"/>
                  <a:gd name="connsiteY32" fmla="*/ 91620 h 838553"/>
                  <a:gd name="connsiteX33" fmla="*/ 715876 w 807496"/>
                  <a:gd name="connsiteY33" fmla="*/ 399089 h 838553"/>
                  <a:gd name="connsiteX34" fmla="*/ 715876 w 807496"/>
                  <a:gd name="connsiteY34" fmla="*/ 411512 h 838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07496" h="838553">
                    <a:moveTo>
                      <a:pt x="403748" y="0"/>
                    </a:moveTo>
                    <a:cubicBezTo>
                      <a:pt x="403748" y="0"/>
                      <a:pt x="403748" y="0"/>
                      <a:pt x="403748" y="0"/>
                    </a:cubicBezTo>
                    <a:cubicBezTo>
                      <a:pt x="403748" y="0"/>
                      <a:pt x="403748" y="0"/>
                      <a:pt x="403748" y="0"/>
                    </a:cubicBezTo>
                    <a:cubicBezTo>
                      <a:pt x="183239" y="1553"/>
                      <a:pt x="4659" y="178581"/>
                      <a:pt x="0" y="399089"/>
                    </a:cubicBezTo>
                    <a:lnTo>
                      <a:pt x="0" y="413065"/>
                    </a:lnTo>
                    <a:cubicBezTo>
                      <a:pt x="1553" y="461205"/>
                      <a:pt x="10870" y="507791"/>
                      <a:pt x="27952" y="552824"/>
                    </a:cubicBezTo>
                    <a:cubicBezTo>
                      <a:pt x="45033" y="594752"/>
                      <a:pt x="68327" y="633574"/>
                      <a:pt x="97831" y="667737"/>
                    </a:cubicBezTo>
                    <a:cubicBezTo>
                      <a:pt x="135100" y="708112"/>
                      <a:pt x="175475" y="787309"/>
                      <a:pt x="192557" y="821472"/>
                    </a:cubicBezTo>
                    <a:cubicBezTo>
                      <a:pt x="197215" y="832342"/>
                      <a:pt x="208086" y="838554"/>
                      <a:pt x="220509" y="838554"/>
                    </a:cubicBezTo>
                    <a:lnTo>
                      <a:pt x="586988" y="838554"/>
                    </a:lnTo>
                    <a:cubicBezTo>
                      <a:pt x="599411" y="838554"/>
                      <a:pt x="610281" y="832342"/>
                      <a:pt x="614939" y="821472"/>
                    </a:cubicBezTo>
                    <a:cubicBezTo>
                      <a:pt x="632021" y="787309"/>
                      <a:pt x="672396" y="708112"/>
                      <a:pt x="709665" y="667737"/>
                    </a:cubicBezTo>
                    <a:cubicBezTo>
                      <a:pt x="739169" y="633574"/>
                      <a:pt x="764016" y="594752"/>
                      <a:pt x="779544" y="552824"/>
                    </a:cubicBezTo>
                    <a:cubicBezTo>
                      <a:pt x="796626" y="507791"/>
                      <a:pt x="805943" y="461205"/>
                      <a:pt x="807496" y="413065"/>
                    </a:cubicBezTo>
                    <a:lnTo>
                      <a:pt x="807496" y="399089"/>
                    </a:lnTo>
                    <a:cubicBezTo>
                      <a:pt x="802837" y="178581"/>
                      <a:pt x="624257" y="1553"/>
                      <a:pt x="403748" y="0"/>
                    </a:cubicBezTo>
                    <a:close/>
                    <a:moveTo>
                      <a:pt x="714323" y="411512"/>
                    </a:moveTo>
                    <a:cubicBezTo>
                      <a:pt x="712771" y="448782"/>
                      <a:pt x="705006" y="486051"/>
                      <a:pt x="692583" y="520214"/>
                    </a:cubicBezTo>
                    <a:cubicBezTo>
                      <a:pt x="680160" y="551271"/>
                      <a:pt x="663078" y="580776"/>
                      <a:pt x="639785" y="605622"/>
                    </a:cubicBezTo>
                    <a:cubicBezTo>
                      <a:pt x="604069" y="649103"/>
                      <a:pt x="573012" y="695689"/>
                      <a:pt x="549719" y="745381"/>
                    </a:cubicBezTo>
                    <a:lnTo>
                      <a:pt x="403748" y="745381"/>
                    </a:lnTo>
                    <a:lnTo>
                      <a:pt x="259330" y="745381"/>
                    </a:lnTo>
                    <a:cubicBezTo>
                      <a:pt x="234484" y="695689"/>
                      <a:pt x="203427" y="649103"/>
                      <a:pt x="169264" y="605622"/>
                    </a:cubicBezTo>
                    <a:cubicBezTo>
                      <a:pt x="147523" y="580776"/>
                      <a:pt x="128889" y="551271"/>
                      <a:pt x="116466" y="520214"/>
                    </a:cubicBezTo>
                    <a:cubicBezTo>
                      <a:pt x="102490" y="486051"/>
                      <a:pt x="96278" y="448782"/>
                      <a:pt x="94726" y="411512"/>
                    </a:cubicBezTo>
                    <a:lnTo>
                      <a:pt x="94726" y="399089"/>
                    </a:lnTo>
                    <a:cubicBezTo>
                      <a:pt x="97831" y="229826"/>
                      <a:pt x="236037" y="93173"/>
                      <a:pt x="405301" y="91620"/>
                    </a:cubicBezTo>
                    <a:lnTo>
                      <a:pt x="405301" y="91620"/>
                    </a:lnTo>
                    <a:lnTo>
                      <a:pt x="405301" y="91620"/>
                    </a:lnTo>
                    <a:cubicBezTo>
                      <a:pt x="405301" y="91620"/>
                      <a:pt x="405301" y="91620"/>
                      <a:pt x="405301" y="91620"/>
                    </a:cubicBezTo>
                    <a:cubicBezTo>
                      <a:pt x="405301" y="91620"/>
                      <a:pt x="405301" y="91620"/>
                      <a:pt x="405301" y="91620"/>
                    </a:cubicBezTo>
                    <a:lnTo>
                      <a:pt x="405301" y="91620"/>
                    </a:lnTo>
                    <a:lnTo>
                      <a:pt x="405301" y="91620"/>
                    </a:lnTo>
                    <a:cubicBezTo>
                      <a:pt x="574565" y="93173"/>
                      <a:pt x="712771" y="228273"/>
                      <a:pt x="715876" y="399089"/>
                    </a:cubicBezTo>
                    <a:lnTo>
                      <a:pt x="715876" y="411512"/>
                    </a:lnTo>
                    <a:close/>
                  </a:path>
                </a:pathLst>
              </a:custGeom>
              <a:solidFill>
                <a:srgbClr val="ECDC12"/>
              </a:solidFill>
              <a:ln w="15478" cap="flat">
                <a:solidFill>
                  <a:schemeClr val="bg1">
                    <a:lumMod val="50000"/>
                  </a:schemeClr>
                </a:solidFill>
                <a:prstDash val="solid"/>
                <a:miter/>
              </a:ln>
            </p:spPr>
            <p:txBody>
              <a:bodyPr rtlCol="0" anchor="ctr"/>
              <a:lstStyle/>
              <a:p>
                <a:endParaRPr lang="en-GB" dirty="0"/>
              </a:p>
            </p:txBody>
          </p:sp>
        </p:grpSp>
        <p:sp>
          <p:nvSpPr>
            <p:cNvPr id="35" name="TextBox 34">
              <a:extLst>
                <a:ext uri="{FF2B5EF4-FFF2-40B4-BE49-F238E27FC236}">
                  <a16:creationId xmlns:a16="http://schemas.microsoft.com/office/drawing/2014/main" id="{3B6F81E1-B183-F4B9-4D31-C3B0743039C9}"/>
                </a:ext>
              </a:extLst>
            </p:cNvPr>
            <p:cNvSpPr txBox="1"/>
            <p:nvPr/>
          </p:nvSpPr>
          <p:spPr>
            <a:xfrm>
              <a:off x="5935177" y="5354067"/>
              <a:ext cx="687769" cy="1446550"/>
            </a:xfrm>
            <a:prstGeom prst="rect">
              <a:avLst/>
            </a:prstGeom>
            <a:noFill/>
          </p:spPr>
          <p:txBody>
            <a:bodyPr wrap="square" rtlCol="0">
              <a:spAutoFit/>
            </a:bodyPr>
            <a:lstStyle/>
            <a:p>
              <a:r>
                <a:rPr lang="en-GB" sz="8800" dirty="0">
                  <a:solidFill>
                    <a:srgbClr val="FF0000"/>
                  </a:solidFill>
                </a:rPr>
                <a:t>X</a:t>
              </a:r>
            </a:p>
          </p:txBody>
        </p:sp>
      </p:grpSp>
      <p:grpSp>
        <p:nvGrpSpPr>
          <p:cNvPr id="48" name="Group 47">
            <a:extLst>
              <a:ext uri="{FF2B5EF4-FFF2-40B4-BE49-F238E27FC236}">
                <a16:creationId xmlns:a16="http://schemas.microsoft.com/office/drawing/2014/main" id="{D4D19592-A053-9F0F-A53D-9CF46851DE55}"/>
              </a:ext>
            </a:extLst>
          </p:cNvPr>
          <p:cNvGrpSpPr/>
          <p:nvPr/>
        </p:nvGrpSpPr>
        <p:grpSpPr>
          <a:xfrm>
            <a:off x="7761181" y="5156049"/>
            <a:ext cx="1183202" cy="1574658"/>
            <a:chOff x="7778998" y="5186789"/>
            <a:chExt cx="1183202" cy="1574658"/>
          </a:xfrm>
        </p:grpSpPr>
        <p:sp>
          <p:nvSpPr>
            <p:cNvPr id="42" name="Rectangle: Rounded Corners 41">
              <a:extLst>
                <a:ext uri="{FF2B5EF4-FFF2-40B4-BE49-F238E27FC236}">
                  <a16:creationId xmlns:a16="http://schemas.microsoft.com/office/drawing/2014/main" id="{8803FC06-E191-527F-6DEF-2252322C0BCB}"/>
                </a:ext>
              </a:extLst>
            </p:cNvPr>
            <p:cNvSpPr/>
            <p:nvPr/>
          </p:nvSpPr>
          <p:spPr>
            <a:xfrm>
              <a:off x="7778998" y="5186789"/>
              <a:ext cx="150597" cy="1563331"/>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Rounded Corners 42">
              <a:extLst>
                <a:ext uri="{FF2B5EF4-FFF2-40B4-BE49-F238E27FC236}">
                  <a16:creationId xmlns:a16="http://schemas.microsoft.com/office/drawing/2014/main" id="{F3F0BF0F-55CB-E56A-D7DC-B65720E67D80}"/>
                </a:ext>
              </a:extLst>
            </p:cNvPr>
            <p:cNvSpPr/>
            <p:nvPr/>
          </p:nvSpPr>
          <p:spPr>
            <a:xfrm>
              <a:off x="8811603" y="5198116"/>
              <a:ext cx="150597" cy="1563331"/>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00"/>
                </a:solidFill>
              </a:endParaRPr>
            </a:p>
          </p:txBody>
        </p:sp>
        <p:sp>
          <p:nvSpPr>
            <p:cNvPr id="44" name="Rectangle: Rounded Corners 43">
              <a:extLst>
                <a:ext uri="{FF2B5EF4-FFF2-40B4-BE49-F238E27FC236}">
                  <a16:creationId xmlns:a16="http://schemas.microsoft.com/office/drawing/2014/main" id="{07C77BF3-E11A-18D3-796B-45EC19D77A52}"/>
                </a:ext>
              </a:extLst>
            </p:cNvPr>
            <p:cNvSpPr/>
            <p:nvPr/>
          </p:nvSpPr>
          <p:spPr>
            <a:xfrm>
              <a:off x="7854296" y="5354067"/>
              <a:ext cx="990284" cy="160058"/>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Rounded Corners 44">
              <a:extLst>
                <a:ext uri="{FF2B5EF4-FFF2-40B4-BE49-F238E27FC236}">
                  <a16:creationId xmlns:a16="http://schemas.microsoft.com/office/drawing/2014/main" id="{FEA55294-E73E-DB5D-A48C-6A32C0433F63}"/>
                </a:ext>
              </a:extLst>
            </p:cNvPr>
            <p:cNvSpPr/>
            <p:nvPr/>
          </p:nvSpPr>
          <p:spPr>
            <a:xfrm>
              <a:off x="7864140" y="5702979"/>
              <a:ext cx="990284" cy="160058"/>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Rounded Corners 45">
              <a:extLst>
                <a:ext uri="{FF2B5EF4-FFF2-40B4-BE49-F238E27FC236}">
                  <a16:creationId xmlns:a16="http://schemas.microsoft.com/office/drawing/2014/main" id="{B0A6AF44-E64A-68ED-CF3D-463DD73F9E7E}"/>
                </a:ext>
              </a:extLst>
            </p:cNvPr>
            <p:cNvSpPr/>
            <p:nvPr/>
          </p:nvSpPr>
          <p:spPr>
            <a:xfrm>
              <a:off x="7864140" y="6054558"/>
              <a:ext cx="990284" cy="160058"/>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Rounded Corners 46">
              <a:extLst>
                <a:ext uri="{FF2B5EF4-FFF2-40B4-BE49-F238E27FC236}">
                  <a16:creationId xmlns:a16="http://schemas.microsoft.com/office/drawing/2014/main" id="{789FD881-FAE7-8F68-3122-FC1B55DEFAF2}"/>
                </a:ext>
              </a:extLst>
            </p:cNvPr>
            <p:cNvSpPr/>
            <p:nvPr/>
          </p:nvSpPr>
          <p:spPr>
            <a:xfrm>
              <a:off x="7845520" y="6398974"/>
              <a:ext cx="990284" cy="160058"/>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71" name="Straight Connector 70">
            <a:extLst>
              <a:ext uri="{FF2B5EF4-FFF2-40B4-BE49-F238E27FC236}">
                <a16:creationId xmlns:a16="http://schemas.microsoft.com/office/drawing/2014/main" id="{2CB8AEB6-BECE-7EF2-59CC-DD8856C58A1D}"/>
              </a:ext>
            </a:extLst>
          </p:cNvPr>
          <p:cNvCxnSpPr>
            <a:cxnSpLocks/>
          </p:cNvCxnSpPr>
          <p:nvPr/>
        </p:nvCxnSpPr>
        <p:spPr>
          <a:xfrm>
            <a:off x="10017496" y="5106124"/>
            <a:ext cx="0" cy="782612"/>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grpSp>
        <p:nvGrpSpPr>
          <p:cNvPr id="75" name="Group 74">
            <a:extLst>
              <a:ext uri="{FF2B5EF4-FFF2-40B4-BE49-F238E27FC236}">
                <a16:creationId xmlns:a16="http://schemas.microsoft.com/office/drawing/2014/main" id="{B98FC31E-80E5-CA65-EACE-595F79B28370}"/>
              </a:ext>
            </a:extLst>
          </p:cNvPr>
          <p:cNvGrpSpPr/>
          <p:nvPr/>
        </p:nvGrpSpPr>
        <p:grpSpPr>
          <a:xfrm>
            <a:off x="9917604" y="5049160"/>
            <a:ext cx="1922416" cy="916195"/>
            <a:chOff x="9917604" y="5049160"/>
            <a:chExt cx="1922416" cy="916195"/>
          </a:xfrm>
        </p:grpSpPr>
        <p:sp>
          <p:nvSpPr>
            <p:cNvPr id="49" name="Rectangle 48">
              <a:extLst>
                <a:ext uri="{FF2B5EF4-FFF2-40B4-BE49-F238E27FC236}">
                  <a16:creationId xmlns:a16="http://schemas.microsoft.com/office/drawing/2014/main" id="{FBC86B4A-B6DF-85B5-7D24-29CEBCADD8EE}"/>
                </a:ext>
              </a:extLst>
            </p:cNvPr>
            <p:cNvSpPr/>
            <p:nvPr/>
          </p:nvSpPr>
          <p:spPr>
            <a:xfrm>
              <a:off x="9917604" y="5049160"/>
              <a:ext cx="1922416" cy="9161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Rectangle 49">
              <a:extLst>
                <a:ext uri="{FF2B5EF4-FFF2-40B4-BE49-F238E27FC236}">
                  <a16:creationId xmlns:a16="http://schemas.microsoft.com/office/drawing/2014/main" id="{07DBAAC4-3D48-CE3D-5FAA-0B72EF4FEDE5}"/>
                </a:ext>
              </a:extLst>
            </p:cNvPr>
            <p:cNvSpPr/>
            <p:nvPr/>
          </p:nvSpPr>
          <p:spPr>
            <a:xfrm>
              <a:off x="10018643" y="5106124"/>
              <a:ext cx="1762791" cy="782612"/>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Rectangle: Rounded Corners 50">
              <a:extLst>
                <a:ext uri="{FF2B5EF4-FFF2-40B4-BE49-F238E27FC236}">
                  <a16:creationId xmlns:a16="http://schemas.microsoft.com/office/drawing/2014/main" id="{AA9BC28A-42C4-5699-0E41-67049FDC8F8E}"/>
                </a:ext>
              </a:extLst>
            </p:cNvPr>
            <p:cNvSpPr/>
            <p:nvPr/>
          </p:nvSpPr>
          <p:spPr>
            <a:xfrm>
              <a:off x="10895772" y="5106124"/>
              <a:ext cx="50375" cy="782612"/>
            </a:xfrm>
            <a:prstGeom prst="round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4" name="Straight Connector 53">
              <a:extLst>
                <a:ext uri="{FF2B5EF4-FFF2-40B4-BE49-F238E27FC236}">
                  <a16:creationId xmlns:a16="http://schemas.microsoft.com/office/drawing/2014/main" id="{3733C4B4-30BC-C319-05CF-133911E28C34}"/>
                </a:ext>
              </a:extLst>
            </p:cNvPr>
            <p:cNvCxnSpPr/>
            <p:nvPr/>
          </p:nvCxnSpPr>
          <p:spPr>
            <a:xfrm>
              <a:off x="10072732" y="5224526"/>
              <a:ext cx="744947"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DCFA6E3-B92D-ACCC-9E59-94E0053A5951}"/>
                </a:ext>
              </a:extLst>
            </p:cNvPr>
            <p:cNvCxnSpPr/>
            <p:nvPr/>
          </p:nvCxnSpPr>
          <p:spPr>
            <a:xfrm>
              <a:off x="10072732" y="5354067"/>
              <a:ext cx="744947"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60847C5-DBD5-599D-D7FA-F43C42EA2A88}"/>
                </a:ext>
              </a:extLst>
            </p:cNvPr>
            <p:cNvCxnSpPr/>
            <p:nvPr/>
          </p:nvCxnSpPr>
          <p:spPr>
            <a:xfrm>
              <a:off x="10072732" y="5495754"/>
              <a:ext cx="744947"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23DE657-BCEA-9CFC-5913-763D9C62F047}"/>
                </a:ext>
              </a:extLst>
            </p:cNvPr>
            <p:cNvCxnSpPr/>
            <p:nvPr/>
          </p:nvCxnSpPr>
          <p:spPr>
            <a:xfrm>
              <a:off x="10072731" y="5628079"/>
              <a:ext cx="744947"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F096ABC-931F-B5BC-7ADC-C078AAAD1391}"/>
                </a:ext>
              </a:extLst>
            </p:cNvPr>
            <p:cNvCxnSpPr/>
            <p:nvPr/>
          </p:nvCxnSpPr>
          <p:spPr>
            <a:xfrm>
              <a:off x="10072731" y="5767423"/>
              <a:ext cx="744947"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1C814FB-33E4-10E4-60BF-C337346E7B7C}"/>
                </a:ext>
              </a:extLst>
            </p:cNvPr>
            <p:cNvCxnSpPr/>
            <p:nvPr/>
          </p:nvCxnSpPr>
          <p:spPr>
            <a:xfrm>
              <a:off x="10994848" y="5761952"/>
              <a:ext cx="744947"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3E980822-B19F-2B6E-1AC6-4274F6DB9D81}"/>
                </a:ext>
              </a:extLst>
            </p:cNvPr>
            <p:cNvSpPr/>
            <p:nvPr/>
          </p:nvSpPr>
          <p:spPr>
            <a:xfrm flipH="1">
              <a:off x="10007412" y="5106125"/>
              <a:ext cx="45719" cy="782611"/>
            </a:xfrm>
            <a:prstGeom prst="rect">
              <a:avLst/>
            </a:prstGeom>
            <a:solidFill>
              <a:schemeClr val="bg2">
                <a:lumMod val="9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0" name="Straight Connector 59">
              <a:extLst>
                <a:ext uri="{FF2B5EF4-FFF2-40B4-BE49-F238E27FC236}">
                  <a16:creationId xmlns:a16="http://schemas.microsoft.com/office/drawing/2014/main" id="{2DBB5582-A567-B3A3-6E13-EEA3CCA4EE21}"/>
                </a:ext>
              </a:extLst>
            </p:cNvPr>
            <p:cNvCxnSpPr/>
            <p:nvPr/>
          </p:nvCxnSpPr>
          <p:spPr>
            <a:xfrm>
              <a:off x="10994849" y="5628079"/>
              <a:ext cx="744947"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2DC0811-6BE7-76D8-81EC-CED030FA825D}"/>
                </a:ext>
              </a:extLst>
            </p:cNvPr>
            <p:cNvCxnSpPr/>
            <p:nvPr/>
          </p:nvCxnSpPr>
          <p:spPr>
            <a:xfrm>
              <a:off x="10994848" y="5495754"/>
              <a:ext cx="744947"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3ADD2C0-F802-B7DA-2A8B-57201B0F2626}"/>
                </a:ext>
              </a:extLst>
            </p:cNvPr>
            <p:cNvCxnSpPr/>
            <p:nvPr/>
          </p:nvCxnSpPr>
          <p:spPr>
            <a:xfrm>
              <a:off x="10994848" y="5354067"/>
              <a:ext cx="744947"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15680D2-AE32-A141-15E5-B6C357348144}"/>
                </a:ext>
              </a:extLst>
            </p:cNvPr>
            <p:cNvCxnSpPr/>
            <p:nvPr/>
          </p:nvCxnSpPr>
          <p:spPr>
            <a:xfrm>
              <a:off x="10994848" y="5217078"/>
              <a:ext cx="744947"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E4DFD7F-466E-6B75-4E40-7D982E6BD8F5}"/>
                </a:ext>
              </a:extLst>
            </p:cNvPr>
            <p:cNvCxnSpPr>
              <a:cxnSpLocks/>
            </p:cNvCxnSpPr>
            <p:nvPr/>
          </p:nvCxnSpPr>
          <p:spPr>
            <a:xfrm>
              <a:off x="10028608" y="5106124"/>
              <a:ext cx="0" cy="782612"/>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371F5FD4-FE49-2D56-9B1A-19DA3265D607}"/>
                </a:ext>
              </a:extLst>
            </p:cNvPr>
            <p:cNvCxnSpPr>
              <a:cxnSpLocks/>
            </p:cNvCxnSpPr>
            <p:nvPr/>
          </p:nvCxnSpPr>
          <p:spPr>
            <a:xfrm>
              <a:off x="10039720" y="5104448"/>
              <a:ext cx="0" cy="782612"/>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grpSp>
      <p:sp>
        <p:nvSpPr>
          <p:cNvPr id="77" name="TextBox 76">
            <a:extLst>
              <a:ext uri="{FF2B5EF4-FFF2-40B4-BE49-F238E27FC236}">
                <a16:creationId xmlns:a16="http://schemas.microsoft.com/office/drawing/2014/main" id="{A83233E8-22EA-CFD6-09BC-237BD3E19B71}"/>
              </a:ext>
            </a:extLst>
          </p:cNvPr>
          <p:cNvSpPr txBox="1"/>
          <p:nvPr/>
        </p:nvSpPr>
        <p:spPr>
          <a:xfrm>
            <a:off x="10441913" y="4206585"/>
            <a:ext cx="1850816" cy="2215991"/>
          </a:xfrm>
          <a:prstGeom prst="rect">
            <a:avLst/>
          </a:prstGeom>
          <a:noFill/>
        </p:spPr>
        <p:txBody>
          <a:bodyPr wrap="square" rtlCol="0">
            <a:spAutoFit/>
          </a:bodyPr>
          <a:lstStyle/>
          <a:p>
            <a:r>
              <a:rPr lang="en-GB" sz="13800" dirty="0">
                <a:solidFill>
                  <a:srgbClr val="FF0000"/>
                </a:solidFill>
              </a:rPr>
              <a:t>x</a:t>
            </a:r>
          </a:p>
        </p:txBody>
      </p:sp>
      <p:sp>
        <p:nvSpPr>
          <p:cNvPr id="17" name="TextBox 16">
            <a:extLst>
              <a:ext uri="{FF2B5EF4-FFF2-40B4-BE49-F238E27FC236}">
                <a16:creationId xmlns:a16="http://schemas.microsoft.com/office/drawing/2014/main" id="{1620A95C-3627-A138-AECA-ED6F1C538DF8}"/>
              </a:ext>
            </a:extLst>
          </p:cNvPr>
          <p:cNvSpPr txBox="1">
            <a:spLocks noGrp="1" noRot="1" noMove="1" noResize="1" noEditPoints="1" noAdjustHandles="1" noChangeArrowheads="1" noChangeShapeType="1"/>
          </p:cNvSpPr>
          <p:nvPr/>
        </p:nvSpPr>
        <p:spPr>
          <a:xfrm>
            <a:off x="79552" y="6572004"/>
            <a:ext cx="1038653"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C45 R2</a:t>
            </a:r>
          </a:p>
        </p:txBody>
      </p:sp>
    </p:spTree>
    <p:extLst>
      <p:ext uri="{BB962C8B-B14F-4D97-AF65-F5344CB8AC3E}">
        <p14:creationId xmlns:p14="http://schemas.microsoft.com/office/powerpoint/2010/main" val="36746369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578B761A605E4CBEF87E3F0A1E57E6" ma:contentTypeVersion="14" ma:contentTypeDescription="Create a new document." ma:contentTypeScope="" ma:versionID="d06e931ef9b3fa290e8d323539bfe749">
  <xsd:schema xmlns:xsd="http://www.w3.org/2001/XMLSchema" xmlns:xs="http://www.w3.org/2001/XMLSchema" xmlns:p="http://schemas.microsoft.com/office/2006/metadata/properties" xmlns:ns2="460f3ec4-cbfd-415b-8990-83a34b195ccb" xmlns:ns3="109b8aaf-fb93-4003-ad70-8b3202c03298" targetNamespace="http://schemas.microsoft.com/office/2006/metadata/properties" ma:root="true" ma:fieldsID="545c6f75aa5bb8fa13f76422907df7b2" ns2:_="" ns3:_="">
    <xsd:import namespace="460f3ec4-cbfd-415b-8990-83a34b195ccb"/>
    <xsd:import namespace="109b8aaf-fb93-4003-ad70-8b3202c0329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0f3ec4-cbfd-415b-8990-83a34b195c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d852382-b7e0-4a57-b6bc-e925b7845a1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9b8aaf-fb93-4003-ad70-8b3202c0329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e78ba668-579f-49f2-bee8-b2d720e6dd5e}" ma:internalName="TaxCatchAll" ma:showField="CatchAllData" ma:web="109b8aaf-fb93-4003-ad70-8b3202c032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60f3ec4-cbfd-415b-8990-83a34b195ccb">
      <Terms xmlns="http://schemas.microsoft.com/office/infopath/2007/PartnerControls"/>
    </lcf76f155ced4ddcb4097134ff3c332f>
    <TaxCatchAll xmlns="109b8aaf-fb93-4003-ad70-8b3202c03298" xsi:nil="true"/>
  </documentManagement>
</p:properties>
</file>

<file path=customXml/itemProps1.xml><?xml version="1.0" encoding="utf-8"?>
<ds:datastoreItem xmlns:ds="http://schemas.openxmlformats.org/officeDocument/2006/customXml" ds:itemID="{E7128595-4A3F-4DB0-958A-0F71DF4753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0f3ec4-cbfd-415b-8990-83a34b195ccb"/>
    <ds:schemaRef ds:uri="109b8aaf-fb93-4003-ad70-8b3202c032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789B36-51E6-423E-A285-63FE68E958D4}">
  <ds:schemaRefs>
    <ds:schemaRef ds:uri="http://schemas.microsoft.com/sharepoint/v3/contenttype/forms"/>
  </ds:schemaRefs>
</ds:datastoreItem>
</file>

<file path=customXml/itemProps3.xml><?xml version="1.0" encoding="utf-8"?>
<ds:datastoreItem xmlns:ds="http://schemas.openxmlformats.org/officeDocument/2006/customXml" ds:itemID="{BD81A93E-F5B8-4FFB-9319-C75A2022C2F2}">
  <ds:schemaRefs>
    <ds:schemaRef ds:uri="http://schemas.microsoft.com/office/2006/documentManagement/types"/>
    <ds:schemaRef ds:uri="460f3ec4-cbfd-415b-8990-83a34b195ccb"/>
    <ds:schemaRef ds:uri="109b8aaf-fb93-4003-ad70-8b3202c03298"/>
    <ds:schemaRef ds:uri="http://purl.org/dc/terms/"/>
    <ds:schemaRef ds:uri="http://schemas.microsoft.com/office/infopath/2007/PartnerControls"/>
    <ds:schemaRef ds:uri="http://purl.org/dc/dcmitype/"/>
    <ds:schemaRef ds:uri="http://www.w3.org/XML/1998/namespace"/>
    <ds:schemaRef ds:uri="http://schemas.openxmlformats.org/package/2006/metadata/core-properti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913</Words>
  <Application>Microsoft Office PowerPoint</Application>
  <PresentationFormat>Widescreen</PresentationFormat>
  <Paragraphs>116</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Montserrat Classic Bold</vt:lpstr>
      <vt:lpstr>YouTube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2026-03-31T10:34:50Z</dcterms:created>
  <dcterms:modified xsi:type="dcterms:W3CDTF">2026-03-31T15:52:22Z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0x010100C1578B761A605E4CBEF87E3F0A1E57E6</vt:lpwstr>
  </property>
</Properties>
</file>