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4"/>
  </p:sldMasterIdLst>
  <p:notesMasterIdLst>
    <p:notesMasterId r:id="rId31"/>
  </p:notesMasterIdLst>
  <p:sldIdLst>
    <p:sldId id="256" r:id="rId5"/>
    <p:sldId id="257" r:id="rId6"/>
    <p:sldId id="281"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2" r:id="rId30"/>
  </p:sldIdLst>
  <p:sldSz cx="18288000" cy="10287000"/>
  <p:notesSz cx="6858000" cy="9144000"/>
  <p:embeddedFontLst>
    <p:embeddedFont>
      <p:font typeface="Canva Student Font" panose="020B0604020202020204" charset="0"/>
      <p:regular r:id="rId32"/>
    </p:embeddedFont>
    <p:embeddedFont>
      <p:font typeface="Montserrat Classic" panose="020B0604020202020204" charset="0"/>
      <p:regular r:id="rId33"/>
    </p:embeddedFont>
    <p:embeddedFont>
      <p:font typeface="Montserrat Classic Bold" panose="020B0604020202020204" charset="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503E42-CFB8-45F3-B041-E8411E9892CA}" v="28" dt="2026-03-23T10:24:20.1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0" d="100"/>
          <a:sy n="50" d="100"/>
        </p:scale>
        <p:origin x="946" y="3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D0F411-DB39-4F2D-8F11-30282221BEBE}" type="datetimeFigureOut">
              <a:rPr lang="en-GB" smtClean="0"/>
              <a:t>23/03/2026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7C2016-B8E7-49CF-A3F7-CA6680BFDF94}" type="slidenum">
              <a:rPr lang="en-GB" smtClean="0"/>
              <a:t>‹#›</a:t>
            </a:fld>
            <a:endParaRPr lang="en-GB"/>
          </a:p>
        </p:txBody>
      </p:sp>
    </p:spTree>
    <p:extLst>
      <p:ext uri="{BB962C8B-B14F-4D97-AF65-F5344CB8AC3E}">
        <p14:creationId xmlns:p14="http://schemas.microsoft.com/office/powerpoint/2010/main" val="2527249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7C2016-B8E7-49CF-A3F7-CA6680BFDF94}" type="slidenum">
              <a:rPr lang="en-GB" smtClean="0"/>
              <a:t>3</a:t>
            </a:fld>
            <a:endParaRPr lang="en-GB"/>
          </a:p>
        </p:txBody>
      </p:sp>
    </p:spTree>
    <p:extLst>
      <p:ext uri="{BB962C8B-B14F-4D97-AF65-F5344CB8AC3E}">
        <p14:creationId xmlns:p14="http://schemas.microsoft.com/office/powerpoint/2010/main" val="4049712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7C2016-B8E7-49CF-A3F7-CA6680BFDF94}" type="slidenum">
              <a:rPr lang="en-GB" smtClean="0"/>
              <a:t>7</a:t>
            </a:fld>
            <a:endParaRPr lang="en-GB"/>
          </a:p>
        </p:txBody>
      </p:sp>
    </p:spTree>
    <p:extLst>
      <p:ext uri="{BB962C8B-B14F-4D97-AF65-F5344CB8AC3E}">
        <p14:creationId xmlns:p14="http://schemas.microsoft.com/office/powerpoint/2010/main" val="3977244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7C2016-B8E7-49CF-A3F7-CA6680BFDF94}" type="slidenum">
              <a:rPr lang="en-GB" smtClean="0"/>
              <a:t>19</a:t>
            </a:fld>
            <a:endParaRPr lang="en-GB"/>
          </a:p>
        </p:txBody>
      </p:sp>
    </p:spTree>
    <p:extLst>
      <p:ext uri="{BB962C8B-B14F-4D97-AF65-F5344CB8AC3E}">
        <p14:creationId xmlns:p14="http://schemas.microsoft.com/office/powerpoint/2010/main" val="120011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3/23/2026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1.png"/><Relationship Id="rId7"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3.svg"/></Relationships>
</file>

<file path=ppt/slides/_rels/slide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3.svg"/></Relationships>
</file>

<file path=ppt/slides/_rels/slide15.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svg"/><Relationship Id="rId7"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2.png"/><Relationship Id="rId4" Type="http://schemas.openxmlformats.org/officeDocument/2006/relationships/image" Target="../media/image11.png"/><Relationship Id="rId9" Type="http://schemas.openxmlformats.org/officeDocument/2006/relationships/image" Target="../media/image34.svg"/></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svg"/><Relationship Id="rId7"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png"/><Relationship Id="rId4" Type="http://schemas.openxmlformats.org/officeDocument/2006/relationships/image" Target="../media/image11.png"/><Relationship Id="rId9"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svg"/><Relationship Id="rId7" Type="http://schemas.openxmlformats.org/officeDocument/2006/relationships/image" Target="../media/image4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9.svg"/><Relationship Id="rId5" Type="http://schemas.openxmlformats.org/officeDocument/2006/relationships/image" Target="../media/image2.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2.jpeg"/><Relationship Id="rId4" Type="http://schemas.openxmlformats.org/officeDocument/2006/relationships/image" Target="../media/image3.sv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3.sv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3.sv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sv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thefloodhub.co.uk/learning/"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thefloodhubpeople.co.uk" TargetMode="External"/><Relationship Id="rId5" Type="http://schemas.openxmlformats.org/officeDocument/2006/relationships/image" Target="../media/image44.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sv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hyperlink" Target="https://www.bing.com/ck/a?!&amp;&amp;p=27a2829973d96675JmltdHM9MTcxNzQ1OTIwMCZpZ3VpZD0yZGMzZDdmZC1hYTI1LTYyYjQtMzFkMy1jMzgzYWI1ZjYzNTcmaW5zaWQ9NTc1MQ&amp;ptn=3&amp;ver=2&amp;hsh=3&amp;fclid=2dc3d7fd-aa25-62b4-31d3-c383ab5f6357&amp;psq=ks3+weather+definition&amp;u=a1aHR0cHM6Ly93d3cuYmJjLmNvLnVrL2JpdGVzaXplL3RvcGljcy96eDM4cTZmL2FydGljbGVzL3pxbmIzajY&amp;ntb=1" TargetMode="External"/><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bing.com/ck/a?!&amp;&amp;p=27a2829973d96675JmltdHM9MTcxNzQ1OTIwMCZpZ3VpZD0yZGMzZDdmZC1hYTI1LTYyYjQtMzFkMy1jMzgzYWI1ZjYzNTcmaW5zaWQ9NTc1MQ&amp;ptn=3&amp;ver=2&amp;hsh=3&amp;fclid=2dc3d7fd-aa25-62b4-31d3-c383ab5f6357&amp;psq=ks3+weather+definition&amp;u=a1aHR0cHM6Ly93d3cuYmJjLmNvLnVrL2JpdGVzaXplL3RvcGljcy96eDM4cTZmL2FydGljbGVzL3pxbmIzajY&amp;ntb=1" TargetMode="External"/><Relationship Id="rId5" Type="http://schemas.openxmlformats.org/officeDocument/2006/relationships/image" Target="../media/image5.png"/><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1.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852" y="-3139650"/>
            <a:ext cx="17964148" cy="17964148"/>
          </a:xfrm>
          <a:custGeom>
            <a:avLst/>
            <a:gdLst/>
            <a:ahLst/>
            <a:cxnLst/>
            <a:rect l="l" t="t" r="r" b="b"/>
            <a:pathLst>
              <a:path w="17964148" h="17964148">
                <a:moveTo>
                  <a:pt x="0" y="0"/>
                </a:moveTo>
                <a:lnTo>
                  <a:pt x="17964148" y="0"/>
                </a:lnTo>
                <a:lnTo>
                  <a:pt x="17964148" y="17964147"/>
                </a:lnTo>
                <a:lnTo>
                  <a:pt x="0" y="17964147"/>
                </a:lnTo>
                <a:lnTo>
                  <a:pt x="0" y="0"/>
                </a:lnTo>
                <a:close/>
              </a:path>
            </a:pathLst>
          </a:custGeom>
          <a:blipFill>
            <a:blip r:embed="rId2">
              <a:alphaModFix amt="10999"/>
            </a:blip>
            <a:stretch>
              <a:fillRect/>
            </a:stretch>
          </a:blipFill>
        </p:spPr>
        <p:txBody>
          <a:bodyPr/>
          <a:lstStyle/>
          <a:p>
            <a:endParaRPr lang="en-GB"/>
          </a:p>
        </p:txBody>
      </p:sp>
      <p:sp>
        <p:nvSpPr>
          <p:cNvPr id="3" name="Freeform 3"/>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3"/>
            <a:stretch>
              <a:fillRect l="-21116" r="-19874" b="-67942"/>
            </a:stretch>
          </a:blipFill>
        </p:spPr>
        <p:txBody>
          <a:bodyPr/>
          <a:lstStyle/>
          <a:p>
            <a:endParaRPr lang="en-GB"/>
          </a:p>
        </p:txBody>
      </p:sp>
      <p:grpSp>
        <p:nvGrpSpPr>
          <p:cNvPr id="4" name="Group 4"/>
          <p:cNvGrpSpPr/>
          <p:nvPr/>
        </p:nvGrpSpPr>
        <p:grpSpPr>
          <a:xfrm>
            <a:off x="0" y="1528078"/>
            <a:ext cx="18288000" cy="1877081"/>
            <a:chOff x="0" y="0"/>
            <a:chExt cx="4816593" cy="494375"/>
          </a:xfrm>
        </p:grpSpPr>
        <p:sp>
          <p:nvSpPr>
            <p:cNvPr id="5" name="Freeform 5"/>
            <p:cNvSpPr/>
            <p:nvPr/>
          </p:nvSpPr>
          <p:spPr>
            <a:xfrm>
              <a:off x="0" y="0"/>
              <a:ext cx="4816592" cy="494375"/>
            </a:xfrm>
            <a:custGeom>
              <a:avLst/>
              <a:gdLst/>
              <a:ahLst/>
              <a:cxnLst/>
              <a:rect l="l" t="t" r="r" b="b"/>
              <a:pathLst>
                <a:path w="4816592" h="494375">
                  <a:moveTo>
                    <a:pt x="0" y="0"/>
                  </a:moveTo>
                  <a:lnTo>
                    <a:pt x="4816592" y="0"/>
                  </a:lnTo>
                  <a:lnTo>
                    <a:pt x="4816592" y="494375"/>
                  </a:lnTo>
                  <a:lnTo>
                    <a:pt x="0" y="494375"/>
                  </a:lnTo>
                  <a:close/>
                </a:path>
              </a:pathLst>
            </a:custGeom>
            <a:solidFill>
              <a:srgbClr val="1C78B6"/>
            </a:solidFill>
          </p:spPr>
          <p:txBody>
            <a:bodyPr/>
            <a:lstStyle/>
            <a:p>
              <a:endParaRPr lang="en-GB"/>
            </a:p>
          </p:txBody>
        </p:sp>
        <p:sp>
          <p:nvSpPr>
            <p:cNvPr id="6" name="TextBox 6"/>
            <p:cNvSpPr txBox="1"/>
            <p:nvPr/>
          </p:nvSpPr>
          <p:spPr>
            <a:xfrm>
              <a:off x="0" y="-142875"/>
              <a:ext cx="4816593" cy="637250"/>
            </a:xfrm>
            <a:prstGeom prst="rect">
              <a:avLst/>
            </a:prstGeom>
          </p:spPr>
          <p:txBody>
            <a:bodyPr lIns="50800" tIns="50800" rIns="50800" bIns="50800" rtlCol="0" anchor="ctr"/>
            <a:lstStyle/>
            <a:p>
              <a:pPr algn="ctr">
                <a:lnSpc>
                  <a:spcPts val="10499"/>
                </a:lnSpc>
              </a:pPr>
              <a:endParaRPr/>
            </a:p>
          </p:txBody>
        </p:sp>
      </p:grpSp>
      <p:sp>
        <p:nvSpPr>
          <p:cNvPr id="7" name="TextBox 7"/>
          <p:cNvSpPr txBox="1"/>
          <p:nvPr/>
        </p:nvSpPr>
        <p:spPr>
          <a:xfrm>
            <a:off x="662535" y="5114925"/>
            <a:ext cx="16962931" cy="4573270"/>
          </a:xfrm>
          <a:prstGeom prst="rect">
            <a:avLst/>
          </a:prstGeom>
        </p:spPr>
        <p:txBody>
          <a:bodyPr lIns="0" tIns="0" rIns="0" bIns="0" rtlCol="0" anchor="t">
            <a:spAutoFit/>
          </a:bodyPr>
          <a:lstStyle/>
          <a:p>
            <a:pPr marL="798831" lvl="1" indent="-399416" algn="l">
              <a:lnSpc>
                <a:spcPts val="5180"/>
              </a:lnSpc>
              <a:buFont typeface="Arial"/>
              <a:buChar char="•"/>
            </a:pPr>
            <a:r>
              <a:rPr lang="en-US" sz="3700" b="1">
                <a:solidFill>
                  <a:srgbClr val="000000"/>
                </a:solidFill>
                <a:latin typeface="Montserrat Classic Bold"/>
                <a:ea typeface="Montserrat Classic Bold"/>
                <a:cs typeface="Montserrat Classic Bold"/>
                <a:sym typeface="Montserrat Classic Bold"/>
              </a:rPr>
              <a:t>Understand the concept of extreme weather and identify various types of extreme weather events in the UK.</a:t>
            </a:r>
          </a:p>
          <a:p>
            <a:pPr marL="798831" lvl="1" indent="-399416" algn="l">
              <a:lnSpc>
                <a:spcPts val="5180"/>
              </a:lnSpc>
              <a:buFont typeface="Arial"/>
              <a:buChar char="•"/>
            </a:pPr>
            <a:r>
              <a:rPr lang="en-US" sz="3700" b="1">
                <a:solidFill>
                  <a:srgbClr val="000000"/>
                </a:solidFill>
                <a:latin typeface="Montserrat Classic Bold"/>
                <a:ea typeface="Montserrat Classic Bold"/>
                <a:cs typeface="Montserrat Classic Bold"/>
                <a:sym typeface="Montserrat Classic Bold"/>
              </a:rPr>
              <a:t>Identify the different types of flood warnings issued by the Environment Agency and their significance.</a:t>
            </a:r>
          </a:p>
          <a:p>
            <a:pPr marL="798831" lvl="1" indent="-399416" algn="l">
              <a:lnSpc>
                <a:spcPts val="5180"/>
              </a:lnSpc>
              <a:buFont typeface="Arial"/>
              <a:buChar char="•"/>
            </a:pPr>
            <a:r>
              <a:rPr lang="en-US" sz="3700" b="1">
                <a:solidFill>
                  <a:srgbClr val="000000"/>
                </a:solidFill>
                <a:latin typeface="Montserrat Classic Bold"/>
                <a:ea typeface="Montserrat Classic Bold"/>
                <a:cs typeface="Montserrat Classic Bold"/>
                <a:sym typeface="Montserrat Classic Bold"/>
              </a:rPr>
              <a:t>Analyse the impacts and characteristics of the storms during the 2023-24 season, including how they relate to the wider                          context of extreme weather in the UK.</a:t>
            </a:r>
          </a:p>
        </p:txBody>
      </p:sp>
      <p:sp>
        <p:nvSpPr>
          <p:cNvPr id="8" name="TextBox 8"/>
          <p:cNvSpPr txBox="1"/>
          <p:nvPr/>
        </p:nvSpPr>
        <p:spPr>
          <a:xfrm>
            <a:off x="4080849" y="1747512"/>
            <a:ext cx="13677966" cy="1302344"/>
          </a:xfrm>
          <a:prstGeom prst="rect">
            <a:avLst/>
          </a:prstGeom>
        </p:spPr>
        <p:txBody>
          <a:bodyPr lIns="0" tIns="0" rIns="0" bIns="0" rtlCol="0" anchor="t">
            <a:spAutoFit/>
          </a:bodyPr>
          <a:lstStyle/>
          <a:p>
            <a:pPr algn="ctr">
              <a:lnSpc>
                <a:spcPts val="10639"/>
              </a:lnSpc>
              <a:spcBef>
                <a:spcPct val="0"/>
              </a:spcBef>
            </a:pPr>
            <a:r>
              <a:rPr lang="en-US" sz="7599" b="1">
                <a:solidFill>
                  <a:srgbClr val="FFFFFF"/>
                </a:solidFill>
                <a:latin typeface="Montserrat Classic Bold"/>
                <a:ea typeface="Montserrat Classic Bold"/>
                <a:cs typeface="Montserrat Classic Bold"/>
                <a:sym typeface="Montserrat Classic Bold"/>
              </a:rPr>
              <a:t>Extreme Weather in the UK </a:t>
            </a:r>
          </a:p>
        </p:txBody>
      </p:sp>
      <p:sp>
        <p:nvSpPr>
          <p:cNvPr id="9" name="TextBox 9"/>
          <p:cNvSpPr txBox="1"/>
          <p:nvPr/>
        </p:nvSpPr>
        <p:spPr>
          <a:xfrm>
            <a:off x="1028700" y="3879114"/>
            <a:ext cx="8616708" cy="1094676"/>
          </a:xfrm>
          <a:prstGeom prst="rect">
            <a:avLst/>
          </a:prstGeom>
        </p:spPr>
        <p:txBody>
          <a:bodyPr lIns="0" tIns="0" rIns="0" bIns="0" rtlCol="0" anchor="t">
            <a:spAutoFit/>
          </a:bodyPr>
          <a:lstStyle/>
          <a:p>
            <a:pPr algn="ctr">
              <a:lnSpc>
                <a:spcPts val="8959"/>
              </a:lnSpc>
              <a:spcBef>
                <a:spcPct val="0"/>
              </a:spcBef>
            </a:pPr>
            <a:r>
              <a:rPr lang="en-US" sz="6399" b="1">
                <a:solidFill>
                  <a:srgbClr val="000000"/>
                </a:solidFill>
                <a:latin typeface="Montserrat Classic Bold"/>
                <a:ea typeface="Montserrat Classic Bold"/>
                <a:cs typeface="Montserrat Classic Bold"/>
                <a:sym typeface="Montserrat Classic Bold"/>
              </a:rPr>
              <a:t>Learning Objectives: </a:t>
            </a:r>
          </a:p>
        </p:txBody>
      </p:sp>
      <p:sp>
        <p:nvSpPr>
          <p:cNvPr id="10" name="Freeform 10"/>
          <p:cNvSpPr/>
          <p:nvPr/>
        </p:nvSpPr>
        <p:spPr>
          <a:xfrm>
            <a:off x="323852" y="835046"/>
            <a:ext cx="3267227" cy="3263143"/>
          </a:xfrm>
          <a:custGeom>
            <a:avLst/>
            <a:gdLst/>
            <a:ahLst/>
            <a:cxnLst/>
            <a:rect l="l" t="t" r="r" b="b"/>
            <a:pathLst>
              <a:path w="3267227" h="3263143">
                <a:moveTo>
                  <a:pt x="0" y="0"/>
                </a:moveTo>
                <a:lnTo>
                  <a:pt x="3267227" y="0"/>
                </a:lnTo>
                <a:lnTo>
                  <a:pt x="3267227" y="3263143"/>
                </a:lnTo>
                <a:lnTo>
                  <a:pt x="0" y="3263143"/>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1" name="TextBox 11"/>
          <p:cNvSpPr txBox="1"/>
          <p:nvPr/>
        </p:nvSpPr>
        <p:spPr>
          <a:xfrm>
            <a:off x="16764000" y="187517"/>
            <a:ext cx="1288256" cy="227178"/>
          </a:xfrm>
          <a:prstGeom prst="rect">
            <a:avLst/>
          </a:prstGeom>
        </p:spPr>
        <p:txBody>
          <a:bodyPr wrap="square" lIns="0" tIns="0" rIns="0" bIns="0" rtlCol="0" anchor="t">
            <a:spAutoFit/>
          </a:bodyPr>
          <a:lstStyle/>
          <a:p>
            <a:pPr algn="ctr">
              <a:lnSpc>
                <a:spcPts val="1959"/>
              </a:lnSpc>
              <a:spcBef>
                <a:spcPct val="0"/>
              </a:spcBef>
            </a:pPr>
            <a:r>
              <a:rPr lang="en-US" sz="1399" dirty="0">
                <a:solidFill>
                  <a:srgbClr val="000000"/>
                </a:solidFill>
                <a:latin typeface="Montserrat Classic"/>
                <a:ea typeface="Montserrat Classic"/>
                <a:cs typeface="Montserrat Classic"/>
                <a:sym typeface="Montserrat Classic"/>
              </a:rPr>
              <a:t>FT Q C50 R2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852" y="-3139650"/>
            <a:ext cx="17964148" cy="17964148"/>
          </a:xfrm>
          <a:custGeom>
            <a:avLst/>
            <a:gdLst/>
            <a:ahLst/>
            <a:cxnLst/>
            <a:rect l="l" t="t" r="r" b="b"/>
            <a:pathLst>
              <a:path w="17964148" h="17964148">
                <a:moveTo>
                  <a:pt x="0" y="0"/>
                </a:moveTo>
                <a:lnTo>
                  <a:pt x="17964148" y="0"/>
                </a:lnTo>
                <a:lnTo>
                  <a:pt x="17964148" y="17964147"/>
                </a:lnTo>
                <a:lnTo>
                  <a:pt x="0" y="17964147"/>
                </a:lnTo>
                <a:lnTo>
                  <a:pt x="0" y="0"/>
                </a:lnTo>
                <a:close/>
              </a:path>
            </a:pathLst>
          </a:custGeom>
          <a:blipFill>
            <a:blip r:embed="rId2">
              <a:alphaModFix amt="10999"/>
            </a:blip>
            <a:stretch>
              <a:fillRect/>
            </a:stretch>
          </a:blipFill>
        </p:spPr>
        <p:txBody>
          <a:bodyPr/>
          <a:lstStyle/>
          <a:p>
            <a:endParaRPr lang="en-GB"/>
          </a:p>
        </p:txBody>
      </p:sp>
      <p:sp>
        <p:nvSpPr>
          <p:cNvPr id="3" name="Freeform 3"/>
          <p:cNvSpPr/>
          <p:nvPr/>
        </p:nvSpPr>
        <p:spPr>
          <a:xfrm>
            <a:off x="14139684" y="7658639"/>
            <a:ext cx="4148316" cy="2628361"/>
          </a:xfrm>
          <a:custGeom>
            <a:avLst/>
            <a:gdLst/>
            <a:ahLst/>
            <a:cxnLst/>
            <a:rect l="l" t="t" r="r" b="b"/>
            <a:pathLst>
              <a:path w="4148316" h="2628361">
                <a:moveTo>
                  <a:pt x="0" y="0"/>
                </a:moveTo>
                <a:lnTo>
                  <a:pt x="4148316" y="0"/>
                </a:lnTo>
                <a:lnTo>
                  <a:pt x="4148316" y="2628361"/>
                </a:lnTo>
                <a:lnTo>
                  <a:pt x="0" y="2628361"/>
                </a:lnTo>
                <a:lnTo>
                  <a:pt x="0" y="0"/>
                </a:lnTo>
                <a:close/>
              </a:path>
            </a:pathLst>
          </a:custGeom>
          <a:blipFill>
            <a:blip r:embed="rId3"/>
            <a:stretch>
              <a:fillRect l="-25363" t="-23128" r="-49588" b="-152995"/>
            </a:stretch>
          </a:blipFill>
        </p:spPr>
        <p:txBody>
          <a:bodyPr/>
          <a:lstStyle/>
          <a:p>
            <a:endParaRPr lang="en-GB"/>
          </a:p>
        </p:txBody>
      </p:sp>
      <p:sp>
        <p:nvSpPr>
          <p:cNvPr id="4" name="Freeform 4"/>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4"/>
            <a:stretch>
              <a:fillRect l="-21116" r="-19874" b="-67942"/>
            </a:stretch>
          </a:blipFill>
        </p:spPr>
        <p:txBody>
          <a:bodyPr/>
          <a:lstStyle/>
          <a:p>
            <a:endParaRPr lang="en-GB"/>
          </a:p>
        </p:txBody>
      </p:sp>
      <p:grpSp>
        <p:nvGrpSpPr>
          <p:cNvPr id="5" name="Group 5"/>
          <p:cNvGrpSpPr/>
          <p:nvPr/>
        </p:nvGrpSpPr>
        <p:grpSpPr>
          <a:xfrm>
            <a:off x="0" y="651219"/>
            <a:ext cx="18775720" cy="1250020"/>
            <a:chOff x="0" y="0"/>
            <a:chExt cx="7425681" cy="494375"/>
          </a:xfrm>
        </p:grpSpPr>
        <p:sp>
          <p:nvSpPr>
            <p:cNvPr id="6" name="Freeform 6"/>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7" name="TextBox 7"/>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8" name="Freeform 8"/>
          <p:cNvSpPr/>
          <p:nvPr/>
        </p:nvSpPr>
        <p:spPr>
          <a:xfrm>
            <a:off x="1445567" y="142015"/>
            <a:ext cx="2339840" cy="2336915"/>
          </a:xfrm>
          <a:custGeom>
            <a:avLst/>
            <a:gdLst/>
            <a:ahLst/>
            <a:cxnLst/>
            <a:rect l="l" t="t" r="r" b="b"/>
            <a:pathLst>
              <a:path w="2339840" h="2336915">
                <a:moveTo>
                  <a:pt x="0" y="0"/>
                </a:moveTo>
                <a:lnTo>
                  <a:pt x="2339840" y="0"/>
                </a:lnTo>
                <a:lnTo>
                  <a:pt x="2339840" y="2336916"/>
                </a:lnTo>
                <a:lnTo>
                  <a:pt x="0" y="2336916"/>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a:p>
        </p:txBody>
      </p:sp>
      <p:sp>
        <p:nvSpPr>
          <p:cNvPr id="9" name="Freeform 9"/>
          <p:cNvSpPr/>
          <p:nvPr/>
        </p:nvSpPr>
        <p:spPr>
          <a:xfrm>
            <a:off x="14292084" y="7811039"/>
            <a:ext cx="4148316" cy="2628361"/>
          </a:xfrm>
          <a:custGeom>
            <a:avLst/>
            <a:gdLst/>
            <a:ahLst/>
            <a:cxnLst/>
            <a:rect l="l" t="t" r="r" b="b"/>
            <a:pathLst>
              <a:path w="4148316" h="2628361">
                <a:moveTo>
                  <a:pt x="0" y="0"/>
                </a:moveTo>
                <a:lnTo>
                  <a:pt x="4148316" y="0"/>
                </a:lnTo>
                <a:lnTo>
                  <a:pt x="4148316" y="2628361"/>
                </a:lnTo>
                <a:lnTo>
                  <a:pt x="0" y="2628361"/>
                </a:lnTo>
                <a:lnTo>
                  <a:pt x="0" y="0"/>
                </a:lnTo>
                <a:close/>
              </a:path>
            </a:pathLst>
          </a:custGeom>
          <a:blipFill>
            <a:blip r:embed="rId3"/>
            <a:stretch>
              <a:fillRect l="-25363" t="-23128" r="-49588" b="-152995"/>
            </a:stretch>
          </a:blipFill>
        </p:spPr>
        <p:txBody>
          <a:bodyPr/>
          <a:lstStyle/>
          <a:p>
            <a:endParaRPr lang="en-GB"/>
          </a:p>
        </p:txBody>
      </p:sp>
      <p:sp>
        <p:nvSpPr>
          <p:cNvPr id="10" name="Freeform 10"/>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4"/>
            <a:stretch>
              <a:fillRect l="-21116" r="-19874" b="-67942"/>
            </a:stretch>
          </a:blipFill>
        </p:spPr>
        <p:txBody>
          <a:bodyPr/>
          <a:lstStyle/>
          <a:p>
            <a:endParaRPr lang="en-GB"/>
          </a:p>
        </p:txBody>
      </p:sp>
      <p:sp>
        <p:nvSpPr>
          <p:cNvPr id="11" name="TextBox 11"/>
          <p:cNvSpPr txBox="1"/>
          <p:nvPr/>
        </p:nvSpPr>
        <p:spPr>
          <a:xfrm>
            <a:off x="2117085" y="3284250"/>
            <a:ext cx="14053831" cy="2223770"/>
          </a:xfrm>
          <a:prstGeom prst="rect">
            <a:avLst/>
          </a:prstGeom>
        </p:spPr>
        <p:txBody>
          <a:bodyPr lIns="0" tIns="0" rIns="0" bIns="0" rtlCol="0" anchor="t">
            <a:spAutoFit/>
          </a:bodyPr>
          <a:lstStyle/>
          <a:p>
            <a:pPr algn="ctr">
              <a:lnSpc>
                <a:spcPts val="4479"/>
              </a:lnSpc>
            </a:pPr>
            <a:r>
              <a:rPr lang="en-US" sz="3199" b="1">
                <a:solidFill>
                  <a:srgbClr val="000000"/>
                </a:solidFill>
                <a:latin typeface="Montserrat Classic Bold"/>
                <a:ea typeface="Montserrat Classic Bold"/>
                <a:cs typeface="Montserrat Classic Bold"/>
                <a:sym typeface="Montserrat Classic Bold"/>
              </a:rPr>
              <a:t>TASK: </a:t>
            </a:r>
          </a:p>
          <a:p>
            <a:pPr algn="ctr">
              <a:lnSpc>
                <a:spcPts val="4479"/>
              </a:lnSpc>
              <a:spcBef>
                <a:spcPct val="0"/>
              </a:spcBef>
            </a:pPr>
            <a:r>
              <a:rPr lang="en-US" sz="3199">
                <a:solidFill>
                  <a:srgbClr val="000000"/>
                </a:solidFill>
                <a:latin typeface="Montserrat Classic"/>
                <a:ea typeface="Montserrat Classic"/>
                <a:cs typeface="Montserrat Classic"/>
                <a:sym typeface="Montserrat Classic"/>
              </a:rPr>
              <a:t>Cut out the Top Trumps cards and in pairs or small groups, compare the storms based on their strength, impact, and other key features. Discuss which storm had the most significant effect.</a:t>
            </a:r>
          </a:p>
        </p:txBody>
      </p:sp>
      <p:sp>
        <p:nvSpPr>
          <p:cNvPr id="12" name="Freeform 12"/>
          <p:cNvSpPr/>
          <p:nvPr/>
        </p:nvSpPr>
        <p:spPr>
          <a:xfrm flipH="1">
            <a:off x="1039532" y="3913840"/>
            <a:ext cx="2155106" cy="2079837"/>
          </a:xfrm>
          <a:custGeom>
            <a:avLst/>
            <a:gdLst/>
            <a:ahLst/>
            <a:cxnLst/>
            <a:rect l="l" t="t" r="r" b="b"/>
            <a:pathLst>
              <a:path w="2155106" h="2079837">
                <a:moveTo>
                  <a:pt x="2155105" y="0"/>
                </a:moveTo>
                <a:lnTo>
                  <a:pt x="0" y="0"/>
                </a:lnTo>
                <a:lnTo>
                  <a:pt x="0" y="2079837"/>
                </a:lnTo>
                <a:lnTo>
                  <a:pt x="2155105" y="2079837"/>
                </a:lnTo>
                <a:lnTo>
                  <a:pt x="2155105" y="0"/>
                </a:lnTo>
                <a:close/>
              </a:path>
            </a:pathLst>
          </a:custGeom>
          <a:blipFill>
            <a:blip r:embed="rId6"/>
            <a:stretch>
              <a:fillRect l="-175504" t="-9636" r="-45209" b="-80941"/>
            </a:stretch>
          </a:blipFill>
        </p:spPr>
        <p:txBody>
          <a:bodyPr/>
          <a:lstStyle/>
          <a:p>
            <a:endParaRPr lang="en-GB"/>
          </a:p>
        </p:txBody>
      </p:sp>
      <p:sp>
        <p:nvSpPr>
          <p:cNvPr id="13" name="TextBox 13"/>
          <p:cNvSpPr txBox="1"/>
          <p:nvPr/>
        </p:nvSpPr>
        <p:spPr>
          <a:xfrm>
            <a:off x="4310338" y="784538"/>
            <a:ext cx="9667324" cy="937570"/>
          </a:xfrm>
          <a:prstGeom prst="rect">
            <a:avLst/>
          </a:prstGeom>
        </p:spPr>
        <p:txBody>
          <a:bodyPr lIns="0" tIns="0" rIns="0" bIns="0" rtlCol="0" anchor="t">
            <a:spAutoFit/>
          </a:bodyPr>
          <a:lstStyle/>
          <a:p>
            <a:pPr algn="ctr">
              <a:lnSpc>
                <a:spcPts val="7645"/>
              </a:lnSpc>
              <a:spcBef>
                <a:spcPct val="0"/>
              </a:spcBef>
            </a:pPr>
            <a:r>
              <a:rPr lang="en-US" sz="5461" b="1">
                <a:solidFill>
                  <a:srgbClr val="FFFFFF"/>
                </a:solidFill>
                <a:latin typeface="Montserrat Classic Bold"/>
                <a:ea typeface="Montserrat Classic Bold"/>
                <a:cs typeface="Montserrat Classic Bold"/>
                <a:sym typeface="Montserrat Classic Bold"/>
              </a:rPr>
              <a:t>Extreme Weather in the UK</a:t>
            </a:r>
          </a:p>
        </p:txBody>
      </p:sp>
      <p:sp>
        <p:nvSpPr>
          <p:cNvPr id="14" name="TextBox 14"/>
          <p:cNvSpPr txBox="1"/>
          <p:nvPr/>
        </p:nvSpPr>
        <p:spPr>
          <a:xfrm>
            <a:off x="7671296" y="1967369"/>
            <a:ext cx="3250208" cy="1012191"/>
          </a:xfrm>
          <a:prstGeom prst="rect">
            <a:avLst/>
          </a:prstGeom>
        </p:spPr>
        <p:txBody>
          <a:bodyPr lIns="0" tIns="0" rIns="0" bIns="0" rtlCol="0" anchor="t">
            <a:spAutoFit/>
          </a:bodyPr>
          <a:lstStyle/>
          <a:p>
            <a:pPr algn="ctr">
              <a:lnSpc>
                <a:spcPts val="8259"/>
              </a:lnSpc>
              <a:spcBef>
                <a:spcPct val="0"/>
              </a:spcBef>
            </a:pPr>
            <a:r>
              <a:rPr lang="en-US" sz="5899" b="1">
                <a:solidFill>
                  <a:srgbClr val="000000"/>
                </a:solidFill>
                <a:latin typeface="Montserrat Classic Bold"/>
                <a:ea typeface="Montserrat Classic Bold"/>
                <a:cs typeface="Montserrat Classic Bold"/>
                <a:sym typeface="Montserrat Classic Bold"/>
              </a:rPr>
              <a:t>STORMS</a:t>
            </a:r>
          </a:p>
        </p:txBody>
      </p:sp>
      <p:grpSp>
        <p:nvGrpSpPr>
          <p:cNvPr id="15" name="Group 15"/>
          <p:cNvGrpSpPr/>
          <p:nvPr/>
        </p:nvGrpSpPr>
        <p:grpSpPr>
          <a:xfrm rot="-477621">
            <a:off x="4863234" y="5521360"/>
            <a:ext cx="8561532" cy="5237413"/>
            <a:chOff x="0" y="0"/>
            <a:chExt cx="11415376" cy="6983218"/>
          </a:xfrm>
        </p:grpSpPr>
        <p:sp>
          <p:nvSpPr>
            <p:cNvPr id="16" name="Freeform 16"/>
            <p:cNvSpPr/>
            <p:nvPr/>
          </p:nvSpPr>
          <p:spPr>
            <a:xfrm rot="17732" flipH="1">
              <a:off x="8508032" y="724882"/>
              <a:ext cx="2891904" cy="5993904"/>
            </a:xfrm>
            <a:custGeom>
              <a:avLst/>
              <a:gdLst/>
              <a:ahLst/>
              <a:cxnLst/>
              <a:rect l="l" t="t" r="r" b="b"/>
              <a:pathLst>
                <a:path w="2891904" h="5993904">
                  <a:moveTo>
                    <a:pt x="2891904" y="0"/>
                  </a:moveTo>
                  <a:lnTo>
                    <a:pt x="0" y="0"/>
                  </a:lnTo>
                  <a:lnTo>
                    <a:pt x="0" y="5993904"/>
                  </a:lnTo>
                  <a:lnTo>
                    <a:pt x="2891904" y="5993904"/>
                  </a:lnTo>
                  <a:lnTo>
                    <a:pt x="2891904" y="0"/>
                  </a:lnTo>
                  <a:close/>
                </a:path>
              </a:pathLst>
            </a:custGeom>
            <a:blipFill>
              <a:blip r:embed="rId7"/>
              <a:stretch>
                <a:fillRect t="-2108" r="-131020" b="-2108"/>
              </a:stretch>
            </a:blipFill>
          </p:spPr>
          <p:txBody>
            <a:bodyPr/>
            <a:lstStyle/>
            <a:p>
              <a:endParaRPr lang="en-GB"/>
            </a:p>
          </p:txBody>
        </p:sp>
        <p:sp>
          <p:nvSpPr>
            <p:cNvPr id="17" name="Freeform 17"/>
            <p:cNvSpPr/>
            <p:nvPr/>
          </p:nvSpPr>
          <p:spPr>
            <a:xfrm rot="17732" flipH="1">
              <a:off x="15435" y="9074"/>
              <a:ext cx="3533904" cy="5993904"/>
            </a:xfrm>
            <a:custGeom>
              <a:avLst/>
              <a:gdLst/>
              <a:ahLst/>
              <a:cxnLst/>
              <a:rect l="l" t="t" r="r" b="b"/>
              <a:pathLst>
                <a:path w="3533904" h="5993904">
                  <a:moveTo>
                    <a:pt x="3533905" y="0"/>
                  </a:moveTo>
                  <a:lnTo>
                    <a:pt x="0" y="0"/>
                  </a:lnTo>
                  <a:lnTo>
                    <a:pt x="0" y="5993905"/>
                  </a:lnTo>
                  <a:lnTo>
                    <a:pt x="3533905" y="5993905"/>
                  </a:lnTo>
                  <a:lnTo>
                    <a:pt x="3533905" y="0"/>
                  </a:lnTo>
                  <a:close/>
                </a:path>
              </a:pathLst>
            </a:custGeom>
            <a:blipFill>
              <a:blip r:embed="rId7"/>
              <a:stretch>
                <a:fillRect l="-89051" t="-2108" b="-2108"/>
              </a:stretch>
            </a:blipFill>
          </p:spPr>
          <p:txBody>
            <a:bodyPr/>
            <a:lstStyle/>
            <a:p>
              <a:endParaRPr lang="en-GB"/>
            </a:p>
          </p:txBody>
        </p:sp>
        <p:sp>
          <p:nvSpPr>
            <p:cNvPr id="18" name="Freeform 18"/>
            <p:cNvSpPr/>
            <p:nvPr/>
          </p:nvSpPr>
          <p:spPr>
            <a:xfrm rot="445134">
              <a:off x="1926849" y="519475"/>
              <a:ext cx="8431586" cy="5944268"/>
            </a:xfrm>
            <a:custGeom>
              <a:avLst/>
              <a:gdLst/>
              <a:ahLst/>
              <a:cxnLst/>
              <a:rect l="l" t="t" r="r" b="b"/>
              <a:pathLst>
                <a:path w="8431586" h="5944268">
                  <a:moveTo>
                    <a:pt x="0" y="0"/>
                  </a:moveTo>
                  <a:lnTo>
                    <a:pt x="8431586" y="0"/>
                  </a:lnTo>
                  <a:lnTo>
                    <a:pt x="8431586" y="5944268"/>
                  </a:lnTo>
                  <a:lnTo>
                    <a:pt x="0" y="5944268"/>
                  </a:lnTo>
                  <a:lnTo>
                    <a:pt x="0" y="0"/>
                  </a:lnTo>
                  <a:close/>
                </a:path>
              </a:pathLst>
            </a:custGeom>
            <a:blipFill>
              <a:blip r:embed="rId8"/>
              <a:stretch>
                <a:fillRect/>
              </a:stretch>
            </a:blipFill>
          </p:spPr>
          <p:txBody>
            <a:bodyPr/>
            <a:lstStyle/>
            <a:p>
              <a:endParaRPr lang="en-GB"/>
            </a:p>
          </p:txBody>
        </p:sp>
        <p:sp>
          <p:nvSpPr>
            <p:cNvPr id="19" name="Freeform 19"/>
            <p:cNvSpPr/>
            <p:nvPr/>
          </p:nvSpPr>
          <p:spPr>
            <a:xfrm rot="17732" flipH="1">
              <a:off x="1507930" y="2972723"/>
              <a:ext cx="1682234" cy="2364552"/>
            </a:xfrm>
            <a:custGeom>
              <a:avLst/>
              <a:gdLst/>
              <a:ahLst/>
              <a:cxnLst/>
              <a:rect l="l" t="t" r="r" b="b"/>
              <a:pathLst>
                <a:path w="1682234" h="2364552">
                  <a:moveTo>
                    <a:pt x="1682234" y="0"/>
                  </a:moveTo>
                  <a:lnTo>
                    <a:pt x="0" y="0"/>
                  </a:lnTo>
                  <a:lnTo>
                    <a:pt x="0" y="2364552"/>
                  </a:lnTo>
                  <a:lnTo>
                    <a:pt x="1682234" y="2364552"/>
                  </a:lnTo>
                  <a:lnTo>
                    <a:pt x="1682234" y="0"/>
                  </a:lnTo>
                  <a:close/>
                </a:path>
              </a:pathLst>
            </a:custGeom>
            <a:blipFill>
              <a:blip r:embed="rId9"/>
              <a:stretch>
                <a:fillRect l="-199140" t="-42076" r="-84720"/>
              </a:stretch>
            </a:blipFill>
          </p:spPr>
          <p:txBody>
            <a:bodyPr/>
            <a:lstStyle/>
            <a:p>
              <a:endParaRPr lang="en-GB"/>
            </a:p>
          </p:txBody>
        </p:sp>
        <p:sp>
          <p:nvSpPr>
            <p:cNvPr id="20" name="Freeform 20"/>
            <p:cNvSpPr/>
            <p:nvPr/>
          </p:nvSpPr>
          <p:spPr>
            <a:xfrm rot="17732" flipH="1">
              <a:off x="8374277" y="3726712"/>
              <a:ext cx="1897490" cy="2364552"/>
            </a:xfrm>
            <a:custGeom>
              <a:avLst/>
              <a:gdLst/>
              <a:ahLst/>
              <a:cxnLst/>
              <a:rect l="l" t="t" r="r" b="b"/>
              <a:pathLst>
                <a:path w="1897490" h="2364552">
                  <a:moveTo>
                    <a:pt x="1897490" y="0"/>
                  </a:moveTo>
                  <a:lnTo>
                    <a:pt x="0" y="0"/>
                  </a:lnTo>
                  <a:lnTo>
                    <a:pt x="0" y="2364552"/>
                  </a:lnTo>
                  <a:lnTo>
                    <a:pt x="1897490" y="2364552"/>
                  </a:lnTo>
                  <a:lnTo>
                    <a:pt x="1897490" y="0"/>
                  </a:lnTo>
                  <a:close/>
                </a:path>
              </a:pathLst>
            </a:custGeom>
            <a:blipFill>
              <a:blip r:embed="rId9"/>
              <a:stretch>
                <a:fillRect l="-48543" t="-42076" r="-191770"/>
              </a:stretch>
            </a:blipFill>
          </p:spPr>
          <p:txBody>
            <a:bodyPr/>
            <a:lstStyle/>
            <a:p>
              <a:endParaRPr lang="en-GB"/>
            </a:p>
          </p:txBody>
        </p:sp>
      </p:grpSp>
      <p:sp>
        <p:nvSpPr>
          <p:cNvPr id="23" name="TextBox 15">
            <a:extLst>
              <a:ext uri="{FF2B5EF4-FFF2-40B4-BE49-F238E27FC236}">
                <a16:creationId xmlns:a16="http://schemas.microsoft.com/office/drawing/2014/main" id="{1C3CE9AA-325D-F19D-90C6-BB0F84C62DC0}"/>
              </a:ext>
            </a:extLst>
          </p:cNvPr>
          <p:cNvSpPr txBox="1"/>
          <p:nvPr/>
        </p:nvSpPr>
        <p:spPr>
          <a:xfrm>
            <a:off x="16842433" y="187517"/>
            <a:ext cx="1209823" cy="227178"/>
          </a:xfrm>
          <a:prstGeom prst="rect">
            <a:avLst/>
          </a:prstGeom>
        </p:spPr>
        <p:txBody>
          <a:bodyPr wrap="square" lIns="0" tIns="0" rIns="0" bIns="0" rtlCol="0" anchor="t">
            <a:spAutoFit/>
          </a:bodyPr>
          <a:lstStyle/>
          <a:p>
            <a:pPr algn="ctr">
              <a:lnSpc>
                <a:spcPts val="1959"/>
              </a:lnSpc>
              <a:spcBef>
                <a:spcPct val="0"/>
              </a:spcBef>
            </a:pPr>
            <a:r>
              <a:rPr lang="en-US" sz="1399" dirty="0">
                <a:solidFill>
                  <a:srgbClr val="000000"/>
                </a:solidFill>
                <a:latin typeface="Montserrat Classic"/>
                <a:ea typeface="Montserrat Classic"/>
                <a:cs typeface="Montserrat Classic"/>
                <a:sym typeface="Montserrat Classic"/>
              </a:rPr>
              <a:t>FT Q C50 R2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852" y="-3139650"/>
            <a:ext cx="17964148" cy="17964148"/>
          </a:xfrm>
          <a:custGeom>
            <a:avLst/>
            <a:gdLst/>
            <a:ahLst/>
            <a:cxnLst/>
            <a:rect l="l" t="t" r="r" b="b"/>
            <a:pathLst>
              <a:path w="17964148" h="17964148">
                <a:moveTo>
                  <a:pt x="0" y="0"/>
                </a:moveTo>
                <a:lnTo>
                  <a:pt x="17964148" y="0"/>
                </a:lnTo>
                <a:lnTo>
                  <a:pt x="17964148" y="17964147"/>
                </a:lnTo>
                <a:lnTo>
                  <a:pt x="0" y="17964147"/>
                </a:lnTo>
                <a:lnTo>
                  <a:pt x="0" y="0"/>
                </a:lnTo>
                <a:close/>
              </a:path>
            </a:pathLst>
          </a:custGeom>
          <a:blipFill>
            <a:blip r:embed="rId2">
              <a:alphaModFix amt="10999"/>
            </a:blip>
            <a:stretch>
              <a:fillRect/>
            </a:stretch>
          </a:blipFill>
        </p:spPr>
        <p:txBody>
          <a:bodyPr/>
          <a:lstStyle/>
          <a:p>
            <a:endParaRPr lang="en-GB"/>
          </a:p>
        </p:txBody>
      </p:sp>
      <p:sp>
        <p:nvSpPr>
          <p:cNvPr id="3" name="Freeform 3"/>
          <p:cNvSpPr/>
          <p:nvPr/>
        </p:nvSpPr>
        <p:spPr>
          <a:xfrm>
            <a:off x="8900323" y="3657700"/>
            <a:ext cx="8358977" cy="5577005"/>
          </a:xfrm>
          <a:custGeom>
            <a:avLst/>
            <a:gdLst/>
            <a:ahLst/>
            <a:cxnLst/>
            <a:rect l="l" t="t" r="r" b="b"/>
            <a:pathLst>
              <a:path w="8358977" h="5577005">
                <a:moveTo>
                  <a:pt x="0" y="0"/>
                </a:moveTo>
                <a:lnTo>
                  <a:pt x="8358977" y="0"/>
                </a:lnTo>
                <a:lnTo>
                  <a:pt x="8358977" y="5577005"/>
                </a:lnTo>
                <a:lnTo>
                  <a:pt x="0" y="5577005"/>
                </a:lnTo>
                <a:lnTo>
                  <a:pt x="0" y="0"/>
                </a:lnTo>
                <a:close/>
              </a:path>
            </a:pathLst>
          </a:custGeom>
          <a:blipFill>
            <a:blip r:embed="rId3"/>
            <a:stretch>
              <a:fillRect/>
            </a:stretch>
          </a:blipFill>
        </p:spPr>
        <p:txBody>
          <a:bodyPr/>
          <a:lstStyle/>
          <a:p>
            <a:endParaRPr lang="en-GB"/>
          </a:p>
        </p:txBody>
      </p:sp>
      <p:sp>
        <p:nvSpPr>
          <p:cNvPr id="4" name="Freeform 4"/>
          <p:cNvSpPr/>
          <p:nvPr/>
        </p:nvSpPr>
        <p:spPr>
          <a:xfrm>
            <a:off x="14139684" y="7658639"/>
            <a:ext cx="4148316" cy="2628361"/>
          </a:xfrm>
          <a:custGeom>
            <a:avLst/>
            <a:gdLst/>
            <a:ahLst/>
            <a:cxnLst/>
            <a:rect l="l" t="t" r="r" b="b"/>
            <a:pathLst>
              <a:path w="4148316" h="2628361">
                <a:moveTo>
                  <a:pt x="0" y="0"/>
                </a:moveTo>
                <a:lnTo>
                  <a:pt x="4148316" y="0"/>
                </a:lnTo>
                <a:lnTo>
                  <a:pt x="4148316" y="2628361"/>
                </a:lnTo>
                <a:lnTo>
                  <a:pt x="0" y="2628361"/>
                </a:lnTo>
                <a:lnTo>
                  <a:pt x="0" y="0"/>
                </a:lnTo>
                <a:close/>
              </a:path>
            </a:pathLst>
          </a:custGeom>
          <a:blipFill>
            <a:blip r:embed="rId4"/>
            <a:stretch>
              <a:fillRect l="-25363" t="-23128" r="-49588" b="-152995"/>
            </a:stretch>
          </a:blipFill>
        </p:spPr>
        <p:txBody>
          <a:bodyPr/>
          <a:lstStyle/>
          <a:p>
            <a:endParaRPr lang="en-GB"/>
          </a:p>
        </p:txBody>
      </p:sp>
      <p:sp>
        <p:nvSpPr>
          <p:cNvPr id="5" name="Freeform 5"/>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5"/>
            <a:stretch>
              <a:fillRect l="-21116" r="-19874" b="-67942"/>
            </a:stretch>
          </a:blipFill>
        </p:spPr>
        <p:txBody>
          <a:bodyPr/>
          <a:lstStyle/>
          <a:p>
            <a:endParaRPr lang="en-GB"/>
          </a:p>
        </p:txBody>
      </p:sp>
      <p:grpSp>
        <p:nvGrpSpPr>
          <p:cNvPr id="6" name="Group 6"/>
          <p:cNvGrpSpPr/>
          <p:nvPr/>
        </p:nvGrpSpPr>
        <p:grpSpPr>
          <a:xfrm>
            <a:off x="0" y="651219"/>
            <a:ext cx="18775720" cy="1250020"/>
            <a:chOff x="0" y="0"/>
            <a:chExt cx="7425681" cy="494375"/>
          </a:xfrm>
        </p:grpSpPr>
        <p:sp>
          <p:nvSpPr>
            <p:cNvPr id="7" name="Freeform 7"/>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8" name="TextBox 8"/>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9" name="Freeform 9"/>
          <p:cNvSpPr/>
          <p:nvPr/>
        </p:nvSpPr>
        <p:spPr>
          <a:xfrm>
            <a:off x="1445567" y="142015"/>
            <a:ext cx="2339840" cy="2336915"/>
          </a:xfrm>
          <a:custGeom>
            <a:avLst/>
            <a:gdLst/>
            <a:ahLst/>
            <a:cxnLst/>
            <a:rect l="l" t="t" r="r" b="b"/>
            <a:pathLst>
              <a:path w="2339840" h="2336915">
                <a:moveTo>
                  <a:pt x="0" y="0"/>
                </a:moveTo>
                <a:lnTo>
                  <a:pt x="2339840" y="0"/>
                </a:lnTo>
                <a:lnTo>
                  <a:pt x="2339840" y="2336916"/>
                </a:lnTo>
                <a:lnTo>
                  <a:pt x="0" y="2336916"/>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0" name="TextBox 10"/>
          <p:cNvSpPr txBox="1"/>
          <p:nvPr/>
        </p:nvSpPr>
        <p:spPr>
          <a:xfrm>
            <a:off x="4310338" y="784538"/>
            <a:ext cx="9667324" cy="937570"/>
          </a:xfrm>
          <a:prstGeom prst="rect">
            <a:avLst/>
          </a:prstGeom>
        </p:spPr>
        <p:txBody>
          <a:bodyPr lIns="0" tIns="0" rIns="0" bIns="0" rtlCol="0" anchor="t">
            <a:spAutoFit/>
          </a:bodyPr>
          <a:lstStyle/>
          <a:p>
            <a:pPr algn="ctr">
              <a:lnSpc>
                <a:spcPts val="7645"/>
              </a:lnSpc>
              <a:spcBef>
                <a:spcPct val="0"/>
              </a:spcBef>
            </a:pPr>
            <a:r>
              <a:rPr lang="en-US" sz="5461" b="1">
                <a:solidFill>
                  <a:srgbClr val="FFFFFF"/>
                </a:solidFill>
                <a:latin typeface="Montserrat Classic Bold"/>
                <a:ea typeface="Montserrat Classic Bold"/>
                <a:cs typeface="Montserrat Classic Bold"/>
                <a:sym typeface="Montserrat Classic Bold"/>
              </a:rPr>
              <a:t>Extreme Weather in the UK</a:t>
            </a:r>
          </a:p>
        </p:txBody>
      </p:sp>
      <p:sp>
        <p:nvSpPr>
          <p:cNvPr id="11" name="TextBox 11"/>
          <p:cNvSpPr txBox="1"/>
          <p:nvPr/>
        </p:nvSpPr>
        <p:spPr>
          <a:xfrm>
            <a:off x="6873398" y="1966485"/>
            <a:ext cx="5741789" cy="920116"/>
          </a:xfrm>
          <a:prstGeom prst="rect">
            <a:avLst/>
          </a:prstGeom>
        </p:spPr>
        <p:txBody>
          <a:bodyPr lIns="0" tIns="0" rIns="0" bIns="0" rtlCol="0" anchor="t">
            <a:spAutoFit/>
          </a:bodyPr>
          <a:lstStyle/>
          <a:p>
            <a:pPr algn="ctr">
              <a:lnSpc>
                <a:spcPts val="7559"/>
              </a:lnSpc>
              <a:spcBef>
                <a:spcPct val="0"/>
              </a:spcBef>
            </a:pPr>
            <a:r>
              <a:rPr lang="en-US" sz="5399" b="1">
                <a:solidFill>
                  <a:srgbClr val="000000"/>
                </a:solidFill>
                <a:latin typeface="Montserrat Classic Bold"/>
                <a:ea typeface="Montserrat Classic Bold"/>
                <a:cs typeface="Montserrat Classic Bold"/>
                <a:sym typeface="Montserrat Classic Bold"/>
              </a:rPr>
              <a:t>STRONG WINDS </a:t>
            </a:r>
          </a:p>
        </p:txBody>
      </p:sp>
      <p:sp>
        <p:nvSpPr>
          <p:cNvPr id="12" name="TextBox 12"/>
          <p:cNvSpPr txBox="1"/>
          <p:nvPr/>
        </p:nvSpPr>
        <p:spPr>
          <a:xfrm>
            <a:off x="740060" y="3863023"/>
            <a:ext cx="7542650" cy="5090159"/>
          </a:xfrm>
          <a:prstGeom prst="rect">
            <a:avLst/>
          </a:prstGeom>
        </p:spPr>
        <p:txBody>
          <a:bodyPr lIns="0" tIns="0" rIns="0" bIns="0" rtlCol="0" anchor="t">
            <a:spAutoFit/>
          </a:bodyPr>
          <a:lstStyle/>
          <a:p>
            <a:pPr algn="ctr">
              <a:lnSpc>
                <a:spcPts val="5040"/>
              </a:lnSpc>
              <a:spcBef>
                <a:spcPct val="0"/>
              </a:spcBef>
            </a:pPr>
            <a:r>
              <a:rPr lang="en-US" sz="3600" b="1">
                <a:solidFill>
                  <a:srgbClr val="000000"/>
                </a:solidFill>
                <a:latin typeface="Montserrat Classic Bold"/>
                <a:ea typeface="Montserrat Classic Bold"/>
                <a:cs typeface="Montserrat Classic Bold"/>
                <a:sym typeface="Montserrat Classic Bold"/>
              </a:rPr>
              <a:t>Strong winds </a:t>
            </a:r>
            <a:r>
              <a:rPr lang="en-US" sz="3600">
                <a:solidFill>
                  <a:srgbClr val="000000"/>
                </a:solidFill>
                <a:latin typeface="Montserrat Classic"/>
                <a:ea typeface="Montserrat Classic"/>
                <a:cs typeface="Montserrat Classic"/>
                <a:sym typeface="Montserrat Classic"/>
              </a:rPr>
              <a:t>occur due to several atmospheric conditions that create significant pressure differences. They can cause significant damage to buildings, uproot trees, and disrupt power supplies, posing serious risks to public safety.</a:t>
            </a:r>
          </a:p>
        </p:txBody>
      </p:sp>
      <p:sp>
        <p:nvSpPr>
          <p:cNvPr id="14" name="TextBox 15">
            <a:extLst>
              <a:ext uri="{FF2B5EF4-FFF2-40B4-BE49-F238E27FC236}">
                <a16:creationId xmlns:a16="http://schemas.microsoft.com/office/drawing/2014/main" id="{0376A3B3-7F80-9A75-A324-E3F3915C9E44}"/>
              </a:ext>
            </a:extLst>
          </p:cNvPr>
          <p:cNvSpPr txBox="1"/>
          <p:nvPr/>
        </p:nvSpPr>
        <p:spPr>
          <a:xfrm>
            <a:off x="16842433" y="187517"/>
            <a:ext cx="1209823" cy="227178"/>
          </a:xfrm>
          <a:prstGeom prst="rect">
            <a:avLst/>
          </a:prstGeom>
        </p:spPr>
        <p:txBody>
          <a:bodyPr wrap="square" lIns="0" tIns="0" rIns="0" bIns="0" rtlCol="0" anchor="t">
            <a:spAutoFit/>
          </a:bodyPr>
          <a:lstStyle/>
          <a:p>
            <a:pPr algn="ctr">
              <a:lnSpc>
                <a:spcPts val="1959"/>
              </a:lnSpc>
              <a:spcBef>
                <a:spcPct val="0"/>
              </a:spcBef>
            </a:pPr>
            <a:r>
              <a:rPr lang="en-US" sz="1399" dirty="0">
                <a:solidFill>
                  <a:srgbClr val="000000"/>
                </a:solidFill>
                <a:latin typeface="Montserrat Classic"/>
                <a:ea typeface="Montserrat Classic"/>
                <a:cs typeface="Montserrat Classic"/>
                <a:sym typeface="Montserrat Classic"/>
              </a:rPr>
              <a:t>FT Q C50 R2</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852" y="-3139650"/>
            <a:ext cx="17964148" cy="17964148"/>
          </a:xfrm>
          <a:custGeom>
            <a:avLst/>
            <a:gdLst/>
            <a:ahLst/>
            <a:cxnLst/>
            <a:rect l="l" t="t" r="r" b="b"/>
            <a:pathLst>
              <a:path w="17964148" h="17964148">
                <a:moveTo>
                  <a:pt x="0" y="0"/>
                </a:moveTo>
                <a:lnTo>
                  <a:pt x="17964148" y="0"/>
                </a:lnTo>
                <a:lnTo>
                  <a:pt x="17964148" y="17964147"/>
                </a:lnTo>
                <a:lnTo>
                  <a:pt x="0" y="17964147"/>
                </a:lnTo>
                <a:lnTo>
                  <a:pt x="0" y="0"/>
                </a:lnTo>
                <a:close/>
              </a:path>
            </a:pathLst>
          </a:custGeom>
          <a:blipFill>
            <a:blip r:embed="rId2">
              <a:alphaModFix amt="10999"/>
            </a:blip>
            <a:stretch>
              <a:fillRect/>
            </a:stretch>
          </a:blipFill>
        </p:spPr>
        <p:txBody>
          <a:bodyPr/>
          <a:lstStyle/>
          <a:p>
            <a:endParaRPr lang="en-GB"/>
          </a:p>
        </p:txBody>
      </p:sp>
      <p:sp>
        <p:nvSpPr>
          <p:cNvPr id="3" name="Freeform 3"/>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3"/>
            <a:stretch>
              <a:fillRect l="-21116" r="-19874" b="-67942"/>
            </a:stretch>
          </a:blipFill>
        </p:spPr>
        <p:txBody>
          <a:bodyPr/>
          <a:lstStyle/>
          <a:p>
            <a:endParaRPr lang="en-GB"/>
          </a:p>
        </p:txBody>
      </p:sp>
      <p:grpSp>
        <p:nvGrpSpPr>
          <p:cNvPr id="4" name="Group 4"/>
          <p:cNvGrpSpPr/>
          <p:nvPr/>
        </p:nvGrpSpPr>
        <p:grpSpPr>
          <a:xfrm>
            <a:off x="0" y="651219"/>
            <a:ext cx="18775720" cy="1250020"/>
            <a:chOff x="0" y="0"/>
            <a:chExt cx="7425681" cy="494375"/>
          </a:xfrm>
        </p:grpSpPr>
        <p:sp>
          <p:nvSpPr>
            <p:cNvPr id="5" name="Freeform 5"/>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6" name="TextBox 6"/>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7" name="Freeform 7"/>
          <p:cNvSpPr/>
          <p:nvPr/>
        </p:nvSpPr>
        <p:spPr>
          <a:xfrm>
            <a:off x="1445567" y="142015"/>
            <a:ext cx="2339840" cy="2336915"/>
          </a:xfrm>
          <a:custGeom>
            <a:avLst/>
            <a:gdLst/>
            <a:ahLst/>
            <a:cxnLst/>
            <a:rect l="l" t="t" r="r" b="b"/>
            <a:pathLst>
              <a:path w="2339840" h="2336915">
                <a:moveTo>
                  <a:pt x="0" y="0"/>
                </a:moveTo>
                <a:lnTo>
                  <a:pt x="2339840" y="0"/>
                </a:lnTo>
                <a:lnTo>
                  <a:pt x="2339840" y="2336916"/>
                </a:lnTo>
                <a:lnTo>
                  <a:pt x="0" y="2336916"/>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sp>
        <p:nvSpPr>
          <p:cNvPr id="8" name="TextBox 8"/>
          <p:cNvSpPr txBox="1"/>
          <p:nvPr/>
        </p:nvSpPr>
        <p:spPr>
          <a:xfrm>
            <a:off x="4310338" y="784538"/>
            <a:ext cx="9667324" cy="937570"/>
          </a:xfrm>
          <a:prstGeom prst="rect">
            <a:avLst/>
          </a:prstGeom>
        </p:spPr>
        <p:txBody>
          <a:bodyPr lIns="0" tIns="0" rIns="0" bIns="0" rtlCol="0" anchor="t">
            <a:spAutoFit/>
          </a:bodyPr>
          <a:lstStyle/>
          <a:p>
            <a:pPr algn="ctr">
              <a:lnSpc>
                <a:spcPts val="7645"/>
              </a:lnSpc>
              <a:spcBef>
                <a:spcPct val="0"/>
              </a:spcBef>
            </a:pPr>
            <a:r>
              <a:rPr lang="en-US" sz="5461" b="1">
                <a:solidFill>
                  <a:srgbClr val="FFFFFF"/>
                </a:solidFill>
                <a:latin typeface="Montserrat Classic Bold"/>
                <a:ea typeface="Montserrat Classic Bold"/>
                <a:cs typeface="Montserrat Classic Bold"/>
                <a:sym typeface="Montserrat Classic Bold"/>
              </a:rPr>
              <a:t>Extreme Weather in the UK</a:t>
            </a:r>
          </a:p>
        </p:txBody>
      </p:sp>
      <p:sp>
        <p:nvSpPr>
          <p:cNvPr id="9" name="TextBox 9"/>
          <p:cNvSpPr txBox="1"/>
          <p:nvPr/>
        </p:nvSpPr>
        <p:spPr>
          <a:xfrm>
            <a:off x="5905946" y="1966485"/>
            <a:ext cx="6476107" cy="920116"/>
          </a:xfrm>
          <a:prstGeom prst="rect">
            <a:avLst/>
          </a:prstGeom>
        </p:spPr>
        <p:txBody>
          <a:bodyPr lIns="0" tIns="0" rIns="0" bIns="0" rtlCol="0" anchor="t">
            <a:spAutoFit/>
          </a:bodyPr>
          <a:lstStyle/>
          <a:p>
            <a:pPr algn="ctr">
              <a:lnSpc>
                <a:spcPts val="7559"/>
              </a:lnSpc>
              <a:spcBef>
                <a:spcPct val="0"/>
              </a:spcBef>
            </a:pPr>
            <a:r>
              <a:rPr lang="en-US" sz="5399" b="1">
                <a:solidFill>
                  <a:srgbClr val="000000"/>
                </a:solidFill>
                <a:latin typeface="Montserrat Classic Bold"/>
                <a:ea typeface="Montserrat Classic Bold"/>
                <a:cs typeface="Montserrat Classic Bold"/>
                <a:sym typeface="Montserrat Classic Bold"/>
              </a:rPr>
              <a:t>THUNDERSTORMS</a:t>
            </a:r>
          </a:p>
        </p:txBody>
      </p:sp>
      <p:sp>
        <p:nvSpPr>
          <p:cNvPr id="10" name="TextBox 10"/>
          <p:cNvSpPr txBox="1"/>
          <p:nvPr/>
        </p:nvSpPr>
        <p:spPr>
          <a:xfrm>
            <a:off x="8848379" y="3993521"/>
            <a:ext cx="9004233" cy="4451984"/>
          </a:xfrm>
          <a:prstGeom prst="rect">
            <a:avLst/>
          </a:prstGeom>
        </p:spPr>
        <p:txBody>
          <a:bodyPr lIns="0" tIns="0" rIns="0" bIns="0" rtlCol="0" anchor="t">
            <a:spAutoFit/>
          </a:bodyPr>
          <a:lstStyle/>
          <a:p>
            <a:pPr algn="ctr">
              <a:lnSpc>
                <a:spcPts val="5040"/>
              </a:lnSpc>
              <a:spcBef>
                <a:spcPct val="0"/>
              </a:spcBef>
            </a:pPr>
            <a:r>
              <a:rPr lang="en-US" sz="3600" b="1">
                <a:solidFill>
                  <a:srgbClr val="000000"/>
                </a:solidFill>
                <a:latin typeface="Montserrat Classic Bold"/>
                <a:ea typeface="Montserrat Classic Bold"/>
                <a:cs typeface="Montserrat Classic Bold"/>
                <a:sym typeface="Montserrat Classic Bold"/>
              </a:rPr>
              <a:t>Thunderstorms </a:t>
            </a:r>
            <a:r>
              <a:rPr lang="en-US" sz="3600">
                <a:solidFill>
                  <a:srgbClr val="000000"/>
                </a:solidFill>
                <a:latin typeface="Montserrat Classic"/>
                <a:ea typeface="Montserrat Classic"/>
                <a:cs typeface="Montserrat Classic"/>
                <a:sym typeface="Montserrat Classic"/>
              </a:rPr>
              <a:t>occur when warm air rises quickly, often due to low pressure. </a:t>
            </a:r>
          </a:p>
          <a:p>
            <a:pPr algn="ctr">
              <a:lnSpc>
                <a:spcPts val="5040"/>
              </a:lnSpc>
              <a:spcBef>
                <a:spcPct val="0"/>
              </a:spcBef>
            </a:pPr>
            <a:r>
              <a:rPr lang="en-US" sz="3600">
                <a:solidFill>
                  <a:srgbClr val="000000"/>
                </a:solidFill>
                <a:latin typeface="Montserrat Classic"/>
                <a:ea typeface="Montserrat Classic"/>
                <a:cs typeface="Montserrat Classic"/>
                <a:sym typeface="Montserrat Classic"/>
              </a:rPr>
              <a:t>They are more frequent in the UK during summer when temperatures are high. Thunderstorms feature lightning strikes, which can harm buildings and start fires.</a:t>
            </a:r>
          </a:p>
        </p:txBody>
      </p:sp>
      <p:grpSp>
        <p:nvGrpSpPr>
          <p:cNvPr id="11" name="Group 11"/>
          <p:cNvGrpSpPr/>
          <p:nvPr/>
        </p:nvGrpSpPr>
        <p:grpSpPr>
          <a:xfrm>
            <a:off x="280954" y="3160425"/>
            <a:ext cx="8058768" cy="6848319"/>
            <a:chOff x="0" y="0"/>
            <a:chExt cx="10745025" cy="9131093"/>
          </a:xfrm>
        </p:grpSpPr>
        <p:sp>
          <p:nvSpPr>
            <p:cNvPr id="12" name="Freeform 12"/>
            <p:cNvSpPr/>
            <p:nvPr/>
          </p:nvSpPr>
          <p:spPr>
            <a:xfrm>
              <a:off x="0" y="0"/>
              <a:ext cx="10745025" cy="9131093"/>
            </a:xfrm>
            <a:custGeom>
              <a:avLst/>
              <a:gdLst/>
              <a:ahLst/>
              <a:cxnLst/>
              <a:rect l="l" t="t" r="r" b="b"/>
              <a:pathLst>
                <a:path w="10745025" h="9131093">
                  <a:moveTo>
                    <a:pt x="0" y="0"/>
                  </a:moveTo>
                  <a:lnTo>
                    <a:pt x="10745025" y="0"/>
                  </a:lnTo>
                  <a:lnTo>
                    <a:pt x="10745025" y="9131093"/>
                  </a:lnTo>
                  <a:lnTo>
                    <a:pt x="0" y="9131093"/>
                  </a:lnTo>
                  <a:lnTo>
                    <a:pt x="0" y="0"/>
                  </a:lnTo>
                  <a:close/>
                </a:path>
              </a:pathLst>
            </a:custGeom>
            <a:blipFill>
              <a:blip r:embed="rId5"/>
              <a:stretch>
                <a:fillRect l="-10881" r="-10881" b="-7463"/>
              </a:stretch>
            </a:blipFill>
          </p:spPr>
          <p:txBody>
            <a:bodyPr/>
            <a:lstStyle/>
            <a:p>
              <a:endParaRPr lang="en-GB"/>
            </a:p>
          </p:txBody>
        </p:sp>
        <p:sp>
          <p:nvSpPr>
            <p:cNvPr id="13" name="TextBox 13"/>
            <p:cNvSpPr txBox="1"/>
            <p:nvPr/>
          </p:nvSpPr>
          <p:spPr>
            <a:xfrm>
              <a:off x="0" y="8856533"/>
              <a:ext cx="7553553" cy="211523"/>
            </a:xfrm>
            <a:prstGeom prst="rect">
              <a:avLst/>
            </a:prstGeom>
          </p:spPr>
          <p:txBody>
            <a:bodyPr lIns="0" tIns="0" rIns="0" bIns="0" rtlCol="0" anchor="t">
              <a:spAutoFit/>
            </a:bodyPr>
            <a:lstStyle/>
            <a:p>
              <a:pPr algn="ctr">
                <a:lnSpc>
                  <a:spcPts val="1335"/>
                </a:lnSpc>
                <a:spcBef>
                  <a:spcPct val="0"/>
                </a:spcBef>
              </a:pPr>
              <a:r>
                <a:rPr lang="en-US" sz="953">
                  <a:solidFill>
                    <a:srgbClr val="FFFFFF"/>
                  </a:solidFill>
                  <a:latin typeface="Montserrat Classic"/>
                  <a:ea typeface="Montserrat Classic"/>
                  <a:cs typeface="Montserrat Classic"/>
                  <a:sym typeface="Montserrat Classic"/>
                </a:rPr>
                <a:t>Northbourne: lightning continues. cc-by-sa/2.0 - © Chris Downer - geograph.org.uk/p/3565213</a:t>
              </a:r>
            </a:p>
          </p:txBody>
        </p:sp>
      </p:grpSp>
      <p:sp>
        <p:nvSpPr>
          <p:cNvPr id="15" name="TextBox 15">
            <a:extLst>
              <a:ext uri="{FF2B5EF4-FFF2-40B4-BE49-F238E27FC236}">
                <a16:creationId xmlns:a16="http://schemas.microsoft.com/office/drawing/2014/main" id="{928B4D22-5143-031A-3330-11F9DE448531}"/>
              </a:ext>
            </a:extLst>
          </p:cNvPr>
          <p:cNvSpPr txBox="1"/>
          <p:nvPr/>
        </p:nvSpPr>
        <p:spPr>
          <a:xfrm>
            <a:off x="16842433" y="187517"/>
            <a:ext cx="1209823" cy="227178"/>
          </a:xfrm>
          <a:prstGeom prst="rect">
            <a:avLst/>
          </a:prstGeom>
        </p:spPr>
        <p:txBody>
          <a:bodyPr wrap="square" lIns="0" tIns="0" rIns="0" bIns="0" rtlCol="0" anchor="t">
            <a:spAutoFit/>
          </a:bodyPr>
          <a:lstStyle/>
          <a:p>
            <a:pPr algn="ctr">
              <a:lnSpc>
                <a:spcPts val="1959"/>
              </a:lnSpc>
              <a:spcBef>
                <a:spcPct val="0"/>
              </a:spcBef>
            </a:pPr>
            <a:r>
              <a:rPr lang="en-US" sz="1399" dirty="0">
                <a:solidFill>
                  <a:srgbClr val="000000"/>
                </a:solidFill>
                <a:latin typeface="Montserrat Classic"/>
                <a:ea typeface="Montserrat Classic"/>
                <a:cs typeface="Montserrat Classic"/>
                <a:sym typeface="Montserrat Classic"/>
              </a:rPr>
              <a:t>FT Q C50 R2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852" y="-3139650"/>
            <a:ext cx="17964148" cy="17964148"/>
          </a:xfrm>
          <a:custGeom>
            <a:avLst/>
            <a:gdLst/>
            <a:ahLst/>
            <a:cxnLst/>
            <a:rect l="l" t="t" r="r" b="b"/>
            <a:pathLst>
              <a:path w="17964148" h="17964148">
                <a:moveTo>
                  <a:pt x="0" y="0"/>
                </a:moveTo>
                <a:lnTo>
                  <a:pt x="17964148" y="0"/>
                </a:lnTo>
                <a:lnTo>
                  <a:pt x="17964148" y="17964147"/>
                </a:lnTo>
                <a:lnTo>
                  <a:pt x="0" y="17964147"/>
                </a:lnTo>
                <a:lnTo>
                  <a:pt x="0" y="0"/>
                </a:lnTo>
                <a:close/>
              </a:path>
            </a:pathLst>
          </a:custGeom>
          <a:blipFill>
            <a:blip r:embed="rId2">
              <a:alphaModFix amt="10999"/>
            </a:blip>
            <a:stretch>
              <a:fillRect/>
            </a:stretch>
          </a:blipFill>
        </p:spPr>
        <p:txBody>
          <a:bodyPr/>
          <a:lstStyle/>
          <a:p>
            <a:endParaRPr lang="en-GB"/>
          </a:p>
        </p:txBody>
      </p:sp>
      <p:grpSp>
        <p:nvGrpSpPr>
          <p:cNvPr id="3" name="Group 3"/>
          <p:cNvGrpSpPr/>
          <p:nvPr/>
        </p:nvGrpSpPr>
        <p:grpSpPr>
          <a:xfrm>
            <a:off x="0" y="651219"/>
            <a:ext cx="18775720" cy="1250020"/>
            <a:chOff x="0" y="0"/>
            <a:chExt cx="7425681" cy="494375"/>
          </a:xfrm>
        </p:grpSpPr>
        <p:sp>
          <p:nvSpPr>
            <p:cNvPr id="4" name="Freeform 4"/>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5" name="TextBox 5"/>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6" name="Freeform 6"/>
          <p:cNvSpPr/>
          <p:nvPr/>
        </p:nvSpPr>
        <p:spPr>
          <a:xfrm>
            <a:off x="1445567" y="142015"/>
            <a:ext cx="2339840" cy="2336915"/>
          </a:xfrm>
          <a:custGeom>
            <a:avLst/>
            <a:gdLst/>
            <a:ahLst/>
            <a:cxnLst/>
            <a:rect l="l" t="t" r="r" b="b"/>
            <a:pathLst>
              <a:path w="2339840" h="2336915">
                <a:moveTo>
                  <a:pt x="0" y="0"/>
                </a:moveTo>
                <a:lnTo>
                  <a:pt x="2339840" y="0"/>
                </a:lnTo>
                <a:lnTo>
                  <a:pt x="2339840" y="2336916"/>
                </a:lnTo>
                <a:lnTo>
                  <a:pt x="0" y="233691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sp>
        <p:nvSpPr>
          <p:cNvPr id="7" name="TextBox 7"/>
          <p:cNvSpPr txBox="1"/>
          <p:nvPr/>
        </p:nvSpPr>
        <p:spPr>
          <a:xfrm>
            <a:off x="4310338" y="784538"/>
            <a:ext cx="9667324" cy="937570"/>
          </a:xfrm>
          <a:prstGeom prst="rect">
            <a:avLst/>
          </a:prstGeom>
        </p:spPr>
        <p:txBody>
          <a:bodyPr lIns="0" tIns="0" rIns="0" bIns="0" rtlCol="0" anchor="t">
            <a:spAutoFit/>
          </a:bodyPr>
          <a:lstStyle/>
          <a:p>
            <a:pPr algn="ctr">
              <a:lnSpc>
                <a:spcPts val="7645"/>
              </a:lnSpc>
              <a:spcBef>
                <a:spcPct val="0"/>
              </a:spcBef>
            </a:pPr>
            <a:r>
              <a:rPr lang="en-US" sz="5461" b="1">
                <a:solidFill>
                  <a:srgbClr val="FFFFFF"/>
                </a:solidFill>
                <a:latin typeface="Montserrat Classic Bold"/>
                <a:ea typeface="Montserrat Classic Bold"/>
                <a:cs typeface="Montserrat Classic Bold"/>
                <a:sym typeface="Montserrat Classic Bold"/>
              </a:rPr>
              <a:t>Extreme Weather in the UK</a:t>
            </a:r>
          </a:p>
        </p:txBody>
      </p:sp>
      <p:sp>
        <p:nvSpPr>
          <p:cNvPr id="8" name="TextBox 8"/>
          <p:cNvSpPr txBox="1"/>
          <p:nvPr/>
        </p:nvSpPr>
        <p:spPr>
          <a:xfrm>
            <a:off x="6956998" y="1967369"/>
            <a:ext cx="4374004" cy="1012081"/>
          </a:xfrm>
          <a:prstGeom prst="rect">
            <a:avLst/>
          </a:prstGeom>
        </p:spPr>
        <p:txBody>
          <a:bodyPr lIns="0" tIns="0" rIns="0" bIns="0" rtlCol="0" anchor="t">
            <a:spAutoFit/>
          </a:bodyPr>
          <a:lstStyle/>
          <a:p>
            <a:pPr algn="ctr">
              <a:lnSpc>
                <a:spcPts val="8259"/>
              </a:lnSpc>
              <a:spcBef>
                <a:spcPct val="0"/>
              </a:spcBef>
            </a:pPr>
            <a:r>
              <a:rPr lang="en-US" sz="5899" b="1">
                <a:solidFill>
                  <a:srgbClr val="000000"/>
                </a:solidFill>
                <a:latin typeface="Montserrat Classic Bold"/>
                <a:ea typeface="Montserrat Classic Bold"/>
                <a:cs typeface="Montserrat Classic Bold"/>
                <a:sym typeface="Montserrat Classic Bold"/>
              </a:rPr>
              <a:t>DROUGHTS</a:t>
            </a:r>
          </a:p>
        </p:txBody>
      </p:sp>
      <p:grpSp>
        <p:nvGrpSpPr>
          <p:cNvPr id="9" name="Group 9"/>
          <p:cNvGrpSpPr/>
          <p:nvPr/>
        </p:nvGrpSpPr>
        <p:grpSpPr>
          <a:xfrm>
            <a:off x="8928655" y="3160425"/>
            <a:ext cx="8925678" cy="6510912"/>
            <a:chOff x="0" y="0"/>
            <a:chExt cx="11900904" cy="8681216"/>
          </a:xfrm>
        </p:grpSpPr>
        <p:sp>
          <p:nvSpPr>
            <p:cNvPr id="10" name="Freeform 10"/>
            <p:cNvSpPr/>
            <p:nvPr/>
          </p:nvSpPr>
          <p:spPr>
            <a:xfrm>
              <a:off x="0" y="0"/>
              <a:ext cx="11900904" cy="8681216"/>
            </a:xfrm>
            <a:custGeom>
              <a:avLst/>
              <a:gdLst/>
              <a:ahLst/>
              <a:cxnLst/>
              <a:rect l="l" t="t" r="r" b="b"/>
              <a:pathLst>
                <a:path w="11900904" h="8681216">
                  <a:moveTo>
                    <a:pt x="0" y="0"/>
                  </a:moveTo>
                  <a:lnTo>
                    <a:pt x="11900904" y="0"/>
                  </a:lnTo>
                  <a:lnTo>
                    <a:pt x="11900904" y="8681216"/>
                  </a:lnTo>
                  <a:lnTo>
                    <a:pt x="0" y="8681216"/>
                  </a:lnTo>
                  <a:lnTo>
                    <a:pt x="0" y="0"/>
                  </a:lnTo>
                  <a:close/>
                </a:path>
              </a:pathLst>
            </a:custGeom>
            <a:blipFill>
              <a:blip r:embed="rId4"/>
              <a:stretch>
                <a:fillRect l="-14003" t="-24675" r="-12735" b="-5631"/>
              </a:stretch>
            </a:blipFill>
          </p:spPr>
          <p:txBody>
            <a:bodyPr/>
            <a:lstStyle/>
            <a:p>
              <a:endParaRPr lang="en-GB"/>
            </a:p>
          </p:txBody>
        </p:sp>
        <p:sp>
          <p:nvSpPr>
            <p:cNvPr id="11" name="TextBox 11"/>
            <p:cNvSpPr txBox="1"/>
            <p:nvPr/>
          </p:nvSpPr>
          <p:spPr>
            <a:xfrm>
              <a:off x="25400" y="8430932"/>
              <a:ext cx="8198766" cy="212184"/>
            </a:xfrm>
            <a:prstGeom prst="rect">
              <a:avLst/>
            </a:prstGeom>
          </p:spPr>
          <p:txBody>
            <a:bodyPr lIns="0" tIns="0" rIns="0" bIns="0" rtlCol="0" anchor="t">
              <a:spAutoFit/>
            </a:bodyPr>
            <a:lstStyle/>
            <a:p>
              <a:pPr algn="ctr">
                <a:lnSpc>
                  <a:spcPts val="1330"/>
                </a:lnSpc>
                <a:spcBef>
                  <a:spcPct val="0"/>
                </a:spcBef>
              </a:pPr>
              <a:r>
                <a:rPr lang="en-US" sz="950">
                  <a:solidFill>
                    <a:srgbClr val="FFFFFF"/>
                  </a:solidFill>
                  <a:latin typeface="Montserrat Classic"/>
                  <a:ea typeface="Montserrat Classic"/>
                  <a:cs typeface="Montserrat Classic"/>
                  <a:sym typeface="Montserrat Classic"/>
                </a:rPr>
                <a:t>Dried-up peat bog on summit of Cheviot cc-by-sa/2.0 - © Eileen Henderson - geograph.org.uk/p/209116</a:t>
              </a:r>
            </a:p>
          </p:txBody>
        </p:sp>
      </p:grpSp>
      <p:sp>
        <p:nvSpPr>
          <p:cNvPr id="12" name="Freeform 12"/>
          <p:cNvSpPr/>
          <p:nvPr/>
        </p:nvSpPr>
        <p:spPr>
          <a:xfrm>
            <a:off x="14139684" y="7658639"/>
            <a:ext cx="4148316" cy="2628361"/>
          </a:xfrm>
          <a:custGeom>
            <a:avLst/>
            <a:gdLst/>
            <a:ahLst/>
            <a:cxnLst/>
            <a:rect l="l" t="t" r="r" b="b"/>
            <a:pathLst>
              <a:path w="4148316" h="2628361">
                <a:moveTo>
                  <a:pt x="0" y="0"/>
                </a:moveTo>
                <a:lnTo>
                  <a:pt x="4148316" y="0"/>
                </a:lnTo>
                <a:lnTo>
                  <a:pt x="4148316" y="2628361"/>
                </a:lnTo>
                <a:lnTo>
                  <a:pt x="0" y="2628361"/>
                </a:lnTo>
                <a:lnTo>
                  <a:pt x="0" y="0"/>
                </a:lnTo>
                <a:close/>
              </a:path>
            </a:pathLst>
          </a:custGeom>
          <a:blipFill>
            <a:blip r:embed="rId5"/>
            <a:stretch>
              <a:fillRect l="-25363" t="-23128" r="-49588" b="-152995"/>
            </a:stretch>
          </a:blipFill>
        </p:spPr>
        <p:txBody>
          <a:bodyPr/>
          <a:lstStyle/>
          <a:p>
            <a:endParaRPr lang="en-GB"/>
          </a:p>
        </p:txBody>
      </p:sp>
      <p:sp>
        <p:nvSpPr>
          <p:cNvPr id="13" name="Freeform 13"/>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6"/>
            <a:stretch>
              <a:fillRect l="-21116" r="-19874" b="-67942"/>
            </a:stretch>
          </a:blipFill>
        </p:spPr>
        <p:txBody>
          <a:bodyPr/>
          <a:lstStyle/>
          <a:p>
            <a:endParaRPr lang="en-GB"/>
          </a:p>
        </p:txBody>
      </p:sp>
      <p:sp>
        <p:nvSpPr>
          <p:cNvPr id="14" name="TextBox 14"/>
          <p:cNvSpPr txBox="1"/>
          <p:nvPr/>
        </p:nvSpPr>
        <p:spPr>
          <a:xfrm>
            <a:off x="260775" y="3474740"/>
            <a:ext cx="8327725" cy="5342890"/>
          </a:xfrm>
          <a:prstGeom prst="rect">
            <a:avLst/>
          </a:prstGeom>
        </p:spPr>
        <p:txBody>
          <a:bodyPr lIns="0" tIns="0" rIns="0" bIns="0" rtlCol="0" anchor="t">
            <a:spAutoFit/>
          </a:bodyPr>
          <a:lstStyle/>
          <a:p>
            <a:pPr algn="ctr">
              <a:lnSpc>
                <a:spcPts val="4759"/>
              </a:lnSpc>
              <a:spcBef>
                <a:spcPct val="0"/>
              </a:spcBef>
            </a:pPr>
            <a:r>
              <a:rPr lang="en-US" sz="3399">
                <a:solidFill>
                  <a:srgbClr val="000000"/>
                </a:solidFill>
                <a:latin typeface="Montserrat Classic"/>
                <a:ea typeface="Montserrat Classic"/>
                <a:cs typeface="Montserrat Classic"/>
                <a:sym typeface="Montserrat Classic"/>
              </a:rPr>
              <a:t>A</a:t>
            </a:r>
            <a:r>
              <a:rPr lang="en-US" sz="3399" b="1">
                <a:solidFill>
                  <a:srgbClr val="000000"/>
                </a:solidFill>
                <a:latin typeface="Montserrat Classic Bold"/>
                <a:ea typeface="Montserrat Classic Bold"/>
                <a:cs typeface="Montserrat Classic Bold"/>
                <a:sym typeface="Montserrat Classic Bold"/>
              </a:rPr>
              <a:t> drought </a:t>
            </a:r>
            <a:r>
              <a:rPr lang="en-US" sz="3399">
                <a:solidFill>
                  <a:srgbClr val="000000"/>
                </a:solidFill>
                <a:latin typeface="Montserrat Classic"/>
                <a:ea typeface="Montserrat Classic"/>
                <a:cs typeface="Montserrat Classic"/>
                <a:sym typeface="Montserrat Classic"/>
              </a:rPr>
              <a:t>is a very dry period that happens when there is not enough rain for a long time. </a:t>
            </a:r>
          </a:p>
          <a:p>
            <a:pPr algn="ctr">
              <a:lnSpc>
                <a:spcPts val="4479"/>
              </a:lnSpc>
              <a:spcBef>
                <a:spcPct val="0"/>
              </a:spcBef>
            </a:pPr>
            <a:endParaRPr lang="en-US" sz="3399">
              <a:solidFill>
                <a:srgbClr val="000000"/>
              </a:solidFill>
              <a:latin typeface="Montserrat Classic"/>
              <a:ea typeface="Montserrat Classic"/>
              <a:cs typeface="Montserrat Classic"/>
              <a:sym typeface="Montserrat Classic"/>
            </a:endParaRPr>
          </a:p>
          <a:p>
            <a:pPr algn="ctr">
              <a:lnSpc>
                <a:spcPts val="4759"/>
              </a:lnSpc>
              <a:spcBef>
                <a:spcPct val="0"/>
              </a:spcBef>
            </a:pPr>
            <a:r>
              <a:rPr lang="en-US" sz="3399">
                <a:solidFill>
                  <a:srgbClr val="000000"/>
                </a:solidFill>
                <a:latin typeface="Montserrat Classic"/>
                <a:ea typeface="Montserrat Classic"/>
                <a:cs typeface="Montserrat Classic"/>
                <a:sym typeface="Montserrat Classic"/>
              </a:rPr>
              <a:t>Droughts can lead to water shortages and cause problems like crop failures and restrictions on water use. They can also harm the environment by drying up rivers and harming wildlife.</a:t>
            </a:r>
          </a:p>
        </p:txBody>
      </p:sp>
      <p:sp>
        <p:nvSpPr>
          <p:cNvPr id="16" name="TextBox 15">
            <a:extLst>
              <a:ext uri="{FF2B5EF4-FFF2-40B4-BE49-F238E27FC236}">
                <a16:creationId xmlns:a16="http://schemas.microsoft.com/office/drawing/2014/main" id="{00144719-4E51-0AEE-95B3-367DFFD8F1CD}"/>
              </a:ext>
            </a:extLst>
          </p:cNvPr>
          <p:cNvSpPr txBox="1"/>
          <p:nvPr/>
        </p:nvSpPr>
        <p:spPr>
          <a:xfrm>
            <a:off x="16842433" y="187517"/>
            <a:ext cx="1209823" cy="227178"/>
          </a:xfrm>
          <a:prstGeom prst="rect">
            <a:avLst/>
          </a:prstGeom>
        </p:spPr>
        <p:txBody>
          <a:bodyPr wrap="square" lIns="0" tIns="0" rIns="0" bIns="0" rtlCol="0" anchor="t">
            <a:spAutoFit/>
          </a:bodyPr>
          <a:lstStyle/>
          <a:p>
            <a:pPr algn="ctr">
              <a:lnSpc>
                <a:spcPts val="1959"/>
              </a:lnSpc>
              <a:spcBef>
                <a:spcPct val="0"/>
              </a:spcBef>
            </a:pPr>
            <a:r>
              <a:rPr lang="en-US" sz="1399" dirty="0">
                <a:solidFill>
                  <a:srgbClr val="000000"/>
                </a:solidFill>
                <a:latin typeface="Montserrat Classic"/>
                <a:ea typeface="Montserrat Classic"/>
                <a:cs typeface="Montserrat Classic"/>
                <a:sym typeface="Montserrat Classic"/>
              </a:rPr>
              <a:t>FT Q C50 R2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852" y="-3139650"/>
            <a:ext cx="17964148" cy="17964148"/>
          </a:xfrm>
          <a:custGeom>
            <a:avLst/>
            <a:gdLst/>
            <a:ahLst/>
            <a:cxnLst/>
            <a:rect l="l" t="t" r="r" b="b"/>
            <a:pathLst>
              <a:path w="17964148" h="17964148">
                <a:moveTo>
                  <a:pt x="0" y="0"/>
                </a:moveTo>
                <a:lnTo>
                  <a:pt x="17964148" y="0"/>
                </a:lnTo>
                <a:lnTo>
                  <a:pt x="17964148" y="17964147"/>
                </a:lnTo>
                <a:lnTo>
                  <a:pt x="0" y="17964147"/>
                </a:lnTo>
                <a:lnTo>
                  <a:pt x="0" y="0"/>
                </a:lnTo>
                <a:close/>
              </a:path>
            </a:pathLst>
          </a:custGeom>
          <a:blipFill>
            <a:blip r:embed="rId2">
              <a:alphaModFix amt="10999"/>
            </a:blip>
            <a:stretch>
              <a:fillRect/>
            </a:stretch>
          </a:blipFill>
        </p:spPr>
        <p:txBody>
          <a:bodyPr/>
          <a:lstStyle/>
          <a:p>
            <a:endParaRPr lang="en-GB"/>
          </a:p>
        </p:txBody>
      </p:sp>
      <p:sp>
        <p:nvSpPr>
          <p:cNvPr id="3" name="Freeform 3"/>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3"/>
            <a:stretch>
              <a:fillRect l="-21116" r="-19874" b="-67942"/>
            </a:stretch>
          </a:blipFill>
        </p:spPr>
        <p:txBody>
          <a:bodyPr/>
          <a:lstStyle/>
          <a:p>
            <a:endParaRPr lang="en-GB"/>
          </a:p>
        </p:txBody>
      </p:sp>
      <p:grpSp>
        <p:nvGrpSpPr>
          <p:cNvPr id="4" name="Group 4"/>
          <p:cNvGrpSpPr/>
          <p:nvPr/>
        </p:nvGrpSpPr>
        <p:grpSpPr>
          <a:xfrm>
            <a:off x="0" y="651219"/>
            <a:ext cx="18775720" cy="1250020"/>
            <a:chOff x="0" y="0"/>
            <a:chExt cx="7425681" cy="494375"/>
          </a:xfrm>
        </p:grpSpPr>
        <p:sp>
          <p:nvSpPr>
            <p:cNvPr id="5" name="Freeform 5"/>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6" name="TextBox 6"/>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7" name="Freeform 7"/>
          <p:cNvSpPr/>
          <p:nvPr/>
        </p:nvSpPr>
        <p:spPr>
          <a:xfrm>
            <a:off x="1445567" y="142015"/>
            <a:ext cx="2339840" cy="2336915"/>
          </a:xfrm>
          <a:custGeom>
            <a:avLst/>
            <a:gdLst/>
            <a:ahLst/>
            <a:cxnLst/>
            <a:rect l="l" t="t" r="r" b="b"/>
            <a:pathLst>
              <a:path w="2339840" h="2336915">
                <a:moveTo>
                  <a:pt x="0" y="0"/>
                </a:moveTo>
                <a:lnTo>
                  <a:pt x="2339840" y="0"/>
                </a:lnTo>
                <a:lnTo>
                  <a:pt x="2339840" y="2336916"/>
                </a:lnTo>
                <a:lnTo>
                  <a:pt x="0" y="2336916"/>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sp>
        <p:nvSpPr>
          <p:cNvPr id="8" name="TextBox 8"/>
          <p:cNvSpPr txBox="1"/>
          <p:nvPr/>
        </p:nvSpPr>
        <p:spPr>
          <a:xfrm>
            <a:off x="4310338" y="784538"/>
            <a:ext cx="9667324" cy="937570"/>
          </a:xfrm>
          <a:prstGeom prst="rect">
            <a:avLst/>
          </a:prstGeom>
        </p:spPr>
        <p:txBody>
          <a:bodyPr lIns="0" tIns="0" rIns="0" bIns="0" rtlCol="0" anchor="t">
            <a:spAutoFit/>
          </a:bodyPr>
          <a:lstStyle/>
          <a:p>
            <a:pPr algn="ctr">
              <a:lnSpc>
                <a:spcPts val="7645"/>
              </a:lnSpc>
              <a:spcBef>
                <a:spcPct val="0"/>
              </a:spcBef>
            </a:pPr>
            <a:r>
              <a:rPr lang="en-US" sz="5461" b="1">
                <a:solidFill>
                  <a:srgbClr val="FFFFFF"/>
                </a:solidFill>
                <a:latin typeface="Montserrat Classic Bold"/>
                <a:ea typeface="Montserrat Classic Bold"/>
                <a:cs typeface="Montserrat Classic Bold"/>
                <a:sym typeface="Montserrat Classic Bold"/>
              </a:rPr>
              <a:t>Extreme Weather in the UK</a:t>
            </a:r>
          </a:p>
        </p:txBody>
      </p:sp>
      <p:sp>
        <p:nvSpPr>
          <p:cNvPr id="9" name="TextBox 9"/>
          <p:cNvSpPr txBox="1"/>
          <p:nvPr/>
        </p:nvSpPr>
        <p:spPr>
          <a:xfrm>
            <a:off x="7576233" y="1839540"/>
            <a:ext cx="3135533" cy="1012081"/>
          </a:xfrm>
          <a:prstGeom prst="rect">
            <a:avLst/>
          </a:prstGeom>
        </p:spPr>
        <p:txBody>
          <a:bodyPr lIns="0" tIns="0" rIns="0" bIns="0" rtlCol="0" anchor="t">
            <a:spAutoFit/>
          </a:bodyPr>
          <a:lstStyle/>
          <a:p>
            <a:pPr algn="ctr">
              <a:lnSpc>
                <a:spcPts val="8259"/>
              </a:lnSpc>
              <a:spcBef>
                <a:spcPct val="0"/>
              </a:spcBef>
            </a:pPr>
            <a:r>
              <a:rPr lang="en-US" sz="5899" b="1">
                <a:solidFill>
                  <a:srgbClr val="000000"/>
                </a:solidFill>
                <a:latin typeface="Montserrat Classic Bold"/>
                <a:ea typeface="Montserrat Classic Bold"/>
                <a:cs typeface="Montserrat Classic Bold"/>
                <a:sym typeface="Montserrat Classic Bold"/>
              </a:rPr>
              <a:t>FLOODS</a:t>
            </a:r>
          </a:p>
        </p:txBody>
      </p:sp>
      <p:sp>
        <p:nvSpPr>
          <p:cNvPr id="10" name="TextBox 10"/>
          <p:cNvSpPr txBox="1"/>
          <p:nvPr/>
        </p:nvSpPr>
        <p:spPr>
          <a:xfrm>
            <a:off x="8884000" y="3334174"/>
            <a:ext cx="9122676" cy="5585375"/>
          </a:xfrm>
          <a:prstGeom prst="rect">
            <a:avLst/>
          </a:prstGeom>
        </p:spPr>
        <p:txBody>
          <a:bodyPr lIns="0" tIns="0" rIns="0" bIns="0" rtlCol="0" anchor="t">
            <a:spAutoFit/>
          </a:bodyPr>
          <a:lstStyle/>
          <a:p>
            <a:pPr algn="ctr">
              <a:lnSpc>
                <a:spcPts val="4900"/>
              </a:lnSpc>
              <a:spcBef>
                <a:spcPct val="0"/>
              </a:spcBef>
            </a:pPr>
            <a:r>
              <a:rPr lang="en-US" sz="3500" b="1" dirty="0">
                <a:solidFill>
                  <a:srgbClr val="000000"/>
                </a:solidFill>
                <a:latin typeface="Montserrat Classic Bold"/>
                <a:ea typeface="Montserrat Classic Bold"/>
                <a:cs typeface="Montserrat Classic Bold"/>
                <a:sym typeface="Montserrat Classic Bold"/>
              </a:rPr>
              <a:t>Floods </a:t>
            </a:r>
            <a:r>
              <a:rPr lang="en-US" sz="3500" dirty="0">
                <a:solidFill>
                  <a:srgbClr val="000000"/>
                </a:solidFill>
                <a:latin typeface="Montserrat Classic"/>
                <a:ea typeface="Montserrat Classic"/>
                <a:cs typeface="Montserrat Classic"/>
                <a:sym typeface="Montserrat Classic"/>
              </a:rPr>
              <a:t>occur all year round, when water covers land that is usually dry. They happen because of heavy rain, rivers overflowing their banks, or storm surges from the sea. </a:t>
            </a:r>
          </a:p>
          <a:p>
            <a:pPr algn="ctr">
              <a:lnSpc>
                <a:spcPts val="4900"/>
              </a:lnSpc>
              <a:spcBef>
                <a:spcPct val="0"/>
              </a:spcBef>
            </a:pPr>
            <a:endParaRPr lang="en-US" sz="3500" dirty="0">
              <a:solidFill>
                <a:srgbClr val="000000"/>
              </a:solidFill>
              <a:latin typeface="Montserrat Classic"/>
              <a:ea typeface="Montserrat Classic"/>
              <a:cs typeface="Montserrat Classic"/>
              <a:sym typeface="Montserrat Classic"/>
            </a:endParaRPr>
          </a:p>
          <a:p>
            <a:pPr algn="ctr">
              <a:lnSpc>
                <a:spcPts val="4900"/>
              </a:lnSpc>
              <a:spcBef>
                <a:spcPct val="0"/>
              </a:spcBef>
            </a:pPr>
            <a:r>
              <a:rPr lang="en-US" sz="3500" dirty="0">
                <a:solidFill>
                  <a:srgbClr val="000000"/>
                </a:solidFill>
                <a:latin typeface="Montserrat Classic"/>
                <a:ea typeface="Montserrat Classic"/>
                <a:cs typeface="Montserrat Classic"/>
                <a:sym typeface="Montserrat Classic"/>
              </a:rPr>
              <a:t>Floods can damage homes, wash away roads and cars, and sometimes lead to people getting hurt or losing their lives.</a:t>
            </a:r>
          </a:p>
        </p:txBody>
      </p:sp>
      <p:grpSp>
        <p:nvGrpSpPr>
          <p:cNvPr id="11" name="Group 11"/>
          <p:cNvGrpSpPr/>
          <p:nvPr/>
        </p:nvGrpSpPr>
        <p:grpSpPr>
          <a:xfrm>
            <a:off x="304802" y="3080221"/>
            <a:ext cx="8246427" cy="6661532"/>
            <a:chOff x="0" y="0"/>
            <a:chExt cx="10995236" cy="8882043"/>
          </a:xfrm>
        </p:grpSpPr>
        <p:sp>
          <p:nvSpPr>
            <p:cNvPr id="12" name="Freeform 12"/>
            <p:cNvSpPr/>
            <p:nvPr/>
          </p:nvSpPr>
          <p:spPr>
            <a:xfrm>
              <a:off x="25400" y="0"/>
              <a:ext cx="10969836" cy="8882043"/>
            </a:xfrm>
            <a:custGeom>
              <a:avLst/>
              <a:gdLst/>
              <a:ahLst/>
              <a:cxnLst/>
              <a:rect l="l" t="t" r="r" b="b"/>
              <a:pathLst>
                <a:path w="10969836" h="8882043">
                  <a:moveTo>
                    <a:pt x="0" y="0"/>
                  </a:moveTo>
                  <a:lnTo>
                    <a:pt x="10969836" y="0"/>
                  </a:lnTo>
                  <a:lnTo>
                    <a:pt x="10969836" y="8882043"/>
                  </a:lnTo>
                  <a:lnTo>
                    <a:pt x="0" y="8882043"/>
                  </a:lnTo>
                  <a:lnTo>
                    <a:pt x="0" y="0"/>
                  </a:lnTo>
                  <a:close/>
                </a:path>
              </a:pathLst>
            </a:custGeom>
            <a:blipFill>
              <a:blip r:embed="rId5"/>
              <a:stretch>
                <a:fillRect l="-29135" t="-25399" r="-6241"/>
              </a:stretch>
            </a:blipFill>
          </p:spPr>
          <p:txBody>
            <a:bodyPr/>
            <a:lstStyle/>
            <a:p>
              <a:endParaRPr lang="en-GB"/>
            </a:p>
          </p:txBody>
        </p:sp>
        <p:sp>
          <p:nvSpPr>
            <p:cNvPr id="13" name="TextBox 13"/>
            <p:cNvSpPr txBox="1"/>
            <p:nvPr/>
          </p:nvSpPr>
          <p:spPr>
            <a:xfrm>
              <a:off x="0" y="8607066"/>
              <a:ext cx="9657946" cy="212184"/>
            </a:xfrm>
            <a:prstGeom prst="rect">
              <a:avLst/>
            </a:prstGeom>
          </p:spPr>
          <p:txBody>
            <a:bodyPr lIns="0" tIns="0" rIns="0" bIns="0" rtlCol="0" anchor="t">
              <a:spAutoFit/>
            </a:bodyPr>
            <a:lstStyle/>
            <a:p>
              <a:pPr algn="ctr">
                <a:lnSpc>
                  <a:spcPts val="1330"/>
                </a:lnSpc>
                <a:spcBef>
                  <a:spcPct val="0"/>
                </a:spcBef>
              </a:pPr>
              <a:r>
                <a:rPr lang="en-US" sz="950">
                  <a:solidFill>
                    <a:srgbClr val="FFFFFF"/>
                  </a:solidFill>
                  <a:latin typeface="Montserrat Classic"/>
                  <a:ea typeface="Montserrat Classic"/>
                  <a:cs typeface="Montserrat Classic"/>
                  <a:sym typeface="Montserrat Classic"/>
                </a:rPr>
                <a:t>Flooding and submerged car at Teston Bridge on Christmas Daycc-by-sa/2.0 - © Marathon - geograph.org.uk/p/3789774</a:t>
              </a:r>
            </a:p>
          </p:txBody>
        </p:sp>
      </p:grpSp>
      <p:sp>
        <p:nvSpPr>
          <p:cNvPr id="15" name="TextBox 15">
            <a:extLst>
              <a:ext uri="{FF2B5EF4-FFF2-40B4-BE49-F238E27FC236}">
                <a16:creationId xmlns:a16="http://schemas.microsoft.com/office/drawing/2014/main" id="{8CD10637-0FA8-8F2D-0EBB-BA82AFFE108F}"/>
              </a:ext>
            </a:extLst>
          </p:cNvPr>
          <p:cNvSpPr txBox="1"/>
          <p:nvPr/>
        </p:nvSpPr>
        <p:spPr>
          <a:xfrm>
            <a:off x="16842433" y="187517"/>
            <a:ext cx="1209823" cy="227178"/>
          </a:xfrm>
          <a:prstGeom prst="rect">
            <a:avLst/>
          </a:prstGeom>
        </p:spPr>
        <p:txBody>
          <a:bodyPr wrap="square" lIns="0" tIns="0" rIns="0" bIns="0" rtlCol="0" anchor="t">
            <a:spAutoFit/>
          </a:bodyPr>
          <a:lstStyle/>
          <a:p>
            <a:pPr algn="ctr">
              <a:lnSpc>
                <a:spcPts val="1959"/>
              </a:lnSpc>
              <a:spcBef>
                <a:spcPct val="0"/>
              </a:spcBef>
            </a:pPr>
            <a:r>
              <a:rPr lang="en-US" sz="1399" dirty="0">
                <a:solidFill>
                  <a:srgbClr val="000000"/>
                </a:solidFill>
                <a:latin typeface="Montserrat Classic"/>
                <a:ea typeface="Montserrat Classic"/>
                <a:cs typeface="Montserrat Classic"/>
                <a:sym typeface="Montserrat Classic"/>
              </a:rPr>
              <a:t>FT Q C50 R2</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852" y="-3139650"/>
            <a:ext cx="17964148" cy="17964148"/>
          </a:xfrm>
          <a:custGeom>
            <a:avLst/>
            <a:gdLst/>
            <a:ahLst/>
            <a:cxnLst/>
            <a:rect l="l" t="t" r="r" b="b"/>
            <a:pathLst>
              <a:path w="17964148" h="17964148">
                <a:moveTo>
                  <a:pt x="0" y="0"/>
                </a:moveTo>
                <a:lnTo>
                  <a:pt x="17964148" y="0"/>
                </a:lnTo>
                <a:lnTo>
                  <a:pt x="17964148" y="17964147"/>
                </a:lnTo>
                <a:lnTo>
                  <a:pt x="0" y="17964147"/>
                </a:lnTo>
                <a:lnTo>
                  <a:pt x="0" y="0"/>
                </a:lnTo>
                <a:close/>
              </a:path>
            </a:pathLst>
          </a:custGeom>
          <a:blipFill>
            <a:blip r:embed="rId2">
              <a:alphaModFix amt="10999"/>
            </a:blip>
            <a:stretch>
              <a:fillRect/>
            </a:stretch>
          </a:blipFill>
        </p:spPr>
        <p:txBody>
          <a:bodyPr/>
          <a:lstStyle/>
          <a:p>
            <a:endParaRPr lang="en-GB"/>
          </a:p>
        </p:txBody>
      </p:sp>
      <p:grpSp>
        <p:nvGrpSpPr>
          <p:cNvPr id="3" name="Group 3"/>
          <p:cNvGrpSpPr/>
          <p:nvPr/>
        </p:nvGrpSpPr>
        <p:grpSpPr>
          <a:xfrm>
            <a:off x="0" y="651219"/>
            <a:ext cx="18775720" cy="1250020"/>
            <a:chOff x="0" y="0"/>
            <a:chExt cx="7425681" cy="494375"/>
          </a:xfrm>
        </p:grpSpPr>
        <p:sp>
          <p:nvSpPr>
            <p:cNvPr id="4" name="Freeform 4"/>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5" name="TextBox 5"/>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6" name="Freeform 6"/>
          <p:cNvSpPr/>
          <p:nvPr/>
        </p:nvSpPr>
        <p:spPr>
          <a:xfrm>
            <a:off x="1445567" y="142015"/>
            <a:ext cx="2339840" cy="2336915"/>
          </a:xfrm>
          <a:custGeom>
            <a:avLst/>
            <a:gdLst/>
            <a:ahLst/>
            <a:cxnLst/>
            <a:rect l="l" t="t" r="r" b="b"/>
            <a:pathLst>
              <a:path w="2339840" h="2336915">
                <a:moveTo>
                  <a:pt x="0" y="0"/>
                </a:moveTo>
                <a:lnTo>
                  <a:pt x="2339840" y="0"/>
                </a:lnTo>
                <a:lnTo>
                  <a:pt x="2339840" y="2336916"/>
                </a:lnTo>
                <a:lnTo>
                  <a:pt x="0" y="233691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sp>
        <p:nvSpPr>
          <p:cNvPr id="7" name="Freeform 7"/>
          <p:cNvSpPr/>
          <p:nvPr/>
        </p:nvSpPr>
        <p:spPr>
          <a:xfrm>
            <a:off x="10888822" y="2880307"/>
            <a:ext cx="6089658" cy="7162883"/>
          </a:xfrm>
          <a:custGeom>
            <a:avLst/>
            <a:gdLst/>
            <a:ahLst/>
            <a:cxnLst/>
            <a:rect l="l" t="t" r="r" b="b"/>
            <a:pathLst>
              <a:path w="6089658" h="7162883">
                <a:moveTo>
                  <a:pt x="0" y="0"/>
                </a:moveTo>
                <a:lnTo>
                  <a:pt x="6089658" y="0"/>
                </a:lnTo>
                <a:lnTo>
                  <a:pt x="6089658" y="7162883"/>
                </a:lnTo>
                <a:lnTo>
                  <a:pt x="0" y="7162883"/>
                </a:lnTo>
                <a:lnTo>
                  <a:pt x="0" y="0"/>
                </a:lnTo>
                <a:close/>
              </a:path>
            </a:pathLst>
          </a:custGeom>
          <a:blipFill>
            <a:blip r:embed="rId4"/>
            <a:stretch>
              <a:fillRect l="-28796" t="-22676" r="-5399"/>
            </a:stretch>
          </a:blipFill>
        </p:spPr>
        <p:txBody>
          <a:bodyPr/>
          <a:lstStyle/>
          <a:p>
            <a:endParaRPr lang="en-GB"/>
          </a:p>
        </p:txBody>
      </p:sp>
      <p:sp>
        <p:nvSpPr>
          <p:cNvPr id="8" name="Freeform 8"/>
          <p:cNvSpPr/>
          <p:nvPr/>
        </p:nvSpPr>
        <p:spPr>
          <a:xfrm>
            <a:off x="14780472" y="7944119"/>
            <a:ext cx="4148316" cy="2628361"/>
          </a:xfrm>
          <a:custGeom>
            <a:avLst/>
            <a:gdLst/>
            <a:ahLst/>
            <a:cxnLst/>
            <a:rect l="l" t="t" r="r" b="b"/>
            <a:pathLst>
              <a:path w="4148316" h="2628361">
                <a:moveTo>
                  <a:pt x="0" y="0"/>
                </a:moveTo>
                <a:lnTo>
                  <a:pt x="4148316" y="0"/>
                </a:lnTo>
                <a:lnTo>
                  <a:pt x="4148316" y="2628362"/>
                </a:lnTo>
                <a:lnTo>
                  <a:pt x="0" y="2628362"/>
                </a:lnTo>
                <a:lnTo>
                  <a:pt x="0" y="0"/>
                </a:lnTo>
                <a:close/>
              </a:path>
            </a:pathLst>
          </a:custGeom>
          <a:blipFill>
            <a:blip r:embed="rId5"/>
            <a:stretch>
              <a:fillRect l="-25363" t="-23128" r="-49588" b="-152995"/>
            </a:stretch>
          </a:blipFill>
        </p:spPr>
        <p:txBody>
          <a:bodyPr/>
          <a:lstStyle/>
          <a:p>
            <a:endParaRPr lang="en-GB"/>
          </a:p>
        </p:txBody>
      </p:sp>
      <p:sp>
        <p:nvSpPr>
          <p:cNvPr id="9" name="Freeform 9"/>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6"/>
            <a:stretch>
              <a:fillRect l="-21116" r="-19874" b="-67942"/>
            </a:stretch>
          </a:blipFill>
        </p:spPr>
        <p:txBody>
          <a:bodyPr/>
          <a:lstStyle/>
          <a:p>
            <a:endParaRPr lang="en-GB"/>
          </a:p>
        </p:txBody>
      </p:sp>
      <p:sp>
        <p:nvSpPr>
          <p:cNvPr id="10" name="Freeform 10"/>
          <p:cNvSpPr/>
          <p:nvPr/>
        </p:nvSpPr>
        <p:spPr>
          <a:xfrm>
            <a:off x="14738217" y="2431361"/>
            <a:ext cx="2581851" cy="1592455"/>
          </a:xfrm>
          <a:custGeom>
            <a:avLst/>
            <a:gdLst/>
            <a:ahLst/>
            <a:cxnLst/>
            <a:rect l="l" t="t" r="r" b="b"/>
            <a:pathLst>
              <a:path w="2581851" h="1592455">
                <a:moveTo>
                  <a:pt x="0" y="0"/>
                </a:moveTo>
                <a:lnTo>
                  <a:pt x="2581851" y="0"/>
                </a:lnTo>
                <a:lnTo>
                  <a:pt x="2581851" y="1592455"/>
                </a:lnTo>
                <a:lnTo>
                  <a:pt x="0" y="1592455"/>
                </a:lnTo>
                <a:lnTo>
                  <a:pt x="0" y="0"/>
                </a:lnTo>
                <a:close/>
              </a:path>
            </a:pathLst>
          </a:custGeom>
          <a:blipFill>
            <a:blip r:embed="rId7"/>
            <a:stretch>
              <a:fillRect/>
            </a:stretch>
          </a:blipFill>
          <a:ln w="28575" cap="sq">
            <a:solidFill>
              <a:srgbClr val="1C78B6"/>
            </a:solidFill>
            <a:prstDash val="solid"/>
            <a:miter/>
          </a:ln>
        </p:spPr>
        <p:txBody>
          <a:bodyPr/>
          <a:lstStyle/>
          <a:p>
            <a:endParaRPr lang="en-GB"/>
          </a:p>
        </p:txBody>
      </p:sp>
      <p:sp>
        <p:nvSpPr>
          <p:cNvPr id="11" name="TextBox 11"/>
          <p:cNvSpPr txBox="1"/>
          <p:nvPr/>
        </p:nvSpPr>
        <p:spPr>
          <a:xfrm>
            <a:off x="4310338" y="784538"/>
            <a:ext cx="9667324" cy="937570"/>
          </a:xfrm>
          <a:prstGeom prst="rect">
            <a:avLst/>
          </a:prstGeom>
        </p:spPr>
        <p:txBody>
          <a:bodyPr lIns="0" tIns="0" rIns="0" bIns="0" rtlCol="0" anchor="t">
            <a:spAutoFit/>
          </a:bodyPr>
          <a:lstStyle/>
          <a:p>
            <a:pPr algn="ctr">
              <a:lnSpc>
                <a:spcPts val="7645"/>
              </a:lnSpc>
              <a:spcBef>
                <a:spcPct val="0"/>
              </a:spcBef>
            </a:pPr>
            <a:r>
              <a:rPr lang="en-US" sz="5461" b="1">
                <a:solidFill>
                  <a:srgbClr val="FFFFFF"/>
                </a:solidFill>
                <a:latin typeface="Montserrat Classic Bold"/>
                <a:ea typeface="Montserrat Classic Bold"/>
                <a:cs typeface="Montserrat Classic Bold"/>
                <a:sym typeface="Montserrat Classic Bold"/>
              </a:rPr>
              <a:t>Extreme Weather in the UK</a:t>
            </a:r>
          </a:p>
        </p:txBody>
      </p:sp>
      <p:sp>
        <p:nvSpPr>
          <p:cNvPr id="12" name="TextBox 12"/>
          <p:cNvSpPr txBox="1"/>
          <p:nvPr/>
        </p:nvSpPr>
        <p:spPr>
          <a:xfrm>
            <a:off x="5538291" y="1868115"/>
            <a:ext cx="7211417" cy="1012191"/>
          </a:xfrm>
          <a:prstGeom prst="rect">
            <a:avLst/>
          </a:prstGeom>
        </p:spPr>
        <p:txBody>
          <a:bodyPr lIns="0" tIns="0" rIns="0" bIns="0" rtlCol="0" anchor="t">
            <a:spAutoFit/>
          </a:bodyPr>
          <a:lstStyle/>
          <a:p>
            <a:pPr algn="ctr">
              <a:lnSpc>
                <a:spcPts val="8259"/>
              </a:lnSpc>
              <a:spcBef>
                <a:spcPct val="0"/>
              </a:spcBef>
            </a:pPr>
            <a:r>
              <a:rPr lang="en-US" sz="5899" b="1">
                <a:solidFill>
                  <a:srgbClr val="000000"/>
                </a:solidFill>
                <a:latin typeface="Montserrat Classic Bold"/>
                <a:ea typeface="Montserrat Classic Bold"/>
                <a:cs typeface="Montserrat Classic Bold"/>
                <a:sym typeface="Montserrat Classic Bold"/>
              </a:rPr>
              <a:t>FLOOD WARNINGS</a:t>
            </a:r>
          </a:p>
        </p:txBody>
      </p:sp>
      <p:sp>
        <p:nvSpPr>
          <p:cNvPr id="13" name="TextBox 13"/>
          <p:cNvSpPr txBox="1"/>
          <p:nvPr/>
        </p:nvSpPr>
        <p:spPr>
          <a:xfrm>
            <a:off x="569737" y="3151389"/>
            <a:ext cx="9937109" cy="6842129"/>
          </a:xfrm>
          <a:prstGeom prst="rect">
            <a:avLst/>
          </a:prstGeom>
        </p:spPr>
        <p:txBody>
          <a:bodyPr lIns="0" tIns="0" rIns="0" bIns="0" rtlCol="0" anchor="t">
            <a:spAutoFit/>
          </a:bodyPr>
          <a:lstStyle/>
          <a:p>
            <a:pPr algn="ctr">
              <a:lnSpc>
                <a:spcPts val="4900"/>
              </a:lnSpc>
              <a:spcBef>
                <a:spcPct val="0"/>
              </a:spcBef>
            </a:pPr>
            <a:r>
              <a:rPr lang="en-US" sz="3500" dirty="0">
                <a:solidFill>
                  <a:srgbClr val="000000"/>
                </a:solidFill>
                <a:latin typeface="Montserrat Classic"/>
                <a:ea typeface="Montserrat Classic"/>
                <a:cs typeface="Montserrat Classic"/>
                <a:sym typeface="Montserrat Classic"/>
              </a:rPr>
              <a:t>In England, the Environment Agency provides a Flood Warning Service to help people prepare for potential flooding. These alerts and warnings are issued based on weather forecasts, river levels, and coastal conditions. </a:t>
            </a:r>
          </a:p>
          <a:p>
            <a:pPr algn="ctr">
              <a:lnSpc>
                <a:spcPts val="4900"/>
              </a:lnSpc>
              <a:spcBef>
                <a:spcPct val="0"/>
              </a:spcBef>
            </a:pPr>
            <a:endParaRPr lang="en-US" sz="3500" dirty="0">
              <a:solidFill>
                <a:srgbClr val="000000"/>
              </a:solidFill>
              <a:latin typeface="Montserrat Classic"/>
              <a:ea typeface="Montserrat Classic"/>
              <a:cs typeface="Montserrat Classic"/>
              <a:sym typeface="Montserrat Classic"/>
            </a:endParaRPr>
          </a:p>
          <a:p>
            <a:pPr algn="ctr">
              <a:lnSpc>
                <a:spcPts val="4900"/>
              </a:lnSpc>
              <a:spcBef>
                <a:spcPct val="0"/>
              </a:spcBef>
            </a:pPr>
            <a:r>
              <a:rPr lang="en-US" sz="3500" dirty="0">
                <a:solidFill>
                  <a:srgbClr val="000000"/>
                </a:solidFill>
                <a:latin typeface="Montserrat Classic"/>
                <a:ea typeface="Montserrat Classic"/>
                <a:cs typeface="Montserrat Classic"/>
                <a:sym typeface="Montserrat Classic"/>
              </a:rPr>
              <a:t>By keeping people informed, flood alerts and warnings allow time to prepare, protecting lives and </a:t>
            </a:r>
            <a:r>
              <a:rPr lang="en-US" sz="3500" dirty="0" err="1">
                <a:solidFill>
                  <a:srgbClr val="000000"/>
                </a:solidFill>
                <a:latin typeface="Montserrat Classic"/>
                <a:ea typeface="Montserrat Classic"/>
                <a:cs typeface="Montserrat Classic"/>
                <a:sym typeface="Montserrat Classic"/>
              </a:rPr>
              <a:t>minimising</a:t>
            </a:r>
            <a:r>
              <a:rPr lang="en-US" sz="3500" dirty="0">
                <a:solidFill>
                  <a:srgbClr val="000000"/>
                </a:solidFill>
                <a:latin typeface="Montserrat Classic"/>
                <a:ea typeface="Montserrat Classic"/>
                <a:cs typeface="Montserrat Classic"/>
                <a:sym typeface="Montserrat Classic"/>
              </a:rPr>
              <a:t> damage to homes and businesses.</a:t>
            </a:r>
          </a:p>
        </p:txBody>
      </p:sp>
      <p:sp>
        <p:nvSpPr>
          <p:cNvPr id="14" name="TextBox 14"/>
          <p:cNvSpPr txBox="1"/>
          <p:nvPr/>
        </p:nvSpPr>
        <p:spPr>
          <a:xfrm>
            <a:off x="11245254" y="9697115"/>
            <a:ext cx="3873059" cy="278130"/>
          </a:xfrm>
          <a:prstGeom prst="rect">
            <a:avLst/>
          </a:prstGeom>
        </p:spPr>
        <p:txBody>
          <a:bodyPr lIns="0" tIns="0" rIns="0" bIns="0" rtlCol="0" anchor="t">
            <a:spAutoFit/>
          </a:bodyPr>
          <a:lstStyle/>
          <a:p>
            <a:pPr algn="l">
              <a:lnSpc>
                <a:spcPts val="1109"/>
              </a:lnSpc>
            </a:pPr>
            <a:r>
              <a:rPr lang="en-US" sz="999">
                <a:solidFill>
                  <a:srgbClr val="FFFFFF"/>
                </a:solidFill>
                <a:latin typeface="Montserrat Classic"/>
                <a:ea typeface="Montserrat Classic"/>
                <a:cs typeface="Montserrat Classic"/>
                <a:sym typeface="Montserrat Classic"/>
              </a:rPr>
              <a:t>© 2025 Microsoft Corporation </a:t>
            </a:r>
          </a:p>
          <a:p>
            <a:pPr algn="l">
              <a:lnSpc>
                <a:spcPts val="1109"/>
              </a:lnSpc>
            </a:pPr>
            <a:r>
              <a:rPr lang="en-US" sz="999">
                <a:solidFill>
                  <a:srgbClr val="FFFFFF"/>
                </a:solidFill>
                <a:latin typeface="Montserrat Classic"/>
                <a:ea typeface="Montserrat Classic"/>
                <a:cs typeface="Montserrat Classic"/>
                <a:sym typeface="Montserrat Classic"/>
              </a:rPr>
              <a:t>©  2025 TomTom</a:t>
            </a:r>
          </a:p>
        </p:txBody>
      </p:sp>
      <p:sp>
        <p:nvSpPr>
          <p:cNvPr id="16" name="TextBox 15">
            <a:extLst>
              <a:ext uri="{FF2B5EF4-FFF2-40B4-BE49-F238E27FC236}">
                <a16:creationId xmlns:a16="http://schemas.microsoft.com/office/drawing/2014/main" id="{B9B39C5D-E86C-2E44-5A35-E6F7F9235C57}"/>
              </a:ext>
            </a:extLst>
          </p:cNvPr>
          <p:cNvSpPr txBox="1"/>
          <p:nvPr/>
        </p:nvSpPr>
        <p:spPr>
          <a:xfrm>
            <a:off x="16842433" y="187517"/>
            <a:ext cx="1209823" cy="227178"/>
          </a:xfrm>
          <a:prstGeom prst="rect">
            <a:avLst/>
          </a:prstGeom>
        </p:spPr>
        <p:txBody>
          <a:bodyPr wrap="square" lIns="0" tIns="0" rIns="0" bIns="0" rtlCol="0" anchor="t">
            <a:spAutoFit/>
          </a:bodyPr>
          <a:lstStyle/>
          <a:p>
            <a:pPr algn="ctr">
              <a:lnSpc>
                <a:spcPts val="1959"/>
              </a:lnSpc>
              <a:spcBef>
                <a:spcPct val="0"/>
              </a:spcBef>
            </a:pPr>
            <a:r>
              <a:rPr lang="en-US" sz="1399" dirty="0">
                <a:solidFill>
                  <a:srgbClr val="000000"/>
                </a:solidFill>
                <a:latin typeface="Montserrat Classic"/>
                <a:ea typeface="Montserrat Classic"/>
                <a:cs typeface="Montserrat Classic"/>
                <a:sym typeface="Montserrat Classic"/>
              </a:rPr>
              <a:t>FT Q C50 R2</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852" y="-3139650"/>
            <a:ext cx="17964148" cy="17964148"/>
          </a:xfrm>
          <a:custGeom>
            <a:avLst/>
            <a:gdLst/>
            <a:ahLst/>
            <a:cxnLst/>
            <a:rect l="l" t="t" r="r" b="b"/>
            <a:pathLst>
              <a:path w="17964148" h="17964148">
                <a:moveTo>
                  <a:pt x="0" y="0"/>
                </a:moveTo>
                <a:lnTo>
                  <a:pt x="17964148" y="0"/>
                </a:lnTo>
                <a:lnTo>
                  <a:pt x="17964148" y="17964147"/>
                </a:lnTo>
                <a:lnTo>
                  <a:pt x="0" y="17964147"/>
                </a:lnTo>
                <a:lnTo>
                  <a:pt x="0" y="0"/>
                </a:lnTo>
                <a:close/>
              </a:path>
            </a:pathLst>
          </a:custGeom>
          <a:blipFill>
            <a:blip r:embed="rId2">
              <a:alphaModFix amt="10999"/>
            </a:blip>
            <a:stretch>
              <a:fillRect/>
            </a:stretch>
          </a:blipFill>
        </p:spPr>
        <p:txBody>
          <a:bodyPr/>
          <a:lstStyle/>
          <a:p>
            <a:endParaRPr lang="en-GB"/>
          </a:p>
        </p:txBody>
      </p:sp>
      <p:grpSp>
        <p:nvGrpSpPr>
          <p:cNvPr id="3" name="Group 3"/>
          <p:cNvGrpSpPr/>
          <p:nvPr/>
        </p:nvGrpSpPr>
        <p:grpSpPr>
          <a:xfrm>
            <a:off x="0" y="651219"/>
            <a:ext cx="18775720" cy="1250020"/>
            <a:chOff x="0" y="0"/>
            <a:chExt cx="7425681" cy="494375"/>
          </a:xfrm>
        </p:grpSpPr>
        <p:sp>
          <p:nvSpPr>
            <p:cNvPr id="4" name="Freeform 4"/>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5" name="TextBox 5"/>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6" name="Freeform 6"/>
          <p:cNvSpPr/>
          <p:nvPr/>
        </p:nvSpPr>
        <p:spPr>
          <a:xfrm>
            <a:off x="1445567" y="142015"/>
            <a:ext cx="2339840" cy="2336915"/>
          </a:xfrm>
          <a:custGeom>
            <a:avLst/>
            <a:gdLst/>
            <a:ahLst/>
            <a:cxnLst/>
            <a:rect l="l" t="t" r="r" b="b"/>
            <a:pathLst>
              <a:path w="2339840" h="2336915">
                <a:moveTo>
                  <a:pt x="0" y="0"/>
                </a:moveTo>
                <a:lnTo>
                  <a:pt x="2339840" y="0"/>
                </a:lnTo>
                <a:lnTo>
                  <a:pt x="2339840" y="2336916"/>
                </a:lnTo>
                <a:lnTo>
                  <a:pt x="0" y="233691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sp>
        <p:nvSpPr>
          <p:cNvPr id="7" name="Freeform 7"/>
          <p:cNvSpPr/>
          <p:nvPr/>
        </p:nvSpPr>
        <p:spPr>
          <a:xfrm>
            <a:off x="14780472" y="7944119"/>
            <a:ext cx="4148316" cy="2628361"/>
          </a:xfrm>
          <a:custGeom>
            <a:avLst/>
            <a:gdLst/>
            <a:ahLst/>
            <a:cxnLst/>
            <a:rect l="l" t="t" r="r" b="b"/>
            <a:pathLst>
              <a:path w="4148316" h="2628361">
                <a:moveTo>
                  <a:pt x="0" y="0"/>
                </a:moveTo>
                <a:lnTo>
                  <a:pt x="4148316" y="0"/>
                </a:lnTo>
                <a:lnTo>
                  <a:pt x="4148316" y="2628362"/>
                </a:lnTo>
                <a:lnTo>
                  <a:pt x="0" y="2628362"/>
                </a:lnTo>
                <a:lnTo>
                  <a:pt x="0" y="0"/>
                </a:lnTo>
                <a:close/>
              </a:path>
            </a:pathLst>
          </a:custGeom>
          <a:blipFill>
            <a:blip r:embed="rId4"/>
            <a:stretch>
              <a:fillRect l="-25363" t="-23128" r="-49588" b="-152995"/>
            </a:stretch>
          </a:blipFill>
        </p:spPr>
        <p:txBody>
          <a:bodyPr/>
          <a:lstStyle/>
          <a:p>
            <a:endParaRPr lang="en-GB"/>
          </a:p>
        </p:txBody>
      </p:sp>
      <p:sp>
        <p:nvSpPr>
          <p:cNvPr id="8" name="Freeform 8"/>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5"/>
            <a:stretch>
              <a:fillRect l="-21116" r="-19874" b="-67942"/>
            </a:stretch>
          </a:blipFill>
        </p:spPr>
        <p:txBody>
          <a:bodyPr/>
          <a:lstStyle/>
          <a:p>
            <a:endParaRPr lang="en-GB"/>
          </a:p>
        </p:txBody>
      </p:sp>
      <p:sp>
        <p:nvSpPr>
          <p:cNvPr id="9" name="TextBox 9"/>
          <p:cNvSpPr txBox="1"/>
          <p:nvPr/>
        </p:nvSpPr>
        <p:spPr>
          <a:xfrm>
            <a:off x="4310338" y="784538"/>
            <a:ext cx="9667324" cy="937570"/>
          </a:xfrm>
          <a:prstGeom prst="rect">
            <a:avLst/>
          </a:prstGeom>
        </p:spPr>
        <p:txBody>
          <a:bodyPr lIns="0" tIns="0" rIns="0" bIns="0" rtlCol="0" anchor="t">
            <a:spAutoFit/>
          </a:bodyPr>
          <a:lstStyle/>
          <a:p>
            <a:pPr algn="ctr">
              <a:lnSpc>
                <a:spcPts val="7645"/>
              </a:lnSpc>
              <a:spcBef>
                <a:spcPct val="0"/>
              </a:spcBef>
            </a:pPr>
            <a:r>
              <a:rPr lang="en-US" sz="5461" b="1">
                <a:solidFill>
                  <a:srgbClr val="FFFFFF"/>
                </a:solidFill>
                <a:latin typeface="Montserrat Classic Bold"/>
                <a:ea typeface="Montserrat Classic Bold"/>
                <a:cs typeface="Montserrat Classic Bold"/>
                <a:sym typeface="Montserrat Classic Bold"/>
              </a:rPr>
              <a:t>Extreme Weather in the UK</a:t>
            </a:r>
          </a:p>
        </p:txBody>
      </p:sp>
      <p:sp>
        <p:nvSpPr>
          <p:cNvPr id="10" name="TextBox 10"/>
          <p:cNvSpPr txBox="1"/>
          <p:nvPr/>
        </p:nvSpPr>
        <p:spPr>
          <a:xfrm>
            <a:off x="5782151" y="1801688"/>
            <a:ext cx="7211417" cy="1012191"/>
          </a:xfrm>
          <a:prstGeom prst="rect">
            <a:avLst/>
          </a:prstGeom>
        </p:spPr>
        <p:txBody>
          <a:bodyPr lIns="0" tIns="0" rIns="0" bIns="0" rtlCol="0" anchor="t">
            <a:spAutoFit/>
          </a:bodyPr>
          <a:lstStyle/>
          <a:p>
            <a:pPr algn="ctr">
              <a:lnSpc>
                <a:spcPts val="8259"/>
              </a:lnSpc>
              <a:spcBef>
                <a:spcPct val="0"/>
              </a:spcBef>
            </a:pPr>
            <a:r>
              <a:rPr lang="en-US" sz="5899" b="1">
                <a:solidFill>
                  <a:srgbClr val="000000"/>
                </a:solidFill>
                <a:latin typeface="Montserrat Classic Bold"/>
                <a:ea typeface="Montserrat Classic Bold"/>
                <a:cs typeface="Montserrat Classic Bold"/>
                <a:sym typeface="Montserrat Classic Bold"/>
              </a:rPr>
              <a:t>FLOOD WARNINGS</a:t>
            </a:r>
          </a:p>
        </p:txBody>
      </p:sp>
      <p:sp>
        <p:nvSpPr>
          <p:cNvPr id="11" name="TextBox 11"/>
          <p:cNvSpPr txBox="1"/>
          <p:nvPr/>
        </p:nvSpPr>
        <p:spPr>
          <a:xfrm>
            <a:off x="4419305" y="2685088"/>
            <a:ext cx="9937109" cy="606425"/>
          </a:xfrm>
          <a:prstGeom prst="rect">
            <a:avLst/>
          </a:prstGeom>
        </p:spPr>
        <p:txBody>
          <a:bodyPr lIns="0" tIns="0" rIns="0" bIns="0" rtlCol="0" anchor="t">
            <a:spAutoFit/>
          </a:bodyPr>
          <a:lstStyle/>
          <a:p>
            <a:pPr algn="ctr">
              <a:lnSpc>
                <a:spcPts val="4900"/>
              </a:lnSpc>
              <a:spcBef>
                <a:spcPct val="0"/>
              </a:spcBef>
            </a:pPr>
            <a:r>
              <a:rPr lang="en-US" sz="3500" b="1">
                <a:solidFill>
                  <a:srgbClr val="000000"/>
                </a:solidFill>
                <a:latin typeface="Montserrat Classic Bold"/>
                <a:ea typeface="Montserrat Classic Bold"/>
                <a:cs typeface="Montserrat Classic Bold"/>
                <a:sym typeface="Montserrat Classic Bold"/>
              </a:rPr>
              <a:t>What the different warnings mean: </a:t>
            </a:r>
          </a:p>
        </p:txBody>
      </p:sp>
      <p:sp>
        <p:nvSpPr>
          <p:cNvPr id="12" name="Freeform 12"/>
          <p:cNvSpPr/>
          <p:nvPr/>
        </p:nvSpPr>
        <p:spPr>
          <a:xfrm>
            <a:off x="2127167" y="3249766"/>
            <a:ext cx="1962489" cy="1838013"/>
          </a:xfrm>
          <a:custGeom>
            <a:avLst/>
            <a:gdLst/>
            <a:ahLst/>
            <a:cxnLst/>
            <a:rect l="l" t="t" r="r" b="b"/>
            <a:pathLst>
              <a:path w="1962489" h="1838013">
                <a:moveTo>
                  <a:pt x="0" y="0"/>
                </a:moveTo>
                <a:lnTo>
                  <a:pt x="1962489" y="0"/>
                </a:lnTo>
                <a:lnTo>
                  <a:pt x="1962489" y="1838013"/>
                </a:lnTo>
                <a:lnTo>
                  <a:pt x="0" y="1838013"/>
                </a:lnTo>
                <a:lnTo>
                  <a:pt x="0" y="0"/>
                </a:lnTo>
                <a:close/>
              </a:path>
            </a:pathLst>
          </a:custGeom>
          <a:blipFill>
            <a:blip r:embed="rId6"/>
            <a:stretch>
              <a:fillRect/>
            </a:stretch>
          </a:blipFill>
        </p:spPr>
        <p:txBody>
          <a:bodyPr/>
          <a:lstStyle/>
          <a:p>
            <a:endParaRPr lang="en-GB"/>
          </a:p>
        </p:txBody>
      </p:sp>
      <p:sp>
        <p:nvSpPr>
          <p:cNvPr id="13" name="Freeform 13"/>
          <p:cNvSpPr/>
          <p:nvPr/>
        </p:nvSpPr>
        <p:spPr>
          <a:xfrm>
            <a:off x="8213358" y="3249766"/>
            <a:ext cx="1981456" cy="1889238"/>
          </a:xfrm>
          <a:custGeom>
            <a:avLst/>
            <a:gdLst/>
            <a:ahLst/>
            <a:cxnLst/>
            <a:rect l="l" t="t" r="r" b="b"/>
            <a:pathLst>
              <a:path w="1981456" h="1889238">
                <a:moveTo>
                  <a:pt x="0" y="0"/>
                </a:moveTo>
                <a:lnTo>
                  <a:pt x="1981457" y="0"/>
                </a:lnTo>
                <a:lnTo>
                  <a:pt x="1981457" y="1889239"/>
                </a:lnTo>
                <a:lnTo>
                  <a:pt x="0" y="1889239"/>
                </a:lnTo>
                <a:lnTo>
                  <a:pt x="0" y="0"/>
                </a:lnTo>
                <a:close/>
              </a:path>
            </a:pathLst>
          </a:custGeom>
          <a:blipFill>
            <a:blip r:embed="rId7"/>
            <a:stretch>
              <a:fillRect l="-201" t="-3384" r="-201"/>
            </a:stretch>
          </a:blipFill>
        </p:spPr>
        <p:txBody>
          <a:bodyPr/>
          <a:lstStyle/>
          <a:p>
            <a:endParaRPr lang="en-GB"/>
          </a:p>
        </p:txBody>
      </p:sp>
      <p:sp>
        <p:nvSpPr>
          <p:cNvPr id="14" name="Freeform 14"/>
          <p:cNvSpPr/>
          <p:nvPr/>
        </p:nvSpPr>
        <p:spPr>
          <a:xfrm>
            <a:off x="14166059" y="3249766"/>
            <a:ext cx="1925296" cy="1876323"/>
          </a:xfrm>
          <a:custGeom>
            <a:avLst/>
            <a:gdLst/>
            <a:ahLst/>
            <a:cxnLst/>
            <a:rect l="l" t="t" r="r" b="b"/>
            <a:pathLst>
              <a:path w="1925296" h="1876323">
                <a:moveTo>
                  <a:pt x="0" y="0"/>
                </a:moveTo>
                <a:lnTo>
                  <a:pt x="1925296" y="0"/>
                </a:lnTo>
                <a:lnTo>
                  <a:pt x="1925296" y="1876323"/>
                </a:lnTo>
                <a:lnTo>
                  <a:pt x="0" y="1876323"/>
                </a:lnTo>
                <a:lnTo>
                  <a:pt x="0" y="0"/>
                </a:lnTo>
                <a:close/>
              </a:path>
            </a:pathLst>
          </a:custGeom>
          <a:blipFill>
            <a:blip r:embed="rId8"/>
            <a:stretch>
              <a:fillRect l="-2032" r="-2032"/>
            </a:stretch>
          </a:blipFill>
        </p:spPr>
        <p:txBody>
          <a:bodyPr/>
          <a:lstStyle/>
          <a:p>
            <a:endParaRPr lang="en-GB"/>
          </a:p>
        </p:txBody>
      </p:sp>
      <p:sp>
        <p:nvSpPr>
          <p:cNvPr id="15" name="TextBox 15"/>
          <p:cNvSpPr txBox="1"/>
          <p:nvPr/>
        </p:nvSpPr>
        <p:spPr>
          <a:xfrm>
            <a:off x="13203365" y="5126968"/>
            <a:ext cx="3850685" cy="422275"/>
          </a:xfrm>
          <a:prstGeom prst="rect">
            <a:avLst/>
          </a:prstGeom>
        </p:spPr>
        <p:txBody>
          <a:bodyPr lIns="0" tIns="0" rIns="0" bIns="0" rtlCol="0" anchor="t">
            <a:spAutoFit/>
          </a:bodyPr>
          <a:lstStyle/>
          <a:p>
            <a:pPr algn="ctr">
              <a:lnSpc>
                <a:spcPts val="3499"/>
              </a:lnSpc>
            </a:pPr>
            <a:r>
              <a:rPr lang="en-US" sz="2499" b="1">
                <a:solidFill>
                  <a:srgbClr val="000000"/>
                </a:solidFill>
                <a:latin typeface="Montserrat Classic Bold"/>
                <a:ea typeface="Montserrat Classic Bold"/>
                <a:cs typeface="Montserrat Classic Bold"/>
                <a:sym typeface="Montserrat Classic Bold"/>
              </a:rPr>
              <a:t>Severe Flood Warning</a:t>
            </a:r>
          </a:p>
        </p:txBody>
      </p:sp>
      <p:sp>
        <p:nvSpPr>
          <p:cNvPr id="16" name="TextBox 16"/>
          <p:cNvSpPr txBox="1"/>
          <p:nvPr/>
        </p:nvSpPr>
        <p:spPr>
          <a:xfrm>
            <a:off x="12774673" y="5466058"/>
            <a:ext cx="4708069" cy="389255"/>
          </a:xfrm>
          <a:prstGeom prst="rect">
            <a:avLst/>
          </a:prstGeom>
        </p:spPr>
        <p:txBody>
          <a:bodyPr lIns="0" tIns="0" rIns="0" bIns="0" rtlCol="0" anchor="t">
            <a:spAutoFit/>
          </a:bodyPr>
          <a:lstStyle/>
          <a:p>
            <a:pPr algn="ctr">
              <a:lnSpc>
                <a:spcPts val="3219"/>
              </a:lnSpc>
            </a:pPr>
            <a:r>
              <a:rPr lang="en-US" sz="2299">
                <a:solidFill>
                  <a:srgbClr val="000000"/>
                </a:solidFill>
                <a:latin typeface="Montserrat Classic"/>
                <a:ea typeface="Montserrat Classic"/>
                <a:cs typeface="Montserrat Classic"/>
                <a:sym typeface="Montserrat Classic"/>
              </a:rPr>
              <a:t>Severe flooding is expected</a:t>
            </a:r>
          </a:p>
        </p:txBody>
      </p:sp>
      <p:sp>
        <p:nvSpPr>
          <p:cNvPr id="17" name="TextBox 17"/>
          <p:cNvSpPr txBox="1"/>
          <p:nvPr/>
        </p:nvSpPr>
        <p:spPr>
          <a:xfrm>
            <a:off x="124773" y="7221307"/>
            <a:ext cx="5967278" cy="2715895"/>
          </a:xfrm>
          <a:prstGeom prst="rect">
            <a:avLst/>
          </a:prstGeom>
        </p:spPr>
        <p:txBody>
          <a:bodyPr lIns="0" tIns="0" rIns="0" bIns="0" rtlCol="0" anchor="t">
            <a:spAutoFit/>
          </a:bodyPr>
          <a:lstStyle/>
          <a:p>
            <a:pPr marL="474979" lvl="1" indent="-237490" algn="l">
              <a:lnSpc>
                <a:spcPts val="3079"/>
              </a:lnSpc>
              <a:buFont typeface="Arial"/>
              <a:buChar char="•"/>
            </a:pPr>
            <a:r>
              <a:rPr lang="en-US" sz="2199">
                <a:solidFill>
                  <a:srgbClr val="000000"/>
                </a:solidFill>
                <a:latin typeface="Montserrat Classic"/>
                <a:ea typeface="Montserrat Classic"/>
                <a:cs typeface="Montserrat Classic"/>
                <a:sym typeface="Montserrat Classic"/>
              </a:rPr>
              <a:t>Monitor the situation through forecasts, the Environment Agency's 'Check for Flooding' service, local radio stations and monitoring stations.</a:t>
            </a:r>
          </a:p>
          <a:p>
            <a:pPr marL="474979" lvl="1" indent="-237490" algn="l">
              <a:lnSpc>
                <a:spcPts val="3079"/>
              </a:lnSpc>
              <a:buFont typeface="Arial"/>
              <a:buChar char="•"/>
            </a:pPr>
            <a:r>
              <a:rPr lang="en-US" sz="2199">
                <a:solidFill>
                  <a:srgbClr val="000000"/>
                </a:solidFill>
                <a:latin typeface="Montserrat Classic"/>
                <a:ea typeface="Montserrat Classic"/>
                <a:cs typeface="Montserrat Classic"/>
                <a:sym typeface="Montserrat Classic"/>
              </a:rPr>
              <a:t>Check your flood plan is filled and your flood kit is complete and ready if needed.  </a:t>
            </a:r>
          </a:p>
        </p:txBody>
      </p:sp>
      <p:sp>
        <p:nvSpPr>
          <p:cNvPr id="18" name="TextBox 18"/>
          <p:cNvSpPr txBox="1"/>
          <p:nvPr/>
        </p:nvSpPr>
        <p:spPr>
          <a:xfrm>
            <a:off x="333110" y="5874363"/>
            <a:ext cx="5550602" cy="1153795"/>
          </a:xfrm>
          <a:prstGeom prst="rect">
            <a:avLst/>
          </a:prstGeom>
        </p:spPr>
        <p:txBody>
          <a:bodyPr lIns="0" tIns="0" rIns="0" bIns="0" rtlCol="0" anchor="t">
            <a:spAutoFit/>
          </a:bodyPr>
          <a:lstStyle/>
          <a:p>
            <a:pPr algn="ctr">
              <a:lnSpc>
                <a:spcPts val="3079"/>
              </a:lnSpc>
              <a:spcBef>
                <a:spcPct val="0"/>
              </a:spcBef>
            </a:pPr>
            <a:r>
              <a:rPr lang="en-US" sz="2199">
                <a:solidFill>
                  <a:srgbClr val="000000"/>
                </a:solidFill>
                <a:latin typeface="Montserrat Classic"/>
                <a:ea typeface="Montserrat Classic"/>
                <a:cs typeface="Montserrat Classic"/>
                <a:sym typeface="Montserrat Classic"/>
              </a:rPr>
              <a:t>This means </a:t>
            </a:r>
            <a:r>
              <a:rPr lang="en-US" sz="2199" b="1">
                <a:solidFill>
                  <a:srgbClr val="000000"/>
                </a:solidFill>
                <a:latin typeface="Montserrat Classic Bold"/>
                <a:ea typeface="Montserrat Classic Bold"/>
                <a:cs typeface="Montserrat Classic Bold"/>
                <a:sym typeface="Montserrat Classic Bold"/>
              </a:rPr>
              <a:t>flooding is possible</a:t>
            </a:r>
            <a:r>
              <a:rPr lang="en-US" sz="2199">
                <a:solidFill>
                  <a:srgbClr val="000000"/>
                </a:solidFill>
                <a:latin typeface="Montserrat Classic"/>
                <a:ea typeface="Montserrat Classic"/>
                <a:cs typeface="Montserrat Classic"/>
                <a:sym typeface="Montserrat Classic"/>
              </a:rPr>
              <a:t> and you need to stay vigilant, making early preparations for a potential flood.  </a:t>
            </a:r>
          </a:p>
        </p:txBody>
      </p:sp>
      <p:sp>
        <p:nvSpPr>
          <p:cNvPr id="19" name="Freeform 19"/>
          <p:cNvSpPr/>
          <p:nvPr/>
        </p:nvSpPr>
        <p:spPr>
          <a:xfrm rot="-5400000">
            <a:off x="3303455" y="6651608"/>
            <a:ext cx="5708117" cy="35676"/>
          </a:xfrm>
          <a:custGeom>
            <a:avLst/>
            <a:gdLst/>
            <a:ahLst/>
            <a:cxnLst/>
            <a:rect l="l" t="t" r="r" b="b"/>
            <a:pathLst>
              <a:path w="5708117" h="35676">
                <a:moveTo>
                  <a:pt x="0" y="0"/>
                </a:moveTo>
                <a:lnTo>
                  <a:pt x="5708117" y="0"/>
                </a:lnTo>
                <a:lnTo>
                  <a:pt x="5708117" y="35676"/>
                </a:lnTo>
                <a:lnTo>
                  <a:pt x="0" y="35676"/>
                </a:lnTo>
                <a:lnTo>
                  <a:pt x="0" y="0"/>
                </a:lnTo>
                <a:close/>
              </a:path>
            </a:pathLst>
          </a:custGeom>
          <a:blipFill>
            <a:blip>
              <a:alphaModFix amt="9999"/>
              <a:extLst>
                <a:ext uri="{96DAC541-7B7A-43D3-8B79-37D633B846F1}">
                  <asvg:svgBlip xmlns:asvg="http://schemas.microsoft.com/office/drawing/2016/SVG/main" r:embed="rId9"/>
                </a:ext>
              </a:extLst>
            </a:blip>
            <a:stretch>
              <a:fillRect/>
            </a:stretch>
          </a:blipFill>
        </p:spPr>
        <p:txBody>
          <a:bodyPr/>
          <a:lstStyle/>
          <a:p>
            <a:endParaRPr lang="en-GB"/>
          </a:p>
        </p:txBody>
      </p:sp>
      <p:sp>
        <p:nvSpPr>
          <p:cNvPr id="20" name="Freeform 20"/>
          <p:cNvSpPr/>
          <p:nvPr/>
        </p:nvSpPr>
        <p:spPr>
          <a:xfrm rot="-5400000">
            <a:off x="9250159" y="6651608"/>
            <a:ext cx="5708117" cy="35676"/>
          </a:xfrm>
          <a:custGeom>
            <a:avLst/>
            <a:gdLst/>
            <a:ahLst/>
            <a:cxnLst/>
            <a:rect l="l" t="t" r="r" b="b"/>
            <a:pathLst>
              <a:path w="5708117" h="35676">
                <a:moveTo>
                  <a:pt x="0" y="0"/>
                </a:moveTo>
                <a:lnTo>
                  <a:pt x="5708117" y="0"/>
                </a:lnTo>
                <a:lnTo>
                  <a:pt x="5708117" y="35676"/>
                </a:lnTo>
                <a:lnTo>
                  <a:pt x="0" y="35676"/>
                </a:lnTo>
                <a:lnTo>
                  <a:pt x="0" y="0"/>
                </a:lnTo>
                <a:close/>
              </a:path>
            </a:pathLst>
          </a:custGeom>
          <a:blipFill>
            <a:blip>
              <a:alphaModFix amt="9999"/>
              <a:extLst>
                <a:ext uri="{96DAC541-7B7A-43D3-8B79-37D633B846F1}">
                  <asvg:svgBlip xmlns:asvg="http://schemas.microsoft.com/office/drawing/2016/SVG/main" r:embed="rId9"/>
                </a:ext>
              </a:extLst>
            </a:blip>
            <a:stretch>
              <a:fillRect/>
            </a:stretch>
          </a:blipFill>
        </p:spPr>
        <p:txBody>
          <a:bodyPr/>
          <a:lstStyle/>
          <a:p>
            <a:endParaRPr lang="en-GB"/>
          </a:p>
        </p:txBody>
      </p:sp>
      <p:sp>
        <p:nvSpPr>
          <p:cNvPr id="21" name="TextBox 21"/>
          <p:cNvSpPr txBox="1"/>
          <p:nvPr/>
        </p:nvSpPr>
        <p:spPr>
          <a:xfrm>
            <a:off x="1414163" y="5466058"/>
            <a:ext cx="3388496" cy="389255"/>
          </a:xfrm>
          <a:prstGeom prst="rect">
            <a:avLst/>
          </a:prstGeom>
        </p:spPr>
        <p:txBody>
          <a:bodyPr lIns="0" tIns="0" rIns="0" bIns="0" rtlCol="0" anchor="t">
            <a:spAutoFit/>
          </a:bodyPr>
          <a:lstStyle/>
          <a:p>
            <a:pPr algn="ctr">
              <a:lnSpc>
                <a:spcPts val="3219"/>
              </a:lnSpc>
            </a:pPr>
            <a:r>
              <a:rPr lang="en-US" sz="2299">
                <a:solidFill>
                  <a:srgbClr val="000000"/>
                </a:solidFill>
                <a:latin typeface="Montserrat Classic"/>
                <a:ea typeface="Montserrat Classic"/>
                <a:cs typeface="Montserrat Classic"/>
                <a:sym typeface="Montserrat Classic"/>
              </a:rPr>
              <a:t>Flooding is possible</a:t>
            </a:r>
          </a:p>
        </p:txBody>
      </p:sp>
      <p:sp>
        <p:nvSpPr>
          <p:cNvPr id="22" name="TextBox 22"/>
          <p:cNvSpPr txBox="1"/>
          <p:nvPr/>
        </p:nvSpPr>
        <p:spPr>
          <a:xfrm>
            <a:off x="7190939" y="5466058"/>
            <a:ext cx="4026294" cy="389255"/>
          </a:xfrm>
          <a:prstGeom prst="rect">
            <a:avLst/>
          </a:prstGeom>
        </p:spPr>
        <p:txBody>
          <a:bodyPr lIns="0" tIns="0" rIns="0" bIns="0" rtlCol="0" anchor="t">
            <a:spAutoFit/>
          </a:bodyPr>
          <a:lstStyle/>
          <a:p>
            <a:pPr algn="ctr">
              <a:lnSpc>
                <a:spcPts val="3219"/>
              </a:lnSpc>
            </a:pPr>
            <a:r>
              <a:rPr lang="en-US" sz="2299">
                <a:solidFill>
                  <a:srgbClr val="000000"/>
                </a:solidFill>
                <a:latin typeface="Montserrat Classic"/>
                <a:ea typeface="Montserrat Classic"/>
                <a:cs typeface="Montserrat Classic"/>
                <a:sym typeface="Montserrat Classic"/>
              </a:rPr>
              <a:t>Flooding is expected</a:t>
            </a:r>
          </a:p>
        </p:txBody>
      </p:sp>
      <p:sp>
        <p:nvSpPr>
          <p:cNvPr id="23" name="TextBox 23"/>
          <p:cNvSpPr txBox="1"/>
          <p:nvPr/>
        </p:nvSpPr>
        <p:spPr>
          <a:xfrm>
            <a:off x="6512294" y="7221307"/>
            <a:ext cx="5383586" cy="1934845"/>
          </a:xfrm>
          <a:prstGeom prst="rect">
            <a:avLst/>
          </a:prstGeom>
        </p:spPr>
        <p:txBody>
          <a:bodyPr lIns="0" tIns="0" rIns="0" bIns="0" rtlCol="0" anchor="t">
            <a:spAutoFit/>
          </a:bodyPr>
          <a:lstStyle/>
          <a:p>
            <a:pPr marL="474979" lvl="1" indent="-237490" algn="l">
              <a:lnSpc>
                <a:spcPts val="3079"/>
              </a:lnSpc>
              <a:buFont typeface="Arial"/>
              <a:buChar char="•"/>
            </a:pPr>
            <a:r>
              <a:rPr lang="en-US" sz="2199">
                <a:solidFill>
                  <a:srgbClr val="000000"/>
                </a:solidFill>
                <a:latin typeface="Montserrat Classic"/>
                <a:ea typeface="Montserrat Classic"/>
                <a:cs typeface="Montserrat Classic"/>
                <a:sym typeface="Montserrat Classic"/>
              </a:rPr>
              <a:t>Continue to monitor the situation.</a:t>
            </a:r>
          </a:p>
          <a:p>
            <a:pPr marL="474979" lvl="1" indent="-237490" algn="l">
              <a:lnSpc>
                <a:spcPts val="3079"/>
              </a:lnSpc>
              <a:buFont typeface="Arial"/>
              <a:buChar char="•"/>
            </a:pPr>
            <a:r>
              <a:rPr lang="en-US" sz="2199">
                <a:solidFill>
                  <a:srgbClr val="000000"/>
                </a:solidFill>
                <a:latin typeface="Montserrat Classic"/>
                <a:ea typeface="Montserrat Classic"/>
                <a:cs typeface="Montserrat Classic"/>
                <a:sym typeface="Montserrat Classic"/>
              </a:rPr>
              <a:t>Carry out actions detailed in your flood plan. </a:t>
            </a:r>
          </a:p>
          <a:p>
            <a:pPr marL="474979" lvl="1" indent="-237490" algn="l">
              <a:lnSpc>
                <a:spcPts val="3079"/>
              </a:lnSpc>
              <a:buFont typeface="Arial"/>
              <a:buChar char="•"/>
            </a:pPr>
            <a:r>
              <a:rPr lang="en-US" sz="2199">
                <a:solidFill>
                  <a:srgbClr val="000000"/>
                </a:solidFill>
                <a:latin typeface="Montserrat Classic"/>
                <a:ea typeface="Montserrat Classic"/>
                <a:cs typeface="Montserrat Classic"/>
                <a:sym typeface="Montserrat Classic"/>
              </a:rPr>
              <a:t>Put any property flood resilience equipment into place.</a:t>
            </a:r>
          </a:p>
        </p:txBody>
      </p:sp>
      <p:sp>
        <p:nvSpPr>
          <p:cNvPr id="24" name="TextBox 24"/>
          <p:cNvSpPr txBox="1"/>
          <p:nvPr/>
        </p:nvSpPr>
        <p:spPr>
          <a:xfrm>
            <a:off x="12295237" y="7221307"/>
            <a:ext cx="5666941" cy="1544320"/>
          </a:xfrm>
          <a:prstGeom prst="rect">
            <a:avLst/>
          </a:prstGeom>
        </p:spPr>
        <p:txBody>
          <a:bodyPr lIns="0" tIns="0" rIns="0" bIns="0" rtlCol="0" anchor="t">
            <a:spAutoFit/>
          </a:bodyPr>
          <a:lstStyle/>
          <a:p>
            <a:pPr marL="474979" lvl="1" indent="-237490" algn="l">
              <a:lnSpc>
                <a:spcPts val="3079"/>
              </a:lnSpc>
              <a:buFont typeface="Arial"/>
              <a:buChar char="•"/>
            </a:pPr>
            <a:r>
              <a:rPr lang="en-US" sz="2199">
                <a:solidFill>
                  <a:srgbClr val="000000"/>
                </a:solidFill>
                <a:latin typeface="Montserrat Classic"/>
                <a:ea typeface="Montserrat Classic"/>
                <a:cs typeface="Montserrat Classic"/>
                <a:sym typeface="Montserrat Classic"/>
              </a:rPr>
              <a:t>Prepare to evacuate and cooperate with the emergency services. </a:t>
            </a:r>
          </a:p>
          <a:p>
            <a:pPr marL="474979" lvl="1" indent="-237490" algn="l">
              <a:lnSpc>
                <a:spcPts val="3079"/>
              </a:lnSpc>
              <a:buFont typeface="Arial"/>
              <a:buChar char="•"/>
            </a:pPr>
            <a:r>
              <a:rPr lang="en-US" sz="2199">
                <a:solidFill>
                  <a:srgbClr val="000000"/>
                </a:solidFill>
                <a:latin typeface="Montserrat Classic"/>
                <a:ea typeface="Montserrat Classic"/>
                <a:cs typeface="Montserrat Classic"/>
                <a:sym typeface="Montserrat Classic"/>
              </a:rPr>
              <a:t>Get your flood kit before evacuating.</a:t>
            </a:r>
          </a:p>
          <a:p>
            <a:pPr marL="474979" lvl="1" indent="-237490" algn="l">
              <a:lnSpc>
                <a:spcPts val="3079"/>
              </a:lnSpc>
              <a:buFont typeface="Arial"/>
              <a:buChar char="•"/>
            </a:pPr>
            <a:r>
              <a:rPr lang="en-US" sz="2199">
                <a:solidFill>
                  <a:srgbClr val="000000"/>
                </a:solidFill>
                <a:latin typeface="Montserrat Classic"/>
                <a:ea typeface="Montserrat Classic"/>
                <a:cs typeface="Montserrat Classic"/>
                <a:sym typeface="Montserrat Classic"/>
              </a:rPr>
              <a:t>Turn off utility supplies.</a:t>
            </a:r>
          </a:p>
        </p:txBody>
      </p:sp>
      <p:sp>
        <p:nvSpPr>
          <p:cNvPr id="25" name="TextBox 25"/>
          <p:cNvSpPr txBox="1"/>
          <p:nvPr/>
        </p:nvSpPr>
        <p:spPr>
          <a:xfrm>
            <a:off x="1578355" y="5126968"/>
            <a:ext cx="3060114" cy="422275"/>
          </a:xfrm>
          <a:prstGeom prst="rect">
            <a:avLst/>
          </a:prstGeom>
        </p:spPr>
        <p:txBody>
          <a:bodyPr lIns="0" tIns="0" rIns="0" bIns="0" rtlCol="0" anchor="t">
            <a:spAutoFit/>
          </a:bodyPr>
          <a:lstStyle/>
          <a:p>
            <a:pPr algn="ctr">
              <a:lnSpc>
                <a:spcPts val="3499"/>
              </a:lnSpc>
            </a:pPr>
            <a:r>
              <a:rPr lang="en-US" sz="2499" b="1">
                <a:solidFill>
                  <a:srgbClr val="000000"/>
                </a:solidFill>
                <a:latin typeface="Montserrat Classic Bold"/>
                <a:ea typeface="Montserrat Classic Bold"/>
                <a:cs typeface="Montserrat Classic Bold"/>
                <a:sym typeface="Montserrat Classic Bold"/>
              </a:rPr>
              <a:t>Flood Alert</a:t>
            </a:r>
          </a:p>
        </p:txBody>
      </p:sp>
      <p:sp>
        <p:nvSpPr>
          <p:cNvPr id="26" name="TextBox 26"/>
          <p:cNvSpPr txBox="1"/>
          <p:nvPr/>
        </p:nvSpPr>
        <p:spPr>
          <a:xfrm>
            <a:off x="7640405" y="5126968"/>
            <a:ext cx="3127362" cy="422275"/>
          </a:xfrm>
          <a:prstGeom prst="rect">
            <a:avLst/>
          </a:prstGeom>
        </p:spPr>
        <p:txBody>
          <a:bodyPr lIns="0" tIns="0" rIns="0" bIns="0" rtlCol="0" anchor="t">
            <a:spAutoFit/>
          </a:bodyPr>
          <a:lstStyle/>
          <a:p>
            <a:pPr algn="ctr">
              <a:lnSpc>
                <a:spcPts val="3499"/>
              </a:lnSpc>
            </a:pPr>
            <a:r>
              <a:rPr lang="en-US" sz="2499" b="1">
                <a:solidFill>
                  <a:srgbClr val="000000"/>
                </a:solidFill>
                <a:latin typeface="Montserrat Classic Bold"/>
                <a:ea typeface="Montserrat Classic Bold"/>
                <a:cs typeface="Montserrat Classic Bold"/>
                <a:sym typeface="Montserrat Classic Bold"/>
              </a:rPr>
              <a:t>Flood Warning</a:t>
            </a:r>
          </a:p>
        </p:txBody>
      </p:sp>
      <p:sp>
        <p:nvSpPr>
          <p:cNvPr id="27" name="TextBox 27"/>
          <p:cNvSpPr txBox="1"/>
          <p:nvPr/>
        </p:nvSpPr>
        <p:spPr>
          <a:xfrm>
            <a:off x="6605908" y="5874363"/>
            <a:ext cx="5196358" cy="1153795"/>
          </a:xfrm>
          <a:prstGeom prst="rect">
            <a:avLst/>
          </a:prstGeom>
        </p:spPr>
        <p:txBody>
          <a:bodyPr lIns="0" tIns="0" rIns="0" bIns="0" rtlCol="0" anchor="t">
            <a:spAutoFit/>
          </a:bodyPr>
          <a:lstStyle/>
          <a:p>
            <a:pPr algn="ctr">
              <a:lnSpc>
                <a:spcPts val="3079"/>
              </a:lnSpc>
              <a:spcBef>
                <a:spcPct val="0"/>
              </a:spcBef>
            </a:pPr>
            <a:r>
              <a:rPr lang="en-US" sz="2199">
                <a:solidFill>
                  <a:srgbClr val="000000"/>
                </a:solidFill>
                <a:latin typeface="Montserrat Classic"/>
                <a:ea typeface="Montserrat Classic"/>
                <a:cs typeface="Montserrat Classic"/>
                <a:sym typeface="Montserrat Classic"/>
              </a:rPr>
              <a:t>This means </a:t>
            </a:r>
            <a:r>
              <a:rPr lang="en-US" sz="2199" b="1">
                <a:solidFill>
                  <a:srgbClr val="000000"/>
                </a:solidFill>
                <a:latin typeface="Montserrat Classic Bold"/>
                <a:ea typeface="Montserrat Classic Bold"/>
                <a:cs typeface="Montserrat Classic Bold"/>
                <a:sym typeface="Montserrat Classic Bold"/>
              </a:rPr>
              <a:t>flooding is expected</a:t>
            </a:r>
            <a:r>
              <a:rPr lang="en-US" sz="2199">
                <a:solidFill>
                  <a:srgbClr val="000000"/>
                </a:solidFill>
                <a:latin typeface="Montserrat Classic"/>
                <a:ea typeface="Montserrat Classic"/>
                <a:cs typeface="Montserrat Classic"/>
                <a:sym typeface="Montserrat Classic"/>
              </a:rPr>
              <a:t> and immediate action is required to protect yourself and your property.</a:t>
            </a:r>
          </a:p>
        </p:txBody>
      </p:sp>
      <p:sp>
        <p:nvSpPr>
          <p:cNvPr id="28" name="TextBox 28"/>
          <p:cNvSpPr txBox="1"/>
          <p:nvPr/>
        </p:nvSpPr>
        <p:spPr>
          <a:xfrm>
            <a:off x="12335691" y="5874363"/>
            <a:ext cx="5586033" cy="1153795"/>
          </a:xfrm>
          <a:prstGeom prst="rect">
            <a:avLst/>
          </a:prstGeom>
        </p:spPr>
        <p:txBody>
          <a:bodyPr lIns="0" tIns="0" rIns="0" bIns="0" rtlCol="0" anchor="t">
            <a:spAutoFit/>
          </a:bodyPr>
          <a:lstStyle/>
          <a:p>
            <a:pPr algn="ctr">
              <a:lnSpc>
                <a:spcPts val="3079"/>
              </a:lnSpc>
              <a:spcBef>
                <a:spcPct val="0"/>
              </a:spcBef>
            </a:pPr>
            <a:r>
              <a:rPr lang="en-US" sz="2199">
                <a:solidFill>
                  <a:srgbClr val="000000"/>
                </a:solidFill>
                <a:latin typeface="Montserrat Classic"/>
                <a:ea typeface="Montserrat Classic"/>
                <a:cs typeface="Montserrat Classic"/>
                <a:sym typeface="Montserrat Classic"/>
              </a:rPr>
              <a:t>This means </a:t>
            </a:r>
            <a:r>
              <a:rPr lang="en-US" sz="2199" b="1">
                <a:solidFill>
                  <a:srgbClr val="000000"/>
                </a:solidFill>
                <a:latin typeface="Montserrat Classic Bold"/>
                <a:ea typeface="Montserrat Classic Bold"/>
                <a:cs typeface="Montserrat Classic Bold"/>
                <a:sym typeface="Montserrat Classic Bold"/>
              </a:rPr>
              <a:t>severe flooding is expected</a:t>
            </a:r>
            <a:r>
              <a:rPr lang="en-US" sz="2199">
                <a:solidFill>
                  <a:srgbClr val="000000"/>
                </a:solidFill>
                <a:latin typeface="Montserrat Classic"/>
                <a:ea typeface="Montserrat Classic"/>
                <a:cs typeface="Montserrat Classic"/>
                <a:sym typeface="Montserrat Classic"/>
              </a:rPr>
              <a:t> and is likely to cause significant risk to life and destruction of property.</a:t>
            </a:r>
          </a:p>
        </p:txBody>
      </p:sp>
      <p:sp>
        <p:nvSpPr>
          <p:cNvPr id="30" name="TextBox 15">
            <a:extLst>
              <a:ext uri="{FF2B5EF4-FFF2-40B4-BE49-F238E27FC236}">
                <a16:creationId xmlns:a16="http://schemas.microsoft.com/office/drawing/2014/main" id="{1CDD0421-A8E5-95E3-B6E3-94D56273D3AF}"/>
              </a:ext>
            </a:extLst>
          </p:cNvPr>
          <p:cNvSpPr txBox="1"/>
          <p:nvPr/>
        </p:nvSpPr>
        <p:spPr>
          <a:xfrm>
            <a:off x="16842433" y="187517"/>
            <a:ext cx="1209823" cy="227178"/>
          </a:xfrm>
          <a:prstGeom prst="rect">
            <a:avLst/>
          </a:prstGeom>
        </p:spPr>
        <p:txBody>
          <a:bodyPr wrap="square" lIns="0" tIns="0" rIns="0" bIns="0" rtlCol="0" anchor="t">
            <a:spAutoFit/>
          </a:bodyPr>
          <a:lstStyle/>
          <a:p>
            <a:pPr algn="ctr">
              <a:lnSpc>
                <a:spcPts val="1959"/>
              </a:lnSpc>
              <a:spcBef>
                <a:spcPct val="0"/>
              </a:spcBef>
            </a:pPr>
            <a:r>
              <a:rPr lang="en-US" sz="1399" dirty="0">
                <a:solidFill>
                  <a:srgbClr val="000000"/>
                </a:solidFill>
                <a:latin typeface="Montserrat Classic"/>
                <a:ea typeface="Montserrat Classic"/>
                <a:cs typeface="Montserrat Classic"/>
                <a:sym typeface="Montserrat Classic"/>
              </a:rPr>
              <a:t>FT Q C50 R2</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852" y="-3139650"/>
            <a:ext cx="17964148" cy="17964148"/>
          </a:xfrm>
          <a:custGeom>
            <a:avLst/>
            <a:gdLst/>
            <a:ahLst/>
            <a:cxnLst/>
            <a:rect l="l" t="t" r="r" b="b"/>
            <a:pathLst>
              <a:path w="17964148" h="17964148">
                <a:moveTo>
                  <a:pt x="0" y="0"/>
                </a:moveTo>
                <a:lnTo>
                  <a:pt x="17964148" y="0"/>
                </a:lnTo>
                <a:lnTo>
                  <a:pt x="17964148" y="17964147"/>
                </a:lnTo>
                <a:lnTo>
                  <a:pt x="0" y="17964147"/>
                </a:lnTo>
                <a:lnTo>
                  <a:pt x="0" y="0"/>
                </a:lnTo>
                <a:close/>
              </a:path>
            </a:pathLst>
          </a:custGeom>
          <a:blipFill>
            <a:blip r:embed="rId2">
              <a:alphaModFix amt="10999"/>
            </a:blip>
            <a:stretch>
              <a:fillRect/>
            </a:stretch>
          </a:blipFill>
        </p:spPr>
        <p:txBody>
          <a:bodyPr/>
          <a:lstStyle/>
          <a:p>
            <a:endParaRPr lang="en-GB"/>
          </a:p>
        </p:txBody>
      </p:sp>
      <p:grpSp>
        <p:nvGrpSpPr>
          <p:cNvPr id="3" name="Group 3"/>
          <p:cNvGrpSpPr/>
          <p:nvPr/>
        </p:nvGrpSpPr>
        <p:grpSpPr>
          <a:xfrm>
            <a:off x="0" y="651219"/>
            <a:ext cx="18775720" cy="1250020"/>
            <a:chOff x="0" y="0"/>
            <a:chExt cx="7425681" cy="494375"/>
          </a:xfrm>
        </p:grpSpPr>
        <p:sp>
          <p:nvSpPr>
            <p:cNvPr id="4" name="Freeform 4"/>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5" name="TextBox 5"/>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6" name="Freeform 6"/>
          <p:cNvSpPr/>
          <p:nvPr/>
        </p:nvSpPr>
        <p:spPr>
          <a:xfrm>
            <a:off x="1445567" y="142015"/>
            <a:ext cx="2339840" cy="2336915"/>
          </a:xfrm>
          <a:custGeom>
            <a:avLst/>
            <a:gdLst/>
            <a:ahLst/>
            <a:cxnLst/>
            <a:rect l="l" t="t" r="r" b="b"/>
            <a:pathLst>
              <a:path w="2339840" h="2336915">
                <a:moveTo>
                  <a:pt x="0" y="0"/>
                </a:moveTo>
                <a:lnTo>
                  <a:pt x="2339840" y="0"/>
                </a:lnTo>
                <a:lnTo>
                  <a:pt x="2339840" y="2336916"/>
                </a:lnTo>
                <a:lnTo>
                  <a:pt x="0" y="233691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sp>
        <p:nvSpPr>
          <p:cNvPr id="7" name="Freeform 7"/>
          <p:cNvSpPr/>
          <p:nvPr/>
        </p:nvSpPr>
        <p:spPr>
          <a:xfrm>
            <a:off x="14780472" y="7944119"/>
            <a:ext cx="4148316" cy="2628361"/>
          </a:xfrm>
          <a:custGeom>
            <a:avLst/>
            <a:gdLst/>
            <a:ahLst/>
            <a:cxnLst/>
            <a:rect l="l" t="t" r="r" b="b"/>
            <a:pathLst>
              <a:path w="4148316" h="2628361">
                <a:moveTo>
                  <a:pt x="0" y="0"/>
                </a:moveTo>
                <a:lnTo>
                  <a:pt x="4148316" y="0"/>
                </a:lnTo>
                <a:lnTo>
                  <a:pt x="4148316" y="2628362"/>
                </a:lnTo>
                <a:lnTo>
                  <a:pt x="0" y="2628362"/>
                </a:lnTo>
                <a:lnTo>
                  <a:pt x="0" y="0"/>
                </a:lnTo>
                <a:close/>
              </a:path>
            </a:pathLst>
          </a:custGeom>
          <a:blipFill>
            <a:blip r:embed="rId4"/>
            <a:stretch>
              <a:fillRect l="-25363" t="-23128" r="-49588" b="-152995"/>
            </a:stretch>
          </a:blipFill>
        </p:spPr>
        <p:txBody>
          <a:bodyPr/>
          <a:lstStyle/>
          <a:p>
            <a:endParaRPr lang="en-GB"/>
          </a:p>
        </p:txBody>
      </p:sp>
      <p:sp>
        <p:nvSpPr>
          <p:cNvPr id="8" name="Freeform 8"/>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5"/>
            <a:stretch>
              <a:fillRect l="-21116" r="-19874" b="-67942"/>
            </a:stretch>
          </a:blipFill>
        </p:spPr>
        <p:txBody>
          <a:bodyPr/>
          <a:lstStyle/>
          <a:p>
            <a:endParaRPr lang="en-GB"/>
          </a:p>
        </p:txBody>
      </p:sp>
      <p:sp>
        <p:nvSpPr>
          <p:cNvPr id="9" name="TextBox 9"/>
          <p:cNvSpPr txBox="1"/>
          <p:nvPr/>
        </p:nvSpPr>
        <p:spPr>
          <a:xfrm>
            <a:off x="5782151" y="1801688"/>
            <a:ext cx="7211417" cy="1012191"/>
          </a:xfrm>
          <a:prstGeom prst="rect">
            <a:avLst/>
          </a:prstGeom>
        </p:spPr>
        <p:txBody>
          <a:bodyPr lIns="0" tIns="0" rIns="0" bIns="0" rtlCol="0" anchor="t">
            <a:spAutoFit/>
          </a:bodyPr>
          <a:lstStyle/>
          <a:p>
            <a:pPr algn="ctr">
              <a:lnSpc>
                <a:spcPts val="8259"/>
              </a:lnSpc>
              <a:spcBef>
                <a:spcPct val="0"/>
              </a:spcBef>
            </a:pPr>
            <a:r>
              <a:rPr lang="en-US" sz="5899" b="1">
                <a:solidFill>
                  <a:srgbClr val="000000"/>
                </a:solidFill>
                <a:latin typeface="Montserrat Classic Bold"/>
                <a:ea typeface="Montserrat Classic Bold"/>
                <a:cs typeface="Montserrat Classic Bold"/>
                <a:sym typeface="Montserrat Classic Bold"/>
              </a:rPr>
              <a:t>FLOOD WARNINGS</a:t>
            </a:r>
          </a:p>
        </p:txBody>
      </p:sp>
      <p:sp>
        <p:nvSpPr>
          <p:cNvPr id="10" name="TextBox 10"/>
          <p:cNvSpPr txBox="1"/>
          <p:nvPr/>
        </p:nvSpPr>
        <p:spPr>
          <a:xfrm>
            <a:off x="4371680" y="2766255"/>
            <a:ext cx="9937109" cy="606425"/>
          </a:xfrm>
          <a:prstGeom prst="rect">
            <a:avLst/>
          </a:prstGeom>
        </p:spPr>
        <p:txBody>
          <a:bodyPr lIns="0" tIns="0" rIns="0" bIns="0" rtlCol="0" anchor="t">
            <a:spAutoFit/>
          </a:bodyPr>
          <a:lstStyle/>
          <a:p>
            <a:pPr algn="ctr">
              <a:lnSpc>
                <a:spcPts val="4900"/>
              </a:lnSpc>
              <a:spcBef>
                <a:spcPct val="0"/>
              </a:spcBef>
            </a:pPr>
            <a:r>
              <a:rPr lang="en-US" sz="3500" b="1">
                <a:solidFill>
                  <a:srgbClr val="000000"/>
                </a:solidFill>
                <a:latin typeface="Montserrat Classic Bold"/>
                <a:ea typeface="Montserrat Classic Bold"/>
                <a:cs typeface="Montserrat Classic Bold"/>
                <a:sym typeface="Montserrat Classic Bold"/>
              </a:rPr>
              <a:t>What the different warnings mean: </a:t>
            </a:r>
          </a:p>
        </p:txBody>
      </p:sp>
      <p:sp>
        <p:nvSpPr>
          <p:cNvPr id="11" name="TextBox 11"/>
          <p:cNvSpPr txBox="1"/>
          <p:nvPr/>
        </p:nvSpPr>
        <p:spPr>
          <a:xfrm>
            <a:off x="4310338" y="784538"/>
            <a:ext cx="9667324" cy="937570"/>
          </a:xfrm>
          <a:prstGeom prst="rect">
            <a:avLst/>
          </a:prstGeom>
        </p:spPr>
        <p:txBody>
          <a:bodyPr lIns="0" tIns="0" rIns="0" bIns="0" rtlCol="0" anchor="t">
            <a:spAutoFit/>
          </a:bodyPr>
          <a:lstStyle/>
          <a:p>
            <a:pPr algn="ctr">
              <a:lnSpc>
                <a:spcPts val="7645"/>
              </a:lnSpc>
              <a:spcBef>
                <a:spcPct val="0"/>
              </a:spcBef>
            </a:pPr>
            <a:r>
              <a:rPr lang="en-US" sz="5461" b="1">
                <a:solidFill>
                  <a:srgbClr val="FFFFFF"/>
                </a:solidFill>
                <a:latin typeface="Montserrat Classic Bold"/>
                <a:ea typeface="Montserrat Classic Bold"/>
                <a:cs typeface="Montserrat Classic Bold"/>
                <a:sym typeface="Montserrat Classic Bold"/>
              </a:rPr>
              <a:t>Extreme Weather in the UK</a:t>
            </a:r>
          </a:p>
        </p:txBody>
      </p:sp>
      <p:grpSp>
        <p:nvGrpSpPr>
          <p:cNvPr id="12" name="Group 12"/>
          <p:cNvGrpSpPr/>
          <p:nvPr/>
        </p:nvGrpSpPr>
        <p:grpSpPr>
          <a:xfrm>
            <a:off x="-755945" y="3768013"/>
            <a:ext cx="6742863" cy="6146060"/>
            <a:chOff x="0" y="0"/>
            <a:chExt cx="8990484" cy="8194747"/>
          </a:xfrm>
        </p:grpSpPr>
        <p:sp>
          <p:nvSpPr>
            <p:cNvPr id="13" name="Freeform 13"/>
            <p:cNvSpPr/>
            <p:nvPr/>
          </p:nvSpPr>
          <p:spPr>
            <a:xfrm rot="-459889" flipH="1">
              <a:off x="5074819" y="198345"/>
              <a:ext cx="3453713" cy="7158337"/>
            </a:xfrm>
            <a:custGeom>
              <a:avLst/>
              <a:gdLst/>
              <a:ahLst/>
              <a:cxnLst/>
              <a:rect l="l" t="t" r="r" b="b"/>
              <a:pathLst>
                <a:path w="3453713" h="7158337">
                  <a:moveTo>
                    <a:pt x="3453712" y="0"/>
                  </a:moveTo>
                  <a:lnTo>
                    <a:pt x="0" y="0"/>
                  </a:lnTo>
                  <a:lnTo>
                    <a:pt x="0" y="7158337"/>
                  </a:lnTo>
                  <a:lnTo>
                    <a:pt x="3453712" y="7158337"/>
                  </a:lnTo>
                  <a:lnTo>
                    <a:pt x="3453712" y="0"/>
                  </a:lnTo>
                  <a:close/>
                </a:path>
              </a:pathLst>
            </a:custGeom>
            <a:blipFill>
              <a:blip r:embed="rId6"/>
              <a:stretch>
                <a:fillRect t="-2108" r="-131020" b="-2108"/>
              </a:stretch>
            </a:blipFill>
          </p:spPr>
          <p:txBody>
            <a:bodyPr/>
            <a:lstStyle/>
            <a:p>
              <a:endParaRPr lang="en-GB"/>
            </a:p>
          </p:txBody>
        </p:sp>
        <p:sp>
          <p:nvSpPr>
            <p:cNvPr id="14" name="Freeform 14"/>
            <p:cNvSpPr/>
            <p:nvPr/>
          </p:nvSpPr>
          <p:spPr>
            <a:xfrm rot="-459889" flipH="1">
              <a:off x="458527" y="786933"/>
              <a:ext cx="4220434" cy="7158337"/>
            </a:xfrm>
            <a:custGeom>
              <a:avLst/>
              <a:gdLst/>
              <a:ahLst/>
              <a:cxnLst/>
              <a:rect l="l" t="t" r="r" b="b"/>
              <a:pathLst>
                <a:path w="4220434" h="7158337">
                  <a:moveTo>
                    <a:pt x="4220433" y="0"/>
                  </a:moveTo>
                  <a:lnTo>
                    <a:pt x="0" y="0"/>
                  </a:lnTo>
                  <a:lnTo>
                    <a:pt x="0" y="7158337"/>
                  </a:lnTo>
                  <a:lnTo>
                    <a:pt x="4220433" y="7158337"/>
                  </a:lnTo>
                  <a:lnTo>
                    <a:pt x="4220433" y="0"/>
                  </a:lnTo>
                  <a:close/>
                </a:path>
              </a:pathLst>
            </a:custGeom>
            <a:blipFill>
              <a:blip r:embed="rId6"/>
              <a:stretch>
                <a:fillRect l="-89051" t="-2108" b="-2108"/>
              </a:stretch>
            </a:blipFill>
          </p:spPr>
          <p:txBody>
            <a:bodyPr/>
            <a:lstStyle/>
            <a:p>
              <a:endParaRPr lang="en-GB"/>
            </a:p>
          </p:txBody>
        </p:sp>
        <p:sp>
          <p:nvSpPr>
            <p:cNvPr id="15" name="Freeform 15"/>
            <p:cNvSpPr/>
            <p:nvPr/>
          </p:nvSpPr>
          <p:spPr>
            <a:xfrm rot="-178193">
              <a:off x="2782325" y="473785"/>
              <a:ext cx="4648372" cy="6607457"/>
            </a:xfrm>
            <a:custGeom>
              <a:avLst/>
              <a:gdLst/>
              <a:ahLst/>
              <a:cxnLst/>
              <a:rect l="l" t="t" r="r" b="b"/>
              <a:pathLst>
                <a:path w="4648372" h="6607457">
                  <a:moveTo>
                    <a:pt x="0" y="0"/>
                  </a:moveTo>
                  <a:lnTo>
                    <a:pt x="4648373" y="0"/>
                  </a:lnTo>
                  <a:lnTo>
                    <a:pt x="4648373" y="6607457"/>
                  </a:lnTo>
                  <a:lnTo>
                    <a:pt x="0" y="6607457"/>
                  </a:lnTo>
                  <a:lnTo>
                    <a:pt x="0" y="0"/>
                  </a:lnTo>
                  <a:close/>
                </a:path>
              </a:pathLst>
            </a:custGeom>
            <a:blipFill>
              <a:blip r:embed="rId7"/>
              <a:stretch>
                <a:fillRect/>
              </a:stretch>
            </a:blipFill>
          </p:spPr>
          <p:txBody>
            <a:bodyPr/>
            <a:lstStyle/>
            <a:p>
              <a:endParaRPr lang="en-GB"/>
            </a:p>
          </p:txBody>
        </p:sp>
        <p:sp>
          <p:nvSpPr>
            <p:cNvPr id="16" name="Freeform 16"/>
            <p:cNvSpPr/>
            <p:nvPr/>
          </p:nvSpPr>
          <p:spPr>
            <a:xfrm rot="-459889" flipH="1">
              <a:off x="2424478" y="4219385"/>
              <a:ext cx="2009040" cy="2823911"/>
            </a:xfrm>
            <a:custGeom>
              <a:avLst/>
              <a:gdLst/>
              <a:ahLst/>
              <a:cxnLst/>
              <a:rect l="l" t="t" r="r" b="b"/>
              <a:pathLst>
                <a:path w="2009040" h="2823911">
                  <a:moveTo>
                    <a:pt x="2009040" y="0"/>
                  </a:moveTo>
                  <a:lnTo>
                    <a:pt x="0" y="0"/>
                  </a:lnTo>
                  <a:lnTo>
                    <a:pt x="0" y="2823911"/>
                  </a:lnTo>
                  <a:lnTo>
                    <a:pt x="2009040" y="2823911"/>
                  </a:lnTo>
                  <a:lnTo>
                    <a:pt x="2009040" y="0"/>
                  </a:lnTo>
                  <a:close/>
                </a:path>
              </a:pathLst>
            </a:custGeom>
            <a:blipFill>
              <a:blip r:embed="rId8"/>
              <a:stretch>
                <a:fillRect l="-199140" t="-42076" r="-84720"/>
              </a:stretch>
            </a:blipFill>
          </p:spPr>
          <p:txBody>
            <a:bodyPr/>
            <a:lstStyle/>
            <a:p>
              <a:endParaRPr lang="en-GB"/>
            </a:p>
          </p:txBody>
        </p:sp>
        <p:sp>
          <p:nvSpPr>
            <p:cNvPr id="17" name="Freeform 17"/>
            <p:cNvSpPr/>
            <p:nvPr/>
          </p:nvSpPr>
          <p:spPr>
            <a:xfrm rot="-459889" flipH="1">
              <a:off x="5299879" y="3874034"/>
              <a:ext cx="2266114" cy="2823911"/>
            </a:xfrm>
            <a:custGeom>
              <a:avLst/>
              <a:gdLst/>
              <a:ahLst/>
              <a:cxnLst/>
              <a:rect l="l" t="t" r="r" b="b"/>
              <a:pathLst>
                <a:path w="2266114" h="2823911">
                  <a:moveTo>
                    <a:pt x="2266114" y="0"/>
                  </a:moveTo>
                  <a:lnTo>
                    <a:pt x="0" y="0"/>
                  </a:lnTo>
                  <a:lnTo>
                    <a:pt x="0" y="2823911"/>
                  </a:lnTo>
                  <a:lnTo>
                    <a:pt x="2266114" y="2823911"/>
                  </a:lnTo>
                  <a:lnTo>
                    <a:pt x="2266114" y="0"/>
                  </a:lnTo>
                  <a:close/>
                </a:path>
              </a:pathLst>
            </a:custGeom>
            <a:blipFill>
              <a:blip r:embed="rId8"/>
              <a:stretch>
                <a:fillRect l="-48543" t="-42076" r="-191770"/>
              </a:stretch>
            </a:blipFill>
          </p:spPr>
          <p:txBody>
            <a:bodyPr/>
            <a:lstStyle/>
            <a:p>
              <a:endParaRPr lang="en-GB"/>
            </a:p>
          </p:txBody>
        </p:sp>
      </p:grpSp>
      <p:sp>
        <p:nvSpPr>
          <p:cNvPr id="18" name="TextBox 18"/>
          <p:cNvSpPr txBox="1"/>
          <p:nvPr/>
        </p:nvSpPr>
        <p:spPr>
          <a:xfrm>
            <a:off x="6057435" y="4272587"/>
            <a:ext cx="10797195" cy="3347720"/>
          </a:xfrm>
          <a:prstGeom prst="rect">
            <a:avLst/>
          </a:prstGeom>
        </p:spPr>
        <p:txBody>
          <a:bodyPr lIns="0" tIns="0" rIns="0" bIns="0" rtlCol="0" anchor="t">
            <a:spAutoFit/>
          </a:bodyPr>
          <a:lstStyle/>
          <a:p>
            <a:pPr algn="ctr">
              <a:lnSpc>
                <a:spcPts val="4479"/>
              </a:lnSpc>
            </a:pPr>
            <a:r>
              <a:rPr lang="en-US" sz="3199" b="1">
                <a:solidFill>
                  <a:srgbClr val="000000"/>
                </a:solidFill>
                <a:latin typeface="Montserrat Classic Bold"/>
                <a:ea typeface="Montserrat Classic Bold"/>
                <a:cs typeface="Montserrat Classic Bold"/>
                <a:sym typeface="Montserrat Classic Bold"/>
              </a:rPr>
              <a:t>TASK: </a:t>
            </a:r>
          </a:p>
          <a:p>
            <a:pPr algn="ctr">
              <a:lnSpc>
                <a:spcPts val="4479"/>
              </a:lnSpc>
            </a:pPr>
            <a:r>
              <a:rPr lang="en-US" sz="3199">
                <a:solidFill>
                  <a:srgbClr val="000000"/>
                </a:solidFill>
                <a:latin typeface="Montserrat Classic"/>
                <a:ea typeface="Montserrat Classic"/>
                <a:cs typeface="Montserrat Classic"/>
                <a:sym typeface="Montserrat Classic"/>
              </a:rPr>
              <a:t>On your worksheets, fill in what would you do if any of the flood alerts and warnings were issued. </a:t>
            </a:r>
          </a:p>
          <a:p>
            <a:pPr algn="ctr">
              <a:lnSpc>
                <a:spcPts val="4479"/>
              </a:lnSpc>
              <a:spcBef>
                <a:spcPct val="0"/>
              </a:spcBef>
            </a:pPr>
            <a:r>
              <a:rPr lang="en-US" sz="3199">
                <a:solidFill>
                  <a:srgbClr val="000000"/>
                </a:solidFill>
                <a:latin typeface="Montserrat Classic"/>
                <a:ea typeface="Montserrat Classic"/>
                <a:cs typeface="Montserrat Classic"/>
                <a:sym typeface="Montserrat Classic"/>
              </a:rPr>
              <a:t>Think about specific actions such as gathering important documents, securing their property, and preparing a flood kit.</a:t>
            </a:r>
          </a:p>
        </p:txBody>
      </p:sp>
      <p:sp>
        <p:nvSpPr>
          <p:cNvPr id="19" name="Freeform 19"/>
          <p:cNvSpPr/>
          <p:nvPr/>
        </p:nvSpPr>
        <p:spPr>
          <a:xfrm>
            <a:off x="13144480" y="6580389"/>
            <a:ext cx="2155106" cy="2079837"/>
          </a:xfrm>
          <a:custGeom>
            <a:avLst/>
            <a:gdLst/>
            <a:ahLst/>
            <a:cxnLst/>
            <a:rect l="l" t="t" r="r" b="b"/>
            <a:pathLst>
              <a:path w="2155106" h="2079837">
                <a:moveTo>
                  <a:pt x="0" y="0"/>
                </a:moveTo>
                <a:lnTo>
                  <a:pt x="2155105" y="0"/>
                </a:lnTo>
                <a:lnTo>
                  <a:pt x="2155105" y="2079837"/>
                </a:lnTo>
                <a:lnTo>
                  <a:pt x="0" y="2079837"/>
                </a:lnTo>
                <a:lnTo>
                  <a:pt x="0" y="0"/>
                </a:lnTo>
                <a:close/>
              </a:path>
            </a:pathLst>
          </a:custGeom>
          <a:blipFill>
            <a:blip r:embed="rId9"/>
            <a:stretch>
              <a:fillRect l="-175504" t="-9636" r="-45209" b="-80941"/>
            </a:stretch>
          </a:blipFill>
        </p:spPr>
        <p:txBody>
          <a:bodyPr/>
          <a:lstStyle/>
          <a:p>
            <a:endParaRPr lang="en-GB"/>
          </a:p>
        </p:txBody>
      </p:sp>
      <p:sp>
        <p:nvSpPr>
          <p:cNvPr id="21" name="TextBox 15">
            <a:extLst>
              <a:ext uri="{FF2B5EF4-FFF2-40B4-BE49-F238E27FC236}">
                <a16:creationId xmlns:a16="http://schemas.microsoft.com/office/drawing/2014/main" id="{D665C24D-0BA0-3FD5-DD88-DBAC47AA8479}"/>
              </a:ext>
            </a:extLst>
          </p:cNvPr>
          <p:cNvSpPr txBox="1"/>
          <p:nvPr/>
        </p:nvSpPr>
        <p:spPr>
          <a:xfrm>
            <a:off x="16842433" y="187517"/>
            <a:ext cx="1209823" cy="227178"/>
          </a:xfrm>
          <a:prstGeom prst="rect">
            <a:avLst/>
          </a:prstGeom>
        </p:spPr>
        <p:txBody>
          <a:bodyPr wrap="square" lIns="0" tIns="0" rIns="0" bIns="0" rtlCol="0" anchor="t">
            <a:spAutoFit/>
          </a:bodyPr>
          <a:lstStyle/>
          <a:p>
            <a:pPr algn="ctr">
              <a:lnSpc>
                <a:spcPts val="1959"/>
              </a:lnSpc>
              <a:spcBef>
                <a:spcPct val="0"/>
              </a:spcBef>
            </a:pPr>
            <a:r>
              <a:rPr lang="en-US" sz="1399" dirty="0">
                <a:solidFill>
                  <a:srgbClr val="000000"/>
                </a:solidFill>
                <a:latin typeface="Montserrat Classic"/>
                <a:ea typeface="Montserrat Classic"/>
                <a:cs typeface="Montserrat Classic"/>
                <a:sym typeface="Montserrat Classic"/>
              </a:rPr>
              <a:t>FT Q C50 R2</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852" y="-3139650"/>
            <a:ext cx="17964148" cy="17964148"/>
          </a:xfrm>
          <a:custGeom>
            <a:avLst/>
            <a:gdLst/>
            <a:ahLst/>
            <a:cxnLst/>
            <a:rect l="l" t="t" r="r" b="b"/>
            <a:pathLst>
              <a:path w="17964148" h="17964148">
                <a:moveTo>
                  <a:pt x="0" y="0"/>
                </a:moveTo>
                <a:lnTo>
                  <a:pt x="17964148" y="0"/>
                </a:lnTo>
                <a:lnTo>
                  <a:pt x="17964148" y="17964147"/>
                </a:lnTo>
                <a:lnTo>
                  <a:pt x="0" y="17964147"/>
                </a:lnTo>
                <a:lnTo>
                  <a:pt x="0" y="0"/>
                </a:lnTo>
                <a:close/>
              </a:path>
            </a:pathLst>
          </a:custGeom>
          <a:blipFill>
            <a:blip r:embed="rId2">
              <a:alphaModFix amt="10999"/>
            </a:blip>
            <a:stretch>
              <a:fillRect/>
            </a:stretch>
          </a:blipFill>
        </p:spPr>
        <p:txBody>
          <a:bodyPr/>
          <a:lstStyle/>
          <a:p>
            <a:endParaRPr lang="en-GB"/>
          </a:p>
        </p:txBody>
      </p:sp>
      <p:grpSp>
        <p:nvGrpSpPr>
          <p:cNvPr id="3" name="Group 3"/>
          <p:cNvGrpSpPr/>
          <p:nvPr/>
        </p:nvGrpSpPr>
        <p:grpSpPr>
          <a:xfrm>
            <a:off x="0" y="651219"/>
            <a:ext cx="18775720" cy="1250020"/>
            <a:chOff x="0" y="0"/>
            <a:chExt cx="7425681" cy="494375"/>
          </a:xfrm>
        </p:grpSpPr>
        <p:sp>
          <p:nvSpPr>
            <p:cNvPr id="4" name="Freeform 4"/>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5" name="TextBox 5"/>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6" name="Freeform 6"/>
          <p:cNvSpPr/>
          <p:nvPr/>
        </p:nvSpPr>
        <p:spPr>
          <a:xfrm>
            <a:off x="1445567" y="142015"/>
            <a:ext cx="2339840" cy="2336915"/>
          </a:xfrm>
          <a:custGeom>
            <a:avLst/>
            <a:gdLst/>
            <a:ahLst/>
            <a:cxnLst/>
            <a:rect l="l" t="t" r="r" b="b"/>
            <a:pathLst>
              <a:path w="2339840" h="2336915">
                <a:moveTo>
                  <a:pt x="0" y="0"/>
                </a:moveTo>
                <a:lnTo>
                  <a:pt x="2339840" y="0"/>
                </a:lnTo>
                <a:lnTo>
                  <a:pt x="2339840" y="2336916"/>
                </a:lnTo>
                <a:lnTo>
                  <a:pt x="0" y="233691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sp>
        <p:nvSpPr>
          <p:cNvPr id="7" name="TextBox 7"/>
          <p:cNvSpPr txBox="1"/>
          <p:nvPr/>
        </p:nvSpPr>
        <p:spPr>
          <a:xfrm>
            <a:off x="4310338" y="784538"/>
            <a:ext cx="9667324" cy="937570"/>
          </a:xfrm>
          <a:prstGeom prst="rect">
            <a:avLst/>
          </a:prstGeom>
        </p:spPr>
        <p:txBody>
          <a:bodyPr lIns="0" tIns="0" rIns="0" bIns="0" rtlCol="0" anchor="t">
            <a:spAutoFit/>
          </a:bodyPr>
          <a:lstStyle/>
          <a:p>
            <a:pPr algn="ctr">
              <a:lnSpc>
                <a:spcPts val="7645"/>
              </a:lnSpc>
              <a:spcBef>
                <a:spcPct val="0"/>
              </a:spcBef>
            </a:pPr>
            <a:r>
              <a:rPr lang="en-US" sz="5461" b="1">
                <a:solidFill>
                  <a:srgbClr val="FFFFFF"/>
                </a:solidFill>
                <a:latin typeface="Montserrat Classic Bold"/>
                <a:ea typeface="Montserrat Classic Bold"/>
                <a:cs typeface="Montserrat Classic Bold"/>
                <a:sym typeface="Montserrat Classic Bold"/>
              </a:rPr>
              <a:t>Extreme Weather in the UK</a:t>
            </a:r>
          </a:p>
        </p:txBody>
      </p:sp>
      <p:sp>
        <p:nvSpPr>
          <p:cNvPr id="8" name="TextBox 8"/>
          <p:cNvSpPr txBox="1"/>
          <p:nvPr/>
        </p:nvSpPr>
        <p:spPr>
          <a:xfrm>
            <a:off x="4862490" y="1982415"/>
            <a:ext cx="8563020" cy="1012081"/>
          </a:xfrm>
          <a:prstGeom prst="rect">
            <a:avLst/>
          </a:prstGeom>
        </p:spPr>
        <p:txBody>
          <a:bodyPr lIns="0" tIns="0" rIns="0" bIns="0" rtlCol="0" anchor="t">
            <a:spAutoFit/>
          </a:bodyPr>
          <a:lstStyle/>
          <a:p>
            <a:pPr algn="ctr">
              <a:lnSpc>
                <a:spcPts val="8259"/>
              </a:lnSpc>
              <a:spcBef>
                <a:spcPct val="0"/>
              </a:spcBef>
            </a:pPr>
            <a:r>
              <a:rPr lang="en-US" sz="5899" b="1">
                <a:solidFill>
                  <a:srgbClr val="000000"/>
                </a:solidFill>
                <a:latin typeface="Montserrat Classic Bold"/>
                <a:ea typeface="Montserrat Classic Bold"/>
                <a:cs typeface="Montserrat Classic Bold"/>
                <a:sym typeface="Montserrat Classic Bold"/>
              </a:rPr>
              <a:t>EXTREME HOT SPELLS</a:t>
            </a:r>
          </a:p>
        </p:txBody>
      </p:sp>
      <p:grpSp>
        <p:nvGrpSpPr>
          <p:cNvPr id="9" name="Group 9"/>
          <p:cNvGrpSpPr/>
          <p:nvPr/>
        </p:nvGrpSpPr>
        <p:grpSpPr>
          <a:xfrm>
            <a:off x="8923288" y="3261196"/>
            <a:ext cx="8794311" cy="6123542"/>
            <a:chOff x="0" y="0"/>
            <a:chExt cx="11725748" cy="8164723"/>
          </a:xfrm>
        </p:grpSpPr>
        <p:sp>
          <p:nvSpPr>
            <p:cNvPr id="10" name="Freeform 10"/>
            <p:cNvSpPr/>
            <p:nvPr/>
          </p:nvSpPr>
          <p:spPr>
            <a:xfrm>
              <a:off x="0" y="0"/>
              <a:ext cx="11725748" cy="8164723"/>
            </a:xfrm>
            <a:custGeom>
              <a:avLst/>
              <a:gdLst/>
              <a:ahLst/>
              <a:cxnLst/>
              <a:rect l="l" t="t" r="r" b="b"/>
              <a:pathLst>
                <a:path w="11725748" h="8164723">
                  <a:moveTo>
                    <a:pt x="0" y="0"/>
                  </a:moveTo>
                  <a:lnTo>
                    <a:pt x="11725748" y="0"/>
                  </a:lnTo>
                  <a:lnTo>
                    <a:pt x="11725748" y="8164723"/>
                  </a:lnTo>
                  <a:lnTo>
                    <a:pt x="0" y="8164723"/>
                  </a:lnTo>
                  <a:lnTo>
                    <a:pt x="0" y="0"/>
                  </a:lnTo>
                  <a:close/>
                </a:path>
              </a:pathLst>
            </a:custGeom>
            <a:blipFill>
              <a:blip r:embed="rId4"/>
              <a:stretch>
                <a:fillRect l="-36720" t="-15601" r="-6380"/>
              </a:stretch>
            </a:blipFill>
          </p:spPr>
          <p:txBody>
            <a:bodyPr/>
            <a:lstStyle/>
            <a:p>
              <a:endParaRPr lang="en-GB"/>
            </a:p>
          </p:txBody>
        </p:sp>
        <p:sp>
          <p:nvSpPr>
            <p:cNvPr id="11" name="TextBox 11"/>
            <p:cNvSpPr txBox="1"/>
            <p:nvPr/>
          </p:nvSpPr>
          <p:spPr>
            <a:xfrm>
              <a:off x="26788" y="7796821"/>
              <a:ext cx="6818930" cy="212184"/>
            </a:xfrm>
            <a:prstGeom prst="rect">
              <a:avLst/>
            </a:prstGeom>
          </p:spPr>
          <p:txBody>
            <a:bodyPr lIns="0" tIns="0" rIns="0" bIns="0" rtlCol="0" anchor="t">
              <a:spAutoFit/>
            </a:bodyPr>
            <a:lstStyle/>
            <a:p>
              <a:pPr algn="ctr">
                <a:lnSpc>
                  <a:spcPts val="1330"/>
                </a:lnSpc>
                <a:spcBef>
                  <a:spcPct val="0"/>
                </a:spcBef>
              </a:pPr>
              <a:r>
                <a:rPr lang="en-US" sz="950">
                  <a:solidFill>
                    <a:srgbClr val="FFFFFF"/>
                  </a:solidFill>
                  <a:latin typeface="Montserrat Classic"/>
                  <a:ea typeface="Montserrat Classic"/>
                  <a:cs typeface="Montserrat Classic"/>
                  <a:sym typeface="Montserrat Classic"/>
                </a:rPr>
                <a:t>Llangrannog Beach cc-by-sa/2.0 - © Shaun Ferguson - geograph.org.uk/p/7669308</a:t>
              </a:r>
            </a:p>
          </p:txBody>
        </p:sp>
      </p:grpSp>
      <p:sp>
        <p:nvSpPr>
          <p:cNvPr id="12" name="Freeform 12"/>
          <p:cNvSpPr/>
          <p:nvPr/>
        </p:nvSpPr>
        <p:spPr>
          <a:xfrm>
            <a:off x="14139684" y="7658639"/>
            <a:ext cx="4148316" cy="2628361"/>
          </a:xfrm>
          <a:custGeom>
            <a:avLst/>
            <a:gdLst/>
            <a:ahLst/>
            <a:cxnLst/>
            <a:rect l="l" t="t" r="r" b="b"/>
            <a:pathLst>
              <a:path w="4148316" h="2628361">
                <a:moveTo>
                  <a:pt x="0" y="0"/>
                </a:moveTo>
                <a:lnTo>
                  <a:pt x="4148316" y="0"/>
                </a:lnTo>
                <a:lnTo>
                  <a:pt x="4148316" y="2628361"/>
                </a:lnTo>
                <a:lnTo>
                  <a:pt x="0" y="2628361"/>
                </a:lnTo>
                <a:lnTo>
                  <a:pt x="0" y="0"/>
                </a:lnTo>
                <a:close/>
              </a:path>
            </a:pathLst>
          </a:custGeom>
          <a:blipFill>
            <a:blip r:embed="rId5"/>
            <a:stretch>
              <a:fillRect l="-25363" t="-23128" r="-49588" b="-152995"/>
            </a:stretch>
          </a:blipFill>
        </p:spPr>
        <p:txBody>
          <a:bodyPr/>
          <a:lstStyle/>
          <a:p>
            <a:endParaRPr lang="en-GB"/>
          </a:p>
        </p:txBody>
      </p:sp>
      <p:sp>
        <p:nvSpPr>
          <p:cNvPr id="13" name="Freeform 13"/>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6"/>
            <a:stretch>
              <a:fillRect l="-21116" r="-19874" b="-67942"/>
            </a:stretch>
          </a:blipFill>
        </p:spPr>
        <p:txBody>
          <a:bodyPr/>
          <a:lstStyle/>
          <a:p>
            <a:endParaRPr lang="en-GB"/>
          </a:p>
        </p:txBody>
      </p:sp>
      <p:sp>
        <p:nvSpPr>
          <p:cNvPr id="14" name="TextBox 14"/>
          <p:cNvSpPr txBox="1"/>
          <p:nvPr/>
        </p:nvSpPr>
        <p:spPr>
          <a:xfrm>
            <a:off x="323852" y="3265205"/>
            <a:ext cx="8514772" cy="6366510"/>
          </a:xfrm>
          <a:prstGeom prst="rect">
            <a:avLst/>
          </a:prstGeom>
        </p:spPr>
        <p:txBody>
          <a:bodyPr lIns="0" tIns="0" rIns="0" bIns="0" rtlCol="0" anchor="t">
            <a:spAutoFit/>
          </a:bodyPr>
          <a:lstStyle/>
          <a:p>
            <a:pPr algn="ctr">
              <a:lnSpc>
                <a:spcPts val="5040"/>
              </a:lnSpc>
              <a:spcBef>
                <a:spcPct val="0"/>
              </a:spcBef>
            </a:pPr>
            <a:r>
              <a:rPr lang="en-US" sz="3600" b="1">
                <a:solidFill>
                  <a:srgbClr val="000000"/>
                </a:solidFill>
                <a:latin typeface="Montserrat Classic Bold"/>
                <a:ea typeface="Montserrat Classic Bold"/>
                <a:cs typeface="Montserrat Classic Bold"/>
                <a:sym typeface="Montserrat Classic Bold"/>
              </a:rPr>
              <a:t>Extreme hot spells </a:t>
            </a:r>
            <a:r>
              <a:rPr lang="en-US" sz="3600">
                <a:solidFill>
                  <a:srgbClr val="000000"/>
                </a:solidFill>
                <a:latin typeface="Montserrat Classic"/>
                <a:ea typeface="Montserrat Classic"/>
                <a:cs typeface="Montserrat Classic"/>
                <a:sym typeface="Montserrat Classic"/>
              </a:rPr>
              <a:t>are prolonged periods of unusually hot weather, often with high humidity. These hot spells typically occur during the summer and can lead to conditions like droughts and thunderstorms. </a:t>
            </a:r>
          </a:p>
          <a:p>
            <a:pPr algn="ctr">
              <a:lnSpc>
                <a:spcPts val="5040"/>
              </a:lnSpc>
              <a:spcBef>
                <a:spcPct val="0"/>
              </a:spcBef>
            </a:pPr>
            <a:r>
              <a:rPr lang="en-US" sz="3600">
                <a:solidFill>
                  <a:srgbClr val="000000"/>
                </a:solidFill>
                <a:latin typeface="Montserrat Classic"/>
                <a:ea typeface="Montserrat Classic"/>
                <a:cs typeface="Montserrat Classic"/>
                <a:sym typeface="Montserrat Classic"/>
              </a:rPr>
              <a:t>High temperatures during these spells can lead to dehydration, heat exhaustion, sunburn, and wildfires due to dry vegetation.</a:t>
            </a:r>
          </a:p>
        </p:txBody>
      </p:sp>
      <p:sp>
        <p:nvSpPr>
          <p:cNvPr id="16" name="TextBox 15">
            <a:extLst>
              <a:ext uri="{FF2B5EF4-FFF2-40B4-BE49-F238E27FC236}">
                <a16:creationId xmlns:a16="http://schemas.microsoft.com/office/drawing/2014/main" id="{3C5D6CD2-169E-1DAC-926F-C749E365B6A1}"/>
              </a:ext>
            </a:extLst>
          </p:cNvPr>
          <p:cNvSpPr txBox="1"/>
          <p:nvPr/>
        </p:nvSpPr>
        <p:spPr>
          <a:xfrm>
            <a:off x="16842433" y="187517"/>
            <a:ext cx="1209823" cy="227178"/>
          </a:xfrm>
          <a:prstGeom prst="rect">
            <a:avLst/>
          </a:prstGeom>
        </p:spPr>
        <p:txBody>
          <a:bodyPr wrap="square" lIns="0" tIns="0" rIns="0" bIns="0" rtlCol="0" anchor="t">
            <a:spAutoFit/>
          </a:bodyPr>
          <a:lstStyle/>
          <a:p>
            <a:pPr algn="ctr">
              <a:lnSpc>
                <a:spcPts val="1959"/>
              </a:lnSpc>
              <a:spcBef>
                <a:spcPct val="0"/>
              </a:spcBef>
            </a:pPr>
            <a:r>
              <a:rPr lang="en-US" sz="1399" dirty="0">
                <a:solidFill>
                  <a:srgbClr val="000000"/>
                </a:solidFill>
                <a:latin typeface="Montserrat Classic"/>
                <a:ea typeface="Montserrat Classic"/>
                <a:cs typeface="Montserrat Classic"/>
                <a:sym typeface="Montserrat Classic"/>
              </a:rPr>
              <a:t>FT Q C50 R2</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852" y="-3139650"/>
            <a:ext cx="17964148" cy="17964148"/>
          </a:xfrm>
          <a:custGeom>
            <a:avLst/>
            <a:gdLst/>
            <a:ahLst/>
            <a:cxnLst/>
            <a:rect l="l" t="t" r="r" b="b"/>
            <a:pathLst>
              <a:path w="17964148" h="17964148">
                <a:moveTo>
                  <a:pt x="0" y="0"/>
                </a:moveTo>
                <a:lnTo>
                  <a:pt x="17964148" y="0"/>
                </a:lnTo>
                <a:lnTo>
                  <a:pt x="17964148" y="17964147"/>
                </a:lnTo>
                <a:lnTo>
                  <a:pt x="0" y="17964147"/>
                </a:lnTo>
                <a:lnTo>
                  <a:pt x="0" y="0"/>
                </a:lnTo>
                <a:close/>
              </a:path>
            </a:pathLst>
          </a:custGeom>
          <a:blipFill>
            <a:blip r:embed="rId3">
              <a:alphaModFix amt="10999"/>
            </a:blip>
            <a:stretch>
              <a:fillRect/>
            </a:stretch>
          </a:blipFill>
        </p:spPr>
        <p:txBody>
          <a:bodyPr/>
          <a:lstStyle/>
          <a:p>
            <a:endParaRPr lang="en-GB"/>
          </a:p>
        </p:txBody>
      </p:sp>
      <p:sp>
        <p:nvSpPr>
          <p:cNvPr id="3" name="Freeform 3"/>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4"/>
            <a:stretch>
              <a:fillRect l="-21116" r="-19874" b="-67942"/>
            </a:stretch>
          </a:blipFill>
        </p:spPr>
        <p:txBody>
          <a:bodyPr/>
          <a:lstStyle/>
          <a:p>
            <a:endParaRPr lang="en-GB"/>
          </a:p>
        </p:txBody>
      </p:sp>
      <p:grpSp>
        <p:nvGrpSpPr>
          <p:cNvPr id="4" name="Group 4"/>
          <p:cNvGrpSpPr/>
          <p:nvPr/>
        </p:nvGrpSpPr>
        <p:grpSpPr>
          <a:xfrm>
            <a:off x="0" y="651219"/>
            <a:ext cx="18775720" cy="1250020"/>
            <a:chOff x="0" y="0"/>
            <a:chExt cx="7425681" cy="494375"/>
          </a:xfrm>
        </p:grpSpPr>
        <p:sp>
          <p:nvSpPr>
            <p:cNvPr id="5" name="Freeform 5"/>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6" name="TextBox 6"/>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7" name="Freeform 7"/>
          <p:cNvSpPr/>
          <p:nvPr/>
        </p:nvSpPr>
        <p:spPr>
          <a:xfrm>
            <a:off x="1445567" y="142015"/>
            <a:ext cx="2339840" cy="2336915"/>
          </a:xfrm>
          <a:custGeom>
            <a:avLst/>
            <a:gdLst/>
            <a:ahLst/>
            <a:cxnLst/>
            <a:rect l="l" t="t" r="r" b="b"/>
            <a:pathLst>
              <a:path w="2339840" h="2336915">
                <a:moveTo>
                  <a:pt x="0" y="0"/>
                </a:moveTo>
                <a:lnTo>
                  <a:pt x="2339840" y="0"/>
                </a:lnTo>
                <a:lnTo>
                  <a:pt x="2339840" y="2336916"/>
                </a:lnTo>
                <a:lnTo>
                  <a:pt x="0" y="2336916"/>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a:p>
        </p:txBody>
      </p:sp>
      <p:sp>
        <p:nvSpPr>
          <p:cNvPr id="8" name="TextBox 8"/>
          <p:cNvSpPr txBox="1"/>
          <p:nvPr/>
        </p:nvSpPr>
        <p:spPr>
          <a:xfrm>
            <a:off x="4310338" y="784538"/>
            <a:ext cx="9667324" cy="937570"/>
          </a:xfrm>
          <a:prstGeom prst="rect">
            <a:avLst/>
          </a:prstGeom>
        </p:spPr>
        <p:txBody>
          <a:bodyPr lIns="0" tIns="0" rIns="0" bIns="0" rtlCol="0" anchor="t">
            <a:spAutoFit/>
          </a:bodyPr>
          <a:lstStyle/>
          <a:p>
            <a:pPr algn="ctr">
              <a:lnSpc>
                <a:spcPts val="7645"/>
              </a:lnSpc>
              <a:spcBef>
                <a:spcPct val="0"/>
              </a:spcBef>
            </a:pPr>
            <a:r>
              <a:rPr lang="en-US" sz="5461" b="1">
                <a:solidFill>
                  <a:srgbClr val="FFFFFF"/>
                </a:solidFill>
                <a:latin typeface="Montserrat Classic Bold"/>
                <a:ea typeface="Montserrat Classic Bold"/>
                <a:cs typeface="Montserrat Classic Bold"/>
                <a:sym typeface="Montserrat Classic Bold"/>
              </a:rPr>
              <a:t>Extreme Weather in the UK</a:t>
            </a:r>
          </a:p>
        </p:txBody>
      </p:sp>
      <p:sp>
        <p:nvSpPr>
          <p:cNvPr id="9" name="TextBox 9"/>
          <p:cNvSpPr txBox="1"/>
          <p:nvPr/>
        </p:nvSpPr>
        <p:spPr>
          <a:xfrm>
            <a:off x="4629492" y="1982415"/>
            <a:ext cx="9029017" cy="1012081"/>
          </a:xfrm>
          <a:prstGeom prst="rect">
            <a:avLst/>
          </a:prstGeom>
        </p:spPr>
        <p:txBody>
          <a:bodyPr lIns="0" tIns="0" rIns="0" bIns="0" rtlCol="0" anchor="t">
            <a:spAutoFit/>
          </a:bodyPr>
          <a:lstStyle/>
          <a:p>
            <a:pPr algn="ctr">
              <a:lnSpc>
                <a:spcPts val="8259"/>
              </a:lnSpc>
              <a:spcBef>
                <a:spcPct val="0"/>
              </a:spcBef>
            </a:pPr>
            <a:r>
              <a:rPr lang="en-US" sz="5899" b="1">
                <a:solidFill>
                  <a:srgbClr val="000000"/>
                </a:solidFill>
                <a:latin typeface="Montserrat Classic Bold"/>
                <a:ea typeface="Montserrat Classic Bold"/>
                <a:cs typeface="Montserrat Classic Bold"/>
                <a:sym typeface="Montserrat Classic Bold"/>
              </a:rPr>
              <a:t>EXTREME COLD SPELLS</a:t>
            </a:r>
          </a:p>
        </p:txBody>
      </p:sp>
      <p:sp>
        <p:nvSpPr>
          <p:cNvPr id="10" name="TextBox 10"/>
          <p:cNvSpPr txBox="1"/>
          <p:nvPr/>
        </p:nvSpPr>
        <p:spPr>
          <a:xfrm>
            <a:off x="8819182" y="3173434"/>
            <a:ext cx="9352954" cy="5700087"/>
          </a:xfrm>
          <a:prstGeom prst="rect">
            <a:avLst/>
          </a:prstGeom>
        </p:spPr>
        <p:txBody>
          <a:bodyPr wrap="square" lIns="0" tIns="0" rIns="0" bIns="0" rtlCol="0" anchor="t">
            <a:spAutoFit/>
          </a:bodyPr>
          <a:lstStyle/>
          <a:p>
            <a:pPr algn="ctr">
              <a:lnSpc>
                <a:spcPts val="5040"/>
              </a:lnSpc>
              <a:spcBef>
                <a:spcPct val="0"/>
              </a:spcBef>
            </a:pPr>
            <a:r>
              <a:rPr lang="en-US" sz="3600" b="1" dirty="0">
                <a:solidFill>
                  <a:srgbClr val="000000"/>
                </a:solidFill>
                <a:latin typeface="Montserrat Classic Bold"/>
                <a:ea typeface="Montserrat Classic Bold"/>
                <a:cs typeface="Montserrat Classic Bold"/>
                <a:sym typeface="Montserrat Classic Bold"/>
              </a:rPr>
              <a:t>Extreme cold spells </a:t>
            </a:r>
            <a:r>
              <a:rPr lang="en-US" sz="3600" dirty="0">
                <a:solidFill>
                  <a:srgbClr val="000000"/>
                </a:solidFill>
                <a:latin typeface="Montserrat Classic"/>
                <a:ea typeface="Montserrat Classic"/>
                <a:cs typeface="Montserrat Classic"/>
                <a:sym typeface="Montserrat Classic"/>
              </a:rPr>
              <a:t>are prolonged periods of unusually cold weather, occurring during the UK winter. These spells often bring freezing temperatures, heavy snow and ice, creating hazardous walking and driving conditions. Extreme cold weather can also lead to health issues in people, such as hypothermia and increased risk of influenza (flu).       </a:t>
            </a:r>
            <a:r>
              <a:rPr lang="en-US" sz="3600" b="1" dirty="0">
                <a:solidFill>
                  <a:srgbClr val="000000"/>
                </a:solidFill>
                <a:latin typeface="Montserrat Classic Bold"/>
                <a:ea typeface="Montserrat Classic Bold"/>
                <a:cs typeface="Montserrat Classic Bold"/>
                <a:sym typeface="Montserrat Classic Bold"/>
              </a:rPr>
              <a:t>      </a:t>
            </a:r>
          </a:p>
        </p:txBody>
      </p:sp>
      <p:grpSp>
        <p:nvGrpSpPr>
          <p:cNvPr id="11" name="Group 11"/>
          <p:cNvGrpSpPr/>
          <p:nvPr/>
        </p:nvGrpSpPr>
        <p:grpSpPr>
          <a:xfrm>
            <a:off x="323852" y="3175471"/>
            <a:ext cx="8356241" cy="6828323"/>
            <a:chOff x="0" y="0"/>
            <a:chExt cx="11141655" cy="9104431"/>
          </a:xfrm>
        </p:grpSpPr>
        <p:sp>
          <p:nvSpPr>
            <p:cNvPr id="12" name="Freeform 12"/>
            <p:cNvSpPr/>
            <p:nvPr/>
          </p:nvSpPr>
          <p:spPr>
            <a:xfrm>
              <a:off x="0" y="0"/>
              <a:ext cx="11141655" cy="9104431"/>
            </a:xfrm>
            <a:custGeom>
              <a:avLst/>
              <a:gdLst/>
              <a:ahLst/>
              <a:cxnLst/>
              <a:rect l="l" t="t" r="r" b="b"/>
              <a:pathLst>
                <a:path w="11141655" h="9104431">
                  <a:moveTo>
                    <a:pt x="0" y="0"/>
                  </a:moveTo>
                  <a:lnTo>
                    <a:pt x="11141655" y="0"/>
                  </a:lnTo>
                  <a:lnTo>
                    <a:pt x="11141655" y="9104431"/>
                  </a:lnTo>
                  <a:lnTo>
                    <a:pt x="0" y="9104431"/>
                  </a:lnTo>
                  <a:lnTo>
                    <a:pt x="0" y="0"/>
                  </a:lnTo>
                  <a:close/>
                </a:path>
              </a:pathLst>
            </a:custGeom>
            <a:blipFill>
              <a:blip r:embed="rId6"/>
              <a:stretch>
                <a:fillRect l="-4476" r="-4476"/>
              </a:stretch>
            </a:blipFill>
          </p:spPr>
          <p:txBody>
            <a:bodyPr/>
            <a:lstStyle/>
            <a:p>
              <a:endParaRPr lang="en-GB"/>
            </a:p>
          </p:txBody>
        </p:sp>
        <p:sp>
          <p:nvSpPr>
            <p:cNvPr id="13" name="TextBox 13"/>
            <p:cNvSpPr txBox="1"/>
            <p:nvPr/>
          </p:nvSpPr>
          <p:spPr>
            <a:xfrm>
              <a:off x="0" y="8879547"/>
              <a:ext cx="7908153" cy="212184"/>
            </a:xfrm>
            <a:prstGeom prst="rect">
              <a:avLst/>
            </a:prstGeom>
          </p:spPr>
          <p:txBody>
            <a:bodyPr lIns="0" tIns="0" rIns="0" bIns="0" rtlCol="0" anchor="t">
              <a:spAutoFit/>
            </a:bodyPr>
            <a:lstStyle/>
            <a:p>
              <a:pPr algn="ctr">
                <a:lnSpc>
                  <a:spcPts val="1330"/>
                </a:lnSpc>
                <a:spcBef>
                  <a:spcPct val="0"/>
                </a:spcBef>
              </a:pPr>
              <a:r>
                <a:rPr lang="en-US" sz="950">
                  <a:solidFill>
                    <a:srgbClr val="FFFFFF"/>
                  </a:solidFill>
                  <a:latin typeface="Montserrat Classic"/>
                  <a:ea typeface="Montserrat Classic"/>
                  <a:cs typeface="Montserrat Classic"/>
                  <a:sym typeface="Montserrat Classic"/>
                </a:rPr>
                <a:t>Windermere Road, Coulsdon in the snowcc-by-sa/2.0 - © Dr Neil Clifton - geograph.org.uk/p/1181176</a:t>
              </a:r>
            </a:p>
          </p:txBody>
        </p:sp>
      </p:grpSp>
      <p:grpSp>
        <p:nvGrpSpPr>
          <p:cNvPr id="14" name="Group 14"/>
          <p:cNvGrpSpPr/>
          <p:nvPr/>
        </p:nvGrpSpPr>
        <p:grpSpPr>
          <a:xfrm>
            <a:off x="1884045" y="8229600"/>
            <a:ext cx="891540" cy="221933"/>
            <a:chOff x="0" y="0"/>
            <a:chExt cx="1188720" cy="295910"/>
          </a:xfrm>
        </p:grpSpPr>
        <p:sp>
          <p:nvSpPr>
            <p:cNvPr id="15" name="Freeform 15"/>
            <p:cNvSpPr/>
            <p:nvPr/>
          </p:nvSpPr>
          <p:spPr>
            <a:xfrm>
              <a:off x="50800" y="39370"/>
              <a:ext cx="1088390" cy="228600"/>
            </a:xfrm>
            <a:custGeom>
              <a:avLst/>
              <a:gdLst/>
              <a:ahLst/>
              <a:cxnLst/>
              <a:rect l="l" t="t" r="r" b="b"/>
              <a:pathLst>
                <a:path w="1088390" h="228600">
                  <a:moveTo>
                    <a:pt x="68580" y="46990"/>
                  </a:moveTo>
                  <a:cubicBezTo>
                    <a:pt x="882650" y="26670"/>
                    <a:pt x="974090" y="0"/>
                    <a:pt x="1022350" y="13970"/>
                  </a:cubicBezTo>
                  <a:cubicBezTo>
                    <a:pt x="1045210" y="20320"/>
                    <a:pt x="1057910" y="31750"/>
                    <a:pt x="1069340" y="46990"/>
                  </a:cubicBezTo>
                  <a:cubicBezTo>
                    <a:pt x="1079500" y="60960"/>
                    <a:pt x="1088390" y="82550"/>
                    <a:pt x="1085850" y="101600"/>
                  </a:cubicBezTo>
                  <a:cubicBezTo>
                    <a:pt x="1083310" y="124460"/>
                    <a:pt x="1064260" y="161290"/>
                    <a:pt x="1045210" y="175260"/>
                  </a:cubicBezTo>
                  <a:cubicBezTo>
                    <a:pt x="1029970" y="186690"/>
                    <a:pt x="1008380" y="190500"/>
                    <a:pt x="989330" y="189230"/>
                  </a:cubicBezTo>
                  <a:cubicBezTo>
                    <a:pt x="971550" y="187960"/>
                    <a:pt x="949960" y="180340"/>
                    <a:pt x="937260" y="166370"/>
                  </a:cubicBezTo>
                  <a:cubicBezTo>
                    <a:pt x="920750" y="149860"/>
                    <a:pt x="904240" y="113030"/>
                    <a:pt x="908050" y="87630"/>
                  </a:cubicBezTo>
                  <a:cubicBezTo>
                    <a:pt x="910590" y="63500"/>
                    <a:pt x="935990" y="31750"/>
                    <a:pt x="956310" y="19050"/>
                  </a:cubicBezTo>
                  <a:cubicBezTo>
                    <a:pt x="972820" y="10160"/>
                    <a:pt x="994410" y="6350"/>
                    <a:pt x="1013460" y="11430"/>
                  </a:cubicBezTo>
                  <a:cubicBezTo>
                    <a:pt x="1035050" y="17780"/>
                    <a:pt x="1069340" y="40640"/>
                    <a:pt x="1078230" y="63500"/>
                  </a:cubicBezTo>
                  <a:cubicBezTo>
                    <a:pt x="1088390" y="86360"/>
                    <a:pt x="1083310" y="127000"/>
                    <a:pt x="1071880" y="147320"/>
                  </a:cubicBezTo>
                  <a:cubicBezTo>
                    <a:pt x="1062990" y="165100"/>
                    <a:pt x="1045210" y="177800"/>
                    <a:pt x="1027430" y="184150"/>
                  </a:cubicBezTo>
                  <a:cubicBezTo>
                    <a:pt x="1009650" y="189230"/>
                    <a:pt x="986790" y="176530"/>
                    <a:pt x="963930" y="179070"/>
                  </a:cubicBezTo>
                  <a:cubicBezTo>
                    <a:pt x="937260" y="182880"/>
                    <a:pt x="923290" y="198120"/>
                    <a:pt x="878840" y="204470"/>
                  </a:cubicBezTo>
                  <a:cubicBezTo>
                    <a:pt x="748030" y="223520"/>
                    <a:pt x="172720" y="228600"/>
                    <a:pt x="67310" y="201930"/>
                  </a:cubicBezTo>
                  <a:cubicBezTo>
                    <a:pt x="40640" y="195580"/>
                    <a:pt x="30480" y="189230"/>
                    <a:pt x="19050" y="175260"/>
                  </a:cubicBezTo>
                  <a:cubicBezTo>
                    <a:pt x="7620" y="162560"/>
                    <a:pt x="0" y="140970"/>
                    <a:pt x="0" y="124460"/>
                  </a:cubicBezTo>
                  <a:cubicBezTo>
                    <a:pt x="0" y="106680"/>
                    <a:pt x="8890" y="85090"/>
                    <a:pt x="20320" y="72390"/>
                  </a:cubicBezTo>
                  <a:cubicBezTo>
                    <a:pt x="31750" y="59690"/>
                    <a:pt x="68580" y="46990"/>
                    <a:pt x="68580" y="46990"/>
                  </a:cubicBezTo>
                </a:path>
              </a:pathLst>
            </a:custGeom>
            <a:solidFill>
              <a:srgbClr val="707070"/>
            </a:solidFill>
            <a:ln cap="sq">
              <a:noFill/>
              <a:prstDash val="solid"/>
              <a:miter/>
            </a:ln>
          </p:spPr>
          <p:txBody>
            <a:bodyPr/>
            <a:lstStyle/>
            <a:p>
              <a:endParaRPr lang="en-GB"/>
            </a:p>
          </p:txBody>
        </p:sp>
      </p:grpSp>
      <p:sp>
        <p:nvSpPr>
          <p:cNvPr id="17" name="TextBox 15">
            <a:extLst>
              <a:ext uri="{FF2B5EF4-FFF2-40B4-BE49-F238E27FC236}">
                <a16:creationId xmlns:a16="http://schemas.microsoft.com/office/drawing/2014/main" id="{F9C8A162-2447-3AD8-7A4A-3CEC9A282BB1}"/>
              </a:ext>
            </a:extLst>
          </p:cNvPr>
          <p:cNvSpPr txBox="1"/>
          <p:nvPr/>
        </p:nvSpPr>
        <p:spPr>
          <a:xfrm>
            <a:off x="16842433" y="187517"/>
            <a:ext cx="1209823" cy="227178"/>
          </a:xfrm>
          <a:prstGeom prst="rect">
            <a:avLst/>
          </a:prstGeom>
        </p:spPr>
        <p:txBody>
          <a:bodyPr wrap="square" lIns="0" tIns="0" rIns="0" bIns="0" rtlCol="0" anchor="t">
            <a:spAutoFit/>
          </a:bodyPr>
          <a:lstStyle/>
          <a:p>
            <a:pPr algn="ctr">
              <a:lnSpc>
                <a:spcPts val="1959"/>
              </a:lnSpc>
              <a:spcBef>
                <a:spcPct val="0"/>
              </a:spcBef>
            </a:pPr>
            <a:r>
              <a:rPr lang="en-US" sz="1399" dirty="0">
                <a:solidFill>
                  <a:srgbClr val="000000"/>
                </a:solidFill>
                <a:latin typeface="Montserrat Classic"/>
                <a:ea typeface="Montserrat Classic"/>
                <a:cs typeface="Montserrat Classic"/>
                <a:sym typeface="Montserrat Classic"/>
              </a:rPr>
              <a:t>FT Q C50 R2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852" y="-3139650"/>
            <a:ext cx="17964148" cy="17964148"/>
          </a:xfrm>
          <a:custGeom>
            <a:avLst/>
            <a:gdLst/>
            <a:ahLst/>
            <a:cxnLst/>
            <a:rect l="l" t="t" r="r" b="b"/>
            <a:pathLst>
              <a:path w="17964148" h="17964148">
                <a:moveTo>
                  <a:pt x="0" y="0"/>
                </a:moveTo>
                <a:lnTo>
                  <a:pt x="17964148" y="0"/>
                </a:lnTo>
                <a:lnTo>
                  <a:pt x="17964148" y="17964147"/>
                </a:lnTo>
                <a:lnTo>
                  <a:pt x="0" y="17964147"/>
                </a:lnTo>
                <a:lnTo>
                  <a:pt x="0" y="0"/>
                </a:lnTo>
                <a:close/>
              </a:path>
            </a:pathLst>
          </a:custGeom>
          <a:blipFill>
            <a:blip r:embed="rId2">
              <a:alphaModFix amt="10999"/>
            </a:blip>
            <a:stretch>
              <a:fillRect/>
            </a:stretch>
          </a:blipFill>
        </p:spPr>
        <p:txBody>
          <a:bodyPr/>
          <a:lstStyle/>
          <a:p>
            <a:endParaRPr lang="en-GB"/>
          </a:p>
        </p:txBody>
      </p:sp>
      <p:sp>
        <p:nvSpPr>
          <p:cNvPr id="3" name="Freeform 3"/>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3"/>
            <a:stretch>
              <a:fillRect l="-21116" r="-19874" b="-67942"/>
            </a:stretch>
          </a:blipFill>
        </p:spPr>
        <p:txBody>
          <a:bodyPr/>
          <a:lstStyle/>
          <a:p>
            <a:endParaRPr lang="en-GB"/>
          </a:p>
        </p:txBody>
      </p:sp>
      <p:grpSp>
        <p:nvGrpSpPr>
          <p:cNvPr id="4" name="Group 4"/>
          <p:cNvGrpSpPr/>
          <p:nvPr/>
        </p:nvGrpSpPr>
        <p:grpSpPr>
          <a:xfrm>
            <a:off x="0" y="651219"/>
            <a:ext cx="18775720" cy="1250020"/>
            <a:chOff x="0" y="0"/>
            <a:chExt cx="7425681" cy="494375"/>
          </a:xfrm>
        </p:grpSpPr>
        <p:sp>
          <p:nvSpPr>
            <p:cNvPr id="5" name="Freeform 5"/>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6" name="TextBox 6"/>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7" name="TextBox 7"/>
          <p:cNvSpPr txBox="1"/>
          <p:nvPr/>
        </p:nvSpPr>
        <p:spPr>
          <a:xfrm>
            <a:off x="792153" y="2600310"/>
            <a:ext cx="3473649" cy="1024832"/>
          </a:xfrm>
          <a:prstGeom prst="rect">
            <a:avLst/>
          </a:prstGeom>
        </p:spPr>
        <p:txBody>
          <a:bodyPr lIns="0" tIns="0" rIns="0" bIns="0" rtlCol="0" anchor="t">
            <a:spAutoFit/>
          </a:bodyPr>
          <a:lstStyle/>
          <a:p>
            <a:pPr>
              <a:lnSpc>
                <a:spcPts val="8959"/>
              </a:lnSpc>
              <a:spcBef>
                <a:spcPct val="0"/>
              </a:spcBef>
            </a:pPr>
            <a:r>
              <a:rPr lang="en-US" sz="6399" b="1" dirty="0">
                <a:solidFill>
                  <a:srgbClr val="000000"/>
                </a:solidFill>
                <a:latin typeface="Montserrat Classic Bold"/>
                <a:ea typeface="Montserrat Classic Bold"/>
                <a:cs typeface="Montserrat Classic Bold"/>
                <a:sym typeface="Montserrat Classic Bold"/>
              </a:rPr>
              <a:t>Starter:  </a:t>
            </a:r>
          </a:p>
        </p:txBody>
      </p:sp>
      <p:sp>
        <p:nvSpPr>
          <p:cNvPr id="8" name="Freeform 8"/>
          <p:cNvSpPr/>
          <p:nvPr/>
        </p:nvSpPr>
        <p:spPr>
          <a:xfrm>
            <a:off x="1445567" y="142015"/>
            <a:ext cx="2339840" cy="2336915"/>
          </a:xfrm>
          <a:custGeom>
            <a:avLst/>
            <a:gdLst/>
            <a:ahLst/>
            <a:cxnLst/>
            <a:rect l="l" t="t" r="r" b="b"/>
            <a:pathLst>
              <a:path w="2339840" h="2336915">
                <a:moveTo>
                  <a:pt x="0" y="0"/>
                </a:moveTo>
                <a:lnTo>
                  <a:pt x="2339840" y="0"/>
                </a:lnTo>
                <a:lnTo>
                  <a:pt x="2339840" y="2336916"/>
                </a:lnTo>
                <a:lnTo>
                  <a:pt x="0" y="2336916"/>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sp>
        <p:nvSpPr>
          <p:cNvPr id="9" name="TextBox 9"/>
          <p:cNvSpPr txBox="1"/>
          <p:nvPr/>
        </p:nvSpPr>
        <p:spPr>
          <a:xfrm>
            <a:off x="4310338" y="784538"/>
            <a:ext cx="9667324" cy="937570"/>
          </a:xfrm>
          <a:prstGeom prst="rect">
            <a:avLst/>
          </a:prstGeom>
        </p:spPr>
        <p:txBody>
          <a:bodyPr lIns="0" tIns="0" rIns="0" bIns="0" rtlCol="0" anchor="t">
            <a:spAutoFit/>
          </a:bodyPr>
          <a:lstStyle/>
          <a:p>
            <a:pPr algn="ctr">
              <a:lnSpc>
                <a:spcPts val="7645"/>
              </a:lnSpc>
              <a:spcBef>
                <a:spcPct val="0"/>
              </a:spcBef>
            </a:pPr>
            <a:r>
              <a:rPr lang="en-US" sz="5461" b="1">
                <a:solidFill>
                  <a:srgbClr val="FFFFFF"/>
                </a:solidFill>
                <a:latin typeface="Montserrat Classic Bold"/>
                <a:ea typeface="Montserrat Classic Bold"/>
                <a:cs typeface="Montserrat Classic Bold"/>
                <a:sym typeface="Montserrat Classic Bold"/>
              </a:rPr>
              <a:t>Extreme Weather in the UK</a:t>
            </a:r>
          </a:p>
        </p:txBody>
      </p:sp>
      <p:sp>
        <p:nvSpPr>
          <p:cNvPr id="10" name="TextBox 10"/>
          <p:cNvSpPr txBox="1"/>
          <p:nvPr/>
        </p:nvSpPr>
        <p:spPr>
          <a:xfrm>
            <a:off x="752477" y="3580686"/>
            <a:ext cx="6750072" cy="622848"/>
          </a:xfrm>
          <a:prstGeom prst="rect">
            <a:avLst/>
          </a:prstGeom>
        </p:spPr>
        <p:txBody>
          <a:bodyPr lIns="0" tIns="0" rIns="0" bIns="0" rtlCol="0" anchor="t">
            <a:spAutoFit/>
          </a:bodyPr>
          <a:lstStyle/>
          <a:p>
            <a:pPr algn="ctr">
              <a:lnSpc>
                <a:spcPts val="5039"/>
              </a:lnSpc>
              <a:spcBef>
                <a:spcPct val="0"/>
              </a:spcBef>
            </a:pPr>
            <a:r>
              <a:rPr lang="en-US" sz="3599" dirty="0">
                <a:solidFill>
                  <a:srgbClr val="000000"/>
                </a:solidFill>
                <a:latin typeface="Montserrat Classic"/>
                <a:ea typeface="Montserrat Classic"/>
                <a:cs typeface="Montserrat Classic"/>
                <a:sym typeface="Montserrat Classic"/>
              </a:rPr>
              <a:t>Discuss with your </a:t>
            </a:r>
            <a:r>
              <a:rPr lang="en-US" sz="3599" dirty="0" err="1">
                <a:solidFill>
                  <a:srgbClr val="000000"/>
                </a:solidFill>
                <a:latin typeface="Montserrat Classic"/>
                <a:ea typeface="Montserrat Classic"/>
                <a:cs typeface="Montserrat Classic"/>
                <a:sym typeface="Montserrat Classic"/>
              </a:rPr>
              <a:t>neighbour</a:t>
            </a:r>
            <a:r>
              <a:rPr lang="en-US" sz="3599" dirty="0">
                <a:solidFill>
                  <a:srgbClr val="000000"/>
                </a:solidFill>
                <a:latin typeface="Montserrat Classic"/>
                <a:ea typeface="Montserrat Classic"/>
                <a:cs typeface="Montserrat Classic"/>
                <a:sym typeface="Montserrat Classic"/>
              </a:rPr>
              <a:t>...</a:t>
            </a:r>
          </a:p>
        </p:txBody>
      </p:sp>
      <p:sp>
        <p:nvSpPr>
          <p:cNvPr id="11" name="Freeform 11"/>
          <p:cNvSpPr/>
          <p:nvPr/>
        </p:nvSpPr>
        <p:spPr>
          <a:xfrm rot="-349881" flipH="1">
            <a:off x="8682808" y="2170633"/>
            <a:ext cx="9498305" cy="5775299"/>
          </a:xfrm>
          <a:custGeom>
            <a:avLst/>
            <a:gdLst/>
            <a:ahLst/>
            <a:cxnLst/>
            <a:rect l="l" t="t" r="r" b="b"/>
            <a:pathLst>
              <a:path w="9498305" h="5775299">
                <a:moveTo>
                  <a:pt x="9498305" y="0"/>
                </a:moveTo>
                <a:lnTo>
                  <a:pt x="0" y="0"/>
                </a:lnTo>
                <a:lnTo>
                  <a:pt x="0" y="5775299"/>
                </a:lnTo>
                <a:lnTo>
                  <a:pt x="9498305" y="5775299"/>
                </a:lnTo>
                <a:lnTo>
                  <a:pt x="9498305"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2" name="Freeform 12"/>
          <p:cNvSpPr/>
          <p:nvPr/>
        </p:nvSpPr>
        <p:spPr>
          <a:xfrm>
            <a:off x="638177" y="4376271"/>
            <a:ext cx="9498305" cy="5775299"/>
          </a:xfrm>
          <a:custGeom>
            <a:avLst/>
            <a:gdLst/>
            <a:ahLst/>
            <a:cxnLst/>
            <a:rect l="l" t="t" r="r" b="b"/>
            <a:pathLst>
              <a:path w="9498305" h="5775299">
                <a:moveTo>
                  <a:pt x="0" y="0"/>
                </a:moveTo>
                <a:lnTo>
                  <a:pt x="9498305" y="0"/>
                </a:lnTo>
                <a:lnTo>
                  <a:pt x="9498305" y="5775299"/>
                </a:lnTo>
                <a:lnTo>
                  <a:pt x="0" y="5775299"/>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3" name="TextBox 13"/>
          <p:cNvSpPr txBox="1"/>
          <p:nvPr/>
        </p:nvSpPr>
        <p:spPr>
          <a:xfrm>
            <a:off x="1268455" y="5842424"/>
            <a:ext cx="8313949" cy="2509338"/>
          </a:xfrm>
          <a:prstGeom prst="rect">
            <a:avLst/>
          </a:prstGeom>
        </p:spPr>
        <p:txBody>
          <a:bodyPr lIns="0" tIns="0" rIns="0" bIns="0" rtlCol="0" anchor="t">
            <a:spAutoFit/>
          </a:bodyPr>
          <a:lstStyle/>
          <a:p>
            <a:pPr algn="ctr">
              <a:lnSpc>
                <a:spcPts val="5005"/>
              </a:lnSpc>
            </a:pPr>
            <a:r>
              <a:rPr lang="en-US" sz="3575" b="1">
                <a:solidFill>
                  <a:srgbClr val="000000"/>
                </a:solidFill>
                <a:latin typeface="Montserrat Classic Bold"/>
                <a:ea typeface="Montserrat Classic Bold"/>
                <a:cs typeface="Montserrat Classic Bold"/>
                <a:sym typeface="Montserrat Classic Bold"/>
              </a:rPr>
              <a:t>How do these events differ from regular weather, and what impact do they have on people and communities?</a:t>
            </a:r>
          </a:p>
        </p:txBody>
      </p:sp>
      <p:sp>
        <p:nvSpPr>
          <p:cNvPr id="14" name="TextBox 14"/>
          <p:cNvSpPr txBox="1"/>
          <p:nvPr/>
        </p:nvSpPr>
        <p:spPr>
          <a:xfrm>
            <a:off x="9397385" y="3893244"/>
            <a:ext cx="8313949" cy="2044430"/>
          </a:xfrm>
          <a:prstGeom prst="rect">
            <a:avLst/>
          </a:prstGeom>
        </p:spPr>
        <p:txBody>
          <a:bodyPr lIns="0" tIns="0" rIns="0" bIns="0" rtlCol="0" anchor="t">
            <a:spAutoFit/>
          </a:bodyPr>
          <a:lstStyle/>
          <a:p>
            <a:pPr algn="ctr">
              <a:lnSpc>
                <a:spcPts val="5425"/>
              </a:lnSpc>
            </a:pPr>
            <a:r>
              <a:rPr lang="en-US" sz="3875" b="1">
                <a:solidFill>
                  <a:srgbClr val="000000"/>
                </a:solidFill>
                <a:latin typeface="Montserrat Classic Bold"/>
                <a:ea typeface="Montserrat Classic Bold"/>
                <a:cs typeface="Montserrat Classic Bold"/>
                <a:sym typeface="Montserrat Classic Bold"/>
              </a:rPr>
              <a:t>Any extreme weather events you've heard about or experienced in the UK.</a:t>
            </a:r>
          </a:p>
        </p:txBody>
      </p:sp>
      <p:sp>
        <p:nvSpPr>
          <p:cNvPr id="15" name="TextBox 15"/>
          <p:cNvSpPr txBox="1"/>
          <p:nvPr/>
        </p:nvSpPr>
        <p:spPr>
          <a:xfrm>
            <a:off x="16842433" y="187517"/>
            <a:ext cx="1209823" cy="227178"/>
          </a:xfrm>
          <a:prstGeom prst="rect">
            <a:avLst/>
          </a:prstGeom>
        </p:spPr>
        <p:txBody>
          <a:bodyPr wrap="square" lIns="0" tIns="0" rIns="0" bIns="0" rtlCol="0" anchor="t">
            <a:spAutoFit/>
          </a:bodyPr>
          <a:lstStyle/>
          <a:p>
            <a:pPr algn="ctr">
              <a:lnSpc>
                <a:spcPts val="1959"/>
              </a:lnSpc>
              <a:spcBef>
                <a:spcPct val="0"/>
              </a:spcBef>
            </a:pPr>
            <a:r>
              <a:rPr lang="en-US" sz="1399" dirty="0">
                <a:solidFill>
                  <a:srgbClr val="000000"/>
                </a:solidFill>
                <a:latin typeface="Montserrat Classic"/>
                <a:ea typeface="Montserrat Classic"/>
                <a:cs typeface="Montserrat Classic"/>
                <a:sym typeface="Montserrat Classic"/>
              </a:rPr>
              <a:t>FT Q C50 R2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852" y="-3139650"/>
            <a:ext cx="17964148" cy="17964148"/>
          </a:xfrm>
          <a:custGeom>
            <a:avLst/>
            <a:gdLst/>
            <a:ahLst/>
            <a:cxnLst/>
            <a:rect l="l" t="t" r="r" b="b"/>
            <a:pathLst>
              <a:path w="17964148" h="17964148">
                <a:moveTo>
                  <a:pt x="0" y="0"/>
                </a:moveTo>
                <a:lnTo>
                  <a:pt x="17964148" y="0"/>
                </a:lnTo>
                <a:lnTo>
                  <a:pt x="17964148" y="17964147"/>
                </a:lnTo>
                <a:lnTo>
                  <a:pt x="0" y="17964147"/>
                </a:lnTo>
                <a:lnTo>
                  <a:pt x="0" y="0"/>
                </a:lnTo>
                <a:close/>
              </a:path>
            </a:pathLst>
          </a:custGeom>
          <a:blipFill>
            <a:blip r:embed="rId2">
              <a:alphaModFix amt="10999"/>
            </a:blip>
            <a:stretch>
              <a:fillRect/>
            </a:stretch>
          </a:blipFill>
        </p:spPr>
        <p:txBody>
          <a:bodyPr/>
          <a:lstStyle/>
          <a:p>
            <a:endParaRPr lang="en-GB"/>
          </a:p>
        </p:txBody>
      </p:sp>
      <p:grpSp>
        <p:nvGrpSpPr>
          <p:cNvPr id="3" name="Group 3"/>
          <p:cNvGrpSpPr/>
          <p:nvPr/>
        </p:nvGrpSpPr>
        <p:grpSpPr>
          <a:xfrm>
            <a:off x="0" y="651219"/>
            <a:ext cx="18775720" cy="1250020"/>
            <a:chOff x="0" y="0"/>
            <a:chExt cx="7425681" cy="494375"/>
          </a:xfrm>
        </p:grpSpPr>
        <p:sp>
          <p:nvSpPr>
            <p:cNvPr id="4" name="Freeform 4"/>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5" name="TextBox 5"/>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6" name="Freeform 6"/>
          <p:cNvSpPr/>
          <p:nvPr/>
        </p:nvSpPr>
        <p:spPr>
          <a:xfrm>
            <a:off x="1445567" y="142015"/>
            <a:ext cx="2339840" cy="2336915"/>
          </a:xfrm>
          <a:custGeom>
            <a:avLst/>
            <a:gdLst/>
            <a:ahLst/>
            <a:cxnLst/>
            <a:rect l="l" t="t" r="r" b="b"/>
            <a:pathLst>
              <a:path w="2339840" h="2336915">
                <a:moveTo>
                  <a:pt x="0" y="0"/>
                </a:moveTo>
                <a:lnTo>
                  <a:pt x="2339840" y="0"/>
                </a:lnTo>
                <a:lnTo>
                  <a:pt x="2339840" y="2336916"/>
                </a:lnTo>
                <a:lnTo>
                  <a:pt x="0" y="233691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sp>
        <p:nvSpPr>
          <p:cNvPr id="7" name="Freeform 7"/>
          <p:cNvSpPr/>
          <p:nvPr/>
        </p:nvSpPr>
        <p:spPr>
          <a:xfrm>
            <a:off x="11220655" y="3194632"/>
            <a:ext cx="5514015" cy="6920918"/>
          </a:xfrm>
          <a:custGeom>
            <a:avLst/>
            <a:gdLst/>
            <a:ahLst/>
            <a:cxnLst/>
            <a:rect l="l" t="t" r="r" b="b"/>
            <a:pathLst>
              <a:path w="5514015" h="6920918">
                <a:moveTo>
                  <a:pt x="0" y="0"/>
                </a:moveTo>
                <a:lnTo>
                  <a:pt x="5514015" y="0"/>
                </a:lnTo>
                <a:lnTo>
                  <a:pt x="5514015" y="6920918"/>
                </a:lnTo>
                <a:lnTo>
                  <a:pt x="0" y="6920918"/>
                </a:lnTo>
                <a:lnTo>
                  <a:pt x="0" y="0"/>
                </a:lnTo>
                <a:close/>
              </a:path>
            </a:pathLst>
          </a:custGeom>
          <a:blipFill>
            <a:blip r:embed="rId4"/>
            <a:stretch>
              <a:fillRect/>
            </a:stretch>
          </a:blipFill>
        </p:spPr>
        <p:txBody>
          <a:bodyPr/>
          <a:lstStyle/>
          <a:p>
            <a:endParaRPr lang="en-GB"/>
          </a:p>
        </p:txBody>
      </p:sp>
      <p:sp>
        <p:nvSpPr>
          <p:cNvPr id="8" name="Freeform 8"/>
          <p:cNvSpPr/>
          <p:nvPr/>
        </p:nvSpPr>
        <p:spPr>
          <a:xfrm>
            <a:off x="14139684" y="7658639"/>
            <a:ext cx="4148316" cy="2628361"/>
          </a:xfrm>
          <a:custGeom>
            <a:avLst/>
            <a:gdLst/>
            <a:ahLst/>
            <a:cxnLst/>
            <a:rect l="l" t="t" r="r" b="b"/>
            <a:pathLst>
              <a:path w="4148316" h="2628361">
                <a:moveTo>
                  <a:pt x="0" y="0"/>
                </a:moveTo>
                <a:lnTo>
                  <a:pt x="4148316" y="0"/>
                </a:lnTo>
                <a:lnTo>
                  <a:pt x="4148316" y="2628361"/>
                </a:lnTo>
                <a:lnTo>
                  <a:pt x="0" y="2628361"/>
                </a:lnTo>
                <a:lnTo>
                  <a:pt x="0" y="0"/>
                </a:lnTo>
                <a:close/>
              </a:path>
            </a:pathLst>
          </a:custGeom>
          <a:blipFill>
            <a:blip r:embed="rId5"/>
            <a:stretch>
              <a:fillRect l="-25363" t="-23128" r="-49588" b="-152995"/>
            </a:stretch>
          </a:blipFill>
        </p:spPr>
        <p:txBody>
          <a:bodyPr/>
          <a:lstStyle/>
          <a:p>
            <a:endParaRPr lang="en-GB"/>
          </a:p>
        </p:txBody>
      </p:sp>
      <p:sp>
        <p:nvSpPr>
          <p:cNvPr id="9" name="Freeform 9"/>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6"/>
            <a:stretch>
              <a:fillRect l="-21116" r="-19874" b="-67942"/>
            </a:stretch>
          </a:blipFill>
        </p:spPr>
        <p:txBody>
          <a:bodyPr/>
          <a:lstStyle/>
          <a:p>
            <a:endParaRPr lang="en-GB"/>
          </a:p>
        </p:txBody>
      </p:sp>
      <p:sp>
        <p:nvSpPr>
          <p:cNvPr id="10" name="TextBox 10"/>
          <p:cNvSpPr txBox="1"/>
          <p:nvPr/>
        </p:nvSpPr>
        <p:spPr>
          <a:xfrm>
            <a:off x="4310338" y="784538"/>
            <a:ext cx="9667324" cy="937570"/>
          </a:xfrm>
          <a:prstGeom prst="rect">
            <a:avLst/>
          </a:prstGeom>
        </p:spPr>
        <p:txBody>
          <a:bodyPr lIns="0" tIns="0" rIns="0" bIns="0" rtlCol="0" anchor="t">
            <a:spAutoFit/>
          </a:bodyPr>
          <a:lstStyle/>
          <a:p>
            <a:pPr algn="ctr">
              <a:lnSpc>
                <a:spcPts val="7645"/>
              </a:lnSpc>
              <a:spcBef>
                <a:spcPct val="0"/>
              </a:spcBef>
            </a:pPr>
            <a:r>
              <a:rPr lang="en-US" sz="5461" b="1">
                <a:solidFill>
                  <a:srgbClr val="FFFFFF"/>
                </a:solidFill>
                <a:latin typeface="Montserrat Classic Bold"/>
                <a:ea typeface="Montserrat Classic Bold"/>
                <a:cs typeface="Montserrat Classic Bold"/>
                <a:sym typeface="Montserrat Classic Bold"/>
              </a:rPr>
              <a:t>Extreme Weather in the UK</a:t>
            </a:r>
          </a:p>
        </p:txBody>
      </p:sp>
      <p:sp>
        <p:nvSpPr>
          <p:cNvPr id="11" name="TextBox 11"/>
          <p:cNvSpPr txBox="1"/>
          <p:nvPr/>
        </p:nvSpPr>
        <p:spPr>
          <a:xfrm>
            <a:off x="4871839" y="1982415"/>
            <a:ext cx="8544322" cy="1012191"/>
          </a:xfrm>
          <a:prstGeom prst="rect">
            <a:avLst/>
          </a:prstGeom>
        </p:spPr>
        <p:txBody>
          <a:bodyPr lIns="0" tIns="0" rIns="0" bIns="0" rtlCol="0" anchor="t">
            <a:spAutoFit/>
          </a:bodyPr>
          <a:lstStyle/>
          <a:p>
            <a:pPr algn="ctr">
              <a:lnSpc>
                <a:spcPts val="8259"/>
              </a:lnSpc>
              <a:spcBef>
                <a:spcPct val="0"/>
              </a:spcBef>
            </a:pPr>
            <a:r>
              <a:rPr lang="en-US" sz="5899" b="1">
                <a:solidFill>
                  <a:srgbClr val="000000"/>
                </a:solidFill>
                <a:latin typeface="Montserrat Classic Bold"/>
                <a:ea typeface="Montserrat Classic Bold"/>
                <a:cs typeface="Montserrat Classic Bold"/>
                <a:sym typeface="Montserrat Classic Bold"/>
              </a:rPr>
              <a:t>WEATHER WARNINGS</a:t>
            </a:r>
          </a:p>
        </p:txBody>
      </p:sp>
      <p:sp>
        <p:nvSpPr>
          <p:cNvPr id="12" name="TextBox 12"/>
          <p:cNvSpPr txBox="1"/>
          <p:nvPr/>
        </p:nvSpPr>
        <p:spPr>
          <a:xfrm>
            <a:off x="866775" y="4058054"/>
            <a:ext cx="9469368" cy="4321175"/>
          </a:xfrm>
          <a:prstGeom prst="rect">
            <a:avLst/>
          </a:prstGeom>
        </p:spPr>
        <p:txBody>
          <a:bodyPr lIns="0" tIns="0" rIns="0" bIns="0" rtlCol="0" anchor="t">
            <a:spAutoFit/>
          </a:bodyPr>
          <a:lstStyle/>
          <a:p>
            <a:pPr algn="ctr">
              <a:lnSpc>
                <a:spcPts val="4900"/>
              </a:lnSpc>
            </a:pPr>
            <a:r>
              <a:rPr lang="en-US" sz="3500" b="1">
                <a:solidFill>
                  <a:srgbClr val="000000"/>
                </a:solidFill>
                <a:latin typeface="Montserrat Classic Bold"/>
                <a:ea typeface="Montserrat Classic Bold"/>
                <a:cs typeface="Montserrat Classic Bold"/>
                <a:sym typeface="Montserrat Classic Bold"/>
              </a:rPr>
              <a:t>The Met Office covers a wide range of weather conditions with its warnings to ensure public safety and preparedness.</a:t>
            </a:r>
          </a:p>
          <a:p>
            <a:pPr algn="ctr">
              <a:lnSpc>
                <a:spcPts val="4900"/>
              </a:lnSpc>
            </a:pPr>
            <a:endParaRPr lang="en-US" sz="3500" b="1">
              <a:solidFill>
                <a:srgbClr val="000000"/>
              </a:solidFill>
              <a:latin typeface="Montserrat Classic Bold"/>
              <a:ea typeface="Montserrat Classic Bold"/>
              <a:cs typeface="Montserrat Classic Bold"/>
              <a:sym typeface="Montserrat Classic Bold"/>
            </a:endParaRPr>
          </a:p>
          <a:p>
            <a:pPr algn="ctr">
              <a:lnSpc>
                <a:spcPts val="4900"/>
              </a:lnSpc>
              <a:spcBef>
                <a:spcPct val="0"/>
              </a:spcBef>
            </a:pPr>
            <a:r>
              <a:rPr lang="en-US" sz="3500" b="1">
                <a:solidFill>
                  <a:srgbClr val="000000"/>
                </a:solidFill>
                <a:latin typeface="Montserrat Classic Bold"/>
                <a:ea typeface="Montserrat Classic Bold"/>
                <a:cs typeface="Montserrat Classic Bold"/>
                <a:sym typeface="Montserrat Classic Bold"/>
              </a:rPr>
              <a:t> These include: rain, snow, wind, thunderstorms, fog, ice, extreme heat &amp; cold weather.</a:t>
            </a:r>
          </a:p>
        </p:txBody>
      </p:sp>
      <p:sp>
        <p:nvSpPr>
          <p:cNvPr id="14" name="TextBox 15">
            <a:extLst>
              <a:ext uri="{FF2B5EF4-FFF2-40B4-BE49-F238E27FC236}">
                <a16:creationId xmlns:a16="http://schemas.microsoft.com/office/drawing/2014/main" id="{AE5DC30F-AC90-51A0-4562-D45B667D876C}"/>
              </a:ext>
            </a:extLst>
          </p:cNvPr>
          <p:cNvSpPr txBox="1"/>
          <p:nvPr/>
        </p:nvSpPr>
        <p:spPr>
          <a:xfrm>
            <a:off x="16842433" y="187517"/>
            <a:ext cx="1209823" cy="227178"/>
          </a:xfrm>
          <a:prstGeom prst="rect">
            <a:avLst/>
          </a:prstGeom>
        </p:spPr>
        <p:txBody>
          <a:bodyPr wrap="square" lIns="0" tIns="0" rIns="0" bIns="0" rtlCol="0" anchor="t">
            <a:spAutoFit/>
          </a:bodyPr>
          <a:lstStyle/>
          <a:p>
            <a:pPr algn="ctr">
              <a:lnSpc>
                <a:spcPts val="1959"/>
              </a:lnSpc>
              <a:spcBef>
                <a:spcPct val="0"/>
              </a:spcBef>
            </a:pPr>
            <a:r>
              <a:rPr lang="en-US" sz="1399" dirty="0">
                <a:solidFill>
                  <a:srgbClr val="000000"/>
                </a:solidFill>
                <a:latin typeface="Montserrat Classic"/>
                <a:ea typeface="Montserrat Classic"/>
                <a:cs typeface="Montserrat Classic"/>
                <a:sym typeface="Montserrat Classic"/>
              </a:rPr>
              <a:t>FT Q C50 R2</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852" y="-3139650"/>
            <a:ext cx="17964148" cy="17964148"/>
          </a:xfrm>
          <a:custGeom>
            <a:avLst/>
            <a:gdLst/>
            <a:ahLst/>
            <a:cxnLst/>
            <a:rect l="l" t="t" r="r" b="b"/>
            <a:pathLst>
              <a:path w="17964148" h="17964148">
                <a:moveTo>
                  <a:pt x="0" y="0"/>
                </a:moveTo>
                <a:lnTo>
                  <a:pt x="17964148" y="0"/>
                </a:lnTo>
                <a:lnTo>
                  <a:pt x="17964148" y="17964147"/>
                </a:lnTo>
                <a:lnTo>
                  <a:pt x="0" y="17964147"/>
                </a:lnTo>
                <a:lnTo>
                  <a:pt x="0" y="0"/>
                </a:lnTo>
                <a:close/>
              </a:path>
            </a:pathLst>
          </a:custGeom>
          <a:blipFill>
            <a:blip r:embed="rId2">
              <a:alphaModFix amt="10999"/>
            </a:blip>
            <a:stretch>
              <a:fillRect/>
            </a:stretch>
          </a:blipFill>
        </p:spPr>
        <p:txBody>
          <a:bodyPr/>
          <a:lstStyle/>
          <a:p>
            <a:endParaRPr lang="en-GB"/>
          </a:p>
        </p:txBody>
      </p:sp>
      <p:grpSp>
        <p:nvGrpSpPr>
          <p:cNvPr id="3" name="Group 3"/>
          <p:cNvGrpSpPr/>
          <p:nvPr/>
        </p:nvGrpSpPr>
        <p:grpSpPr>
          <a:xfrm>
            <a:off x="0" y="651219"/>
            <a:ext cx="18775720" cy="1250020"/>
            <a:chOff x="0" y="0"/>
            <a:chExt cx="7425681" cy="494375"/>
          </a:xfrm>
        </p:grpSpPr>
        <p:sp>
          <p:nvSpPr>
            <p:cNvPr id="4" name="Freeform 4"/>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5" name="TextBox 5"/>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6" name="Freeform 6"/>
          <p:cNvSpPr/>
          <p:nvPr/>
        </p:nvSpPr>
        <p:spPr>
          <a:xfrm>
            <a:off x="1445567" y="142015"/>
            <a:ext cx="2339840" cy="2336915"/>
          </a:xfrm>
          <a:custGeom>
            <a:avLst/>
            <a:gdLst/>
            <a:ahLst/>
            <a:cxnLst/>
            <a:rect l="l" t="t" r="r" b="b"/>
            <a:pathLst>
              <a:path w="2339840" h="2336915">
                <a:moveTo>
                  <a:pt x="0" y="0"/>
                </a:moveTo>
                <a:lnTo>
                  <a:pt x="2339840" y="0"/>
                </a:lnTo>
                <a:lnTo>
                  <a:pt x="2339840" y="2336916"/>
                </a:lnTo>
                <a:lnTo>
                  <a:pt x="0" y="233691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sp>
        <p:nvSpPr>
          <p:cNvPr id="7" name="Freeform 7"/>
          <p:cNvSpPr/>
          <p:nvPr/>
        </p:nvSpPr>
        <p:spPr>
          <a:xfrm>
            <a:off x="14139684" y="7658639"/>
            <a:ext cx="4148316" cy="2628361"/>
          </a:xfrm>
          <a:custGeom>
            <a:avLst/>
            <a:gdLst/>
            <a:ahLst/>
            <a:cxnLst/>
            <a:rect l="l" t="t" r="r" b="b"/>
            <a:pathLst>
              <a:path w="4148316" h="2628361">
                <a:moveTo>
                  <a:pt x="0" y="0"/>
                </a:moveTo>
                <a:lnTo>
                  <a:pt x="4148316" y="0"/>
                </a:lnTo>
                <a:lnTo>
                  <a:pt x="4148316" y="2628361"/>
                </a:lnTo>
                <a:lnTo>
                  <a:pt x="0" y="2628361"/>
                </a:lnTo>
                <a:lnTo>
                  <a:pt x="0" y="0"/>
                </a:lnTo>
                <a:close/>
              </a:path>
            </a:pathLst>
          </a:custGeom>
          <a:blipFill>
            <a:blip r:embed="rId4"/>
            <a:stretch>
              <a:fillRect l="-25363" t="-23128" r="-49588" b="-152995"/>
            </a:stretch>
          </a:blipFill>
        </p:spPr>
        <p:txBody>
          <a:bodyPr/>
          <a:lstStyle/>
          <a:p>
            <a:endParaRPr lang="en-GB"/>
          </a:p>
        </p:txBody>
      </p:sp>
      <p:sp>
        <p:nvSpPr>
          <p:cNvPr id="8" name="Freeform 8"/>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5"/>
            <a:stretch>
              <a:fillRect l="-21116" r="-19874" b="-67942"/>
            </a:stretch>
          </a:blipFill>
        </p:spPr>
        <p:txBody>
          <a:bodyPr/>
          <a:lstStyle/>
          <a:p>
            <a:endParaRPr lang="en-GB"/>
          </a:p>
        </p:txBody>
      </p:sp>
      <p:sp>
        <p:nvSpPr>
          <p:cNvPr id="9" name="Freeform 9"/>
          <p:cNvSpPr/>
          <p:nvPr/>
        </p:nvSpPr>
        <p:spPr>
          <a:xfrm>
            <a:off x="422071" y="3820493"/>
            <a:ext cx="2193416" cy="2021931"/>
          </a:xfrm>
          <a:custGeom>
            <a:avLst/>
            <a:gdLst/>
            <a:ahLst/>
            <a:cxnLst/>
            <a:rect l="l" t="t" r="r" b="b"/>
            <a:pathLst>
              <a:path w="2193416" h="2021931">
                <a:moveTo>
                  <a:pt x="0" y="0"/>
                </a:moveTo>
                <a:lnTo>
                  <a:pt x="2193416" y="0"/>
                </a:lnTo>
                <a:lnTo>
                  <a:pt x="2193416" y="2021931"/>
                </a:lnTo>
                <a:lnTo>
                  <a:pt x="0" y="2021931"/>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0" name="TextBox 10"/>
          <p:cNvSpPr txBox="1"/>
          <p:nvPr/>
        </p:nvSpPr>
        <p:spPr>
          <a:xfrm>
            <a:off x="4310338" y="784538"/>
            <a:ext cx="9667324" cy="937570"/>
          </a:xfrm>
          <a:prstGeom prst="rect">
            <a:avLst/>
          </a:prstGeom>
        </p:spPr>
        <p:txBody>
          <a:bodyPr lIns="0" tIns="0" rIns="0" bIns="0" rtlCol="0" anchor="t">
            <a:spAutoFit/>
          </a:bodyPr>
          <a:lstStyle/>
          <a:p>
            <a:pPr algn="ctr">
              <a:lnSpc>
                <a:spcPts val="7645"/>
              </a:lnSpc>
              <a:spcBef>
                <a:spcPct val="0"/>
              </a:spcBef>
            </a:pPr>
            <a:r>
              <a:rPr lang="en-US" sz="5461" b="1">
                <a:solidFill>
                  <a:srgbClr val="FFFFFF"/>
                </a:solidFill>
                <a:latin typeface="Montserrat Classic Bold"/>
                <a:ea typeface="Montserrat Classic Bold"/>
                <a:cs typeface="Montserrat Classic Bold"/>
                <a:sym typeface="Montserrat Classic Bold"/>
              </a:rPr>
              <a:t>Extreme Weather in the UK</a:t>
            </a:r>
          </a:p>
        </p:txBody>
      </p:sp>
      <p:sp>
        <p:nvSpPr>
          <p:cNvPr id="11" name="TextBox 11"/>
          <p:cNvSpPr txBox="1"/>
          <p:nvPr/>
        </p:nvSpPr>
        <p:spPr>
          <a:xfrm>
            <a:off x="4871839" y="1982415"/>
            <a:ext cx="8544322" cy="1012191"/>
          </a:xfrm>
          <a:prstGeom prst="rect">
            <a:avLst/>
          </a:prstGeom>
        </p:spPr>
        <p:txBody>
          <a:bodyPr lIns="0" tIns="0" rIns="0" bIns="0" rtlCol="0" anchor="t">
            <a:spAutoFit/>
          </a:bodyPr>
          <a:lstStyle/>
          <a:p>
            <a:pPr algn="ctr">
              <a:lnSpc>
                <a:spcPts val="8259"/>
              </a:lnSpc>
              <a:spcBef>
                <a:spcPct val="0"/>
              </a:spcBef>
            </a:pPr>
            <a:r>
              <a:rPr lang="en-US" sz="5899" b="1">
                <a:solidFill>
                  <a:srgbClr val="000000"/>
                </a:solidFill>
                <a:latin typeface="Montserrat Classic Bold"/>
                <a:ea typeface="Montserrat Classic Bold"/>
                <a:cs typeface="Montserrat Classic Bold"/>
                <a:sym typeface="Montserrat Classic Bold"/>
              </a:rPr>
              <a:t>WEATHER WARNINGS</a:t>
            </a:r>
          </a:p>
        </p:txBody>
      </p:sp>
      <p:sp>
        <p:nvSpPr>
          <p:cNvPr id="12" name="TextBox 12"/>
          <p:cNvSpPr txBox="1"/>
          <p:nvPr/>
        </p:nvSpPr>
        <p:spPr>
          <a:xfrm>
            <a:off x="1942555" y="3066863"/>
            <a:ext cx="14402889" cy="1057275"/>
          </a:xfrm>
          <a:prstGeom prst="rect">
            <a:avLst/>
          </a:prstGeom>
        </p:spPr>
        <p:txBody>
          <a:bodyPr lIns="0" tIns="0" rIns="0" bIns="0" rtlCol="0" anchor="t">
            <a:spAutoFit/>
          </a:bodyPr>
          <a:lstStyle/>
          <a:p>
            <a:pPr algn="ctr">
              <a:lnSpc>
                <a:spcPts val="4200"/>
              </a:lnSpc>
              <a:spcBef>
                <a:spcPct val="0"/>
              </a:spcBef>
            </a:pPr>
            <a:r>
              <a:rPr lang="en-US" sz="3000" b="1">
                <a:solidFill>
                  <a:srgbClr val="000000"/>
                </a:solidFill>
                <a:latin typeface="Montserrat Classic Bold"/>
                <a:ea typeface="Montserrat Classic Bold"/>
                <a:cs typeface="Montserrat Classic Bold"/>
                <a:sym typeface="Montserrat Classic Bold"/>
              </a:rPr>
              <a:t>The warnings are categorised into three levels, based on the severity of the weather and its potential impact:</a:t>
            </a:r>
          </a:p>
        </p:txBody>
      </p:sp>
      <p:sp>
        <p:nvSpPr>
          <p:cNvPr id="13" name="TextBox 13"/>
          <p:cNvSpPr txBox="1"/>
          <p:nvPr/>
        </p:nvSpPr>
        <p:spPr>
          <a:xfrm>
            <a:off x="2501187" y="4419413"/>
            <a:ext cx="14643813" cy="931545"/>
          </a:xfrm>
          <a:prstGeom prst="rect">
            <a:avLst/>
          </a:prstGeom>
        </p:spPr>
        <p:txBody>
          <a:bodyPr lIns="0" tIns="0" rIns="0" bIns="0" rtlCol="0" anchor="t">
            <a:spAutoFit/>
          </a:bodyPr>
          <a:lstStyle/>
          <a:p>
            <a:pPr algn="ctr">
              <a:lnSpc>
                <a:spcPts val="3780"/>
              </a:lnSpc>
              <a:spcBef>
                <a:spcPct val="0"/>
              </a:spcBef>
            </a:pPr>
            <a:r>
              <a:rPr lang="en-US" sz="2700" b="1">
                <a:solidFill>
                  <a:srgbClr val="000000"/>
                </a:solidFill>
                <a:latin typeface="Montserrat Classic Bold"/>
                <a:ea typeface="Montserrat Classic Bold"/>
                <a:cs typeface="Montserrat Classic Bold"/>
                <a:sym typeface="Montserrat Classic Bold"/>
              </a:rPr>
              <a:t>Yellow Warning:</a:t>
            </a:r>
            <a:r>
              <a:rPr lang="en-US" sz="2700">
                <a:solidFill>
                  <a:srgbClr val="000000"/>
                </a:solidFill>
                <a:latin typeface="Montserrat Classic"/>
                <a:ea typeface="Montserrat Classic"/>
                <a:cs typeface="Montserrat Classic"/>
                <a:sym typeface="Montserrat Classic"/>
              </a:rPr>
              <a:t> This indicates that severe weather is possible. While the risk may be lower, people should be aware of the potential for disruption and stay informed.</a:t>
            </a:r>
          </a:p>
        </p:txBody>
      </p:sp>
      <p:sp>
        <p:nvSpPr>
          <p:cNvPr id="14" name="TextBox 14"/>
          <p:cNvSpPr txBox="1"/>
          <p:nvPr/>
        </p:nvSpPr>
        <p:spPr>
          <a:xfrm>
            <a:off x="1083100" y="6103433"/>
            <a:ext cx="14491839" cy="1407795"/>
          </a:xfrm>
          <a:prstGeom prst="rect">
            <a:avLst/>
          </a:prstGeom>
        </p:spPr>
        <p:txBody>
          <a:bodyPr lIns="0" tIns="0" rIns="0" bIns="0" rtlCol="0" anchor="t">
            <a:spAutoFit/>
          </a:bodyPr>
          <a:lstStyle/>
          <a:p>
            <a:pPr algn="l">
              <a:lnSpc>
                <a:spcPts val="3780"/>
              </a:lnSpc>
              <a:spcBef>
                <a:spcPct val="0"/>
              </a:spcBef>
            </a:pPr>
            <a:r>
              <a:rPr lang="en-US" sz="2700" b="1">
                <a:solidFill>
                  <a:srgbClr val="000000"/>
                </a:solidFill>
                <a:latin typeface="Montserrat Classic Bold"/>
                <a:ea typeface="Montserrat Classic Bold"/>
                <a:cs typeface="Montserrat Classic Bold"/>
                <a:sym typeface="Montserrat Classic Bold"/>
              </a:rPr>
              <a:t>Amber Warning: </a:t>
            </a:r>
            <a:r>
              <a:rPr lang="en-US" sz="2700">
                <a:solidFill>
                  <a:srgbClr val="000000"/>
                </a:solidFill>
                <a:latin typeface="Montserrat Classic"/>
                <a:ea typeface="Montserrat Classic"/>
                <a:cs typeface="Montserrat Classic"/>
                <a:sym typeface="Montserrat Classic"/>
              </a:rPr>
              <a:t>The weather is more severe, with a higher likelihood of disruption to daily life. This could include road closures, public transport delays, power cuts, or property damage. People should take action to prepare and protect themselves.</a:t>
            </a:r>
          </a:p>
        </p:txBody>
      </p:sp>
      <p:sp>
        <p:nvSpPr>
          <p:cNvPr id="15" name="TextBox 15"/>
          <p:cNvSpPr txBox="1"/>
          <p:nvPr/>
        </p:nvSpPr>
        <p:spPr>
          <a:xfrm>
            <a:off x="2653587" y="8082274"/>
            <a:ext cx="12498928" cy="1884045"/>
          </a:xfrm>
          <a:prstGeom prst="rect">
            <a:avLst/>
          </a:prstGeom>
        </p:spPr>
        <p:txBody>
          <a:bodyPr lIns="0" tIns="0" rIns="0" bIns="0" rtlCol="0" anchor="t">
            <a:spAutoFit/>
          </a:bodyPr>
          <a:lstStyle/>
          <a:p>
            <a:pPr algn="l">
              <a:lnSpc>
                <a:spcPts val="3780"/>
              </a:lnSpc>
              <a:spcBef>
                <a:spcPct val="0"/>
              </a:spcBef>
            </a:pPr>
            <a:r>
              <a:rPr lang="en-US" sz="2700" b="1">
                <a:solidFill>
                  <a:srgbClr val="000000"/>
                </a:solidFill>
                <a:latin typeface="Montserrat Classic Bold"/>
                <a:ea typeface="Montserrat Classic Bold"/>
                <a:cs typeface="Montserrat Classic Bold"/>
                <a:sym typeface="Montserrat Classic Bold"/>
              </a:rPr>
              <a:t>Red Warning: </a:t>
            </a:r>
            <a:r>
              <a:rPr lang="en-US" sz="2700">
                <a:solidFill>
                  <a:srgbClr val="000000"/>
                </a:solidFill>
                <a:latin typeface="Montserrat Classic"/>
                <a:ea typeface="Montserrat Classic"/>
                <a:cs typeface="Montserrat Classic"/>
                <a:sym typeface="Montserrat Classic"/>
              </a:rPr>
              <a:t>This is the highest level, indicating dangerous weather that poses a risk to life. Major disruption is expected, and immediate action is needed to protect people and property. People should avoid travelling and follow advice from emergency services.</a:t>
            </a:r>
          </a:p>
        </p:txBody>
      </p:sp>
      <p:sp>
        <p:nvSpPr>
          <p:cNvPr id="16" name="Freeform 16"/>
          <p:cNvSpPr/>
          <p:nvPr/>
        </p:nvSpPr>
        <p:spPr>
          <a:xfrm>
            <a:off x="15117134" y="5779583"/>
            <a:ext cx="2193416" cy="2021931"/>
          </a:xfrm>
          <a:custGeom>
            <a:avLst/>
            <a:gdLst/>
            <a:ahLst/>
            <a:cxnLst/>
            <a:rect l="l" t="t" r="r" b="b"/>
            <a:pathLst>
              <a:path w="2193416" h="2021931">
                <a:moveTo>
                  <a:pt x="0" y="0"/>
                </a:moveTo>
                <a:lnTo>
                  <a:pt x="2193416" y="0"/>
                </a:lnTo>
                <a:lnTo>
                  <a:pt x="2193416" y="2021931"/>
                </a:lnTo>
                <a:lnTo>
                  <a:pt x="0" y="2021931"/>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7" name="Freeform 17"/>
          <p:cNvSpPr/>
          <p:nvPr/>
        </p:nvSpPr>
        <p:spPr>
          <a:xfrm>
            <a:off x="288632" y="7896764"/>
            <a:ext cx="2193416" cy="2021931"/>
          </a:xfrm>
          <a:custGeom>
            <a:avLst/>
            <a:gdLst/>
            <a:ahLst/>
            <a:cxnLst/>
            <a:rect l="l" t="t" r="r" b="b"/>
            <a:pathLst>
              <a:path w="2193416" h="2021931">
                <a:moveTo>
                  <a:pt x="0" y="0"/>
                </a:moveTo>
                <a:lnTo>
                  <a:pt x="2193416" y="0"/>
                </a:lnTo>
                <a:lnTo>
                  <a:pt x="2193416" y="2021930"/>
                </a:lnTo>
                <a:lnTo>
                  <a:pt x="0" y="2021930"/>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8" name="AutoShape 18"/>
          <p:cNvSpPr/>
          <p:nvPr/>
        </p:nvSpPr>
        <p:spPr>
          <a:xfrm>
            <a:off x="3398383" y="5770058"/>
            <a:ext cx="11491233" cy="9525"/>
          </a:xfrm>
          <a:prstGeom prst="line">
            <a:avLst/>
          </a:prstGeom>
          <a:ln w="38100" cap="flat">
            <a:solidFill>
              <a:srgbClr val="CFCFCF"/>
            </a:solidFill>
            <a:prstDash val="sysDash"/>
            <a:headEnd type="none" w="sm" len="sm"/>
            <a:tailEnd type="none" w="sm" len="sm"/>
          </a:ln>
        </p:spPr>
        <p:txBody>
          <a:bodyPr/>
          <a:lstStyle/>
          <a:p>
            <a:endParaRPr lang="en-GB"/>
          </a:p>
        </p:txBody>
      </p:sp>
      <p:sp>
        <p:nvSpPr>
          <p:cNvPr id="19" name="AutoShape 19"/>
          <p:cNvSpPr/>
          <p:nvPr/>
        </p:nvSpPr>
        <p:spPr>
          <a:xfrm>
            <a:off x="3398383" y="7868189"/>
            <a:ext cx="11491233" cy="9525"/>
          </a:xfrm>
          <a:prstGeom prst="line">
            <a:avLst/>
          </a:prstGeom>
          <a:ln w="38100" cap="flat">
            <a:solidFill>
              <a:srgbClr val="CFCFCF"/>
            </a:solidFill>
            <a:prstDash val="sysDash"/>
            <a:headEnd type="none" w="sm" len="sm"/>
            <a:tailEnd type="none" w="sm" len="sm"/>
          </a:ln>
        </p:spPr>
        <p:txBody>
          <a:bodyPr/>
          <a:lstStyle/>
          <a:p>
            <a:endParaRPr lang="en-GB"/>
          </a:p>
        </p:txBody>
      </p:sp>
      <p:sp>
        <p:nvSpPr>
          <p:cNvPr id="21" name="TextBox 15">
            <a:extLst>
              <a:ext uri="{FF2B5EF4-FFF2-40B4-BE49-F238E27FC236}">
                <a16:creationId xmlns:a16="http://schemas.microsoft.com/office/drawing/2014/main" id="{31DF4BC6-F063-0EB2-F45B-8C20014CC319}"/>
              </a:ext>
            </a:extLst>
          </p:cNvPr>
          <p:cNvSpPr txBox="1"/>
          <p:nvPr/>
        </p:nvSpPr>
        <p:spPr>
          <a:xfrm>
            <a:off x="16842433" y="187517"/>
            <a:ext cx="1209823" cy="227178"/>
          </a:xfrm>
          <a:prstGeom prst="rect">
            <a:avLst/>
          </a:prstGeom>
        </p:spPr>
        <p:txBody>
          <a:bodyPr wrap="square" lIns="0" tIns="0" rIns="0" bIns="0" rtlCol="0" anchor="t">
            <a:spAutoFit/>
          </a:bodyPr>
          <a:lstStyle/>
          <a:p>
            <a:pPr algn="ctr">
              <a:lnSpc>
                <a:spcPts val="1959"/>
              </a:lnSpc>
              <a:spcBef>
                <a:spcPct val="0"/>
              </a:spcBef>
            </a:pPr>
            <a:r>
              <a:rPr lang="en-US" sz="1399" dirty="0">
                <a:solidFill>
                  <a:srgbClr val="000000"/>
                </a:solidFill>
                <a:latin typeface="Montserrat Classic"/>
                <a:ea typeface="Montserrat Classic"/>
                <a:cs typeface="Montserrat Classic"/>
                <a:sym typeface="Montserrat Classic"/>
              </a:rPr>
              <a:t>FT Q C50 R2</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852" y="-3139650"/>
            <a:ext cx="17964148" cy="17964148"/>
          </a:xfrm>
          <a:custGeom>
            <a:avLst/>
            <a:gdLst/>
            <a:ahLst/>
            <a:cxnLst/>
            <a:rect l="l" t="t" r="r" b="b"/>
            <a:pathLst>
              <a:path w="17964148" h="17964148">
                <a:moveTo>
                  <a:pt x="0" y="0"/>
                </a:moveTo>
                <a:lnTo>
                  <a:pt x="17964148" y="0"/>
                </a:lnTo>
                <a:lnTo>
                  <a:pt x="17964148" y="17964147"/>
                </a:lnTo>
                <a:lnTo>
                  <a:pt x="0" y="17964147"/>
                </a:lnTo>
                <a:lnTo>
                  <a:pt x="0" y="0"/>
                </a:lnTo>
                <a:close/>
              </a:path>
            </a:pathLst>
          </a:custGeom>
          <a:blipFill>
            <a:blip r:embed="rId2">
              <a:alphaModFix amt="10999"/>
            </a:blip>
            <a:stretch>
              <a:fillRect/>
            </a:stretch>
          </a:blipFill>
        </p:spPr>
        <p:txBody>
          <a:bodyPr/>
          <a:lstStyle/>
          <a:p>
            <a:endParaRPr lang="en-GB"/>
          </a:p>
        </p:txBody>
      </p:sp>
      <p:sp>
        <p:nvSpPr>
          <p:cNvPr id="3" name="Freeform 3"/>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3"/>
            <a:stretch>
              <a:fillRect l="-21116" r="-19874" b="-67942"/>
            </a:stretch>
          </a:blipFill>
        </p:spPr>
        <p:txBody>
          <a:bodyPr/>
          <a:lstStyle/>
          <a:p>
            <a:endParaRPr lang="en-GB"/>
          </a:p>
        </p:txBody>
      </p:sp>
      <p:grpSp>
        <p:nvGrpSpPr>
          <p:cNvPr id="4" name="Group 4"/>
          <p:cNvGrpSpPr/>
          <p:nvPr/>
        </p:nvGrpSpPr>
        <p:grpSpPr>
          <a:xfrm>
            <a:off x="0" y="651219"/>
            <a:ext cx="18775720" cy="1250020"/>
            <a:chOff x="0" y="0"/>
            <a:chExt cx="7425681" cy="494375"/>
          </a:xfrm>
        </p:grpSpPr>
        <p:sp>
          <p:nvSpPr>
            <p:cNvPr id="5" name="Freeform 5"/>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6" name="TextBox 6"/>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7" name="Freeform 7"/>
          <p:cNvSpPr/>
          <p:nvPr/>
        </p:nvSpPr>
        <p:spPr>
          <a:xfrm>
            <a:off x="1445567" y="142015"/>
            <a:ext cx="2339840" cy="2336915"/>
          </a:xfrm>
          <a:custGeom>
            <a:avLst/>
            <a:gdLst/>
            <a:ahLst/>
            <a:cxnLst/>
            <a:rect l="l" t="t" r="r" b="b"/>
            <a:pathLst>
              <a:path w="2339840" h="2336915">
                <a:moveTo>
                  <a:pt x="0" y="0"/>
                </a:moveTo>
                <a:lnTo>
                  <a:pt x="2339840" y="0"/>
                </a:lnTo>
                <a:lnTo>
                  <a:pt x="2339840" y="2336916"/>
                </a:lnTo>
                <a:lnTo>
                  <a:pt x="0" y="2336916"/>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sp>
        <p:nvSpPr>
          <p:cNvPr id="8" name="TextBox 8"/>
          <p:cNvSpPr txBox="1"/>
          <p:nvPr/>
        </p:nvSpPr>
        <p:spPr>
          <a:xfrm>
            <a:off x="1478893" y="1983276"/>
            <a:ext cx="15654066" cy="1979600"/>
          </a:xfrm>
          <a:prstGeom prst="rect">
            <a:avLst/>
          </a:prstGeom>
        </p:spPr>
        <p:txBody>
          <a:bodyPr lIns="0" tIns="0" rIns="0" bIns="0" rtlCol="0" anchor="t">
            <a:spAutoFit/>
          </a:bodyPr>
          <a:lstStyle/>
          <a:p>
            <a:pPr algn="ctr">
              <a:lnSpc>
                <a:spcPts val="5319"/>
              </a:lnSpc>
            </a:pPr>
            <a:r>
              <a:rPr lang="en-US" sz="3799" b="1">
                <a:solidFill>
                  <a:srgbClr val="000000"/>
                </a:solidFill>
                <a:latin typeface="Montserrat Classic Bold"/>
                <a:ea typeface="Montserrat Classic Bold"/>
                <a:cs typeface="Montserrat Classic Bold"/>
                <a:sym typeface="Montserrat Classic Bold"/>
              </a:rPr>
              <a:t>TASK: </a:t>
            </a:r>
          </a:p>
          <a:p>
            <a:pPr algn="ctr">
              <a:lnSpc>
                <a:spcPts val="5319"/>
              </a:lnSpc>
              <a:spcBef>
                <a:spcPct val="0"/>
              </a:spcBef>
            </a:pPr>
            <a:r>
              <a:rPr lang="en-US" sz="3799">
                <a:solidFill>
                  <a:srgbClr val="000000"/>
                </a:solidFill>
                <a:latin typeface="Montserrat Classic"/>
                <a:ea typeface="Montserrat Classic"/>
                <a:cs typeface="Montserrat Classic"/>
                <a:sym typeface="Montserrat Classic"/>
              </a:rPr>
              <a:t>Complete the crossword puzzle on your worksheets with the extreme weather events in the UK and some of the effects.</a:t>
            </a:r>
            <a:r>
              <a:rPr lang="en-US" sz="3799" b="1">
                <a:solidFill>
                  <a:srgbClr val="000000"/>
                </a:solidFill>
                <a:latin typeface="Montserrat Classic Bold"/>
                <a:ea typeface="Montserrat Classic Bold"/>
                <a:cs typeface="Montserrat Classic Bold"/>
                <a:sym typeface="Montserrat Classic Bold"/>
              </a:rPr>
              <a:t> </a:t>
            </a:r>
          </a:p>
        </p:txBody>
      </p:sp>
      <p:grpSp>
        <p:nvGrpSpPr>
          <p:cNvPr id="9" name="Group 9"/>
          <p:cNvGrpSpPr/>
          <p:nvPr/>
        </p:nvGrpSpPr>
        <p:grpSpPr>
          <a:xfrm>
            <a:off x="2283142" y="3849053"/>
            <a:ext cx="203835" cy="227648"/>
            <a:chOff x="0" y="0"/>
            <a:chExt cx="271780" cy="303530"/>
          </a:xfrm>
        </p:grpSpPr>
        <p:sp>
          <p:nvSpPr>
            <p:cNvPr id="10" name="Freeform 10"/>
            <p:cNvSpPr/>
            <p:nvPr/>
          </p:nvSpPr>
          <p:spPr>
            <a:xfrm>
              <a:off x="41910" y="48260"/>
              <a:ext cx="179070" cy="207010"/>
            </a:xfrm>
            <a:custGeom>
              <a:avLst/>
              <a:gdLst/>
              <a:ahLst/>
              <a:cxnLst/>
              <a:rect l="l" t="t" r="r" b="b"/>
              <a:pathLst>
                <a:path w="179070" h="207010">
                  <a:moveTo>
                    <a:pt x="8890" y="93980"/>
                  </a:moveTo>
                  <a:cubicBezTo>
                    <a:pt x="64770" y="10160"/>
                    <a:pt x="96520" y="1270"/>
                    <a:pt x="115570" y="3810"/>
                  </a:cubicBezTo>
                  <a:cubicBezTo>
                    <a:pt x="132080" y="5080"/>
                    <a:pt x="148590" y="16510"/>
                    <a:pt x="158750" y="27940"/>
                  </a:cubicBezTo>
                  <a:cubicBezTo>
                    <a:pt x="168910" y="39370"/>
                    <a:pt x="177800" y="55880"/>
                    <a:pt x="177800" y="72390"/>
                  </a:cubicBezTo>
                  <a:cubicBezTo>
                    <a:pt x="177800" y="92710"/>
                    <a:pt x="166370" y="125730"/>
                    <a:pt x="149860" y="139700"/>
                  </a:cubicBezTo>
                  <a:cubicBezTo>
                    <a:pt x="133350" y="152400"/>
                    <a:pt x="99060" y="158750"/>
                    <a:pt x="78740" y="152400"/>
                  </a:cubicBezTo>
                  <a:cubicBezTo>
                    <a:pt x="58420" y="146050"/>
                    <a:pt x="34290" y="121920"/>
                    <a:pt x="27940" y="101600"/>
                  </a:cubicBezTo>
                  <a:cubicBezTo>
                    <a:pt x="21590" y="81280"/>
                    <a:pt x="27940" y="46990"/>
                    <a:pt x="41910" y="30480"/>
                  </a:cubicBezTo>
                  <a:cubicBezTo>
                    <a:pt x="54610" y="13970"/>
                    <a:pt x="86360" y="0"/>
                    <a:pt x="107950" y="2540"/>
                  </a:cubicBezTo>
                  <a:cubicBezTo>
                    <a:pt x="129540" y="3810"/>
                    <a:pt x="158750" y="22860"/>
                    <a:pt x="168910" y="41910"/>
                  </a:cubicBezTo>
                  <a:cubicBezTo>
                    <a:pt x="179070" y="59690"/>
                    <a:pt x="176530" y="90170"/>
                    <a:pt x="170180" y="113030"/>
                  </a:cubicBezTo>
                  <a:cubicBezTo>
                    <a:pt x="162560" y="139700"/>
                    <a:pt x="140970" y="175260"/>
                    <a:pt x="121920" y="190500"/>
                  </a:cubicBezTo>
                  <a:cubicBezTo>
                    <a:pt x="106680" y="200660"/>
                    <a:pt x="86360" y="207010"/>
                    <a:pt x="68580" y="204470"/>
                  </a:cubicBezTo>
                  <a:cubicBezTo>
                    <a:pt x="49530" y="200660"/>
                    <a:pt x="20320" y="182880"/>
                    <a:pt x="10160" y="165100"/>
                  </a:cubicBezTo>
                  <a:cubicBezTo>
                    <a:pt x="0" y="146050"/>
                    <a:pt x="8890" y="93980"/>
                    <a:pt x="8890" y="93980"/>
                  </a:cubicBezTo>
                </a:path>
              </a:pathLst>
            </a:custGeom>
            <a:solidFill>
              <a:srgbClr val="FFFFFF"/>
            </a:solidFill>
            <a:ln cap="sq">
              <a:noFill/>
              <a:prstDash val="solid"/>
              <a:miter/>
            </a:ln>
          </p:spPr>
          <p:txBody>
            <a:bodyPr/>
            <a:lstStyle/>
            <a:p>
              <a:endParaRPr lang="en-GB"/>
            </a:p>
          </p:txBody>
        </p:sp>
      </p:grpSp>
      <p:sp>
        <p:nvSpPr>
          <p:cNvPr id="11" name="TextBox 11"/>
          <p:cNvSpPr txBox="1"/>
          <p:nvPr/>
        </p:nvSpPr>
        <p:spPr>
          <a:xfrm>
            <a:off x="4310338" y="784538"/>
            <a:ext cx="9667324" cy="937570"/>
          </a:xfrm>
          <a:prstGeom prst="rect">
            <a:avLst/>
          </a:prstGeom>
        </p:spPr>
        <p:txBody>
          <a:bodyPr lIns="0" tIns="0" rIns="0" bIns="0" rtlCol="0" anchor="t">
            <a:spAutoFit/>
          </a:bodyPr>
          <a:lstStyle/>
          <a:p>
            <a:pPr algn="ctr">
              <a:lnSpc>
                <a:spcPts val="7645"/>
              </a:lnSpc>
              <a:spcBef>
                <a:spcPct val="0"/>
              </a:spcBef>
            </a:pPr>
            <a:r>
              <a:rPr lang="en-US" sz="5461" b="1">
                <a:solidFill>
                  <a:srgbClr val="FFFFFF"/>
                </a:solidFill>
                <a:latin typeface="Montserrat Classic Bold"/>
                <a:ea typeface="Montserrat Classic Bold"/>
                <a:cs typeface="Montserrat Classic Bold"/>
                <a:sym typeface="Montserrat Classic Bold"/>
              </a:rPr>
              <a:t>Extreme Weather in the UK</a:t>
            </a:r>
          </a:p>
        </p:txBody>
      </p:sp>
      <p:sp>
        <p:nvSpPr>
          <p:cNvPr id="12" name="TextBox 12"/>
          <p:cNvSpPr txBox="1"/>
          <p:nvPr/>
        </p:nvSpPr>
        <p:spPr>
          <a:xfrm>
            <a:off x="7714944" y="4086701"/>
            <a:ext cx="10573056" cy="4604553"/>
          </a:xfrm>
          <a:prstGeom prst="rect">
            <a:avLst/>
          </a:prstGeom>
        </p:spPr>
        <p:txBody>
          <a:bodyPr lIns="0" tIns="0" rIns="0" bIns="0" rtlCol="0" anchor="t">
            <a:spAutoFit/>
          </a:bodyPr>
          <a:lstStyle/>
          <a:p>
            <a:pPr algn="l">
              <a:lnSpc>
                <a:spcPts val="2940"/>
              </a:lnSpc>
              <a:spcBef>
                <a:spcPct val="0"/>
              </a:spcBef>
            </a:pPr>
            <a:r>
              <a:rPr lang="en-US" sz="2100" b="1">
                <a:solidFill>
                  <a:srgbClr val="000000"/>
                </a:solidFill>
                <a:latin typeface="Montserrat Classic Bold"/>
                <a:ea typeface="Montserrat Classic Bold"/>
                <a:cs typeface="Montserrat Classic Bold"/>
                <a:sym typeface="Montserrat Classic Bold"/>
              </a:rPr>
              <a:t>﻿﻿Across: </a:t>
            </a:r>
          </a:p>
          <a:p>
            <a:pPr algn="l">
              <a:lnSpc>
                <a:spcPts val="2800"/>
              </a:lnSpc>
              <a:spcBef>
                <a:spcPct val="0"/>
              </a:spcBef>
            </a:pPr>
            <a:r>
              <a:rPr lang="en-US" sz="2000" b="1">
                <a:solidFill>
                  <a:srgbClr val="000000"/>
                </a:solidFill>
                <a:latin typeface="Montserrat Classic Bold"/>
                <a:ea typeface="Montserrat Classic Bold"/>
                <a:cs typeface="Montserrat Classic Bold"/>
                <a:sym typeface="Montserrat Classic Bold"/>
              </a:rPr>
              <a:t>1. Lack of sufficient water in the body. (11)</a:t>
            </a:r>
          </a:p>
          <a:p>
            <a:pPr algn="l">
              <a:lnSpc>
                <a:spcPts val="2800"/>
              </a:lnSpc>
              <a:spcBef>
                <a:spcPct val="0"/>
              </a:spcBef>
            </a:pPr>
            <a:r>
              <a:rPr lang="en-US" sz="2000" b="1">
                <a:solidFill>
                  <a:srgbClr val="000000"/>
                </a:solidFill>
                <a:latin typeface="Montserrat Classic Bold"/>
                <a:ea typeface="Montserrat Classic Bold"/>
                <a:cs typeface="Montserrat Classic Bold"/>
                <a:sym typeface="Montserrat Classic Bold"/>
              </a:rPr>
              <a:t>﻿﻿﻿2. Prolonged period of very low temperatures. (7,4)</a:t>
            </a:r>
          </a:p>
          <a:p>
            <a:pPr algn="l">
              <a:lnSpc>
                <a:spcPts val="2800"/>
              </a:lnSpc>
              <a:spcBef>
                <a:spcPct val="0"/>
              </a:spcBef>
            </a:pPr>
            <a:r>
              <a:rPr lang="en-US" sz="2000" b="1">
                <a:solidFill>
                  <a:srgbClr val="000000"/>
                </a:solidFill>
                <a:latin typeface="Montserrat Classic Bold"/>
                <a:ea typeface="Montserrat Classic Bold"/>
                <a:cs typeface="Montserrat Classic Bold"/>
                <a:sym typeface="Montserrat Classic Bold"/>
              </a:rPr>
              <a:t>﻿﻿﻿3. Unusually high temperatures. (7,4)</a:t>
            </a:r>
          </a:p>
          <a:p>
            <a:pPr algn="l">
              <a:lnSpc>
                <a:spcPts val="2800"/>
              </a:lnSpc>
              <a:spcBef>
                <a:spcPct val="0"/>
              </a:spcBef>
            </a:pPr>
            <a:r>
              <a:rPr lang="en-US" sz="2000" b="1">
                <a:solidFill>
                  <a:srgbClr val="000000"/>
                </a:solidFill>
                <a:latin typeface="Montserrat Classic Bold"/>
                <a:ea typeface="Montserrat Classic Bold"/>
                <a:cs typeface="Montserrat Classic Bold"/>
                <a:sym typeface="Montserrat Classic Bold"/>
              </a:rPr>
              <a:t>5. Strong gusts of moving air. (4,4)</a:t>
            </a:r>
          </a:p>
          <a:p>
            <a:pPr algn="l">
              <a:lnSpc>
                <a:spcPts val="2800"/>
              </a:lnSpc>
              <a:spcBef>
                <a:spcPct val="0"/>
              </a:spcBef>
            </a:pPr>
            <a:r>
              <a:rPr lang="en-US" sz="2000" b="1">
                <a:solidFill>
                  <a:srgbClr val="000000"/>
                </a:solidFill>
                <a:latin typeface="Montserrat Classic Bold"/>
                <a:ea typeface="Montserrat Classic Bold"/>
                <a:cs typeface="Montserrat Classic Bold"/>
                <a:sym typeface="Montserrat Classic Bold"/>
              </a:rPr>
              <a:t>8. Violent atmospheric disturbances with lightning and thunder. (13)</a:t>
            </a:r>
          </a:p>
          <a:p>
            <a:pPr algn="l">
              <a:lnSpc>
                <a:spcPts val="2800"/>
              </a:lnSpc>
              <a:spcBef>
                <a:spcPct val="0"/>
              </a:spcBef>
            </a:pPr>
            <a:endParaRPr lang="en-US" sz="2000" b="1">
              <a:solidFill>
                <a:srgbClr val="000000"/>
              </a:solidFill>
              <a:latin typeface="Montserrat Classic Bold"/>
              <a:ea typeface="Montserrat Classic Bold"/>
              <a:cs typeface="Montserrat Classic Bold"/>
              <a:sym typeface="Montserrat Classic Bold"/>
            </a:endParaRPr>
          </a:p>
          <a:p>
            <a:pPr algn="l">
              <a:lnSpc>
                <a:spcPts val="2940"/>
              </a:lnSpc>
              <a:spcBef>
                <a:spcPct val="0"/>
              </a:spcBef>
            </a:pPr>
            <a:r>
              <a:rPr lang="en-US" sz="2100" b="1">
                <a:solidFill>
                  <a:srgbClr val="000000"/>
                </a:solidFill>
                <a:latin typeface="Montserrat Classic Bold"/>
                <a:ea typeface="Montserrat Classic Bold"/>
                <a:cs typeface="Montserrat Classic Bold"/>
                <a:sym typeface="Montserrat Classic Bold"/>
              </a:rPr>
              <a:t>Down</a:t>
            </a:r>
          </a:p>
          <a:p>
            <a:pPr algn="l">
              <a:lnSpc>
                <a:spcPts val="2800"/>
              </a:lnSpc>
              <a:spcBef>
                <a:spcPct val="0"/>
              </a:spcBef>
            </a:pPr>
            <a:r>
              <a:rPr lang="en-US" sz="2000" b="1">
                <a:solidFill>
                  <a:srgbClr val="000000"/>
                </a:solidFill>
                <a:latin typeface="Montserrat Classic Bold"/>
                <a:ea typeface="Montserrat Classic Bold"/>
                <a:cs typeface="Montserrat Classic Bold"/>
                <a:sym typeface="Montserrat Classic Bold"/>
              </a:rPr>
              <a:t> 1. Prolonged dry period causing water shortages. (7)</a:t>
            </a:r>
          </a:p>
          <a:p>
            <a:pPr algn="l">
              <a:lnSpc>
                <a:spcPts val="2800"/>
              </a:lnSpc>
              <a:spcBef>
                <a:spcPct val="0"/>
              </a:spcBef>
            </a:pPr>
            <a:r>
              <a:rPr lang="en-US" sz="2000" b="1">
                <a:solidFill>
                  <a:srgbClr val="000000"/>
                </a:solidFill>
                <a:latin typeface="Montserrat Classic Bold"/>
                <a:ea typeface="Montserrat Classic Bold"/>
                <a:cs typeface="Montserrat Classic Bold"/>
                <a:sym typeface="Montserrat Classic Bold"/>
              </a:rPr>
              <a:t> 4. Water covering dry land after heavy rain or river overflow. (8)</a:t>
            </a:r>
          </a:p>
          <a:p>
            <a:pPr algn="l">
              <a:lnSpc>
                <a:spcPts val="2800"/>
              </a:lnSpc>
              <a:spcBef>
                <a:spcPct val="0"/>
              </a:spcBef>
            </a:pPr>
            <a:r>
              <a:rPr lang="en-US" sz="2000" b="1">
                <a:solidFill>
                  <a:srgbClr val="000000"/>
                </a:solidFill>
                <a:latin typeface="Montserrat Classic Bold"/>
                <a:ea typeface="Montserrat Classic Bold"/>
                <a:cs typeface="Montserrat Classic Bold"/>
                <a:sym typeface="Montserrat Classic Bold"/>
              </a:rPr>
              <a:t> 6. Dangerously low body temperature due to cold exposure. (11)</a:t>
            </a:r>
          </a:p>
          <a:p>
            <a:pPr algn="l">
              <a:lnSpc>
                <a:spcPts val="2800"/>
              </a:lnSpc>
              <a:spcBef>
                <a:spcPct val="0"/>
              </a:spcBef>
            </a:pPr>
            <a:r>
              <a:rPr lang="en-US" sz="2000" b="1">
                <a:solidFill>
                  <a:srgbClr val="000000"/>
                </a:solidFill>
                <a:latin typeface="Montserrat Classic Bold"/>
                <a:ea typeface="Montserrat Classic Bold"/>
                <a:cs typeface="Montserrat Classic Bold"/>
                <a:sym typeface="Montserrat Classic Bold"/>
              </a:rPr>
              <a:t> 7. Viral respiratory illness that spreads during cold spells and winter months. (9) </a:t>
            </a:r>
          </a:p>
          <a:p>
            <a:pPr algn="l">
              <a:lnSpc>
                <a:spcPts val="2800"/>
              </a:lnSpc>
              <a:spcBef>
                <a:spcPct val="0"/>
              </a:spcBef>
            </a:pPr>
            <a:r>
              <a:rPr lang="en-US" sz="2000" b="1">
                <a:solidFill>
                  <a:srgbClr val="000000"/>
                </a:solidFill>
                <a:latin typeface="Montserrat Classic Bold"/>
                <a:ea typeface="Montserrat Classic Bold"/>
                <a:cs typeface="Montserrat Classic Bold"/>
                <a:sym typeface="Montserrat Classic Bold"/>
              </a:rPr>
              <a:t> 9. Uncontrolled fire spreading rapidly through vegetation. (8)</a:t>
            </a:r>
          </a:p>
        </p:txBody>
      </p:sp>
      <p:grpSp>
        <p:nvGrpSpPr>
          <p:cNvPr id="13" name="Group 13"/>
          <p:cNvGrpSpPr/>
          <p:nvPr/>
        </p:nvGrpSpPr>
        <p:grpSpPr>
          <a:xfrm>
            <a:off x="1421808" y="3962876"/>
            <a:ext cx="5777059" cy="6094296"/>
            <a:chOff x="0" y="0"/>
            <a:chExt cx="7702745" cy="8125728"/>
          </a:xfrm>
        </p:grpSpPr>
        <p:sp>
          <p:nvSpPr>
            <p:cNvPr id="14" name="Freeform 14"/>
            <p:cNvSpPr/>
            <p:nvPr/>
          </p:nvSpPr>
          <p:spPr>
            <a:xfrm>
              <a:off x="0" y="0"/>
              <a:ext cx="7702745" cy="8125728"/>
            </a:xfrm>
            <a:custGeom>
              <a:avLst/>
              <a:gdLst/>
              <a:ahLst/>
              <a:cxnLst/>
              <a:rect l="l" t="t" r="r" b="b"/>
              <a:pathLst>
                <a:path w="7702745" h="8125728">
                  <a:moveTo>
                    <a:pt x="0" y="0"/>
                  </a:moveTo>
                  <a:lnTo>
                    <a:pt x="7702745" y="0"/>
                  </a:lnTo>
                  <a:lnTo>
                    <a:pt x="7702745" y="8125728"/>
                  </a:lnTo>
                  <a:lnTo>
                    <a:pt x="0" y="8125728"/>
                  </a:lnTo>
                  <a:lnTo>
                    <a:pt x="0" y="0"/>
                  </a:lnTo>
                  <a:close/>
                </a:path>
              </a:pathLst>
            </a:custGeom>
            <a:blipFill>
              <a:blip r:embed="rId5"/>
              <a:stretch>
                <a:fillRect l="-22283" t="-14602" r="-22367" b="-63861"/>
              </a:stretch>
            </a:blipFill>
          </p:spPr>
          <p:txBody>
            <a:bodyPr/>
            <a:lstStyle/>
            <a:p>
              <a:endParaRPr lang="en-GB"/>
            </a:p>
          </p:txBody>
        </p:sp>
        <p:sp>
          <p:nvSpPr>
            <p:cNvPr id="15" name="AutoShape 15"/>
            <p:cNvSpPr/>
            <p:nvPr/>
          </p:nvSpPr>
          <p:spPr>
            <a:xfrm flipV="1">
              <a:off x="152803" y="6120198"/>
              <a:ext cx="4087926" cy="0"/>
            </a:xfrm>
            <a:prstGeom prst="line">
              <a:avLst/>
            </a:prstGeom>
            <a:ln w="13998" cap="flat">
              <a:solidFill>
                <a:srgbClr val="000000"/>
              </a:solidFill>
              <a:prstDash val="solid"/>
              <a:headEnd type="none" w="sm" len="sm"/>
              <a:tailEnd type="none" w="sm" len="sm"/>
            </a:ln>
          </p:spPr>
          <p:txBody>
            <a:bodyPr/>
            <a:lstStyle/>
            <a:p>
              <a:endParaRPr lang="en-GB"/>
            </a:p>
          </p:txBody>
        </p:sp>
        <p:sp>
          <p:nvSpPr>
            <p:cNvPr id="16" name="AutoShape 16"/>
            <p:cNvSpPr/>
            <p:nvPr/>
          </p:nvSpPr>
          <p:spPr>
            <a:xfrm>
              <a:off x="513876" y="4299956"/>
              <a:ext cx="4851939" cy="0"/>
            </a:xfrm>
            <a:prstGeom prst="line">
              <a:avLst/>
            </a:prstGeom>
            <a:ln w="13998" cap="flat">
              <a:solidFill>
                <a:srgbClr val="000000"/>
              </a:solidFill>
              <a:prstDash val="solid"/>
              <a:headEnd type="none" w="sm" len="sm"/>
              <a:tailEnd type="none" w="sm" len="sm"/>
            </a:ln>
          </p:spPr>
          <p:txBody>
            <a:bodyPr/>
            <a:lstStyle/>
            <a:p>
              <a:endParaRPr lang="en-GB"/>
            </a:p>
          </p:txBody>
        </p:sp>
        <p:sp>
          <p:nvSpPr>
            <p:cNvPr id="17" name="AutoShape 17"/>
            <p:cNvSpPr/>
            <p:nvPr/>
          </p:nvSpPr>
          <p:spPr>
            <a:xfrm>
              <a:off x="513876" y="3925614"/>
              <a:ext cx="4851939" cy="0"/>
            </a:xfrm>
            <a:prstGeom prst="line">
              <a:avLst/>
            </a:prstGeom>
            <a:ln w="13998" cap="flat">
              <a:solidFill>
                <a:srgbClr val="000000"/>
              </a:solidFill>
              <a:prstDash val="solid"/>
              <a:headEnd type="none" w="sm" len="sm"/>
              <a:tailEnd type="none" w="sm" len="sm"/>
            </a:ln>
          </p:spPr>
          <p:txBody>
            <a:bodyPr/>
            <a:lstStyle/>
            <a:p>
              <a:endParaRPr lang="en-GB"/>
            </a:p>
          </p:txBody>
        </p:sp>
        <p:sp>
          <p:nvSpPr>
            <p:cNvPr id="18" name="AutoShape 18"/>
            <p:cNvSpPr/>
            <p:nvPr/>
          </p:nvSpPr>
          <p:spPr>
            <a:xfrm>
              <a:off x="1283313" y="5025368"/>
              <a:ext cx="2957417" cy="0"/>
            </a:xfrm>
            <a:prstGeom prst="line">
              <a:avLst/>
            </a:prstGeom>
            <a:ln w="13998" cap="flat">
              <a:solidFill>
                <a:srgbClr val="000000"/>
              </a:solidFill>
              <a:prstDash val="solid"/>
              <a:headEnd type="none" w="sm" len="sm"/>
              <a:tailEnd type="none" w="sm" len="sm"/>
            </a:ln>
          </p:spPr>
          <p:txBody>
            <a:bodyPr/>
            <a:lstStyle/>
            <a:p>
              <a:endParaRPr lang="en-GB"/>
            </a:p>
          </p:txBody>
        </p:sp>
        <p:sp>
          <p:nvSpPr>
            <p:cNvPr id="19" name="AutoShape 19"/>
            <p:cNvSpPr/>
            <p:nvPr/>
          </p:nvSpPr>
          <p:spPr>
            <a:xfrm>
              <a:off x="1283313" y="5383174"/>
              <a:ext cx="2957417" cy="0"/>
            </a:xfrm>
            <a:prstGeom prst="line">
              <a:avLst/>
            </a:prstGeom>
            <a:ln w="13998" cap="flat">
              <a:solidFill>
                <a:srgbClr val="000000"/>
              </a:solidFill>
              <a:prstDash val="solid"/>
              <a:headEnd type="none" w="sm" len="sm"/>
              <a:tailEnd type="none" w="sm" len="sm"/>
            </a:ln>
          </p:spPr>
          <p:txBody>
            <a:bodyPr/>
            <a:lstStyle/>
            <a:p>
              <a:endParaRPr lang="en-GB"/>
            </a:p>
          </p:txBody>
        </p:sp>
        <p:sp>
          <p:nvSpPr>
            <p:cNvPr id="20" name="AutoShape 20"/>
            <p:cNvSpPr/>
            <p:nvPr/>
          </p:nvSpPr>
          <p:spPr>
            <a:xfrm>
              <a:off x="1283313" y="6508260"/>
              <a:ext cx="4082503" cy="0"/>
            </a:xfrm>
            <a:prstGeom prst="line">
              <a:avLst/>
            </a:prstGeom>
            <a:ln w="13998" cap="flat">
              <a:solidFill>
                <a:srgbClr val="000000"/>
              </a:solidFill>
              <a:prstDash val="solid"/>
              <a:headEnd type="none" w="sm" len="sm"/>
              <a:tailEnd type="none" w="sm" len="sm"/>
            </a:ln>
          </p:spPr>
          <p:txBody>
            <a:bodyPr/>
            <a:lstStyle/>
            <a:p>
              <a:endParaRPr lang="en-GB"/>
            </a:p>
          </p:txBody>
        </p:sp>
        <p:sp>
          <p:nvSpPr>
            <p:cNvPr id="21" name="AutoShape 21"/>
            <p:cNvSpPr/>
            <p:nvPr/>
          </p:nvSpPr>
          <p:spPr>
            <a:xfrm>
              <a:off x="1283313" y="6881797"/>
              <a:ext cx="4082503" cy="0"/>
            </a:xfrm>
            <a:prstGeom prst="line">
              <a:avLst/>
            </a:prstGeom>
            <a:ln w="13998" cap="flat">
              <a:solidFill>
                <a:srgbClr val="000000"/>
              </a:solidFill>
              <a:prstDash val="solid"/>
              <a:headEnd type="none" w="sm" len="sm"/>
              <a:tailEnd type="none" w="sm" len="sm"/>
            </a:ln>
          </p:spPr>
          <p:txBody>
            <a:bodyPr/>
            <a:lstStyle/>
            <a:p>
              <a:endParaRPr lang="en-GB"/>
            </a:p>
          </p:txBody>
        </p:sp>
        <p:sp>
          <p:nvSpPr>
            <p:cNvPr id="22" name="AutoShape 22"/>
            <p:cNvSpPr/>
            <p:nvPr/>
          </p:nvSpPr>
          <p:spPr>
            <a:xfrm>
              <a:off x="3489154" y="1705793"/>
              <a:ext cx="4082503" cy="0"/>
            </a:xfrm>
            <a:prstGeom prst="line">
              <a:avLst/>
            </a:prstGeom>
            <a:ln w="13998" cap="flat">
              <a:solidFill>
                <a:srgbClr val="000000"/>
              </a:solidFill>
              <a:prstDash val="solid"/>
              <a:headEnd type="none" w="sm" len="sm"/>
              <a:tailEnd type="none" w="sm" len="sm"/>
            </a:ln>
          </p:spPr>
          <p:txBody>
            <a:bodyPr/>
            <a:lstStyle/>
            <a:p>
              <a:endParaRPr lang="en-GB"/>
            </a:p>
          </p:txBody>
        </p:sp>
        <p:sp>
          <p:nvSpPr>
            <p:cNvPr id="23" name="AutoShape 23"/>
            <p:cNvSpPr/>
            <p:nvPr/>
          </p:nvSpPr>
          <p:spPr>
            <a:xfrm>
              <a:off x="3489154" y="2066866"/>
              <a:ext cx="4082503" cy="0"/>
            </a:xfrm>
            <a:prstGeom prst="line">
              <a:avLst/>
            </a:prstGeom>
            <a:ln w="13998" cap="flat">
              <a:solidFill>
                <a:srgbClr val="000000"/>
              </a:solidFill>
              <a:prstDash val="solid"/>
              <a:headEnd type="none" w="sm" len="sm"/>
              <a:tailEnd type="none" w="sm" len="sm"/>
            </a:ln>
          </p:spPr>
          <p:txBody>
            <a:bodyPr/>
            <a:lstStyle/>
            <a:p>
              <a:endParaRPr lang="en-GB"/>
            </a:p>
          </p:txBody>
        </p:sp>
        <p:sp>
          <p:nvSpPr>
            <p:cNvPr id="24" name="AutoShape 24"/>
            <p:cNvSpPr/>
            <p:nvPr/>
          </p:nvSpPr>
          <p:spPr>
            <a:xfrm>
              <a:off x="6088363" y="197168"/>
              <a:ext cx="348608" cy="0"/>
            </a:xfrm>
            <a:prstGeom prst="line">
              <a:avLst/>
            </a:prstGeom>
            <a:ln w="13998" cap="flat">
              <a:solidFill>
                <a:srgbClr val="000000"/>
              </a:solidFill>
              <a:prstDash val="solid"/>
              <a:headEnd type="none" w="sm" len="sm"/>
              <a:tailEnd type="none" w="sm" len="sm"/>
            </a:ln>
          </p:spPr>
          <p:txBody>
            <a:bodyPr/>
            <a:lstStyle/>
            <a:p>
              <a:endParaRPr lang="en-GB"/>
            </a:p>
          </p:txBody>
        </p:sp>
        <p:sp>
          <p:nvSpPr>
            <p:cNvPr id="25" name="AutoShape 25"/>
            <p:cNvSpPr/>
            <p:nvPr/>
          </p:nvSpPr>
          <p:spPr>
            <a:xfrm>
              <a:off x="6088363" y="4306955"/>
              <a:ext cx="348608" cy="0"/>
            </a:xfrm>
            <a:prstGeom prst="line">
              <a:avLst/>
            </a:prstGeom>
            <a:ln w="13998" cap="flat">
              <a:solidFill>
                <a:srgbClr val="000000"/>
              </a:solidFill>
              <a:prstDash val="solid"/>
              <a:headEnd type="none" w="sm" len="sm"/>
              <a:tailEnd type="none" w="sm" len="sm"/>
            </a:ln>
          </p:spPr>
          <p:txBody>
            <a:bodyPr/>
            <a:lstStyle/>
            <a:p>
              <a:endParaRPr lang="en-GB"/>
            </a:p>
          </p:txBody>
        </p:sp>
        <p:sp>
          <p:nvSpPr>
            <p:cNvPr id="26" name="AutoShape 26"/>
            <p:cNvSpPr/>
            <p:nvPr/>
          </p:nvSpPr>
          <p:spPr>
            <a:xfrm>
              <a:off x="3489154" y="4661933"/>
              <a:ext cx="348608" cy="0"/>
            </a:xfrm>
            <a:prstGeom prst="line">
              <a:avLst/>
            </a:prstGeom>
            <a:ln w="13998" cap="flat">
              <a:solidFill>
                <a:srgbClr val="000000"/>
              </a:solidFill>
              <a:prstDash val="solid"/>
              <a:headEnd type="none" w="sm" len="sm"/>
              <a:tailEnd type="none" w="sm" len="sm"/>
            </a:ln>
          </p:spPr>
          <p:txBody>
            <a:bodyPr/>
            <a:lstStyle/>
            <a:p>
              <a:endParaRPr lang="en-GB"/>
            </a:p>
          </p:txBody>
        </p:sp>
        <p:sp>
          <p:nvSpPr>
            <p:cNvPr id="27" name="AutoShape 27"/>
            <p:cNvSpPr/>
            <p:nvPr/>
          </p:nvSpPr>
          <p:spPr>
            <a:xfrm>
              <a:off x="2747433" y="1698794"/>
              <a:ext cx="348608" cy="0"/>
            </a:xfrm>
            <a:prstGeom prst="line">
              <a:avLst/>
            </a:prstGeom>
            <a:ln w="13998" cap="flat">
              <a:solidFill>
                <a:srgbClr val="000000"/>
              </a:solidFill>
              <a:prstDash val="solid"/>
              <a:headEnd type="none" w="sm" len="sm"/>
              <a:tailEnd type="none" w="sm" len="sm"/>
            </a:ln>
          </p:spPr>
          <p:txBody>
            <a:bodyPr/>
            <a:lstStyle/>
            <a:p>
              <a:endParaRPr lang="en-GB"/>
            </a:p>
          </p:txBody>
        </p:sp>
        <p:sp>
          <p:nvSpPr>
            <p:cNvPr id="28" name="AutoShape 28"/>
            <p:cNvSpPr/>
            <p:nvPr/>
          </p:nvSpPr>
          <p:spPr>
            <a:xfrm>
              <a:off x="2011616" y="2443627"/>
              <a:ext cx="348608" cy="0"/>
            </a:xfrm>
            <a:prstGeom prst="line">
              <a:avLst/>
            </a:prstGeom>
            <a:ln w="13998" cap="flat">
              <a:solidFill>
                <a:srgbClr val="000000"/>
              </a:solidFill>
              <a:prstDash val="solid"/>
              <a:headEnd type="none" w="sm" len="sm"/>
              <a:tailEnd type="none" w="sm" len="sm"/>
            </a:ln>
          </p:spPr>
          <p:txBody>
            <a:bodyPr/>
            <a:lstStyle/>
            <a:p>
              <a:endParaRPr lang="en-GB"/>
            </a:p>
          </p:txBody>
        </p:sp>
        <p:sp>
          <p:nvSpPr>
            <p:cNvPr id="29" name="AutoShape 29"/>
            <p:cNvSpPr/>
            <p:nvPr/>
          </p:nvSpPr>
          <p:spPr>
            <a:xfrm>
              <a:off x="2747433" y="4661933"/>
              <a:ext cx="348608" cy="0"/>
            </a:xfrm>
            <a:prstGeom prst="line">
              <a:avLst/>
            </a:prstGeom>
            <a:ln w="13998" cap="flat">
              <a:solidFill>
                <a:srgbClr val="000000"/>
              </a:solidFill>
              <a:prstDash val="solid"/>
              <a:headEnd type="none" w="sm" len="sm"/>
              <a:tailEnd type="none" w="sm" len="sm"/>
            </a:ln>
          </p:spPr>
          <p:txBody>
            <a:bodyPr/>
            <a:lstStyle/>
            <a:p>
              <a:endParaRPr lang="en-GB"/>
            </a:p>
          </p:txBody>
        </p:sp>
        <p:sp>
          <p:nvSpPr>
            <p:cNvPr id="30" name="AutoShape 30"/>
            <p:cNvSpPr/>
            <p:nvPr/>
          </p:nvSpPr>
          <p:spPr>
            <a:xfrm>
              <a:off x="3506026" y="8002058"/>
              <a:ext cx="348608" cy="0"/>
            </a:xfrm>
            <a:prstGeom prst="line">
              <a:avLst/>
            </a:prstGeom>
            <a:ln w="13998" cap="flat">
              <a:solidFill>
                <a:srgbClr val="000000"/>
              </a:solidFill>
              <a:prstDash val="solid"/>
              <a:headEnd type="none" w="sm" len="sm"/>
              <a:tailEnd type="none" w="sm" len="sm"/>
            </a:ln>
          </p:spPr>
          <p:txBody>
            <a:bodyPr/>
            <a:lstStyle/>
            <a:p>
              <a:endParaRPr lang="en-GB"/>
            </a:p>
          </p:txBody>
        </p:sp>
        <p:sp>
          <p:nvSpPr>
            <p:cNvPr id="31" name="AutoShape 31"/>
            <p:cNvSpPr/>
            <p:nvPr/>
          </p:nvSpPr>
          <p:spPr>
            <a:xfrm flipH="1" flipV="1">
              <a:off x="2011616" y="2443627"/>
              <a:ext cx="6999" cy="2939548"/>
            </a:xfrm>
            <a:prstGeom prst="line">
              <a:avLst/>
            </a:prstGeom>
            <a:ln w="13998" cap="flat">
              <a:solidFill>
                <a:srgbClr val="000000"/>
              </a:solidFill>
              <a:prstDash val="solid"/>
              <a:headEnd type="none" w="sm" len="sm"/>
              <a:tailEnd type="none" w="sm" len="sm"/>
            </a:ln>
          </p:spPr>
          <p:txBody>
            <a:bodyPr/>
            <a:lstStyle/>
            <a:p>
              <a:endParaRPr lang="en-GB"/>
            </a:p>
          </p:txBody>
        </p:sp>
        <p:sp>
          <p:nvSpPr>
            <p:cNvPr id="32" name="AutoShape 32"/>
            <p:cNvSpPr/>
            <p:nvPr/>
          </p:nvSpPr>
          <p:spPr>
            <a:xfrm flipH="1" flipV="1">
              <a:off x="2346227" y="2455840"/>
              <a:ext cx="6999" cy="2939548"/>
            </a:xfrm>
            <a:prstGeom prst="line">
              <a:avLst/>
            </a:prstGeom>
            <a:ln w="13998" cap="flat">
              <a:solidFill>
                <a:srgbClr val="000000"/>
              </a:solidFill>
              <a:prstDash val="solid"/>
              <a:headEnd type="none" w="sm" len="sm"/>
              <a:tailEnd type="none" w="sm" len="sm"/>
            </a:ln>
          </p:spPr>
          <p:txBody>
            <a:bodyPr/>
            <a:lstStyle/>
            <a:p>
              <a:endParaRPr lang="en-GB"/>
            </a:p>
          </p:txBody>
        </p:sp>
        <p:sp>
          <p:nvSpPr>
            <p:cNvPr id="33" name="AutoShape 33"/>
            <p:cNvSpPr/>
            <p:nvPr/>
          </p:nvSpPr>
          <p:spPr>
            <a:xfrm flipH="1" flipV="1">
              <a:off x="2747433" y="1698794"/>
              <a:ext cx="3499" cy="2963122"/>
            </a:xfrm>
            <a:prstGeom prst="line">
              <a:avLst/>
            </a:prstGeom>
            <a:ln w="13998" cap="flat">
              <a:solidFill>
                <a:srgbClr val="000000"/>
              </a:solidFill>
              <a:prstDash val="solid"/>
              <a:headEnd type="none" w="sm" len="sm"/>
              <a:tailEnd type="none" w="sm" len="sm"/>
            </a:ln>
          </p:spPr>
          <p:txBody>
            <a:bodyPr/>
            <a:lstStyle/>
            <a:p>
              <a:endParaRPr lang="en-GB"/>
            </a:p>
          </p:txBody>
        </p:sp>
        <p:sp>
          <p:nvSpPr>
            <p:cNvPr id="34" name="AutoShape 34"/>
            <p:cNvSpPr/>
            <p:nvPr/>
          </p:nvSpPr>
          <p:spPr>
            <a:xfrm flipV="1">
              <a:off x="3096041" y="1698811"/>
              <a:ext cx="6999" cy="2963122"/>
            </a:xfrm>
            <a:prstGeom prst="line">
              <a:avLst/>
            </a:prstGeom>
            <a:ln w="13998" cap="flat">
              <a:solidFill>
                <a:srgbClr val="000000"/>
              </a:solidFill>
              <a:prstDash val="solid"/>
              <a:headEnd type="none" w="sm" len="sm"/>
              <a:tailEnd type="none" w="sm" len="sm"/>
            </a:ln>
          </p:spPr>
          <p:txBody>
            <a:bodyPr/>
            <a:lstStyle/>
            <a:p>
              <a:endParaRPr lang="en-GB"/>
            </a:p>
          </p:txBody>
        </p:sp>
        <p:sp>
          <p:nvSpPr>
            <p:cNvPr id="35" name="AutoShape 35"/>
            <p:cNvSpPr/>
            <p:nvPr/>
          </p:nvSpPr>
          <p:spPr>
            <a:xfrm flipH="1" flipV="1">
              <a:off x="3482156" y="1705810"/>
              <a:ext cx="6999" cy="2594146"/>
            </a:xfrm>
            <a:prstGeom prst="line">
              <a:avLst/>
            </a:prstGeom>
            <a:ln w="13998" cap="flat">
              <a:solidFill>
                <a:srgbClr val="000000"/>
              </a:solidFill>
              <a:prstDash val="solid"/>
              <a:headEnd type="none" w="sm" len="sm"/>
              <a:tailEnd type="none" w="sm" len="sm"/>
            </a:ln>
          </p:spPr>
          <p:txBody>
            <a:bodyPr/>
            <a:lstStyle/>
            <a:p>
              <a:endParaRPr lang="en-GB"/>
            </a:p>
          </p:txBody>
        </p:sp>
        <p:sp>
          <p:nvSpPr>
            <p:cNvPr id="36" name="AutoShape 36"/>
            <p:cNvSpPr/>
            <p:nvPr/>
          </p:nvSpPr>
          <p:spPr>
            <a:xfrm flipH="1" flipV="1">
              <a:off x="3834263" y="1698813"/>
              <a:ext cx="6999" cy="2594146"/>
            </a:xfrm>
            <a:prstGeom prst="line">
              <a:avLst/>
            </a:prstGeom>
            <a:ln w="13998" cap="flat">
              <a:solidFill>
                <a:srgbClr val="000000"/>
              </a:solidFill>
              <a:prstDash val="solid"/>
              <a:headEnd type="none" w="sm" len="sm"/>
              <a:tailEnd type="none" w="sm" len="sm"/>
            </a:ln>
          </p:spPr>
          <p:txBody>
            <a:bodyPr/>
            <a:lstStyle/>
            <a:p>
              <a:endParaRPr lang="en-GB"/>
            </a:p>
          </p:txBody>
        </p:sp>
        <p:sp>
          <p:nvSpPr>
            <p:cNvPr id="37" name="AutoShape 37"/>
            <p:cNvSpPr/>
            <p:nvPr/>
          </p:nvSpPr>
          <p:spPr>
            <a:xfrm flipV="1">
              <a:off x="6081364" y="197168"/>
              <a:ext cx="6999" cy="4095773"/>
            </a:xfrm>
            <a:prstGeom prst="line">
              <a:avLst/>
            </a:prstGeom>
            <a:ln w="13998" cap="flat">
              <a:solidFill>
                <a:srgbClr val="000000"/>
              </a:solidFill>
              <a:prstDash val="solid"/>
              <a:headEnd type="none" w="sm" len="sm"/>
              <a:tailEnd type="none" w="sm" len="sm"/>
            </a:ln>
          </p:spPr>
          <p:txBody>
            <a:bodyPr/>
            <a:lstStyle/>
            <a:p>
              <a:endParaRPr lang="en-GB"/>
            </a:p>
          </p:txBody>
        </p:sp>
        <p:sp>
          <p:nvSpPr>
            <p:cNvPr id="38" name="AutoShape 38"/>
            <p:cNvSpPr/>
            <p:nvPr/>
          </p:nvSpPr>
          <p:spPr>
            <a:xfrm flipV="1">
              <a:off x="6443970" y="197156"/>
              <a:ext cx="6999" cy="4095773"/>
            </a:xfrm>
            <a:prstGeom prst="line">
              <a:avLst/>
            </a:prstGeom>
            <a:ln w="13998" cap="flat">
              <a:solidFill>
                <a:srgbClr val="000000"/>
              </a:solidFill>
              <a:prstDash val="solid"/>
              <a:headEnd type="none" w="sm" len="sm"/>
              <a:tailEnd type="none" w="sm" len="sm"/>
            </a:ln>
          </p:spPr>
          <p:txBody>
            <a:bodyPr/>
            <a:lstStyle/>
            <a:p>
              <a:endParaRPr lang="en-GB"/>
            </a:p>
          </p:txBody>
        </p:sp>
        <p:sp>
          <p:nvSpPr>
            <p:cNvPr id="39" name="AutoShape 39"/>
            <p:cNvSpPr/>
            <p:nvPr/>
          </p:nvSpPr>
          <p:spPr>
            <a:xfrm flipH="1" flipV="1">
              <a:off x="3468158" y="4661952"/>
              <a:ext cx="13998" cy="3340106"/>
            </a:xfrm>
            <a:prstGeom prst="line">
              <a:avLst/>
            </a:prstGeom>
            <a:ln w="13998" cap="flat">
              <a:solidFill>
                <a:srgbClr val="000000"/>
              </a:solidFill>
              <a:prstDash val="solid"/>
              <a:headEnd type="none" w="sm" len="sm"/>
              <a:tailEnd type="none" w="sm" len="sm"/>
            </a:ln>
          </p:spPr>
          <p:txBody>
            <a:bodyPr/>
            <a:lstStyle/>
            <a:p>
              <a:endParaRPr lang="en-GB"/>
            </a:p>
          </p:txBody>
        </p:sp>
        <p:sp>
          <p:nvSpPr>
            <p:cNvPr id="40" name="AutoShape 40"/>
            <p:cNvSpPr/>
            <p:nvPr/>
          </p:nvSpPr>
          <p:spPr>
            <a:xfrm flipH="1" flipV="1">
              <a:off x="3848261" y="4661981"/>
              <a:ext cx="13998" cy="3340106"/>
            </a:xfrm>
            <a:prstGeom prst="line">
              <a:avLst/>
            </a:prstGeom>
            <a:ln w="13998" cap="flat">
              <a:solidFill>
                <a:srgbClr val="000000"/>
              </a:solidFill>
              <a:prstDash val="solid"/>
              <a:headEnd type="none" w="sm" len="sm"/>
              <a:tailEnd type="none" w="sm" len="sm"/>
            </a:ln>
          </p:spPr>
          <p:txBody>
            <a:bodyPr/>
            <a:lstStyle/>
            <a:p>
              <a:endParaRPr lang="en-GB"/>
            </a:p>
          </p:txBody>
        </p:sp>
        <p:sp>
          <p:nvSpPr>
            <p:cNvPr id="41" name="AutoShape 41"/>
            <p:cNvSpPr/>
            <p:nvPr/>
          </p:nvSpPr>
          <p:spPr>
            <a:xfrm flipH="1" flipV="1">
              <a:off x="5365815" y="6508260"/>
              <a:ext cx="0" cy="373537"/>
            </a:xfrm>
            <a:prstGeom prst="line">
              <a:avLst/>
            </a:prstGeom>
            <a:ln w="13998" cap="flat">
              <a:solidFill>
                <a:srgbClr val="000000"/>
              </a:solidFill>
              <a:prstDash val="solid"/>
              <a:headEnd type="none" w="sm" len="sm"/>
              <a:tailEnd type="none" w="sm" len="sm"/>
            </a:ln>
          </p:spPr>
          <p:txBody>
            <a:bodyPr/>
            <a:lstStyle/>
            <a:p>
              <a:endParaRPr lang="en-GB"/>
            </a:p>
          </p:txBody>
        </p:sp>
        <p:sp>
          <p:nvSpPr>
            <p:cNvPr id="42" name="AutoShape 42"/>
            <p:cNvSpPr/>
            <p:nvPr/>
          </p:nvSpPr>
          <p:spPr>
            <a:xfrm flipV="1">
              <a:off x="1276314" y="6508260"/>
              <a:ext cx="0" cy="373537"/>
            </a:xfrm>
            <a:prstGeom prst="line">
              <a:avLst/>
            </a:prstGeom>
            <a:ln w="13998" cap="flat">
              <a:solidFill>
                <a:srgbClr val="000000"/>
              </a:solidFill>
              <a:prstDash val="solid"/>
              <a:headEnd type="none" w="sm" len="sm"/>
              <a:tailEnd type="none" w="sm" len="sm"/>
            </a:ln>
          </p:spPr>
          <p:txBody>
            <a:bodyPr/>
            <a:lstStyle/>
            <a:p>
              <a:endParaRPr lang="en-GB"/>
            </a:p>
          </p:txBody>
        </p:sp>
        <p:sp>
          <p:nvSpPr>
            <p:cNvPr id="43" name="AutoShape 43"/>
            <p:cNvSpPr/>
            <p:nvPr/>
          </p:nvSpPr>
          <p:spPr>
            <a:xfrm flipV="1">
              <a:off x="145805" y="5746660"/>
              <a:ext cx="0" cy="373537"/>
            </a:xfrm>
            <a:prstGeom prst="line">
              <a:avLst/>
            </a:prstGeom>
            <a:ln w="13998" cap="flat">
              <a:solidFill>
                <a:srgbClr val="000000"/>
              </a:solidFill>
              <a:prstDash val="solid"/>
              <a:headEnd type="none" w="sm" len="sm"/>
              <a:tailEnd type="none" w="sm" len="sm"/>
            </a:ln>
          </p:spPr>
          <p:txBody>
            <a:bodyPr/>
            <a:lstStyle/>
            <a:p>
              <a:endParaRPr lang="en-GB"/>
            </a:p>
          </p:txBody>
        </p:sp>
        <p:sp>
          <p:nvSpPr>
            <p:cNvPr id="44" name="AutoShape 44"/>
            <p:cNvSpPr/>
            <p:nvPr/>
          </p:nvSpPr>
          <p:spPr>
            <a:xfrm flipV="1">
              <a:off x="145805" y="5753659"/>
              <a:ext cx="4087926" cy="0"/>
            </a:xfrm>
            <a:prstGeom prst="line">
              <a:avLst/>
            </a:prstGeom>
            <a:ln w="13998" cap="flat">
              <a:solidFill>
                <a:srgbClr val="000000"/>
              </a:solidFill>
              <a:prstDash val="solid"/>
              <a:headEnd type="none" w="sm" len="sm"/>
              <a:tailEnd type="none" w="sm" len="sm"/>
            </a:ln>
          </p:spPr>
          <p:txBody>
            <a:bodyPr/>
            <a:lstStyle/>
            <a:p>
              <a:endParaRPr lang="en-GB"/>
            </a:p>
          </p:txBody>
        </p:sp>
        <p:sp>
          <p:nvSpPr>
            <p:cNvPr id="45" name="AutoShape 45"/>
            <p:cNvSpPr/>
            <p:nvPr/>
          </p:nvSpPr>
          <p:spPr>
            <a:xfrm flipV="1">
              <a:off x="4226732" y="5746660"/>
              <a:ext cx="0" cy="373537"/>
            </a:xfrm>
            <a:prstGeom prst="line">
              <a:avLst/>
            </a:prstGeom>
            <a:ln w="13998" cap="flat">
              <a:solidFill>
                <a:srgbClr val="000000"/>
              </a:solidFill>
              <a:prstDash val="solid"/>
              <a:headEnd type="none" w="sm" len="sm"/>
              <a:tailEnd type="none" w="sm" len="sm"/>
            </a:ln>
          </p:spPr>
          <p:txBody>
            <a:bodyPr/>
            <a:lstStyle/>
            <a:p>
              <a:endParaRPr lang="en-GB"/>
            </a:p>
          </p:txBody>
        </p:sp>
        <p:sp>
          <p:nvSpPr>
            <p:cNvPr id="46" name="AutoShape 46"/>
            <p:cNvSpPr/>
            <p:nvPr/>
          </p:nvSpPr>
          <p:spPr>
            <a:xfrm flipV="1">
              <a:off x="4219733" y="5009637"/>
              <a:ext cx="0" cy="373537"/>
            </a:xfrm>
            <a:prstGeom prst="line">
              <a:avLst/>
            </a:prstGeom>
            <a:ln w="13998" cap="flat">
              <a:solidFill>
                <a:srgbClr val="000000"/>
              </a:solidFill>
              <a:prstDash val="solid"/>
              <a:headEnd type="none" w="sm" len="sm"/>
              <a:tailEnd type="none" w="sm" len="sm"/>
            </a:ln>
          </p:spPr>
          <p:txBody>
            <a:bodyPr/>
            <a:lstStyle/>
            <a:p>
              <a:endParaRPr lang="en-GB"/>
            </a:p>
          </p:txBody>
        </p:sp>
        <p:sp>
          <p:nvSpPr>
            <p:cNvPr id="47" name="AutoShape 47"/>
            <p:cNvSpPr/>
            <p:nvPr/>
          </p:nvSpPr>
          <p:spPr>
            <a:xfrm flipV="1">
              <a:off x="1269315" y="5009637"/>
              <a:ext cx="0" cy="373537"/>
            </a:xfrm>
            <a:prstGeom prst="line">
              <a:avLst/>
            </a:prstGeom>
            <a:ln w="13998" cap="flat">
              <a:solidFill>
                <a:srgbClr val="000000"/>
              </a:solidFill>
              <a:prstDash val="solid"/>
              <a:headEnd type="none" w="sm" len="sm"/>
              <a:tailEnd type="none" w="sm" len="sm"/>
            </a:ln>
          </p:spPr>
          <p:txBody>
            <a:bodyPr/>
            <a:lstStyle/>
            <a:p>
              <a:endParaRPr lang="en-GB"/>
            </a:p>
          </p:txBody>
        </p:sp>
        <p:sp>
          <p:nvSpPr>
            <p:cNvPr id="48" name="AutoShape 48"/>
            <p:cNvSpPr/>
            <p:nvPr/>
          </p:nvSpPr>
          <p:spPr>
            <a:xfrm flipV="1">
              <a:off x="520875" y="3933417"/>
              <a:ext cx="0" cy="373537"/>
            </a:xfrm>
            <a:prstGeom prst="line">
              <a:avLst/>
            </a:prstGeom>
            <a:ln w="13998" cap="flat">
              <a:solidFill>
                <a:srgbClr val="000000"/>
              </a:solidFill>
              <a:prstDash val="solid"/>
              <a:headEnd type="none" w="sm" len="sm"/>
              <a:tailEnd type="none" w="sm" len="sm"/>
            </a:ln>
          </p:spPr>
          <p:txBody>
            <a:bodyPr/>
            <a:lstStyle/>
            <a:p>
              <a:endParaRPr lang="en-GB"/>
            </a:p>
          </p:txBody>
        </p:sp>
        <p:sp>
          <p:nvSpPr>
            <p:cNvPr id="49" name="AutoShape 49"/>
            <p:cNvSpPr/>
            <p:nvPr/>
          </p:nvSpPr>
          <p:spPr>
            <a:xfrm flipV="1">
              <a:off x="5358816" y="3933417"/>
              <a:ext cx="0" cy="373537"/>
            </a:xfrm>
            <a:prstGeom prst="line">
              <a:avLst/>
            </a:prstGeom>
            <a:ln w="13998" cap="flat">
              <a:solidFill>
                <a:srgbClr val="000000"/>
              </a:solidFill>
              <a:prstDash val="solid"/>
              <a:headEnd type="none" w="sm" len="sm"/>
              <a:tailEnd type="none" w="sm" len="sm"/>
            </a:ln>
          </p:spPr>
          <p:txBody>
            <a:bodyPr/>
            <a:lstStyle/>
            <a:p>
              <a:endParaRPr lang="en-GB"/>
            </a:p>
          </p:txBody>
        </p:sp>
        <p:sp>
          <p:nvSpPr>
            <p:cNvPr id="50" name="AutoShape 50"/>
            <p:cNvSpPr/>
            <p:nvPr/>
          </p:nvSpPr>
          <p:spPr>
            <a:xfrm flipV="1">
              <a:off x="7578656" y="1698813"/>
              <a:ext cx="0" cy="373537"/>
            </a:xfrm>
            <a:prstGeom prst="line">
              <a:avLst/>
            </a:prstGeom>
            <a:ln w="13998" cap="flat">
              <a:solidFill>
                <a:srgbClr val="000000"/>
              </a:solidFill>
              <a:prstDash val="solid"/>
              <a:headEnd type="none" w="sm" len="sm"/>
              <a:tailEnd type="none" w="sm" len="sm"/>
            </a:ln>
          </p:spPr>
          <p:txBody>
            <a:bodyPr/>
            <a:lstStyle/>
            <a:p>
              <a:endParaRPr lang="en-GB"/>
            </a:p>
          </p:txBody>
        </p:sp>
      </p:grpSp>
      <p:sp>
        <p:nvSpPr>
          <p:cNvPr id="51" name="Freeform 51"/>
          <p:cNvSpPr/>
          <p:nvPr/>
        </p:nvSpPr>
        <p:spPr>
          <a:xfrm flipH="1">
            <a:off x="460381" y="2478931"/>
            <a:ext cx="2155106" cy="2414240"/>
          </a:xfrm>
          <a:custGeom>
            <a:avLst/>
            <a:gdLst/>
            <a:ahLst/>
            <a:cxnLst/>
            <a:rect l="l" t="t" r="r" b="b"/>
            <a:pathLst>
              <a:path w="2155106" h="2414240">
                <a:moveTo>
                  <a:pt x="2155106" y="0"/>
                </a:moveTo>
                <a:lnTo>
                  <a:pt x="0" y="0"/>
                </a:lnTo>
                <a:lnTo>
                  <a:pt x="0" y="2414240"/>
                </a:lnTo>
                <a:lnTo>
                  <a:pt x="2155106" y="2414240"/>
                </a:lnTo>
                <a:lnTo>
                  <a:pt x="2155106" y="0"/>
                </a:lnTo>
                <a:close/>
              </a:path>
            </a:pathLst>
          </a:custGeom>
          <a:blipFill>
            <a:blip r:embed="rId6"/>
            <a:stretch>
              <a:fillRect l="-175504" t="-8301" r="-45209" b="-55878"/>
            </a:stretch>
          </a:blipFill>
        </p:spPr>
        <p:txBody>
          <a:bodyPr/>
          <a:lstStyle/>
          <a:p>
            <a:endParaRPr lang="en-GB"/>
          </a:p>
        </p:txBody>
      </p:sp>
      <p:sp>
        <p:nvSpPr>
          <p:cNvPr id="53" name="TextBox 15">
            <a:extLst>
              <a:ext uri="{FF2B5EF4-FFF2-40B4-BE49-F238E27FC236}">
                <a16:creationId xmlns:a16="http://schemas.microsoft.com/office/drawing/2014/main" id="{77DA6BE3-33EB-8DD2-C634-5A42C731552A}"/>
              </a:ext>
            </a:extLst>
          </p:cNvPr>
          <p:cNvSpPr txBox="1"/>
          <p:nvPr/>
        </p:nvSpPr>
        <p:spPr>
          <a:xfrm>
            <a:off x="16842433" y="187517"/>
            <a:ext cx="1209823" cy="227178"/>
          </a:xfrm>
          <a:prstGeom prst="rect">
            <a:avLst/>
          </a:prstGeom>
        </p:spPr>
        <p:txBody>
          <a:bodyPr wrap="square" lIns="0" tIns="0" rIns="0" bIns="0" rtlCol="0" anchor="t">
            <a:spAutoFit/>
          </a:bodyPr>
          <a:lstStyle/>
          <a:p>
            <a:pPr algn="ctr">
              <a:lnSpc>
                <a:spcPts val="1959"/>
              </a:lnSpc>
              <a:spcBef>
                <a:spcPct val="0"/>
              </a:spcBef>
            </a:pPr>
            <a:r>
              <a:rPr lang="en-US" sz="1399" dirty="0">
                <a:solidFill>
                  <a:srgbClr val="000000"/>
                </a:solidFill>
                <a:latin typeface="Montserrat Classic"/>
                <a:ea typeface="Montserrat Classic"/>
                <a:cs typeface="Montserrat Classic"/>
                <a:sym typeface="Montserrat Classic"/>
              </a:rPr>
              <a:t>FT Q C50 R2</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852" y="-3139650"/>
            <a:ext cx="17964148" cy="17964148"/>
          </a:xfrm>
          <a:custGeom>
            <a:avLst/>
            <a:gdLst/>
            <a:ahLst/>
            <a:cxnLst/>
            <a:rect l="l" t="t" r="r" b="b"/>
            <a:pathLst>
              <a:path w="17964148" h="17964148">
                <a:moveTo>
                  <a:pt x="0" y="0"/>
                </a:moveTo>
                <a:lnTo>
                  <a:pt x="17964148" y="0"/>
                </a:lnTo>
                <a:lnTo>
                  <a:pt x="17964148" y="17964147"/>
                </a:lnTo>
                <a:lnTo>
                  <a:pt x="0" y="17964147"/>
                </a:lnTo>
                <a:lnTo>
                  <a:pt x="0" y="0"/>
                </a:lnTo>
                <a:close/>
              </a:path>
            </a:pathLst>
          </a:custGeom>
          <a:blipFill>
            <a:blip r:embed="rId2">
              <a:alphaModFix amt="10999"/>
            </a:blip>
            <a:stretch>
              <a:fillRect/>
            </a:stretch>
          </a:blipFill>
        </p:spPr>
        <p:txBody>
          <a:bodyPr/>
          <a:lstStyle/>
          <a:p>
            <a:endParaRPr lang="en-GB"/>
          </a:p>
        </p:txBody>
      </p:sp>
      <p:sp>
        <p:nvSpPr>
          <p:cNvPr id="3" name="Freeform 3"/>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3"/>
            <a:stretch>
              <a:fillRect l="-21116" r="-19874" b="-67942"/>
            </a:stretch>
          </a:blipFill>
        </p:spPr>
        <p:txBody>
          <a:bodyPr/>
          <a:lstStyle/>
          <a:p>
            <a:endParaRPr lang="en-GB"/>
          </a:p>
        </p:txBody>
      </p:sp>
      <p:grpSp>
        <p:nvGrpSpPr>
          <p:cNvPr id="4" name="Group 4"/>
          <p:cNvGrpSpPr/>
          <p:nvPr/>
        </p:nvGrpSpPr>
        <p:grpSpPr>
          <a:xfrm>
            <a:off x="0" y="651219"/>
            <a:ext cx="18775720" cy="1250020"/>
            <a:chOff x="0" y="0"/>
            <a:chExt cx="7425681" cy="494375"/>
          </a:xfrm>
        </p:grpSpPr>
        <p:sp>
          <p:nvSpPr>
            <p:cNvPr id="5" name="Freeform 5"/>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6" name="TextBox 6"/>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7" name="Freeform 7"/>
          <p:cNvSpPr/>
          <p:nvPr/>
        </p:nvSpPr>
        <p:spPr>
          <a:xfrm>
            <a:off x="1445567" y="142015"/>
            <a:ext cx="2339840" cy="2336915"/>
          </a:xfrm>
          <a:custGeom>
            <a:avLst/>
            <a:gdLst/>
            <a:ahLst/>
            <a:cxnLst/>
            <a:rect l="l" t="t" r="r" b="b"/>
            <a:pathLst>
              <a:path w="2339840" h="2336915">
                <a:moveTo>
                  <a:pt x="0" y="0"/>
                </a:moveTo>
                <a:lnTo>
                  <a:pt x="2339840" y="0"/>
                </a:lnTo>
                <a:lnTo>
                  <a:pt x="2339840" y="2336916"/>
                </a:lnTo>
                <a:lnTo>
                  <a:pt x="0" y="2336916"/>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grpSp>
        <p:nvGrpSpPr>
          <p:cNvPr id="8" name="Group 8"/>
          <p:cNvGrpSpPr/>
          <p:nvPr/>
        </p:nvGrpSpPr>
        <p:grpSpPr>
          <a:xfrm>
            <a:off x="2283142" y="3849053"/>
            <a:ext cx="203835" cy="227648"/>
            <a:chOff x="0" y="0"/>
            <a:chExt cx="271780" cy="303530"/>
          </a:xfrm>
        </p:grpSpPr>
        <p:sp>
          <p:nvSpPr>
            <p:cNvPr id="9" name="Freeform 9"/>
            <p:cNvSpPr/>
            <p:nvPr/>
          </p:nvSpPr>
          <p:spPr>
            <a:xfrm>
              <a:off x="41910" y="48260"/>
              <a:ext cx="179070" cy="207010"/>
            </a:xfrm>
            <a:custGeom>
              <a:avLst/>
              <a:gdLst/>
              <a:ahLst/>
              <a:cxnLst/>
              <a:rect l="l" t="t" r="r" b="b"/>
              <a:pathLst>
                <a:path w="179070" h="207010">
                  <a:moveTo>
                    <a:pt x="8890" y="93980"/>
                  </a:moveTo>
                  <a:cubicBezTo>
                    <a:pt x="64770" y="10160"/>
                    <a:pt x="96520" y="1270"/>
                    <a:pt x="115570" y="3810"/>
                  </a:cubicBezTo>
                  <a:cubicBezTo>
                    <a:pt x="132080" y="5080"/>
                    <a:pt x="148590" y="16510"/>
                    <a:pt x="158750" y="27940"/>
                  </a:cubicBezTo>
                  <a:cubicBezTo>
                    <a:pt x="168910" y="39370"/>
                    <a:pt x="177800" y="55880"/>
                    <a:pt x="177800" y="72390"/>
                  </a:cubicBezTo>
                  <a:cubicBezTo>
                    <a:pt x="177800" y="92710"/>
                    <a:pt x="166370" y="125730"/>
                    <a:pt x="149860" y="139700"/>
                  </a:cubicBezTo>
                  <a:cubicBezTo>
                    <a:pt x="133350" y="152400"/>
                    <a:pt x="99060" y="158750"/>
                    <a:pt x="78740" y="152400"/>
                  </a:cubicBezTo>
                  <a:cubicBezTo>
                    <a:pt x="58420" y="146050"/>
                    <a:pt x="34290" y="121920"/>
                    <a:pt x="27940" y="101600"/>
                  </a:cubicBezTo>
                  <a:cubicBezTo>
                    <a:pt x="21590" y="81280"/>
                    <a:pt x="27940" y="46990"/>
                    <a:pt x="41910" y="30480"/>
                  </a:cubicBezTo>
                  <a:cubicBezTo>
                    <a:pt x="54610" y="13970"/>
                    <a:pt x="86360" y="0"/>
                    <a:pt x="107950" y="2540"/>
                  </a:cubicBezTo>
                  <a:cubicBezTo>
                    <a:pt x="129540" y="3810"/>
                    <a:pt x="158750" y="22860"/>
                    <a:pt x="168910" y="41910"/>
                  </a:cubicBezTo>
                  <a:cubicBezTo>
                    <a:pt x="179070" y="59690"/>
                    <a:pt x="176530" y="90170"/>
                    <a:pt x="170180" y="113030"/>
                  </a:cubicBezTo>
                  <a:cubicBezTo>
                    <a:pt x="162560" y="139700"/>
                    <a:pt x="140970" y="175260"/>
                    <a:pt x="121920" y="190500"/>
                  </a:cubicBezTo>
                  <a:cubicBezTo>
                    <a:pt x="106680" y="200660"/>
                    <a:pt x="86360" y="207010"/>
                    <a:pt x="68580" y="204470"/>
                  </a:cubicBezTo>
                  <a:cubicBezTo>
                    <a:pt x="49530" y="200660"/>
                    <a:pt x="20320" y="182880"/>
                    <a:pt x="10160" y="165100"/>
                  </a:cubicBezTo>
                  <a:cubicBezTo>
                    <a:pt x="0" y="146050"/>
                    <a:pt x="8890" y="93980"/>
                    <a:pt x="8890" y="93980"/>
                  </a:cubicBezTo>
                </a:path>
              </a:pathLst>
            </a:custGeom>
            <a:solidFill>
              <a:srgbClr val="FFFFFF"/>
            </a:solidFill>
            <a:ln cap="sq">
              <a:noFill/>
              <a:prstDash val="solid"/>
              <a:miter/>
            </a:ln>
          </p:spPr>
          <p:txBody>
            <a:bodyPr/>
            <a:lstStyle/>
            <a:p>
              <a:endParaRPr lang="en-GB"/>
            </a:p>
          </p:txBody>
        </p:sp>
      </p:grpSp>
      <p:sp>
        <p:nvSpPr>
          <p:cNvPr id="10" name="TextBox 10"/>
          <p:cNvSpPr txBox="1"/>
          <p:nvPr/>
        </p:nvSpPr>
        <p:spPr>
          <a:xfrm>
            <a:off x="4310338" y="784538"/>
            <a:ext cx="9667324" cy="937570"/>
          </a:xfrm>
          <a:prstGeom prst="rect">
            <a:avLst/>
          </a:prstGeom>
        </p:spPr>
        <p:txBody>
          <a:bodyPr lIns="0" tIns="0" rIns="0" bIns="0" rtlCol="0" anchor="t">
            <a:spAutoFit/>
          </a:bodyPr>
          <a:lstStyle/>
          <a:p>
            <a:pPr algn="ctr">
              <a:lnSpc>
                <a:spcPts val="7645"/>
              </a:lnSpc>
              <a:spcBef>
                <a:spcPct val="0"/>
              </a:spcBef>
            </a:pPr>
            <a:r>
              <a:rPr lang="en-US" sz="5461" b="1">
                <a:solidFill>
                  <a:srgbClr val="FFFFFF"/>
                </a:solidFill>
                <a:latin typeface="Montserrat Classic Bold"/>
                <a:ea typeface="Montserrat Classic Bold"/>
                <a:cs typeface="Montserrat Classic Bold"/>
                <a:sym typeface="Montserrat Classic Bold"/>
              </a:rPr>
              <a:t>Extreme Weather in the UK</a:t>
            </a:r>
          </a:p>
        </p:txBody>
      </p:sp>
      <p:grpSp>
        <p:nvGrpSpPr>
          <p:cNvPr id="11" name="Group 11"/>
          <p:cNvGrpSpPr/>
          <p:nvPr/>
        </p:nvGrpSpPr>
        <p:grpSpPr>
          <a:xfrm>
            <a:off x="5169379" y="1901239"/>
            <a:ext cx="7949242" cy="8385761"/>
            <a:chOff x="0" y="0"/>
            <a:chExt cx="10598989" cy="11181015"/>
          </a:xfrm>
        </p:grpSpPr>
        <p:sp>
          <p:nvSpPr>
            <p:cNvPr id="12" name="Freeform 12"/>
            <p:cNvSpPr/>
            <p:nvPr/>
          </p:nvSpPr>
          <p:spPr>
            <a:xfrm>
              <a:off x="0" y="0"/>
              <a:ext cx="10598989" cy="11181015"/>
            </a:xfrm>
            <a:custGeom>
              <a:avLst/>
              <a:gdLst/>
              <a:ahLst/>
              <a:cxnLst/>
              <a:rect l="l" t="t" r="r" b="b"/>
              <a:pathLst>
                <a:path w="10598989" h="11181015">
                  <a:moveTo>
                    <a:pt x="0" y="0"/>
                  </a:moveTo>
                  <a:lnTo>
                    <a:pt x="10598989" y="0"/>
                  </a:lnTo>
                  <a:lnTo>
                    <a:pt x="10598989" y="11181015"/>
                  </a:lnTo>
                  <a:lnTo>
                    <a:pt x="0" y="11181015"/>
                  </a:lnTo>
                  <a:lnTo>
                    <a:pt x="0" y="0"/>
                  </a:lnTo>
                  <a:close/>
                </a:path>
              </a:pathLst>
            </a:custGeom>
            <a:blipFill>
              <a:blip r:embed="rId5"/>
              <a:stretch>
                <a:fillRect l="-22283" t="-14602" r="-22367" b="-63861"/>
              </a:stretch>
            </a:blipFill>
          </p:spPr>
          <p:txBody>
            <a:bodyPr/>
            <a:lstStyle/>
            <a:p>
              <a:endParaRPr lang="en-GB"/>
            </a:p>
          </p:txBody>
        </p:sp>
        <p:sp>
          <p:nvSpPr>
            <p:cNvPr id="13" name="AutoShape 13"/>
            <p:cNvSpPr/>
            <p:nvPr/>
          </p:nvSpPr>
          <p:spPr>
            <a:xfrm flipV="1">
              <a:off x="210258" y="8421401"/>
              <a:ext cx="5624992" cy="0"/>
            </a:xfrm>
            <a:prstGeom prst="line">
              <a:avLst/>
            </a:prstGeom>
            <a:ln w="19261" cap="flat">
              <a:solidFill>
                <a:srgbClr val="000000"/>
              </a:solidFill>
              <a:prstDash val="solid"/>
              <a:headEnd type="none" w="sm" len="sm"/>
              <a:tailEnd type="none" w="sm" len="sm"/>
            </a:ln>
          </p:spPr>
          <p:txBody>
            <a:bodyPr/>
            <a:lstStyle/>
            <a:p>
              <a:endParaRPr lang="en-GB"/>
            </a:p>
          </p:txBody>
        </p:sp>
        <p:sp>
          <p:nvSpPr>
            <p:cNvPr id="14" name="AutoShape 14"/>
            <p:cNvSpPr/>
            <p:nvPr/>
          </p:nvSpPr>
          <p:spPr>
            <a:xfrm>
              <a:off x="707094" y="5916746"/>
              <a:ext cx="6676276" cy="0"/>
            </a:xfrm>
            <a:prstGeom prst="line">
              <a:avLst/>
            </a:prstGeom>
            <a:ln w="19261" cap="flat">
              <a:solidFill>
                <a:srgbClr val="000000"/>
              </a:solidFill>
              <a:prstDash val="solid"/>
              <a:headEnd type="none" w="sm" len="sm"/>
              <a:tailEnd type="none" w="sm" len="sm"/>
            </a:ln>
          </p:spPr>
          <p:txBody>
            <a:bodyPr/>
            <a:lstStyle/>
            <a:p>
              <a:endParaRPr lang="en-GB"/>
            </a:p>
          </p:txBody>
        </p:sp>
        <p:sp>
          <p:nvSpPr>
            <p:cNvPr id="15" name="AutoShape 15"/>
            <p:cNvSpPr/>
            <p:nvPr/>
          </p:nvSpPr>
          <p:spPr>
            <a:xfrm>
              <a:off x="707094" y="5401651"/>
              <a:ext cx="6676276" cy="0"/>
            </a:xfrm>
            <a:prstGeom prst="line">
              <a:avLst/>
            </a:prstGeom>
            <a:ln w="19261" cap="flat">
              <a:solidFill>
                <a:srgbClr val="000000"/>
              </a:solidFill>
              <a:prstDash val="solid"/>
              <a:headEnd type="none" w="sm" len="sm"/>
              <a:tailEnd type="none" w="sm" len="sm"/>
            </a:ln>
          </p:spPr>
          <p:txBody>
            <a:bodyPr/>
            <a:lstStyle/>
            <a:p>
              <a:endParaRPr lang="en-GB"/>
            </a:p>
          </p:txBody>
        </p:sp>
        <p:sp>
          <p:nvSpPr>
            <p:cNvPr id="16" name="AutoShape 16"/>
            <p:cNvSpPr/>
            <p:nvPr/>
          </p:nvSpPr>
          <p:spPr>
            <a:xfrm>
              <a:off x="1765840" y="6914915"/>
              <a:ext cx="4069410" cy="0"/>
            </a:xfrm>
            <a:prstGeom prst="line">
              <a:avLst/>
            </a:prstGeom>
            <a:ln w="19261" cap="flat">
              <a:solidFill>
                <a:srgbClr val="000000"/>
              </a:solidFill>
              <a:prstDash val="solid"/>
              <a:headEnd type="none" w="sm" len="sm"/>
              <a:tailEnd type="none" w="sm" len="sm"/>
            </a:ln>
          </p:spPr>
          <p:txBody>
            <a:bodyPr/>
            <a:lstStyle/>
            <a:p>
              <a:endParaRPr lang="en-GB"/>
            </a:p>
          </p:txBody>
        </p:sp>
        <p:sp>
          <p:nvSpPr>
            <p:cNvPr id="17" name="AutoShape 17"/>
            <p:cNvSpPr/>
            <p:nvPr/>
          </p:nvSpPr>
          <p:spPr>
            <a:xfrm>
              <a:off x="1765840" y="7407256"/>
              <a:ext cx="4069410" cy="0"/>
            </a:xfrm>
            <a:prstGeom prst="line">
              <a:avLst/>
            </a:prstGeom>
            <a:ln w="19261" cap="flat">
              <a:solidFill>
                <a:srgbClr val="000000"/>
              </a:solidFill>
              <a:prstDash val="solid"/>
              <a:headEnd type="none" w="sm" len="sm"/>
              <a:tailEnd type="none" w="sm" len="sm"/>
            </a:ln>
          </p:spPr>
          <p:txBody>
            <a:bodyPr/>
            <a:lstStyle/>
            <a:p>
              <a:endParaRPr lang="en-GB"/>
            </a:p>
          </p:txBody>
        </p:sp>
        <p:sp>
          <p:nvSpPr>
            <p:cNvPr id="18" name="AutoShape 18"/>
            <p:cNvSpPr/>
            <p:nvPr/>
          </p:nvSpPr>
          <p:spPr>
            <a:xfrm>
              <a:off x="1765840" y="8955376"/>
              <a:ext cx="5617530" cy="0"/>
            </a:xfrm>
            <a:prstGeom prst="line">
              <a:avLst/>
            </a:prstGeom>
            <a:ln w="19261" cap="flat">
              <a:solidFill>
                <a:srgbClr val="000000"/>
              </a:solidFill>
              <a:prstDash val="solid"/>
              <a:headEnd type="none" w="sm" len="sm"/>
              <a:tailEnd type="none" w="sm" len="sm"/>
            </a:ln>
          </p:spPr>
          <p:txBody>
            <a:bodyPr/>
            <a:lstStyle/>
            <a:p>
              <a:endParaRPr lang="en-GB"/>
            </a:p>
          </p:txBody>
        </p:sp>
        <p:sp>
          <p:nvSpPr>
            <p:cNvPr id="19" name="AutoShape 19"/>
            <p:cNvSpPr/>
            <p:nvPr/>
          </p:nvSpPr>
          <p:spPr>
            <a:xfrm>
              <a:off x="1765840" y="9469364"/>
              <a:ext cx="5617530" cy="0"/>
            </a:xfrm>
            <a:prstGeom prst="line">
              <a:avLst/>
            </a:prstGeom>
            <a:ln w="19261" cap="flat">
              <a:solidFill>
                <a:srgbClr val="000000"/>
              </a:solidFill>
              <a:prstDash val="solid"/>
              <a:headEnd type="none" w="sm" len="sm"/>
              <a:tailEnd type="none" w="sm" len="sm"/>
            </a:ln>
          </p:spPr>
          <p:txBody>
            <a:bodyPr/>
            <a:lstStyle/>
            <a:p>
              <a:endParaRPr lang="en-GB"/>
            </a:p>
          </p:txBody>
        </p:sp>
        <p:sp>
          <p:nvSpPr>
            <p:cNvPr id="20" name="AutoShape 20"/>
            <p:cNvSpPr/>
            <p:nvPr/>
          </p:nvSpPr>
          <p:spPr>
            <a:xfrm>
              <a:off x="4801082" y="2347174"/>
              <a:ext cx="5617530" cy="0"/>
            </a:xfrm>
            <a:prstGeom prst="line">
              <a:avLst/>
            </a:prstGeom>
            <a:ln w="19261" cap="flat">
              <a:solidFill>
                <a:srgbClr val="000000"/>
              </a:solidFill>
              <a:prstDash val="solid"/>
              <a:headEnd type="none" w="sm" len="sm"/>
              <a:tailEnd type="none" w="sm" len="sm"/>
            </a:ln>
          </p:spPr>
          <p:txBody>
            <a:bodyPr/>
            <a:lstStyle/>
            <a:p>
              <a:endParaRPr lang="en-GB"/>
            </a:p>
          </p:txBody>
        </p:sp>
        <p:sp>
          <p:nvSpPr>
            <p:cNvPr id="21" name="AutoShape 21"/>
            <p:cNvSpPr/>
            <p:nvPr/>
          </p:nvSpPr>
          <p:spPr>
            <a:xfrm>
              <a:off x="4801082" y="2844011"/>
              <a:ext cx="5617530" cy="0"/>
            </a:xfrm>
            <a:prstGeom prst="line">
              <a:avLst/>
            </a:prstGeom>
            <a:ln w="19261" cap="flat">
              <a:solidFill>
                <a:srgbClr val="000000"/>
              </a:solidFill>
              <a:prstDash val="solid"/>
              <a:headEnd type="none" w="sm" len="sm"/>
              <a:tailEnd type="none" w="sm" len="sm"/>
            </a:ln>
          </p:spPr>
          <p:txBody>
            <a:bodyPr/>
            <a:lstStyle/>
            <a:p>
              <a:endParaRPr lang="en-GB"/>
            </a:p>
          </p:txBody>
        </p:sp>
        <p:sp>
          <p:nvSpPr>
            <p:cNvPr id="22" name="AutoShape 22"/>
            <p:cNvSpPr/>
            <p:nvPr/>
          </p:nvSpPr>
          <p:spPr>
            <a:xfrm>
              <a:off x="8377597" y="271303"/>
              <a:ext cx="479685" cy="0"/>
            </a:xfrm>
            <a:prstGeom prst="line">
              <a:avLst/>
            </a:prstGeom>
            <a:ln w="19261" cap="flat">
              <a:solidFill>
                <a:srgbClr val="000000"/>
              </a:solidFill>
              <a:prstDash val="solid"/>
              <a:headEnd type="none" w="sm" len="sm"/>
              <a:tailEnd type="none" w="sm" len="sm"/>
            </a:ln>
          </p:spPr>
          <p:txBody>
            <a:bodyPr/>
            <a:lstStyle/>
            <a:p>
              <a:endParaRPr lang="en-GB"/>
            </a:p>
          </p:txBody>
        </p:sp>
        <p:sp>
          <p:nvSpPr>
            <p:cNvPr id="23" name="AutoShape 23"/>
            <p:cNvSpPr/>
            <p:nvPr/>
          </p:nvSpPr>
          <p:spPr>
            <a:xfrm>
              <a:off x="8377597" y="5926376"/>
              <a:ext cx="479685" cy="0"/>
            </a:xfrm>
            <a:prstGeom prst="line">
              <a:avLst/>
            </a:prstGeom>
            <a:ln w="19261" cap="flat">
              <a:solidFill>
                <a:srgbClr val="000000"/>
              </a:solidFill>
              <a:prstDash val="solid"/>
              <a:headEnd type="none" w="sm" len="sm"/>
              <a:tailEnd type="none" w="sm" len="sm"/>
            </a:ln>
          </p:spPr>
          <p:txBody>
            <a:bodyPr/>
            <a:lstStyle/>
            <a:p>
              <a:endParaRPr lang="en-GB"/>
            </a:p>
          </p:txBody>
        </p:sp>
        <p:sp>
          <p:nvSpPr>
            <p:cNvPr id="24" name="AutoShape 24"/>
            <p:cNvSpPr/>
            <p:nvPr/>
          </p:nvSpPr>
          <p:spPr>
            <a:xfrm>
              <a:off x="4801082" y="6414827"/>
              <a:ext cx="479685" cy="0"/>
            </a:xfrm>
            <a:prstGeom prst="line">
              <a:avLst/>
            </a:prstGeom>
            <a:ln w="19261" cap="flat">
              <a:solidFill>
                <a:srgbClr val="000000"/>
              </a:solidFill>
              <a:prstDash val="solid"/>
              <a:headEnd type="none" w="sm" len="sm"/>
              <a:tailEnd type="none" w="sm" len="sm"/>
            </a:ln>
          </p:spPr>
          <p:txBody>
            <a:bodyPr/>
            <a:lstStyle/>
            <a:p>
              <a:endParaRPr lang="en-GB"/>
            </a:p>
          </p:txBody>
        </p:sp>
        <p:sp>
          <p:nvSpPr>
            <p:cNvPr id="25" name="AutoShape 25"/>
            <p:cNvSpPr/>
            <p:nvPr/>
          </p:nvSpPr>
          <p:spPr>
            <a:xfrm>
              <a:off x="3780472" y="2337544"/>
              <a:ext cx="479685" cy="0"/>
            </a:xfrm>
            <a:prstGeom prst="line">
              <a:avLst/>
            </a:prstGeom>
            <a:ln w="19261" cap="flat">
              <a:solidFill>
                <a:srgbClr val="000000"/>
              </a:solidFill>
              <a:prstDash val="solid"/>
              <a:headEnd type="none" w="sm" len="sm"/>
              <a:tailEnd type="none" w="sm" len="sm"/>
            </a:ln>
          </p:spPr>
          <p:txBody>
            <a:bodyPr/>
            <a:lstStyle/>
            <a:p>
              <a:endParaRPr lang="en-GB"/>
            </a:p>
          </p:txBody>
        </p:sp>
        <p:sp>
          <p:nvSpPr>
            <p:cNvPr id="26" name="AutoShape 26"/>
            <p:cNvSpPr/>
            <p:nvPr/>
          </p:nvSpPr>
          <p:spPr>
            <a:xfrm>
              <a:off x="2767987" y="3362434"/>
              <a:ext cx="479685" cy="0"/>
            </a:xfrm>
            <a:prstGeom prst="line">
              <a:avLst/>
            </a:prstGeom>
            <a:ln w="19261" cap="flat">
              <a:solidFill>
                <a:srgbClr val="000000"/>
              </a:solidFill>
              <a:prstDash val="solid"/>
              <a:headEnd type="none" w="sm" len="sm"/>
              <a:tailEnd type="none" w="sm" len="sm"/>
            </a:ln>
          </p:spPr>
          <p:txBody>
            <a:bodyPr/>
            <a:lstStyle/>
            <a:p>
              <a:endParaRPr lang="en-GB"/>
            </a:p>
          </p:txBody>
        </p:sp>
        <p:sp>
          <p:nvSpPr>
            <p:cNvPr id="27" name="AutoShape 27"/>
            <p:cNvSpPr/>
            <p:nvPr/>
          </p:nvSpPr>
          <p:spPr>
            <a:xfrm>
              <a:off x="3780472" y="6414827"/>
              <a:ext cx="479685" cy="0"/>
            </a:xfrm>
            <a:prstGeom prst="line">
              <a:avLst/>
            </a:prstGeom>
            <a:ln w="19261" cap="flat">
              <a:solidFill>
                <a:srgbClr val="000000"/>
              </a:solidFill>
              <a:prstDash val="solid"/>
              <a:headEnd type="none" w="sm" len="sm"/>
              <a:tailEnd type="none" w="sm" len="sm"/>
            </a:ln>
          </p:spPr>
          <p:txBody>
            <a:bodyPr/>
            <a:lstStyle/>
            <a:p>
              <a:endParaRPr lang="en-GB"/>
            </a:p>
          </p:txBody>
        </p:sp>
        <p:sp>
          <p:nvSpPr>
            <p:cNvPr id="28" name="AutoShape 28"/>
            <p:cNvSpPr/>
            <p:nvPr/>
          </p:nvSpPr>
          <p:spPr>
            <a:xfrm>
              <a:off x="4824297" y="11010845"/>
              <a:ext cx="479685" cy="0"/>
            </a:xfrm>
            <a:prstGeom prst="line">
              <a:avLst/>
            </a:prstGeom>
            <a:ln w="19261" cap="flat">
              <a:solidFill>
                <a:srgbClr val="000000"/>
              </a:solidFill>
              <a:prstDash val="solid"/>
              <a:headEnd type="none" w="sm" len="sm"/>
              <a:tailEnd type="none" w="sm" len="sm"/>
            </a:ln>
          </p:spPr>
          <p:txBody>
            <a:bodyPr/>
            <a:lstStyle/>
            <a:p>
              <a:endParaRPr lang="en-GB"/>
            </a:p>
          </p:txBody>
        </p:sp>
        <p:sp>
          <p:nvSpPr>
            <p:cNvPr id="29" name="AutoShape 29"/>
            <p:cNvSpPr/>
            <p:nvPr/>
          </p:nvSpPr>
          <p:spPr>
            <a:xfrm flipH="1" flipV="1">
              <a:off x="2767987" y="3362434"/>
              <a:ext cx="9630" cy="4044822"/>
            </a:xfrm>
            <a:prstGeom prst="line">
              <a:avLst/>
            </a:prstGeom>
            <a:ln w="19261" cap="flat">
              <a:solidFill>
                <a:srgbClr val="000000"/>
              </a:solidFill>
              <a:prstDash val="solid"/>
              <a:headEnd type="none" w="sm" len="sm"/>
              <a:tailEnd type="none" w="sm" len="sm"/>
            </a:ln>
          </p:spPr>
          <p:txBody>
            <a:bodyPr/>
            <a:lstStyle/>
            <a:p>
              <a:endParaRPr lang="en-GB"/>
            </a:p>
          </p:txBody>
        </p:sp>
        <p:sp>
          <p:nvSpPr>
            <p:cNvPr id="30" name="AutoShape 30"/>
            <p:cNvSpPr/>
            <p:nvPr/>
          </p:nvSpPr>
          <p:spPr>
            <a:xfrm flipH="1" flipV="1">
              <a:off x="3228412" y="3379240"/>
              <a:ext cx="9630" cy="4044822"/>
            </a:xfrm>
            <a:prstGeom prst="line">
              <a:avLst/>
            </a:prstGeom>
            <a:ln w="19261" cap="flat">
              <a:solidFill>
                <a:srgbClr val="000000"/>
              </a:solidFill>
              <a:prstDash val="solid"/>
              <a:headEnd type="none" w="sm" len="sm"/>
              <a:tailEnd type="none" w="sm" len="sm"/>
            </a:ln>
          </p:spPr>
          <p:txBody>
            <a:bodyPr/>
            <a:lstStyle/>
            <a:p>
              <a:endParaRPr lang="en-GB"/>
            </a:p>
          </p:txBody>
        </p:sp>
        <p:sp>
          <p:nvSpPr>
            <p:cNvPr id="31" name="AutoShape 31"/>
            <p:cNvSpPr/>
            <p:nvPr/>
          </p:nvSpPr>
          <p:spPr>
            <a:xfrm flipH="1" flipV="1">
              <a:off x="3780472" y="2337544"/>
              <a:ext cx="4815" cy="4077260"/>
            </a:xfrm>
            <a:prstGeom prst="line">
              <a:avLst/>
            </a:prstGeom>
            <a:ln w="19261" cap="flat">
              <a:solidFill>
                <a:srgbClr val="000000"/>
              </a:solidFill>
              <a:prstDash val="solid"/>
              <a:headEnd type="none" w="sm" len="sm"/>
              <a:tailEnd type="none" w="sm" len="sm"/>
            </a:ln>
          </p:spPr>
          <p:txBody>
            <a:bodyPr/>
            <a:lstStyle/>
            <a:p>
              <a:endParaRPr lang="en-GB"/>
            </a:p>
          </p:txBody>
        </p:sp>
        <p:sp>
          <p:nvSpPr>
            <p:cNvPr id="32" name="AutoShape 32"/>
            <p:cNvSpPr/>
            <p:nvPr/>
          </p:nvSpPr>
          <p:spPr>
            <a:xfrm flipV="1">
              <a:off x="4260158" y="2337567"/>
              <a:ext cx="9630" cy="4077260"/>
            </a:xfrm>
            <a:prstGeom prst="line">
              <a:avLst/>
            </a:prstGeom>
            <a:ln w="19261" cap="flat">
              <a:solidFill>
                <a:srgbClr val="000000"/>
              </a:solidFill>
              <a:prstDash val="solid"/>
              <a:headEnd type="none" w="sm" len="sm"/>
              <a:tailEnd type="none" w="sm" len="sm"/>
            </a:ln>
          </p:spPr>
          <p:txBody>
            <a:bodyPr/>
            <a:lstStyle/>
            <a:p>
              <a:endParaRPr lang="en-GB"/>
            </a:p>
          </p:txBody>
        </p:sp>
        <p:sp>
          <p:nvSpPr>
            <p:cNvPr id="33" name="AutoShape 33"/>
            <p:cNvSpPr/>
            <p:nvPr/>
          </p:nvSpPr>
          <p:spPr>
            <a:xfrm flipH="1" flipV="1">
              <a:off x="4791451" y="2347197"/>
              <a:ext cx="9630" cy="3569549"/>
            </a:xfrm>
            <a:prstGeom prst="line">
              <a:avLst/>
            </a:prstGeom>
            <a:ln w="19261" cap="flat">
              <a:solidFill>
                <a:srgbClr val="000000"/>
              </a:solidFill>
              <a:prstDash val="solid"/>
              <a:headEnd type="none" w="sm" len="sm"/>
              <a:tailEnd type="none" w="sm" len="sm"/>
            </a:ln>
          </p:spPr>
          <p:txBody>
            <a:bodyPr/>
            <a:lstStyle/>
            <a:p>
              <a:endParaRPr lang="en-GB"/>
            </a:p>
          </p:txBody>
        </p:sp>
        <p:sp>
          <p:nvSpPr>
            <p:cNvPr id="34" name="AutoShape 34"/>
            <p:cNvSpPr/>
            <p:nvPr/>
          </p:nvSpPr>
          <p:spPr>
            <a:xfrm flipH="1" flipV="1">
              <a:off x="5275952" y="2337570"/>
              <a:ext cx="9630" cy="3569549"/>
            </a:xfrm>
            <a:prstGeom prst="line">
              <a:avLst/>
            </a:prstGeom>
            <a:ln w="19261" cap="flat">
              <a:solidFill>
                <a:srgbClr val="000000"/>
              </a:solidFill>
              <a:prstDash val="solid"/>
              <a:headEnd type="none" w="sm" len="sm"/>
              <a:tailEnd type="none" w="sm" len="sm"/>
            </a:ln>
          </p:spPr>
          <p:txBody>
            <a:bodyPr/>
            <a:lstStyle/>
            <a:p>
              <a:endParaRPr lang="en-GB"/>
            </a:p>
          </p:txBody>
        </p:sp>
        <p:sp>
          <p:nvSpPr>
            <p:cNvPr id="35" name="AutoShape 35"/>
            <p:cNvSpPr/>
            <p:nvPr/>
          </p:nvSpPr>
          <p:spPr>
            <a:xfrm flipV="1">
              <a:off x="8367966" y="271303"/>
              <a:ext cx="9630" cy="5635790"/>
            </a:xfrm>
            <a:prstGeom prst="line">
              <a:avLst/>
            </a:prstGeom>
            <a:ln w="19261" cap="flat">
              <a:solidFill>
                <a:srgbClr val="000000"/>
              </a:solidFill>
              <a:prstDash val="solid"/>
              <a:headEnd type="none" w="sm" len="sm"/>
              <a:tailEnd type="none" w="sm" len="sm"/>
            </a:ln>
          </p:spPr>
          <p:txBody>
            <a:bodyPr/>
            <a:lstStyle/>
            <a:p>
              <a:endParaRPr lang="en-GB"/>
            </a:p>
          </p:txBody>
        </p:sp>
        <p:sp>
          <p:nvSpPr>
            <p:cNvPr id="36" name="AutoShape 36"/>
            <p:cNvSpPr/>
            <p:nvPr/>
          </p:nvSpPr>
          <p:spPr>
            <a:xfrm flipV="1">
              <a:off x="8866912" y="271287"/>
              <a:ext cx="9630" cy="5635790"/>
            </a:xfrm>
            <a:prstGeom prst="line">
              <a:avLst/>
            </a:prstGeom>
            <a:ln w="19261" cap="flat">
              <a:solidFill>
                <a:srgbClr val="000000"/>
              </a:solidFill>
              <a:prstDash val="solid"/>
              <a:headEnd type="none" w="sm" len="sm"/>
              <a:tailEnd type="none" w="sm" len="sm"/>
            </a:ln>
          </p:spPr>
          <p:txBody>
            <a:bodyPr/>
            <a:lstStyle/>
            <a:p>
              <a:endParaRPr lang="en-GB"/>
            </a:p>
          </p:txBody>
        </p:sp>
        <p:sp>
          <p:nvSpPr>
            <p:cNvPr id="37" name="AutoShape 37"/>
            <p:cNvSpPr/>
            <p:nvPr/>
          </p:nvSpPr>
          <p:spPr>
            <a:xfrm flipH="1" flipV="1">
              <a:off x="4772191" y="6414853"/>
              <a:ext cx="19261" cy="4595992"/>
            </a:xfrm>
            <a:prstGeom prst="line">
              <a:avLst/>
            </a:prstGeom>
            <a:ln w="19261" cap="flat">
              <a:solidFill>
                <a:srgbClr val="000000"/>
              </a:solidFill>
              <a:prstDash val="solid"/>
              <a:headEnd type="none" w="sm" len="sm"/>
              <a:tailEnd type="none" w="sm" len="sm"/>
            </a:ln>
          </p:spPr>
          <p:txBody>
            <a:bodyPr/>
            <a:lstStyle/>
            <a:p>
              <a:endParaRPr lang="en-GB"/>
            </a:p>
          </p:txBody>
        </p:sp>
        <p:sp>
          <p:nvSpPr>
            <p:cNvPr id="38" name="AutoShape 38"/>
            <p:cNvSpPr/>
            <p:nvPr/>
          </p:nvSpPr>
          <p:spPr>
            <a:xfrm flipH="1" flipV="1">
              <a:off x="5295212" y="6414893"/>
              <a:ext cx="19261" cy="4595992"/>
            </a:xfrm>
            <a:prstGeom prst="line">
              <a:avLst/>
            </a:prstGeom>
            <a:ln w="19261" cap="flat">
              <a:solidFill>
                <a:srgbClr val="000000"/>
              </a:solidFill>
              <a:prstDash val="solid"/>
              <a:headEnd type="none" w="sm" len="sm"/>
              <a:tailEnd type="none" w="sm" len="sm"/>
            </a:ln>
          </p:spPr>
          <p:txBody>
            <a:bodyPr/>
            <a:lstStyle/>
            <a:p>
              <a:endParaRPr lang="en-GB"/>
            </a:p>
          </p:txBody>
        </p:sp>
        <p:sp>
          <p:nvSpPr>
            <p:cNvPr id="39" name="AutoShape 39"/>
            <p:cNvSpPr/>
            <p:nvPr/>
          </p:nvSpPr>
          <p:spPr>
            <a:xfrm flipH="1" flipV="1">
              <a:off x="7383370" y="8955376"/>
              <a:ext cx="0" cy="513988"/>
            </a:xfrm>
            <a:prstGeom prst="line">
              <a:avLst/>
            </a:prstGeom>
            <a:ln w="19261" cap="flat">
              <a:solidFill>
                <a:srgbClr val="000000"/>
              </a:solidFill>
              <a:prstDash val="solid"/>
              <a:headEnd type="none" w="sm" len="sm"/>
              <a:tailEnd type="none" w="sm" len="sm"/>
            </a:ln>
          </p:spPr>
          <p:txBody>
            <a:bodyPr/>
            <a:lstStyle/>
            <a:p>
              <a:endParaRPr lang="en-GB"/>
            </a:p>
          </p:txBody>
        </p:sp>
        <p:sp>
          <p:nvSpPr>
            <p:cNvPr id="40" name="AutoShape 40"/>
            <p:cNvSpPr/>
            <p:nvPr/>
          </p:nvSpPr>
          <p:spPr>
            <a:xfrm flipV="1">
              <a:off x="1756210" y="8955376"/>
              <a:ext cx="0" cy="513988"/>
            </a:xfrm>
            <a:prstGeom prst="line">
              <a:avLst/>
            </a:prstGeom>
            <a:ln w="19261" cap="flat">
              <a:solidFill>
                <a:srgbClr val="000000"/>
              </a:solidFill>
              <a:prstDash val="solid"/>
              <a:headEnd type="none" w="sm" len="sm"/>
              <a:tailEnd type="none" w="sm" len="sm"/>
            </a:ln>
          </p:spPr>
          <p:txBody>
            <a:bodyPr/>
            <a:lstStyle/>
            <a:p>
              <a:endParaRPr lang="en-GB"/>
            </a:p>
          </p:txBody>
        </p:sp>
        <p:sp>
          <p:nvSpPr>
            <p:cNvPr id="41" name="AutoShape 41"/>
            <p:cNvSpPr/>
            <p:nvPr/>
          </p:nvSpPr>
          <p:spPr>
            <a:xfrm flipV="1">
              <a:off x="200627" y="7907413"/>
              <a:ext cx="0" cy="513988"/>
            </a:xfrm>
            <a:prstGeom prst="line">
              <a:avLst/>
            </a:prstGeom>
            <a:ln w="19261" cap="flat">
              <a:solidFill>
                <a:srgbClr val="000000"/>
              </a:solidFill>
              <a:prstDash val="solid"/>
              <a:headEnd type="none" w="sm" len="sm"/>
              <a:tailEnd type="none" w="sm" len="sm"/>
            </a:ln>
          </p:spPr>
          <p:txBody>
            <a:bodyPr/>
            <a:lstStyle/>
            <a:p>
              <a:endParaRPr lang="en-GB"/>
            </a:p>
          </p:txBody>
        </p:sp>
        <p:sp>
          <p:nvSpPr>
            <p:cNvPr id="42" name="AutoShape 42"/>
            <p:cNvSpPr/>
            <p:nvPr/>
          </p:nvSpPr>
          <p:spPr>
            <a:xfrm flipV="1">
              <a:off x="200627" y="7917044"/>
              <a:ext cx="5624992" cy="0"/>
            </a:xfrm>
            <a:prstGeom prst="line">
              <a:avLst/>
            </a:prstGeom>
            <a:ln w="19261" cap="flat">
              <a:solidFill>
                <a:srgbClr val="000000"/>
              </a:solidFill>
              <a:prstDash val="solid"/>
              <a:headEnd type="none" w="sm" len="sm"/>
              <a:tailEnd type="none" w="sm" len="sm"/>
            </a:ln>
          </p:spPr>
          <p:txBody>
            <a:bodyPr/>
            <a:lstStyle/>
            <a:p>
              <a:endParaRPr lang="en-GB"/>
            </a:p>
          </p:txBody>
        </p:sp>
        <p:sp>
          <p:nvSpPr>
            <p:cNvPr id="43" name="AutoShape 43"/>
            <p:cNvSpPr/>
            <p:nvPr/>
          </p:nvSpPr>
          <p:spPr>
            <a:xfrm flipV="1">
              <a:off x="5815989" y="7907413"/>
              <a:ext cx="0" cy="513988"/>
            </a:xfrm>
            <a:prstGeom prst="line">
              <a:avLst/>
            </a:prstGeom>
            <a:ln w="19261" cap="flat">
              <a:solidFill>
                <a:srgbClr val="000000"/>
              </a:solidFill>
              <a:prstDash val="solid"/>
              <a:headEnd type="none" w="sm" len="sm"/>
              <a:tailEnd type="none" w="sm" len="sm"/>
            </a:ln>
          </p:spPr>
          <p:txBody>
            <a:bodyPr/>
            <a:lstStyle/>
            <a:p>
              <a:endParaRPr lang="en-GB"/>
            </a:p>
          </p:txBody>
        </p:sp>
        <p:sp>
          <p:nvSpPr>
            <p:cNvPr id="44" name="AutoShape 44"/>
            <p:cNvSpPr/>
            <p:nvPr/>
          </p:nvSpPr>
          <p:spPr>
            <a:xfrm flipV="1">
              <a:off x="5806359" y="6893268"/>
              <a:ext cx="0" cy="513988"/>
            </a:xfrm>
            <a:prstGeom prst="line">
              <a:avLst/>
            </a:prstGeom>
            <a:ln w="19261" cap="flat">
              <a:solidFill>
                <a:srgbClr val="000000"/>
              </a:solidFill>
              <a:prstDash val="solid"/>
              <a:headEnd type="none" w="sm" len="sm"/>
              <a:tailEnd type="none" w="sm" len="sm"/>
            </a:ln>
          </p:spPr>
          <p:txBody>
            <a:bodyPr/>
            <a:lstStyle/>
            <a:p>
              <a:endParaRPr lang="en-GB"/>
            </a:p>
          </p:txBody>
        </p:sp>
        <p:sp>
          <p:nvSpPr>
            <p:cNvPr id="45" name="AutoShape 45"/>
            <p:cNvSpPr/>
            <p:nvPr/>
          </p:nvSpPr>
          <p:spPr>
            <a:xfrm flipV="1">
              <a:off x="1746579" y="6893268"/>
              <a:ext cx="0" cy="513988"/>
            </a:xfrm>
            <a:prstGeom prst="line">
              <a:avLst/>
            </a:prstGeom>
            <a:ln w="19261" cap="flat">
              <a:solidFill>
                <a:srgbClr val="000000"/>
              </a:solidFill>
              <a:prstDash val="solid"/>
              <a:headEnd type="none" w="sm" len="sm"/>
              <a:tailEnd type="none" w="sm" len="sm"/>
            </a:ln>
          </p:spPr>
          <p:txBody>
            <a:bodyPr/>
            <a:lstStyle/>
            <a:p>
              <a:endParaRPr lang="en-GB"/>
            </a:p>
          </p:txBody>
        </p:sp>
        <p:sp>
          <p:nvSpPr>
            <p:cNvPr id="46" name="AutoShape 46"/>
            <p:cNvSpPr/>
            <p:nvPr/>
          </p:nvSpPr>
          <p:spPr>
            <a:xfrm flipV="1">
              <a:off x="716725" y="5412388"/>
              <a:ext cx="0" cy="513988"/>
            </a:xfrm>
            <a:prstGeom prst="line">
              <a:avLst/>
            </a:prstGeom>
            <a:ln w="19261" cap="flat">
              <a:solidFill>
                <a:srgbClr val="000000"/>
              </a:solidFill>
              <a:prstDash val="solid"/>
              <a:headEnd type="none" w="sm" len="sm"/>
              <a:tailEnd type="none" w="sm" len="sm"/>
            </a:ln>
          </p:spPr>
          <p:txBody>
            <a:bodyPr/>
            <a:lstStyle/>
            <a:p>
              <a:endParaRPr lang="en-GB"/>
            </a:p>
          </p:txBody>
        </p:sp>
        <p:sp>
          <p:nvSpPr>
            <p:cNvPr id="47" name="AutoShape 47"/>
            <p:cNvSpPr/>
            <p:nvPr/>
          </p:nvSpPr>
          <p:spPr>
            <a:xfrm flipV="1">
              <a:off x="7373740" y="5412388"/>
              <a:ext cx="0" cy="513988"/>
            </a:xfrm>
            <a:prstGeom prst="line">
              <a:avLst/>
            </a:prstGeom>
            <a:ln w="19261" cap="flat">
              <a:solidFill>
                <a:srgbClr val="000000"/>
              </a:solidFill>
              <a:prstDash val="solid"/>
              <a:headEnd type="none" w="sm" len="sm"/>
              <a:tailEnd type="none" w="sm" len="sm"/>
            </a:ln>
          </p:spPr>
          <p:txBody>
            <a:bodyPr/>
            <a:lstStyle/>
            <a:p>
              <a:endParaRPr lang="en-GB"/>
            </a:p>
          </p:txBody>
        </p:sp>
        <p:sp>
          <p:nvSpPr>
            <p:cNvPr id="48" name="AutoShape 48"/>
            <p:cNvSpPr/>
            <p:nvPr/>
          </p:nvSpPr>
          <p:spPr>
            <a:xfrm flipV="1">
              <a:off x="10428242" y="2337570"/>
              <a:ext cx="0" cy="513988"/>
            </a:xfrm>
            <a:prstGeom prst="line">
              <a:avLst/>
            </a:prstGeom>
            <a:ln w="19261" cap="flat">
              <a:solidFill>
                <a:srgbClr val="000000"/>
              </a:solidFill>
              <a:prstDash val="solid"/>
              <a:headEnd type="none" w="sm" len="sm"/>
              <a:tailEnd type="none" w="sm" len="sm"/>
            </a:ln>
          </p:spPr>
          <p:txBody>
            <a:bodyPr/>
            <a:lstStyle/>
            <a:p>
              <a:endParaRPr lang="en-GB"/>
            </a:p>
          </p:txBody>
        </p:sp>
      </p:grpSp>
      <p:sp>
        <p:nvSpPr>
          <p:cNvPr id="50" name="TextBox 15">
            <a:extLst>
              <a:ext uri="{FF2B5EF4-FFF2-40B4-BE49-F238E27FC236}">
                <a16:creationId xmlns:a16="http://schemas.microsoft.com/office/drawing/2014/main" id="{335462A1-91A3-68C0-BC94-E5A2391D3117}"/>
              </a:ext>
            </a:extLst>
          </p:cNvPr>
          <p:cNvSpPr txBox="1"/>
          <p:nvPr/>
        </p:nvSpPr>
        <p:spPr>
          <a:xfrm>
            <a:off x="16842433" y="187517"/>
            <a:ext cx="1209823" cy="227178"/>
          </a:xfrm>
          <a:prstGeom prst="rect">
            <a:avLst/>
          </a:prstGeom>
        </p:spPr>
        <p:txBody>
          <a:bodyPr wrap="square" lIns="0" tIns="0" rIns="0" bIns="0" rtlCol="0" anchor="t">
            <a:spAutoFit/>
          </a:bodyPr>
          <a:lstStyle/>
          <a:p>
            <a:pPr algn="ctr">
              <a:lnSpc>
                <a:spcPts val="1959"/>
              </a:lnSpc>
              <a:spcBef>
                <a:spcPct val="0"/>
              </a:spcBef>
            </a:pPr>
            <a:r>
              <a:rPr lang="en-US" sz="1399" dirty="0">
                <a:solidFill>
                  <a:srgbClr val="000000"/>
                </a:solidFill>
                <a:latin typeface="Montserrat Classic"/>
                <a:ea typeface="Montserrat Classic"/>
                <a:cs typeface="Montserrat Classic"/>
                <a:sym typeface="Montserrat Classic"/>
              </a:rPr>
              <a:t>FT Q C50 R2</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852" y="-3139650"/>
            <a:ext cx="17964148" cy="17964148"/>
          </a:xfrm>
          <a:custGeom>
            <a:avLst/>
            <a:gdLst/>
            <a:ahLst/>
            <a:cxnLst/>
            <a:rect l="l" t="t" r="r" b="b"/>
            <a:pathLst>
              <a:path w="17964148" h="17964148">
                <a:moveTo>
                  <a:pt x="0" y="0"/>
                </a:moveTo>
                <a:lnTo>
                  <a:pt x="17964148" y="0"/>
                </a:lnTo>
                <a:lnTo>
                  <a:pt x="17964148" y="17964147"/>
                </a:lnTo>
                <a:lnTo>
                  <a:pt x="0" y="17964147"/>
                </a:lnTo>
                <a:lnTo>
                  <a:pt x="0" y="0"/>
                </a:lnTo>
                <a:close/>
              </a:path>
            </a:pathLst>
          </a:custGeom>
          <a:blipFill>
            <a:blip r:embed="rId2">
              <a:alphaModFix amt="10999"/>
            </a:blip>
            <a:stretch>
              <a:fillRect/>
            </a:stretch>
          </a:blipFill>
        </p:spPr>
        <p:txBody>
          <a:bodyPr/>
          <a:lstStyle/>
          <a:p>
            <a:endParaRPr lang="en-GB"/>
          </a:p>
        </p:txBody>
      </p:sp>
      <p:sp>
        <p:nvSpPr>
          <p:cNvPr id="3" name="Freeform 3"/>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3"/>
            <a:stretch>
              <a:fillRect l="-21116" r="-19874" b="-67942"/>
            </a:stretch>
          </a:blipFill>
        </p:spPr>
        <p:txBody>
          <a:bodyPr/>
          <a:lstStyle/>
          <a:p>
            <a:endParaRPr lang="en-GB"/>
          </a:p>
        </p:txBody>
      </p:sp>
      <p:grpSp>
        <p:nvGrpSpPr>
          <p:cNvPr id="4" name="Group 4"/>
          <p:cNvGrpSpPr/>
          <p:nvPr/>
        </p:nvGrpSpPr>
        <p:grpSpPr>
          <a:xfrm>
            <a:off x="0" y="651219"/>
            <a:ext cx="18775720" cy="1250020"/>
            <a:chOff x="0" y="0"/>
            <a:chExt cx="7425681" cy="494375"/>
          </a:xfrm>
        </p:grpSpPr>
        <p:sp>
          <p:nvSpPr>
            <p:cNvPr id="5" name="Freeform 5"/>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6" name="TextBox 6"/>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7" name="Freeform 7"/>
          <p:cNvSpPr/>
          <p:nvPr/>
        </p:nvSpPr>
        <p:spPr>
          <a:xfrm>
            <a:off x="1445567" y="142015"/>
            <a:ext cx="2339840" cy="2336915"/>
          </a:xfrm>
          <a:custGeom>
            <a:avLst/>
            <a:gdLst/>
            <a:ahLst/>
            <a:cxnLst/>
            <a:rect l="l" t="t" r="r" b="b"/>
            <a:pathLst>
              <a:path w="2339840" h="2336915">
                <a:moveTo>
                  <a:pt x="0" y="0"/>
                </a:moveTo>
                <a:lnTo>
                  <a:pt x="2339840" y="0"/>
                </a:lnTo>
                <a:lnTo>
                  <a:pt x="2339840" y="2336916"/>
                </a:lnTo>
                <a:lnTo>
                  <a:pt x="0" y="2336916"/>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grpSp>
        <p:nvGrpSpPr>
          <p:cNvPr id="8" name="Group 8"/>
          <p:cNvGrpSpPr/>
          <p:nvPr/>
        </p:nvGrpSpPr>
        <p:grpSpPr>
          <a:xfrm>
            <a:off x="2283142" y="3849053"/>
            <a:ext cx="203835" cy="227648"/>
            <a:chOff x="0" y="0"/>
            <a:chExt cx="271780" cy="303530"/>
          </a:xfrm>
        </p:grpSpPr>
        <p:sp>
          <p:nvSpPr>
            <p:cNvPr id="9" name="Freeform 9"/>
            <p:cNvSpPr/>
            <p:nvPr/>
          </p:nvSpPr>
          <p:spPr>
            <a:xfrm>
              <a:off x="41910" y="48260"/>
              <a:ext cx="179070" cy="207010"/>
            </a:xfrm>
            <a:custGeom>
              <a:avLst/>
              <a:gdLst/>
              <a:ahLst/>
              <a:cxnLst/>
              <a:rect l="l" t="t" r="r" b="b"/>
              <a:pathLst>
                <a:path w="179070" h="207010">
                  <a:moveTo>
                    <a:pt x="8890" y="93980"/>
                  </a:moveTo>
                  <a:cubicBezTo>
                    <a:pt x="64770" y="10160"/>
                    <a:pt x="96520" y="1270"/>
                    <a:pt x="115570" y="3810"/>
                  </a:cubicBezTo>
                  <a:cubicBezTo>
                    <a:pt x="132080" y="5080"/>
                    <a:pt x="148590" y="16510"/>
                    <a:pt x="158750" y="27940"/>
                  </a:cubicBezTo>
                  <a:cubicBezTo>
                    <a:pt x="168910" y="39370"/>
                    <a:pt x="177800" y="55880"/>
                    <a:pt x="177800" y="72390"/>
                  </a:cubicBezTo>
                  <a:cubicBezTo>
                    <a:pt x="177800" y="92710"/>
                    <a:pt x="166370" y="125730"/>
                    <a:pt x="149860" y="139700"/>
                  </a:cubicBezTo>
                  <a:cubicBezTo>
                    <a:pt x="133350" y="152400"/>
                    <a:pt x="99060" y="158750"/>
                    <a:pt x="78740" y="152400"/>
                  </a:cubicBezTo>
                  <a:cubicBezTo>
                    <a:pt x="58420" y="146050"/>
                    <a:pt x="34290" y="121920"/>
                    <a:pt x="27940" y="101600"/>
                  </a:cubicBezTo>
                  <a:cubicBezTo>
                    <a:pt x="21590" y="81280"/>
                    <a:pt x="27940" y="46990"/>
                    <a:pt x="41910" y="30480"/>
                  </a:cubicBezTo>
                  <a:cubicBezTo>
                    <a:pt x="54610" y="13970"/>
                    <a:pt x="86360" y="0"/>
                    <a:pt x="107950" y="2540"/>
                  </a:cubicBezTo>
                  <a:cubicBezTo>
                    <a:pt x="129540" y="3810"/>
                    <a:pt x="158750" y="22860"/>
                    <a:pt x="168910" y="41910"/>
                  </a:cubicBezTo>
                  <a:cubicBezTo>
                    <a:pt x="179070" y="59690"/>
                    <a:pt x="176530" y="90170"/>
                    <a:pt x="170180" y="113030"/>
                  </a:cubicBezTo>
                  <a:cubicBezTo>
                    <a:pt x="162560" y="139700"/>
                    <a:pt x="140970" y="175260"/>
                    <a:pt x="121920" y="190500"/>
                  </a:cubicBezTo>
                  <a:cubicBezTo>
                    <a:pt x="106680" y="200660"/>
                    <a:pt x="86360" y="207010"/>
                    <a:pt x="68580" y="204470"/>
                  </a:cubicBezTo>
                  <a:cubicBezTo>
                    <a:pt x="49530" y="200660"/>
                    <a:pt x="20320" y="182880"/>
                    <a:pt x="10160" y="165100"/>
                  </a:cubicBezTo>
                  <a:cubicBezTo>
                    <a:pt x="0" y="146050"/>
                    <a:pt x="8890" y="93980"/>
                    <a:pt x="8890" y="93980"/>
                  </a:cubicBezTo>
                </a:path>
              </a:pathLst>
            </a:custGeom>
            <a:solidFill>
              <a:srgbClr val="FFFFFF"/>
            </a:solidFill>
            <a:ln cap="sq">
              <a:noFill/>
              <a:prstDash val="solid"/>
              <a:miter/>
            </a:ln>
          </p:spPr>
          <p:txBody>
            <a:bodyPr/>
            <a:lstStyle/>
            <a:p>
              <a:endParaRPr lang="en-GB"/>
            </a:p>
          </p:txBody>
        </p:sp>
      </p:grpSp>
      <p:sp>
        <p:nvSpPr>
          <p:cNvPr id="10" name="TextBox 10"/>
          <p:cNvSpPr txBox="1"/>
          <p:nvPr/>
        </p:nvSpPr>
        <p:spPr>
          <a:xfrm>
            <a:off x="4310338" y="784538"/>
            <a:ext cx="9667324" cy="937570"/>
          </a:xfrm>
          <a:prstGeom prst="rect">
            <a:avLst/>
          </a:prstGeom>
        </p:spPr>
        <p:txBody>
          <a:bodyPr lIns="0" tIns="0" rIns="0" bIns="0" rtlCol="0" anchor="t">
            <a:spAutoFit/>
          </a:bodyPr>
          <a:lstStyle/>
          <a:p>
            <a:pPr algn="ctr">
              <a:lnSpc>
                <a:spcPts val="7645"/>
              </a:lnSpc>
              <a:spcBef>
                <a:spcPct val="0"/>
              </a:spcBef>
            </a:pPr>
            <a:r>
              <a:rPr lang="en-US" sz="5461" b="1">
                <a:solidFill>
                  <a:srgbClr val="FFFFFF"/>
                </a:solidFill>
                <a:latin typeface="Montserrat Classic Bold"/>
                <a:ea typeface="Montserrat Classic Bold"/>
                <a:cs typeface="Montserrat Classic Bold"/>
                <a:sym typeface="Montserrat Classic Bold"/>
              </a:rPr>
              <a:t>Extreme Weather in the UK</a:t>
            </a:r>
          </a:p>
        </p:txBody>
      </p:sp>
      <p:grpSp>
        <p:nvGrpSpPr>
          <p:cNvPr id="11" name="Group 11"/>
          <p:cNvGrpSpPr/>
          <p:nvPr/>
        </p:nvGrpSpPr>
        <p:grpSpPr>
          <a:xfrm>
            <a:off x="5096194" y="1988533"/>
            <a:ext cx="7804093" cy="8079178"/>
            <a:chOff x="0" y="0"/>
            <a:chExt cx="10405458" cy="10772237"/>
          </a:xfrm>
        </p:grpSpPr>
        <p:sp>
          <p:nvSpPr>
            <p:cNvPr id="12" name="Freeform 12"/>
            <p:cNvSpPr/>
            <p:nvPr/>
          </p:nvSpPr>
          <p:spPr>
            <a:xfrm>
              <a:off x="0" y="0"/>
              <a:ext cx="10405458" cy="10772237"/>
            </a:xfrm>
            <a:custGeom>
              <a:avLst/>
              <a:gdLst/>
              <a:ahLst/>
              <a:cxnLst/>
              <a:rect l="l" t="t" r="r" b="b"/>
              <a:pathLst>
                <a:path w="10405458" h="10772237">
                  <a:moveTo>
                    <a:pt x="0" y="0"/>
                  </a:moveTo>
                  <a:lnTo>
                    <a:pt x="10405458" y="0"/>
                  </a:lnTo>
                  <a:lnTo>
                    <a:pt x="10405458" y="10772237"/>
                  </a:lnTo>
                  <a:lnTo>
                    <a:pt x="0" y="10772237"/>
                  </a:lnTo>
                  <a:lnTo>
                    <a:pt x="0" y="0"/>
                  </a:lnTo>
                  <a:close/>
                </a:path>
              </a:pathLst>
            </a:custGeom>
            <a:blipFill>
              <a:blip r:embed="rId5"/>
              <a:stretch>
                <a:fillRect l="-19247" t="-14452" r="-20363" b="-60895"/>
              </a:stretch>
            </a:blipFill>
          </p:spPr>
          <p:txBody>
            <a:bodyPr/>
            <a:lstStyle/>
            <a:p>
              <a:endParaRPr lang="en-GB"/>
            </a:p>
          </p:txBody>
        </p:sp>
        <p:sp>
          <p:nvSpPr>
            <p:cNvPr id="13" name="AutoShape 13"/>
            <p:cNvSpPr/>
            <p:nvPr/>
          </p:nvSpPr>
          <p:spPr>
            <a:xfrm flipV="1">
              <a:off x="456316" y="8037354"/>
              <a:ext cx="5329854" cy="0"/>
            </a:xfrm>
            <a:prstGeom prst="line">
              <a:avLst/>
            </a:prstGeom>
            <a:ln w="18250" cap="flat">
              <a:solidFill>
                <a:srgbClr val="000000"/>
              </a:solidFill>
              <a:prstDash val="solid"/>
              <a:headEnd type="none" w="sm" len="sm"/>
              <a:tailEnd type="none" w="sm" len="sm"/>
            </a:ln>
          </p:spPr>
          <p:txBody>
            <a:bodyPr/>
            <a:lstStyle/>
            <a:p>
              <a:endParaRPr lang="en-GB"/>
            </a:p>
          </p:txBody>
        </p:sp>
        <p:sp>
          <p:nvSpPr>
            <p:cNvPr id="14" name="AutoShape 14"/>
            <p:cNvSpPr/>
            <p:nvPr/>
          </p:nvSpPr>
          <p:spPr>
            <a:xfrm>
              <a:off x="927084" y="5664116"/>
              <a:ext cx="6325978" cy="0"/>
            </a:xfrm>
            <a:prstGeom prst="line">
              <a:avLst/>
            </a:prstGeom>
            <a:ln w="18250" cap="flat">
              <a:solidFill>
                <a:srgbClr val="000000"/>
              </a:solidFill>
              <a:prstDash val="solid"/>
              <a:headEnd type="none" w="sm" len="sm"/>
              <a:tailEnd type="none" w="sm" len="sm"/>
            </a:ln>
          </p:spPr>
          <p:txBody>
            <a:bodyPr/>
            <a:lstStyle/>
            <a:p>
              <a:endParaRPr lang="en-GB"/>
            </a:p>
          </p:txBody>
        </p:sp>
        <p:sp>
          <p:nvSpPr>
            <p:cNvPr id="15" name="AutoShape 15"/>
            <p:cNvSpPr/>
            <p:nvPr/>
          </p:nvSpPr>
          <p:spPr>
            <a:xfrm>
              <a:off x="927084" y="5176047"/>
              <a:ext cx="6325978" cy="0"/>
            </a:xfrm>
            <a:prstGeom prst="line">
              <a:avLst/>
            </a:prstGeom>
            <a:ln w="18250" cap="flat">
              <a:solidFill>
                <a:srgbClr val="000000"/>
              </a:solidFill>
              <a:prstDash val="solid"/>
              <a:headEnd type="none" w="sm" len="sm"/>
              <a:tailEnd type="none" w="sm" len="sm"/>
            </a:ln>
          </p:spPr>
          <p:txBody>
            <a:bodyPr/>
            <a:lstStyle/>
            <a:p>
              <a:endParaRPr lang="en-GB"/>
            </a:p>
          </p:txBody>
        </p:sp>
        <p:sp>
          <p:nvSpPr>
            <p:cNvPr id="16" name="AutoShape 16"/>
            <p:cNvSpPr/>
            <p:nvPr/>
          </p:nvSpPr>
          <p:spPr>
            <a:xfrm>
              <a:off x="1930278" y="6609911"/>
              <a:ext cx="3855892" cy="0"/>
            </a:xfrm>
            <a:prstGeom prst="line">
              <a:avLst/>
            </a:prstGeom>
            <a:ln w="18250" cap="flat">
              <a:solidFill>
                <a:srgbClr val="000000"/>
              </a:solidFill>
              <a:prstDash val="solid"/>
              <a:headEnd type="none" w="sm" len="sm"/>
              <a:tailEnd type="none" w="sm" len="sm"/>
            </a:ln>
          </p:spPr>
          <p:txBody>
            <a:bodyPr/>
            <a:lstStyle/>
            <a:p>
              <a:endParaRPr lang="en-GB"/>
            </a:p>
          </p:txBody>
        </p:sp>
        <p:sp>
          <p:nvSpPr>
            <p:cNvPr id="17" name="AutoShape 17"/>
            <p:cNvSpPr/>
            <p:nvPr/>
          </p:nvSpPr>
          <p:spPr>
            <a:xfrm>
              <a:off x="1930278" y="7076420"/>
              <a:ext cx="3855892" cy="0"/>
            </a:xfrm>
            <a:prstGeom prst="line">
              <a:avLst/>
            </a:prstGeom>
            <a:ln w="18250" cap="flat">
              <a:solidFill>
                <a:srgbClr val="000000"/>
              </a:solidFill>
              <a:prstDash val="solid"/>
              <a:headEnd type="none" w="sm" len="sm"/>
              <a:tailEnd type="none" w="sm" len="sm"/>
            </a:ln>
          </p:spPr>
          <p:txBody>
            <a:bodyPr/>
            <a:lstStyle/>
            <a:p>
              <a:endParaRPr lang="en-GB"/>
            </a:p>
          </p:txBody>
        </p:sp>
        <p:sp>
          <p:nvSpPr>
            <p:cNvPr id="18" name="AutoShape 18"/>
            <p:cNvSpPr/>
            <p:nvPr/>
          </p:nvSpPr>
          <p:spPr>
            <a:xfrm>
              <a:off x="1930278" y="8543312"/>
              <a:ext cx="5322784" cy="0"/>
            </a:xfrm>
            <a:prstGeom prst="line">
              <a:avLst/>
            </a:prstGeom>
            <a:ln w="18250" cap="flat">
              <a:solidFill>
                <a:srgbClr val="000000"/>
              </a:solidFill>
              <a:prstDash val="solid"/>
              <a:headEnd type="none" w="sm" len="sm"/>
              <a:tailEnd type="none" w="sm" len="sm"/>
            </a:ln>
          </p:spPr>
          <p:txBody>
            <a:bodyPr/>
            <a:lstStyle/>
            <a:p>
              <a:endParaRPr lang="en-GB"/>
            </a:p>
          </p:txBody>
        </p:sp>
        <p:sp>
          <p:nvSpPr>
            <p:cNvPr id="19" name="AutoShape 19"/>
            <p:cNvSpPr/>
            <p:nvPr/>
          </p:nvSpPr>
          <p:spPr>
            <a:xfrm>
              <a:off x="1930278" y="9030331"/>
              <a:ext cx="5322784" cy="0"/>
            </a:xfrm>
            <a:prstGeom prst="line">
              <a:avLst/>
            </a:prstGeom>
            <a:ln w="18250" cap="flat">
              <a:solidFill>
                <a:srgbClr val="000000"/>
              </a:solidFill>
              <a:prstDash val="solid"/>
              <a:headEnd type="none" w="sm" len="sm"/>
              <a:tailEnd type="none" w="sm" len="sm"/>
            </a:ln>
          </p:spPr>
          <p:txBody>
            <a:bodyPr/>
            <a:lstStyle/>
            <a:p>
              <a:endParaRPr lang="en-GB"/>
            </a:p>
          </p:txBody>
        </p:sp>
        <p:sp>
          <p:nvSpPr>
            <p:cNvPr id="20" name="AutoShape 20"/>
            <p:cNvSpPr/>
            <p:nvPr/>
          </p:nvSpPr>
          <p:spPr>
            <a:xfrm>
              <a:off x="8195122" y="314884"/>
              <a:ext cx="454517" cy="0"/>
            </a:xfrm>
            <a:prstGeom prst="line">
              <a:avLst/>
            </a:prstGeom>
            <a:ln w="18250" cap="flat">
              <a:solidFill>
                <a:srgbClr val="000000"/>
              </a:solidFill>
              <a:prstDash val="solid"/>
              <a:headEnd type="none" w="sm" len="sm"/>
              <a:tailEnd type="none" w="sm" len="sm"/>
            </a:ln>
          </p:spPr>
          <p:txBody>
            <a:bodyPr/>
            <a:lstStyle/>
            <a:p>
              <a:endParaRPr lang="en-GB"/>
            </a:p>
          </p:txBody>
        </p:sp>
        <p:sp>
          <p:nvSpPr>
            <p:cNvPr id="21" name="AutoShape 21"/>
            <p:cNvSpPr/>
            <p:nvPr/>
          </p:nvSpPr>
          <p:spPr>
            <a:xfrm>
              <a:off x="8195122" y="5673241"/>
              <a:ext cx="454517" cy="0"/>
            </a:xfrm>
            <a:prstGeom prst="line">
              <a:avLst/>
            </a:prstGeom>
            <a:ln w="18250" cap="flat">
              <a:solidFill>
                <a:srgbClr val="000000"/>
              </a:solidFill>
              <a:prstDash val="solid"/>
              <a:headEnd type="none" w="sm" len="sm"/>
              <a:tailEnd type="none" w="sm" len="sm"/>
            </a:ln>
          </p:spPr>
          <p:txBody>
            <a:bodyPr/>
            <a:lstStyle/>
            <a:p>
              <a:endParaRPr lang="en-GB"/>
            </a:p>
          </p:txBody>
        </p:sp>
        <p:sp>
          <p:nvSpPr>
            <p:cNvPr id="22" name="AutoShape 22"/>
            <p:cNvSpPr/>
            <p:nvPr/>
          </p:nvSpPr>
          <p:spPr>
            <a:xfrm>
              <a:off x="4806264" y="6136063"/>
              <a:ext cx="454517" cy="0"/>
            </a:xfrm>
            <a:prstGeom prst="line">
              <a:avLst/>
            </a:prstGeom>
            <a:ln w="18250" cap="flat">
              <a:solidFill>
                <a:srgbClr val="000000"/>
              </a:solidFill>
              <a:prstDash val="solid"/>
              <a:headEnd type="none" w="sm" len="sm"/>
              <a:tailEnd type="none" w="sm" len="sm"/>
            </a:ln>
          </p:spPr>
          <p:txBody>
            <a:bodyPr/>
            <a:lstStyle/>
            <a:p>
              <a:endParaRPr lang="en-GB"/>
            </a:p>
          </p:txBody>
        </p:sp>
        <p:sp>
          <p:nvSpPr>
            <p:cNvPr id="23" name="AutoShape 23"/>
            <p:cNvSpPr/>
            <p:nvPr/>
          </p:nvSpPr>
          <p:spPr>
            <a:xfrm>
              <a:off x="3839204" y="6136063"/>
              <a:ext cx="454517" cy="0"/>
            </a:xfrm>
            <a:prstGeom prst="line">
              <a:avLst/>
            </a:prstGeom>
            <a:ln w="18250" cap="flat">
              <a:solidFill>
                <a:srgbClr val="000000"/>
              </a:solidFill>
              <a:prstDash val="solid"/>
              <a:headEnd type="none" w="sm" len="sm"/>
              <a:tailEnd type="none" w="sm" len="sm"/>
            </a:ln>
          </p:spPr>
          <p:txBody>
            <a:bodyPr/>
            <a:lstStyle/>
            <a:p>
              <a:endParaRPr lang="en-GB"/>
            </a:p>
          </p:txBody>
        </p:sp>
        <p:sp>
          <p:nvSpPr>
            <p:cNvPr id="24" name="AutoShape 24"/>
            <p:cNvSpPr/>
            <p:nvPr/>
          </p:nvSpPr>
          <p:spPr>
            <a:xfrm>
              <a:off x="4828261" y="10490932"/>
              <a:ext cx="454517" cy="0"/>
            </a:xfrm>
            <a:prstGeom prst="line">
              <a:avLst/>
            </a:prstGeom>
            <a:ln w="18250" cap="flat">
              <a:solidFill>
                <a:srgbClr val="000000"/>
              </a:solidFill>
              <a:prstDash val="solid"/>
              <a:headEnd type="none" w="sm" len="sm"/>
              <a:tailEnd type="none" w="sm" len="sm"/>
            </a:ln>
          </p:spPr>
          <p:txBody>
            <a:bodyPr/>
            <a:lstStyle/>
            <a:p>
              <a:endParaRPr lang="en-GB"/>
            </a:p>
          </p:txBody>
        </p:sp>
        <p:sp>
          <p:nvSpPr>
            <p:cNvPr id="25" name="AutoShape 25"/>
            <p:cNvSpPr/>
            <p:nvPr/>
          </p:nvSpPr>
          <p:spPr>
            <a:xfrm>
              <a:off x="4806264" y="2281836"/>
              <a:ext cx="5322784" cy="0"/>
            </a:xfrm>
            <a:prstGeom prst="line">
              <a:avLst/>
            </a:prstGeom>
            <a:ln w="18250" cap="flat">
              <a:solidFill>
                <a:srgbClr val="000000"/>
              </a:solidFill>
              <a:prstDash val="solid"/>
              <a:headEnd type="none" w="sm" len="sm"/>
              <a:tailEnd type="none" w="sm" len="sm"/>
            </a:ln>
          </p:spPr>
          <p:txBody>
            <a:bodyPr/>
            <a:lstStyle/>
            <a:p>
              <a:endParaRPr lang="en-GB"/>
            </a:p>
          </p:txBody>
        </p:sp>
        <p:sp>
          <p:nvSpPr>
            <p:cNvPr id="26" name="AutoShape 26"/>
            <p:cNvSpPr/>
            <p:nvPr/>
          </p:nvSpPr>
          <p:spPr>
            <a:xfrm>
              <a:off x="4806264" y="2752604"/>
              <a:ext cx="5322784" cy="0"/>
            </a:xfrm>
            <a:prstGeom prst="line">
              <a:avLst/>
            </a:prstGeom>
            <a:ln w="18250" cap="flat">
              <a:solidFill>
                <a:srgbClr val="000000"/>
              </a:solidFill>
              <a:prstDash val="solid"/>
              <a:headEnd type="none" w="sm" len="sm"/>
              <a:tailEnd type="none" w="sm" len="sm"/>
            </a:ln>
          </p:spPr>
          <p:txBody>
            <a:bodyPr/>
            <a:lstStyle/>
            <a:p>
              <a:endParaRPr lang="en-GB"/>
            </a:p>
          </p:txBody>
        </p:sp>
        <p:sp>
          <p:nvSpPr>
            <p:cNvPr id="27" name="AutoShape 27"/>
            <p:cNvSpPr/>
            <p:nvPr/>
          </p:nvSpPr>
          <p:spPr>
            <a:xfrm>
              <a:off x="3839204" y="2272711"/>
              <a:ext cx="454517" cy="0"/>
            </a:xfrm>
            <a:prstGeom prst="line">
              <a:avLst/>
            </a:prstGeom>
            <a:ln w="18250" cap="flat">
              <a:solidFill>
                <a:srgbClr val="000000"/>
              </a:solidFill>
              <a:prstDash val="solid"/>
              <a:headEnd type="none" w="sm" len="sm"/>
              <a:tailEnd type="none" w="sm" len="sm"/>
            </a:ln>
          </p:spPr>
          <p:txBody>
            <a:bodyPr/>
            <a:lstStyle/>
            <a:p>
              <a:endParaRPr lang="en-GB"/>
            </a:p>
          </p:txBody>
        </p:sp>
        <p:sp>
          <p:nvSpPr>
            <p:cNvPr id="28" name="AutoShape 28"/>
            <p:cNvSpPr/>
            <p:nvPr/>
          </p:nvSpPr>
          <p:spPr>
            <a:xfrm>
              <a:off x="2879843" y="3243826"/>
              <a:ext cx="454517" cy="0"/>
            </a:xfrm>
            <a:prstGeom prst="line">
              <a:avLst/>
            </a:prstGeom>
            <a:ln w="18250" cap="flat">
              <a:solidFill>
                <a:srgbClr val="000000"/>
              </a:solidFill>
              <a:prstDash val="solid"/>
              <a:headEnd type="none" w="sm" len="sm"/>
              <a:tailEnd type="none" w="sm" len="sm"/>
            </a:ln>
          </p:spPr>
          <p:txBody>
            <a:bodyPr/>
            <a:lstStyle/>
            <a:p>
              <a:endParaRPr lang="en-GB"/>
            </a:p>
          </p:txBody>
        </p:sp>
        <p:sp>
          <p:nvSpPr>
            <p:cNvPr id="29" name="AutoShape 29"/>
            <p:cNvSpPr/>
            <p:nvPr/>
          </p:nvSpPr>
          <p:spPr>
            <a:xfrm flipH="1" flipV="1">
              <a:off x="2879843" y="3243826"/>
              <a:ext cx="9125" cy="3832594"/>
            </a:xfrm>
            <a:prstGeom prst="line">
              <a:avLst/>
            </a:prstGeom>
            <a:ln w="18250" cap="flat">
              <a:solidFill>
                <a:srgbClr val="000000"/>
              </a:solidFill>
              <a:prstDash val="solid"/>
              <a:headEnd type="none" w="sm" len="sm"/>
              <a:tailEnd type="none" w="sm" len="sm"/>
            </a:ln>
          </p:spPr>
          <p:txBody>
            <a:bodyPr/>
            <a:lstStyle/>
            <a:p>
              <a:endParaRPr lang="en-GB"/>
            </a:p>
          </p:txBody>
        </p:sp>
        <p:sp>
          <p:nvSpPr>
            <p:cNvPr id="30" name="AutoShape 30"/>
            <p:cNvSpPr/>
            <p:nvPr/>
          </p:nvSpPr>
          <p:spPr>
            <a:xfrm flipH="1" flipV="1">
              <a:off x="3316110" y="3259750"/>
              <a:ext cx="9125" cy="3832594"/>
            </a:xfrm>
            <a:prstGeom prst="line">
              <a:avLst/>
            </a:prstGeom>
            <a:ln w="18250" cap="flat">
              <a:solidFill>
                <a:srgbClr val="000000"/>
              </a:solidFill>
              <a:prstDash val="solid"/>
              <a:headEnd type="none" w="sm" len="sm"/>
              <a:tailEnd type="none" w="sm" len="sm"/>
            </a:ln>
          </p:spPr>
          <p:txBody>
            <a:bodyPr/>
            <a:lstStyle/>
            <a:p>
              <a:endParaRPr lang="en-GB"/>
            </a:p>
          </p:txBody>
        </p:sp>
        <p:sp>
          <p:nvSpPr>
            <p:cNvPr id="31" name="AutoShape 31"/>
            <p:cNvSpPr/>
            <p:nvPr/>
          </p:nvSpPr>
          <p:spPr>
            <a:xfrm flipH="1" flipV="1">
              <a:off x="3839204" y="2272711"/>
              <a:ext cx="4563" cy="3863330"/>
            </a:xfrm>
            <a:prstGeom prst="line">
              <a:avLst/>
            </a:prstGeom>
            <a:ln w="18250" cap="flat">
              <a:solidFill>
                <a:srgbClr val="000000"/>
              </a:solidFill>
              <a:prstDash val="solid"/>
              <a:headEnd type="none" w="sm" len="sm"/>
              <a:tailEnd type="none" w="sm" len="sm"/>
            </a:ln>
          </p:spPr>
          <p:txBody>
            <a:bodyPr/>
            <a:lstStyle/>
            <a:p>
              <a:endParaRPr lang="en-GB"/>
            </a:p>
          </p:txBody>
        </p:sp>
        <p:sp>
          <p:nvSpPr>
            <p:cNvPr id="32" name="AutoShape 32"/>
            <p:cNvSpPr/>
            <p:nvPr/>
          </p:nvSpPr>
          <p:spPr>
            <a:xfrm flipV="1">
              <a:off x="4293721" y="2272733"/>
              <a:ext cx="9125" cy="3863330"/>
            </a:xfrm>
            <a:prstGeom prst="line">
              <a:avLst/>
            </a:prstGeom>
            <a:ln w="18250" cap="flat">
              <a:solidFill>
                <a:srgbClr val="000000"/>
              </a:solidFill>
              <a:prstDash val="solid"/>
              <a:headEnd type="none" w="sm" len="sm"/>
              <a:tailEnd type="none" w="sm" len="sm"/>
            </a:ln>
          </p:spPr>
          <p:txBody>
            <a:bodyPr/>
            <a:lstStyle/>
            <a:p>
              <a:endParaRPr lang="en-GB"/>
            </a:p>
          </p:txBody>
        </p:sp>
        <p:sp>
          <p:nvSpPr>
            <p:cNvPr id="33" name="AutoShape 33"/>
            <p:cNvSpPr/>
            <p:nvPr/>
          </p:nvSpPr>
          <p:spPr>
            <a:xfrm flipH="1" flipV="1">
              <a:off x="4797139" y="2281858"/>
              <a:ext cx="9125" cy="3382258"/>
            </a:xfrm>
            <a:prstGeom prst="line">
              <a:avLst/>
            </a:prstGeom>
            <a:ln w="18250" cap="flat">
              <a:solidFill>
                <a:srgbClr val="000000"/>
              </a:solidFill>
              <a:prstDash val="solid"/>
              <a:headEnd type="none" w="sm" len="sm"/>
              <a:tailEnd type="none" w="sm" len="sm"/>
            </a:ln>
          </p:spPr>
          <p:txBody>
            <a:bodyPr/>
            <a:lstStyle/>
            <a:p>
              <a:endParaRPr lang="en-GB"/>
            </a:p>
          </p:txBody>
        </p:sp>
        <p:sp>
          <p:nvSpPr>
            <p:cNvPr id="34" name="AutoShape 34"/>
            <p:cNvSpPr/>
            <p:nvPr/>
          </p:nvSpPr>
          <p:spPr>
            <a:xfrm flipH="1" flipV="1">
              <a:off x="5256218" y="2272736"/>
              <a:ext cx="9125" cy="3382258"/>
            </a:xfrm>
            <a:prstGeom prst="line">
              <a:avLst/>
            </a:prstGeom>
            <a:ln w="18250" cap="flat">
              <a:solidFill>
                <a:srgbClr val="000000"/>
              </a:solidFill>
              <a:prstDash val="solid"/>
              <a:headEnd type="none" w="sm" len="sm"/>
              <a:tailEnd type="none" w="sm" len="sm"/>
            </a:ln>
          </p:spPr>
          <p:txBody>
            <a:bodyPr/>
            <a:lstStyle/>
            <a:p>
              <a:endParaRPr lang="en-GB"/>
            </a:p>
          </p:txBody>
        </p:sp>
        <p:sp>
          <p:nvSpPr>
            <p:cNvPr id="35" name="AutoShape 35"/>
            <p:cNvSpPr/>
            <p:nvPr/>
          </p:nvSpPr>
          <p:spPr>
            <a:xfrm flipV="1">
              <a:off x="8185997" y="314884"/>
              <a:ext cx="9125" cy="5340085"/>
            </a:xfrm>
            <a:prstGeom prst="line">
              <a:avLst/>
            </a:prstGeom>
            <a:ln w="18250" cap="flat">
              <a:solidFill>
                <a:srgbClr val="000000"/>
              </a:solidFill>
              <a:prstDash val="solid"/>
              <a:headEnd type="none" w="sm" len="sm"/>
              <a:tailEnd type="none" w="sm" len="sm"/>
            </a:ln>
          </p:spPr>
          <p:txBody>
            <a:bodyPr/>
            <a:lstStyle/>
            <a:p>
              <a:endParaRPr lang="en-GB"/>
            </a:p>
          </p:txBody>
        </p:sp>
        <p:sp>
          <p:nvSpPr>
            <p:cNvPr id="36" name="AutoShape 36"/>
            <p:cNvSpPr/>
            <p:nvPr/>
          </p:nvSpPr>
          <p:spPr>
            <a:xfrm flipV="1">
              <a:off x="8658764" y="314868"/>
              <a:ext cx="9125" cy="5340085"/>
            </a:xfrm>
            <a:prstGeom prst="line">
              <a:avLst/>
            </a:prstGeom>
            <a:ln w="18250" cap="flat">
              <a:solidFill>
                <a:srgbClr val="000000"/>
              </a:solidFill>
              <a:prstDash val="solid"/>
              <a:headEnd type="none" w="sm" len="sm"/>
              <a:tailEnd type="none" w="sm" len="sm"/>
            </a:ln>
          </p:spPr>
          <p:txBody>
            <a:bodyPr/>
            <a:lstStyle/>
            <a:p>
              <a:endParaRPr lang="en-GB"/>
            </a:p>
          </p:txBody>
        </p:sp>
        <p:sp>
          <p:nvSpPr>
            <p:cNvPr id="37" name="AutoShape 37"/>
            <p:cNvSpPr/>
            <p:nvPr/>
          </p:nvSpPr>
          <p:spPr>
            <a:xfrm flipH="1" flipV="1">
              <a:off x="4778888" y="6136088"/>
              <a:ext cx="18250" cy="4354844"/>
            </a:xfrm>
            <a:prstGeom prst="line">
              <a:avLst/>
            </a:prstGeom>
            <a:ln w="18250" cap="flat">
              <a:solidFill>
                <a:srgbClr val="000000"/>
              </a:solidFill>
              <a:prstDash val="solid"/>
              <a:headEnd type="none" w="sm" len="sm"/>
              <a:tailEnd type="none" w="sm" len="sm"/>
            </a:ln>
          </p:spPr>
          <p:txBody>
            <a:bodyPr/>
            <a:lstStyle/>
            <a:p>
              <a:endParaRPr lang="en-GB"/>
            </a:p>
          </p:txBody>
        </p:sp>
        <p:sp>
          <p:nvSpPr>
            <p:cNvPr id="38" name="AutoShape 38"/>
            <p:cNvSpPr/>
            <p:nvPr/>
          </p:nvSpPr>
          <p:spPr>
            <a:xfrm flipH="1" flipV="1">
              <a:off x="5274468" y="6136126"/>
              <a:ext cx="18250" cy="4354844"/>
            </a:xfrm>
            <a:prstGeom prst="line">
              <a:avLst/>
            </a:prstGeom>
            <a:ln w="18250" cap="flat">
              <a:solidFill>
                <a:srgbClr val="000000"/>
              </a:solidFill>
              <a:prstDash val="solid"/>
              <a:headEnd type="none" w="sm" len="sm"/>
              <a:tailEnd type="none" w="sm" len="sm"/>
            </a:ln>
          </p:spPr>
          <p:txBody>
            <a:bodyPr/>
            <a:lstStyle/>
            <a:p>
              <a:endParaRPr lang="en-GB"/>
            </a:p>
          </p:txBody>
        </p:sp>
        <p:sp>
          <p:nvSpPr>
            <p:cNvPr id="39" name="AutoShape 39"/>
            <p:cNvSpPr/>
            <p:nvPr/>
          </p:nvSpPr>
          <p:spPr>
            <a:xfrm flipH="1" flipV="1">
              <a:off x="7253062" y="8543312"/>
              <a:ext cx="0" cy="487020"/>
            </a:xfrm>
            <a:prstGeom prst="line">
              <a:avLst/>
            </a:prstGeom>
            <a:ln w="18250" cap="flat">
              <a:solidFill>
                <a:srgbClr val="000000"/>
              </a:solidFill>
              <a:prstDash val="solid"/>
              <a:headEnd type="none" w="sm" len="sm"/>
              <a:tailEnd type="none" w="sm" len="sm"/>
            </a:ln>
          </p:spPr>
          <p:txBody>
            <a:bodyPr/>
            <a:lstStyle/>
            <a:p>
              <a:endParaRPr lang="en-GB"/>
            </a:p>
          </p:txBody>
        </p:sp>
        <p:sp>
          <p:nvSpPr>
            <p:cNvPr id="40" name="AutoShape 40"/>
            <p:cNvSpPr/>
            <p:nvPr/>
          </p:nvSpPr>
          <p:spPr>
            <a:xfrm flipV="1">
              <a:off x="1921153" y="8543312"/>
              <a:ext cx="0" cy="487020"/>
            </a:xfrm>
            <a:prstGeom prst="line">
              <a:avLst/>
            </a:prstGeom>
            <a:ln w="18250" cap="flat">
              <a:solidFill>
                <a:srgbClr val="000000"/>
              </a:solidFill>
              <a:prstDash val="solid"/>
              <a:headEnd type="none" w="sm" len="sm"/>
              <a:tailEnd type="none" w="sm" len="sm"/>
            </a:ln>
          </p:spPr>
          <p:txBody>
            <a:bodyPr/>
            <a:lstStyle/>
            <a:p>
              <a:endParaRPr lang="en-GB"/>
            </a:p>
          </p:txBody>
        </p:sp>
        <p:sp>
          <p:nvSpPr>
            <p:cNvPr id="41" name="AutoShape 41"/>
            <p:cNvSpPr/>
            <p:nvPr/>
          </p:nvSpPr>
          <p:spPr>
            <a:xfrm flipV="1">
              <a:off x="447190" y="7550335"/>
              <a:ext cx="0" cy="487020"/>
            </a:xfrm>
            <a:prstGeom prst="line">
              <a:avLst/>
            </a:prstGeom>
            <a:ln w="18250" cap="flat">
              <a:solidFill>
                <a:srgbClr val="000000"/>
              </a:solidFill>
              <a:prstDash val="solid"/>
              <a:headEnd type="none" w="sm" len="sm"/>
              <a:tailEnd type="none" w="sm" len="sm"/>
            </a:ln>
          </p:spPr>
          <p:txBody>
            <a:bodyPr/>
            <a:lstStyle/>
            <a:p>
              <a:endParaRPr lang="en-GB"/>
            </a:p>
          </p:txBody>
        </p:sp>
        <p:sp>
          <p:nvSpPr>
            <p:cNvPr id="42" name="AutoShape 42"/>
            <p:cNvSpPr/>
            <p:nvPr/>
          </p:nvSpPr>
          <p:spPr>
            <a:xfrm flipV="1">
              <a:off x="447190" y="7559460"/>
              <a:ext cx="5329854" cy="0"/>
            </a:xfrm>
            <a:prstGeom prst="line">
              <a:avLst/>
            </a:prstGeom>
            <a:ln w="18250" cap="flat">
              <a:solidFill>
                <a:srgbClr val="000000"/>
              </a:solidFill>
              <a:prstDash val="solid"/>
              <a:headEnd type="none" w="sm" len="sm"/>
              <a:tailEnd type="none" w="sm" len="sm"/>
            </a:ln>
          </p:spPr>
          <p:txBody>
            <a:bodyPr/>
            <a:lstStyle/>
            <a:p>
              <a:endParaRPr lang="en-GB"/>
            </a:p>
          </p:txBody>
        </p:sp>
        <p:sp>
          <p:nvSpPr>
            <p:cNvPr id="43" name="AutoShape 43"/>
            <p:cNvSpPr/>
            <p:nvPr/>
          </p:nvSpPr>
          <p:spPr>
            <a:xfrm flipV="1">
              <a:off x="5767920" y="7550335"/>
              <a:ext cx="0" cy="487020"/>
            </a:xfrm>
            <a:prstGeom prst="line">
              <a:avLst/>
            </a:prstGeom>
            <a:ln w="18250" cap="flat">
              <a:solidFill>
                <a:srgbClr val="000000"/>
              </a:solidFill>
              <a:prstDash val="solid"/>
              <a:headEnd type="none" w="sm" len="sm"/>
              <a:tailEnd type="none" w="sm" len="sm"/>
            </a:ln>
          </p:spPr>
          <p:txBody>
            <a:bodyPr/>
            <a:lstStyle/>
            <a:p>
              <a:endParaRPr lang="en-GB"/>
            </a:p>
          </p:txBody>
        </p:sp>
        <p:sp>
          <p:nvSpPr>
            <p:cNvPr id="44" name="AutoShape 44"/>
            <p:cNvSpPr/>
            <p:nvPr/>
          </p:nvSpPr>
          <p:spPr>
            <a:xfrm flipV="1">
              <a:off x="5758795" y="6589400"/>
              <a:ext cx="0" cy="487020"/>
            </a:xfrm>
            <a:prstGeom prst="line">
              <a:avLst/>
            </a:prstGeom>
            <a:ln w="18250" cap="flat">
              <a:solidFill>
                <a:srgbClr val="000000"/>
              </a:solidFill>
              <a:prstDash val="solid"/>
              <a:headEnd type="none" w="sm" len="sm"/>
              <a:tailEnd type="none" w="sm" len="sm"/>
            </a:ln>
          </p:spPr>
          <p:txBody>
            <a:bodyPr/>
            <a:lstStyle/>
            <a:p>
              <a:endParaRPr lang="en-GB"/>
            </a:p>
          </p:txBody>
        </p:sp>
        <p:sp>
          <p:nvSpPr>
            <p:cNvPr id="45" name="AutoShape 45"/>
            <p:cNvSpPr/>
            <p:nvPr/>
          </p:nvSpPr>
          <p:spPr>
            <a:xfrm flipV="1">
              <a:off x="1912028" y="6589400"/>
              <a:ext cx="0" cy="487020"/>
            </a:xfrm>
            <a:prstGeom prst="line">
              <a:avLst/>
            </a:prstGeom>
            <a:ln w="18250" cap="flat">
              <a:solidFill>
                <a:srgbClr val="000000"/>
              </a:solidFill>
              <a:prstDash val="solid"/>
              <a:headEnd type="none" w="sm" len="sm"/>
              <a:tailEnd type="none" w="sm" len="sm"/>
            </a:ln>
          </p:spPr>
          <p:txBody>
            <a:bodyPr/>
            <a:lstStyle/>
            <a:p>
              <a:endParaRPr lang="en-GB"/>
            </a:p>
          </p:txBody>
        </p:sp>
        <p:sp>
          <p:nvSpPr>
            <p:cNvPr id="46" name="AutoShape 46"/>
            <p:cNvSpPr/>
            <p:nvPr/>
          </p:nvSpPr>
          <p:spPr>
            <a:xfrm flipV="1">
              <a:off x="936209" y="5186221"/>
              <a:ext cx="0" cy="487020"/>
            </a:xfrm>
            <a:prstGeom prst="line">
              <a:avLst/>
            </a:prstGeom>
            <a:ln w="18250" cap="flat">
              <a:solidFill>
                <a:srgbClr val="000000"/>
              </a:solidFill>
              <a:prstDash val="solid"/>
              <a:headEnd type="none" w="sm" len="sm"/>
              <a:tailEnd type="none" w="sm" len="sm"/>
            </a:ln>
          </p:spPr>
          <p:txBody>
            <a:bodyPr/>
            <a:lstStyle/>
            <a:p>
              <a:endParaRPr lang="en-GB"/>
            </a:p>
          </p:txBody>
        </p:sp>
        <p:sp>
          <p:nvSpPr>
            <p:cNvPr id="47" name="AutoShape 47"/>
            <p:cNvSpPr/>
            <p:nvPr/>
          </p:nvSpPr>
          <p:spPr>
            <a:xfrm flipV="1">
              <a:off x="7243937" y="5186221"/>
              <a:ext cx="0" cy="487020"/>
            </a:xfrm>
            <a:prstGeom prst="line">
              <a:avLst/>
            </a:prstGeom>
            <a:ln w="18250" cap="flat">
              <a:solidFill>
                <a:srgbClr val="000000"/>
              </a:solidFill>
              <a:prstDash val="solid"/>
              <a:headEnd type="none" w="sm" len="sm"/>
              <a:tailEnd type="none" w="sm" len="sm"/>
            </a:ln>
          </p:spPr>
          <p:txBody>
            <a:bodyPr/>
            <a:lstStyle/>
            <a:p>
              <a:endParaRPr lang="en-GB"/>
            </a:p>
          </p:txBody>
        </p:sp>
        <p:sp>
          <p:nvSpPr>
            <p:cNvPr id="48" name="AutoShape 48"/>
            <p:cNvSpPr/>
            <p:nvPr/>
          </p:nvSpPr>
          <p:spPr>
            <a:xfrm flipV="1">
              <a:off x="10138172" y="2272736"/>
              <a:ext cx="0" cy="487020"/>
            </a:xfrm>
            <a:prstGeom prst="line">
              <a:avLst/>
            </a:prstGeom>
            <a:ln w="18250" cap="flat">
              <a:solidFill>
                <a:srgbClr val="000000"/>
              </a:solidFill>
              <a:prstDash val="solid"/>
              <a:headEnd type="none" w="sm" len="sm"/>
              <a:tailEnd type="none" w="sm" len="sm"/>
            </a:ln>
          </p:spPr>
          <p:txBody>
            <a:bodyPr/>
            <a:lstStyle/>
            <a:p>
              <a:endParaRPr lang="en-GB"/>
            </a:p>
          </p:txBody>
        </p:sp>
      </p:grpSp>
      <p:sp>
        <p:nvSpPr>
          <p:cNvPr id="50" name="TextBox 15">
            <a:extLst>
              <a:ext uri="{FF2B5EF4-FFF2-40B4-BE49-F238E27FC236}">
                <a16:creationId xmlns:a16="http://schemas.microsoft.com/office/drawing/2014/main" id="{A780591C-736A-D845-1DAB-0F9EB2E95D3E}"/>
              </a:ext>
            </a:extLst>
          </p:cNvPr>
          <p:cNvSpPr txBox="1"/>
          <p:nvPr/>
        </p:nvSpPr>
        <p:spPr>
          <a:xfrm>
            <a:off x="16842433" y="187517"/>
            <a:ext cx="1209823" cy="227178"/>
          </a:xfrm>
          <a:prstGeom prst="rect">
            <a:avLst/>
          </a:prstGeom>
        </p:spPr>
        <p:txBody>
          <a:bodyPr wrap="square" lIns="0" tIns="0" rIns="0" bIns="0" rtlCol="0" anchor="t">
            <a:spAutoFit/>
          </a:bodyPr>
          <a:lstStyle/>
          <a:p>
            <a:pPr algn="ctr">
              <a:lnSpc>
                <a:spcPts val="1959"/>
              </a:lnSpc>
              <a:spcBef>
                <a:spcPct val="0"/>
              </a:spcBef>
            </a:pPr>
            <a:r>
              <a:rPr lang="en-US" sz="1399" dirty="0">
                <a:solidFill>
                  <a:srgbClr val="000000"/>
                </a:solidFill>
                <a:latin typeface="Montserrat Classic"/>
                <a:ea typeface="Montserrat Classic"/>
                <a:cs typeface="Montserrat Classic"/>
                <a:sym typeface="Montserrat Classic"/>
              </a:rPr>
              <a:t>FT Q C50 R2</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852" y="-3139650"/>
            <a:ext cx="17964148" cy="17964148"/>
          </a:xfrm>
          <a:custGeom>
            <a:avLst/>
            <a:gdLst/>
            <a:ahLst/>
            <a:cxnLst/>
            <a:rect l="l" t="t" r="r" b="b"/>
            <a:pathLst>
              <a:path w="17964148" h="17964148">
                <a:moveTo>
                  <a:pt x="0" y="0"/>
                </a:moveTo>
                <a:lnTo>
                  <a:pt x="17964148" y="0"/>
                </a:lnTo>
                <a:lnTo>
                  <a:pt x="17964148" y="17964147"/>
                </a:lnTo>
                <a:lnTo>
                  <a:pt x="0" y="17964147"/>
                </a:lnTo>
                <a:lnTo>
                  <a:pt x="0" y="0"/>
                </a:lnTo>
                <a:close/>
              </a:path>
            </a:pathLst>
          </a:custGeom>
          <a:blipFill>
            <a:blip r:embed="rId2">
              <a:alphaModFix amt="10999"/>
            </a:blip>
            <a:stretch>
              <a:fillRect/>
            </a:stretch>
          </a:blipFill>
        </p:spPr>
        <p:txBody>
          <a:bodyPr/>
          <a:lstStyle/>
          <a:p>
            <a:endParaRPr lang="en-GB"/>
          </a:p>
        </p:txBody>
      </p:sp>
      <p:sp>
        <p:nvSpPr>
          <p:cNvPr id="3" name="Freeform 3"/>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3"/>
            <a:stretch>
              <a:fillRect l="-21116" r="-19874" b="-67942"/>
            </a:stretch>
          </a:blipFill>
        </p:spPr>
        <p:txBody>
          <a:bodyPr/>
          <a:lstStyle/>
          <a:p>
            <a:endParaRPr lang="en-GB"/>
          </a:p>
        </p:txBody>
      </p:sp>
      <p:grpSp>
        <p:nvGrpSpPr>
          <p:cNvPr id="4" name="Group 4"/>
          <p:cNvGrpSpPr/>
          <p:nvPr/>
        </p:nvGrpSpPr>
        <p:grpSpPr>
          <a:xfrm>
            <a:off x="0" y="651219"/>
            <a:ext cx="18775720" cy="1250020"/>
            <a:chOff x="0" y="0"/>
            <a:chExt cx="7425681" cy="494375"/>
          </a:xfrm>
        </p:grpSpPr>
        <p:sp>
          <p:nvSpPr>
            <p:cNvPr id="5" name="Freeform 5"/>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6" name="TextBox 6"/>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7" name="Freeform 7"/>
          <p:cNvSpPr/>
          <p:nvPr/>
        </p:nvSpPr>
        <p:spPr>
          <a:xfrm>
            <a:off x="1445567" y="142015"/>
            <a:ext cx="2339840" cy="2336915"/>
          </a:xfrm>
          <a:custGeom>
            <a:avLst/>
            <a:gdLst/>
            <a:ahLst/>
            <a:cxnLst/>
            <a:rect l="l" t="t" r="r" b="b"/>
            <a:pathLst>
              <a:path w="2339840" h="2336915">
                <a:moveTo>
                  <a:pt x="0" y="0"/>
                </a:moveTo>
                <a:lnTo>
                  <a:pt x="2339840" y="0"/>
                </a:lnTo>
                <a:lnTo>
                  <a:pt x="2339840" y="2336916"/>
                </a:lnTo>
                <a:lnTo>
                  <a:pt x="0" y="2336916"/>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grpSp>
        <p:nvGrpSpPr>
          <p:cNvPr id="8" name="Group 8"/>
          <p:cNvGrpSpPr/>
          <p:nvPr/>
        </p:nvGrpSpPr>
        <p:grpSpPr>
          <a:xfrm>
            <a:off x="2283142" y="3849053"/>
            <a:ext cx="203835" cy="227648"/>
            <a:chOff x="0" y="0"/>
            <a:chExt cx="271780" cy="303530"/>
          </a:xfrm>
        </p:grpSpPr>
        <p:sp>
          <p:nvSpPr>
            <p:cNvPr id="9" name="Freeform 9"/>
            <p:cNvSpPr/>
            <p:nvPr/>
          </p:nvSpPr>
          <p:spPr>
            <a:xfrm>
              <a:off x="41910" y="48260"/>
              <a:ext cx="179070" cy="207010"/>
            </a:xfrm>
            <a:custGeom>
              <a:avLst/>
              <a:gdLst/>
              <a:ahLst/>
              <a:cxnLst/>
              <a:rect l="l" t="t" r="r" b="b"/>
              <a:pathLst>
                <a:path w="179070" h="207010">
                  <a:moveTo>
                    <a:pt x="8890" y="93980"/>
                  </a:moveTo>
                  <a:cubicBezTo>
                    <a:pt x="64770" y="10160"/>
                    <a:pt x="96520" y="1270"/>
                    <a:pt x="115570" y="3810"/>
                  </a:cubicBezTo>
                  <a:cubicBezTo>
                    <a:pt x="132080" y="5080"/>
                    <a:pt x="148590" y="16510"/>
                    <a:pt x="158750" y="27940"/>
                  </a:cubicBezTo>
                  <a:cubicBezTo>
                    <a:pt x="168910" y="39370"/>
                    <a:pt x="177800" y="55880"/>
                    <a:pt x="177800" y="72390"/>
                  </a:cubicBezTo>
                  <a:cubicBezTo>
                    <a:pt x="177800" y="92710"/>
                    <a:pt x="166370" y="125730"/>
                    <a:pt x="149860" y="139700"/>
                  </a:cubicBezTo>
                  <a:cubicBezTo>
                    <a:pt x="133350" y="152400"/>
                    <a:pt x="99060" y="158750"/>
                    <a:pt x="78740" y="152400"/>
                  </a:cubicBezTo>
                  <a:cubicBezTo>
                    <a:pt x="58420" y="146050"/>
                    <a:pt x="34290" y="121920"/>
                    <a:pt x="27940" y="101600"/>
                  </a:cubicBezTo>
                  <a:cubicBezTo>
                    <a:pt x="21590" y="81280"/>
                    <a:pt x="27940" y="46990"/>
                    <a:pt x="41910" y="30480"/>
                  </a:cubicBezTo>
                  <a:cubicBezTo>
                    <a:pt x="54610" y="13970"/>
                    <a:pt x="86360" y="0"/>
                    <a:pt x="107950" y="2540"/>
                  </a:cubicBezTo>
                  <a:cubicBezTo>
                    <a:pt x="129540" y="3810"/>
                    <a:pt x="158750" y="22860"/>
                    <a:pt x="168910" y="41910"/>
                  </a:cubicBezTo>
                  <a:cubicBezTo>
                    <a:pt x="179070" y="59690"/>
                    <a:pt x="176530" y="90170"/>
                    <a:pt x="170180" y="113030"/>
                  </a:cubicBezTo>
                  <a:cubicBezTo>
                    <a:pt x="162560" y="139700"/>
                    <a:pt x="140970" y="175260"/>
                    <a:pt x="121920" y="190500"/>
                  </a:cubicBezTo>
                  <a:cubicBezTo>
                    <a:pt x="106680" y="200660"/>
                    <a:pt x="86360" y="207010"/>
                    <a:pt x="68580" y="204470"/>
                  </a:cubicBezTo>
                  <a:cubicBezTo>
                    <a:pt x="49530" y="200660"/>
                    <a:pt x="20320" y="182880"/>
                    <a:pt x="10160" y="165100"/>
                  </a:cubicBezTo>
                  <a:cubicBezTo>
                    <a:pt x="0" y="146050"/>
                    <a:pt x="8890" y="93980"/>
                    <a:pt x="8890" y="93980"/>
                  </a:cubicBezTo>
                </a:path>
              </a:pathLst>
            </a:custGeom>
            <a:solidFill>
              <a:srgbClr val="FFFFFF"/>
            </a:solidFill>
            <a:ln cap="sq">
              <a:noFill/>
              <a:prstDash val="solid"/>
              <a:miter/>
            </a:ln>
          </p:spPr>
          <p:txBody>
            <a:bodyPr/>
            <a:lstStyle/>
            <a:p>
              <a:endParaRPr lang="en-GB"/>
            </a:p>
          </p:txBody>
        </p:sp>
      </p:grpSp>
      <p:sp>
        <p:nvSpPr>
          <p:cNvPr id="10" name="TextBox 10"/>
          <p:cNvSpPr txBox="1"/>
          <p:nvPr/>
        </p:nvSpPr>
        <p:spPr>
          <a:xfrm>
            <a:off x="4310338" y="784538"/>
            <a:ext cx="9667324" cy="937570"/>
          </a:xfrm>
          <a:prstGeom prst="rect">
            <a:avLst/>
          </a:prstGeom>
        </p:spPr>
        <p:txBody>
          <a:bodyPr lIns="0" tIns="0" rIns="0" bIns="0" rtlCol="0" anchor="t">
            <a:spAutoFit/>
          </a:bodyPr>
          <a:lstStyle/>
          <a:p>
            <a:pPr algn="ctr">
              <a:lnSpc>
                <a:spcPts val="7645"/>
              </a:lnSpc>
              <a:spcBef>
                <a:spcPct val="0"/>
              </a:spcBef>
            </a:pPr>
            <a:r>
              <a:rPr lang="en-US" sz="5461" b="1">
                <a:solidFill>
                  <a:srgbClr val="FFFFFF"/>
                </a:solidFill>
                <a:latin typeface="Montserrat Classic Bold"/>
                <a:ea typeface="Montserrat Classic Bold"/>
                <a:cs typeface="Montserrat Classic Bold"/>
                <a:sym typeface="Montserrat Classic Bold"/>
              </a:rPr>
              <a:t>Extreme Weather in the UK</a:t>
            </a:r>
          </a:p>
        </p:txBody>
      </p:sp>
      <p:sp>
        <p:nvSpPr>
          <p:cNvPr id="11" name="TextBox 11"/>
          <p:cNvSpPr txBox="1"/>
          <p:nvPr/>
        </p:nvSpPr>
        <p:spPr>
          <a:xfrm>
            <a:off x="704852" y="2635244"/>
            <a:ext cx="3257548" cy="717889"/>
          </a:xfrm>
          <a:prstGeom prst="rect">
            <a:avLst/>
          </a:prstGeom>
        </p:spPr>
        <p:txBody>
          <a:bodyPr wrap="square" lIns="0" tIns="0" rIns="0" bIns="0" rtlCol="0" anchor="t">
            <a:spAutoFit/>
          </a:bodyPr>
          <a:lstStyle/>
          <a:p>
            <a:pPr>
              <a:lnSpc>
                <a:spcPts val="6299"/>
              </a:lnSpc>
            </a:pPr>
            <a:r>
              <a:rPr lang="en-US" sz="4500" b="1" dirty="0">
                <a:solidFill>
                  <a:srgbClr val="000000"/>
                </a:solidFill>
                <a:latin typeface="Montserrat Classic Bold"/>
                <a:ea typeface="Montserrat Classic Bold"/>
                <a:cs typeface="Montserrat Classic Bold"/>
                <a:sym typeface="Montserrat Classic Bold"/>
              </a:rPr>
              <a:t>PLENARY:</a:t>
            </a:r>
          </a:p>
        </p:txBody>
      </p:sp>
      <p:sp>
        <p:nvSpPr>
          <p:cNvPr id="12" name="Freeform 12"/>
          <p:cNvSpPr/>
          <p:nvPr/>
        </p:nvSpPr>
        <p:spPr>
          <a:xfrm rot="-349881" flipH="1">
            <a:off x="8682808" y="2170633"/>
            <a:ext cx="9498305" cy="5775299"/>
          </a:xfrm>
          <a:custGeom>
            <a:avLst/>
            <a:gdLst/>
            <a:ahLst/>
            <a:cxnLst/>
            <a:rect l="l" t="t" r="r" b="b"/>
            <a:pathLst>
              <a:path w="9498305" h="5775299">
                <a:moveTo>
                  <a:pt x="9498305" y="0"/>
                </a:moveTo>
                <a:lnTo>
                  <a:pt x="0" y="0"/>
                </a:lnTo>
                <a:lnTo>
                  <a:pt x="0" y="5775299"/>
                </a:lnTo>
                <a:lnTo>
                  <a:pt x="9498305" y="5775299"/>
                </a:lnTo>
                <a:lnTo>
                  <a:pt x="9498305"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3" name="Freeform 13"/>
          <p:cNvSpPr/>
          <p:nvPr/>
        </p:nvSpPr>
        <p:spPr>
          <a:xfrm>
            <a:off x="638177" y="4376271"/>
            <a:ext cx="9498305" cy="5775299"/>
          </a:xfrm>
          <a:custGeom>
            <a:avLst/>
            <a:gdLst/>
            <a:ahLst/>
            <a:cxnLst/>
            <a:rect l="l" t="t" r="r" b="b"/>
            <a:pathLst>
              <a:path w="9498305" h="5775299">
                <a:moveTo>
                  <a:pt x="0" y="0"/>
                </a:moveTo>
                <a:lnTo>
                  <a:pt x="9498305" y="0"/>
                </a:lnTo>
                <a:lnTo>
                  <a:pt x="9498305" y="5775299"/>
                </a:lnTo>
                <a:lnTo>
                  <a:pt x="0" y="5775299"/>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4" name="TextBox 14"/>
          <p:cNvSpPr txBox="1"/>
          <p:nvPr/>
        </p:nvSpPr>
        <p:spPr>
          <a:xfrm>
            <a:off x="1483667" y="5545278"/>
            <a:ext cx="7231565" cy="3321807"/>
          </a:xfrm>
          <a:prstGeom prst="rect">
            <a:avLst/>
          </a:prstGeom>
        </p:spPr>
        <p:txBody>
          <a:bodyPr lIns="0" tIns="0" rIns="0" bIns="0" rtlCol="0" anchor="t">
            <a:spAutoFit/>
          </a:bodyPr>
          <a:lstStyle/>
          <a:p>
            <a:pPr algn="ctr">
              <a:lnSpc>
                <a:spcPts val="4353"/>
              </a:lnSpc>
            </a:pPr>
            <a:r>
              <a:rPr lang="en-US" sz="3109" b="1" dirty="0">
                <a:solidFill>
                  <a:srgbClr val="000000"/>
                </a:solidFill>
                <a:latin typeface="Montserrat Classic Bold"/>
                <a:ea typeface="Montserrat Classic Bold"/>
                <a:cs typeface="Montserrat Classic Bold"/>
                <a:sym typeface="Montserrat Classic Bold"/>
              </a:rPr>
              <a:t>Can you share any personal experiences or stories you know about flooding or severe weather in your local area or else where? How did these events affect the community?</a:t>
            </a:r>
          </a:p>
        </p:txBody>
      </p:sp>
      <p:sp>
        <p:nvSpPr>
          <p:cNvPr id="15" name="TextBox 15"/>
          <p:cNvSpPr txBox="1"/>
          <p:nvPr/>
        </p:nvSpPr>
        <p:spPr>
          <a:xfrm>
            <a:off x="9296401" y="4048125"/>
            <a:ext cx="8313949" cy="1358894"/>
          </a:xfrm>
          <a:prstGeom prst="rect">
            <a:avLst/>
          </a:prstGeom>
        </p:spPr>
        <p:txBody>
          <a:bodyPr lIns="0" tIns="0" rIns="0" bIns="0" rtlCol="0" anchor="t">
            <a:spAutoFit/>
          </a:bodyPr>
          <a:lstStyle/>
          <a:p>
            <a:pPr algn="ctr">
              <a:lnSpc>
                <a:spcPts val="5425"/>
              </a:lnSpc>
            </a:pPr>
            <a:r>
              <a:rPr lang="en-US" sz="3875" b="1">
                <a:solidFill>
                  <a:srgbClr val="000000"/>
                </a:solidFill>
                <a:latin typeface="Montserrat Classic Bold"/>
                <a:ea typeface="Montserrat Classic Bold"/>
                <a:cs typeface="Montserrat Classic Bold"/>
                <a:sym typeface="Montserrat Classic Bold"/>
              </a:rPr>
              <a:t>What types of extreme weather events can lead to flooding?</a:t>
            </a:r>
          </a:p>
        </p:txBody>
      </p:sp>
      <p:sp>
        <p:nvSpPr>
          <p:cNvPr id="16" name="TextBox 16"/>
          <p:cNvSpPr txBox="1"/>
          <p:nvPr/>
        </p:nvSpPr>
        <p:spPr>
          <a:xfrm>
            <a:off x="486464" y="3330503"/>
            <a:ext cx="9305926" cy="622848"/>
          </a:xfrm>
          <a:prstGeom prst="rect">
            <a:avLst/>
          </a:prstGeom>
        </p:spPr>
        <p:txBody>
          <a:bodyPr lIns="0" tIns="0" rIns="0" bIns="0" rtlCol="0" anchor="t">
            <a:spAutoFit/>
          </a:bodyPr>
          <a:lstStyle/>
          <a:p>
            <a:pPr algn="ctr">
              <a:lnSpc>
                <a:spcPts val="5039"/>
              </a:lnSpc>
              <a:spcBef>
                <a:spcPct val="0"/>
              </a:spcBef>
            </a:pPr>
            <a:r>
              <a:rPr lang="en-US" sz="3599">
                <a:solidFill>
                  <a:srgbClr val="000000"/>
                </a:solidFill>
                <a:latin typeface="Montserrat Classic"/>
                <a:ea typeface="Montserrat Classic"/>
                <a:cs typeface="Montserrat Classic"/>
                <a:sym typeface="Montserrat Classic"/>
              </a:rPr>
              <a:t>Before next lesson, have a think about...</a:t>
            </a:r>
          </a:p>
        </p:txBody>
      </p:sp>
      <p:sp>
        <p:nvSpPr>
          <p:cNvPr id="18" name="TextBox 15">
            <a:extLst>
              <a:ext uri="{FF2B5EF4-FFF2-40B4-BE49-F238E27FC236}">
                <a16:creationId xmlns:a16="http://schemas.microsoft.com/office/drawing/2014/main" id="{D554157C-95DB-B527-A54E-C89A5A534DD0}"/>
              </a:ext>
            </a:extLst>
          </p:cNvPr>
          <p:cNvSpPr txBox="1"/>
          <p:nvPr/>
        </p:nvSpPr>
        <p:spPr>
          <a:xfrm>
            <a:off x="16842433" y="187517"/>
            <a:ext cx="1209823" cy="227178"/>
          </a:xfrm>
          <a:prstGeom prst="rect">
            <a:avLst/>
          </a:prstGeom>
        </p:spPr>
        <p:txBody>
          <a:bodyPr wrap="square" lIns="0" tIns="0" rIns="0" bIns="0" rtlCol="0" anchor="t">
            <a:spAutoFit/>
          </a:bodyPr>
          <a:lstStyle/>
          <a:p>
            <a:pPr algn="ctr">
              <a:lnSpc>
                <a:spcPts val="1959"/>
              </a:lnSpc>
              <a:spcBef>
                <a:spcPct val="0"/>
              </a:spcBef>
            </a:pPr>
            <a:r>
              <a:rPr lang="en-US" sz="1399" dirty="0">
                <a:solidFill>
                  <a:srgbClr val="000000"/>
                </a:solidFill>
                <a:latin typeface="Montserrat Classic"/>
                <a:ea typeface="Montserrat Classic"/>
                <a:cs typeface="Montserrat Classic"/>
                <a:sym typeface="Montserrat Classic"/>
              </a:rPr>
              <a:t>FT Q C50 R2</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561BA-268E-7537-D16E-45F7237CB12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CC84CB8-38EB-D595-6B65-9DF781DB1C53}"/>
              </a:ext>
            </a:extLst>
          </p:cNvPr>
          <p:cNvSpPr/>
          <p:nvPr/>
        </p:nvSpPr>
        <p:spPr>
          <a:xfrm>
            <a:off x="323852" y="-3139650"/>
            <a:ext cx="17964148" cy="17964148"/>
          </a:xfrm>
          <a:custGeom>
            <a:avLst/>
            <a:gdLst/>
            <a:ahLst/>
            <a:cxnLst/>
            <a:rect l="l" t="t" r="r" b="b"/>
            <a:pathLst>
              <a:path w="17964148" h="17964148">
                <a:moveTo>
                  <a:pt x="0" y="0"/>
                </a:moveTo>
                <a:lnTo>
                  <a:pt x="17964148" y="0"/>
                </a:lnTo>
                <a:lnTo>
                  <a:pt x="17964148" y="17964147"/>
                </a:lnTo>
                <a:lnTo>
                  <a:pt x="0" y="17964147"/>
                </a:lnTo>
                <a:lnTo>
                  <a:pt x="0" y="0"/>
                </a:lnTo>
                <a:close/>
              </a:path>
            </a:pathLst>
          </a:custGeom>
          <a:blipFill>
            <a:blip r:embed="rId2">
              <a:alphaModFix amt="10999"/>
            </a:blip>
            <a:stretch>
              <a:fillRect/>
            </a:stretch>
          </a:blipFill>
        </p:spPr>
        <p:txBody>
          <a:bodyPr/>
          <a:lstStyle/>
          <a:p>
            <a:endParaRPr lang="en-GB"/>
          </a:p>
        </p:txBody>
      </p:sp>
      <p:sp>
        <p:nvSpPr>
          <p:cNvPr id="3" name="Freeform 3">
            <a:extLst>
              <a:ext uri="{FF2B5EF4-FFF2-40B4-BE49-F238E27FC236}">
                <a16:creationId xmlns:a16="http://schemas.microsoft.com/office/drawing/2014/main" id="{07F2AC92-583C-2B9B-8EB3-6D1AC138A3A4}"/>
              </a:ext>
            </a:extLst>
          </p:cNvPr>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3"/>
            <a:stretch>
              <a:fillRect l="-21116" r="-19874" b="-67942"/>
            </a:stretch>
          </a:blipFill>
        </p:spPr>
        <p:txBody>
          <a:bodyPr/>
          <a:lstStyle/>
          <a:p>
            <a:endParaRPr lang="en-GB"/>
          </a:p>
        </p:txBody>
      </p:sp>
      <p:grpSp>
        <p:nvGrpSpPr>
          <p:cNvPr id="4" name="Group 4">
            <a:extLst>
              <a:ext uri="{FF2B5EF4-FFF2-40B4-BE49-F238E27FC236}">
                <a16:creationId xmlns:a16="http://schemas.microsoft.com/office/drawing/2014/main" id="{11B63EFE-7EF4-69A9-894D-E000936EBDEB}"/>
              </a:ext>
            </a:extLst>
          </p:cNvPr>
          <p:cNvGrpSpPr/>
          <p:nvPr/>
        </p:nvGrpSpPr>
        <p:grpSpPr>
          <a:xfrm>
            <a:off x="0" y="651219"/>
            <a:ext cx="18775720" cy="1250020"/>
            <a:chOff x="0" y="0"/>
            <a:chExt cx="7425681" cy="494375"/>
          </a:xfrm>
        </p:grpSpPr>
        <p:sp>
          <p:nvSpPr>
            <p:cNvPr id="5" name="Freeform 5">
              <a:extLst>
                <a:ext uri="{FF2B5EF4-FFF2-40B4-BE49-F238E27FC236}">
                  <a16:creationId xmlns:a16="http://schemas.microsoft.com/office/drawing/2014/main" id="{5CE69275-D0D0-CB1B-D41E-ADA53AE75AA4}"/>
                </a:ext>
              </a:extLst>
            </p:cNvPr>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6" name="TextBox 6">
              <a:extLst>
                <a:ext uri="{FF2B5EF4-FFF2-40B4-BE49-F238E27FC236}">
                  <a16:creationId xmlns:a16="http://schemas.microsoft.com/office/drawing/2014/main" id="{FAC9E3E4-6DA3-AEE1-905D-1CD8B6592C1D}"/>
                </a:ext>
              </a:extLst>
            </p:cNvPr>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7" name="Freeform 7">
            <a:extLst>
              <a:ext uri="{FF2B5EF4-FFF2-40B4-BE49-F238E27FC236}">
                <a16:creationId xmlns:a16="http://schemas.microsoft.com/office/drawing/2014/main" id="{A19D61F8-7AD1-C4D5-E974-58962734021A}"/>
              </a:ext>
            </a:extLst>
          </p:cNvPr>
          <p:cNvSpPr/>
          <p:nvPr/>
        </p:nvSpPr>
        <p:spPr>
          <a:xfrm>
            <a:off x="1445567" y="142015"/>
            <a:ext cx="2339840" cy="2336915"/>
          </a:xfrm>
          <a:custGeom>
            <a:avLst/>
            <a:gdLst/>
            <a:ahLst/>
            <a:cxnLst/>
            <a:rect l="l" t="t" r="r" b="b"/>
            <a:pathLst>
              <a:path w="2339840" h="2336915">
                <a:moveTo>
                  <a:pt x="0" y="0"/>
                </a:moveTo>
                <a:lnTo>
                  <a:pt x="2339840" y="0"/>
                </a:lnTo>
                <a:lnTo>
                  <a:pt x="2339840" y="2336916"/>
                </a:lnTo>
                <a:lnTo>
                  <a:pt x="0" y="2336916"/>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grpSp>
        <p:nvGrpSpPr>
          <p:cNvPr id="8" name="Group 8">
            <a:extLst>
              <a:ext uri="{FF2B5EF4-FFF2-40B4-BE49-F238E27FC236}">
                <a16:creationId xmlns:a16="http://schemas.microsoft.com/office/drawing/2014/main" id="{65B3A1A7-380D-DC69-E044-109D47DE3E2D}"/>
              </a:ext>
            </a:extLst>
          </p:cNvPr>
          <p:cNvGrpSpPr/>
          <p:nvPr/>
        </p:nvGrpSpPr>
        <p:grpSpPr>
          <a:xfrm>
            <a:off x="2283142" y="3849053"/>
            <a:ext cx="203835" cy="227648"/>
            <a:chOff x="0" y="0"/>
            <a:chExt cx="271780" cy="303530"/>
          </a:xfrm>
        </p:grpSpPr>
        <p:sp>
          <p:nvSpPr>
            <p:cNvPr id="9" name="Freeform 9">
              <a:extLst>
                <a:ext uri="{FF2B5EF4-FFF2-40B4-BE49-F238E27FC236}">
                  <a16:creationId xmlns:a16="http://schemas.microsoft.com/office/drawing/2014/main" id="{34ADCEA0-FB0B-8C2F-10DF-A73E89D4B9E4}"/>
                </a:ext>
              </a:extLst>
            </p:cNvPr>
            <p:cNvSpPr/>
            <p:nvPr/>
          </p:nvSpPr>
          <p:spPr>
            <a:xfrm>
              <a:off x="41910" y="48260"/>
              <a:ext cx="179070" cy="207010"/>
            </a:xfrm>
            <a:custGeom>
              <a:avLst/>
              <a:gdLst/>
              <a:ahLst/>
              <a:cxnLst/>
              <a:rect l="l" t="t" r="r" b="b"/>
              <a:pathLst>
                <a:path w="179070" h="207010">
                  <a:moveTo>
                    <a:pt x="8890" y="93980"/>
                  </a:moveTo>
                  <a:cubicBezTo>
                    <a:pt x="64770" y="10160"/>
                    <a:pt x="96520" y="1270"/>
                    <a:pt x="115570" y="3810"/>
                  </a:cubicBezTo>
                  <a:cubicBezTo>
                    <a:pt x="132080" y="5080"/>
                    <a:pt x="148590" y="16510"/>
                    <a:pt x="158750" y="27940"/>
                  </a:cubicBezTo>
                  <a:cubicBezTo>
                    <a:pt x="168910" y="39370"/>
                    <a:pt x="177800" y="55880"/>
                    <a:pt x="177800" y="72390"/>
                  </a:cubicBezTo>
                  <a:cubicBezTo>
                    <a:pt x="177800" y="92710"/>
                    <a:pt x="166370" y="125730"/>
                    <a:pt x="149860" y="139700"/>
                  </a:cubicBezTo>
                  <a:cubicBezTo>
                    <a:pt x="133350" y="152400"/>
                    <a:pt x="99060" y="158750"/>
                    <a:pt x="78740" y="152400"/>
                  </a:cubicBezTo>
                  <a:cubicBezTo>
                    <a:pt x="58420" y="146050"/>
                    <a:pt x="34290" y="121920"/>
                    <a:pt x="27940" y="101600"/>
                  </a:cubicBezTo>
                  <a:cubicBezTo>
                    <a:pt x="21590" y="81280"/>
                    <a:pt x="27940" y="46990"/>
                    <a:pt x="41910" y="30480"/>
                  </a:cubicBezTo>
                  <a:cubicBezTo>
                    <a:pt x="54610" y="13970"/>
                    <a:pt x="86360" y="0"/>
                    <a:pt x="107950" y="2540"/>
                  </a:cubicBezTo>
                  <a:cubicBezTo>
                    <a:pt x="129540" y="3810"/>
                    <a:pt x="158750" y="22860"/>
                    <a:pt x="168910" y="41910"/>
                  </a:cubicBezTo>
                  <a:cubicBezTo>
                    <a:pt x="179070" y="59690"/>
                    <a:pt x="176530" y="90170"/>
                    <a:pt x="170180" y="113030"/>
                  </a:cubicBezTo>
                  <a:cubicBezTo>
                    <a:pt x="162560" y="139700"/>
                    <a:pt x="140970" y="175260"/>
                    <a:pt x="121920" y="190500"/>
                  </a:cubicBezTo>
                  <a:cubicBezTo>
                    <a:pt x="106680" y="200660"/>
                    <a:pt x="86360" y="207010"/>
                    <a:pt x="68580" y="204470"/>
                  </a:cubicBezTo>
                  <a:cubicBezTo>
                    <a:pt x="49530" y="200660"/>
                    <a:pt x="20320" y="182880"/>
                    <a:pt x="10160" y="165100"/>
                  </a:cubicBezTo>
                  <a:cubicBezTo>
                    <a:pt x="0" y="146050"/>
                    <a:pt x="8890" y="93980"/>
                    <a:pt x="8890" y="93980"/>
                  </a:cubicBezTo>
                </a:path>
              </a:pathLst>
            </a:custGeom>
            <a:solidFill>
              <a:srgbClr val="FFFFFF"/>
            </a:solidFill>
            <a:ln cap="sq">
              <a:noFill/>
              <a:prstDash val="solid"/>
              <a:miter/>
            </a:ln>
          </p:spPr>
          <p:txBody>
            <a:bodyPr/>
            <a:lstStyle/>
            <a:p>
              <a:endParaRPr lang="en-GB"/>
            </a:p>
          </p:txBody>
        </p:sp>
      </p:grpSp>
      <p:sp>
        <p:nvSpPr>
          <p:cNvPr id="10" name="TextBox 10">
            <a:extLst>
              <a:ext uri="{FF2B5EF4-FFF2-40B4-BE49-F238E27FC236}">
                <a16:creationId xmlns:a16="http://schemas.microsoft.com/office/drawing/2014/main" id="{EA37CF8D-51FB-DE02-9A67-08D840FE7C10}"/>
              </a:ext>
            </a:extLst>
          </p:cNvPr>
          <p:cNvSpPr txBox="1"/>
          <p:nvPr/>
        </p:nvSpPr>
        <p:spPr>
          <a:xfrm>
            <a:off x="4310338" y="784538"/>
            <a:ext cx="9667324" cy="937570"/>
          </a:xfrm>
          <a:prstGeom prst="rect">
            <a:avLst/>
          </a:prstGeom>
        </p:spPr>
        <p:txBody>
          <a:bodyPr lIns="0" tIns="0" rIns="0" bIns="0" rtlCol="0" anchor="t">
            <a:spAutoFit/>
          </a:bodyPr>
          <a:lstStyle/>
          <a:p>
            <a:pPr algn="ctr">
              <a:lnSpc>
                <a:spcPts val="7645"/>
              </a:lnSpc>
              <a:spcBef>
                <a:spcPct val="0"/>
              </a:spcBef>
            </a:pPr>
            <a:r>
              <a:rPr lang="en-US" sz="5461" b="1">
                <a:solidFill>
                  <a:srgbClr val="FFFFFF"/>
                </a:solidFill>
                <a:latin typeface="Montserrat Classic Bold"/>
                <a:ea typeface="Montserrat Classic Bold"/>
                <a:cs typeface="Montserrat Classic Bold"/>
                <a:sym typeface="Montserrat Classic Bold"/>
              </a:rPr>
              <a:t>Extreme Weather in the UK</a:t>
            </a:r>
          </a:p>
        </p:txBody>
      </p:sp>
      <p:sp>
        <p:nvSpPr>
          <p:cNvPr id="18" name="Freeform 8">
            <a:extLst>
              <a:ext uri="{FF2B5EF4-FFF2-40B4-BE49-F238E27FC236}">
                <a16:creationId xmlns:a16="http://schemas.microsoft.com/office/drawing/2014/main" id="{10F7D992-69B6-04EA-37A5-DCD0D9F5EDC2}"/>
              </a:ext>
            </a:extLst>
          </p:cNvPr>
          <p:cNvSpPr/>
          <p:nvPr/>
        </p:nvSpPr>
        <p:spPr>
          <a:xfrm>
            <a:off x="702289" y="4049093"/>
            <a:ext cx="3252733" cy="3205253"/>
          </a:xfrm>
          <a:custGeom>
            <a:avLst/>
            <a:gdLst/>
            <a:ahLst/>
            <a:cxnLst/>
            <a:rect l="l" t="t" r="r" b="b"/>
            <a:pathLst>
              <a:path w="3252733" h="3205253">
                <a:moveTo>
                  <a:pt x="0" y="0"/>
                </a:moveTo>
                <a:lnTo>
                  <a:pt x="3252732" y="0"/>
                </a:lnTo>
                <a:lnTo>
                  <a:pt x="3252732" y="3205253"/>
                </a:lnTo>
                <a:lnTo>
                  <a:pt x="0" y="3205253"/>
                </a:lnTo>
                <a:lnTo>
                  <a:pt x="0" y="0"/>
                </a:lnTo>
                <a:close/>
              </a:path>
            </a:pathLst>
          </a:custGeom>
          <a:blipFill>
            <a:blip r:embed="rId5"/>
            <a:stretch>
              <a:fillRect r="-1459" b="-2962"/>
            </a:stretch>
          </a:blipFill>
        </p:spPr>
        <p:txBody>
          <a:bodyPr/>
          <a:lstStyle/>
          <a:p>
            <a:endParaRPr lang="en-GB"/>
          </a:p>
        </p:txBody>
      </p:sp>
      <p:sp>
        <p:nvSpPr>
          <p:cNvPr id="19" name="TextBox 11">
            <a:extLst>
              <a:ext uri="{FF2B5EF4-FFF2-40B4-BE49-F238E27FC236}">
                <a16:creationId xmlns:a16="http://schemas.microsoft.com/office/drawing/2014/main" id="{9BDF6424-8D46-8881-B97F-B5A258769D5B}"/>
              </a:ext>
            </a:extLst>
          </p:cNvPr>
          <p:cNvSpPr txBox="1"/>
          <p:nvPr/>
        </p:nvSpPr>
        <p:spPr>
          <a:xfrm>
            <a:off x="4531273" y="3747557"/>
            <a:ext cx="13075142" cy="1704342"/>
          </a:xfrm>
          <a:prstGeom prst="rect">
            <a:avLst/>
          </a:prstGeom>
        </p:spPr>
        <p:txBody>
          <a:bodyPr lIns="0" tIns="0" rIns="0" bIns="0" rtlCol="0" anchor="t">
            <a:spAutoFit/>
          </a:bodyPr>
          <a:lstStyle/>
          <a:p>
            <a:pPr algn="ctr">
              <a:lnSpc>
                <a:spcPts val="6859"/>
              </a:lnSpc>
              <a:spcBef>
                <a:spcPct val="0"/>
              </a:spcBef>
            </a:pPr>
            <a:r>
              <a:rPr lang="en-US" sz="4899" b="1" dirty="0">
                <a:solidFill>
                  <a:srgbClr val="000000"/>
                </a:solidFill>
                <a:latin typeface="Montserrat Classic Bold"/>
                <a:ea typeface="Montserrat Classic Bold"/>
                <a:cs typeface="Montserrat Classic Bold"/>
                <a:sym typeface="Montserrat Classic Bold"/>
              </a:rPr>
              <a:t>These lessons have been produced by </a:t>
            </a:r>
            <a:r>
              <a:rPr lang="en-US" sz="4899" b="1" u="sng" dirty="0">
                <a:solidFill>
                  <a:srgbClr val="1C78B6"/>
                </a:solidFill>
                <a:latin typeface="Montserrat Classic Bold"/>
                <a:ea typeface="Montserrat Classic Bold"/>
                <a:cs typeface="Montserrat Classic Bold"/>
                <a:sym typeface="Montserrat Classic Bold"/>
                <a:hlinkClick r:id="rId6" tooltip="https://thefloodhubpeople.co.uk"/>
              </a:rPr>
              <a:t>The Flood Hub People</a:t>
            </a:r>
            <a:r>
              <a:rPr lang="en-US" sz="4899" b="1" dirty="0">
                <a:solidFill>
                  <a:srgbClr val="000000"/>
                </a:solidFill>
                <a:latin typeface="Montserrat Classic Bold"/>
                <a:ea typeface="Montserrat Classic Bold"/>
                <a:cs typeface="Montserrat Classic Bold"/>
                <a:sym typeface="Montserrat Classic Bold"/>
              </a:rPr>
              <a:t> for The Flood Hub.</a:t>
            </a:r>
          </a:p>
        </p:txBody>
      </p:sp>
      <p:sp>
        <p:nvSpPr>
          <p:cNvPr id="20" name="TextBox 12">
            <a:extLst>
              <a:ext uri="{FF2B5EF4-FFF2-40B4-BE49-F238E27FC236}">
                <a16:creationId xmlns:a16="http://schemas.microsoft.com/office/drawing/2014/main" id="{AAFD4B13-E97C-A459-5323-75B462A25822}"/>
              </a:ext>
            </a:extLst>
          </p:cNvPr>
          <p:cNvSpPr txBox="1"/>
          <p:nvPr/>
        </p:nvSpPr>
        <p:spPr>
          <a:xfrm>
            <a:off x="5200931" y="6183939"/>
            <a:ext cx="11735828" cy="1261111"/>
          </a:xfrm>
          <a:prstGeom prst="rect">
            <a:avLst/>
          </a:prstGeom>
        </p:spPr>
        <p:txBody>
          <a:bodyPr lIns="0" tIns="0" rIns="0" bIns="0" rtlCol="0" anchor="t">
            <a:spAutoFit/>
          </a:bodyPr>
          <a:lstStyle/>
          <a:p>
            <a:pPr algn="ctr">
              <a:lnSpc>
                <a:spcPts val="5039"/>
              </a:lnSpc>
              <a:spcBef>
                <a:spcPct val="0"/>
              </a:spcBef>
            </a:pPr>
            <a:r>
              <a:rPr lang="en-US" sz="3599" b="1" dirty="0">
                <a:solidFill>
                  <a:srgbClr val="000000"/>
                </a:solidFill>
                <a:latin typeface="Montserrat Classic Bold"/>
                <a:ea typeface="Montserrat Classic Bold"/>
                <a:cs typeface="Montserrat Classic Bold"/>
                <a:sym typeface="Montserrat Classic Bold"/>
              </a:rPr>
              <a:t>Scan the QR code to access our Learning section. Or visit here: </a:t>
            </a:r>
            <a:r>
              <a:rPr lang="en-US" sz="3599" b="1" u="sng" dirty="0">
                <a:solidFill>
                  <a:srgbClr val="1C78B6"/>
                </a:solidFill>
                <a:latin typeface="Montserrat Classic Bold"/>
                <a:ea typeface="Montserrat Classic Bold"/>
                <a:cs typeface="Montserrat Classic Bold"/>
                <a:sym typeface="Montserrat Classic Bold"/>
                <a:hlinkClick r:id="rId7" tooltip="https://thefloodhub.co.uk/learning/"/>
              </a:rPr>
              <a:t>https://thefloodhub.co.uk/learning/</a:t>
            </a:r>
          </a:p>
        </p:txBody>
      </p:sp>
      <p:sp>
        <p:nvSpPr>
          <p:cNvPr id="21" name="TextBox 15">
            <a:extLst>
              <a:ext uri="{FF2B5EF4-FFF2-40B4-BE49-F238E27FC236}">
                <a16:creationId xmlns:a16="http://schemas.microsoft.com/office/drawing/2014/main" id="{59C150B1-555D-43EB-557D-B66830491F4C}"/>
              </a:ext>
            </a:extLst>
          </p:cNvPr>
          <p:cNvSpPr txBox="1"/>
          <p:nvPr/>
        </p:nvSpPr>
        <p:spPr>
          <a:xfrm>
            <a:off x="16842433" y="187517"/>
            <a:ext cx="1209823" cy="227178"/>
          </a:xfrm>
          <a:prstGeom prst="rect">
            <a:avLst/>
          </a:prstGeom>
        </p:spPr>
        <p:txBody>
          <a:bodyPr wrap="square" lIns="0" tIns="0" rIns="0" bIns="0" rtlCol="0" anchor="t">
            <a:spAutoFit/>
          </a:bodyPr>
          <a:lstStyle/>
          <a:p>
            <a:pPr algn="ctr">
              <a:lnSpc>
                <a:spcPts val="1959"/>
              </a:lnSpc>
              <a:spcBef>
                <a:spcPct val="0"/>
              </a:spcBef>
            </a:pPr>
            <a:r>
              <a:rPr lang="en-US" sz="1399" dirty="0">
                <a:solidFill>
                  <a:srgbClr val="000000"/>
                </a:solidFill>
                <a:latin typeface="Montserrat Classic"/>
                <a:ea typeface="Montserrat Classic"/>
                <a:cs typeface="Montserrat Classic"/>
                <a:sym typeface="Montserrat Classic"/>
              </a:rPr>
              <a:t>FT Q C50 R2</a:t>
            </a:r>
          </a:p>
        </p:txBody>
      </p:sp>
    </p:spTree>
    <p:extLst>
      <p:ext uri="{BB962C8B-B14F-4D97-AF65-F5344CB8AC3E}">
        <p14:creationId xmlns:p14="http://schemas.microsoft.com/office/powerpoint/2010/main" val="1310011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852" y="-3139650"/>
            <a:ext cx="17964148" cy="17964148"/>
          </a:xfrm>
          <a:custGeom>
            <a:avLst/>
            <a:gdLst/>
            <a:ahLst/>
            <a:cxnLst/>
            <a:rect l="l" t="t" r="r" b="b"/>
            <a:pathLst>
              <a:path w="17964148" h="17964148">
                <a:moveTo>
                  <a:pt x="0" y="0"/>
                </a:moveTo>
                <a:lnTo>
                  <a:pt x="17964148" y="0"/>
                </a:lnTo>
                <a:lnTo>
                  <a:pt x="17964148" y="17964147"/>
                </a:lnTo>
                <a:lnTo>
                  <a:pt x="0" y="17964147"/>
                </a:lnTo>
                <a:lnTo>
                  <a:pt x="0" y="0"/>
                </a:lnTo>
                <a:close/>
              </a:path>
            </a:pathLst>
          </a:custGeom>
          <a:blipFill>
            <a:blip r:embed="rId3">
              <a:alphaModFix amt="10999"/>
            </a:blip>
            <a:stretch>
              <a:fillRect/>
            </a:stretch>
          </a:blipFill>
        </p:spPr>
        <p:txBody>
          <a:bodyPr/>
          <a:lstStyle/>
          <a:p>
            <a:endParaRPr lang="en-GB"/>
          </a:p>
        </p:txBody>
      </p:sp>
      <p:sp>
        <p:nvSpPr>
          <p:cNvPr id="3" name="Freeform 3"/>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4"/>
            <a:stretch>
              <a:fillRect l="-21116" r="-19874" b="-67942"/>
            </a:stretch>
          </a:blipFill>
        </p:spPr>
        <p:txBody>
          <a:bodyPr/>
          <a:lstStyle/>
          <a:p>
            <a:endParaRPr lang="en-GB"/>
          </a:p>
        </p:txBody>
      </p:sp>
      <p:grpSp>
        <p:nvGrpSpPr>
          <p:cNvPr id="4" name="Group 4"/>
          <p:cNvGrpSpPr/>
          <p:nvPr/>
        </p:nvGrpSpPr>
        <p:grpSpPr>
          <a:xfrm>
            <a:off x="0" y="651219"/>
            <a:ext cx="18775720" cy="1250020"/>
            <a:chOff x="0" y="0"/>
            <a:chExt cx="7425681" cy="494375"/>
          </a:xfrm>
        </p:grpSpPr>
        <p:sp>
          <p:nvSpPr>
            <p:cNvPr id="5" name="Freeform 5"/>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6" name="TextBox 6"/>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7" name="Freeform 7"/>
          <p:cNvSpPr/>
          <p:nvPr/>
        </p:nvSpPr>
        <p:spPr>
          <a:xfrm>
            <a:off x="1445567" y="142015"/>
            <a:ext cx="2339840" cy="2336915"/>
          </a:xfrm>
          <a:custGeom>
            <a:avLst/>
            <a:gdLst/>
            <a:ahLst/>
            <a:cxnLst/>
            <a:rect l="l" t="t" r="r" b="b"/>
            <a:pathLst>
              <a:path w="2339840" h="2336915">
                <a:moveTo>
                  <a:pt x="0" y="0"/>
                </a:moveTo>
                <a:lnTo>
                  <a:pt x="2339840" y="0"/>
                </a:lnTo>
                <a:lnTo>
                  <a:pt x="2339840" y="2336916"/>
                </a:lnTo>
                <a:lnTo>
                  <a:pt x="0" y="2336916"/>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a:p>
        </p:txBody>
      </p:sp>
      <p:grpSp>
        <p:nvGrpSpPr>
          <p:cNvPr id="8" name="Group 8"/>
          <p:cNvGrpSpPr/>
          <p:nvPr/>
        </p:nvGrpSpPr>
        <p:grpSpPr>
          <a:xfrm>
            <a:off x="3306128" y="7391400"/>
            <a:ext cx="1108710" cy="1693545"/>
            <a:chOff x="0" y="0"/>
            <a:chExt cx="1478280" cy="2258060"/>
          </a:xfrm>
        </p:grpSpPr>
        <p:sp>
          <p:nvSpPr>
            <p:cNvPr id="9" name="Freeform 9"/>
            <p:cNvSpPr/>
            <p:nvPr/>
          </p:nvSpPr>
          <p:spPr>
            <a:xfrm>
              <a:off x="46990" y="46990"/>
              <a:ext cx="1381760" cy="2170430"/>
            </a:xfrm>
            <a:custGeom>
              <a:avLst/>
              <a:gdLst/>
              <a:ahLst/>
              <a:cxnLst/>
              <a:rect l="l" t="t" r="r" b="b"/>
              <a:pathLst>
                <a:path w="1381760" h="2170430">
                  <a:moveTo>
                    <a:pt x="223520" y="93980"/>
                  </a:moveTo>
                  <a:cubicBezTo>
                    <a:pt x="223520" y="168910"/>
                    <a:pt x="242570" y="198120"/>
                    <a:pt x="248920" y="226060"/>
                  </a:cubicBezTo>
                  <a:cubicBezTo>
                    <a:pt x="254000" y="254000"/>
                    <a:pt x="254000" y="273050"/>
                    <a:pt x="255270" y="312420"/>
                  </a:cubicBezTo>
                  <a:cubicBezTo>
                    <a:pt x="259080" y="389890"/>
                    <a:pt x="269240" y="552450"/>
                    <a:pt x="260350" y="664210"/>
                  </a:cubicBezTo>
                  <a:cubicBezTo>
                    <a:pt x="252730" y="769620"/>
                    <a:pt x="219710" y="859790"/>
                    <a:pt x="209550" y="963930"/>
                  </a:cubicBezTo>
                  <a:cubicBezTo>
                    <a:pt x="198120" y="1076960"/>
                    <a:pt x="193040" y="1191260"/>
                    <a:pt x="199390" y="1315720"/>
                  </a:cubicBezTo>
                  <a:cubicBezTo>
                    <a:pt x="208280" y="1456690"/>
                    <a:pt x="236220" y="1675130"/>
                    <a:pt x="262890" y="1765300"/>
                  </a:cubicBezTo>
                  <a:cubicBezTo>
                    <a:pt x="275590" y="1805940"/>
                    <a:pt x="284480" y="1828800"/>
                    <a:pt x="304800" y="1851660"/>
                  </a:cubicBezTo>
                  <a:cubicBezTo>
                    <a:pt x="325120" y="1873250"/>
                    <a:pt x="350520" y="1885950"/>
                    <a:pt x="386080" y="1897380"/>
                  </a:cubicBezTo>
                  <a:cubicBezTo>
                    <a:pt x="438150" y="1915160"/>
                    <a:pt x="513080" y="1917700"/>
                    <a:pt x="598170" y="1924050"/>
                  </a:cubicBezTo>
                  <a:cubicBezTo>
                    <a:pt x="722630" y="1931670"/>
                    <a:pt x="930910" y="1915160"/>
                    <a:pt x="1062990" y="1927860"/>
                  </a:cubicBezTo>
                  <a:cubicBezTo>
                    <a:pt x="1162050" y="1936750"/>
                    <a:pt x="1275080" y="1946910"/>
                    <a:pt x="1324610" y="1972310"/>
                  </a:cubicBezTo>
                  <a:cubicBezTo>
                    <a:pt x="1348740" y="1985010"/>
                    <a:pt x="1360170" y="2002790"/>
                    <a:pt x="1369060" y="2016760"/>
                  </a:cubicBezTo>
                  <a:cubicBezTo>
                    <a:pt x="1375410" y="2026920"/>
                    <a:pt x="1377950" y="2035810"/>
                    <a:pt x="1379220" y="2047240"/>
                  </a:cubicBezTo>
                  <a:cubicBezTo>
                    <a:pt x="1380490" y="2065020"/>
                    <a:pt x="1377950" y="2091690"/>
                    <a:pt x="1367790" y="2109470"/>
                  </a:cubicBezTo>
                  <a:cubicBezTo>
                    <a:pt x="1357630" y="2127250"/>
                    <a:pt x="1338580" y="2145030"/>
                    <a:pt x="1320800" y="2152650"/>
                  </a:cubicBezTo>
                  <a:cubicBezTo>
                    <a:pt x="1303020" y="2160270"/>
                    <a:pt x="1277620" y="2162810"/>
                    <a:pt x="1257300" y="2157730"/>
                  </a:cubicBezTo>
                  <a:cubicBezTo>
                    <a:pt x="1238250" y="2153920"/>
                    <a:pt x="1216660" y="2139950"/>
                    <a:pt x="1203960" y="2124710"/>
                  </a:cubicBezTo>
                  <a:cubicBezTo>
                    <a:pt x="1191260" y="2109470"/>
                    <a:pt x="1182370" y="2085340"/>
                    <a:pt x="1182370" y="2065020"/>
                  </a:cubicBezTo>
                  <a:cubicBezTo>
                    <a:pt x="1181100" y="2044700"/>
                    <a:pt x="1191260" y="2019300"/>
                    <a:pt x="1200150" y="2004060"/>
                  </a:cubicBezTo>
                  <a:cubicBezTo>
                    <a:pt x="1206500" y="1993900"/>
                    <a:pt x="1214120" y="1987550"/>
                    <a:pt x="1223010" y="1981200"/>
                  </a:cubicBezTo>
                  <a:cubicBezTo>
                    <a:pt x="1230630" y="1976120"/>
                    <a:pt x="1239520" y="1969770"/>
                    <a:pt x="1250950" y="1967230"/>
                  </a:cubicBezTo>
                  <a:cubicBezTo>
                    <a:pt x="1267460" y="1963420"/>
                    <a:pt x="1295400" y="1962150"/>
                    <a:pt x="1314450" y="1968500"/>
                  </a:cubicBezTo>
                  <a:cubicBezTo>
                    <a:pt x="1333500" y="1974850"/>
                    <a:pt x="1352550" y="1991360"/>
                    <a:pt x="1363980" y="2007870"/>
                  </a:cubicBezTo>
                  <a:cubicBezTo>
                    <a:pt x="1375410" y="2024380"/>
                    <a:pt x="1381760" y="2048510"/>
                    <a:pt x="1379220" y="2068830"/>
                  </a:cubicBezTo>
                  <a:cubicBezTo>
                    <a:pt x="1377950" y="2089150"/>
                    <a:pt x="1369060" y="2112010"/>
                    <a:pt x="1355090" y="2127250"/>
                  </a:cubicBezTo>
                  <a:cubicBezTo>
                    <a:pt x="1342390" y="2142490"/>
                    <a:pt x="1327150" y="2153920"/>
                    <a:pt x="1300480" y="2159000"/>
                  </a:cubicBezTo>
                  <a:cubicBezTo>
                    <a:pt x="1244600" y="2170430"/>
                    <a:pt x="1121410" y="2129790"/>
                    <a:pt x="1019810" y="2122170"/>
                  </a:cubicBezTo>
                  <a:cubicBezTo>
                    <a:pt x="899160" y="2114550"/>
                    <a:pt x="751840" y="2132330"/>
                    <a:pt x="624840" y="2123440"/>
                  </a:cubicBezTo>
                  <a:cubicBezTo>
                    <a:pt x="505460" y="2113280"/>
                    <a:pt x="355600" y="2092960"/>
                    <a:pt x="280670" y="2068830"/>
                  </a:cubicBezTo>
                  <a:cubicBezTo>
                    <a:pt x="240030" y="2056130"/>
                    <a:pt x="215900" y="2044700"/>
                    <a:pt x="193040" y="2024380"/>
                  </a:cubicBezTo>
                  <a:cubicBezTo>
                    <a:pt x="171450" y="2006600"/>
                    <a:pt x="160020" y="1983740"/>
                    <a:pt x="143510" y="1954530"/>
                  </a:cubicBezTo>
                  <a:cubicBezTo>
                    <a:pt x="118110" y="1911350"/>
                    <a:pt x="87630" y="1850390"/>
                    <a:pt x="67310" y="1785620"/>
                  </a:cubicBezTo>
                  <a:cubicBezTo>
                    <a:pt x="43180" y="1701800"/>
                    <a:pt x="29210" y="1576070"/>
                    <a:pt x="19050" y="1490980"/>
                  </a:cubicBezTo>
                  <a:cubicBezTo>
                    <a:pt x="10160" y="1424940"/>
                    <a:pt x="6350" y="1380490"/>
                    <a:pt x="3810" y="1315720"/>
                  </a:cubicBezTo>
                  <a:cubicBezTo>
                    <a:pt x="0" y="1235710"/>
                    <a:pt x="2540" y="1126490"/>
                    <a:pt x="6350" y="1046480"/>
                  </a:cubicBezTo>
                  <a:cubicBezTo>
                    <a:pt x="8890" y="981710"/>
                    <a:pt x="8890" y="930910"/>
                    <a:pt x="19050" y="872490"/>
                  </a:cubicBezTo>
                  <a:cubicBezTo>
                    <a:pt x="30480" y="810260"/>
                    <a:pt x="62230" y="758190"/>
                    <a:pt x="72390" y="684530"/>
                  </a:cubicBezTo>
                  <a:cubicBezTo>
                    <a:pt x="87630" y="584200"/>
                    <a:pt x="83820" y="424180"/>
                    <a:pt x="77470" y="322580"/>
                  </a:cubicBezTo>
                  <a:cubicBezTo>
                    <a:pt x="73660" y="248920"/>
                    <a:pt x="50800" y="177800"/>
                    <a:pt x="50800" y="129540"/>
                  </a:cubicBezTo>
                  <a:cubicBezTo>
                    <a:pt x="50800" y="100330"/>
                    <a:pt x="52070" y="78740"/>
                    <a:pt x="59690" y="58420"/>
                  </a:cubicBezTo>
                  <a:cubicBezTo>
                    <a:pt x="68580" y="40640"/>
                    <a:pt x="82550" y="21590"/>
                    <a:pt x="97790" y="12700"/>
                  </a:cubicBezTo>
                  <a:cubicBezTo>
                    <a:pt x="114300" y="3810"/>
                    <a:pt x="139700" y="0"/>
                    <a:pt x="157480" y="3810"/>
                  </a:cubicBezTo>
                  <a:cubicBezTo>
                    <a:pt x="175260" y="7620"/>
                    <a:pt x="196850" y="21590"/>
                    <a:pt x="208280" y="35560"/>
                  </a:cubicBezTo>
                  <a:cubicBezTo>
                    <a:pt x="218440" y="50800"/>
                    <a:pt x="223520" y="93980"/>
                    <a:pt x="223520" y="93980"/>
                  </a:cubicBezTo>
                </a:path>
              </a:pathLst>
            </a:custGeom>
            <a:solidFill>
              <a:srgbClr val="FFFFFF"/>
            </a:solidFill>
            <a:ln cap="sq">
              <a:noFill/>
              <a:prstDash val="solid"/>
              <a:miter/>
            </a:ln>
          </p:spPr>
          <p:txBody>
            <a:bodyPr/>
            <a:lstStyle/>
            <a:p>
              <a:endParaRPr lang="en-GB"/>
            </a:p>
          </p:txBody>
        </p:sp>
      </p:grpSp>
      <p:grpSp>
        <p:nvGrpSpPr>
          <p:cNvPr id="10" name="Group 10"/>
          <p:cNvGrpSpPr/>
          <p:nvPr/>
        </p:nvGrpSpPr>
        <p:grpSpPr>
          <a:xfrm>
            <a:off x="837068" y="3600450"/>
            <a:ext cx="16725849" cy="5281002"/>
            <a:chOff x="0" y="0"/>
            <a:chExt cx="22301132" cy="7041336"/>
          </a:xfrm>
        </p:grpSpPr>
        <p:grpSp>
          <p:nvGrpSpPr>
            <p:cNvPr id="11" name="Group 11"/>
            <p:cNvGrpSpPr/>
            <p:nvPr/>
          </p:nvGrpSpPr>
          <p:grpSpPr>
            <a:xfrm>
              <a:off x="0" y="0"/>
              <a:ext cx="22301132" cy="7041336"/>
              <a:chOff x="0" y="0"/>
              <a:chExt cx="4405162" cy="1390881"/>
            </a:xfrm>
          </p:grpSpPr>
          <p:sp>
            <p:nvSpPr>
              <p:cNvPr id="12" name="Freeform 12"/>
              <p:cNvSpPr/>
              <p:nvPr/>
            </p:nvSpPr>
            <p:spPr>
              <a:xfrm>
                <a:off x="0" y="0"/>
                <a:ext cx="4405162" cy="1390881"/>
              </a:xfrm>
              <a:custGeom>
                <a:avLst/>
                <a:gdLst/>
                <a:ahLst/>
                <a:cxnLst/>
                <a:rect l="l" t="t" r="r" b="b"/>
                <a:pathLst>
                  <a:path w="4405162" h="1390881">
                    <a:moveTo>
                      <a:pt x="23606" y="0"/>
                    </a:moveTo>
                    <a:lnTo>
                      <a:pt x="4381555" y="0"/>
                    </a:lnTo>
                    <a:cubicBezTo>
                      <a:pt x="4387816" y="0"/>
                      <a:pt x="4393821" y="2487"/>
                      <a:pt x="4398247" y="6914"/>
                    </a:cubicBezTo>
                    <a:cubicBezTo>
                      <a:pt x="4402675" y="11341"/>
                      <a:pt x="4405162" y="17346"/>
                      <a:pt x="4405162" y="23606"/>
                    </a:cubicBezTo>
                    <a:lnTo>
                      <a:pt x="4405162" y="1367275"/>
                    </a:lnTo>
                    <a:cubicBezTo>
                      <a:pt x="4405162" y="1373536"/>
                      <a:pt x="4402675" y="1379540"/>
                      <a:pt x="4398247" y="1383967"/>
                    </a:cubicBezTo>
                    <a:cubicBezTo>
                      <a:pt x="4393821" y="1388394"/>
                      <a:pt x="4387816" y="1390881"/>
                      <a:pt x="4381555" y="1390881"/>
                    </a:cubicBezTo>
                    <a:lnTo>
                      <a:pt x="23606" y="1390881"/>
                    </a:lnTo>
                    <a:cubicBezTo>
                      <a:pt x="17346" y="1390881"/>
                      <a:pt x="11341" y="1388394"/>
                      <a:pt x="6914" y="1383967"/>
                    </a:cubicBezTo>
                    <a:cubicBezTo>
                      <a:pt x="2487" y="1379540"/>
                      <a:pt x="0" y="1373536"/>
                      <a:pt x="0" y="1367275"/>
                    </a:cubicBezTo>
                    <a:lnTo>
                      <a:pt x="0" y="23606"/>
                    </a:lnTo>
                    <a:cubicBezTo>
                      <a:pt x="0" y="17346"/>
                      <a:pt x="2487" y="11341"/>
                      <a:pt x="6914" y="6914"/>
                    </a:cubicBezTo>
                    <a:cubicBezTo>
                      <a:pt x="11341" y="2487"/>
                      <a:pt x="17346" y="0"/>
                      <a:pt x="23606" y="0"/>
                    </a:cubicBezTo>
                    <a:close/>
                  </a:path>
                </a:pathLst>
              </a:custGeom>
              <a:solidFill>
                <a:srgbClr val="FFFFFF"/>
              </a:solidFill>
              <a:ln w="57150" cap="rnd">
                <a:solidFill>
                  <a:srgbClr val="1C78B6"/>
                </a:solidFill>
                <a:prstDash val="solid"/>
                <a:round/>
              </a:ln>
            </p:spPr>
            <p:txBody>
              <a:bodyPr/>
              <a:lstStyle/>
              <a:p>
                <a:endParaRPr lang="en-GB"/>
              </a:p>
            </p:txBody>
          </p:sp>
          <p:sp>
            <p:nvSpPr>
              <p:cNvPr id="13" name="TextBox 13"/>
              <p:cNvSpPr txBox="1"/>
              <p:nvPr/>
            </p:nvSpPr>
            <p:spPr>
              <a:xfrm>
                <a:off x="0" y="-47625"/>
                <a:ext cx="4405162" cy="1438506"/>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316358" y="102298"/>
              <a:ext cx="21668416" cy="6760539"/>
            </a:xfrm>
            <a:prstGeom prst="rect">
              <a:avLst/>
            </a:prstGeom>
          </p:spPr>
          <p:txBody>
            <a:bodyPr lIns="0" tIns="0" rIns="0" bIns="0" rtlCol="0" anchor="t">
              <a:spAutoFit/>
            </a:bodyPr>
            <a:lstStyle/>
            <a:p>
              <a:pPr algn="ctr">
                <a:lnSpc>
                  <a:spcPts val="5040"/>
                </a:lnSpc>
                <a:spcBef>
                  <a:spcPct val="0"/>
                </a:spcBef>
              </a:pPr>
              <a:r>
                <a:rPr lang="en-US" sz="3600" dirty="0">
                  <a:solidFill>
                    <a:srgbClr val="000000"/>
                  </a:solidFill>
                  <a:latin typeface="Montserrat Classic"/>
                  <a:ea typeface="Montserrat Classic"/>
                  <a:cs typeface="Montserrat Classic"/>
                  <a:sym typeface="Montserrat Classic"/>
                </a:rPr>
                <a:t>The weather in the UK is </a:t>
              </a:r>
              <a:r>
                <a:rPr lang="en-US" sz="3600" dirty="0" err="1">
                  <a:solidFill>
                    <a:srgbClr val="000000"/>
                  </a:solidFill>
                  <a:latin typeface="Montserrat Classic"/>
                  <a:ea typeface="Montserrat Classic"/>
                  <a:cs typeface="Montserrat Classic"/>
                  <a:sym typeface="Montserrat Classic"/>
                </a:rPr>
                <a:t>characterised</a:t>
              </a:r>
              <a:r>
                <a:rPr lang="en-US" sz="3600" dirty="0">
                  <a:solidFill>
                    <a:srgbClr val="000000"/>
                  </a:solidFill>
                  <a:latin typeface="Montserrat Classic"/>
                  <a:ea typeface="Montserrat Classic"/>
                  <a:cs typeface="Montserrat Classic"/>
                  <a:sym typeface="Montserrat Classic"/>
                </a:rPr>
                <a:t> by______ , ______ summers and ______ , ______ winters. However, there are__________ differences. The_______, influenced by the Atlantic Ocean, is ________and windier, especially in the northwest. In contrast, the_________ is _________and more sheltered, with less rainfall. The_______ is cooler than the_______, experiencing colder winters and cooler summers. These variations are due to geographical factors like latitude, proximity to the ocean and prevailing wind patterns.</a:t>
              </a:r>
            </a:p>
          </p:txBody>
        </p:sp>
      </p:grpSp>
      <p:sp>
        <p:nvSpPr>
          <p:cNvPr id="15" name="TextBox 15"/>
          <p:cNvSpPr txBox="1"/>
          <p:nvPr/>
        </p:nvSpPr>
        <p:spPr>
          <a:xfrm>
            <a:off x="4310338" y="784538"/>
            <a:ext cx="9667324" cy="937570"/>
          </a:xfrm>
          <a:prstGeom prst="rect">
            <a:avLst/>
          </a:prstGeom>
        </p:spPr>
        <p:txBody>
          <a:bodyPr lIns="0" tIns="0" rIns="0" bIns="0" rtlCol="0" anchor="t">
            <a:spAutoFit/>
          </a:bodyPr>
          <a:lstStyle/>
          <a:p>
            <a:pPr algn="ctr">
              <a:lnSpc>
                <a:spcPts val="7645"/>
              </a:lnSpc>
              <a:spcBef>
                <a:spcPct val="0"/>
              </a:spcBef>
            </a:pPr>
            <a:r>
              <a:rPr lang="en-US" sz="5461" b="1">
                <a:solidFill>
                  <a:srgbClr val="FFFFFF"/>
                </a:solidFill>
                <a:latin typeface="Montserrat Classic Bold"/>
                <a:ea typeface="Montserrat Classic Bold"/>
                <a:cs typeface="Montserrat Classic Bold"/>
                <a:sym typeface="Montserrat Classic Bold"/>
              </a:rPr>
              <a:t>Extreme Weather in the UK</a:t>
            </a:r>
          </a:p>
        </p:txBody>
      </p:sp>
      <p:sp>
        <p:nvSpPr>
          <p:cNvPr id="16" name="TextBox 16"/>
          <p:cNvSpPr txBox="1"/>
          <p:nvPr/>
        </p:nvSpPr>
        <p:spPr>
          <a:xfrm>
            <a:off x="5137106" y="1820490"/>
            <a:ext cx="8013789" cy="1012081"/>
          </a:xfrm>
          <a:prstGeom prst="rect">
            <a:avLst/>
          </a:prstGeom>
        </p:spPr>
        <p:txBody>
          <a:bodyPr lIns="0" tIns="0" rIns="0" bIns="0" rtlCol="0" anchor="t">
            <a:spAutoFit/>
          </a:bodyPr>
          <a:lstStyle/>
          <a:p>
            <a:pPr algn="ctr">
              <a:lnSpc>
                <a:spcPts val="8259"/>
              </a:lnSpc>
              <a:spcBef>
                <a:spcPct val="0"/>
              </a:spcBef>
            </a:pPr>
            <a:r>
              <a:rPr lang="en-US" sz="5899" b="1">
                <a:solidFill>
                  <a:srgbClr val="000000"/>
                </a:solidFill>
                <a:latin typeface="Montserrat Classic Bold"/>
                <a:ea typeface="Montserrat Classic Bold"/>
                <a:cs typeface="Montserrat Classic Bold"/>
                <a:sym typeface="Montserrat Classic Bold"/>
              </a:rPr>
              <a:t>WEATHER IN THE UK</a:t>
            </a:r>
          </a:p>
        </p:txBody>
      </p:sp>
      <p:sp>
        <p:nvSpPr>
          <p:cNvPr id="17" name="TextBox 17"/>
          <p:cNvSpPr txBox="1"/>
          <p:nvPr/>
        </p:nvSpPr>
        <p:spPr>
          <a:xfrm>
            <a:off x="1316967" y="2765896"/>
            <a:ext cx="15654066" cy="646320"/>
          </a:xfrm>
          <a:prstGeom prst="rect">
            <a:avLst/>
          </a:prstGeom>
        </p:spPr>
        <p:txBody>
          <a:bodyPr lIns="0" tIns="0" rIns="0" bIns="0" rtlCol="0" anchor="t">
            <a:spAutoFit/>
          </a:bodyPr>
          <a:lstStyle/>
          <a:p>
            <a:pPr algn="ctr">
              <a:lnSpc>
                <a:spcPts val="5319"/>
              </a:lnSpc>
              <a:spcBef>
                <a:spcPct val="0"/>
              </a:spcBef>
            </a:pPr>
            <a:r>
              <a:rPr lang="en-US" sz="3799" b="1">
                <a:solidFill>
                  <a:srgbClr val="000000"/>
                </a:solidFill>
                <a:latin typeface="Montserrat Classic Bold"/>
                <a:ea typeface="Montserrat Classic Bold"/>
                <a:cs typeface="Montserrat Classic Bold"/>
                <a:sym typeface="Montserrat Classic Bold"/>
              </a:rPr>
              <a:t>TASK: </a:t>
            </a:r>
            <a:r>
              <a:rPr lang="en-US" sz="3799">
                <a:solidFill>
                  <a:srgbClr val="000000"/>
                </a:solidFill>
                <a:latin typeface="Montserrat Classic"/>
                <a:ea typeface="Montserrat Classic"/>
                <a:cs typeface="Montserrat Classic"/>
                <a:sym typeface="Montserrat Classic"/>
              </a:rPr>
              <a:t>Fill the blanks on your worksheet with the words below.</a:t>
            </a:r>
          </a:p>
        </p:txBody>
      </p:sp>
      <p:sp>
        <p:nvSpPr>
          <p:cNvPr id="20" name="TextBox 16">
            <a:extLst>
              <a:ext uri="{FF2B5EF4-FFF2-40B4-BE49-F238E27FC236}">
                <a16:creationId xmlns:a16="http://schemas.microsoft.com/office/drawing/2014/main" id="{0A5A7ACD-1487-8631-27BF-F51DA95B6743}"/>
              </a:ext>
            </a:extLst>
          </p:cNvPr>
          <p:cNvSpPr txBox="1"/>
          <p:nvPr/>
        </p:nvSpPr>
        <p:spPr>
          <a:xfrm>
            <a:off x="2155106" y="8961910"/>
            <a:ext cx="12399094" cy="1347741"/>
          </a:xfrm>
          <a:prstGeom prst="rect">
            <a:avLst/>
          </a:prstGeom>
        </p:spPr>
        <p:txBody>
          <a:bodyPr wrap="square" lIns="0" tIns="0" rIns="0" bIns="0" rtlCol="0" anchor="t">
            <a:spAutoFit/>
          </a:bodyPr>
          <a:lstStyle/>
          <a:p>
            <a:pPr algn="just">
              <a:lnSpc>
                <a:spcPts val="5169"/>
              </a:lnSpc>
            </a:pPr>
            <a:r>
              <a:rPr lang="en-US" sz="4699" dirty="0">
                <a:solidFill>
                  <a:srgbClr val="000000"/>
                </a:solidFill>
                <a:latin typeface="Canva Student Font"/>
                <a:ea typeface="Canva Student Font"/>
                <a:cs typeface="Canva Student Font"/>
                <a:sym typeface="Canva Student Font"/>
              </a:rPr>
              <a:t>wet,   north,   wetter,   regional,   warm,   west,   mild,   drier,   east,   wet,  south </a:t>
            </a:r>
          </a:p>
        </p:txBody>
      </p:sp>
      <p:sp>
        <p:nvSpPr>
          <p:cNvPr id="21" name="Freeform 19">
            <a:extLst>
              <a:ext uri="{FF2B5EF4-FFF2-40B4-BE49-F238E27FC236}">
                <a16:creationId xmlns:a16="http://schemas.microsoft.com/office/drawing/2014/main" id="{1B61FA73-2934-2641-2833-240772CA89B3}"/>
              </a:ext>
            </a:extLst>
          </p:cNvPr>
          <p:cNvSpPr/>
          <p:nvPr/>
        </p:nvSpPr>
        <p:spPr>
          <a:xfrm flipH="1">
            <a:off x="0" y="7864832"/>
            <a:ext cx="2155106" cy="2414240"/>
          </a:xfrm>
          <a:custGeom>
            <a:avLst/>
            <a:gdLst/>
            <a:ahLst/>
            <a:cxnLst/>
            <a:rect l="l" t="t" r="r" b="b"/>
            <a:pathLst>
              <a:path w="2155106" h="2414240">
                <a:moveTo>
                  <a:pt x="2155106" y="0"/>
                </a:moveTo>
                <a:lnTo>
                  <a:pt x="0" y="0"/>
                </a:lnTo>
                <a:lnTo>
                  <a:pt x="0" y="2414240"/>
                </a:lnTo>
                <a:lnTo>
                  <a:pt x="2155106" y="2414240"/>
                </a:lnTo>
                <a:lnTo>
                  <a:pt x="2155106" y="0"/>
                </a:lnTo>
                <a:close/>
              </a:path>
            </a:pathLst>
          </a:custGeom>
          <a:blipFill>
            <a:blip r:embed="rId6"/>
            <a:stretch>
              <a:fillRect l="-175504" t="-8301" r="-45209" b="-55878"/>
            </a:stretch>
          </a:blipFill>
        </p:spPr>
        <p:txBody>
          <a:bodyPr/>
          <a:lstStyle/>
          <a:p>
            <a:endParaRPr lang="en-GB"/>
          </a:p>
        </p:txBody>
      </p:sp>
      <p:sp>
        <p:nvSpPr>
          <p:cNvPr id="18" name="TextBox 15">
            <a:extLst>
              <a:ext uri="{FF2B5EF4-FFF2-40B4-BE49-F238E27FC236}">
                <a16:creationId xmlns:a16="http://schemas.microsoft.com/office/drawing/2014/main" id="{3E0018AD-FD9F-9342-56E5-131DF8F1E09D}"/>
              </a:ext>
            </a:extLst>
          </p:cNvPr>
          <p:cNvSpPr txBox="1"/>
          <p:nvPr/>
        </p:nvSpPr>
        <p:spPr>
          <a:xfrm>
            <a:off x="16842433" y="187517"/>
            <a:ext cx="1209823" cy="227178"/>
          </a:xfrm>
          <a:prstGeom prst="rect">
            <a:avLst/>
          </a:prstGeom>
        </p:spPr>
        <p:txBody>
          <a:bodyPr wrap="square" lIns="0" tIns="0" rIns="0" bIns="0" rtlCol="0" anchor="t">
            <a:spAutoFit/>
          </a:bodyPr>
          <a:lstStyle/>
          <a:p>
            <a:pPr algn="ctr">
              <a:lnSpc>
                <a:spcPts val="1959"/>
              </a:lnSpc>
              <a:spcBef>
                <a:spcPct val="0"/>
              </a:spcBef>
            </a:pPr>
            <a:r>
              <a:rPr lang="en-US" sz="1399" dirty="0">
                <a:solidFill>
                  <a:srgbClr val="000000"/>
                </a:solidFill>
                <a:latin typeface="Montserrat Classic"/>
                <a:ea typeface="Montserrat Classic"/>
                <a:cs typeface="Montserrat Classic"/>
                <a:sym typeface="Montserrat Classic"/>
              </a:rPr>
              <a:t>FT Q C50 R2</a:t>
            </a:r>
          </a:p>
        </p:txBody>
      </p:sp>
    </p:spTree>
    <p:extLst>
      <p:ext uri="{BB962C8B-B14F-4D97-AF65-F5344CB8AC3E}">
        <p14:creationId xmlns:p14="http://schemas.microsoft.com/office/powerpoint/2010/main" val="3860269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852" y="-3139650"/>
            <a:ext cx="17964148" cy="17964148"/>
          </a:xfrm>
          <a:custGeom>
            <a:avLst/>
            <a:gdLst/>
            <a:ahLst/>
            <a:cxnLst/>
            <a:rect l="l" t="t" r="r" b="b"/>
            <a:pathLst>
              <a:path w="17964148" h="17964148">
                <a:moveTo>
                  <a:pt x="0" y="0"/>
                </a:moveTo>
                <a:lnTo>
                  <a:pt x="17964148" y="0"/>
                </a:lnTo>
                <a:lnTo>
                  <a:pt x="17964148" y="17964147"/>
                </a:lnTo>
                <a:lnTo>
                  <a:pt x="0" y="17964147"/>
                </a:lnTo>
                <a:lnTo>
                  <a:pt x="0" y="0"/>
                </a:lnTo>
                <a:close/>
              </a:path>
            </a:pathLst>
          </a:custGeom>
          <a:blipFill>
            <a:blip r:embed="rId2">
              <a:alphaModFix amt="10999"/>
            </a:blip>
            <a:stretch>
              <a:fillRect/>
            </a:stretch>
          </a:blipFill>
        </p:spPr>
        <p:txBody>
          <a:bodyPr/>
          <a:lstStyle/>
          <a:p>
            <a:endParaRPr lang="en-GB"/>
          </a:p>
        </p:txBody>
      </p:sp>
      <p:sp>
        <p:nvSpPr>
          <p:cNvPr id="3" name="Freeform 3"/>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3"/>
            <a:stretch>
              <a:fillRect l="-21116" r="-19874" b="-67942"/>
            </a:stretch>
          </a:blipFill>
        </p:spPr>
        <p:txBody>
          <a:bodyPr/>
          <a:lstStyle/>
          <a:p>
            <a:endParaRPr lang="en-GB"/>
          </a:p>
        </p:txBody>
      </p:sp>
      <p:grpSp>
        <p:nvGrpSpPr>
          <p:cNvPr id="4" name="Group 4"/>
          <p:cNvGrpSpPr/>
          <p:nvPr/>
        </p:nvGrpSpPr>
        <p:grpSpPr>
          <a:xfrm>
            <a:off x="0" y="651219"/>
            <a:ext cx="18775720" cy="1250020"/>
            <a:chOff x="0" y="0"/>
            <a:chExt cx="7425681" cy="494375"/>
          </a:xfrm>
        </p:grpSpPr>
        <p:sp>
          <p:nvSpPr>
            <p:cNvPr id="5" name="Freeform 5"/>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6" name="TextBox 6"/>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7" name="Freeform 7"/>
          <p:cNvSpPr/>
          <p:nvPr/>
        </p:nvSpPr>
        <p:spPr>
          <a:xfrm>
            <a:off x="1445567" y="142015"/>
            <a:ext cx="2339840" cy="2336915"/>
          </a:xfrm>
          <a:custGeom>
            <a:avLst/>
            <a:gdLst/>
            <a:ahLst/>
            <a:cxnLst/>
            <a:rect l="l" t="t" r="r" b="b"/>
            <a:pathLst>
              <a:path w="2339840" h="2336915">
                <a:moveTo>
                  <a:pt x="0" y="0"/>
                </a:moveTo>
                <a:lnTo>
                  <a:pt x="2339840" y="0"/>
                </a:lnTo>
                <a:lnTo>
                  <a:pt x="2339840" y="2336916"/>
                </a:lnTo>
                <a:lnTo>
                  <a:pt x="0" y="2336916"/>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grpSp>
        <p:nvGrpSpPr>
          <p:cNvPr id="8" name="Group 8"/>
          <p:cNvGrpSpPr/>
          <p:nvPr/>
        </p:nvGrpSpPr>
        <p:grpSpPr>
          <a:xfrm>
            <a:off x="3306128" y="7391400"/>
            <a:ext cx="1108710" cy="1693545"/>
            <a:chOff x="0" y="0"/>
            <a:chExt cx="1478280" cy="2258060"/>
          </a:xfrm>
        </p:grpSpPr>
        <p:sp>
          <p:nvSpPr>
            <p:cNvPr id="9" name="Freeform 9"/>
            <p:cNvSpPr/>
            <p:nvPr/>
          </p:nvSpPr>
          <p:spPr>
            <a:xfrm>
              <a:off x="46990" y="46990"/>
              <a:ext cx="1381760" cy="2170430"/>
            </a:xfrm>
            <a:custGeom>
              <a:avLst/>
              <a:gdLst/>
              <a:ahLst/>
              <a:cxnLst/>
              <a:rect l="l" t="t" r="r" b="b"/>
              <a:pathLst>
                <a:path w="1381760" h="2170430">
                  <a:moveTo>
                    <a:pt x="223520" y="93980"/>
                  </a:moveTo>
                  <a:cubicBezTo>
                    <a:pt x="223520" y="168910"/>
                    <a:pt x="242570" y="198120"/>
                    <a:pt x="248920" y="226060"/>
                  </a:cubicBezTo>
                  <a:cubicBezTo>
                    <a:pt x="254000" y="254000"/>
                    <a:pt x="254000" y="273050"/>
                    <a:pt x="255270" y="312420"/>
                  </a:cubicBezTo>
                  <a:cubicBezTo>
                    <a:pt x="259080" y="389890"/>
                    <a:pt x="269240" y="552450"/>
                    <a:pt x="260350" y="664210"/>
                  </a:cubicBezTo>
                  <a:cubicBezTo>
                    <a:pt x="252730" y="769620"/>
                    <a:pt x="219710" y="859790"/>
                    <a:pt x="209550" y="963930"/>
                  </a:cubicBezTo>
                  <a:cubicBezTo>
                    <a:pt x="198120" y="1076960"/>
                    <a:pt x="193040" y="1191260"/>
                    <a:pt x="199390" y="1315720"/>
                  </a:cubicBezTo>
                  <a:cubicBezTo>
                    <a:pt x="208280" y="1456690"/>
                    <a:pt x="236220" y="1675130"/>
                    <a:pt x="262890" y="1765300"/>
                  </a:cubicBezTo>
                  <a:cubicBezTo>
                    <a:pt x="275590" y="1805940"/>
                    <a:pt x="284480" y="1828800"/>
                    <a:pt x="304800" y="1851660"/>
                  </a:cubicBezTo>
                  <a:cubicBezTo>
                    <a:pt x="325120" y="1873250"/>
                    <a:pt x="350520" y="1885950"/>
                    <a:pt x="386080" y="1897380"/>
                  </a:cubicBezTo>
                  <a:cubicBezTo>
                    <a:pt x="438150" y="1915160"/>
                    <a:pt x="513080" y="1917700"/>
                    <a:pt x="598170" y="1924050"/>
                  </a:cubicBezTo>
                  <a:cubicBezTo>
                    <a:pt x="722630" y="1931670"/>
                    <a:pt x="930910" y="1915160"/>
                    <a:pt x="1062990" y="1927860"/>
                  </a:cubicBezTo>
                  <a:cubicBezTo>
                    <a:pt x="1162050" y="1936750"/>
                    <a:pt x="1275080" y="1946910"/>
                    <a:pt x="1324610" y="1972310"/>
                  </a:cubicBezTo>
                  <a:cubicBezTo>
                    <a:pt x="1348740" y="1985010"/>
                    <a:pt x="1360170" y="2002790"/>
                    <a:pt x="1369060" y="2016760"/>
                  </a:cubicBezTo>
                  <a:cubicBezTo>
                    <a:pt x="1375410" y="2026920"/>
                    <a:pt x="1377950" y="2035810"/>
                    <a:pt x="1379220" y="2047240"/>
                  </a:cubicBezTo>
                  <a:cubicBezTo>
                    <a:pt x="1380490" y="2065020"/>
                    <a:pt x="1377950" y="2091690"/>
                    <a:pt x="1367790" y="2109470"/>
                  </a:cubicBezTo>
                  <a:cubicBezTo>
                    <a:pt x="1357630" y="2127250"/>
                    <a:pt x="1338580" y="2145030"/>
                    <a:pt x="1320800" y="2152650"/>
                  </a:cubicBezTo>
                  <a:cubicBezTo>
                    <a:pt x="1303020" y="2160270"/>
                    <a:pt x="1277620" y="2162810"/>
                    <a:pt x="1257300" y="2157730"/>
                  </a:cubicBezTo>
                  <a:cubicBezTo>
                    <a:pt x="1238250" y="2153920"/>
                    <a:pt x="1216660" y="2139950"/>
                    <a:pt x="1203960" y="2124710"/>
                  </a:cubicBezTo>
                  <a:cubicBezTo>
                    <a:pt x="1191260" y="2109470"/>
                    <a:pt x="1182370" y="2085340"/>
                    <a:pt x="1182370" y="2065020"/>
                  </a:cubicBezTo>
                  <a:cubicBezTo>
                    <a:pt x="1181100" y="2044700"/>
                    <a:pt x="1191260" y="2019300"/>
                    <a:pt x="1200150" y="2004060"/>
                  </a:cubicBezTo>
                  <a:cubicBezTo>
                    <a:pt x="1206500" y="1993900"/>
                    <a:pt x="1214120" y="1987550"/>
                    <a:pt x="1223010" y="1981200"/>
                  </a:cubicBezTo>
                  <a:cubicBezTo>
                    <a:pt x="1230630" y="1976120"/>
                    <a:pt x="1239520" y="1969770"/>
                    <a:pt x="1250950" y="1967230"/>
                  </a:cubicBezTo>
                  <a:cubicBezTo>
                    <a:pt x="1267460" y="1963420"/>
                    <a:pt x="1295400" y="1962150"/>
                    <a:pt x="1314450" y="1968500"/>
                  </a:cubicBezTo>
                  <a:cubicBezTo>
                    <a:pt x="1333500" y="1974850"/>
                    <a:pt x="1352550" y="1991360"/>
                    <a:pt x="1363980" y="2007870"/>
                  </a:cubicBezTo>
                  <a:cubicBezTo>
                    <a:pt x="1375410" y="2024380"/>
                    <a:pt x="1381760" y="2048510"/>
                    <a:pt x="1379220" y="2068830"/>
                  </a:cubicBezTo>
                  <a:cubicBezTo>
                    <a:pt x="1377950" y="2089150"/>
                    <a:pt x="1369060" y="2112010"/>
                    <a:pt x="1355090" y="2127250"/>
                  </a:cubicBezTo>
                  <a:cubicBezTo>
                    <a:pt x="1342390" y="2142490"/>
                    <a:pt x="1327150" y="2153920"/>
                    <a:pt x="1300480" y="2159000"/>
                  </a:cubicBezTo>
                  <a:cubicBezTo>
                    <a:pt x="1244600" y="2170430"/>
                    <a:pt x="1121410" y="2129790"/>
                    <a:pt x="1019810" y="2122170"/>
                  </a:cubicBezTo>
                  <a:cubicBezTo>
                    <a:pt x="899160" y="2114550"/>
                    <a:pt x="751840" y="2132330"/>
                    <a:pt x="624840" y="2123440"/>
                  </a:cubicBezTo>
                  <a:cubicBezTo>
                    <a:pt x="505460" y="2113280"/>
                    <a:pt x="355600" y="2092960"/>
                    <a:pt x="280670" y="2068830"/>
                  </a:cubicBezTo>
                  <a:cubicBezTo>
                    <a:pt x="240030" y="2056130"/>
                    <a:pt x="215900" y="2044700"/>
                    <a:pt x="193040" y="2024380"/>
                  </a:cubicBezTo>
                  <a:cubicBezTo>
                    <a:pt x="171450" y="2006600"/>
                    <a:pt x="160020" y="1983740"/>
                    <a:pt x="143510" y="1954530"/>
                  </a:cubicBezTo>
                  <a:cubicBezTo>
                    <a:pt x="118110" y="1911350"/>
                    <a:pt x="87630" y="1850390"/>
                    <a:pt x="67310" y="1785620"/>
                  </a:cubicBezTo>
                  <a:cubicBezTo>
                    <a:pt x="43180" y="1701800"/>
                    <a:pt x="29210" y="1576070"/>
                    <a:pt x="19050" y="1490980"/>
                  </a:cubicBezTo>
                  <a:cubicBezTo>
                    <a:pt x="10160" y="1424940"/>
                    <a:pt x="6350" y="1380490"/>
                    <a:pt x="3810" y="1315720"/>
                  </a:cubicBezTo>
                  <a:cubicBezTo>
                    <a:pt x="0" y="1235710"/>
                    <a:pt x="2540" y="1126490"/>
                    <a:pt x="6350" y="1046480"/>
                  </a:cubicBezTo>
                  <a:cubicBezTo>
                    <a:pt x="8890" y="981710"/>
                    <a:pt x="8890" y="930910"/>
                    <a:pt x="19050" y="872490"/>
                  </a:cubicBezTo>
                  <a:cubicBezTo>
                    <a:pt x="30480" y="810260"/>
                    <a:pt x="62230" y="758190"/>
                    <a:pt x="72390" y="684530"/>
                  </a:cubicBezTo>
                  <a:cubicBezTo>
                    <a:pt x="87630" y="584200"/>
                    <a:pt x="83820" y="424180"/>
                    <a:pt x="77470" y="322580"/>
                  </a:cubicBezTo>
                  <a:cubicBezTo>
                    <a:pt x="73660" y="248920"/>
                    <a:pt x="50800" y="177800"/>
                    <a:pt x="50800" y="129540"/>
                  </a:cubicBezTo>
                  <a:cubicBezTo>
                    <a:pt x="50800" y="100330"/>
                    <a:pt x="52070" y="78740"/>
                    <a:pt x="59690" y="58420"/>
                  </a:cubicBezTo>
                  <a:cubicBezTo>
                    <a:pt x="68580" y="40640"/>
                    <a:pt x="82550" y="21590"/>
                    <a:pt x="97790" y="12700"/>
                  </a:cubicBezTo>
                  <a:cubicBezTo>
                    <a:pt x="114300" y="3810"/>
                    <a:pt x="139700" y="0"/>
                    <a:pt x="157480" y="3810"/>
                  </a:cubicBezTo>
                  <a:cubicBezTo>
                    <a:pt x="175260" y="7620"/>
                    <a:pt x="196850" y="21590"/>
                    <a:pt x="208280" y="35560"/>
                  </a:cubicBezTo>
                  <a:cubicBezTo>
                    <a:pt x="218440" y="50800"/>
                    <a:pt x="223520" y="93980"/>
                    <a:pt x="223520" y="93980"/>
                  </a:cubicBezTo>
                </a:path>
              </a:pathLst>
            </a:custGeom>
            <a:solidFill>
              <a:srgbClr val="FFFFFF"/>
            </a:solidFill>
            <a:ln cap="sq">
              <a:noFill/>
              <a:prstDash val="solid"/>
              <a:miter/>
            </a:ln>
          </p:spPr>
          <p:txBody>
            <a:bodyPr/>
            <a:lstStyle/>
            <a:p>
              <a:endParaRPr lang="en-GB"/>
            </a:p>
          </p:txBody>
        </p:sp>
      </p:grpSp>
      <p:grpSp>
        <p:nvGrpSpPr>
          <p:cNvPr id="10" name="Group 10"/>
          <p:cNvGrpSpPr/>
          <p:nvPr/>
        </p:nvGrpSpPr>
        <p:grpSpPr>
          <a:xfrm>
            <a:off x="837068" y="3600450"/>
            <a:ext cx="16725849" cy="5281002"/>
            <a:chOff x="0" y="0"/>
            <a:chExt cx="22301132" cy="7041336"/>
          </a:xfrm>
        </p:grpSpPr>
        <p:grpSp>
          <p:nvGrpSpPr>
            <p:cNvPr id="11" name="Group 11"/>
            <p:cNvGrpSpPr/>
            <p:nvPr/>
          </p:nvGrpSpPr>
          <p:grpSpPr>
            <a:xfrm>
              <a:off x="0" y="0"/>
              <a:ext cx="22301132" cy="7041336"/>
              <a:chOff x="0" y="0"/>
              <a:chExt cx="4405162" cy="1390881"/>
            </a:xfrm>
          </p:grpSpPr>
          <p:sp>
            <p:nvSpPr>
              <p:cNvPr id="12" name="Freeform 12"/>
              <p:cNvSpPr/>
              <p:nvPr/>
            </p:nvSpPr>
            <p:spPr>
              <a:xfrm>
                <a:off x="0" y="0"/>
                <a:ext cx="4405162" cy="1390881"/>
              </a:xfrm>
              <a:custGeom>
                <a:avLst/>
                <a:gdLst/>
                <a:ahLst/>
                <a:cxnLst/>
                <a:rect l="l" t="t" r="r" b="b"/>
                <a:pathLst>
                  <a:path w="4405162" h="1390881">
                    <a:moveTo>
                      <a:pt x="23606" y="0"/>
                    </a:moveTo>
                    <a:lnTo>
                      <a:pt x="4381555" y="0"/>
                    </a:lnTo>
                    <a:cubicBezTo>
                      <a:pt x="4387816" y="0"/>
                      <a:pt x="4393821" y="2487"/>
                      <a:pt x="4398247" y="6914"/>
                    </a:cubicBezTo>
                    <a:cubicBezTo>
                      <a:pt x="4402675" y="11341"/>
                      <a:pt x="4405162" y="17346"/>
                      <a:pt x="4405162" y="23606"/>
                    </a:cubicBezTo>
                    <a:lnTo>
                      <a:pt x="4405162" y="1367275"/>
                    </a:lnTo>
                    <a:cubicBezTo>
                      <a:pt x="4405162" y="1373536"/>
                      <a:pt x="4402675" y="1379540"/>
                      <a:pt x="4398247" y="1383967"/>
                    </a:cubicBezTo>
                    <a:cubicBezTo>
                      <a:pt x="4393821" y="1388394"/>
                      <a:pt x="4387816" y="1390881"/>
                      <a:pt x="4381555" y="1390881"/>
                    </a:cubicBezTo>
                    <a:lnTo>
                      <a:pt x="23606" y="1390881"/>
                    </a:lnTo>
                    <a:cubicBezTo>
                      <a:pt x="17346" y="1390881"/>
                      <a:pt x="11341" y="1388394"/>
                      <a:pt x="6914" y="1383967"/>
                    </a:cubicBezTo>
                    <a:cubicBezTo>
                      <a:pt x="2487" y="1379540"/>
                      <a:pt x="0" y="1373536"/>
                      <a:pt x="0" y="1367275"/>
                    </a:cubicBezTo>
                    <a:lnTo>
                      <a:pt x="0" y="23606"/>
                    </a:lnTo>
                    <a:cubicBezTo>
                      <a:pt x="0" y="17346"/>
                      <a:pt x="2487" y="11341"/>
                      <a:pt x="6914" y="6914"/>
                    </a:cubicBezTo>
                    <a:cubicBezTo>
                      <a:pt x="11341" y="2487"/>
                      <a:pt x="17346" y="0"/>
                      <a:pt x="23606" y="0"/>
                    </a:cubicBezTo>
                    <a:close/>
                  </a:path>
                </a:pathLst>
              </a:custGeom>
              <a:solidFill>
                <a:srgbClr val="FFFFFF"/>
              </a:solidFill>
              <a:ln w="57150" cap="rnd">
                <a:solidFill>
                  <a:srgbClr val="1C78B6"/>
                </a:solidFill>
                <a:prstDash val="solid"/>
                <a:round/>
              </a:ln>
            </p:spPr>
            <p:txBody>
              <a:bodyPr/>
              <a:lstStyle/>
              <a:p>
                <a:endParaRPr lang="en-GB"/>
              </a:p>
            </p:txBody>
          </p:sp>
          <p:sp>
            <p:nvSpPr>
              <p:cNvPr id="13" name="TextBox 13"/>
              <p:cNvSpPr txBox="1"/>
              <p:nvPr/>
            </p:nvSpPr>
            <p:spPr>
              <a:xfrm>
                <a:off x="0" y="-47625"/>
                <a:ext cx="4405162" cy="1438506"/>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316358" y="102298"/>
              <a:ext cx="21668416" cy="6760539"/>
            </a:xfrm>
            <a:prstGeom prst="rect">
              <a:avLst/>
            </a:prstGeom>
          </p:spPr>
          <p:txBody>
            <a:bodyPr lIns="0" tIns="0" rIns="0" bIns="0" rtlCol="0" anchor="t">
              <a:spAutoFit/>
            </a:bodyPr>
            <a:lstStyle/>
            <a:p>
              <a:pPr algn="ctr">
                <a:lnSpc>
                  <a:spcPts val="5040"/>
                </a:lnSpc>
                <a:spcBef>
                  <a:spcPct val="0"/>
                </a:spcBef>
              </a:pPr>
              <a:r>
                <a:rPr lang="en-US" sz="3600" dirty="0">
                  <a:solidFill>
                    <a:srgbClr val="000000"/>
                  </a:solidFill>
                  <a:latin typeface="Montserrat Classic"/>
                  <a:ea typeface="Montserrat Classic"/>
                  <a:cs typeface="Montserrat Classic"/>
                  <a:sym typeface="Montserrat Classic"/>
                </a:rPr>
                <a:t>The weather in the UK is </a:t>
              </a:r>
              <a:r>
                <a:rPr lang="en-US" sz="3600" dirty="0" err="1">
                  <a:solidFill>
                    <a:srgbClr val="000000"/>
                  </a:solidFill>
                  <a:latin typeface="Montserrat Classic"/>
                  <a:ea typeface="Montserrat Classic"/>
                  <a:cs typeface="Montserrat Classic"/>
                  <a:sym typeface="Montserrat Classic"/>
                </a:rPr>
                <a:t>characterised</a:t>
              </a:r>
              <a:r>
                <a:rPr lang="en-US" sz="3600" dirty="0">
                  <a:solidFill>
                    <a:srgbClr val="000000"/>
                  </a:solidFill>
                  <a:latin typeface="Montserrat Classic"/>
                  <a:ea typeface="Montserrat Classic"/>
                  <a:cs typeface="Montserrat Classic"/>
                  <a:sym typeface="Montserrat Classic"/>
                </a:rPr>
                <a:t> by______ , ______ summers and ______ , ______ winters. However, there are__________ differences. The_______, influenced by the Atlantic Ocean, is ________and windier, especially in the northwest. In contrast, the_________ is _________and more sheltered, with less rainfall. The_______ is cooler than the_______, experiencing colder winters and cooler summers. These variations are due to geographical factors like latitude, proximity to the ocean and prevailing wind patterns.</a:t>
              </a:r>
            </a:p>
          </p:txBody>
        </p:sp>
      </p:grpSp>
      <p:sp>
        <p:nvSpPr>
          <p:cNvPr id="15" name="TextBox 15"/>
          <p:cNvSpPr txBox="1"/>
          <p:nvPr/>
        </p:nvSpPr>
        <p:spPr>
          <a:xfrm>
            <a:off x="4310338" y="784538"/>
            <a:ext cx="9667324" cy="937570"/>
          </a:xfrm>
          <a:prstGeom prst="rect">
            <a:avLst/>
          </a:prstGeom>
        </p:spPr>
        <p:txBody>
          <a:bodyPr lIns="0" tIns="0" rIns="0" bIns="0" rtlCol="0" anchor="t">
            <a:spAutoFit/>
          </a:bodyPr>
          <a:lstStyle/>
          <a:p>
            <a:pPr algn="ctr">
              <a:lnSpc>
                <a:spcPts val="7645"/>
              </a:lnSpc>
              <a:spcBef>
                <a:spcPct val="0"/>
              </a:spcBef>
            </a:pPr>
            <a:r>
              <a:rPr lang="en-US" sz="5461" b="1">
                <a:solidFill>
                  <a:srgbClr val="FFFFFF"/>
                </a:solidFill>
                <a:latin typeface="Montserrat Classic Bold"/>
                <a:ea typeface="Montserrat Classic Bold"/>
                <a:cs typeface="Montserrat Classic Bold"/>
                <a:sym typeface="Montserrat Classic Bold"/>
              </a:rPr>
              <a:t>Extreme Weather in the UK</a:t>
            </a:r>
          </a:p>
        </p:txBody>
      </p:sp>
      <p:sp>
        <p:nvSpPr>
          <p:cNvPr id="16" name="TextBox 16"/>
          <p:cNvSpPr txBox="1"/>
          <p:nvPr/>
        </p:nvSpPr>
        <p:spPr>
          <a:xfrm>
            <a:off x="5137106" y="1820490"/>
            <a:ext cx="8013789" cy="1012081"/>
          </a:xfrm>
          <a:prstGeom prst="rect">
            <a:avLst/>
          </a:prstGeom>
        </p:spPr>
        <p:txBody>
          <a:bodyPr lIns="0" tIns="0" rIns="0" bIns="0" rtlCol="0" anchor="t">
            <a:spAutoFit/>
          </a:bodyPr>
          <a:lstStyle/>
          <a:p>
            <a:pPr algn="ctr">
              <a:lnSpc>
                <a:spcPts val="8259"/>
              </a:lnSpc>
              <a:spcBef>
                <a:spcPct val="0"/>
              </a:spcBef>
            </a:pPr>
            <a:r>
              <a:rPr lang="en-US" sz="5899" b="1">
                <a:solidFill>
                  <a:srgbClr val="000000"/>
                </a:solidFill>
                <a:latin typeface="Montserrat Classic Bold"/>
                <a:ea typeface="Montserrat Classic Bold"/>
                <a:cs typeface="Montserrat Classic Bold"/>
                <a:sym typeface="Montserrat Classic Bold"/>
              </a:rPr>
              <a:t>WEATHER IN THE UK</a:t>
            </a:r>
          </a:p>
        </p:txBody>
      </p:sp>
      <p:sp>
        <p:nvSpPr>
          <p:cNvPr id="17" name="TextBox 17"/>
          <p:cNvSpPr txBox="1"/>
          <p:nvPr/>
        </p:nvSpPr>
        <p:spPr>
          <a:xfrm>
            <a:off x="1316967" y="2765896"/>
            <a:ext cx="15654066" cy="646320"/>
          </a:xfrm>
          <a:prstGeom prst="rect">
            <a:avLst/>
          </a:prstGeom>
        </p:spPr>
        <p:txBody>
          <a:bodyPr lIns="0" tIns="0" rIns="0" bIns="0" rtlCol="0" anchor="t">
            <a:spAutoFit/>
          </a:bodyPr>
          <a:lstStyle/>
          <a:p>
            <a:pPr algn="ctr">
              <a:lnSpc>
                <a:spcPts val="5319"/>
              </a:lnSpc>
              <a:spcBef>
                <a:spcPct val="0"/>
              </a:spcBef>
            </a:pPr>
            <a:r>
              <a:rPr lang="en-US" sz="3799" b="1">
                <a:solidFill>
                  <a:srgbClr val="000000"/>
                </a:solidFill>
                <a:latin typeface="Montserrat Classic Bold"/>
                <a:ea typeface="Montserrat Classic Bold"/>
                <a:cs typeface="Montserrat Classic Bold"/>
                <a:sym typeface="Montserrat Classic Bold"/>
              </a:rPr>
              <a:t>TASK: </a:t>
            </a:r>
            <a:r>
              <a:rPr lang="en-US" sz="3799">
                <a:solidFill>
                  <a:srgbClr val="000000"/>
                </a:solidFill>
                <a:latin typeface="Montserrat Classic"/>
                <a:ea typeface="Montserrat Classic"/>
                <a:cs typeface="Montserrat Classic"/>
                <a:sym typeface="Montserrat Classic"/>
              </a:rPr>
              <a:t>Fill the blanks on your worksheet with the words below.</a:t>
            </a:r>
          </a:p>
        </p:txBody>
      </p:sp>
      <p:sp>
        <p:nvSpPr>
          <p:cNvPr id="18" name="TextBox 18"/>
          <p:cNvSpPr txBox="1"/>
          <p:nvPr/>
        </p:nvSpPr>
        <p:spPr>
          <a:xfrm>
            <a:off x="11642297" y="5330099"/>
            <a:ext cx="1205618" cy="970186"/>
          </a:xfrm>
          <a:prstGeom prst="rect">
            <a:avLst/>
          </a:prstGeom>
        </p:spPr>
        <p:txBody>
          <a:bodyPr lIns="0" tIns="0" rIns="0" bIns="0" rtlCol="0" anchor="t">
            <a:spAutoFit/>
          </a:bodyPr>
          <a:lstStyle/>
          <a:p>
            <a:pPr algn="ctr">
              <a:lnSpc>
                <a:spcPts val="7944"/>
              </a:lnSpc>
              <a:spcBef>
                <a:spcPct val="0"/>
              </a:spcBef>
            </a:pPr>
            <a:r>
              <a:rPr lang="en-US" sz="5674" dirty="0">
                <a:solidFill>
                  <a:srgbClr val="CC2141"/>
                </a:solidFill>
                <a:latin typeface="Canva Student Font"/>
                <a:ea typeface="Canva Student Font"/>
                <a:cs typeface="Canva Student Font"/>
                <a:sym typeface="Canva Student Font"/>
              </a:rPr>
              <a:t>south</a:t>
            </a:r>
          </a:p>
        </p:txBody>
      </p:sp>
      <p:sp>
        <p:nvSpPr>
          <p:cNvPr id="19" name="TextBox 19"/>
          <p:cNvSpPr txBox="1"/>
          <p:nvPr/>
        </p:nvSpPr>
        <p:spPr>
          <a:xfrm>
            <a:off x="2370053" y="4740480"/>
            <a:ext cx="1155898" cy="929969"/>
          </a:xfrm>
          <a:prstGeom prst="rect">
            <a:avLst/>
          </a:prstGeom>
        </p:spPr>
        <p:txBody>
          <a:bodyPr lIns="0" tIns="0" rIns="0" bIns="0" rtlCol="0" anchor="t">
            <a:spAutoFit/>
          </a:bodyPr>
          <a:lstStyle/>
          <a:p>
            <a:pPr algn="ctr">
              <a:lnSpc>
                <a:spcPts val="7535"/>
              </a:lnSpc>
              <a:spcBef>
                <a:spcPct val="0"/>
              </a:spcBef>
            </a:pPr>
            <a:r>
              <a:rPr lang="en-US" sz="5382" dirty="0">
                <a:solidFill>
                  <a:srgbClr val="CC2141"/>
                </a:solidFill>
                <a:latin typeface="Canva Student Font"/>
                <a:ea typeface="Canva Student Font"/>
                <a:cs typeface="Canva Student Font"/>
                <a:sym typeface="Canva Student Font"/>
              </a:rPr>
              <a:t>north</a:t>
            </a:r>
          </a:p>
        </p:txBody>
      </p:sp>
      <p:sp>
        <p:nvSpPr>
          <p:cNvPr id="22" name="TextBox 22"/>
          <p:cNvSpPr txBox="1"/>
          <p:nvPr/>
        </p:nvSpPr>
        <p:spPr>
          <a:xfrm>
            <a:off x="10586942" y="3488940"/>
            <a:ext cx="1371600" cy="961802"/>
          </a:xfrm>
          <a:prstGeom prst="rect">
            <a:avLst/>
          </a:prstGeom>
        </p:spPr>
        <p:txBody>
          <a:bodyPr wrap="square" lIns="0" tIns="0" rIns="0" bIns="0" rtlCol="0" anchor="t">
            <a:spAutoFit/>
          </a:bodyPr>
          <a:lstStyle/>
          <a:p>
            <a:pPr algn="ctr">
              <a:lnSpc>
                <a:spcPts val="7535"/>
              </a:lnSpc>
              <a:spcBef>
                <a:spcPct val="0"/>
              </a:spcBef>
            </a:pPr>
            <a:r>
              <a:rPr lang="en-US" sz="5382" dirty="0">
                <a:solidFill>
                  <a:srgbClr val="CC2141"/>
                </a:solidFill>
                <a:latin typeface="Canva Student Font"/>
                <a:ea typeface="Canva Student Font"/>
                <a:cs typeface="Canva Student Font"/>
                <a:sym typeface="Canva Student Font"/>
              </a:rPr>
              <a:t>wet </a:t>
            </a:r>
          </a:p>
        </p:txBody>
      </p:sp>
      <p:sp>
        <p:nvSpPr>
          <p:cNvPr id="23" name="TextBox 23"/>
          <p:cNvSpPr txBox="1"/>
          <p:nvPr/>
        </p:nvSpPr>
        <p:spPr>
          <a:xfrm>
            <a:off x="2308759" y="4076700"/>
            <a:ext cx="782717" cy="930079"/>
          </a:xfrm>
          <a:prstGeom prst="rect">
            <a:avLst/>
          </a:prstGeom>
        </p:spPr>
        <p:txBody>
          <a:bodyPr lIns="0" tIns="0" rIns="0" bIns="0" rtlCol="0" anchor="t">
            <a:spAutoFit/>
          </a:bodyPr>
          <a:lstStyle/>
          <a:p>
            <a:pPr algn="ctr">
              <a:lnSpc>
                <a:spcPts val="7535"/>
              </a:lnSpc>
              <a:spcBef>
                <a:spcPct val="0"/>
              </a:spcBef>
            </a:pPr>
            <a:r>
              <a:rPr lang="en-US" sz="5382" dirty="0">
                <a:solidFill>
                  <a:srgbClr val="CC2141"/>
                </a:solidFill>
                <a:latin typeface="Canva Student Font"/>
                <a:ea typeface="Canva Student Font"/>
                <a:cs typeface="Canva Student Font"/>
                <a:sym typeface="Canva Student Font"/>
              </a:rPr>
              <a:t>wet</a:t>
            </a:r>
          </a:p>
        </p:txBody>
      </p:sp>
      <p:sp>
        <p:nvSpPr>
          <p:cNvPr id="24" name="TextBox 24"/>
          <p:cNvSpPr txBox="1"/>
          <p:nvPr/>
        </p:nvSpPr>
        <p:spPr>
          <a:xfrm>
            <a:off x="11839081" y="4118522"/>
            <a:ext cx="1624101" cy="929969"/>
          </a:xfrm>
          <a:prstGeom prst="rect">
            <a:avLst/>
          </a:prstGeom>
        </p:spPr>
        <p:txBody>
          <a:bodyPr lIns="0" tIns="0" rIns="0" bIns="0" rtlCol="0" anchor="t">
            <a:spAutoFit/>
          </a:bodyPr>
          <a:lstStyle/>
          <a:p>
            <a:pPr algn="ctr">
              <a:lnSpc>
                <a:spcPts val="7535"/>
              </a:lnSpc>
              <a:spcBef>
                <a:spcPct val="0"/>
              </a:spcBef>
            </a:pPr>
            <a:r>
              <a:rPr lang="en-US" sz="5382" dirty="0">
                <a:solidFill>
                  <a:srgbClr val="CC2141"/>
                </a:solidFill>
                <a:latin typeface="Canva Student Font"/>
                <a:ea typeface="Canva Student Font"/>
                <a:cs typeface="Canva Student Font"/>
                <a:sym typeface="Canva Student Font"/>
              </a:rPr>
              <a:t>regional</a:t>
            </a:r>
          </a:p>
        </p:txBody>
      </p:sp>
      <p:sp>
        <p:nvSpPr>
          <p:cNvPr id="25" name="TextBox 25"/>
          <p:cNvSpPr txBox="1"/>
          <p:nvPr/>
        </p:nvSpPr>
        <p:spPr>
          <a:xfrm>
            <a:off x="9984318" y="5969127"/>
            <a:ext cx="997369" cy="929969"/>
          </a:xfrm>
          <a:prstGeom prst="rect">
            <a:avLst/>
          </a:prstGeom>
        </p:spPr>
        <p:txBody>
          <a:bodyPr lIns="0" tIns="0" rIns="0" bIns="0" rtlCol="0" anchor="t">
            <a:spAutoFit/>
          </a:bodyPr>
          <a:lstStyle/>
          <a:p>
            <a:pPr algn="ctr">
              <a:lnSpc>
                <a:spcPts val="7535"/>
              </a:lnSpc>
              <a:spcBef>
                <a:spcPct val="0"/>
              </a:spcBef>
            </a:pPr>
            <a:r>
              <a:rPr lang="en-US" sz="5382" dirty="0">
                <a:solidFill>
                  <a:srgbClr val="CC2141"/>
                </a:solidFill>
                <a:latin typeface="Canva Student Font"/>
                <a:ea typeface="Canva Student Font"/>
                <a:cs typeface="Canva Student Font"/>
                <a:sym typeface="Canva Student Font"/>
              </a:rPr>
              <a:t>west</a:t>
            </a:r>
          </a:p>
        </p:txBody>
      </p:sp>
      <p:sp>
        <p:nvSpPr>
          <p:cNvPr id="26" name="TextBox 26"/>
          <p:cNvSpPr txBox="1"/>
          <p:nvPr/>
        </p:nvSpPr>
        <p:spPr>
          <a:xfrm>
            <a:off x="12651131" y="4746931"/>
            <a:ext cx="1435475" cy="929969"/>
          </a:xfrm>
          <a:prstGeom prst="rect">
            <a:avLst/>
          </a:prstGeom>
        </p:spPr>
        <p:txBody>
          <a:bodyPr lIns="0" tIns="0" rIns="0" bIns="0" rtlCol="0" anchor="t">
            <a:spAutoFit/>
          </a:bodyPr>
          <a:lstStyle/>
          <a:p>
            <a:pPr algn="ctr">
              <a:lnSpc>
                <a:spcPts val="7535"/>
              </a:lnSpc>
              <a:spcBef>
                <a:spcPct val="0"/>
              </a:spcBef>
            </a:pPr>
            <a:r>
              <a:rPr lang="en-US" sz="5382" dirty="0">
                <a:solidFill>
                  <a:srgbClr val="CC2141"/>
                </a:solidFill>
                <a:latin typeface="Canva Student Font"/>
                <a:ea typeface="Canva Student Font"/>
                <a:cs typeface="Canva Student Font"/>
                <a:sym typeface="Canva Student Font"/>
              </a:rPr>
              <a:t>wetter</a:t>
            </a:r>
          </a:p>
        </p:txBody>
      </p:sp>
      <p:sp>
        <p:nvSpPr>
          <p:cNvPr id="27" name="TextBox 27"/>
          <p:cNvSpPr txBox="1"/>
          <p:nvPr/>
        </p:nvSpPr>
        <p:spPr>
          <a:xfrm>
            <a:off x="15896686" y="5949018"/>
            <a:ext cx="950516" cy="970186"/>
          </a:xfrm>
          <a:prstGeom prst="rect">
            <a:avLst/>
          </a:prstGeom>
        </p:spPr>
        <p:txBody>
          <a:bodyPr lIns="0" tIns="0" rIns="0" bIns="0" rtlCol="0" anchor="t">
            <a:spAutoFit/>
          </a:bodyPr>
          <a:lstStyle/>
          <a:p>
            <a:pPr algn="ctr">
              <a:lnSpc>
                <a:spcPts val="7944"/>
              </a:lnSpc>
              <a:spcBef>
                <a:spcPct val="0"/>
              </a:spcBef>
            </a:pPr>
            <a:r>
              <a:rPr lang="en-US" sz="5674" dirty="0">
                <a:solidFill>
                  <a:srgbClr val="CC2141"/>
                </a:solidFill>
                <a:latin typeface="Canva Student Font"/>
                <a:ea typeface="Canva Student Font"/>
                <a:cs typeface="Canva Student Font"/>
                <a:sym typeface="Canva Student Font"/>
              </a:rPr>
              <a:t>east</a:t>
            </a:r>
          </a:p>
        </p:txBody>
      </p:sp>
      <p:sp>
        <p:nvSpPr>
          <p:cNvPr id="28" name="TextBox 28"/>
          <p:cNvSpPr txBox="1"/>
          <p:nvPr/>
        </p:nvSpPr>
        <p:spPr>
          <a:xfrm>
            <a:off x="14325578" y="5357331"/>
            <a:ext cx="1057892" cy="970186"/>
          </a:xfrm>
          <a:prstGeom prst="rect">
            <a:avLst/>
          </a:prstGeom>
        </p:spPr>
        <p:txBody>
          <a:bodyPr lIns="0" tIns="0" rIns="0" bIns="0" rtlCol="0" anchor="t">
            <a:spAutoFit/>
          </a:bodyPr>
          <a:lstStyle/>
          <a:p>
            <a:pPr algn="ctr">
              <a:lnSpc>
                <a:spcPts val="7944"/>
              </a:lnSpc>
              <a:spcBef>
                <a:spcPct val="0"/>
              </a:spcBef>
            </a:pPr>
            <a:r>
              <a:rPr lang="en-US" sz="5674" dirty="0">
                <a:solidFill>
                  <a:srgbClr val="CC2141"/>
                </a:solidFill>
                <a:latin typeface="Canva Student Font"/>
                <a:ea typeface="Canva Student Font"/>
                <a:cs typeface="Canva Student Font"/>
                <a:sym typeface="Canva Student Font"/>
              </a:rPr>
              <a:t>drier</a:t>
            </a:r>
          </a:p>
        </p:txBody>
      </p:sp>
      <p:sp>
        <p:nvSpPr>
          <p:cNvPr id="30" name="TextBox 22">
            <a:extLst>
              <a:ext uri="{FF2B5EF4-FFF2-40B4-BE49-F238E27FC236}">
                <a16:creationId xmlns:a16="http://schemas.microsoft.com/office/drawing/2014/main" id="{987474AE-A70B-3181-E5A1-DE263DF5573C}"/>
              </a:ext>
            </a:extLst>
          </p:cNvPr>
          <p:cNvSpPr txBox="1"/>
          <p:nvPr/>
        </p:nvSpPr>
        <p:spPr>
          <a:xfrm>
            <a:off x="12530980" y="3430059"/>
            <a:ext cx="1371600" cy="961802"/>
          </a:xfrm>
          <a:prstGeom prst="rect">
            <a:avLst/>
          </a:prstGeom>
        </p:spPr>
        <p:txBody>
          <a:bodyPr wrap="square" lIns="0" tIns="0" rIns="0" bIns="0" rtlCol="0" anchor="t">
            <a:spAutoFit/>
          </a:bodyPr>
          <a:lstStyle/>
          <a:p>
            <a:pPr algn="ctr">
              <a:lnSpc>
                <a:spcPts val="7535"/>
              </a:lnSpc>
              <a:spcBef>
                <a:spcPct val="0"/>
              </a:spcBef>
            </a:pPr>
            <a:r>
              <a:rPr lang="en-US" sz="5382" dirty="0">
                <a:solidFill>
                  <a:srgbClr val="CC2141"/>
                </a:solidFill>
                <a:latin typeface="Canva Student Font"/>
                <a:ea typeface="Canva Student Font"/>
                <a:cs typeface="Canva Student Font"/>
                <a:sym typeface="Canva Student Font"/>
              </a:rPr>
              <a:t>warm </a:t>
            </a:r>
          </a:p>
        </p:txBody>
      </p:sp>
      <p:sp>
        <p:nvSpPr>
          <p:cNvPr id="31" name="TextBox 23">
            <a:extLst>
              <a:ext uri="{FF2B5EF4-FFF2-40B4-BE49-F238E27FC236}">
                <a16:creationId xmlns:a16="http://schemas.microsoft.com/office/drawing/2014/main" id="{DC90C60F-67FB-F638-FFC6-3A48B716351F}"/>
              </a:ext>
            </a:extLst>
          </p:cNvPr>
          <p:cNvSpPr txBox="1"/>
          <p:nvPr/>
        </p:nvSpPr>
        <p:spPr>
          <a:xfrm>
            <a:off x="4042988" y="4102606"/>
            <a:ext cx="1112678" cy="961802"/>
          </a:xfrm>
          <a:prstGeom prst="rect">
            <a:avLst/>
          </a:prstGeom>
        </p:spPr>
        <p:txBody>
          <a:bodyPr wrap="square" lIns="0" tIns="0" rIns="0" bIns="0" rtlCol="0" anchor="t">
            <a:spAutoFit/>
          </a:bodyPr>
          <a:lstStyle/>
          <a:p>
            <a:pPr algn="ctr">
              <a:lnSpc>
                <a:spcPts val="7535"/>
              </a:lnSpc>
              <a:spcBef>
                <a:spcPct val="0"/>
              </a:spcBef>
            </a:pPr>
            <a:r>
              <a:rPr lang="en-US" sz="5382" dirty="0">
                <a:solidFill>
                  <a:srgbClr val="CC2141"/>
                </a:solidFill>
                <a:latin typeface="Canva Student Font"/>
                <a:ea typeface="Canva Student Font"/>
                <a:cs typeface="Canva Student Font"/>
                <a:sym typeface="Canva Student Font"/>
              </a:rPr>
              <a:t>mild</a:t>
            </a:r>
          </a:p>
        </p:txBody>
      </p:sp>
      <p:sp>
        <p:nvSpPr>
          <p:cNvPr id="20" name="TextBox 15">
            <a:extLst>
              <a:ext uri="{FF2B5EF4-FFF2-40B4-BE49-F238E27FC236}">
                <a16:creationId xmlns:a16="http://schemas.microsoft.com/office/drawing/2014/main" id="{9485ACBB-0A25-AF9F-8AF7-A379CB137B91}"/>
              </a:ext>
            </a:extLst>
          </p:cNvPr>
          <p:cNvSpPr txBox="1"/>
          <p:nvPr/>
        </p:nvSpPr>
        <p:spPr>
          <a:xfrm>
            <a:off x="16842433" y="187517"/>
            <a:ext cx="1209823" cy="227178"/>
          </a:xfrm>
          <a:prstGeom prst="rect">
            <a:avLst/>
          </a:prstGeom>
        </p:spPr>
        <p:txBody>
          <a:bodyPr wrap="square" lIns="0" tIns="0" rIns="0" bIns="0" rtlCol="0" anchor="t">
            <a:spAutoFit/>
          </a:bodyPr>
          <a:lstStyle/>
          <a:p>
            <a:pPr algn="ctr">
              <a:lnSpc>
                <a:spcPts val="1959"/>
              </a:lnSpc>
              <a:spcBef>
                <a:spcPct val="0"/>
              </a:spcBef>
            </a:pPr>
            <a:r>
              <a:rPr lang="en-US" sz="1399" dirty="0">
                <a:solidFill>
                  <a:srgbClr val="000000"/>
                </a:solidFill>
                <a:latin typeface="Montserrat Classic"/>
                <a:ea typeface="Montserrat Classic"/>
                <a:cs typeface="Montserrat Classic"/>
                <a:sym typeface="Montserrat Classic"/>
              </a:rPr>
              <a:t>FT Q C50 R2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Freeform 2">
            <a:extLst>
              <a:ext uri="{FF2B5EF4-FFF2-40B4-BE49-F238E27FC236}">
                <a16:creationId xmlns:a16="http://schemas.microsoft.com/office/drawing/2014/main" id="{68FBE9B5-ABAC-6C87-745A-7AD4E561F4D2}"/>
              </a:ext>
            </a:extLst>
          </p:cNvPr>
          <p:cNvSpPr>
            <a:spLocks noGrp="1" noRot="1" noMove="1" noResize="1" noEditPoints="1" noAdjustHandles="1" noChangeArrowheads="1" noChangeShapeType="1"/>
          </p:cNvSpPr>
          <p:nvPr/>
        </p:nvSpPr>
        <p:spPr>
          <a:xfrm>
            <a:off x="323852" y="-3139650"/>
            <a:ext cx="17964148" cy="17964148"/>
          </a:xfrm>
          <a:custGeom>
            <a:avLst/>
            <a:gdLst/>
            <a:ahLst/>
            <a:cxnLst/>
            <a:rect l="l" t="t" r="r" b="b"/>
            <a:pathLst>
              <a:path w="17964148" h="17964148">
                <a:moveTo>
                  <a:pt x="0" y="0"/>
                </a:moveTo>
                <a:lnTo>
                  <a:pt x="17964148" y="0"/>
                </a:lnTo>
                <a:lnTo>
                  <a:pt x="17964148" y="17964147"/>
                </a:lnTo>
                <a:lnTo>
                  <a:pt x="0" y="17964147"/>
                </a:lnTo>
                <a:lnTo>
                  <a:pt x="0" y="0"/>
                </a:lnTo>
                <a:close/>
              </a:path>
            </a:pathLst>
          </a:custGeom>
          <a:blipFill>
            <a:blip r:embed="rId2">
              <a:alphaModFix amt="10999"/>
            </a:blip>
            <a:stretch>
              <a:fillRect/>
            </a:stretch>
          </a:blipFill>
        </p:spPr>
        <p:txBody>
          <a:bodyPr/>
          <a:lstStyle/>
          <a:p>
            <a:endParaRPr lang="en-GB"/>
          </a:p>
        </p:txBody>
      </p:sp>
      <p:sp>
        <p:nvSpPr>
          <p:cNvPr id="3" name="Freeform 3"/>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3"/>
            <a:stretch>
              <a:fillRect l="-21116" r="-19874" b="-67942"/>
            </a:stretch>
          </a:blipFill>
        </p:spPr>
        <p:txBody>
          <a:bodyPr/>
          <a:lstStyle/>
          <a:p>
            <a:endParaRPr lang="en-GB"/>
          </a:p>
        </p:txBody>
      </p:sp>
      <p:grpSp>
        <p:nvGrpSpPr>
          <p:cNvPr id="4" name="Group 4"/>
          <p:cNvGrpSpPr/>
          <p:nvPr/>
        </p:nvGrpSpPr>
        <p:grpSpPr>
          <a:xfrm>
            <a:off x="0" y="651219"/>
            <a:ext cx="18775720" cy="1250020"/>
            <a:chOff x="0" y="0"/>
            <a:chExt cx="7425681" cy="494375"/>
          </a:xfrm>
        </p:grpSpPr>
        <p:sp>
          <p:nvSpPr>
            <p:cNvPr id="5" name="Freeform 5"/>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6" name="TextBox 6"/>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7" name="Freeform 7"/>
          <p:cNvSpPr/>
          <p:nvPr/>
        </p:nvSpPr>
        <p:spPr>
          <a:xfrm>
            <a:off x="1445567" y="142015"/>
            <a:ext cx="2339840" cy="2336915"/>
          </a:xfrm>
          <a:custGeom>
            <a:avLst/>
            <a:gdLst/>
            <a:ahLst/>
            <a:cxnLst/>
            <a:rect l="l" t="t" r="r" b="b"/>
            <a:pathLst>
              <a:path w="2339840" h="2336915">
                <a:moveTo>
                  <a:pt x="0" y="0"/>
                </a:moveTo>
                <a:lnTo>
                  <a:pt x="2339840" y="0"/>
                </a:lnTo>
                <a:lnTo>
                  <a:pt x="2339840" y="2336916"/>
                </a:lnTo>
                <a:lnTo>
                  <a:pt x="0" y="2336916"/>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grpSp>
        <p:nvGrpSpPr>
          <p:cNvPr id="82" name="Group 82"/>
          <p:cNvGrpSpPr/>
          <p:nvPr/>
        </p:nvGrpSpPr>
        <p:grpSpPr>
          <a:xfrm>
            <a:off x="3306128" y="7496175"/>
            <a:ext cx="1108710" cy="1693545"/>
            <a:chOff x="0" y="0"/>
            <a:chExt cx="1478280" cy="2258060"/>
          </a:xfrm>
        </p:grpSpPr>
        <p:sp>
          <p:nvSpPr>
            <p:cNvPr id="83" name="Freeform 83"/>
            <p:cNvSpPr/>
            <p:nvPr/>
          </p:nvSpPr>
          <p:spPr>
            <a:xfrm>
              <a:off x="46990" y="46990"/>
              <a:ext cx="1381760" cy="2170430"/>
            </a:xfrm>
            <a:custGeom>
              <a:avLst/>
              <a:gdLst/>
              <a:ahLst/>
              <a:cxnLst/>
              <a:rect l="l" t="t" r="r" b="b"/>
              <a:pathLst>
                <a:path w="1381760" h="2170430">
                  <a:moveTo>
                    <a:pt x="223520" y="93980"/>
                  </a:moveTo>
                  <a:cubicBezTo>
                    <a:pt x="223520" y="168910"/>
                    <a:pt x="242570" y="198120"/>
                    <a:pt x="248920" y="226060"/>
                  </a:cubicBezTo>
                  <a:cubicBezTo>
                    <a:pt x="254000" y="254000"/>
                    <a:pt x="254000" y="273050"/>
                    <a:pt x="255270" y="312420"/>
                  </a:cubicBezTo>
                  <a:cubicBezTo>
                    <a:pt x="259080" y="389890"/>
                    <a:pt x="269240" y="552450"/>
                    <a:pt x="260350" y="664210"/>
                  </a:cubicBezTo>
                  <a:cubicBezTo>
                    <a:pt x="252730" y="769620"/>
                    <a:pt x="219710" y="859790"/>
                    <a:pt x="209550" y="963930"/>
                  </a:cubicBezTo>
                  <a:cubicBezTo>
                    <a:pt x="198120" y="1076960"/>
                    <a:pt x="193040" y="1191260"/>
                    <a:pt x="199390" y="1315720"/>
                  </a:cubicBezTo>
                  <a:cubicBezTo>
                    <a:pt x="208280" y="1456690"/>
                    <a:pt x="236220" y="1675130"/>
                    <a:pt x="262890" y="1765300"/>
                  </a:cubicBezTo>
                  <a:cubicBezTo>
                    <a:pt x="275590" y="1805940"/>
                    <a:pt x="284480" y="1828800"/>
                    <a:pt x="304800" y="1851660"/>
                  </a:cubicBezTo>
                  <a:cubicBezTo>
                    <a:pt x="325120" y="1873250"/>
                    <a:pt x="350520" y="1885950"/>
                    <a:pt x="386080" y="1897380"/>
                  </a:cubicBezTo>
                  <a:cubicBezTo>
                    <a:pt x="438150" y="1915160"/>
                    <a:pt x="513080" y="1917700"/>
                    <a:pt x="598170" y="1924050"/>
                  </a:cubicBezTo>
                  <a:cubicBezTo>
                    <a:pt x="722630" y="1931670"/>
                    <a:pt x="930910" y="1915160"/>
                    <a:pt x="1062990" y="1927860"/>
                  </a:cubicBezTo>
                  <a:cubicBezTo>
                    <a:pt x="1162050" y="1936750"/>
                    <a:pt x="1275080" y="1946910"/>
                    <a:pt x="1324610" y="1972310"/>
                  </a:cubicBezTo>
                  <a:cubicBezTo>
                    <a:pt x="1348740" y="1985010"/>
                    <a:pt x="1360170" y="2002790"/>
                    <a:pt x="1369060" y="2016760"/>
                  </a:cubicBezTo>
                  <a:cubicBezTo>
                    <a:pt x="1375410" y="2026920"/>
                    <a:pt x="1377950" y="2035810"/>
                    <a:pt x="1379220" y="2047240"/>
                  </a:cubicBezTo>
                  <a:cubicBezTo>
                    <a:pt x="1380490" y="2065020"/>
                    <a:pt x="1377950" y="2091690"/>
                    <a:pt x="1367790" y="2109470"/>
                  </a:cubicBezTo>
                  <a:cubicBezTo>
                    <a:pt x="1357630" y="2127250"/>
                    <a:pt x="1338580" y="2145030"/>
                    <a:pt x="1320800" y="2152650"/>
                  </a:cubicBezTo>
                  <a:cubicBezTo>
                    <a:pt x="1303020" y="2160270"/>
                    <a:pt x="1277620" y="2162810"/>
                    <a:pt x="1257300" y="2157730"/>
                  </a:cubicBezTo>
                  <a:cubicBezTo>
                    <a:pt x="1238250" y="2153920"/>
                    <a:pt x="1216660" y="2139950"/>
                    <a:pt x="1203960" y="2124710"/>
                  </a:cubicBezTo>
                  <a:cubicBezTo>
                    <a:pt x="1191260" y="2109470"/>
                    <a:pt x="1182370" y="2085340"/>
                    <a:pt x="1182370" y="2065020"/>
                  </a:cubicBezTo>
                  <a:cubicBezTo>
                    <a:pt x="1181100" y="2044700"/>
                    <a:pt x="1191260" y="2019300"/>
                    <a:pt x="1200150" y="2004060"/>
                  </a:cubicBezTo>
                  <a:cubicBezTo>
                    <a:pt x="1206500" y="1993900"/>
                    <a:pt x="1214120" y="1987550"/>
                    <a:pt x="1223010" y="1981200"/>
                  </a:cubicBezTo>
                  <a:cubicBezTo>
                    <a:pt x="1230630" y="1976120"/>
                    <a:pt x="1239520" y="1969770"/>
                    <a:pt x="1250950" y="1967230"/>
                  </a:cubicBezTo>
                  <a:cubicBezTo>
                    <a:pt x="1267460" y="1963420"/>
                    <a:pt x="1295400" y="1962150"/>
                    <a:pt x="1314450" y="1968500"/>
                  </a:cubicBezTo>
                  <a:cubicBezTo>
                    <a:pt x="1333500" y="1974850"/>
                    <a:pt x="1352550" y="1991360"/>
                    <a:pt x="1363980" y="2007870"/>
                  </a:cubicBezTo>
                  <a:cubicBezTo>
                    <a:pt x="1375410" y="2024380"/>
                    <a:pt x="1381760" y="2048510"/>
                    <a:pt x="1379220" y="2068830"/>
                  </a:cubicBezTo>
                  <a:cubicBezTo>
                    <a:pt x="1377950" y="2089150"/>
                    <a:pt x="1369060" y="2112010"/>
                    <a:pt x="1355090" y="2127250"/>
                  </a:cubicBezTo>
                  <a:cubicBezTo>
                    <a:pt x="1342390" y="2142490"/>
                    <a:pt x="1327150" y="2153920"/>
                    <a:pt x="1300480" y="2159000"/>
                  </a:cubicBezTo>
                  <a:cubicBezTo>
                    <a:pt x="1244600" y="2170430"/>
                    <a:pt x="1121410" y="2129790"/>
                    <a:pt x="1019810" y="2122170"/>
                  </a:cubicBezTo>
                  <a:cubicBezTo>
                    <a:pt x="899160" y="2114550"/>
                    <a:pt x="751840" y="2132330"/>
                    <a:pt x="624840" y="2123440"/>
                  </a:cubicBezTo>
                  <a:cubicBezTo>
                    <a:pt x="505460" y="2113280"/>
                    <a:pt x="355600" y="2092960"/>
                    <a:pt x="280670" y="2068830"/>
                  </a:cubicBezTo>
                  <a:cubicBezTo>
                    <a:pt x="240030" y="2056130"/>
                    <a:pt x="215900" y="2044700"/>
                    <a:pt x="193040" y="2024380"/>
                  </a:cubicBezTo>
                  <a:cubicBezTo>
                    <a:pt x="171450" y="2006600"/>
                    <a:pt x="160020" y="1983740"/>
                    <a:pt x="143510" y="1954530"/>
                  </a:cubicBezTo>
                  <a:cubicBezTo>
                    <a:pt x="118110" y="1911350"/>
                    <a:pt x="87630" y="1850390"/>
                    <a:pt x="67310" y="1785620"/>
                  </a:cubicBezTo>
                  <a:cubicBezTo>
                    <a:pt x="43180" y="1701800"/>
                    <a:pt x="29210" y="1576070"/>
                    <a:pt x="19050" y="1490980"/>
                  </a:cubicBezTo>
                  <a:cubicBezTo>
                    <a:pt x="10160" y="1424940"/>
                    <a:pt x="6350" y="1380490"/>
                    <a:pt x="3810" y="1315720"/>
                  </a:cubicBezTo>
                  <a:cubicBezTo>
                    <a:pt x="0" y="1235710"/>
                    <a:pt x="2540" y="1126490"/>
                    <a:pt x="6350" y="1046480"/>
                  </a:cubicBezTo>
                  <a:cubicBezTo>
                    <a:pt x="8890" y="981710"/>
                    <a:pt x="8890" y="930910"/>
                    <a:pt x="19050" y="872490"/>
                  </a:cubicBezTo>
                  <a:cubicBezTo>
                    <a:pt x="30480" y="810260"/>
                    <a:pt x="62230" y="758190"/>
                    <a:pt x="72390" y="684530"/>
                  </a:cubicBezTo>
                  <a:cubicBezTo>
                    <a:pt x="87630" y="584200"/>
                    <a:pt x="83820" y="424180"/>
                    <a:pt x="77470" y="322580"/>
                  </a:cubicBezTo>
                  <a:cubicBezTo>
                    <a:pt x="73660" y="248920"/>
                    <a:pt x="50800" y="177800"/>
                    <a:pt x="50800" y="129540"/>
                  </a:cubicBezTo>
                  <a:cubicBezTo>
                    <a:pt x="50800" y="100330"/>
                    <a:pt x="52070" y="78740"/>
                    <a:pt x="59690" y="58420"/>
                  </a:cubicBezTo>
                  <a:cubicBezTo>
                    <a:pt x="68580" y="40640"/>
                    <a:pt x="82550" y="21590"/>
                    <a:pt x="97790" y="12700"/>
                  </a:cubicBezTo>
                  <a:cubicBezTo>
                    <a:pt x="114300" y="3810"/>
                    <a:pt x="139700" y="0"/>
                    <a:pt x="157480" y="3810"/>
                  </a:cubicBezTo>
                  <a:cubicBezTo>
                    <a:pt x="175260" y="7620"/>
                    <a:pt x="196850" y="21590"/>
                    <a:pt x="208280" y="35560"/>
                  </a:cubicBezTo>
                  <a:cubicBezTo>
                    <a:pt x="218440" y="50800"/>
                    <a:pt x="223520" y="93980"/>
                    <a:pt x="223520" y="93980"/>
                  </a:cubicBezTo>
                </a:path>
              </a:pathLst>
            </a:custGeom>
            <a:solidFill>
              <a:srgbClr val="FFFFFF"/>
            </a:solidFill>
            <a:ln cap="sq">
              <a:noFill/>
              <a:prstDash val="solid"/>
              <a:miter/>
            </a:ln>
          </p:spPr>
          <p:txBody>
            <a:bodyPr/>
            <a:lstStyle/>
            <a:p>
              <a:endParaRPr lang="en-GB"/>
            </a:p>
          </p:txBody>
        </p:sp>
      </p:grpSp>
      <p:sp>
        <p:nvSpPr>
          <p:cNvPr id="85" name="TextBox 85"/>
          <p:cNvSpPr txBox="1"/>
          <p:nvPr/>
        </p:nvSpPr>
        <p:spPr>
          <a:xfrm>
            <a:off x="4310338" y="784538"/>
            <a:ext cx="9667324" cy="937570"/>
          </a:xfrm>
          <a:prstGeom prst="rect">
            <a:avLst/>
          </a:prstGeom>
        </p:spPr>
        <p:txBody>
          <a:bodyPr lIns="0" tIns="0" rIns="0" bIns="0" rtlCol="0" anchor="t">
            <a:spAutoFit/>
          </a:bodyPr>
          <a:lstStyle/>
          <a:p>
            <a:pPr algn="ctr">
              <a:lnSpc>
                <a:spcPts val="7645"/>
              </a:lnSpc>
              <a:spcBef>
                <a:spcPct val="0"/>
              </a:spcBef>
            </a:pPr>
            <a:r>
              <a:rPr lang="en-US" sz="5461" b="1">
                <a:solidFill>
                  <a:srgbClr val="FFFFFF"/>
                </a:solidFill>
                <a:latin typeface="Montserrat Classic Bold"/>
                <a:ea typeface="Montserrat Classic Bold"/>
                <a:cs typeface="Montserrat Classic Bold"/>
                <a:sym typeface="Montserrat Classic Bold"/>
              </a:rPr>
              <a:t>Extreme Weather in the UK</a:t>
            </a:r>
          </a:p>
        </p:txBody>
      </p:sp>
      <p:grpSp>
        <p:nvGrpSpPr>
          <p:cNvPr id="87" name="Group 86">
            <a:extLst>
              <a:ext uri="{FF2B5EF4-FFF2-40B4-BE49-F238E27FC236}">
                <a16:creationId xmlns:a16="http://schemas.microsoft.com/office/drawing/2014/main" id="{7DB8A3C4-E5DF-7F78-A347-2CE388392D3A}"/>
              </a:ext>
            </a:extLst>
          </p:cNvPr>
          <p:cNvGrpSpPr/>
          <p:nvPr/>
        </p:nvGrpSpPr>
        <p:grpSpPr>
          <a:xfrm>
            <a:off x="3613816" y="2081330"/>
            <a:ext cx="11548087" cy="6209025"/>
            <a:chOff x="3417365" y="1909259"/>
            <a:chExt cx="11548087" cy="6209025"/>
          </a:xfrm>
        </p:grpSpPr>
        <p:grpSp>
          <p:nvGrpSpPr>
            <p:cNvPr id="88" name="Group 9">
              <a:extLst>
                <a:ext uri="{FF2B5EF4-FFF2-40B4-BE49-F238E27FC236}">
                  <a16:creationId xmlns:a16="http://schemas.microsoft.com/office/drawing/2014/main" id="{B5027D14-EB29-16A9-DFC6-264E16368F00}"/>
                </a:ext>
              </a:extLst>
            </p:cNvPr>
            <p:cNvGrpSpPr/>
            <p:nvPr/>
          </p:nvGrpSpPr>
          <p:grpSpPr>
            <a:xfrm>
              <a:off x="3494965" y="3387614"/>
              <a:ext cx="11451664" cy="4730670"/>
              <a:chOff x="0" y="0"/>
              <a:chExt cx="1240791" cy="512570"/>
            </a:xfrm>
          </p:grpSpPr>
          <p:sp>
            <p:nvSpPr>
              <p:cNvPr id="95" name="Freeform 10">
                <a:extLst>
                  <a:ext uri="{FF2B5EF4-FFF2-40B4-BE49-F238E27FC236}">
                    <a16:creationId xmlns:a16="http://schemas.microsoft.com/office/drawing/2014/main" id="{9A5848F3-0454-067A-01D4-A77158563C5D}"/>
                  </a:ext>
                </a:extLst>
              </p:cNvPr>
              <p:cNvSpPr/>
              <p:nvPr/>
            </p:nvSpPr>
            <p:spPr>
              <a:xfrm>
                <a:off x="0" y="0"/>
                <a:ext cx="1240791" cy="512570"/>
              </a:xfrm>
              <a:custGeom>
                <a:avLst/>
                <a:gdLst/>
                <a:ahLst/>
                <a:cxnLst/>
                <a:rect l="l" t="t" r="r" b="b"/>
                <a:pathLst>
                  <a:path w="1240791" h="512570">
                    <a:moveTo>
                      <a:pt x="25014" y="0"/>
                    </a:moveTo>
                    <a:lnTo>
                      <a:pt x="1215778" y="0"/>
                    </a:lnTo>
                    <a:cubicBezTo>
                      <a:pt x="1229592" y="0"/>
                      <a:pt x="1240791" y="11199"/>
                      <a:pt x="1240791" y="25014"/>
                    </a:cubicBezTo>
                    <a:lnTo>
                      <a:pt x="1240791" y="487556"/>
                    </a:lnTo>
                    <a:cubicBezTo>
                      <a:pt x="1240791" y="501370"/>
                      <a:pt x="1229592" y="512570"/>
                      <a:pt x="1215778" y="512570"/>
                    </a:cubicBezTo>
                    <a:lnTo>
                      <a:pt x="25014" y="512570"/>
                    </a:lnTo>
                    <a:cubicBezTo>
                      <a:pt x="11199" y="512570"/>
                      <a:pt x="0" y="501370"/>
                      <a:pt x="0" y="487556"/>
                    </a:cubicBezTo>
                    <a:lnTo>
                      <a:pt x="0" y="25014"/>
                    </a:lnTo>
                    <a:cubicBezTo>
                      <a:pt x="0" y="11199"/>
                      <a:pt x="11199" y="0"/>
                      <a:pt x="25014" y="0"/>
                    </a:cubicBezTo>
                    <a:close/>
                  </a:path>
                </a:pathLst>
              </a:custGeom>
              <a:solidFill>
                <a:srgbClr val="FFFFFF"/>
              </a:solidFill>
              <a:ln w="38100" cap="rnd">
                <a:solidFill>
                  <a:srgbClr val="70BBD6"/>
                </a:solidFill>
                <a:prstDash val="solid"/>
                <a:round/>
              </a:ln>
            </p:spPr>
            <p:txBody>
              <a:bodyPr/>
              <a:lstStyle/>
              <a:p>
                <a:endParaRPr lang="en-GB"/>
              </a:p>
            </p:txBody>
          </p:sp>
          <p:sp>
            <p:nvSpPr>
              <p:cNvPr id="96" name="TextBox 11">
                <a:extLst>
                  <a:ext uri="{FF2B5EF4-FFF2-40B4-BE49-F238E27FC236}">
                    <a16:creationId xmlns:a16="http://schemas.microsoft.com/office/drawing/2014/main" id="{9C0A8C78-43D0-AE46-409A-C541B522BAAF}"/>
                  </a:ext>
                </a:extLst>
              </p:cNvPr>
              <p:cNvSpPr txBox="1"/>
              <p:nvPr/>
            </p:nvSpPr>
            <p:spPr>
              <a:xfrm>
                <a:off x="0" y="-28575"/>
                <a:ext cx="1240791" cy="541145"/>
              </a:xfrm>
              <a:prstGeom prst="rect">
                <a:avLst/>
              </a:prstGeom>
            </p:spPr>
            <p:txBody>
              <a:bodyPr lIns="168025" tIns="168025" rIns="168025" bIns="168025" rtlCol="0" anchor="ctr"/>
              <a:lstStyle/>
              <a:p>
                <a:pPr algn="ctr">
                  <a:lnSpc>
                    <a:spcPts val="1648"/>
                  </a:lnSpc>
                </a:pPr>
                <a:endParaRPr/>
              </a:p>
            </p:txBody>
          </p:sp>
        </p:grpSp>
        <p:grpSp>
          <p:nvGrpSpPr>
            <p:cNvPr id="89" name="Group 12">
              <a:extLst>
                <a:ext uri="{FF2B5EF4-FFF2-40B4-BE49-F238E27FC236}">
                  <a16:creationId xmlns:a16="http://schemas.microsoft.com/office/drawing/2014/main" id="{E845C153-B977-2B8C-FB1A-C21EF066F99D}"/>
                </a:ext>
              </a:extLst>
            </p:cNvPr>
            <p:cNvGrpSpPr/>
            <p:nvPr/>
          </p:nvGrpSpPr>
          <p:grpSpPr>
            <a:xfrm>
              <a:off x="3417365" y="1909259"/>
              <a:ext cx="11529264" cy="2629292"/>
              <a:chOff x="0" y="-28575"/>
              <a:chExt cx="1249199" cy="284885"/>
            </a:xfrm>
          </p:grpSpPr>
          <p:sp>
            <p:nvSpPr>
              <p:cNvPr id="93" name="Freeform 13">
                <a:extLst>
                  <a:ext uri="{FF2B5EF4-FFF2-40B4-BE49-F238E27FC236}">
                    <a16:creationId xmlns:a16="http://schemas.microsoft.com/office/drawing/2014/main" id="{02FEECB6-CD5D-5B74-7421-D08897BCCF1A}"/>
                  </a:ext>
                </a:extLst>
              </p:cNvPr>
              <p:cNvSpPr/>
              <p:nvPr/>
            </p:nvSpPr>
            <p:spPr>
              <a:xfrm>
                <a:off x="10838" y="214210"/>
                <a:ext cx="1238361" cy="42100"/>
              </a:xfrm>
              <a:custGeom>
                <a:avLst/>
                <a:gdLst/>
                <a:ahLst/>
                <a:cxnLst/>
                <a:rect l="l" t="t" r="r" b="b"/>
                <a:pathLst>
                  <a:path w="1238361" h="42100">
                    <a:moveTo>
                      <a:pt x="0" y="0"/>
                    </a:moveTo>
                    <a:lnTo>
                      <a:pt x="1238361" y="0"/>
                    </a:lnTo>
                    <a:lnTo>
                      <a:pt x="1238361" y="42100"/>
                    </a:lnTo>
                    <a:lnTo>
                      <a:pt x="0" y="42100"/>
                    </a:lnTo>
                    <a:close/>
                  </a:path>
                </a:pathLst>
              </a:custGeom>
              <a:solidFill>
                <a:srgbClr val="70BBD6"/>
              </a:solidFill>
            </p:spPr>
            <p:txBody>
              <a:bodyPr/>
              <a:lstStyle/>
              <a:p>
                <a:endParaRPr lang="en-GB" dirty="0"/>
              </a:p>
            </p:txBody>
          </p:sp>
          <p:sp>
            <p:nvSpPr>
              <p:cNvPr id="94" name="TextBox 14">
                <a:extLst>
                  <a:ext uri="{FF2B5EF4-FFF2-40B4-BE49-F238E27FC236}">
                    <a16:creationId xmlns:a16="http://schemas.microsoft.com/office/drawing/2014/main" id="{C360453C-5950-9340-ED35-5E46F2E37C2A}"/>
                  </a:ext>
                </a:extLst>
              </p:cNvPr>
              <p:cNvSpPr txBox="1"/>
              <p:nvPr/>
            </p:nvSpPr>
            <p:spPr>
              <a:xfrm>
                <a:off x="0" y="-28575"/>
                <a:ext cx="1238361" cy="70675"/>
              </a:xfrm>
              <a:prstGeom prst="rect">
                <a:avLst/>
              </a:prstGeom>
            </p:spPr>
            <p:txBody>
              <a:bodyPr lIns="168025" tIns="168025" rIns="168025" bIns="168025" rtlCol="0" anchor="ctr"/>
              <a:lstStyle/>
              <a:p>
                <a:pPr algn="ctr">
                  <a:lnSpc>
                    <a:spcPts val="1648"/>
                  </a:lnSpc>
                </a:pPr>
                <a:endParaRPr/>
              </a:p>
            </p:txBody>
          </p:sp>
        </p:grpSp>
        <p:sp>
          <p:nvSpPr>
            <p:cNvPr id="90" name="TextBox 32">
              <a:extLst>
                <a:ext uri="{FF2B5EF4-FFF2-40B4-BE49-F238E27FC236}">
                  <a16:creationId xmlns:a16="http://schemas.microsoft.com/office/drawing/2014/main" id="{B4FF3EC6-483E-112F-D902-E111739BBB28}"/>
                </a:ext>
              </a:extLst>
            </p:cNvPr>
            <p:cNvSpPr txBox="1"/>
            <p:nvPr/>
          </p:nvSpPr>
          <p:spPr>
            <a:xfrm>
              <a:off x="3717592" y="4812541"/>
              <a:ext cx="11129010" cy="3025807"/>
            </a:xfrm>
            <a:prstGeom prst="rect">
              <a:avLst/>
            </a:prstGeom>
          </p:spPr>
          <p:txBody>
            <a:bodyPr lIns="0" tIns="0" rIns="0" bIns="0" rtlCol="0" anchor="t">
              <a:spAutoFit/>
            </a:bodyPr>
            <a:lstStyle/>
            <a:p>
              <a:pPr algn="ctr">
                <a:lnSpc>
                  <a:spcPts val="4810"/>
                </a:lnSpc>
              </a:pPr>
              <a:r>
                <a:rPr lang="en-US" sz="3536" spc="31" dirty="0">
                  <a:solidFill>
                    <a:srgbClr val="000000"/>
                  </a:solidFill>
                  <a:latin typeface="Montserrat Classic"/>
                  <a:ea typeface="Montserrat Classic"/>
                  <a:cs typeface="Montserrat Classic"/>
                  <a:sym typeface="Montserrat Classic"/>
                </a:rPr>
                <a:t>Extreme weather is any weather that is </a:t>
              </a:r>
              <a:r>
                <a:rPr lang="en-US" sz="3536" b="1" spc="31" dirty="0">
                  <a:solidFill>
                    <a:srgbClr val="000000"/>
                  </a:solidFill>
                  <a:latin typeface="Montserrat Classic Bold"/>
                  <a:ea typeface="Montserrat Classic Bold"/>
                  <a:cs typeface="Montserrat Classic Bold"/>
                  <a:sym typeface="Montserrat Classic Bold"/>
                </a:rPr>
                <a:t>unusual</a:t>
              </a:r>
              <a:r>
                <a:rPr lang="en-US" sz="3536" spc="31" dirty="0">
                  <a:solidFill>
                    <a:srgbClr val="000000"/>
                  </a:solidFill>
                  <a:latin typeface="Montserrat Classic"/>
                  <a:ea typeface="Montserrat Classic"/>
                  <a:cs typeface="Montserrat Classic"/>
                  <a:sym typeface="Montserrat Classic"/>
                </a:rPr>
                <a:t> or </a:t>
              </a:r>
              <a:r>
                <a:rPr lang="en-US" sz="3536" b="1" spc="31" dirty="0">
                  <a:solidFill>
                    <a:srgbClr val="000000"/>
                  </a:solidFill>
                  <a:latin typeface="Montserrat Classic Bold"/>
                  <a:ea typeface="Montserrat Classic Bold"/>
                  <a:cs typeface="Montserrat Classic Bold"/>
                  <a:sym typeface="Montserrat Classic Bold"/>
                </a:rPr>
                <a:t>unexpected</a:t>
              </a:r>
              <a:r>
                <a:rPr lang="en-US" sz="3536" spc="31" dirty="0">
                  <a:solidFill>
                    <a:srgbClr val="000000"/>
                  </a:solidFill>
                  <a:latin typeface="Montserrat Classic"/>
                  <a:ea typeface="Montserrat Classic"/>
                  <a:cs typeface="Montserrat Classic"/>
                  <a:sym typeface="Montserrat Classic"/>
                </a:rPr>
                <a:t>. This can include severe or </a:t>
              </a:r>
              <a:r>
                <a:rPr lang="en-US" sz="3536" b="1" spc="31" dirty="0">
                  <a:solidFill>
                    <a:srgbClr val="000000"/>
                  </a:solidFill>
                  <a:latin typeface="Montserrat Classic Bold"/>
                  <a:ea typeface="Montserrat Classic Bold"/>
                  <a:cs typeface="Montserrat Classic Bold"/>
                  <a:sym typeface="Montserrat Classic Bold"/>
                </a:rPr>
                <a:t>unseasonal</a:t>
              </a:r>
              <a:r>
                <a:rPr lang="en-US" sz="3536" spc="31" dirty="0">
                  <a:solidFill>
                    <a:srgbClr val="000000"/>
                  </a:solidFill>
                  <a:latin typeface="Montserrat Classic"/>
                  <a:ea typeface="Montserrat Classic"/>
                  <a:cs typeface="Montserrat Classic"/>
                  <a:sym typeface="Montserrat Classic"/>
                </a:rPr>
                <a:t> weather. In the UK, warnings are issued if extreme weather is expected to help people prepare and stay safe.</a:t>
              </a:r>
              <a:endParaRPr lang="en-US" sz="3536" spc="31" dirty="0">
                <a:solidFill>
                  <a:srgbClr val="000000"/>
                </a:solidFill>
                <a:latin typeface="Montserrat Classic"/>
                <a:ea typeface="Montserrat Classic"/>
                <a:cs typeface="Montserrat Classic"/>
                <a:sym typeface="Montserrat Classic"/>
                <a:hlinkClick r:id="rId5" tooltip="https://www.bing.com/ck/a?!&amp;&amp;p=27a2829973d96675JmltdHM9MTcxNzQ1OTIwMCZpZ3VpZD0yZGMzZDdmZC1hYTI1LTYyYjQtMzFkMy1jMzgzYWI1ZjYzNTcmaW5zaWQ9NTc1MQ&amp;ptn=3&amp;ver=2&amp;hsh=3&amp;fclid=2dc3d7fd-aa25-62b4-31d3-c383ab5f6357&amp;psq=ks3+weather+definition&amp;u=a1aHR0cHM6Ly93d3cuYmJjLmNvLnVrL2JpdGVzaXplL3RvcGljcy96eDM4cTZmL2FydGljbGVzL3pxbmIzajY&amp;ntb=1"/>
              </a:endParaRPr>
            </a:p>
          </p:txBody>
        </p:sp>
        <p:sp>
          <p:nvSpPr>
            <p:cNvPr id="91" name="Rectangle: Rounded Corners 90">
              <a:extLst>
                <a:ext uri="{FF2B5EF4-FFF2-40B4-BE49-F238E27FC236}">
                  <a16:creationId xmlns:a16="http://schemas.microsoft.com/office/drawing/2014/main" id="{19D7E315-8D6B-3061-0C23-285A3BD6E13F}"/>
                </a:ext>
              </a:extLst>
            </p:cNvPr>
            <p:cNvSpPr/>
            <p:nvPr/>
          </p:nvSpPr>
          <p:spPr>
            <a:xfrm>
              <a:off x="3494966" y="3390900"/>
              <a:ext cx="11470486" cy="914400"/>
            </a:xfrm>
            <a:prstGeom prst="roundRect">
              <a:avLst/>
            </a:prstGeom>
            <a:solidFill>
              <a:srgbClr val="70BB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TextBox 33">
              <a:extLst>
                <a:ext uri="{FF2B5EF4-FFF2-40B4-BE49-F238E27FC236}">
                  <a16:creationId xmlns:a16="http://schemas.microsoft.com/office/drawing/2014/main" id="{D2D678EF-9B3C-3A01-C39E-37DD3E7D3004}"/>
                </a:ext>
              </a:extLst>
            </p:cNvPr>
            <p:cNvSpPr txBox="1"/>
            <p:nvPr/>
          </p:nvSpPr>
          <p:spPr>
            <a:xfrm>
              <a:off x="4623307" y="3466384"/>
              <a:ext cx="9529105" cy="1069194"/>
            </a:xfrm>
            <a:prstGeom prst="rect">
              <a:avLst/>
            </a:prstGeom>
          </p:spPr>
          <p:txBody>
            <a:bodyPr lIns="0" tIns="0" rIns="0" bIns="0" rtlCol="0" anchor="t">
              <a:spAutoFit/>
            </a:bodyPr>
            <a:lstStyle/>
            <a:p>
              <a:pPr algn="ctr">
                <a:lnSpc>
                  <a:spcPts val="9018"/>
                </a:lnSpc>
                <a:spcBef>
                  <a:spcPct val="0"/>
                </a:spcBef>
              </a:pPr>
              <a:r>
                <a:rPr lang="en-US" sz="6329" b="1" dirty="0">
                  <a:solidFill>
                    <a:srgbClr val="000000"/>
                  </a:solidFill>
                  <a:latin typeface="Montserrat Classic Bold"/>
                  <a:ea typeface="Montserrat Classic Bold"/>
                  <a:cs typeface="Montserrat Classic Bold"/>
                  <a:sym typeface="Montserrat Classic Bold"/>
                </a:rPr>
                <a:t>EXTREME WEATHER</a:t>
              </a:r>
            </a:p>
          </p:txBody>
        </p:sp>
      </p:grpSp>
      <p:sp>
        <p:nvSpPr>
          <p:cNvPr id="84" name="Freeform 84"/>
          <p:cNvSpPr/>
          <p:nvPr/>
        </p:nvSpPr>
        <p:spPr>
          <a:xfrm>
            <a:off x="1333500" y="7342729"/>
            <a:ext cx="3522281" cy="2549251"/>
          </a:xfrm>
          <a:custGeom>
            <a:avLst/>
            <a:gdLst/>
            <a:ahLst/>
            <a:cxnLst/>
            <a:rect l="l" t="t" r="r" b="b"/>
            <a:pathLst>
              <a:path w="3522281" h="2549251">
                <a:moveTo>
                  <a:pt x="0" y="0"/>
                </a:moveTo>
                <a:lnTo>
                  <a:pt x="3522281" y="0"/>
                </a:lnTo>
                <a:lnTo>
                  <a:pt x="3522281" y="2549251"/>
                </a:lnTo>
                <a:lnTo>
                  <a:pt x="0" y="2549251"/>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GB"/>
          </a:p>
        </p:txBody>
      </p:sp>
      <p:sp>
        <p:nvSpPr>
          <p:cNvPr id="2" name="TextBox 15">
            <a:extLst>
              <a:ext uri="{FF2B5EF4-FFF2-40B4-BE49-F238E27FC236}">
                <a16:creationId xmlns:a16="http://schemas.microsoft.com/office/drawing/2014/main" id="{5D5D1DC9-FEAF-CF60-7027-9C1F9946DBB6}"/>
              </a:ext>
            </a:extLst>
          </p:cNvPr>
          <p:cNvSpPr txBox="1"/>
          <p:nvPr/>
        </p:nvSpPr>
        <p:spPr>
          <a:xfrm>
            <a:off x="16842433" y="187517"/>
            <a:ext cx="1209823" cy="227178"/>
          </a:xfrm>
          <a:prstGeom prst="rect">
            <a:avLst/>
          </a:prstGeom>
        </p:spPr>
        <p:txBody>
          <a:bodyPr wrap="square" lIns="0" tIns="0" rIns="0" bIns="0" rtlCol="0" anchor="t">
            <a:spAutoFit/>
          </a:bodyPr>
          <a:lstStyle/>
          <a:p>
            <a:pPr algn="ctr">
              <a:lnSpc>
                <a:spcPts val="1959"/>
              </a:lnSpc>
              <a:spcBef>
                <a:spcPct val="0"/>
              </a:spcBef>
            </a:pPr>
            <a:r>
              <a:rPr lang="en-US" sz="1399" dirty="0">
                <a:solidFill>
                  <a:srgbClr val="000000"/>
                </a:solidFill>
                <a:latin typeface="Montserrat Classic"/>
                <a:ea typeface="Montserrat Classic"/>
                <a:cs typeface="Montserrat Classic"/>
                <a:sym typeface="Montserrat Classic"/>
              </a:rPr>
              <a:t>FT Q C50 R2</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Freeform 2">
            <a:extLst>
              <a:ext uri="{FF2B5EF4-FFF2-40B4-BE49-F238E27FC236}">
                <a16:creationId xmlns:a16="http://schemas.microsoft.com/office/drawing/2014/main" id="{EADCD441-B6A4-FE72-2C09-B8A670264007}"/>
              </a:ext>
            </a:extLst>
          </p:cNvPr>
          <p:cNvSpPr>
            <a:spLocks noGrp="1" noRot="1" noMove="1" noResize="1" noEditPoints="1" noAdjustHandles="1" noChangeArrowheads="1" noChangeShapeType="1"/>
          </p:cNvSpPr>
          <p:nvPr/>
        </p:nvSpPr>
        <p:spPr>
          <a:xfrm>
            <a:off x="323852" y="-3139650"/>
            <a:ext cx="17964148" cy="17964148"/>
          </a:xfrm>
          <a:custGeom>
            <a:avLst/>
            <a:gdLst/>
            <a:ahLst/>
            <a:cxnLst/>
            <a:rect l="l" t="t" r="r" b="b"/>
            <a:pathLst>
              <a:path w="17964148" h="17964148">
                <a:moveTo>
                  <a:pt x="0" y="0"/>
                </a:moveTo>
                <a:lnTo>
                  <a:pt x="17964148" y="0"/>
                </a:lnTo>
                <a:lnTo>
                  <a:pt x="17964148" y="17964147"/>
                </a:lnTo>
                <a:lnTo>
                  <a:pt x="0" y="17964147"/>
                </a:lnTo>
                <a:lnTo>
                  <a:pt x="0" y="0"/>
                </a:lnTo>
                <a:close/>
              </a:path>
            </a:pathLst>
          </a:custGeom>
          <a:blipFill>
            <a:blip r:embed="rId2">
              <a:alphaModFix amt="10999"/>
            </a:blip>
            <a:stretch>
              <a:fillRect/>
            </a:stretch>
          </a:blipFill>
        </p:spPr>
        <p:txBody>
          <a:bodyPr/>
          <a:lstStyle/>
          <a:p>
            <a:endParaRPr lang="en-GB"/>
          </a:p>
        </p:txBody>
      </p:sp>
      <p:sp>
        <p:nvSpPr>
          <p:cNvPr id="3" name="Freeform 3"/>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3"/>
            <a:stretch>
              <a:fillRect l="-21116" r="-19874" b="-67942"/>
            </a:stretch>
          </a:blipFill>
        </p:spPr>
        <p:txBody>
          <a:bodyPr/>
          <a:lstStyle/>
          <a:p>
            <a:endParaRPr lang="en-GB"/>
          </a:p>
        </p:txBody>
      </p:sp>
      <p:grpSp>
        <p:nvGrpSpPr>
          <p:cNvPr id="4" name="Group 4"/>
          <p:cNvGrpSpPr/>
          <p:nvPr/>
        </p:nvGrpSpPr>
        <p:grpSpPr>
          <a:xfrm>
            <a:off x="0" y="651219"/>
            <a:ext cx="18775720" cy="1250020"/>
            <a:chOff x="0" y="0"/>
            <a:chExt cx="7425681" cy="494375"/>
          </a:xfrm>
        </p:grpSpPr>
        <p:sp>
          <p:nvSpPr>
            <p:cNvPr id="5" name="Freeform 5"/>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6" name="TextBox 6"/>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7" name="Freeform 7"/>
          <p:cNvSpPr/>
          <p:nvPr/>
        </p:nvSpPr>
        <p:spPr>
          <a:xfrm>
            <a:off x="1445567" y="142015"/>
            <a:ext cx="2339840" cy="2336915"/>
          </a:xfrm>
          <a:custGeom>
            <a:avLst/>
            <a:gdLst/>
            <a:ahLst/>
            <a:cxnLst/>
            <a:rect l="l" t="t" r="r" b="b"/>
            <a:pathLst>
              <a:path w="2339840" h="2336915">
                <a:moveTo>
                  <a:pt x="0" y="0"/>
                </a:moveTo>
                <a:lnTo>
                  <a:pt x="2339840" y="0"/>
                </a:lnTo>
                <a:lnTo>
                  <a:pt x="2339840" y="2336916"/>
                </a:lnTo>
                <a:lnTo>
                  <a:pt x="0" y="2336916"/>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grpSp>
        <p:nvGrpSpPr>
          <p:cNvPr id="82" name="Group 82"/>
          <p:cNvGrpSpPr/>
          <p:nvPr/>
        </p:nvGrpSpPr>
        <p:grpSpPr>
          <a:xfrm>
            <a:off x="3306128" y="7496175"/>
            <a:ext cx="1108710" cy="1693545"/>
            <a:chOff x="0" y="0"/>
            <a:chExt cx="1478280" cy="2258060"/>
          </a:xfrm>
        </p:grpSpPr>
        <p:sp>
          <p:nvSpPr>
            <p:cNvPr id="83" name="Freeform 83"/>
            <p:cNvSpPr/>
            <p:nvPr/>
          </p:nvSpPr>
          <p:spPr>
            <a:xfrm>
              <a:off x="46990" y="46990"/>
              <a:ext cx="1381760" cy="2170430"/>
            </a:xfrm>
            <a:custGeom>
              <a:avLst/>
              <a:gdLst/>
              <a:ahLst/>
              <a:cxnLst/>
              <a:rect l="l" t="t" r="r" b="b"/>
              <a:pathLst>
                <a:path w="1381760" h="2170430">
                  <a:moveTo>
                    <a:pt x="223520" y="93980"/>
                  </a:moveTo>
                  <a:cubicBezTo>
                    <a:pt x="223520" y="168910"/>
                    <a:pt x="242570" y="198120"/>
                    <a:pt x="248920" y="226060"/>
                  </a:cubicBezTo>
                  <a:cubicBezTo>
                    <a:pt x="254000" y="254000"/>
                    <a:pt x="254000" y="273050"/>
                    <a:pt x="255270" y="312420"/>
                  </a:cubicBezTo>
                  <a:cubicBezTo>
                    <a:pt x="259080" y="389890"/>
                    <a:pt x="269240" y="552450"/>
                    <a:pt x="260350" y="664210"/>
                  </a:cubicBezTo>
                  <a:cubicBezTo>
                    <a:pt x="252730" y="769620"/>
                    <a:pt x="219710" y="859790"/>
                    <a:pt x="209550" y="963930"/>
                  </a:cubicBezTo>
                  <a:cubicBezTo>
                    <a:pt x="198120" y="1076960"/>
                    <a:pt x="193040" y="1191260"/>
                    <a:pt x="199390" y="1315720"/>
                  </a:cubicBezTo>
                  <a:cubicBezTo>
                    <a:pt x="208280" y="1456690"/>
                    <a:pt x="236220" y="1675130"/>
                    <a:pt x="262890" y="1765300"/>
                  </a:cubicBezTo>
                  <a:cubicBezTo>
                    <a:pt x="275590" y="1805940"/>
                    <a:pt x="284480" y="1828800"/>
                    <a:pt x="304800" y="1851660"/>
                  </a:cubicBezTo>
                  <a:cubicBezTo>
                    <a:pt x="325120" y="1873250"/>
                    <a:pt x="350520" y="1885950"/>
                    <a:pt x="386080" y="1897380"/>
                  </a:cubicBezTo>
                  <a:cubicBezTo>
                    <a:pt x="438150" y="1915160"/>
                    <a:pt x="513080" y="1917700"/>
                    <a:pt x="598170" y="1924050"/>
                  </a:cubicBezTo>
                  <a:cubicBezTo>
                    <a:pt x="722630" y="1931670"/>
                    <a:pt x="930910" y="1915160"/>
                    <a:pt x="1062990" y="1927860"/>
                  </a:cubicBezTo>
                  <a:cubicBezTo>
                    <a:pt x="1162050" y="1936750"/>
                    <a:pt x="1275080" y="1946910"/>
                    <a:pt x="1324610" y="1972310"/>
                  </a:cubicBezTo>
                  <a:cubicBezTo>
                    <a:pt x="1348740" y="1985010"/>
                    <a:pt x="1360170" y="2002790"/>
                    <a:pt x="1369060" y="2016760"/>
                  </a:cubicBezTo>
                  <a:cubicBezTo>
                    <a:pt x="1375410" y="2026920"/>
                    <a:pt x="1377950" y="2035810"/>
                    <a:pt x="1379220" y="2047240"/>
                  </a:cubicBezTo>
                  <a:cubicBezTo>
                    <a:pt x="1380490" y="2065020"/>
                    <a:pt x="1377950" y="2091690"/>
                    <a:pt x="1367790" y="2109470"/>
                  </a:cubicBezTo>
                  <a:cubicBezTo>
                    <a:pt x="1357630" y="2127250"/>
                    <a:pt x="1338580" y="2145030"/>
                    <a:pt x="1320800" y="2152650"/>
                  </a:cubicBezTo>
                  <a:cubicBezTo>
                    <a:pt x="1303020" y="2160270"/>
                    <a:pt x="1277620" y="2162810"/>
                    <a:pt x="1257300" y="2157730"/>
                  </a:cubicBezTo>
                  <a:cubicBezTo>
                    <a:pt x="1238250" y="2153920"/>
                    <a:pt x="1216660" y="2139950"/>
                    <a:pt x="1203960" y="2124710"/>
                  </a:cubicBezTo>
                  <a:cubicBezTo>
                    <a:pt x="1191260" y="2109470"/>
                    <a:pt x="1182370" y="2085340"/>
                    <a:pt x="1182370" y="2065020"/>
                  </a:cubicBezTo>
                  <a:cubicBezTo>
                    <a:pt x="1181100" y="2044700"/>
                    <a:pt x="1191260" y="2019300"/>
                    <a:pt x="1200150" y="2004060"/>
                  </a:cubicBezTo>
                  <a:cubicBezTo>
                    <a:pt x="1206500" y="1993900"/>
                    <a:pt x="1214120" y="1987550"/>
                    <a:pt x="1223010" y="1981200"/>
                  </a:cubicBezTo>
                  <a:cubicBezTo>
                    <a:pt x="1230630" y="1976120"/>
                    <a:pt x="1239520" y="1969770"/>
                    <a:pt x="1250950" y="1967230"/>
                  </a:cubicBezTo>
                  <a:cubicBezTo>
                    <a:pt x="1267460" y="1963420"/>
                    <a:pt x="1295400" y="1962150"/>
                    <a:pt x="1314450" y="1968500"/>
                  </a:cubicBezTo>
                  <a:cubicBezTo>
                    <a:pt x="1333500" y="1974850"/>
                    <a:pt x="1352550" y="1991360"/>
                    <a:pt x="1363980" y="2007870"/>
                  </a:cubicBezTo>
                  <a:cubicBezTo>
                    <a:pt x="1375410" y="2024380"/>
                    <a:pt x="1381760" y="2048510"/>
                    <a:pt x="1379220" y="2068830"/>
                  </a:cubicBezTo>
                  <a:cubicBezTo>
                    <a:pt x="1377950" y="2089150"/>
                    <a:pt x="1369060" y="2112010"/>
                    <a:pt x="1355090" y="2127250"/>
                  </a:cubicBezTo>
                  <a:cubicBezTo>
                    <a:pt x="1342390" y="2142490"/>
                    <a:pt x="1327150" y="2153920"/>
                    <a:pt x="1300480" y="2159000"/>
                  </a:cubicBezTo>
                  <a:cubicBezTo>
                    <a:pt x="1244600" y="2170430"/>
                    <a:pt x="1121410" y="2129790"/>
                    <a:pt x="1019810" y="2122170"/>
                  </a:cubicBezTo>
                  <a:cubicBezTo>
                    <a:pt x="899160" y="2114550"/>
                    <a:pt x="751840" y="2132330"/>
                    <a:pt x="624840" y="2123440"/>
                  </a:cubicBezTo>
                  <a:cubicBezTo>
                    <a:pt x="505460" y="2113280"/>
                    <a:pt x="355600" y="2092960"/>
                    <a:pt x="280670" y="2068830"/>
                  </a:cubicBezTo>
                  <a:cubicBezTo>
                    <a:pt x="240030" y="2056130"/>
                    <a:pt x="215900" y="2044700"/>
                    <a:pt x="193040" y="2024380"/>
                  </a:cubicBezTo>
                  <a:cubicBezTo>
                    <a:pt x="171450" y="2006600"/>
                    <a:pt x="160020" y="1983740"/>
                    <a:pt x="143510" y="1954530"/>
                  </a:cubicBezTo>
                  <a:cubicBezTo>
                    <a:pt x="118110" y="1911350"/>
                    <a:pt x="87630" y="1850390"/>
                    <a:pt x="67310" y="1785620"/>
                  </a:cubicBezTo>
                  <a:cubicBezTo>
                    <a:pt x="43180" y="1701800"/>
                    <a:pt x="29210" y="1576070"/>
                    <a:pt x="19050" y="1490980"/>
                  </a:cubicBezTo>
                  <a:cubicBezTo>
                    <a:pt x="10160" y="1424940"/>
                    <a:pt x="6350" y="1380490"/>
                    <a:pt x="3810" y="1315720"/>
                  </a:cubicBezTo>
                  <a:cubicBezTo>
                    <a:pt x="0" y="1235710"/>
                    <a:pt x="2540" y="1126490"/>
                    <a:pt x="6350" y="1046480"/>
                  </a:cubicBezTo>
                  <a:cubicBezTo>
                    <a:pt x="8890" y="981710"/>
                    <a:pt x="8890" y="930910"/>
                    <a:pt x="19050" y="872490"/>
                  </a:cubicBezTo>
                  <a:cubicBezTo>
                    <a:pt x="30480" y="810260"/>
                    <a:pt x="62230" y="758190"/>
                    <a:pt x="72390" y="684530"/>
                  </a:cubicBezTo>
                  <a:cubicBezTo>
                    <a:pt x="87630" y="584200"/>
                    <a:pt x="83820" y="424180"/>
                    <a:pt x="77470" y="322580"/>
                  </a:cubicBezTo>
                  <a:cubicBezTo>
                    <a:pt x="73660" y="248920"/>
                    <a:pt x="50800" y="177800"/>
                    <a:pt x="50800" y="129540"/>
                  </a:cubicBezTo>
                  <a:cubicBezTo>
                    <a:pt x="50800" y="100330"/>
                    <a:pt x="52070" y="78740"/>
                    <a:pt x="59690" y="58420"/>
                  </a:cubicBezTo>
                  <a:cubicBezTo>
                    <a:pt x="68580" y="40640"/>
                    <a:pt x="82550" y="21590"/>
                    <a:pt x="97790" y="12700"/>
                  </a:cubicBezTo>
                  <a:cubicBezTo>
                    <a:pt x="114300" y="3810"/>
                    <a:pt x="139700" y="0"/>
                    <a:pt x="157480" y="3810"/>
                  </a:cubicBezTo>
                  <a:cubicBezTo>
                    <a:pt x="175260" y="7620"/>
                    <a:pt x="196850" y="21590"/>
                    <a:pt x="208280" y="35560"/>
                  </a:cubicBezTo>
                  <a:cubicBezTo>
                    <a:pt x="218440" y="50800"/>
                    <a:pt x="223520" y="93980"/>
                    <a:pt x="223520" y="93980"/>
                  </a:cubicBezTo>
                </a:path>
              </a:pathLst>
            </a:custGeom>
            <a:solidFill>
              <a:srgbClr val="FFFFFF"/>
            </a:solidFill>
            <a:ln cap="sq">
              <a:noFill/>
              <a:prstDash val="solid"/>
              <a:miter/>
            </a:ln>
          </p:spPr>
          <p:txBody>
            <a:bodyPr/>
            <a:lstStyle/>
            <a:p>
              <a:endParaRPr lang="en-GB"/>
            </a:p>
          </p:txBody>
        </p:sp>
      </p:grpSp>
      <p:sp>
        <p:nvSpPr>
          <p:cNvPr id="85" name="TextBox 85"/>
          <p:cNvSpPr txBox="1"/>
          <p:nvPr/>
        </p:nvSpPr>
        <p:spPr>
          <a:xfrm>
            <a:off x="4310338" y="784538"/>
            <a:ext cx="9667324" cy="937570"/>
          </a:xfrm>
          <a:prstGeom prst="rect">
            <a:avLst/>
          </a:prstGeom>
        </p:spPr>
        <p:txBody>
          <a:bodyPr lIns="0" tIns="0" rIns="0" bIns="0" rtlCol="0" anchor="t">
            <a:spAutoFit/>
          </a:bodyPr>
          <a:lstStyle/>
          <a:p>
            <a:pPr algn="ctr">
              <a:lnSpc>
                <a:spcPts val="7645"/>
              </a:lnSpc>
              <a:spcBef>
                <a:spcPct val="0"/>
              </a:spcBef>
            </a:pPr>
            <a:r>
              <a:rPr lang="en-US" sz="5461" b="1">
                <a:solidFill>
                  <a:srgbClr val="FFFFFF"/>
                </a:solidFill>
                <a:latin typeface="Montserrat Classic Bold"/>
                <a:ea typeface="Montserrat Classic Bold"/>
                <a:cs typeface="Montserrat Classic Bold"/>
                <a:sym typeface="Montserrat Classic Bold"/>
              </a:rPr>
              <a:t>Extreme Weather in the UK</a:t>
            </a:r>
          </a:p>
        </p:txBody>
      </p:sp>
      <p:sp>
        <p:nvSpPr>
          <p:cNvPr id="86" name="TextBox 86"/>
          <p:cNvSpPr txBox="1"/>
          <p:nvPr/>
        </p:nvSpPr>
        <p:spPr>
          <a:xfrm>
            <a:off x="2117085" y="2084935"/>
            <a:ext cx="14053831" cy="1429386"/>
          </a:xfrm>
          <a:prstGeom prst="rect">
            <a:avLst/>
          </a:prstGeom>
        </p:spPr>
        <p:txBody>
          <a:bodyPr lIns="0" tIns="0" rIns="0" bIns="0" rtlCol="0" anchor="t">
            <a:spAutoFit/>
          </a:bodyPr>
          <a:lstStyle/>
          <a:p>
            <a:pPr algn="ctr">
              <a:lnSpc>
                <a:spcPts val="5739"/>
              </a:lnSpc>
            </a:pPr>
            <a:r>
              <a:rPr lang="en-US" sz="4099" b="1">
                <a:solidFill>
                  <a:srgbClr val="000000"/>
                </a:solidFill>
                <a:latin typeface="Montserrat Classic Bold"/>
                <a:ea typeface="Montserrat Classic Bold"/>
                <a:cs typeface="Montserrat Classic Bold"/>
                <a:sym typeface="Montserrat Classic Bold"/>
              </a:rPr>
              <a:t>TASK: </a:t>
            </a:r>
          </a:p>
          <a:p>
            <a:pPr algn="ctr">
              <a:lnSpc>
                <a:spcPts val="5739"/>
              </a:lnSpc>
              <a:spcBef>
                <a:spcPct val="0"/>
              </a:spcBef>
            </a:pPr>
            <a:r>
              <a:rPr lang="en-US" sz="4099">
                <a:solidFill>
                  <a:srgbClr val="000000"/>
                </a:solidFill>
                <a:latin typeface="Montserrat Classic"/>
                <a:ea typeface="Montserrat Classic"/>
                <a:cs typeface="Montserrat Classic"/>
                <a:sym typeface="Montserrat Classic"/>
              </a:rPr>
              <a:t>Copy this definition onto your worksheets </a:t>
            </a:r>
          </a:p>
        </p:txBody>
      </p:sp>
      <p:sp>
        <p:nvSpPr>
          <p:cNvPr id="87" name="Freeform 87"/>
          <p:cNvSpPr/>
          <p:nvPr/>
        </p:nvSpPr>
        <p:spPr>
          <a:xfrm>
            <a:off x="14379130" y="1582620"/>
            <a:ext cx="2155106" cy="2079837"/>
          </a:xfrm>
          <a:custGeom>
            <a:avLst/>
            <a:gdLst/>
            <a:ahLst/>
            <a:cxnLst/>
            <a:rect l="l" t="t" r="r" b="b"/>
            <a:pathLst>
              <a:path w="2155106" h="2079837">
                <a:moveTo>
                  <a:pt x="0" y="0"/>
                </a:moveTo>
                <a:lnTo>
                  <a:pt x="2155106" y="0"/>
                </a:lnTo>
                <a:lnTo>
                  <a:pt x="2155106" y="2079836"/>
                </a:lnTo>
                <a:lnTo>
                  <a:pt x="0" y="2079836"/>
                </a:lnTo>
                <a:lnTo>
                  <a:pt x="0" y="0"/>
                </a:lnTo>
                <a:close/>
              </a:path>
            </a:pathLst>
          </a:custGeom>
          <a:blipFill>
            <a:blip r:embed="rId5"/>
            <a:stretch>
              <a:fillRect l="-175504" t="-9636" r="-45209" b="-80941"/>
            </a:stretch>
          </a:blipFill>
        </p:spPr>
        <p:txBody>
          <a:bodyPr/>
          <a:lstStyle/>
          <a:p>
            <a:endParaRPr lang="en-GB"/>
          </a:p>
        </p:txBody>
      </p:sp>
      <p:grpSp>
        <p:nvGrpSpPr>
          <p:cNvPr id="89" name="Group 88">
            <a:extLst>
              <a:ext uri="{FF2B5EF4-FFF2-40B4-BE49-F238E27FC236}">
                <a16:creationId xmlns:a16="http://schemas.microsoft.com/office/drawing/2014/main" id="{A58E47E0-9E5C-66C6-608A-F6C0C497C48C}"/>
              </a:ext>
            </a:extLst>
          </p:cNvPr>
          <p:cNvGrpSpPr/>
          <p:nvPr/>
        </p:nvGrpSpPr>
        <p:grpSpPr>
          <a:xfrm>
            <a:off x="3531882" y="2324013"/>
            <a:ext cx="11548087" cy="6209025"/>
            <a:chOff x="3417365" y="1909259"/>
            <a:chExt cx="11548087" cy="6209025"/>
          </a:xfrm>
        </p:grpSpPr>
        <p:grpSp>
          <p:nvGrpSpPr>
            <p:cNvPr id="90" name="Group 9">
              <a:extLst>
                <a:ext uri="{FF2B5EF4-FFF2-40B4-BE49-F238E27FC236}">
                  <a16:creationId xmlns:a16="http://schemas.microsoft.com/office/drawing/2014/main" id="{5E42B5C4-5C92-1A10-D4D8-EE9D66B2B7C8}"/>
                </a:ext>
              </a:extLst>
            </p:cNvPr>
            <p:cNvGrpSpPr/>
            <p:nvPr/>
          </p:nvGrpSpPr>
          <p:grpSpPr>
            <a:xfrm>
              <a:off x="3494965" y="3387614"/>
              <a:ext cx="11451664" cy="4730670"/>
              <a:chOff x="0" y="0"/>
              <a:chExt cx="1240791" cy="512570"/>
            </a:xfrm>
          </p:grpSpPr>
          <p:sp>
            <p:nvSpPr>
              <p:cNvPr id="97" name="Freeform 10">
                <a:extLst>
                  <a:ext uri="{FF2B5EF4-FFF2-40B4-BE49-F238E27FC236}">
                    <a16:creationId xmlns:a16="http://schemas.microsoft.com/office/drawing/2014/main" id="{BB483EE6-9ECB-4F5A-770C-1795695D384F}"/>
                  </a:ext>
                </a:extLst>
              </p:cNvPr>
              <p:cNvSpPr/>
              <p:nvPr/>
            </p:nvSpPr>
            <p:spPr>
              <a:xfrm>
                <a:off x="0" y="0"/>
                <a:ext cx="1240791" cy="512570"/>
              </a:xfrm>
              <a:custGeom>
                <a:avLst/>
                <a:gdLst/>
                <a:ahLst/>
                <a:cxnLst/>
                <a:rect l="l" t="t" r="r" b="b"/>
                <a:pathLst>
                  <a:path w="1240791" h="512570">
                    <a:moveTo>
                      <a:pt x="25014" y="0"/>
                    </a:moveTo>
                    <a:lnTo>
                      <a:pt x="1215778" y="0"/>
                    </a:lnTo>
                    <a:cubicBezTo>
                      <a:pt x="1229592" y="0"/>
                      <a:pt x="1240791" y="11199"/>
                      <a:pt x="1240791" y="25014"/>
                    </a:cubicBezTo>
                    <a:lnTo>
                      <a:pt x="1240791" y="487556"/>
                    </a:lnTo>
                    <a:cubicBezTo>
                      <a:pt x="1240791" y="501370"/>
                      <a:pt x="1229592" y="512570"/>
                      <a:pt x="1215778" y="512570"/>
                    </a:cubicBezTo>
                    <a:lnTo>
                      <a:pt x="25014" y="512570"/>
                    </a:lnTo>
                    <a:cubicBezTo>
                      <a:pt x="11199" y="512570"/>
                      <a:pt x="0" y="501370"/>
                      <a:pt x="0" y="487556"/>
                    </a:cubicBezTo>
                    <a:lnTo>
                      <a:pt x="0" y="25014"/>
                    </a:lnTo>
                    <a:cubicBezTo>
                      <a:pt x="0" y="11199"/>
                      <a:pt x="11199" y="0"/>
                      <a:pt x="25014" y="0"/>
                    </a:cubicBezTo>
                    <a:close/>
                  </a:path>
                </a:pathLst>
              </a:custGeom>
              <a:solidFill>
                <a:srgbClr val="FFFFFF"/>
              </a:solidFill>
              <a:ln w="38100" cap="rnd">
                <a:solidFill>
                  <a:srgbClr val="70BBD6"/>
                </a:solidFill>
                <a:prstDash val="solid"/>
                <a:round/>
              </a:ln>
            </p:spPr>
            <p:txBody>
              <a:bodyPr/>
              <a:lstStyle/>
              <a:p>
                <a:endParaRPr lang="en-GB"/>
              </a:p>
            </p:txBody>
          </p:sp>
          <p:sp>
            <p:nvSpPr>
              <p:cNvPr id="98" name="TextBox 11">
                <a:extLst>
                  <a:ext uri="{FF2B5EF4-FFF2-40B4-BE49-F238E27FC236}">
                    <a16:creationId xmlns:a16="http://schemas.microsoft.com/office/drawing/2014/main" id="{660B36D8-32A9-99BA-2163-3090B538DC52}"/>
                  </a:ext>
                </a:extLst>
              </p:cNvPr>
              <p:cNvSpPr txBox="1"/>
              <p:nvPr/>
            </p:nvSpPr>
            <p:spPr>
              <a:xfrm>
                <a:off x="0" y="-28575"/>
                <a:ext cx="1240791" cy="541145"/>
              </a:xfrm>
              <a:prstGeom prst="rect">
                <a:avLst/>
              </a:prstGeom>
            </p:spPr>
            <p:txBody>
              <a:bodyPr lIns="168025" tIns="168025" rIns="168025" bIns="168025" rtlCol="0" anchor="ctr"/>
              <a:lstStyle/>
              <a:p>
                <a:pPr algn="ctr">
                  <a:lnSpc>
                    <a:spcPts val="1648"/>
                  </a:lnSpc>
                </a:pPr>
                <a:endParaRPr/>
              </a:p>
            </p:txBody>
          </p:sp>
        </p:grpSp>
        <p:grpSp>
          <p:nvGrpSpPr>
            <p:cNvPr id="91" name="Group 12">
              <a:extLst>
                <a:ext uri="{FF2B5EF4-FFF2-40B4-BE49-F238E27FC236}">
                  <a16:creationId xmlns:a16="http://schemas.microsoft.com/office/drawing/2014/main" id="{7B5AC2F4-B733-C699-5F9D-9F22B522EBBB}"/>
                </a:ext>
              </a:extLst>
            </p:cNvPr>
            <p:cNvGrpSpPr/>
            <p:nvPr/>
          </p:nvGrpSpPr>
          <p:grpSpPr>
            <a:xfrm>
              <a:off x="3417365" y="1909259"/>
              <a:ext cx="11529264" cy="2629292"/>
              <a:chOff x="0" y="-28575"/>
              <a:chExt cx="1249199" cy="284885"/>
            </a:xfrm>
          </p:grpSpPr>
          <p:sp>
            <p:nvSpPr>
              <p:cNvPr id="95" name="Freeform 13">
                <a:extLst>
                  <a:ext uri="{FF2B5EF4-FFF2-40B4-BE49-F238E27FC236}">
                    <a16:creationId xmlns:a16="http://schemas.microsoft.com/office/drawing/2014/main" id="{DDB64472-9D78-93EF-5489-3DA47CEF13E8}"/>
                  </a:ext>
                </a:extLst>
              </p:cNvPr>
              <p:cNvSpPr/>
              <p:nvPr/>
            </p:nvSpPr>
            <p:spPr>
              <a:xfrm>
                <a:off x="10838" y="214210"/>
                <a:ext cx="1238361" cy="42100"/>
              </a:xfrm>
              <a:custGeom>
                <a:avLst/>
                <a:gdLst/>
                <a:ahLst/>
                <a:cxnLst/>
                <a:rect l="l" t="t" r="r" b="b"/>
                <a:pathLst>
                  <a:path w="1238361" h="42100">
                    <a:moveTo>
                      <a:pt x="0" y="0"/>
                    </a:moveTo>
                    <a:lnTo>
                      <a:pt x="1238361" y="0"/>
                    </a:lnTo>
                    <a:lnTo>
                      <a:pt x="1238361" y="42100"/>
                    </a:lnTo>
                    <a:lnTo>
                      <a:pt x="0" y="42100"/>
                    </a:lnTo>
                    <a:close/>
                  </a:path>
                </a:pathLst>
              </a:custGeom>
              <a:solidFill>
                <a:srgbClr val="70BBD6"/>
              </a:solidFill>
            </p:spPr>
            <p:txBody>
              <a:bodyPr/>
              <a:lstStyle/>
              <a:p>
                <a:endParaRPr lang="en-GB" dirty="0"/>
              </a:p>
            </p:txBody>
          </p:sp>
          <p:sp>
            <p:nvSpPr>
              <p:cNvPr id="96" name="TextBox 14">
                <a:extLst>
                  <a:ext uri="{FF2B5EF4-FFF2-40B4-BE49-F238E27FC236}">
                    <a16:creationId xmlns:a16="http://schemas.microsoft.com/office/drawing/2014/main" id="{CC060AF7-5573-0BBC-3EDB-49170A1F0F33}"/>
                  </a:ext>
                </a:extLst>
              </p:cNvPr>
              <p:cNvSpPr txBox="1"/>
              <p:nvPr/>
            </p:nvSpPr>
            <p:spPr>
              <a:xfrm>
                <a:off x="0" y="-28575"/>
                <a:ext cx="1238361" cy="70675"/>
              </a:xfrm>
              <a:prstGeom prst="rect">
                <a:avLst/>
              </a:prstGeom>
            </p:spPr>
            <p:txBody>
              <a:bodyPr lIns="168025" tIns="168025" rIns="168025" bIns="168025" rtlCol="0" anchor="ctr"/>
              <a:lstStyle/>
              <a:p>
                <a:pPr algn="ctr">
                  <a:lnSpc>
                    <a:spcPts val="1648"/>
                  </a:lnSpc>
                </a:pPr>
                <a:endParaRPr/>
              </a:p>
            </p:txBody>
          </p:sp>
        </p:grpSp>
        <p:sp>
          <p:nvSpPr>
            <p:cNvPr id="92" name="TextBox 32">
              <a:extLst>
                <a:ext uri="{FF2B5EF4-FFF2-40B4-BE49-F238E27FC236}">
                  <a16:creationId xmlns:a16="http://schemas.microsoft.com/office/drawing/2014/main" id="{1FF96B49-AC56-6015-00BC-F76EA51E7D50}"/>
                </a:ext>
              </a:extLst>
            </p:cNvPr>
            <p:cNvSpPr txBox="1"/>
            <p:nvPr/>
          </p:nvSpPr>
          <p:spPr>
            <a:xfrm>
              <a:off x="3717592" y="4812541"/>
              <a:ext cx="11129010" cy="3025807"/>
            </a:xfrm>
            <a:prstGeom prst="rect">
              <a:avLst/>
            </a:prstGeom>
          </p:spPr>
          <p:txBody>
            <a:bodyPr lIns="0" tIns="0" rIns="0" bIns="0" rtlCol="0" anchor="t">
              <a:spAutoFit/>
            </a:bodyPr>
            <a:lstStyle/>
            <a:p>
              <a:pPr algn="ctr">
                <a:lnSpc>
                  <a:spcPts val="4810"/>
                </a:lnSpc>
              </a:pPr>
              <a:r>
                <a:rPr lang="en-US" sz="3536" spc="31" dirty="0">
                  <a:solidFill>
                    <a:srgbClr val="000000"/>
                  </a:solidFill>
                  <a:latin typeface="Montserrat Classic"/>
                  <a:ea typeface="Montserrat Classic"/>
                  <a:cs typeface="Montserrat Classic"/>
                  <a:sym typeface="Montserrat Classic"/>
                </a:rPr>
                <a:t>Extreme weather is any weather that is </a:t>
              </a:r>
              <a:r>
                <a:rPr lang="en-US" sz="3536" b="1" spc="31" dirty="0">
                  <a:solidFill>
                    <a:srgbClr val="000000"/>
                  </a:solidFill>
                  <a:latin typeface="Montserrat Classic Bold"/>
                  <a:ea typeface="Montserrat Classic Bold"/>
                  <a:cs typeface="Montserrat Classic Bold"/>
                  <a:sym typeface="Montserrat Classic Bold"/>
                </a:rPr>
                <a:t>unusual</a:t>
              </a:r>
              <a:r>
                <a:rPr lang="en-US" sz="3536" spc="31" dirty="0">
                  <a:solidFill>
                    <a:srgbClr val="000000"/>
                  </a:solidFill>
                  <a:latin typeface="Montserrat Classic"/>
                  <a:ea typeface="Montserrat Classic"/>
                  <a:cs typeface="Montserrat Classic"/>
                  <a:sym typeface="Montserrat Classic"/>
                </a:rPr>
                <a:t> or </a:t>
              </a:r>
              <a:r>
                <a:rPr lang="en-US" sz="3536" b="1" spc="31" dirty="0">
                  <a:solidFill>
                    <a:srgbClr val="000000"/>
                  </a:solidFill>
                  <a:latin typeface="Montserrat Classic Bold"/>
                  <a:ea typeface="Montserrat Classic Bold"/>
                  <a:cs typeface="Montserrat Classic Bold"/>
                  <a:sym typeface="Montserrat Classic Bold"/>
                </a:rPr>
                <a:t>unexpected</a:t>
              </a:r>
              <a:r>
                <a:rPr lang="en-US" sz="3536" spc="31" dirty="0">
                  <a:solidFill>
                    <a:srgbClr val="000000"/>
                  </a:solidFill>
                  <a:latin typeface="Montserrat Classic"/>
                  <a:ea typeface="Montserrat Classic"/>
                  <a:cs typeface="Montserrat Classic"/>
                  <a:sym typeface="Montserrat Classic"/>
                </a:rPr>
                <a:t>. This can include severe or </a:t>
              </a:r>
              <a:r>
                <a:rPr lang="en-US" sz="3536" b="1" spc="31" dirty="0">
                  <a:solidFill>
                    <a:srgbClr val="000000"/>
                  </a:solidFill>
                  <a:latin typeface="Montserrat Classic Bold"/>
                  <a:ea typeface="Montserrat Classic Bold"/>
                  <a:cs typeface="Montserrat Classic Bold"/>
                  <a:sym typeface="Montserrat Classic Bold"/>
                </a:rPr>
                <a:t>unseasonal</a:t>
              </a:r>
              <a:r>
                <a:rPr lang="en-US" sz="3536" spc="31" dirty="0">
                  <a:solidFill>
                    <a:srgbClr val="000000"/>
                  </a:solidFill>
                  <a:latin typeface="Montserrat Classic"/>
                  <a:ea typeface="Montserrat Classic"/>
                  <a:cs typeface="Montserrat Classic"/>
                  <a:sym typeface="Montserrat Classic"/>
                </a:rPr>
                <a:t> weather. In the UK, warnings are issued if extreme weather is expected to help people prepare and stay safe.</a:t>
              </a:r>
              <a:endParaRPr lang="en-US" sz="3536" spc="31" dirty="0">
                <a:solidFill>
                  <a:srgbClr val="000000"/>
                </a:solidFill>
                <a:latin typeface="Montserrat Classic"/>
                <a:ea typeface="Montserrat Classic"/>
                <a:cs typeface="Montserrat Classic"/>
                <a:sym typeface="Montserrat Classic"/>
                <a:hlinkClick r:id="rId6" tooltip="https://www.bing.com/ck/a?!&amp;&amp;p=27a2829973d96675JmltdHM9MTcxNzQ1OTIwMCZpZ3VpZD0yZGMzZDdmZC1hYTI1LTYyYjQtMzFkMy1jMzgzYWI1ZjYzNTcmaW5zaWQ9NTc1MQ&amp;ptn=3&amp;ver=2&amp;hsh=3&amp;fclid=2dc3d7fd-aa25-62b4-31d3-c383ab5f6357&amp;psq=ks3+weather+definition&amp;u=a1aHR0cHM6Ly93d3cuYmJjLmNvLnVrL2JpdGVzaXplL3RvcGljcy96eDM4cTZmL2FydGljbGVzL3pxbmIzajY&amp;ntb=1"/>
              </a:endParaRPr>
            </a:p>
          </p:txBody>
        </p:sp>
        <p:sp>
          <p:nvSpPr>
            <p:cNvPr id="93" name="Rectangle: Rounded Corners 92">
              <a:extLst>
                <a:ext uri="{FF2B5EF4-FFF2-40B4-BE49-F238E27FC236}">
                  <a16:creationId xmlns:a16="http://schemas.microsoft.com/office/drawing/2014/main" id="{02D14EFD-4DB4-2630-9ECE-D8C712E3B5A0}"/>
                </a:ext>
              </a:extLst>
            </p:cNvPr>
            <p:cNvSpPr/>
            <p:nvPr/>
          </p:nvSpPr>
          <p:spPr>
            <a:xfrm>
              <a:off x="3494966" y="3390900"/>
              <a:ext cx="11470486" cy="914400"/>
            </a:xfrm>
            <a:prstGeom prst="roundRect">
              <a:avLst/>
            </a:prstGeom>
            <a:solidFill>
              <a:srgbClr val="70BB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TextBox 33">
              <a:extLst>
                <a:ext uri="{FF2B5EF4-FFF2-40B4-BE49-F238E27FC236}">
                  <a16:creationId xmlns:a16="http://schemas.microsoft.com/office/drawing/2014/main" id="{2046007C-BC8E-D029-D8FE-EFAEC274E4FE}"/>
                </a:ext>
              </a:extLst>
            </p:cNvPr>
            <p:cNvSpPr txBox="1"/>
            <p:nvPr/>
          </p:nvSpPr>
          <p:spPr>
            <a:xfrm>
              <a:off x="4623307" y="3466384"/>
              <a:ext cx="9529105" cy="1069194"/>
            </a:xfrm>
            <a:prstGeom prst="rect">
              <a:avLst/>
            </a:prstGeom>
          </p:spPr>
          <p:txBody>
            <a:bodyPr lIns="0" tIns="0" rIns="0" bIns="0" rtlCol="0" anchor="t">
              <a:spAutoFit/>
            </a:bodyPr>
            <a:lstStyle/>
            <a:p>
              <a:pPr algn="ctr">
                <a:lnSpc>
                  <a:spcPts val="9018"/>
                </a:lnSpc>
                <a:spcBef>
                  <a:spcPct val="0"/>
                </a:spcBef>
              </a:pPr>
              <a:r>
                <a:rPr lang="en-US" sz="6329" b="1" dirty="0">
                  <a:solidFill>
                    <a:srgbClr val="000000"/>
                  </a:solidFill>
                  <a:latin typeface="Montserrat Classic Bold"/>
                  <a:ea typeface="Montserrat Classic Bold"/>
                  <a:cs typeface="Montserrat Classic Bold"/>
                  <a:sym typeface="Montserrat Classic Bold"/>
                </a:rPr>
                <a:t>EXTREME WEATHER</a:t>
              </a:r>
            </a:p>
          </p:txBody>
        </p:sp>
      </p:grpSp>
      <p:sp>
        <p:nvSpPr>
          <p:cNvPr id="84" name="Freeform 84"/>
          <p:cNvSpPr/>
          <p:nvPr/>
        </p:nvSpPr>
        <p:spPr>
          <a:xfrm>
            <a:off x="1333500" y="7342729"/>
            <a:ext cx="3522281" cy="2549251"/>
          </a:xfrm>
          <a:custGeom>
            <a:avLst/>
            <a:gdLst/>
            <a:ahLst/>
            <a:cxnLst/>
            <a:rect l="l" t="t" r="r" b="b"/>
            <a:pathLst>
              <a:path w="3522281" h="2549251">
                <a:moveTo>
                  <a:pt x="0" y="0"/>
                </a:moveTo>
                <a:lnTo>
                  <a:pt x="3522281" y="0"/>
                </a:lnTo>
                <a:lnTo>
                  <a:pt x="3522281" y="2549251"/>
                </a:lnTo>
                <a:lnTo>
                  <a:pt x="0" y="2549251"/>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GB"/>
          </a:p>
        </p:txBody>
      </p:sp>
      <p:sp>
        <p:nvSpPr>
          <p:cNvPr id="2" name="TextBox 15">
            <a:extLst>
              <a:ext uri="{FF2B5EF4-FFF2-40B4-BE49-F238E27FC236}">
                <a16:creationId xmlns:a16="http://schemas.microsoft.com/office/drawing/2014/main" id="{98ECB764-5A36-2621-9738-F0E3E166293A}"/>
              </a:ext>
            </a:extLst>
          </p:cNvPr>
          <p:cNvSpPr txBox="1"/>
          <p:nvPr/>
        </p:nvSpPr>
        <p:spPr>
          <a:xfrm>
            <a:off x="16842433" y="187517"/>
            <a:ext cx="1209823" cy="227178"/>
          </a:xfrm>
          <a:prstGeom prst="rect">
            <a:avLst/>
          </a:prstGeom>
        </p:spPr>
        <p:txBody>
          <a:bodyPr wrap="square" lIns="0" tIns="0" rIns="0" bIns="0" rtlCol="0" anchor="t">
            <a:spAutoFit/>
          </a:bodyPr>
          <a:lstStyle/>
          <a:p>
            <a:pPr algn="ctr">
              <a:lnSpc>
                <a:spcPts val="1959"/>
              </a:lnSpc>
              <a:spcBef>
                <a:spcPct val="0"/>
              </a:spcBef>
            </a:pPr>
            <a:r>
              <a:rPr lang="en-US" sz="1399" dirty="0">
                <a:solidFill>
                  <a:srgbClr val="000000"/>
                </a:solidFill>
                <a:latin typeface="Montserrat Classic"/>
                <a:ea typeface="Montserrat Classic"/>
                <a:cs typeface="Montserrat Classic"/>
                <a:sym typeface="Montserrat Classic"/>
              </a:rPr>
              <a:t>FT Q C50 R2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852" y="-3139650"/>
            <a:ext cx="17964148" cy="17964148"/>
          </a:xfrm>
          <a:custGeom>
            <a:avLst/>
            <a:gdLst/>
            <a:ahLst/>
            <a:cxnLst/>
            <a:rect l="l" t="t" r="r" b="b"/>
            <a:pathLst>
              <a:path w="17964148" h="17964148">
                <a:moveTo>
                  <a:pt x="0" y="0"/>
                </a:moveTo>
                <a:lnTo>
                  <a:pt x="17964148" y="0"/>
                </a:lnTo>
                <a:lnTo>
                  <a:pt x="17964148" y="17964147"/>
                </a:lnTo>
                <a:lnTo>
                  <a:pt x="0" y="17964147"/>
                </a:lnTo>
                <a:lnTo>
                  <a:pt x="0" y="0"/>
                </a:lnTo>
                <a:close/>
              </a:path>
            </a:pathLst>
          </a:custGeom>
          <a:blipFill>
            <a:blip r:embed="rId3">
              <a:alphaModFix amt="10999"/>
            </a:blip>
            <a:stretch>
              <a:fillRect/>
            </a:stretch>
          </a:blipFill>
        </p:spPr>
        <p:txBody>
          <a:bodyPr/>
          <a:lstStyle/>
          <a:p>
            <a:endParaRPr lang="en-GB"/>
          </a:p>
        </p:txBody>
      </p:sp>
      <p:grpSp>
        <p:nvGrpSpPr>
          <p:cNvPr id="3" name="Group 3"/>
          <p:cNvGrpSpPr/>
          <p:nvPr/>
        </p:nvGrpSpPr>
        <p:grpSpPr>
          <a:xfrm>
            <a:off x="0" y="651219"/>
            <a:ext cx="18775720" cy="1250020"/>
            <a:chOff x="0" y="0"/>
            <a:chExt cx="7425681" cy="494375"/>
          </a:xfrm>
        </p:grpSpPr>
        <p:sp>
          <p:nvSpPr>
            <p:cNvPr id="4" name="Freeform 4"/>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5" name="TextBox 5"/>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6" name="Freeform 6"/>
          <p:cNvSpPr/>
          <p:nvPr/>
        </p:nvSpPr>
        <p:spPr>
          <a:xfrm>
            <a:off x="1445567" y="142015"/>
            <a:ext cx="2339840" cy="2336915"/>
          </a:xfrm>
          <a:custGeom>
            <a:avLst/>
            <a:gdLst/>
            <a:ahLst/>
            <a:cxnLst/>
            <a:rect l="l" t="t" r="r" b="b"/>
            <a:pathLst>
              <a:path w="2339840" h="2336915">
                <a:moveTo>
                  <a:pt x="0" y="0"/>
                </a:moveTo>
                <a:lnTo>
                  <a:pt x="2339840" y="0"/>
                </a:lnTo>
                <a:lnTo>
                  <a:pt x="2339840" y="2336916"/>
                </a:lnTo>
                <a:lnTo>
                  <a:pt x="0" y="2336916"/>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sp>
        <p:nvSpPr>
          <p:cNvPr id="7" name="Freeform 7"/>
          <p:cNvSpPr/>
          <p:nvPr/>
        </p:nvSpPr>
        <p:spPr>
          <a:xfrm>
            <a:off x="714395" y="5302657"/>
            <a:ext cx="4904806" cy="4112430"/>
          </a:xfrm>
          <a:custGeom>
            <a:avLst/>
            <a:gdLst/>
            <a:ahLst/>
            <a:cxnLst/>
            <a:rect l="l" t="t" r="r" b="b"/>
            <a:pathLst>
              <a:path w="4904806" h="4112430">
                <a:moveTo>
                  <a:pt x="0" y="0"/>
                </a:moveTo>
                <a:lnTo>
                  <a:pt x="4904806" y="0"/>
                </a:lnTo>
                <a:lnTo>
                  <a:pt x="4904806" y="4112430"/>
                </a:lnTo>
                <a:lnTo>
                  <a:pt x="0" y="4112430"/>
                </a:lnTo>
                <a:lnTo>
                  <a:pt x="0" y="0"/>
                </a:lnTo>
                <a:close/>
              </a:path>
            </a:pathLst>
          </a:custGeom>
          <a:blipFill>
            <a:blip r:embed="rId5"/>
            <a:stretch>
              <a:fillRect/>
            </a:stretch>
          </a:blipFill>
        </p:spPr>
        <p:txBody>
          <a:bodyPr/>
          <a:lstStyle/>
          <a:p>
            <a:endParaRPr lang="en-GB"/>
          </a:p>
        </p:txBody>
      </p:sp>
      <p:sp>
        <p:nvSpPr>
          <p:cNvPr id="19" name="TextBox 19"/>
          <p:cNvSpPr txBox="1"/>
          <p:nvPr/>
        </p:nvSpPr>
        <p:spPr>
          <a:xfrm>
            <a:off x="4310338" y="784538"/>
            <a:ext cx="9667324" cy="937570"/>
          </a:xfrm>
          <a:prstGeom prst="rect">
            <a:avLst/>
          </a:prstGeom>
        </p:spPr>
        <p:txBody>
          <a:bodyPr lIns="0" tIns="0" rIns="0" bIns="0" rtlCol="0" anchor="t">
            <a:spAutoFit/>
          </a:bodyPr>
          <a:lstStyle/>
          <a:p>
            <a:pPr algn="ctr">
              <a:lnSpc>
                <a:spcPts val="7645"/>
              </a:lnSpc>
              <a:spcBef>
                <a:spcPct val="0"/>
              </a:spcBef>
            </a:pPr>
            <a:r>
              <a:rPr lang="en-US" sz="5461" b="1">
                <a:solidFill>
                  <a:srgbClr val="FFFFFF"/>
                </a:solidFill>
                <a:latin typeface="Montserrat Classic Bold"/>
                <a:ea typeface="Montserrat Classic Bold"/>
                <a:cs typeface="Montserrat Classic Bold"/>
                <a:sym typeface="Montserrat Classic Bold"/>
              </a:rPr>
              <a:t>Extreme Weather in the UK</a:t>
            </a:r>
          </a:p>
        </p:txBody>
      </p:sp>
      <p:sp>
        <p:nvSpPr>
          <p:cNvPr id="20" name="TextBox 20"/>
          <p:cNvSpPr txBox="1"/>
          <p:nvPr/>
        </p:nvSpPr>
        <p:spPr>
          <a:xfrm>
            <a:off x="7518896" y="1967369"/>
            <a:ext cx="3250208" cy="1012191"/>
          </a:xfrm>
          <a:prstGeom prst="rect">
            <a:avLst/>
          </a:prstGeom>
        </p:spPr>
        <p:txBody>
          <a:bodyPr lIns="0" tIns="0" rIns="0" bIns="0" rtlCol="0" anchor="t">
            <a:spAutoFit/>
          </a:bodyPr>
          <a:lstStyle/>
          <a:p>
            <a:pPr algn="ctr">
              <a:lnSpc>
                <a:spcPts val="8259"/>
              </a:lnSpc>
              <a:spcBef>
                <a:spcPct val="0"/>
              </a:spcBef>
            </a:pPr>
            <a:r>
              <a:rPr lang="en-US" sz="5899" b="1">
                <a:solidFill>
                  <a:srgbClr val="000000"/>
                </a:solidFill>
                <a:latin typeface="Montserrat Classic Bold"/>
                <a:ea typeface="Montserrat Classic Bold"/>
                <a:cs typeface="Montserrat Classic Bold"/>
                <a:sym typeface="Montserrat Classic Bold"/>
              </a:rPr>
              <a:t>STORMS</a:t>
            </a:r>
          </a:p>
        </p:txBody>
      </p:sp>
      <p:sp>
        <p:nvSpPr>
          <p:cNvPr id="21" name="TextBox 21"/>
          <p:cNvSpPr txBox="1"/>
          <p:nvPr/>
        </p:nvSpPr>
        <p:spPr>
          <a:xfrm>
            <a:off x="1544566" y="3007478"/>
            <a:ext cx="15198868" cy="1607184"/>
          </a:xfrm>
          <a:prstGeom prst="rect">
            <a:avLst/>
          </a:prstGeom>
        </p:spPr>
        <p:txBody>
          <a:bodyPr lIns="0" tIns="0" rIns="0" bIns="0" rtlCol="0" anchor="t">
            <a:spAutoFit/>
          </a:bodyPr>
          <a:lstStyle/>
          <a:p>
            <a:pPr algn="ctr">
              <a:lnSpc>
                <a:spcPts val="4340"/>
              </a:lnSpc>
              <a:spcBef>
                <a:spcPct val="0"/>
              </a:spcBef>
            </a:pPr>
            <a:r>
              <a:rPr lang="en-US" sz="3100" b="1">
                <a:solidFill>
                  <a:srgbClr val="000000"/>
                </a:solidFill>
                <a:latin typeface="Montserrat Classic Bold"/>
                <a:ea typeface="Montserrat Classic Bold"/>
                <a:cs typeface="Montserrat Classic Bold"/>
                <a:sym typeface="Montserrat Classic Bold"/>
              </a:rPr>
              <a:t>Since 2015, the Met Office has named severe storms in the UK. This helps meteorologists at the Met Office monitor the progression of each storm over time and provide accurate forecasts to the public.</a:t>
            </a:r>
          </a:p>
        </p:txBody>
      </p:sp>
      <p:sp>
        <p:nvSpPr>
          <p:cNvPr id="22" name="TextBox 22"/>
          <p:cNvSpPr txBox="1"/>
          <p:nvPr/>
        </p:nvSpPr>
        <p:spPr>
          <a:xfrm>
            <a:off x="6082032" y="9757742"/>
            <a:ext cx="2908563" cy="239296"/>
          </a:xfrm>
          <a:prstGeom prst="rect">
            <a:avLst/>
          </a:prstGeom>
        </p:spPr>
        <p:txBody>
          <a:bodyPr wrap="square" lIns="0" tIns="0" rIns="0" bIns="0" rtlCol="0" anchor="t">
            <a:spAutoFit/>
          </a:bodyPr>
          <a:lstStyle/>
          <a:p>
            <a:pPr algn="ctr">
              <a:lnSpc>
                <a:spcPts val="2100"/>
              </a:lnSpc>
              <a:spcBef>
                <a:spcPct val="0"/>
              </a:spcBef>
            </a:pPr>
            <a:r>
              <a:rPr lang="en-US" sz="1500" dirty="0">
                <a:solidFill>
                  <a:srgbClr val="000000"/>
                </a:solidFill>
                <a:latin typeface="Montserrat Classic"/>
                <a:ea typeface="Montserrat Classic"/>
                <a:cs typeface="Montserrat Classic"/>
                <a:sym typeface="Montserrat Classic"/>
              </a:rPr>
              <a:t>2024/25 Storm Names</a:t>
            </a:r>
          </a:p>
        </p:txBody>
      </p:sp>
      <p:grpSp>
        <p:nvGrpSpPr>
          <p:cNvPr id="23" name="Group 23"/>
          <p:cNvGrpSpPr/>
          <p:nvPr/>
        </p:nvGrpSpPr>
        <p:grpSpPr>
          <a:xfrm>
            <a:off x="12354494" y="5302657"/>
            <a:ext cx="4904806" cy="4112430"/>
            <a:chOff x="0" y="0"/>
            <a:chExt cx="6539741" cy="5483240"/>
          </a:xfrm>
        </p:grpSpPr>
        <p:sp>
          <p:nvSpPr>
            <p:cNvPr id="24" name="Freeform 24"/>
            <p:cNvSpPr/>
            <p:nvPr/>
          </p:nvSpPr>
          <p:spPr>
            <a:xfrm>
              <a:off x="0" y="0"/>
              <a:ext cx="6539741" cy="5483240"/>
            </a:xfrm>
            <a:custGeom>
              <a:avLst/>
              <a:gdLst/>
              <a:ahLst/>
              <a:cxnLst/>
              <a:rect l="l" t="t" r="r" b="b"/>
              <a:pathLst>
                <a:path w="6539741" h="5483240">
                  <a:moveTo>
                    <a:pt x="0" y="0"/>
                  </a:moveTo>
                  <a:lnTo>
                    <a:pt x="6539741" y="0"/>
                  </a:lnTo>
                  <a:lnTo>
                    <a:pt x="6539741" y="5483240"/>
                  </a:lnTo>
                  <a:lnTo>
                    <a:pt x="0" y="5483240"/>
                  </a:lnTo>
                  <a:lnTo>
                    <a:pt x="0" y="0"/>
                  </a:lnTo>
                  <a:close/>
                </a:path>
              </a:pathLst>
            </a:custGeom>
            <a:blipFill>
              <a:blip r:embed="rId6"/>
              <a:stretch>
                <a:fillRect l="-52984" t="-12335" r="-20666" b="-8564"/>
              </a:stretch>
            </a:blipFill>
          </p:spPr>
          <p:txBody>
            <a:bodyPr/>
            <a:lstStyle/>
            <a:p>
              <a:endParaRPr lang="en-GB"/>
            </a:p>
          </p:txBody>
        </p:sp>
        <p:sp>
          <p:nvSpPr>
            <p:cNvPr id="25" name="TextBox 25"/>
            <p:cNvSpPr txBox="1"/>
            <p:nvPr/>
          </p:nvSpPr>
          <p:spPr>
            <a:xfrm>
              <a:off x="2376809" y="5255141"/>
              <a:ext cx="4162932" cy="172579"/>
            </a:xfrm>
            <a:prstGeom prst="rect">
              <a:avLst/>
            </a:prstGeom>
          </p:spPr>
          <p:txBody>
            <a:bodyPr lIns="0" tIns="0" rIns="0" bIns="0" rtlCol="0" anchor="t">
              <a:spAutoFit/>
            </a:bodyPr>
            <a:lstStyle/>
            <a:p>
              <a:pPr algn="ctr">
                <a:lnSpc>
                  <a:spcPts val="1120"/>
                </a:lnSpc>
                <a:spcBef>
                  <a:spcPct val="0"/>
                </a:spcBef>
              </a:pPr>
              <a:r>
                <a:rPr lang="en-US" sz="800">
                  <a:solidFill>
                    <a:srgbClr val="FFFFFF"/>
                  </a:solidFill>
                  <a:latin typeface="Montserrat Classic"/>
                  <a:ea typeface="Montserrat Classic"/>
                  <a:cs typeface="Montserrat Classic"/>
                  <a:sym typeface="Montserrat Classic"/>
                </a:rPr>
                <a:t>Weather Map View more by Petrovich9 from Getty Images Pro</a:t>
              </a:r>
            </a:p>
          </p:txBody>
        </p:sp>
      </p:grpSp>
      <p:pic>
        <p:nvPicPr>
          <p:cNvPr id="30" name="Picture 29" descr="A group of names on a white background&#10;&#10;Description automatically generated">
            <a:extLst>
              <a:ext uri="{FF2B5EF4-FFF2-40B4-BE49-F238E27FC236}">
                <a16:creationId xmlns:a16="http://schemas.microsoft.com/office/drawing/2014/main" id="{F2227D08-36F4-D778-E9A7-5507C178DB0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75012" y="4930572"/>
            <a:ext cx="5823670" cy="4789007"/>
          </a:xfrm>
          <a:prstGeom prst="rect">
            <a:avLst/>
          </a:prstGeom>
        </p:spPr>
      </p:pic>
      <p:sp>
        <p:nvSpPr>
          <p:cNvPr id="8" name="TextBox 15">
            <a:extLst>
              <a:ext uri="{FF2B5EF4-FFF2-40B4-BE49-F238E27FC236}">
                <a16:creationId xmlns:a16="http://schemas.microsoft.com/office/drawing/2014/main" id="{CBB1D90F-F2E2-7014-6CC8-4989694ADBA3}"/>
              </a:ext>
            </a:extLst>
          </p:cNvPr>
          <p:cNvSpPr txBox="1"/>
          <p:nvPr/>
        </p:nvSpPr>
        <p:spPr>
          <a:xfrm>
            <a:off x="16842433" y="187517"/>
            <a:ext cx="1209823" cy="227178"/>
          </a:xfrm>
          <a:prstGeom prst="rect">
            <a:avLst/>
          </a:prstGeom>
        </p:spPr>
        <p:txBody>
          <a:bodyPr wrap="square" lIns="0" tIns="0" rIns="0" bIns="0" rtlCol="0" anchor="t">
            <a:spAutoFit/>
          </a:bodyPr>
          <a:lstStyle/>
          <a:p>
            <a:pPr algn="ctr">
              <a:lnSpc>
                <a:spcPts val="1959"/>
              </a:lnSpc>
              <a:spcBef>
                <a:spcPct val="0"/>
              </a:spcBef>
            </a:pPr>
            <a:r>
              <a:rPr lang="en-US" sz="1399" dirty="0">
                <a:solidFill>
                  <a:srgbClr val="000000"/>
                </a:solidFill>
                <a:latin typeface="Montserrat Classic"/>
                <a:ea typeface="Montserrat Classic"/>
                <a:cs typeface="Montserrat Classic"/>
                <a:sym typeface="Montserrat Classic"/>
              </a:rPr>
              <a:t>FT Q C50 R2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852" y="-3139650"/>
            <a:ext cx="17964148" cy="17964148"/>
          </a:xfrm>
          <a:custGeom>
            <a:avLst/>
            <a:gdLst/>
            <a:ahLst/>
            <a:cxnLst/>
            <a:rect l="l" t="t" r="r" b="b"/>
            <a:pathLst>
              <a:path w="17964148" h="17964148">
                <a:moveTo>
                  <a:pt x="0" y="0"/>
                </a:moveTo>
                <a:lnTo>
                  <a:pt x="17964148" y="0"/>
                </a:lnTo>
                <a:lnTo>
                  <a:pt x="17964148" y="17964147"/>
                </a:lnTo>
                <a:lnTo>
                  <a:pt x="0" y="17964147"/>
                </a:lnTo>
                <a:lnTo>
                  <a:pt x="0" y="0"/>
                </a:lnTo>
                <a:close/>
              </a:path>
            </a:pathLst>
          </a:custGeom>
          <a:blipFill>
            <a:blip r:embed="rId2">
              <a:alphaModFix amt="10999"/>
            </a:blip>
            <a:stretch>
              <a:fillRect/>
            </a:stretch>
          </a:blipFill>
        </p:spPr>
        <p:txBody>
          <a:bodyPr/>
          <a:lstStyle/>
          <a:p>
            <a:endParaRPr lang="en-GB"/>
          </a:p>
        </p:txBody>
      </p:sp>
      <p:sp>
        <p:nvSpPr>
          <p:cNvPr id="3" name="Freeform 3"/>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3"/>
            <a:stretch>
              <a:fillRect l="-21116" r="-19874" b="-67942"/>
            </a:stretch>
          </a:blipFill>
        </p:spPr>
        <p:txBody>
          <a:bodyPr/>
          <a:lstStyle/>
          <a:p>
            <a:endParaRPr lang="en-GB"/>
          </a:p>
        </p:txBody>
      </p:sp>
      <p:grpSp>
        <p:nvGrpSpPr>
          <p:cNvPr id="4" name="Group 4"/>
          <p:cNvGrpSpPr/>
          <p:nvPr/>
        </p:nvGrpSpPr>
        <p:grpSpPr>
          <a:xfrm>
            <a:off x="0" y="651219"/>
            <a:ext cx="18775720" cy="1250020"/>
            <a:chOff x="0" y="0"/>
            <a:chExt cx="7425681" cy="494375"/>
          </a:xfrm>
        </p:grpSpPr>
        <p:sp>
          <p:nvSpPr>
            <p:cNvPr id="5" name="Freeform 5"/>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6" name="TextBox 6"/>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7" name="Freeform 7"/>
          <p:cNvSpPr/>
          <p:nvPr/>
        </p:nvSpPr>
        <p:spPr>
          <a:xfrm>
            <a:off x="1445567" y="142015"/>
            <a:ext cx="2339840" cy="2336915"/>
          </a:xfrm>
          <a:custGeom>
            <a:avLst/>
            <a:gdLst/>
            <a:ahLst/>
            <a:cxnLst/>
            <a:rect l="l" t="t" r="r" b="b"/>
            <a:pathLst>
              <a:path w="2339840" h="2336915">
                <a:moveTo>
                  <a:pt x="0" y="0"/>
                </a:moveTo>
                <a:lnTo>
                  <a:pt x="2339840" y="0"/>
                </a:lnTo>
                <a:lnTo>
                  <a:pt x="2339840" y="2336916"/>
                </a:lnTo>
                <a:lnTo>
                  <a:pt x="0" y="2336916"/>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sp>
        <p:nvSpPr>
          <p:cNvPr id="8" name="Freeform 8"/>
          <p:cNvSpPr/>
          <p:nvPr/>
        </p:nvSpPr>
        <p:spPr>
          <a:xfrm>
            <a:off x="7908740" y="5215990"/>
            <a:ext cx="2470519" cy="2470519"/>
          </a:xfrm>
          <a:custGeom>
            <a:avLst/>
            <a:gdLst/>
            <a:ahLst/>
            <a:cxnLst/>
            <a:rect l="l" t="t" r="r" b="b"/>
            <a:pathLst>
              <a:path w="2470519" h="2470519">
                <a:moveTo>
                  <a:pt x="0" y="0"/>
                </a:moveTo>
                <a:lnTo>
                  <a:pt x="2470520" y="0"/>
                </a:lnTo>
                <a:lnTo>
                  <a:pt x="2470520" y="2470520"/>
                </a:lnTo>
                <a:lnTo>
                  <a:pt x="0" y="2470520"/>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a:p>
        </p:txBody>
      </p:sp>
      <p:sp>
        <p:nvSpPr>
          <p:cNvPr id="9" name="TextBox 9"/>
          <p:cNvSpPr txBox="1"/>
          <p:nvPr/>
        </p:nvSpPr>
        <p:spPr>
          <a:xfrm>
            <a:off x="4310338" y="784538"/>
            <a:ext cx="9667324" cy="937570"/>
          </a:xfrm>
          <a:prstGeom prst="rect">
            <a:avLst/>
          </a:prstGeom>
        </p:spPr>
        <p:txBody>
          <a:bodyPr lIns="0" tIns="0" rIns="0" bIns="0" rtlCol="0" anchor="t">
            <a:spAutoFit/>
          </a:bodyPr>
          <a:lstStyle/>
          <a:p>
            <a:pPr algn="ctr">
              <a:lnSpc>
                <a:spcPts val="7645"/>
              </a:lnSpc>
              <a:spcBef>
                <a:spcPct val="0"/>
              </a:spcBef>
            </a:pPr>
            <a:r>
              <a:rPr lang="en-US" sz="5461" b="1">
                <a:solidFill>
                  <a:srgbClr val="FFFFFF"/>
                </a:solidFill>
                <a:latin typeface="Montserrat Classic Bold"/>
                <a:ea typeface="Montserrat Classic Bold"/>
                <a:cs typeface="Montserrat Classic Bold"/>
                <a:sym typeface="Montserrat Classic Bold"/>
              </a:rPr>
              <a:t>Extreme Weather in the UK</a:t>
            </a:r>
          </a:p>
        </p:txBody>
      </p:sp>
      <p:sp>
        <p:nvSpPr>
          <p:cNvPr id="10" name="TextBox 10"/>
          <p:cNvSpPr txBox="1"/>
          <p:nvPr/>
        </p:nvSpPr>
        <p:spPr>
          <a:xfrm>
            <a:off x="2440634" y="2532660"/>
            <a:ext cx="13730585" cy="920116"/>
          </a:xfrm>
          <a:prstGeom prst="rect">
            <a:avLst/>
          </a:prstGeom>
        </p:spPr>
        <p:txBody>
          <a:bodyPr lIns="0" tIns="0" rIns="0" bIns="0" rtlCol="0" anchor="t">
            <a:spAutoFit/>
          </a:bodyPr>
          <a:lstStyle/>
          <a:p>
            <a:pPr algn="ctr">
              <a:lnSpc>
                <a:spcPts val="7559"/>
              </a:lnSpc>
              <a:spcBef>
                <a:spcPct val="0"/>
              </a:spcBef>
            </a:pPr>
            <a:r>
              <a:rPr lang="en-US" sz="5399" b="1">
                <a:solidFill>
                  <a:srgbClr val="000000"/>
                </a:solidFill>
                <a:latin typeface="Montserrat Classic Bold"/>
                <a:ea typeface="Montserrat Classic Bold"/>
                <a:cs typeface="Montserrat Classic Bold"/>
                <a:sym typeface="Montserrat Classic Bold"/>
              </a:rPr>
              <a:t>SUMMER STORMS VS WINTER STORMS </a:t>
            </a:r>
          </a:p>
        </p:txBody>
      </p:sp>
      <p:sp>
        <p:nvSpPr>
          <p:cNvPr id="11" name="TextBox 11"/>
          <p:cNvSpPr txBox="1"/>
          <p:nvPr/>
        </p:nvSpPr>
        <p:spPr>
          <a:xfrm>
            <a:off x="550993" y="3630329"/>
            <a:ext cx="7357748" cy="5812323"/>
          </a:xfrm>
          <a:prstGeom prst="rect">
            <a:avLst/>
          </a:prstGeom>
        </p:spPr>
        <p:txBody>
          <a:bodyPr lIns="0" tIns="0" rIns="0" bIns="0" rtlCol="0" anchor="t">
            <a:spAutoFit/>
          </a:bodyPr>
          <a:lstStyle/>
          <a:p>
            <a:pPr algn="ctr">
              <a:lnSpc>
                <a:spcPts val="5135"/>
              </a:lnSpc>
              <a:spcBef>
                <a:spcPct val="0"/>
              </a:spcBef>
            </a:pPr>
            <a:r>
              <a:rPr lang="en-US" sz="3668" b="1" dirty="0">
                <a:solidFill>
                  <a:srgbClr val="000000"/>
                </a:solidFill>
                <a:latin typeface="Montserrat Classic Bold"/>
                <a:ea typeface="Montserrat Classic Bold"/>
                <a:cs typeface="Montserrat Classic Bold"/>
                <a:sym typeface="Montserrat Classic Bold"/>
              </a:rPr>
              <a:t>Summer storms</a:t>
            </a:r>
            <a:r>
              <a:rPr lang="en-US" sz="3668" dirty="0">
                <a:solidFill>
                  <a:srgbClr val="000000"/>
                </a:solidFill>
                <a:latin typeface="Montserrat Classic"/>
                <a:ea typeface="Montserrat Classic"/>
                <a:cs typeface="Montserrat Classic"/>
                <a:sym typeface="Montserrat Classic"/>
              </a:rPr>
              <a:t> are often marked by thunderstorms, which can bring heavy rainfall, lightning, and hail. They typically occur when warm, moist air rises quickly, leading to intense weather events such as flash floods, especially during hot summer months.</a:t>
            </a:r>
          </a:p>
        </p:txBody>
      </p:sp>
      <p:sp>
        <p:nvSpPr>
          <p:cNvPr id="12" name="TextBox 12"/>
          <p:cNvSpPr txBox="1"/>
          <p:nvPr/>
        </p:nvSpPr>
        <p:spPr>
          <a:xfrm>
            <a:off x="10377184" y="4743450"/>
            <a:ext cx="7372407" cy="3249739"/>
          </a:xfrm>
          <a:prstGeom prst="rect">
            <a:avLst/>
          </a:prstGeom>
        </p:spPr>
        <p:txBody>
          <a:bodyPr lIns="0" tIns="0" rIns="0" bIns="0" rtlCol="0" anchor="t">
            <a:spAutoFit/>
          </a:bodyPr>
          <a:lstStyle/>
          <a:p>
            <a:pPr algn="ctr">
              <a:lnSpc>
                <a:spcPts val="5210"/>
              </a:lnSpc>
              <a:spcBef>
                <a:spcPct val="0"/>
              </a:spcBef>
            </a:pPr>
            <a:r>
              <a:rPr lang="en-US" sz="3721" dirty="0">
                <a:solidFill>
                  <a:srgbClr val="000000"/>
                </a:solidFill>
                <a:latin typeface="Montserrat Classic"/>
                <a:ea typeface="Montserrat Classic"/>
                <a:cs typeface="Montserrat Classic"/>
                <a:sym typeface="Montserrat Classic"/>
              </a:rPr>
              <a:t>In contrast, </a:t>
            </a:r>
            <a:r>
              <a:rPr lang="en-US" sz="3721" b="1" dirty="0">
                <a:solidFill>
                  <a:srgbClr val="000000"/>
                </a:solidFill>
                <a:latin typeface="Montserrat Classic Bold"/>
                <a:ea typeface="Montserrat Classic Bold"/>
                <a:cs typeface="Montserrat Classic Bold"/>
                <a:sym typeface="Montserrat Classic Bold"/>
              </a:rPr>
              <a:t>winter storms</a:t>
            </a:r>
            <a:r>
              <a:rPr lang="en-US" sz="3721" dirty="0">
                <a:solidFill>
                  <a:srgbClr val="000000"/>
                </a:solidFill>
                <a:latin typeface="Montserrat Classic"/>
                <a:ea typeface="Montserrat Classic"/>
                <a:cs typeface="Montserrat Classic"/>
                <a:sym typeface="Montserrat Classic"/>
              </a:rPr>
              <a:t> are </a:t>
            </a:r>
            <a:r>
              <a:rPr lang="en-US" sz="3721" dirty="0" err="1">
                <a:solidFill>
                  <a:srgbClr val="000000"/>
                </a:solidFill>
                <a:latin typeface="Montserrat Classic"/>
                <a:ea typeface="Montserrat Classic"/>
                <a:cs typeface="Montserrat Classic"/>
                <a:sym typeface="Montserrat Classic"/>
              </a:rPr>
              <a:t>characterised</a:t>
            </a:r>
            <a:r>
              <a:rPr lang="en-US" sz="3721" dirty="0">
                <a:solidFill>
                  <a:srgbClr val="000000"/>
                </a:solidFill>
                <a:latin typeface="Montserrat Classic"/>
                <a:ea typeface="Montserrat Classic"/>
                <a:cs typeface="Montserrat Classic"/>
                <a:sym typeface="Montserrat Classic"/>
              </a:rPr>
              <a:t> by cold temperatures, snow, and strong winds, often leading to blizzards and ice conditions.</a:t>
            </a:r>
          </a:p>
        </p:txBody>
      </p:sp>
      <p:sp>
        <p:nvSpPr>
          <p:cNvPr id="14" name="TextBox 15">
            <a:extLst>
              <a:ext uri="{FF2B5EF4-FFF2-40B4-BE49-F238E27FC236}">
                <a16:creationId xmlns:a16="http://schemas.microsoft.com/office/drawing/2014/main" id="{D9FBC853-6C8F-4A90-5F75-99D088484324}"/>
              </a:ext>
            </a:extLst>
          </p:cNvPr>
          <p:cNvSpPr txBox="1"/>
          <p:nvPr/>
        </p:nvSpPr>
        <p:spPr>
          <a:xfrm>
            <a:off x="16842433" y="187517"/>
            <a:ext cx="1209823" cy="227178"/>
          </a:xfrm>
          <a:prstGeom prst="rect">
            <a:avLst/>
          </a:prstGeom>
        </p:spPr>
        <p:txBody>
          <a:bodyPr wrap="square" lIns="0" tIns="0" rIns="0" bIns="0" rtlCol="0" anchor="t">
            <a:spAutoFit/>
          </a:bodyPr>
          <a:lstStyle/>
          <a:p>
            <a:pPr algn="ctr">
              <a:lnSpc>
                <a:spcPts val="1959"/>
              </a:lnSpc>
              <a:spcBef>
                <a:spcPct val="0"/>
              </a:spcBef>
            </a:pPr>
            <a:r>
              <a:rPr lang="en-US" sz="1399" dirty="0">
                <a:solidFill>
                  <a:srgbClr val="000000"/>
                </a:solidFill>
                <a:latin typeface="Montserrat Classic"/>
                <a:ea typeface="Montserrat Classic"/>
                <a:cs typeface="Montserrat Classic"/>
                <a:sym typeface="Montserrat Classic"/>
              </a:rPr>
              <a:t>FT Q C50 R2</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2">
            <a:extLst>
              <a:ext uri="{FF2B5EF4-FFF2-40B4-BE49-F238E27FC236}">
                <a16:creationId xmlns:a16="http://schemas.microsoft.com/office/drawing/2014/main" id="{213C151A-4E96-E14F-015F-06F2F4346598}"/>
              </a:ext>
            </a:extLst>
          </p:cNvPr>
          <p:cNvSpPr/>
          <p:nvPr/>
        </p:nvSpPr>
        <p:spPr>
          <a:xfrm>
            <a:off x="323852" y="-3139650"/>
            <a:ext cx="17964148" cy="17964148"/>
          </a:xfrm>
          <a:custGeom>
            <a:avLst/>
            <a:gdLst/>
            <a:ahLst/>
            <a:cxnLst/>
            <a:rect l="l" t="t" r="r" b="b"/>
            <a:pathLst>
              <a:path w="17964148" h="17964148">
                <a:moveTo>
                  <a:pt x="0" y="0"/>
                </a:moveTo>
                <a:lnTo>
                  <a:pt x="17964148" y="0"/>
                </a:lnTo>
                <a:lnTo>
                  <a:pt x="17964148" y="17964147"/>
                </a:lnTo>
                <a:lnTo>
                  <a:pt x="0" y="17964147"/>
                </a:lnTo>
                <a:lnTo>
                  <a:pt x="0" y="0"/>
                </a:lnTo>
                <a:close/>
              </a:path>
            </a:pathLst>
          </a:custGeom>
          <a:blipFill>
            <a:blip r:embed="rId2">
              <a:alphaModFix amt="10999"/>
            </a:blip>
            <a:stretch>
              <a:fillRect/>
            </a:stretch>
          </a:blipFill>
        </p:spPr>
        <p:txBody>
          <a:bodyPr/>
          <a:lstStyle/>
          <a:p>
            <a:endParaRPr lang="en-GB"/>
          </a:p>
        </p:txBody>
      </p:sp>
      <p:sp>
        <p:nvSpPr>
          <p:cNvPr id="3" name="Freeform 3"/>
          <p:cNvSpPr/>
          <p:nvPr/>
        </p:nvSpPr>
        <p:spPr>
          <a:xfrm>
            <a:off x="14139684" y="7658639"/>
            <a:ext cx="4148316" cy="2628361"/>
          </a:xfrm>
          <a:custGeom>
            <a:avLst/>
            <a:gdLst/>
            <a:ahLst/>
            <a:cxnLst/>
            <a:rect l="l" t="t" r="r" b="b"/>
            <a:pathLst>
              <a:path w="4148316" h="2628361">
                <a:moveTo>
                  <a:pt x="0" y="0"/>
                </a:moveTo>
                <a:lnTo>
                  <a:pt x="4148316" y="0"/>
                </a:lnTo>
                <a:lnTo>
                  <a:pt x="4148316" y="2628361"/>
                </a:lnTo>
                <a:lnTo>
                  <a:pt x="0" y="2628361"/>
                </a:lnTo>
                <a:lnTo>
                  <a:pt x="0" y="0"/>
                </a:lnTo>
                <a:close/>
              </a:path>
            </a:pathLst>
          </a:custGeom>
          <a:blipFill>
            <a:blip r:embed="rId3"/>
            <a:stretch>
              <a:fillRect l="-25363" t="-23128" r="-49588" b="-152995"/>
            </a:stretch>
          </a:blipFill>
        </p:spPr>
        <p:txBody>
          <a:bodyPr/>
          <a:lstStyle/>
          <a:p>
            <a:endParaRPr lang="en-GB"/>
          </a:p>
        </p:txBody>
      </p:sp>
      <p:sp>
        <p:nvSpPr>
          <p:cNvPr id="4" name="Freeform 4"/>
          <p:cNvSpPr/>
          <p:nvPr/>
        </p:nvSpPr>
        <p:spPr>
          <a:xfrm rot="-1461799">
            <a:off x="49968" y="6314797"/>
            <a:ext cx="4078457" cy="6277879"/>
          </a:xfrm>
          <a:custGeom>
            <a:avLst/>
            <a:gdLst/>
            <a:ahLst/>
            <a:cxnLst/>
            <a:rect l="l" t="t" r="r" b="b"/>
            <a:pathLst>
              <a:path w="4078457" h="6277879">
                <a:moveTo>
                  <a:pt x="0" y="0"/>
                </a:moveTo>
                <a:lnTo>
                  <a:pt x="4078457" y="0"/>
                </a:lnTo>
                <a:lnTo>
                  <a:pt x="4078457" y="6277879"/>
                </a:lnTo>
                <a:lnTo>
                  <a:pt x="0" y="6277879"/>
                </a:lnTo>
                <a:lnTo>
                  <a:pt x="0" y="0"/>
                </a:lnTo>
                <a:close/>
              </a:path>
            </a:pathLst>
          </a:custGeom>
          <a:blipFill>
            <a:blip r:embed="rId4"/>
            <a:stretch>
              <a:fillRect/>
            </a:stretch>
          </a:blipFill>
        </p:spPr>
        <p:txBody>
          <a:bodyPr/>
          <a:lstStyle/>
          <a:p>
            <a:endParaRPr lang="en-GB"/>
          </a:p>
        </p:txBody>
      </p:sp>
      <p:sp>
        <p:nvSpPr>
          <p:cNvPr id="5" name="Freeform 5"/>
          <p:cNvSpPr/>
          <p:nvPr/>
        </p:nvSpPr>
        <p:spPr>
          <a:xfrm rot="-1461799">
            <a:off x="1829534" y="6317658"/>
            <a:ext cx="4065608" cy="6272157"/>
          </a:xfrm>
          <a:custGeom>
            <a:avLst/>
            <a:gdLst/>
            <a:ahLst/>
            <a:cxnLst/>
            <a:rect l="l" t="t" r="r" b="b"/>
            <a:pathLst>
              <a:path w="4065608" h="6272157">
                <a:moveTo>
                  <a:pt x="0" y="0"/>
                </a:moveTo>
                <a:lnTo>
                  <a:pt x="4065608" y="0"/>
                </a:lnTo>
                <a:lnTo>
                  <a:pt x="4065608" y="6272157"/>
                </a:lnTo>
                <a:lnTo>
                  <a:pt x="0" y="6272157"/>
                </a:lnTo>
                <a:lnTo>
                  <a:pt x="0" y="0"/>
                </a:lnTo>
                <a:close/>
              </a:path>
            </a:pathLst>
          </a:custGeom>
          <a:blipFill>
            <a:blip r:embed="rId5"/>
            <a:stretch>
              <a:fillRect/>
            </a:stretch>
          </a:blipFill>
        </p:spPr>
        <p:txBody>
          <a:bodyPr/>
          <a:lstStyle/>
          <a:p>
            <a:endParaRPr lang="en-GB"/>
          </a:p>
        </p:txBody>
      </p:sp>
      <p:sp>
        <p:nvSpPr>
          <p:cNvPr id="6" name="Freeform 6"/>
          <p:cNvSpPr/>
          <p:nvPr/>
        </p:nvSpPr>
        <p:spPr>
          <a:xfrm rot="-1461799">
            <a:off x="3595643" y="6317658"/>
            <a:ext cx="4065608" cy="6272157"/>
          </a:xfrm>
          <a:custGeom>
            <a:avLst/>
            <a:gdLst/>
            <a:ahLst/>
            <a:cxnLst/>
            <a:rect l="l" t="t" r="r" b="b"/>
            <a:pathLst>
              <a:path w="4065608" h="6272157">
                <a:moveTo>
                  <a:pt x="0" y="0"/>
                </a:moveTo>
                <a:lnTo>
                  <a:pt x="4065608" y="0"/>
                </a:lnTo>
                <a:lnTo>
                  <a:pt x="4065608" y="6272157"/>
                </a:lnTo>
                <a:lnTo>
                  <a:pt x="0" y="6272157"/>
                </a:lnTo>
                <a:lnTo>
                  <a:pt x="0" y="0"/>
                </a:lnTo>
                <a:close/>
              </a:path>
            </a:pathLst>
          </a:custGeom>
          <a:blipFill>
            <a:blip r:embed="rId6"/>
            <a:stretch>
              <a:fillRect/>
            </a:stretch>
          </a:blipFill>
        </p:spPr>
        <p:txBody>
          <a:bodyPr/>
          <a:lstStyle/>
          <a:p>
            <a:endParaRPr lang="en-GB"/>
          </a:p>
        </p:txBody>
      </p:sp>
      <p:sp>
        <p:nvSpPr>
          <p:cNvPr id="7" name="Freeform 7"/>
          <p:cNvSpPr/>
          <p:nvPr/>
        </p:nvSpPr>
        <p:spPr>
          <a:xfrm rot="-1461799">
            <a:off x="5363333" y="6313845"/>
            <a:ext cx="4065424" cy="6279783"/>
          </a:xfrm>
          <a:custGeom>
            <a:avLst/>
            <a:gdLst/>
            <a:ahLst/>
            <a:cxnLst/>
            <a:rect l="l" t="t" r="r" b="b"/>
            <a:pathLst>
              <a:path w="4065424" h="6279783">
                <a:moveTo>
                  <a:pt x="0" y="0"/>
                </a:moveTo>
                <a:lnTo>
                  <a:pt x="4065424" y="0"/>
                </a:lnTo>
                <a:lnTo>
                  <a:pt x="4065424" y="6279783"/>
                </a:lnTo>
                <a:lnTo>
                  <a:pt x="0" y="6279783"/>
                </a:lnTo>
                <a:lnTo>
                  <a:pt x="0" y="0"/>
                </a:lnTo>
                <a:close/>
              </a:path>
            </a:pathLst>
          </a:custGeom>
          <a:blipFill>
            <a:blip r:embed="rId7"/>
            <a:stretch>
              <a:fillRect/>
            </a:stretch>
          </a:blipFill>
        </p:spPr>
        <p:txBody>
          <a:bodyPr/>
          <a:lstStyle/>
          <a:p>
            <a:endParaRPr lang="en-GB"/>
          </a:p>
        </p:txBody>
      </p:sp>
      <p:sp>
        <p:nvSpPr>
          <p:cNvPr id="8" name="Freeform 8"/>
          <p:cNvSpPr/>
          <p:nvPr/>
        </p:nvSpPr>
        <p:spPr>
          <a:xfrm rot="-1461799">
            <a:off x="7131226" y="6317658"/>
            <a:ext cx="4056921" cy="6272157"/>
          </a:xfrm>
          <a:custGeom>
            <a:avLst/>
            <a:gdLst/>
            <a:ahLst/>
            <a:cxnLst/>
            <a:rect l="l" t="t" r="r" b="b"/>
            <a:pathLst>
              <a:path w="4056921" h="6272157">
                <a:moveTo>
                  <a:pt x="0" y="0"/>
                </a:moveTo>
                <a:lnTo>
                  <a:pt x="4056921" y="0"/>
                </a:lnTo>
                <a:lnTo>
                  <a:pt x="4056921" y="6272157"/>
                </a:lnTo>
                <a:lnTo>
                  <a:pt x="0" y="6272157"/>
                </a:lnTo>
                <a:lnTo>
                  <a:pt x="0" y="0"/>
                </a:lnTo>
                <a:close/>
              </a:path>
            </a:pathLst>
          </a:custGeom>
          <a:blipFill>
            <a:blip r:embed="rId8"/>
            <a:stretch>
              <a:fillRect/>
            </a:stretch>
          </a:blipFill>
        </p:spPr>
        <p:txBody>
          <a:bodyPr/>
          <a:lstStyle/>
          <a:p>
            <a:endParaRPr lang="en-GB"/>
          </a:p>
        </p:txBody>
      </p:sp>
      <p:sp>
        <p:nvSpPr>
          <p:cNvPr id="9" name="Freeform 9"/>
          <p:cNvSpPr/>
          <p:nvPr/>
        </p:nvSpPr>
        <p:spPr>
          <a:xfrm rot="-1461799">
            <a:off x="8887058" y="6321485"/>
            <a:ext cx="4074545" cy="6264503"/>
          </a:xfrm>
          <a:custGeom>
            <a:avLst/>
            <a:gdLst/>
            <a:ahLst/>
            <a:cxnLst/>
            <a:rect l="l" t="t" r="r" b="b"/>
            <a:pathLst>
              <a:path w="4074545" h="6264503">
                <a:moveTo>
                  <a:pt x="0" y="0"/>
                </a:moveTo>
                <a:lnTo>
                  <a:pt x="4074544" y="0"/>
                </a:lnTo>
                <a:lnTo>
                  <a:pt x="4074544" y="6264503"/>
                </a:lnTo>
                <a:lnTo>
                  <a:pt x="0" y="6264503"/>
                </a:lnTo>
                <a:lnTo>
                  <a:pt x="0" y="0"/>
                </a:lnTo>
                <a:close/>
              </a:path>
            </a:pathLst>
          </a:custGeom>
          <a:blipFill>
            <a:blip r:embed="rId9"/>
            <a:stretch>
              <a:fillRect/>
            </a:stretch>
          </a:blipFill>
        </p:spPr>
        <p:txBody>
          <a:bodyPr/>
          <a:lstStyle/>
          <a:p>
            <a:endParaRPr lang="en-GB"/>
          </a:p>
        </p:txBody>
      </p:sp>
      <p:sp>
        <p:nvSpPr>
          <p:cNvPr id="10" name="Freeform 10"/>
          <p:cNvSpPr/>
          <p:nvPr/>
        </p:nvSpPr>
        <p:spPr>
          <a:xfrm rot="-1461799">
            <a:off x="10660715" y="6316704"/>
            <a:ext cx="4061221" cy="6274066"/>
          </a:xfrm>
          <a:custGeom>
            <a:avLst/>
            <a:gdLst/>
            <a:ahLst/>
            <a:cxnLst/>
            <a:rect l="l" t="t" r="r" b="b"/>
            <a:pathLst>
              <a:path w="4061221" h="6274066">
                <a:moveTo>
                  <a:pt x="0" y="0"/>
                </a:moveTo>
                <a:lnTo>
                  <a:pt x="4061221" y="0"/>
                </a:lnTo>
                <a:lnTo>
                  <a:pt x="4061221" y="6274065"/>
                </a:lnTo>
                <a:lnTo>
                  <a:pt x="0" y="6274065"/>
                </a:lnTo>
                <a:lnTo>
                  <a:pt x="0" y="0"/>
                </a:lnTo>
                <a:close/>
              </a:path>
            </a:pathLst>
          </a:custGeom>
          <a:blipFill>
            <a:blip r:embed="rId10"/>
            <a:stretch>
              <a:fillRect/>
            </a:stretch>
          </a:blipFill>
        </p:spPr>
        <p:txBody>
          <a:bodyPr/>
          <a:lstStyle/>
          <a:p>
            <a:endParaRPr lang="en-GB"/>
          </a:p>
        </p:txBody>
      </p:sp>
      <p:sp>
        <p:nvSpPr>
          <p:cNvPr id="11" name="Freeform 11"/>
          <p:cNvSpPr/>
          <p:nvPr/>
        </p:nvSpPr>
        <p:spPr>
          <a:xfrm rot="-1461799">
            <a:off x="12423413" y="6317658"/>
            <a:ext cx="4056921" cy="6272157"/>
          </a:xfrm>
          <a:custGeom>
            <a:avLst/>
            <a:gdLst/>
            <a:ahLst/>
            <a:cxnLst/>
            <a:rect l="l" t="t" r="r" b="b"/>
            <a:pathLst>
              <a:path w="4056921" h="6272157">
                <a:moveTo>
                  <a:pt x="0" y="0"/>
                </a:moveTo>
                <a:lnTo>
                  <a:pt x="4056921" y="0"/>
                </a:lnTo>
                <a:lnTo>
                  <a:pt x="4056921" y="6272157"/>
                </a:lnTo>
                <a:lnTo>
                  <a:pt x="0" y="6272157"/>
                </a:lnTo>
                <a:lnTo>
                  <a:pt x="0" y="0"/>
                </a:lnTo>
                <a:close/>
              </a:path>
            </a:pathLst>
          </a:custGeom>
          <a:blipFill>
            <a:blip r:embed="rId11"/>
            <a:stretch>
              <a:fillRect/>
            </a:stretch>
          </a:blipFill>
        </p:spPr>
        <p:txBody>
          <a:bodyPr/>
          <a:lstStyle/>
          <a:p>
            <a:endParaRPr lang="en-GB"/>
          </a:p>
        </p:txBody>
      </p:sp>
      <p:sp>
        <p:nvSpPr>
          <p:cNvPr id="12" name="Freeform 12"/>
          <p:cNvSpPr/>
          <p:nvPr/>
        </p:nvSpPr>
        <p:spPr>
          <a:xfrm rot="-1461799">
            <a:off x="14181018" y="6318613"/>
            <a:ext cx="4061310" cy="6270246"/>
          </a:xfrm>
          <a:custGeom>
            <a:avLst/>
            <a:gdLst/>
            <a:ahLst/>
            <a:cxnLst/>
            <a:rect l="l" t="t" r="r" b="b"/>
            <a:pathLst>
              <a:path w="4061310" h="6270246">
                <a:moveTo>
                  <a:pt x="0" y="0"/>
                </a:moveTo>
                <a:lnTo>
                  <a:pt x="4061311" y="0"/>
                </a:lnTo>
                <a:lnTo>
                  <a:pt x="4061311" y="6270246"/>
                </a:lnTo>
                <a:lnTo>
                  <a:pt x="0" y="6270246"/>
                </a:lnTo>
                <a:lnTo>
                  <a:pt x="0" y="0"/>
                </a:lnTo>
                <a:close/>
              </a:path>
            </a:pathLst>
          </a:custGeom>
          <a:blipFill>
            <a:blip r:embed="rId12"/>
            <a:stretch>
              <a:fillRect/>
            </a:stretch>
          </a:blipFill>
        </p:spPr>
        <p:txBody>
          <a:bodyPr/>
          <a:lstStyle/>
          <a:p>
            <a:endParaRPr lang="en-GB"/>
          </a:p>
        </p:txBody>
      </p:sp>
      <p:sp>
        <p:nvSpPr>
          <p:cNvPr id="13" name="Freeform 13"/>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13"/>
            <a:stretch>
              <a:fillRect l="-21116" r="-19874" b="-67942"/>
            </a:stretch>
          </a:blipFill>
        </p:spPr>
        <p:txBody>
          <a:bodyPr/>
          <a:lstStyle/>
          <a:p>
            <a:endParaRPr lang="en-GB"/>
          </a:p>
        </p:txBody>
      </p:sp>
      <p:grpSp>
        <p:nvGrpSpPr>
          <p:cNvPr id="14" name="Group 14"/>
          <p:cNvGrpSpPr/>
          <p:nvPr/>
        </p:nvGrpSpPr>
        <p:grpSpPr>
          <a:xfrm>
            <a:off x="0" y="651219"/>
            <a:ext cx="18775720" cy="1250020"/>
            <a:chOff x="0" y="0"/>
            <a:chExt cx="7425681" cy="494375"/>
          </a:xfrm>
        </p:grpSpPr>
        <p:sp>
          <p:nvSpPr>
            <p:cNvPr id="15" name="Freeform 15"/>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16" name="TextBox 16"/>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17" name="Freeform 17"/>
          <p:cNvSpPr/>
          <p:nvPr/>
        </p:nvSpPr>
        <p:spPr>
          <a:xfrm>
            <a:off x="1445567" y="142015"/>
            <a:ext cx="2339840" cy="2336915"/>
          </a:xfrm>
          <a:custGeom>
            <a:avLst/>
            <a:gdLst/>
            <a:ahLst/>
            <a:cxnLst/>
            <a:rect l="l" t="t" r="r" b="b"/>
            <a:pathLst>
              <a:path w="2339840" h="2336915">
                <a:moveTo>
                  <a:pt x="0" y="0"/>
                </a:moveTo>
                <a:lnTo>
                  <a:pt x="2339840" y="0"/>
                </a:lnTo>
                <a:lnTo>
                  <a:pt x="2339840" y="2336916"/>
                </a:lnTo>
                <a:lnTo>
                  <a:pt x="0" y="2336916"/>
                </a:lnTo>
                <a:lnTo>
                  <a:pt x="0" y="0"/>
                </a:lnTo>
                <a:close/>
              </a:path>
            </a:pathLst>
          </a:custGeom>
          <a:blipFill>
            <a:blip>
              <a:extLst>
                <a:ext uri="{96DAC541-7B7A-43D3-8B79-37D633B846F1}">
                  <asvg:svgBlip xmlns:asvg="http://schemas.microsoft.com/office/drawing/2016/SVG/main" r:embed="rId14"/>
                </a:ext>
              </a:extLst>
            </a:blip>
            <a:stretch>
              <a:fillRect/>
            </a:stretch>
          </a:blipFill>
        </p:spPr>
        <p:txBody>
          <a:bodyPr/>
          <a:lstStyle/>
          <a:p>
            <a:endParaRPr lang="en-GB"/>
          </a:p>
        </p:txBody>
      </p:sp>
      <p:sp>
        <p:nvSpPr>
          <p:cNvPr id="20" name="TextBox 20"/>
          <p:cNvSpPr txBox="1"/>
          <p:nvPr/>
        </p:nvSpPr>
        <p:spPr>
          <a:xfrm>
            <a:off x="4310338" y="784538"/>
            <a:ext cx="9667324" cy="937570"/>
          </a:xfrm>
          <a:prstGeom prst="rect">
            <a:avLst/>
          </a:prstGeom>
        </p:spPr>
        <p:txBody>
          <a:bodyPr lIns="0" tIns="0" rIns="0" bIns="0" rtlCol="0" anchor="t">
            <a:spAutoFit/>
          </a:bodyPr>
          <a:lstStyle/>
          <a:p>
            <a:pPr algn="ctr">
              <a:lnSpc>
                <a:spcPts val="7645"/>
              </a:lnSpc>
              <a:spcBef>
                <a:spcPct val="0"/>
              </a:spcBef>
            </a:pPr>
            <a:r>
              <a:rPr lang="en-US" sz="5461" b="1">
                <a:solidFill>
                  <a:srgbClr val="FFFFFF"/>
                </a:solidFill>
                <a:latin typeface="Montserrat Classic Bold"/>
                <a:ea typeface="Montserrat Classic Bold"/>
                <a:cs typeface="Montserrat Classic Bold"/>
                <a:sym typeface="Montserrat Classic Bold"/>
              </a:rPr>
              <a:t>Extreme Weather in the UK</a:t>
            </a:r>
          </a:p>
        </p:txBody>
      </p:sp>
      <p:sp>
        <p:nvSpPr>
          <p:cNvPr id="21" name="TextBox 21"/>
          <p:cNvSpPr txBox="1"/>
          <p:nvPr/>
        </p:nvSpPr>
        <p:spPr>
          <a:xfrm>
            <a:off x="7671296" y="1967369"/>
            <a:ext cx="3250208" cy="1012191"/>
          </a:xfrm>
          <a:prstGeom prst="rect">
            <a:avLst/>
          </a:prstGeom>
        </p:spPr>
        <p:txBody>
          <a:bodyPr lIns="0" tIns="0" rIns="0" bIns="0" rtlCol="0" anchor="t">
            <a:spAutoFit/>
          </a:bodyPr>
          <a:lstStyle/>
          <a:p>
            <a:pPr algn="ctr">
              <a:lnSpc>
                <a:spcPts val="8259"/>
              </a:lnSpc>
              <a:spcBef>
                <a:spcPct val="0"/>
              </a:spcBef>
            </a:pPr>
            <a:r>
              <a:rPr lang="en-US" sz="5899" b="1">
                <a:solidFill>
                  <a:srgbClr val="000000"/>
                </a:solidFill>
                <a:latin typeface="Montserrat Classic Bold"/>
                <a:ea typeface="Montserrat Classic Bold"/>
                <a:cs typeface="Montserrat Classic Bold"/>
                <a:sym typeface="Montserrat Classic Bold"/>
              </a:rPr>
              <a:t>STORMS</a:t>
            </a:r>
          </a:p>
        </p:txBody>
      </p:sp>
      <p:sp>
        <p:nvSpPr>
          <p:cNvPr id="22" name="TextBox 22"/>
          <p:cNvSpPr txBox="1"/>
          <p:nvPr/>
        </p:nvSpPr>
        <p:spPr>
          <a:xfrm>
            <a:off x="2150245" y="3760627"/>
            <a:ext cx="14669491" cy="1144905"/>
          </a:xfrm>
          <a:prstGeom prst="rect">
            <a:avLst/>
          </a:prstGeom>
        </p:spPr>
        <p:txBody>
          <a:bodyPr lIns="0" tIns="0" rIns="0" bIns="0" rtlCol="0" anchor="t">
            <a:spAutoFit/>
          </a:bodyPr>
          <a:lstStyle/>
          <a:p>
            <a:pPr algn="ctr">
              <a:lnSpc>
                <a:spcPts val="4619"/>
              </a:lnSpc>
              <a:spcBef>
                <a:spcPct val="0"/>
              </a:spcBef>
            </a:pPr>
            <a:r>
              <a:rPr lang="en-US" sz="3299">
                <a:solidFill>
                  <a:srgbClr val="000000"/>
                </a:solidFill>
                <a:latin typeface="Montserrat Classic"/>
                <a:ea typeface="Montserrat Classic"/>
                <a:cs typeface="Montserrat Classic"/>
                <a:sym typeface="Montserrat Classic"/>
              </a:rPr>
              <a:t>The 2023-24 storm season was important because it was the first time storms reached the letter "L" since the naming system started in 2015. </a:t>
            </a:r>
          </a:p>
        </p:txBody>
      </p:sp>
      <p:pic>
        <p:nvPicPr>
          <p:cNvPr id="27" name="Picture 26" descr="A screenshot of a cell phone&#10;&#10;Description automatically generated">
            <a:extLst>
              <a:ext uri="{FF2B5EF4-FFF2-40B4-BE49-F238E27FC236}">
                <a16:creationId xmlns:a16="http://schemas.microsoft.com/office/drawing/2014/main" id="{91F30750-CB32-0512-2760-4A3E5588B53F}"/>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20138675">
            <a:off x="16052108" y="6385110"/>
            <a:ext cx="4053195" cy="6291359"/>
          </a:xfrm>
          <a:prstGeom prst="rect">
            <a:avLst/>
          </a:prstGeom>
        </p:spPr>
      </p:pic>
      <p:sp>
        <p:nvSpPr>
          <p:cNvPr id="18" name="Freeform 18"/>
          <p:cNvSpPr/>
          <p:nvPr/>
        </p:nvSpPr>
        <p:spPr>
          <a:xfrm>
            <a:off x="14292084" y="7811039"/>
            <a:ext cx="4148316" cy="2628361"/>
          </a:xfrm>
          <a:custGeom>
            <a:avLst/>
            <a:gdLst/>
            <a:ahLst/>
            <a:cxnLst/>
            <a:rect l="l" t="t" r="r" b="b"/>
            <a:pathLst>
              <a:path w="4148316" h="2628361">
                <a:moveTo>
                  <a:pt x="0" y="0"/>
                </a:moveTo>
                <a:lnTo>
                  <a:pt x="4148316" y="0"/>
                </a:lnTo>
                <a:lnTo>
                  <a:pt x="4148316" y="2628361"/>
                </a:lnTo>
                <a:lnTo>
                  <a:pt x="0" y="2628361"/>
                </a:lnTo>
                <a:lnTo>
                  <a:pt x="0" y="0"/>
                </a:lnTo>
                <a:close/>
              </a:path>
            </a:pathLst>
          </a:custGeom>
          <a:blipFill>
            <a:blip r:embed="rId3"/>
            <a:stretch>
              <a:fillRect l="-25363" t="-23128" r="-49588" b="-152995"/>
            </a:stretch>
          </a:blipFill>
        </p:spPr>
        <p:txBody>
          <a:bodyPr/>
          <a:lstStyle/>
          <a:p>
            <a:endParaRPr lang="en-GB"/>
          </a:p>
        </p:txBody>
      </p:sp>
      <p:sp>
        <p:nvSpPr>
          <p:cNvPr id="19" name="Freeform 19"/>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13"/>
            <a:stretch>
              <a:fillRect l="-21116" r="-19874" b="-67942"/>
            </a:stretch>
          </a:blipFill>
        </p:spPr>
        <p:txBody>
          <a:bodyPr/>
          <a:lstStyle/>
          <a:p>
            <a:endParaRPr lang="en-GB"/>
          </a:p>
        </p:txBody>
      </p:sp>
      <p:sp>
        <p:nvSpPr>
          <p:cNvPr id="2" name="TextBox 15">
            <a:extLst>
              <a:ext uri="{FF2B5EF4-FFF2-40B4-BE49-F238E27FC236}">
                <a16:creationId xmlns:a16="http://schemas.microsoft.com/office/drawing/2014/main" id="{BD79D79C-C6C5-063F-7A37-ECE8BD894207}"/>
              </a:ext>
            </a:extLst>
          </p:cNvPr>
          <p:cNvSpPr txBox="1"/>
          <p:nvPr/>
        </p:nvSpPr>
        <p:spPr>
          <a:xfrm>
            <a:off x="16842433" y="187517"/>
            <a:ext cx="1209823" cy="227178"/>
          </a:xfrm>
          <a:prstGeom prst="rect">
            <a:avLst/>
          </a:prstGeom>
        </p:spPr>
        <p:txBody>
          <a:bodyPr wrap="square" lIns="0" tIns="0" rIns="0" bIns="0" rtlCol="0" anchor="t">
            <a:spAutoFit/>
          </a:bodyPr>
          <a:lstStyle/>
          <a:p>
            <a:pPr algn="ctr">
              <a:lnSpc>
                <a:spcPts val="1959"/>
              </a:lnSpc>
              <a:spcBef>
                <a:spcPct val="0"/>
              </a:spcBef>
            </a:pPr>
            <a:r>
              <a:rPr lang="en-US" sz="1399" dirty="0">
                <a:solidFill>
                  <a:srgbClr val="000000"/>
                </a:solidFill>
                <a:latin typeface="Montserrat Classic"/>
                <a:ea typeface="Montserrat Classic"/>
                <a:cs typeface="Montserrat Classic"/>
                <a:sym typeface="Montserrat Classic"/>
              </a:rPr>
              <a:t>FT Q C50 R2</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60f3ec4-cbfd-415b-8990-83a34b195ccb">
      <Terms xmlns="http://schemas.microsoft.com/office/infopath/2007/PartnerControls"/>
    </lcf76f155ced4ddcb4097134ff3c332f>
    <TaxCatchAll xmlns="109b8aaf-fb93-4003-ad70-8b3202c0329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1578B761A605E4CBEF87E3F0A1E57E6" ma:contentTypeVersion="14" ma:contentTypeDescription="Create a new document." ma:contentTypeScope="" ma:versionID="d06e931ef9b3fa290e8d323539bfe749">
  <xsd:schema xmlns:xsd="http://www.w3.org/2001/XMLSchema" xmlns:xs="http://www.w3.org/2001/XMLSchema" xmlns:p="http://schemas.microsoft.com/office/2006/metadata/properties" xmlns:ns2="460f3ec4-cbfd-415b-8990-83a34b195ccb" xmlns:ns3="109b8aaf-fb93-4003-ad70-8b3202c03298" targetNamespace="http://schemas.microsoft.com/office/2006/metadata/properties" ma:root="true" ma:fieldsID="545c6f75aa5bb8fa13f76422907df7b2" ns2:_="" ns3:_="">
    <xsd:import namespace="460f3ec4-cbfd-415b-8990-83a34b195ccb"/>
    <xsd:import namespace="109b8aaf-fb93-4003-ad70-8b3202c0329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0f3ec4-cbfd-415b-8990-83a34b195c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ed852382-b7e0-4a57-b6bc-e925b7845a1a"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09b8aaf-fb93-4003-ad70-8b3202c03298"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e78ba668-579f-49f2-bee8-b2d720e6dd5e}" ma:internalName="TaxCatchAll" ma:showField="CatchAllData" ma:web="109b8aaf-fb93-4003-ad70-8b3202c032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3494885-51A4-438E-934B-4EA7E64EDC51}">
  <ds:schemaRefs>
    <ds:schemaRef ds:uri="http://schemas.microsoft.com/sharepoint/v3/contenttype/forms"/>
  </ds:schemaRefs>
</ds:datastoreItem>
</file>

<file path=customXml/itemProps2.xml><?xml version="1.0" encoding="utf-8"?>
<ds:datastoreItem xmlns:ds="http://schemas.openxmlformats.org/officeDocument/2006/customXml" ds:itemID="{5B8B6553-A1D0-4935-B9BD-F21AB2870EAB}">
  <ds:schemaRefs>
    <ds:schemaRef ds:uri="http://schemas.microsoft.com/office/2006/documentManagement/types"/>
    <ds:schemaRef ds:uri="http://schemas.microsoft.com/office/2006/metadata/properties"/>
    <ds:schemaRef ds:uri="109b8aaf-fb93-4003-ad70-8b3202c03298"/>
    <ds:schemaRef ds:uri="http://purl.org/dc/dcmitype/"/>
    <ds:schemaRef ds:uri="460f3ec4-cbfd-415b-8990-83a34b195ccb"/>
    <ds:schemaRef ds:uri="http://purl.org/dc/terms/"/>
    <ds:schemaRef ds:uri="http://schemas.openxmlformats.org/package/2006/metadata/core-properties"/>
    <ds:schemaRef ds:uri="http://purl.org/dc/elements/1.1/"/>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44D7E8EA-4DA8-45D5-AB4F-931E1DCDDB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0f3ec4-cbfd-415b-8990-83a34b195ccb"/>
    <ds:schemaRef ds:uri="109b8aaf-fb93-4003-ad70-8b3202c032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2034</Words>
  <Application>Microsoft Office PowerPoint</Application>
  <PresentationFormat>Custom</PresentationFormat>
  <Paragraphs>182</Paragraphs>
  <Slides>26</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Canva Student Font</vt:lpstr>
      <vt:lpstr>Calibri</vt:lpstr>
      <vt:lpstr>Montserrat Classic Bold</vt:lpstr>
      <vt:lpstr>Montserrat Classic</vt:lpstr>
      <vt:lpstr>Aptos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
  <cp:revision>1</cp:revision>
  <dcterms:created xsi:type="dcterms:W3CDTF">2025-03-19T09:58:09Z</dcterms:created>
  <dcterms:modified xsi:type="dcterms:W3CDTF">2026-03-23T10:24:22Z</dcterms:modified>
  <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0x010100C1578B761A605E4CBEF87E3F0A1E57E6</vt:lpwstr>
  </property>
</Properties>
</file>