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4"/>
  </p:sldMasterIdLst>
  <p:notesMasterIdLst>
    <p:notesMasterId r:id="rId40"/>
  </p:notesMasterIdLst>
  <p:sldIdLst>
    <p:sldId id="256" r:id="rId5"/>
    <p:sldId id="257" r:id="rId6"/>
    <p:sldId id="258" r:id="rId7"/>
    <p:sldId id="284" r:id="rId8"/>
    <p:sldId id="285" r:id="rId9"/>
    <p:sldId id="261" r:id="rId10"/>
    <p:sldId id="262" r:id="rId11"/>
    <p:sldId id="263" r:id="rId12"/>
    <p:sldId id="264" r:id="rId13"/>
    <p:sldId id="290" r:id="rId14"/>
    <p:sldId id="265" r:id="rId15"/>
    <p:sldId id="266" r:id="rId16"/>
    <p:sldId id="267" r:id="rId17"/>
    <p:sldId id="268" r:id="rId18"/>
    <p:sldId id="270" r:id="rId19"/>
    <p:sldId id="286" r:id="rId20"/>
    <p:sldId id="269" r:id="rId21"/>
    <p:sldId id="271" r:id="rId22"/>
    <p:sldId id="272" r:id="rId23"/>
    <p:sldId id="273" r:id="rId24"/>
    <p:sldId id="274" r:id="rId25"/>
    <p:sldId id="275" r:id="rId26"/>
    <p:sldId id="276" r:id="rId27"/>
    <p:sldId id="277" r:id="rId28"/>
    <p:sldId id="278" r:id="rId29"/>
    <p:sldId id="289" r:id="rId30"/>
    <p:sldId id="279" r:id="rId31"/>
    <p:sldId id="287" r:id="rId32"/>
    <p:sldId id="280" r:id="rId33"/>
    <p:sldId id="288" r:id="rId34"/>
    <p:sldId id="281" r:id="rId35"/>
    <p:sldId id="282" r:id="rId36"/>
    <p:sldId id="283" r:id="rId37"/>
    <p:sldId id="291" r:id="rId38"/>
    <p:sldId id="292" r:id="rId39"/>
  </p:sldIdLst>
  <p:sldSz cx="18288000" cy="10287000"/>
  <p:notesSz cx="6858000" cy="9144000"/>
  <p:embeddedFontLst>
    <p:embeddedFont>
      <p:font typeface="Montserrat Classic" panose="020B0604020202020204" charset="0"/>
      <p:regular r:id="rId41"/>
    </p:embeddedFont>
    <p:embeddedFont>
      <p:font typeface="Montserrat Classic Bold"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1BF896-388C-40DF-BA07-438C96FA00A2}" v="37" dt="2026-03-23T10:59:32.1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946" y="-5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847E31-5646-4FEC-BDC7-6CA8E0BCA240}" type="datetimeFigureOut">
              <a:rPr lang="en-GB" smtClean="0"/>
              <a:t>23/03/2026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7CB0C-4022-4011-A35E-A47AE19C5D4B}" type="slidenum">
              <a:rPr lang="en-GB" smtClean="0"/>
              <a:t>‹#›</a:t>
            </a:fld>
            <a:endParaRPr lang="en-GB"/>
          </a:p>
        </p:txBody>
      </p:sp>
    </p:spTree>
    <p:extLst>
      <p:ext uri="{BB962C8B-B14F-4D97-AF65-F5344CB8AC3E}">
        <p14:creationId xmlns:p14="http://schemas.microsoft.com/office/powerpoint/2010/main" val="2129382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77CB0C-4022-4011-A35E-A47AE19C5D4B}" type="slidenum">
              <a:rPr lang="en-GB" smtClean="0"/>
              <a:t>4</a:t>
            </a:fld>
            <a:endParaRPr lang="en-GB"/>
          </a:p>
        </p:txBody>
      </p:sp>
    </p:spTree>
    <p:extLst>
      <p:ext uri="{BB962C8B-B14F-4D97-AF65-F5344CB8AC3E}">
        <p14:creationId xmlns:p14="http://schemas.microsoft.com/office/powerpoint/2010/main" val="4210431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77CB0C-4022-4011-A35E-A47AE19C5D4B}" type="slidenum">
              <a:rPr lang="en-GB" smtClean="0"/>
              <a:t>5</a:t>
            </a:fld>
            <a:endParaRPr lang="en-GB"/>
          </a:p>
        </p:txBody>
      </p:sp>
    </p:spTree>
    <p:extLst>
      <p:ext uri="{BB962C8B-B14F-4D97-AF65-F5344CB8AC3E}">
        <p14:creationId xmlns:p14="http://schemas.microsoft.com/office/powerpoint/2010/main" val="865868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geograph.org.uk/photo/7199351" TargetMode="External"/><Relationship Id="rId5" Type="http://schemas.openxmlformats.org/officeDocument/2006/relationships/image" Target="../media/image18.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geograph.org.uk/photo/4818184" TargetMode="External"/><Relationship Id="rId5" Type="http://schemas.openxmlformats.org/officeDocument/2006/relationships/image" Target="../media/image21.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geograph.org.uk/profile/4264" TargetMode="External"/><Relationship Id="rId5" Type="http://schemas.openxmlformats.org/officeDocument/2006/relationships/image" Target="../media/image28.jpeg"/><Relationship Id="rId4" Type="http://schemas.openxmlformats.org/officeDocument/2006/relationships/image" Target="../media/image3.sv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3.sv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creativecommons.org/licenses/by-sa/2.0/"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geograph.org.uk/profile/3216" TargetMode="External"/><Relationship Id="rId5" Type="http://schemas.openxmlformats.org/officeDocument/2006/relationships/image" Target="../media/image30.png"/><Relationship Id="rId4" Type="http://schemas.openxmlformats.org/officeDocument/2006/relationships/image" Target="../media/image3.sv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svg"/></Relationships>
</file>

<file path=ppt/slides/_rels/slide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svg"/></Relationships>
</file>

<file path=ppt/slides/_rels/slide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hyperlink" Target="https://thefloodhub.co.uk/learning/"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hyperlink" Target="https://thefloodhubpeople.co.uk"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3720367"/>
          </a:xfrm>
          <a:custGeom>
            <a:avLst/>
            <a:gdLst/>
            <a:ahLst/>
            <a:cxnLst/>
            <a:rect l="l" t="t" r="r" b="b"/>
            <a:pathLst>
              <a:path w="17964148" h="13720367">
                <a:moveTo>
                  <a:pt x="0" y="0"/>
                </a:moveTo>
                <a:lnTo>
                  <a:pt x="17964148" y="0"/>
                </a:lnTo>
                <a:lnTo>
                  <a:pt x="17964148" y="13720367"/>
                </a:lnTo>
                <a:lnTo>
                  <a:pt x="0" y="13720367"/>
                </a:lnTo>
                <a:lnTo>
                  <a:pt x="0" y="0"/>
                </a:lnTo>
                <a:close/>
              </a:path>
            </a:pathLst>
          </a:custGeom>
          <a:blipFill>
            <a:blip r:embed="rId2">
              <a:alphaModFix amt="10999"/>
            </a:blip>
            <a:stretch>
              <a:fillRect b="-30930"/>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1200612"/>
            <a:ext cx="18288000" cy="2474862"/>
            <a:chOff x="0" y="0"/>
            <a:chExt cx="4816593" cy="651815"/>
          </a:xfrm>
        </p:grpSpPr>
        <p:sp>
          <p:nvSpPr>
            <p:cNvPr id="5" name="Freeform 5"/>
            <p:cNvSpPr/>
            <p:nvPr/>
          </p:nvSpPr>
          <p:spPr>
            <a:xfrm>
              <a:off x="0" y="0"/>
              <a:ext cx="4816592" cy="651815"/>
            </a:xfrm>
            <a:custGeom>
              <a:avLst/>
              <a:gdLst/>
              <a:ahLst/>
              <a:cxnLst/>
              <a:rect l="l" t="t" r="r" b="b"/>
              <a:pathLst>
                <a:path w="4816592" h="651815">
                  <a:moveTo>
                    <a:pt x="0" y="0"/>
                  </a:moveTo>
                  <a:lnTo>
                    <a:pt x="4816592" y="0"/>
                  </a:lnTo>
                  <a:lnTo>
                    <a:pt x="4816592" y="651815"/>
                  </a:lnTo>
                  <a:lnTo>
                    <a:pt x="0" y="651815"/>
                  </a:lnTo>
                  <a:close/>
                </a:path>
              </a:pathLst>
            </a:custGeom>
            <a:solidFill>
              <a:srgbClr val="1C78B6"/>
            </a:solidFill>
          </p:spPr>
          <p:txBody>
            <a:bodyPr/>
            <a:lstStyle/>
            <a:p>
              <a:endParaRPr lang="en-GB"/>
            </a:p>
          </p:txBody>
        </p:sp>
        <p:sp>
          <p:nvSpPr>
            <p:cNvPr id="6" name="TextBox 6"/>
            <p:cNvSpPr txBox="1"/>
            <p:nvPr/>
          </p:nvSpPr>
          <p:spPr>
            <a:xfrm>
              <a:off x="0" y="-142875"/>
              <a:ext cx="4816593" cy="794690"/>
            </a:xfrm>
            <a:prstGeom prst="rect">
              <a:avLst/>
            </a:prstGeom>
          </p:spPr>
          <p:txBody>
            <a:bodyPr lIns="50800" tIns="50800" rIns="50800" bIns="50800" rtlCol="0" anchor="ctr"/>
            <a:lstStyle/>
            <a:p>
              <a:pPr algn="ctr">
                <a:lnSpc>
                  <a:spcPts val="10499"/>
                </a:lnSpc>
              </a:pPr>
              <a:endParaRPr/>
            </a:p>
          </p:txBody>
        </p:sp>
      </p:grpSp>
      <p:sp>
        <p:nvSpPr>
          <p:cNvPr id="7" name="TextBox 7"/>
          <p:cNvSpPr txBox="1"/>
          <p:nvPr/>
        </p:nvSpPr>
        <p:spPr>
          <a:xfrm>
            <a:off x="662535" y="5339815"/>
            <a:ext cx="16962931" cy="3258820"/>
          </a:xfrm>
          <a:prstGeom prst="rect">
            <a:avLst/>
          </a:prstGeom>
        </p:spPr>
        <p:txBody>
          <a:bodyPr lIns="0" tIns="0" rIns="0" bIns="0" rtlCol="0" anchor="t">
            <a:spAutoFit/>
          </a:bodyPr>
          <a:lstStyle/>
          <a:p>
            <a:pPr marL="798831" lvl="1" indent="-399416" algn="l">
              <a:lnSpc>
                <a:spcPts val="5180"/>
              </a:lnSpc>
              <a:buFont typeface="Arial"/>
              <a:buChar char="•"/>
            </a:pPr>
            <a:r>
              <a:rPr lang="en-US" sz="3700" b="1">
                <a:solidFill>
                  <a:srgbClr val="000000"/>
                </a:solidFill>
                <a:latin typeface="Montserrat Classic Bold"/>
                <a:ea typeface="Montserrat Classic Bold"/>
                <a:cs typeface="Montserrat Classic Bold"/>
                <a:sym typeface="Montserrat Classic Bold"/>
              </a:rPr>
              <a:t>Explore the causes of the flooding, and what made Storm Desmond's impacts particularly bad in Cumbria and Lancashire.</a:t>
            </a:r>
          </a:p>
          <a:p>
            <a:pPr marL="798831" lvl="1" indent="-399416" algn="l">
              <a:lnSpc>
                <a:spcPts val="5180"/>
              </a:lnSpc>
              <a:buFont typeface="Arial"/>
              <a:buChar char="•"/>
            </a:pPr>
            <a:r>
              <a:rPr lang="en-US" sz="3700" b="1" err="1">
                <a:solidFill>
                  <a:srgbClr val="000000"/>
                </a:solidFill>
                <a:latin typeface="Montserrat Classic Bold"/>
                <a:ea typeface="Montserrat Classic Bold"/>
                <a:cs typeface="Montserrat Classic Bold"/>
                <a:sym typeface="Montserrat Classic Bold"/>
              </a:rPr>
              <a:t>Analyse</a:t>
            </a:r>
            <a:r>
              <a:rPr lang="en-US" sz="3700" b="1">
                <a:solidFill>
                  <a:srgbClr val="000000"/>
                </a:solidFill>
                <a:latin typeface="Montserrat Classic Bold"/>
                <a:ea typeface="Montserrat Classic Bold"/>
                <a:cs typeface="Montserrat Classic Bold"/>
                <a:sym typeface="Montserrat Classic Bold"/>
              </a:rPr>
              <a:t> the social, economic, and environmental impacts of the floods on local communities and infrastructure.</a:t>
            </a:r>
          </a:p>
          <a:p>
            <a:pPr marL="798831" lvl="1" indent="-399416" algn="l">
              <a:lnSpc>
                <a:spcPts val="5180"/>
              </a:lnSpc>
              <a:buFont typeface="Arial"/>
              <a:buChar char="•"/>
            </a:pPr>
            <a:r>
              <a:rPr lang="en-US" sz="3700" b="1">
                <a:solidFill>
                  <a:srgbClr val="000000"/>
                </a:solidFill>
                <a:latin typeface="Montserrat Classic Bold"/>
                <a:ea typeface="Montserrat Classic Bold"/>
                <a:cs typeface="Montserrat Classic Bold"/>
                <a:sym typeface="Montserrat Classic Bold"/>
              </a:rPr>
              <a:t>Evaluate the immediate and long-term responses to the floods.</a:t>
            </a:r>
          </a:p>
        </p:txBody>
      </p:sp>
      <p:sp>
        <p:nvSpPr>
          <p:cNvPr id="8" name="TextBox 8"/>
          <p:cNvSpPr txBox="1"/>
          <p:nvPr/>
        </p:nvSpPr>
        <p:spPr>
          <a:xfrm>
            <a:off x="3503894" y="1184996"/>
            <a:ext cx="11604063" cy="2400401"/>
          </a:xfrm>
          <a:prstGeom prst="rect">
            <a:avLst/>
          </a:prstGeom>
        </p:spPr>
        <p:txBody>
          <a:bodyPr lIns="0" tIns="0" rIns="0" bIns="0" rtlCol="0" anchor="t">
            <a:spAutoFit/>
          </a:bodyPr>
          <a:lstStyle/>
          <a:p>
            <a:pPr algn="ctr"/>
            <a:r>
              <a:rPr lang="en-US" sz="7799" b="1">
                <a:solidFill>
                  <a:srgbClr val="FFFFFF"/>
                </a:solidFill>
                <a:latin typeface="Montserrat Classic Bold"/>
                <a:ea typeface="Montserrat Classic Bold"/>
                <a:cs typeface="Montserrat Classic Bold"/>
                <a:sym typeface="Montserrat Classic Bold"/>
              </a:rPr>
              <a:t>Case Study: Storm Desmond 2015</a:t>
            </a:r>
          </a:p>
        </p:txBody>
      </p:sp>
      <p:sp>
        <p:nvSpPr>
          <p:cNvPr id="9" name="TextBox 9"/>
          <p:cNvSpPr txBox="1"/>
          <p:nvPr/>
        </p:nvSpPr>
        <p:spPr>
          <a:xfrm>
            <a:off x="1028700" y="3879114"/>
            <a:ext cx="8616708" cy="1094676"/>
          </a:xfrm>
          <a:prstGeom prst="rect">
            <a:avLst/>
          </a:prstGeom>
        </p:spPr>
        <p:txBody>
          <a:bodyPr lIns="0" tIns="0" rIns="0" bIns="0" rtlCol="0" anchor="t">
            <a:spAutoFit/>
          </a:bodyPr>
          <a:lstStyle/>
          <a:p>
            <a:pPr algn="ctr">
              <a:lnSpc>
                <a:spcPts val="8959"/>
              </a:lnSpc>
              <a:spcBef>
                <a:spcPct val="0"/>
              </a:spcBef>
            </a:pPr>
            <a:r>
              <a:rPr lang="en-US" sz="6399" b="1">
                <a:solidFill>
                  <a:srgbClr val="000000"/>
                </a:solidFill>
                <a:latin typeface="Montserrat Classic Bold"/>
                <a:ea typeface="Montserrat Classic Bold"/>
                <a:cs typeface="Montserrat Classic Bold"/>
                <a:sym typeface="Montserrat Classic Bold"/>
              </a:rPr>
              <a:t>Learning Objectives: </a:t>
            </a:r>
          </a:p>
        </p:txBody>
      </p:sp>
      <p:sp>
        <p:nvSpPr>
          <p:cNvPr id="10" name="Freeform 10"/>
          <p:cNvSpPr/>
          <p:nvPr/>
        </p:nvSpPr>
        <p:spPr>
          <a:xfrm>
            <a:off x="479309" y="739796"/>
            <a:ext cx="3267227" cy="3263143"/>
          </a:xfrm>
          <a:custGeom>
            <a:avLst/>
            <a:gdLst/>
            <a:ahLst/>
            <a:cxnLst/>
            <a:rect l="l" t="t" r="r" b="b"/>
            <a:pathLst>
              <a:path w="3267227" h="3263143">
                <a:moveTo>
                  <a:pt x="0" y="0"/>
                </a:moveTo>
                <a:lnTo>
                  <a:pt x="3267227" y="0"/>
                </a:lnTo>
                <a:lnTo>
                  <a:pt x="3267227" y="3263143"/>
                </a:lnTo>
                <a:lnTo>
                  <a:pt x="0" y="326314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1" name="TextBox 11"/>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13" name="TextBox 13"/>
          <p:cNvSpPr txBox="1"/>
          <p:nvPr/>
        </p:nvSpPr>
        <p:spPr>
          <a:xfrm>
            <a:off x="11874936" y="4795214"/>
            <a:ext cx="5912053" cy="2094420"/>
          </a:xfrm>
          <a:prstGeom prst="rect">
            <a:avLst/>
          </a:prstGeom>
        </p:spPr>
        <p:txBody>
          <a:bodyPr wrap="square" lIns="0" tIns="0" rIns="0" bIns="0" rtlCol="0" anchor="t">
            <a:spAutoFit/>
          </a:bodyPr>
          <a:lstStyle/>
          <a:p>
            <a:pPr algn="ctr">
              <a:lnSpc>
                <a:spcPts val="4200"/>
              </a:lnSpc>
            </a:pPr>
            <a:r>
              <a:rPr lang="en-GB" sz="3000" dirty="0">
                <a:solidFill>
                  <a:srgbClr val="000000"/>
                </a:solidFill>
                <a:latin typeface="Montserrat Classic"/>
                <a:ea typeface="Montserrat Classic Bold"/>
                <a:cs typeface="Montserrat Classic Bold"/>
                <a:sym typeface="Montserrat Classic Bold"/>
              </a:rPr>
              <a:t>The River Lune recorded the highest river flow on record of an English river at 1,750m3 per second at Caton.</a:t>
            </a:r>
            <a:endParaRPr lang="en-US" sz="3000" dirty="0">
              <a:solidFill>
                <a:srgbClr val="000000"/>
              </a:solidFill>
              <a:latin typeface="Montserrat Classic"/>
              <a:ea typeface="Montserrat Classic"/>
              <a:cs typeface="Montserrat Classic"/>
              <a:sym typeface="Montserrat Classic"/>
            </a:endParaRPr>
          </a:p>
        </p:txBody>
      </p:sp>
      <p:sp>
        <p:nvSpPr>
          <p:cNvPr id="17" name="TextBox 20">
            <a:extLst>
              <a:ext uri="{FF2B5EF4-FFF2-40B4-BE49-F238E27FC236}">
                <a16:creationId xmlns:a16="http://schemas.microsoft.com/office/drawing/2014/main" id="{0A3DCB32-FD86-9AD7-7D69-8EC295324742}"/>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pic>
        <p:nvPicPr>
          <p:cNvPr id="2050" name="Picture 2">
            <a:extLst>
              <a:ext uri="{FF2B5EF4-FFF2-40B4-BE49-F238E27FC236}">
                <a16:creationId xmlns:a16="http://schemas.microsoft.com/office/drawing/2014/main" id="{6D449011-7F05-713A-5EC9-E30221AC99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02" y="3119438"/>
            <a:ext cx="10356856" cy="6877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1">
            <a:extLst>
              <a:ext uri="{FF2B5EF4-FFF2-40B4-BE49-F238E27FC236}">
                <a16:creationId xmlns:a16="http://schemas.microsoft.com/office/drawing/2014/main" id="{E17E5B16-4EB1-4B48-4441-0A38B0C3C0C9}"/>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extLst>
      <p:ext uri="{BB962C8B-B14F-4D97-AF65-F5344CB8AC3E}">
        <p14:creationId xmlns:p14="http://schemas.microsoft.com/office/powerpoint/2010/main" val="439114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3687720" y="5244703"/>
            <a:ext cx="11403245" cy="4056548"/>
          </a:xfrm>
          <a:custGeom>
            <a:avLst/>
            <a:gdLst/>
            <a:ahLst/>
            <a:cxnLst/>
            <a:rect l="l" t="t" r="r" b="b"/>
            <a:pathLst>
              <a:path w="11403245" h="4056548">
                <a:moveTo>
                  <a:pt x="0" y="0"/>
                </a:moveTo>
                <a:lnTo>
                  <a:pt x="11403245" y="0"/>
                </a:lnTo>
                <a:lnTo>
                  <a:pt x="11403245" y="4056548"/>
                </a:lnTo>
                <a:lnTo>
                  <a:pt x="0" y="4056548"/>
                </a:lnTo>
                <a:lnTo>
                  <a:pt x="0" y="0"/>
                </a:lnTo>
                <a:close/>
              </a:path>
            </a:pathLst>
          </a:custGeom>
          <a:blipFill>
            <a:blip r:embed="rId4"/>
            <a:stretch>
              <a:fillRect l="-3176" t="-8687"/>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1" name="TextBox 11"/>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b="1">
                <a:solidFill>
                  <a:srgbClr val="000000"/>
                </a:solidFill>
                <a:latin typeface="Montserrat Classic Bold"/>
                <a:ea typeface="Montserrat Classic Bold"/>
                <a:cs typeface="Montserrat Classic Bold"/>
                <a:sym typeface="Montserrat Classic Bold"/>
              </a:rPr>
              <a:t>Causes:</a:t>
            </a:r>
          </a:p>
        </p:txBody>
      </p:sp>
      <p:sp>
        <p:nvSpPr>
          <p:cNvPr id="12" name="TextBox 12"/>
          <p:cNvSpPr txBox="1"/>
          <p:nvPr/>
        </p:nvSpPr>
        <p:spPr>
          <a:xfrm>
            <a:off x="2997372" y="3009518"/>
            <a:ext cx="12293256" cy="1979931"/>
          </a:xfrm>
          <a:prstGeom prst="rect">
            <a:avLst/>
          </a:prstGeom>
        </p:spPr>
        <p:txBody>
          <a:bodyPr lIns="0" tIns="0" rIns="0" bIns="0" rtlCol="0" anchor="t">
            <a:spAutoFit/>
          </a:bodyPr>
          <a:lstStyle/>
          <a:p>
            <a:pPr algn="ctr">
              <a:lnSpc>
                <a:spcPts val="5319"/>
              </a:lnSpc>
            </a:pPr>
            <a:r>
              <a:rPr lang="en-US" sz="3799" b="1">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Match the cause to the description and its impact on flooding on your worksheet</a:t>
            </a:r>
          </a:p>
        </p:txBody>
      </p:sp>
      <p:sp>
        <p:nvSpPr>
          <p:cNvPr id="13" name="Freeform 13"/>
          <p:cNvSpPr/>
          <p:nvPr/>
        </p:nvSpPr>
        <p:spPr>
          <a:xfrm flipH="1">
            <a:off x="1630301" y="2830463"/>
            <a:ext cx="2155106" cy="2414240"/>
          </a:xfrm>
          <a:custGeom>
            <a:avLst/>
            <a:gdLst/>
            <a:ahLst/>
            <a:cxnLst/>
            <a:rect l="l" t="t" r="r" b="b"/>
            <a:pathLst>
              <a:path w="2155106" h="2414240">
                <a:moveTo>
                  <a:pt x="2155106" y="0"/>
                </a:moveTo>
                <a:lnTo>
                  <a:pt x="0" y="0"/>
                </a:lnTo>
                <a:lnTo>
                  <a:pt x="0" y="2414240"/>
                </a:lnTo>
                <a:lnTo>
                  <a:pt x="2155106" y="2414240"/>
                </a:lnTo>
                <a:lnTo>
                  <a:pt x="2155106" y="0"/>
                </a:lnTo>
                <a:close/>
              </a:path>
            </a:pathLst>
          </a:custGeom>
          <a:blipFill>
            <a:blip r:embed="rId6"/>
            <a:stretch>
              <a:fillRect l="-175504" t="-8301" r="-45209" b="-55878"/>
            </a:stretch>
          </a:blipFill>
        </p:spPr>
        <p:txBody>
          <a:bodyPr/>
          <a:lstStyle/>
          <a:p>
            <a:endParaRPr lang="en-GB"/>
          </a:p>
        </p:txBody>
      </p:sp>
      <p:sp>
        <p:nvSpPr>
          <p:cNvPr id="16" name="TextBox 20">
            <a:extLst>
              <a:ext uri="{FF2B5EF4-FFF2-40B4-BE49-F238E27FC236}">
                <a16:creationId xmlns:a16="http://schemas.microsoft.com/office/drawing/2014/main" id="{21790D9A-62E7-7572-78BC-A7CEB2827097}"/>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14" name="TextBox 11">
            <a:extLst>
              <a:ext uri="{FF2B5EF4-FFF2-40B4-BE49-F238E27FC236}">
                <a16:creationId xmlns:a16="http://schemas.microsoft.com/office/drawing/2014/main" id="{0FFC8967-01AD-D542-6590-0B34B6D4CE0E}"/>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9" name="Group 9"/>
          <p:cNvGrpSpPr/>
          <p:nvPr/>
        </p:nvGrpSpPr>
        <p:grpSpPr>
          <a:xfrm>
            <a:off x="6264706" y="3121118"/>
            <a:ext cx="5473631" cy="5901711"/>
            <a:chOff x="0" y="0"/>
            <a:chExt cx="1441615" cy="1554360"/>
          </a:xfrm>
        </p:grpSpPr>
        <p:sp>
          <p:nvSpPr>
            <p:cNvPr id="10" name="Freeform 10"/>
            <p:cNvSpPr/>
            <p:nvPr/>
          </p:nvSpPr>
          <p:spPr>
            <a:xfrm>
              <a:off x="0" y="0"/>
              <a:ext cx="1441615" cy="1554360"/>
            </a:xfrm>
            <a:custGeom>
              <a:avLst/>
              <a:gdLst/>
              <a:ahLst/>
              <a:cxnLst/>
              <a:rect l="l" t="t" r="r" b="b"/>
              <a:pathLst>
                <a:path w="1441615" h="1554360">
                  <a:moveTo>
                    <a:pt x="72135" y="0"/>
                  </a:moveTo>
                  <a:lnTo>
                    <a:pt x="1369480" y="0"/>
                  </a:lnTo>
                  <a:cubicBezTo>
                    <a:pt x="1388612" y="0"/>
                    <a:pt x="1406959" y="7600"/>
                    <a:pt x="1420487" y="21128"/>
                  </a:cubicBezTo>
                  <a:cubicBezTo>
                    <a:pt x="1434015" y="34656"/>
                    <a:pt x="1441615" y="53003"/>
                    <a:pt x="1441615" y="72135"/>
                  </a:cubicBezTo>
                  <a:lnTo>
                    <a:pt x="1441615" y="1482226"/>
                  </a:lnTo>
                  <a:cubicBezTo>
                    <a:pt x="1441615" y="1522064"/>
                    <a:pt x="1409319" y="1554360"/>
                    <a:pt x="1369480" y="1554360"/>
                  </a:cubicBezTo>
                  <a:lnTo>
                    <a:pt x="72135" y="1554360"/>
                  </a:lnTo>
                  <a:cubicBezTo>
                    <a:pt x="53003" y="1554360"/>
                    <a:pt x="34656" y="1546760"/>
                    <a:pt x="21128" y="1533232"/>
                  </a:cubicBezTo>
                  <a:cubicBezTo>
                    <a:pt x="7600" y="1519705"/>
                    <a:pt x="0" y="1501357"/>
                    <a:pt x="0" y="1482226"/>
                  </a:cubicBezTo>
                  <a:lnTo>
                    <a:pt x="0" y="72135"/>
                  </a:lnTo>
                  <a:cubicBezTo>
                    <a:pt x="0" y="32296"/>
                    <a:pt x="32296" y="0"/>
                    <a:pt x="72135" y="0"/>
                  </a:cubicBezTo>
                  <a:close/>
                </a:path>
              </a:pathLst>
            </a:custGeom>
            <a:solidFill>
              <a:srgbClr val="FFFFFF"/>
            </a:solidFill>
            <a:ln w="76200" cap="rnd">
              <a:solidFill>
                <a:srgbClr val="CC2141"/>
              </a:solidFill>
              <a:prstDash val="solid"/>
              <a:round/>
            </a:ln>
          </p:spPr>
          <p:txBody>
            <a:bodyPr/>
            <a:lstStyle/>
            <a:p>
              <a:endParaRPr lang="en-GB"/>
            </a:p>
          </p:txBody>
        </p:sp>
        <p:sp>
          <p:nvSpPr>
            <p:cNvPr id="11" name="TextBox 11"/>
            <p:cNvSpPr txBox="1"/>
            <p:nvPr/>
          </p:nvSpPr>
          <p:spPr>
            <a:xfrm>
              <a:off x="0" y="-47625"/>
              <a:ext cx="1441615" cy="160198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6349443" y="3328994"/>
            <a:ext cx="5304158" cy="5324034"/>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Economic impacts</a:t>
            </a:r>
            <a:r>
              <a:rPr lang="en-US" sz="3000">
                <a:solidFill>
                  <a:srgbClr val="000000"/>
                </a:solidFill>
                <a:latin typeface="Montserrat Classic"/>
                <a:ea typeface="Montserrat Classic"/>
                <a:cs typeface="Montserrat Classic"/>
                <a:sym typeface="Montserrat Classic"/>
              </a:rPr>
              <a:t> refer to the financial effects of an event on individuals, businesses and the overall economy. This includes property damage, business disruption, costs of repairs and rebuilding, and impacts on industries such as agriculture and tourism.</a:t>
            </a:r>
          </a:p>
        </p:txBody>
      </p:sp>
      <p:grpSp>
        <p:nvGrpSpPr>
          <p:cNvPr id="13" name="Group 13"/>
          <p:cNvGrpSpPr/>
          <p:nvPr/>
        </p:nvGrpSpPr>
        <p:grpSpPr>
          <a:xfrm>
            <a:off x="323852" y="3121118"/>
            <a:ext cx="5473631" cy="5368355"/>
            <a:chOff x="0" y="0"/>
            <a:chExt cx="7298175" cy="7157807"/>
          </a:xfrm>
        </p:grpSpPr>
        <p:grpSp>
          <p:nvGrpSpPr>
            <p:cNvPr id="14" name="Group 14"/>
            <p:cNvGrpSpPr/>
            <p:nvPr/>
          </p:nvGrpSpPr>
          <p:grpSpPr>
            <a:xfrm>
              <a:off x="0" y="0"/>
              <a:ext cx="7298175" cy="7157807"/>
              <a:chOff x="0" y="0"/>
              <a:chExt cx="1441615" cy="1413888"/>
            </a:xfrm>
          </p:grpSpPr>
          <p:sp>
            <p:nvSpPr>
              <p:cNvPr id="15" name="Freeform 15"/>
              <p:cNvSpPr/>
              <p:nvPr/>
            </p:nvSpPr>
            <p:spPr>
              <a:xfrm>
                <a:off x="0" y="0"/>
                <a:ext cx="1441615" cy="1413888"/>
              </a:xfrm>
              <a:custGeom>
                <a:avLst/>
                <a:gdLst/>
                <a:ahLst/>
                <a:cxnLst/>
                <a:rect l="l" t="t" r="r" b="b"/>
                <a:pathLst>
                  <a:path w="1441615" h="1413888">
                    <a:moveTo>
                      <a:pt x="72135" y="0"/>
                    </a:moveTo>
                    <a:lnTo>
                      <a:pt x="1369480" y="0"/>
                    </a:lnTo>
                    <a:cubicBezTo>
                      <a:pt x="1388612" y="0"/>
                      <a:pt x="1406959" y="7600"/>
                      <a:pt x="1420487" y="21128"/>
                    </a:cubicBezTo>
                    <a:cubicBezTo>
                      <a:pt x="1434015" y="34656"/>
                      <a:pt x="1441615" y="53003"/>
                      <a:pt x="1441615" y="72135"/>
                    </a:cubicBezTo>
                    <a:lnTo>
                      <a:pt x="1441615" y="1341753"/>
                    </a:lnTo>
                    <a:cubicBezTo>
                      <a:pt x="1441615" y="1381592"/>
                      <a:pt x="1409319" y="1413888"/>
                      <a:pt x="1369480" y="1413888"/>
                    </a:cubicBezTo>
                    <a:lnTo>
                      <a:pt x="72135" y="1413888"/>
                    </a:lnTo>
                    <a:cubicBezTo>
                      <a:pt x="53003" y="1413888"/>
                      <a:pt x="34656" y="1406288"/>
                      <a:pt x="21128" y="1392760"/>
                    </a:cubicBezTo>
                    <a:cubicBezTo>
                      <a:pt x="7600" y="1379232"/>
                      <a:pt x="0" y="1360885"/>
                      <a:pt x="0" y="1341753"/>
                    </a:cubicBezTo>
                    <a:lnTo>
                      <a:pt x="0" y="72135"/>
                    </a:lnTo>
                    <a:cubicBezTo>
                      <a:pt x="0" y="32296"/>
                      <a:pt x="32296" y="0"/>
                      <a:pt x="72135" y="0"/>
                    </a:cubicBezTo>
                    <a:close/>
                  </a:path>
                </a:pathLst>
              </a:custGeom>
              <a:solidFill>
                <a:srgbClr val="FFFFFF"/>
              </a:solidFill>
              <a:ln w="76200" cap="rnd">
                <a:solidFill>
                  <a:srgbClr val="B8DA0C"/>
                </a:solidFill>
                <a:prstDash val="solid"/>
                <a:round/>
              </a:ln>
            </p:spPr>
            <p:txBody>
              <a:bodyPr/>
              <a:lstStyle/>
              <a:p>
                <a:endParaRPr lang="en-GB"/>
              </a:p>
            </p:txBody>
          </p:sp>
          <p:sp>
            <p:nvSpPr>
              <p:cNvPr id="16" name="TextBox 16"/>
              <p:cNvSpPr txBox="1"/>
              <p:nvPr/>
            </p:nvSpPr>
            <p:spPr>
              <a:xfrm>
                <a:off x="0" y="-47625"/>
                <a:ext cx="1441615" cy="1461513"/>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252019" y="362893"/>
              <a:ext cx="6794137" cy="6365346"/>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Social impacts</a:t>
              </a:r>
              <a:r>
                <a:rPr lang="en-US" sz="3000">
                  <a:solidFill>
                    <a:srgbClr val="000000"/>
                  </a:solidFill>
                  <a:latin typeface="Montserrat Classic"/>
                  <a:ea typeface="Montserrat Classic"/>
                  <a:cs typeface="Montserrat Classic"/>
                  <a:sym typeface="Montserrat Classic"/>
                </a:rPr>
                <a:t> refer to the effects of an event on the lives, health and wellbeing of people in a community. This includes disruptions to daily life, displacement, casualties, public health issues and changes in community dynamics.</a:t>
              </a:r>
            </a:p>
          </p:txBody>
        </p:sp>
      </p:grpSp>
      <p:grpSp>
        <p:nvGrpSpPr>
          <p:cNvPr id="18" name="Group 18"/>
          <p:cNvGrpSpPr/>
          <p:nvPr/>
        </p:nvGrpSpPr>
        <p:grpSpPr>
          <a:xfrm>
            <a:off x="12205560" y="3121118"/>
            <a:ext cx="5473631" cy="5128755"/>
            <a:chOff x="0" y="0"/>
            <a:chExt cx="1441615" cy="1350783"/>
          </a:xfrm>
        </p:grpSpPr>
        <p:sp>
          <p:nvSpPr>
            <p:cNvPr id="19" name="Freeform 19"/>
            <p:cNvSpPr/>
            <p:nvPr/>
          </p:nvSpPr>
          <p:spPr>
            <a:xfrm>
              <a:off x="0" y="0"/>
              <a:ext cx="1441615" cy="1350783"/>
            </a:xfrm>
            <a:custGeom>
              <a:avLst/>
              <a:gdLst/>
              <a:ahLst/>
              <a:cxnLst/>
              <a:rect l="l" t="t" r="r" b="b"/>
              <a:pathLst>
                <a:path w="1441615" h="1350783">
                  <a:moveTo>
                    <a:pt x="72135" y="0"/>
                  </a:moveTo>
                  <a:lnTo>
                    <a:pt x="1369480" y="0"/>
                  </a:lnTo>
                  <a:cubicBezTo>
                    <a:pt x="1388612" y="0"/>
                    <a:pt x="1406959" y="7600"/>
                    <a:pt x="1420487" y="21128"/>
                  </a:cubicBezTo>
                  <a:cubicBezTo>
                    <a:pt x="1434015" y="34656"/>
                    <a:pt x="1441615" y="53003"/>
                    <a:pt x="1441615" y="72135"/>
                  </a:cubicBezTo>
                  <a:lnTo>
                    <a:pt x="1441615" y="1278649"/>
                  </a:lnTo>
                  <a:cubicBezTo>
                    <a:pt x="1441615" y="1318487"/>
                    <a:pt x="1409319" y="1350783"/>
                    <a:pt x="1369480" y="1350783"/>
                  </a:cubicBezTo>
                  <a:lnTo>
                    <a:pt x="72135" y="1350783"/>
                  </a:lnTo>
                  <a:cubicBezTo>
                    <a:pt x="53003" y="1350783"/>
                    <a:pt x="34656" y="1343183"/>
                    <a:pt x="21128" y="1329655"/>
                  </a:cubicBezTo>
                  <a:cubicBezTo>
                    <a:pt x="7600" y="1316128"/>
                    <a:pt x="0" y="1297780"/>
                    <a:pt x="0" y="1278649"/>
                  </a:cubicBezTo>
                  <a:lnTo>
                    <a:pt x="0" y="72135"/>
                  </a:lnTo>
                  <a:cubicBezTo>
                    <a:pt x="0" y="32296"/>
                    <a:pt x="32296" y="0"/>
                    <a:pt x="72135" y="0"/>
                  </a:cubicBezTo>
                  <a:close/>
                </a:path>
              </a:pathLst>
            </a:custGeom>
            <a:solidFill>
              <a:srgbClr val="FFFFFF"/>
            </a:solidFill>
            <a:ln w="76200" cap="rnd">
              <a:solidFill>
                <a:srgbClr val="1C78B6"/>
              </a:solidFill>
              <a:prstDash val="solid"/>
              <a:round/>
            </a:ln>
          </p:spPr>
          <p:txBody>
            <a:bodyPr/>
            <a:lstStyle/>
            <a:p>
              <a:endParaRPr lang="en-GB"/>
            </a:p>
          </p:txBody>
        </p:sp>
        <p:sp>
          <p:nvSpPr>
            <p:cNvPr id="20" name="TextBox 20"/>
            <p:cNvSpPr txBox="1"/>
            <p:nvPr/>
          </p:nvSpPr>
          <p:spPr>
            <a:xfrm>
              <a:off x="0" y="-47625"/>
              <a:ext cx="1441615" cy="1398408"/>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2440306" y="3373523"/>
            <a:ext cx="5004139" cy="4257322"/>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Montserrat Classic Bold"/>
                <a:ea typeface="Montserrat Classic Bold"/>
                <a:cs typeface="Montserrat Classic Bold"/>
                <a:sym typeface="Montserrat Classic Bold"/>
              </a:rPr>
              <a:t>Environmental impacts</a:t>
            </a:r>
            <a:r>
              <a:rPr lang="en-US" sz="3000">
                <a:solidFill>
                  <a:srgbClr val="000000"/>
                </a:solidFill>
                <a:latin typeface="Montserrat Classic"/>
                <a:ea typeface="Montserrat Classic"/>
                <a:cs typeface="Montserrat Classic"/>
                <a:sym typeface="Montserrat Classic"/>
              </a:rPr>
              <a:t> involve changes to the natural environment due to an event. This includes effects on wildlife, ecosystems, natural resources, and pollution levels.</a:t>
            </a:r>
          </a:p>
        </p:txBody>
      </p:sp>
      <p:sp>
        <p:nvSpPr>
          <p:cNvPr id="22" name="Freeform 22"/>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23" name="TextBox 23"/>
          <p:cNvSpPr txBox="1"/>
          <p:nvPr/>
        </p:nvSpPr>
        <p:spPr>
          <a:xfrm>
            <a:off x="434257" y="8796956"/>
            <a:ext cx="5252822" cy="1243767"/>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Montserrat Classic"/>
                <a:ea typeface="Montserrat Classic"/>
                <a:cs typeface="Montserrat Classic"/>
                <a:sym typeface="Montserrat Classic"/>
              </a:rPr>
              <a:t>Some of these impacts overlap because they are connected and affect each other in various ways.</a:t>
            </a:r>
          </a:p>
        </p:txBody>
      </p:sp>
      <p:sp>
        <p:nvSpPr>
          <p:cNvPr id="24" name="TextBox 24"/>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IMPACTS: </a:t>
            </a:r>
          </a:p>
        </p:txBody>
      </p:sp>
      <p:sp>
        <p:nvSpPr>
          <p:cNvPr id="27" name="TextBox 20">
            <a:extLst>
              <a:ext uri="{FF2B5EF4-FFF2-40B4-BE49-F238E27FC236}">
                <a16:creationId xmlns:a16="http://schemas.microsoft.com/office/drawing/2014/main" id="{4711B4DE-40EF-2676-5B56-4906CF7D571C}"/>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28" name="TextBox 11">
            <a:extLst>
              <a:ext uri="{FF2B5EF4-FFF2-40B4-BE49-F238E27FC236}">
                <a16:creationId xmlns:a16="http://schemas.microsoft.com/office/drawing/2014/main" id="{AB72BABD-C1E3-11A0-F6A9-36D011821683}"/>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6230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10" name="Group 10"/>
          <p:cNvGrpSpPr/>
          <p:nvPr/>
        </p:nvGrpSpPr>
        <p:grpSpPr>
          <a:xfrm>
            <a:off x="0" y="2654431"/>
            <a:ext cx="10873960" cy="7469869"/>
            <a:chOff x="0" y="0"/>
            <a:chExt cx="14498613" cy="9959825"/>
          </a:xfrm>
        </p:grpSpPr>
        <p:sp>
          <p:nvSpPr>
            <p:cNvPr id="11" name="Freeform 11"/>
            <p:cNvSpPr/>
            <p:nvPr/>
          </p:nvSpPr>
          <p:spPr>
            <a:xfrm>
              <a:off x="1218847" y="0"/>
              <a:ext cx="13279767" cy="9959825"/>
            </a:xfrm>
            <a:custGeom>
              <a:avLst/>
              <a:gdLst/>
              <a:ahLst/>
              <a:cxnLst/>
              <a:rect l="l" t="t" r="r" b="b"/>
              <a:pathLst>
                <a:path w="13279767" h="9959825">
                  <a:moveTo>
                    <a:pt x="0" y="0"/>
                  </a:moveTo>
                  <a:lnTo>
                    <a:pt x="13279766" y="0"/>
                  </a:lnTo>
                  <a:lnTo>
                    <a:pt x="13279766" y="9959825"/>
                  </a:lnTo>
                  <a:lnTo>
                    <a:pt x="0" y="9959825"/>
                  </a:lnTo>
                  <a:lnTo>
                    <a:pt x="0" y="0"/>
                  </a:lnTo>
                  <a:close/>
                </a:path>
              </a:pathLst>
            </a:custGeom>
            <a:blipFill>
              <a:blip r:embed="rId5"/>
              <a:stretch>
                <a:fillRect/>
              </a:stretch>
            </a:blipFill>
          </p:spPr>
          <p:txBody>
            <a:bodyPr/>
            <a:lstStyle/>
            <a:p>
              <a:endParaRPr lang="en-GB"/>
            </a:p>
          </p:txBody>
        </p:sp>
        <p:sp>
          <p:nvSpPr>
            <p:cNvPr id="12" name="TextBox 12"/>
            <p:cNvSpPr txBox="1"/>
            <p:nvPr/>
          </p:nvSpPr>
          <p:spPr>
            <a:xfrm>
              <a:off x="0" y="9651056"/>
              <a:ext cx="10433390" cy="212184"/>
            </a:xfrm>
            <a:prstGeom prst="rect">
              <a:avLst/>
            </a:prstGeom>
          </p:spPr>
          <p:txBody>
            <a:bodyPr lIns="0" tIns="0" rIns="0" bIns="0" rtlCol="0" anchor="t">
              <a:spAutoFit/>
            </a:bodyPr>
            <a:lstStyle/>
            <a:p>
              <a:pPr algn="ctr">
                <a:lnSpc>
                  <a:spcPts val="1330"/>
                </a:lnSpc>
                <a:spcBef>
                  <a:spcPct val="0"/>
                </a:spcBef>
              </a:pPr>
              <a:r>
                <a:rPr lang="en-US" sz="950">
                  <a:solidFill>
                    <a:srgbClr val="FFFFFF"/>
                  </a:solidFill>
                  <a:latin typeface="Montserrat Classic"/>
                  <a:ea typeface="Montserrat Classic"/>
                  <a:cs typeface="Montserrat Classic"/>
                  <a:sym typeface="Montserrat Classic"/>
                </a:rPr>
                <a:t>Hardwicke Circus under watercc-by-sa/2.0 - © Rose and Trev Clough - geograph.org.uk/p/4760961</a:t>
              </a:r>
            </a:p>
          </p:txBody>
        </p:sp>
      </p:grpSp>
      <p:sp>
        <p:nvSpPr>
          <p:cNvPr id="13" name="TextBox 13"/>
          <p:cNvSpPr txBox="1"/>
          <p:nvPr/>
        </p:nvSpPr>
        <p:spPr>
          <a:xfrm>
            <a:off x="11297927" y="3962877"/>
            <a:ext cx="6566106" cy="4248855"/>
          </a:xfrm>
          <a:prstGeom prst="rect">
            <a:avLst/>
          </a:prstGeom>
        </p:spPr>
        <p:txBody>
          <a:bodyPr lIns="0" tIns="0" rIns="0" bIns="0" rtlCol="0" anchor="t">
            <a:spAutoFit/>
          </a:bodyPr>
          <a:lstStyle/>
          <a:p>
            <a:pPr algn="ctr">
              <a:lnSpc>
                <a:spcPts val="4200"/>
              </a:lnSpc>
              <a:spcBef>
                <a:spcPct val="0"/>
              </a:spcBef>
            </a:pPr>
            <a:r>
              <a:rPr lang="en-GB" sz="3000" b="1" dirty="0">
                <a:solidFill>
                  <a:srgbClr val="000000"/>
                </a:solidFill>
                <a:latin typeface="Montserrat Classic Bold" panose="020B0604020202020204" charset="0"/>
                <a:ea typeface="Montserrat Classic"/>
                <a:cs typeface="Montserrat Classic"/>
                <a:sym typeface="Montserrat Classic"/>
              </a:rPr>
              <a:t>Fatalities</a:t>
            </a:r>
            <a:r>
              <a:rPr lang="en-GB" sz="3000" dirty="0">
                <a:solidFill>
                  <a:srgbClr val="000000"/>
                </a:solidFill>
                <a:latin typeface="Montserrat Classic Bold" panose="020B0604020202020204" charset="0"/>
                <a:ea typeface="Montserrat Classic"/>
                <a:cs typeface="Montserrat Classic"/>
                <a:sym typeface="Montserrat Classic"/>
              </a:rPr>
              <a:t>: </a:t>
            </a:r>
            <a:r>
              <a:rPr lang="en-GB" sz="3000" dirty="0">
                <a:solidFill>
                  <a:srgbClr val="000000"/>
                </a:solidFill>
                <a:latin typeface="Montserrat Classic"/>
                <a:ea typeface="Montserrat Classic"/>
                <a:cs typeface="Montserrat Classic"/>
                <a:sym typeface="Montserrat Classic"/>
              </a:rPr>
              <a:t>Storm Desmond led to two confirmed deaths across Cumbria and Lancashire. A man in Cumbria died after being swept away by floodwaters, and another person lost their life in a road accident caused by severe weather conditions</a:t>
            </a:r>
          </a:p>
        </p:txBody>
      </p:sp>
      <p:sp>
        <p:nvSpPr>
          <p:cNvPr id="14" name="TextBox 14"/>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IMPACTS: </a:t>
            </a:r>
          </a:p>
        </p:txBody>
      </p:sp>
      <p:sp>
        <p:nvSpPr>
          <p:cNvPr id="17" name="TextBox 20">
            <a:extLst>
              <a:ext uri="{FF2B5EF4-FFF2-40B4-BE49-F238E27FC236}">
                <a16:creationId xmlns:a16="http://schemas.microsoft.com/office/drawing/2014/main" id="{FEE0EF83-FEAB-572F-FD68-F13B4C2F80FF}"/>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15" name="TextBox 11">
            <a:extLst>
              <a:ext uri="{FF2B5EF4-FFF2-40B4-BE49-F238E27FC236}">
                <a16:creationId xmlns:a16="http://schemas.microsoft.com/office/drawing/2014/main" id="{80314D7E-0891-18AF-EB8B-A6CDB2CF63CD}"/>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grpSp>
        <p:nvGrpSpPr>
          <p:cNvPr id="10" name="Group 10"/>
          <p:cNvGrpSpPr/>
          <p:nvPr/>
        </p:nvGrpSpPr>
        <p:grpSpPr>
          <a:xfrm>
            <a:off x="-511674" y="2740156"/>
            <a:ext cx="12973435" cy="7259723"/>
            <a:chOff x="0" y="0"/>
            <a:chExt cx="17297914" cy="9679631"/>
          </a:xfrm>
        </p:grpSpPr>
        <p:sp>
          <p:nvSpPr>
            <p:cNvPr id="11" name="Freeform 11"/>
            <p:cNvSpPr/>
            <p:nvPr/>
          </p:nvSpPr>
          <p:spPr>
            <a:xfrm>
              <a:off x="997706" y="0"/>
              <a:ext cx="16300208" cy="9679631"/>
            </a:xfrm>
            <a:custGeom>
              <a:avLst/>
              <a:gdLst/>
              <a:ahLst/>
              <a:cxnLst/>
              <a:rect l="l" t="t" r="r" b="b"/>
              <a:pathLst>
                <a:path w="16300208" h="9679631">
                  <a:moveTo>
                    <a:pt x="0" y="0"/>
                  </a:moveTo>
                  <a:lnTo>
                    <a:pt x="16300208" y="0"/>
                  </a:lnTo>
                  <a:lnTo>
                    <a:pt x="16300208" y="9679631"/>
                  </a:lnTo>
                  <a:lnTo>
                    <a:pt x="0" y="9679631"/>
                  </a:lnTo>
                  <a:lnTo>
                    <a:pt x="0" y="0"/>
                  </a:lnTo>
                  <a:close/>
                </a:path>
              </a:pathLst>
            </a:custGeom>
            <a:blipFill>
              <a:blip r:embed="rId5"/>
              <a:stretch>
                <a:fillRect t="-26297"/>
              </a:stretch>
            </a:blipFill>
          </p:spPr>
          <p:txBody>
            <a:bodyPr/>
            <a:lstStyle/>
            <a:p>
              <a:endParaRPr lang="en-GB"/>
            </a:p>
          </p:txBody>
        </p:sp>
        <p:sp>
          <p:nvSpPr>
            <p:cNvPr id="12" name="TextBox 12"/>
            <p:cNvSpPr txBox="1"/>
            <p:nvPr/>
          </p:nvSpPr>
          <p:spPr>
            <a:xfrm>
              <a:off x="0" y="9270132"/>
              <a:ext cx="10433390" cy="212184"/>
            </a:xfrm>
            <a:prstGeom prst="rect">
              <a:avLst/>
            </a:prstGeom>
          </p:spPr>
          <p:txBody>
            <a:bodyPr lIns="0" tIns="0" rIns="0" bIns="0" rtlCol="0" anchor="t">
              <a:spAutoFit/>
            </a:bodyPr>
            <a:lstStyle/>
            <a:p>
              <a:pPr algn="ctr">
                <a:lnSpc>
                  <a:spcPts val="1330"/>
                </a:lnSpc>
                <a:spcBef>
                  <a:spcPct val="0"/>
                </a:spcBef>
              </a:pPr>
              <a:r>
                <a:rPr lang="en-US" sz="950">
                  <a:solidFill>
                    <a:srgbClr val="FFFFFF"/>
                  </a:solidFill>
                  <a:latin typeface="Montserrat Classic"/>
                  <a:ea typeface="Montserrat Classic"/>
                  <a:cs typeface="Montserrat Classic"/>
                  <a:sym typeface="Montserrat Classic"/>
                </a:rPr>
                <a:t>Rickerby Park after Storm </a:t>
              </a:r>
              <a:r>
                <a:rPr lang="en-US" sz="950" err="1">
                  <a:solidFill>
                    <a:srgbClr val="FFFFFF"/>
                  </a:solidFill>
                  <a:latin typeface="Montserrat Classic"/>
                  <a:ea typeface="Montserrat Classic"/>
                  <a:cs typeface="Montserrat Classic"/>
                  <a:sym typeface="Montserrat Classic"/>
                </a:rPr>
                <a:t>Desmond</a:t>
              </a:r>
              <a:r>
                <a:rPr lang="en-US" sz="950" u="sng" err="1">
                  <a:solidFill>
                    <a:srgbClr val="FFFFFF"/>
                  </a:solidFill>
                  <a:latin typeface="Montserrat Classic"/>
                  <a:ea typeface="Montserrat Classic"/>
                  <a:cs typeface="Montserrat Classic"/>
                  <a:sym typeface="Montserrat Classic"/>
                </a:rPr>
                <a:t>cc</a:t>
              </a:r>
              <a:r>
                <a:rPr lang="en-US" sz="950" u="sng">
                  <a:solidFill>
                    <a:srgbClr val="FFFFFF"/>
                  </a:solidFill>
                  <a:latin typeface="Montserrat Classic"/>
                  <a:ea typeface="Montserrat Classic"/>
                  <a:cs typeface="Montserrat Classic"/>
                  <a:sym typeface="Montserrat Classic"/>
                </a:rPr>
                <a:t>-by-</a:t>
              </a:r>
              <a:r>
                <a:rPr lang="en-US" sz="950" u="sng" err="1">
                  <a:solidFill>
                    <a:srgbClr val="FFFFFF"/>
                  </a:solidFill>
                  <a:latin typeface="Montserrat Classic"/>
                  <a:ea typeface="Montserrat Classic"/>
                  <a:cs typeface="Montserrat Classic"/>
                  <a:sym typeface="Montserrat Classic"/>
                </a:rPr>
                <a:t>sa</a:t>
              </a:r>
              <a:r>
                <a:rPr lang="en-US" sz="950" u="sng">
                  <a:solidFill>
                    <a:srgbClr val="FFFFFF"/>
                  </a:solidFill>
                  <a:latin typeface="Montserrat Classic"/>
                  <a:ea typeface="Montserrat Classic"/>
                  <a:cs typeface="Montserrat Classic"/>
                  <a:sym typeface="Montserrat Classic"/>
                </a:rPr>
                <a:t>/2.0</a:t>
              </a:r>
              <a:r>
                <a:rPr lang="en-US" sz="950">
                  <a:solidFill>
                    <a:srgbClr val="FFFFFF"/>
                  </a:solidFill>
                  <a:latin typeface="Montserrat Classic"/>
                  <a:ea typeface="Montserrat Classic"/>
                  <a:cs typeface="Montserrat Classic"/>
                  <a:sym typeface="Montserrat Classic"/>
                </a:rPr>
                <a:t> - © </a:t>
              </a:r>
              <a:r>
                <a:rPr lang="en-US" sz="950" u="sng">
                  <a:solidFill>
                    <a:srgbClr val="FFFFFF"/>
                  </a:solidFill>
                  <a:latin typeface="Montserrat Classic"/>
                  <a:ea typeface="Montserrat Classic"/>
                  <a:cs typeface="Montserrat Classic"/>
                  <a:sym typeface="Montserrat Classic"/>
                </a:rPr>
                <a:t>Adrian Taylor</a:t>
              </a:r>
              <a:r>
                <a:rPr lang="en-US" sz="950">
                  <a:solidFill>
                    <a:srgbClr val="FFFFFF"/>
                  </a:solidFill>
                  <a:latin typeface="Montserrat Classic"/>
                  <a:ea typeface="Montserrat Classic"/>
                  <a:cs typeface="Montserrat Classic"/>
                  <a:sym typeface="Montserrat Classic"/>
                </a:rPr>
                <a:t> - </a:t>
              </a:r>
              <a:r>
                <a:rPr lang="en-US" sz="950" u="sng">
                  <a:solidFill>
                    <a:srgbClr val="FFFFFF"/>
                  </a:solidFill>
                  <a:latin typeface="Montserrat Classic"/>
                  <a:ea typeface="Montserrat Classic"/>
                  <a:cs typeface="Montserrat Classic"/>
                  <a:sym typeface="Montserrat Classic"/>
                </a:rPr>
                <a:t>geograph.org.uk/p/7199351</a:t>
              </a:r>
              <a:endParaRPr lang="en-US" sz="950" u="sng">
                <a:solidFill>
                  <a:srgbClr val="FFFFFF"/>
                </a:solidFill>
                <a:latin typeface="Montserrat Classic"/>
                <a:ea typeface="Montserrat Classic"/>
                <a:cs typeface="Montserrat Classic"/>
                <a:sym typeface="Montserrat Classic"/>
                <a:hlinkClick r:id="rId6" tooltip="https://www.geograph.org.uk/photo/7199351"/>
              </a:endParaRPr>
            </a:p>
          </p:txBody>
        </p:sp>
      </p:grpSp>
      <p:sp>
        <p:nvSpPr>
          <p:cNvPr id="13" name="TextBox 13"/>
          <p:cNvSpPr txBox="1"/>
          <p:nvPr/>
        </p:nvSpPr>
        <p:spPr>
          <a:xfrm>
            <a:off x="12292346" y="3507826"/>
            <a:ext cx="5647459" cy="497773"/>
          </a:xfrm>
          <a:prstGeom prst="rect">
            <a:avLst/>
          </a:prstGeom>
        </p:spPr>
        <p:txBody>
          <a:bodyPr lIns="0" tIns="0" rIns="0" bIns="0" rtlCol="0" anchor="t">
            <a:spAutoFit/>
          </a:bodyPr>
          <a:lstStyle/>
          <a:p>
            <a:pPr algn="l">
              <a:lnSpc>
                <a:spcPts val="4060"/>
              </a:lnSpc>
              <a:spcBef>
                <a:spcPct val="0"/>
              </a:spcBef>
            </a:pPr>
            <a:endParaRPr/>
          </a:p>
        </p:txBody>
      </p:sp>
      <p:sp>
        <p:nvSpPr>
          <p:cNvPr id="14" name="TextBox 14"/>
          <p:cNvSpPr txBox="1"/>
          <p:nvPr/>
        </p:nvSpPr>
        <p:spPr>
          <a:xfrm>
            <a:off x="12712642" y="4152900"/>
            <a:ext cx="5462199" cy="3710246"/>
          </a:xfrm>
          <a:prstGeom prst="rect">
            <a:avLst/>
          </a:prstGeom>
        </p:spPr>
        <p:txBody>
          <a:bodyPr lIns="0" tIns="0" rIns="0" bIns="0" rtlCol="0" anchor="t">
            <a:spAutoFit/>
          </a:bodyPr>
          <a:lstStyle/>
          <a:p>
            <a:pPr algn="ctr">
              <a:lnSpc>
                <a:spcPts val="4200"/>
              </a:lnSpc>
              <a:spcBef>
                <a:spcPct val="0"/>
              </a:spcBef>
            </a:pPr>
            <a:r>
              <a:rPr lang="en-GB" sz="3000" dirty="0">
                <a:solidFill>
                  <a:srgbClr val="000000"/>
                </a:solidFill>
                <a:latin typeface="Montserrat Classic Bold" panose="020B0604020202020204" charset="0"/>
                <a:ea typeface="Montserrat Classic"/>
                <a:cs typeface="Montserrat Classic"/>
                <a:sym typeface="Montserrat Classic"/>
              </a:rPr>
              <a:t>Homes Flooded: </a:t>
            </a:r>
            <a:r>
              <a:rPr lang="en-GB" sz="3000" dirty="0">
                <a:solidFill>
                  <a:srgbClr val="000000"/>
                </a:solidFill>
                <a:latin typeface="Montserrat Classic"/>
                <a:ea typeface="Montserrat Classic"/>
                <a:cs typeface="Montserrat Classic"/>
                <a:sym typeface="Montserrat Classic"/>
              </a:rPr>
              <a:t>Across Cumbria and Lancashire, over 5,200 homes were flooded, with thousands more left without power, clean water, and essential services.</a:t>
            </a:r>
            <a:r>
              <a:rPr lang="en-US" sz="3000" dirty="0">
                <a:solidFill>
                  <a:srgbClr val="000000"/>
                </a:solidFill>
                <a:latin typeface="Montserrat Classic"/>
                <a:ea typeface="Montserrat Classic"/>
                <a:cs typeface="Montserrat Classic"/>
                <a:sym typeface="Montserrat Classic"/>
              </a:rPr>
              <a:t> </a:t>
            </a:r>
          </a:p>
        </p:txBody>
      </p:sp>
      <p:sp>
        <p:nvSpPr>
          <p:cNvPr id="15" name="TextBox 15"/>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IMPACTS: </a:t>
            </a:r>
          </a:p>
        </p:txBody>
      </p:sp>
      <p:sp>
        <p:nvSpPr>
          <p:cNvPr id="18" name="TextBox 20">
            <a:extLst>
              <a:ext uri="{FF2B5EF4-FFF2-40B4-BE49-F238E27FC236}">
                <a16:creationId xmlns:a16="http://schemas.microsoft.com/office/drawing/2014/main" id="{3C521EC9-3A5C-16E2-CDC5-4DFA71F8F97D}"/>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16" name="TextBox 11">
            <a:extLst>
              <a:ext uri="{FF2B5EF4-FFF2-40B4-BE49-F238E27FC236}">
                <a16:creationId xmlns:a16="http://schemas.microsoft.com/office/drawing/2014/main" id="{5494CA8C-E8AE-7BB3-A750-F7D38388E5BA}"/>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grpSp>
        <p:nvGrpSpPr>
          <p:cNvPr id="10" name="Group 10"/>
          <p:cNvGrpSpPr/>
          <p:nvPr/>
        </p:nvGrpSpPr>
        <p:grpSpPr>
          <a:xfrm>
            <a:off x="323852" y="2595929"/>
            <a:ext cx="11906301" cy="7152542"/>
            <a:chOff x="0" y="0"/>
            <a:chExt cx="15875068" cy="9536722"/>
          </a:xfrm>
        </p:grpSpPr>
        <p:sp>
          <p:nvSpPr>
            <p:cNvPr id="11" name="Freeform 11"/>
            <p:cNvSpPr/>
            <p:nvPr/>
          </p:nvSpPr>
          <p:spPr>
            <a:xfrm>
              <a:off x="0" y="0"/>
              <a:ext cx="15875068" cy="9536722"/>
            </a:xfrm>
            <a:custGeom>
              <a:avLst/>
              <a:gdLst/>
              <a:ahLst/>
              <a:cxnLst/>
              <a:rect l="l" t="t" r="r" b="b"/>
              <a:pathLst>
                <a:path w="15875068" h="9536722">
                  <a:moveTo>
                    <a:pt x="0" y="0"/>
                  </a:moveTo>
                  <a:lnTo>
                    <a:pt x="15875068" y="0"/>
                  </a:lnTo>
                  <a:lnTo>
                    <a:pt x="15875068" y="9536722"/>
                  </a:lnTo>
                  <a:lnTo>
                    <a:pt x="0" y="9536722"/>
                  </a:lnTo>
                  <a:lnTo>
                    <a:pt x="0" y="0"/>
                  </a:lnTo>
                  <a:close/>
                </a:path>
              </a:pathLst>
            </a:custGeom>
            <a:blipFill>
              <a:blip r:embed="rId5"/>
              <a:stretch>
                <a:fillRect r="-2327" b="-13381"/>
              </a:stretch>
            </a:blipFill>
          </p:spPr>
          <p:txBody>
            <a:bodyPr/>
            <a:lstStyle/>
            <a:p>
              <a:endParaRPr lang="en-GB"/>
            </a:p>
          </p:txBody>
        </p:sp>
        <p:sp>
          <p:nvSpPr>
            <p:cNvPr id="12" name="TextBox 12"/>
            <p:cNvSpPr txBox="1"/>
            <p:nvPr/>
          </p:nvSpPr>
          <p:spPr>
            <a:xfrm>
              <a:off x="0" y="9324538"/>
              <a:ext cx="6602575" cy="212184"/>
            </a:xfrm>
            <a:prstGeom prst="rect">
              <a:avLst/>
            </a:prstGeom>
          </p:spPr>
          <p:txBody>
            <a:bodyPr lIns="0" tIns="0" rIns="0" bIns="0" rtlCol="0" anchor="t">
              <a:spAutoFit/>
            </a:bodyPr>
            <a:lstStyle/>
            <a:p>
              <a:pPr algn="ctr">
                <a:lnSpc>
                  <a:spcPts val="1330"/>
                </a:lnSpc>
                <a:spcBef>
                  <a:spcPct val="0"/>
                </a:spcBef>
              </a:pPr>
              <a:r>
                <a:rPr lang="en-US" sz="950">
                  <a:solidFill>
                    <a:srgbClr val="FFFFFF"/>
                  </a:solidFill>
                  <a:latin typeface="Montserrat Classic"/>
                  <a:ea typeface="Montserrat Classic"/>
                  <a:cs typeface="Montserrat Classic"/>
                  <a:sym typeface="Montserrat Classic"/>
                </a:rPr>
                <a:t>No trains today cc-by-</a:t>
              </a:r>
              <a:r>
                <a:rPr lang="en-US" sz="950" err="1">
                  <a:solidFill>
                    <a:srgbClr val="FFFFFF"/>
                  </a:solidFill>
                  <a:latin typeface="Montserrat Classic"/>
                  <a:ea typeface="Montserrat Classic"/>
                  <a:cs typeface="Montserrat Classic"/>
                  <a:sym typeface="Montserrat Classic"/>
                </a:rPr>
                <a:t>sa</a:t>
              </a:r>
              <a:r>
                <a:rPr lang="en-US" sz="950">
                  <a:solidFill>
                    <a:srgbClr val="FFFFFF"/>
                  </a:solidFill>
                  <a:latin typeface="Montserrat Classic"/>
                  <a:ea typeface="Montserrat Classic"/>
                  <a:cs typeface="Montserrat Classic"/>
                  <a:sym typeface="Montserrat Classic"/>
                </a:rPr>
                <a:t>/2.0 - © Rose and Trev Clough - geograph.org.uk/p/4761063</a:t>
              </a:r>
            </a:p>
          </p:txBody>
        </p:sp>
      </p:grpSp>
      <p:sp>
        <p:nvSpPr>
          <p:cNvPr id="13" name="TextBox 13"/>
          <p:cNvSpPr txBox="1"/>
          <p:nvPr/>
        </p:nvSpPr>
        <p:spPr>
          <a:xfrm>
            <a:off x="12541014" y="4010025"/>
            <a:ext cx="5379794" cy="4257675"/>
          </a:xfrm>
          <a:prstGeom prst="rect">
            <a:avLst/>
          </a:prstGeom>
        </p:spPr>
        <p:txBody>
          <a:bodyPr lIns="0" tIns="0" rIns="0" bIns="0" rtlCol="0" anchor="t">
            <a:spAutoFit/>
          </a:bodyPr>
          <a:lstStyle/>
          <a:p>
            <a:pPr algn="ctr">
              <a:lnSpc>
                <a:spcPts val="4200"/>
              </a:lnSpc>
            </a:pPr>
            <a:r>
              <a:rPr lang="en-US" sz="3000" b="1" dirty="0">
                <a:solidFill>
                  <a:srgbClr val="000000"/>
                </a:solidFill>
                <a:latin typeface="Montserrat Classic Bold"/>
                <a:ea typeface="Montserrat Classic Bold"/>
                <a:cs typeface="Montserrat Classic Bold"/>
                <a:sym typeface="Montserrat Classic Bold"/>
              </a:rPr>
              <a:t>Flooded Train Lines</a:t>
            </a:r>
          </a:p>
          <a:p>
            <a:pPr algn="ctr">
              <a:lnSpc>
                <a:spcPts val="4200"/>
              </a:lnSpc>
              <a:spcBef>
                <a:spcPct val="0"/>
              </a:spcBef>
            </a:pPr>
            <a:r>
              <a:rPr lang="en-US" sz="3000" dirty="0">
                <a:solidFill>
                  <a:srgbClr val="000000"/>
                </a:solidFill>
                <a:latin typeface="Montserrat Classic"/>
                <a:ea typeface="Montserrat Classic"/>
                <a:cs typeface="Montserrat Classic"/>
                <a:sym typeface="Montserrat Classic"/>
              </a:rPr>
              <a:t>The West Coast Main Line in Cumbria is submerged under floodwater from the River Caldew. This disrupts daily travel, stranding passengers and causing major commute issues.</a:t>
            </a:r>
          </a:p>
        </p:txBody>
      </p:sp>
      <p:sp>
        <p:nvSpPr>
          <p:cNvPr id="14" name="TextBox 14"/>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IMPACTS: </a:t>
            </a:r>
          </a:p>
        </p:txBody>
      </p:sp>
      <p:sp>
        <p:nvSpPr>
          <p:cNvPr id="17" name="TextBox 20">
            <a:extLst>
              <a:ext uri="{FF2B5EF4-FFF2-40B4-BE49-F238E27FC236}">
                <a16:creationId xmlns:a16="http://schemas.microsoft.com/office/drawing/2014/main" id="{100A6A75-7E35-E9DD-22B3-4B9ED2C24944}"/>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15" name="TextBox 11">
            <a:extLst>
              <a:ext uri="{FF2B5EF4-FFF2-40B4-BE49-F238E27FC236}">
                <a16:creationId xmlns:a16="http://schemas.microsoft.com/office/drawing/2014/main" id="{77C3A91B-BAE1-DD90-EDFB-E8590D28575E}"/>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E5C0747A-2CDD-C020-0977-B6AA31E3264D}"/>
              </a:ext>
            </a:extLst>
          </p:cNvPr>
          <p:cNvSpPr>
            <a:spLocks noGrp="1" noRot="1" noMove="1" noResize="1" noEditPoints="1" noAdjustHandles="1" noChangeArrowheads="1" noChangeShapeType="1"/>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13" name="TextBox 13"/>
          <p:cNvSpPr txBox="1"/>
          <p:nvPr/>
        </p:nvSpPr>
        <p:spPr>
          <a:xfrm>
            <a:off x="10346961" y="4431627"/>
            <a:ext cx="6705600" cy="3171637"/>
          </a:xfrm>
          <a:prstGeom prst="rect">
            <a:avLst/>
          </a:prstGeom>
        </p:spPr>
        <p:txBody>
          <a:bodyPr wrap="square" lIns="0" tIns="0" rIns="0" bIns="0" rtlCol="0" anchor="t">
            <a:spAutoFit/>
          </a:bodyPr>
          <a:lstStyle/>
          <a:p>
            <a:pPr algn="ctr">
              <a:lnSpc>
                <a:spcPts val="4200"/>
              </a:lnSpc>
            </a:pPr>
            <a:r>
              <a:rPr lang="en-GB" sz="3000" b="1" dirty="0">
                <a:solidFill>
                  <a:srgbClr val="000000"/>
                </a:solidFill>
                <a:latin typeface="Montserrat Classic Bold"/>
                <a:ea typeface="Montserrat Classic Bold"/>
                <a:cs typeface="Montserrat Classic Bold"/>
                <a:sym typeface="Montserrat Classic Bold"/>
              </a:rPr>
              <a:t>Lancaster substation on Caton Road flooded: </a:t>
            </a:r>
            <a:r>
              <a:rPr lang="en-GB" sz="3000" dirty="0">
                <a:solidFill>
                  <a:srgbClr val="000000"/>
                </a:solidFill>
                <a:latin typeface="Montserrat Classic" panose="020B0604020202020204" charset="0"/>
                <a:ea typeface="Montserrat Classic Bold"/>
                <a:cs typeface="Montserrat Classic Bold"/>
                <a:sym typeface="Montserrat Classic Bold"/>
              </a:rPr>
              <a:t>leaving 43,000 properties without power for days, severely impacting homes, businesses, and communication networks.</a:t>
            </a:r>
            <a:endParaRPr lang="en-US" sz="3000" dirty="0">
              <a:solidFill>
                <a:srgbClr val="000000"/>
              </a:solidFill>
              <a:latin typeface="Montserrat Classic" panose="020B0604020202020204" charset="0"/>
              <a:ea typeface="Montserrat Classic"/>
              <a:cs typeface="Montserrat Classic"/>
              <a:sym typeface="Montserrat Classic"/>
            </a:endParaRPr>
          </a:p>
        </p:txBody>
      </p:sp>
      <p:sp>
        <p:nvSpPr>
          <p:cNvPr id="14" name="TextBox 14"/>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IMPACTS: </a:t>
            </a:r>
          </a:p>
        </p:txBody>
      </p:sp>
      <p:sp>
        <p:nvSpPr>
          <p:cNvPr id="17" name="TextBox 20">
            <a:extLst>
              <a:ext uri="{FF2B5EF4-FFF2-40B4-BE49-F238E27FC236}">
                <a16:creationId xmlns:a16="http://schemas.microsoft.com/office/drawing/2014/main" id="{100A6A75-7E35-E9DD-22B3-4B9ED2C24944}"/>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pic>
        <p:nvPicPr>
          <p:cNvPr id="1028" name="Picture 4" descr="After the floods III">
            <a:extLst>
              <a:ext uri="{FF2B5EF4-FFF2-40B4-BE49-F238E27FC236}">
                <a16:creationId xmlns:a16="http://schemas.microsoft.com/office/drawing/2014/main" id="{AC0A7FE1-0F2F-1343-012E-3488823987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572804" y="2648300"/>
            <a:ext cx="7052864" cy="73958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2"/>
          <p:cNvSpPr txBox="1"/>
          <p:nvPr/>
        </p:nvSpPr>
        <p:spPr>
          <a:xfrm>
            <a:off x="1752600" y="9635781"/>
            <a:ext cx="4951931" cy="315407"/>
          </a:xfrm>
          <a:prstGeom prst="rect">
            <a:avLst/>
          </a:prstGeom>
        </p:spPr>
        <p:txBody>
          <a:bodyPr lIns="0" tIns="0" rIns="0" bIns="0" rtlCol="0" anchor="t">
            <a:spAutoFit/>
          </a:bodyPr>
          <a:lstStyle/>
          <a:p>
            <a:pPr>
              <a:lnSpc>
                <a:spcPts val="1330"/>
              </a:lnSpc>
              <a:spcBef>
                <a:spcPct val="0"/>
              </a:spcBef>
            </a:pPr>
            <a:r>
              <a:rPr lang="en-GB" sz="950">
                <a:solidFill>
                  <a:srgbClr val="FFFFFF"/>
                </a:solidFill>
                <a:latin typeface="Montserrat Classic"/>
                <a:ea typeface="Montserrat Classic"/>
                <a:cs typeface="Montserrat Classic"/>
                <a:sym typeface="Montserrat Classic"/>
              </a:rPr>
              <a:t>After the floods III, taken Saturday, 9 January, 2016 </a:t>
            </a:r>
          </a:p>
          <a:p>
            <a:pPr>
              <a:lnSpc>
                <a:spcPts val="1330"/>
              </a:lnSpc>
              <a:spcBef>
                <a:spcPct val="0"/>
              </a:spcBef>
            </a:pPr>
            <a:r>
              <a:rPr lang="en-GB" sz="950">
                <a:solidFill>
                  <a:srgbClr val="FFFFFF"/>
                </a:solidFill>
                <a:latin typeface="Montserrat Classic"/>
                <a:ea typeface="Montserrat Classic"/>
                <a:cs typeface="Montserrat Classic"/>
                <a:sym typeface="Montserrat Classic"/>
              </a:rPr>
              <a:t>cc-by-</a:t>
            </a:r>
            <a:r>
              <a:rPr lang="en-GB" sz="950" err="1">
                <a:solidFill>
                  <a:srgbClr val="FFFFFF"/>
                </a:solidFill>
                <a:latin typeface="Montserrat Classic"/>
                <a:ea typeface="Montserrat Classic"/>
                <a:cs typeface="Montserrat Classic"/>
                <a:sym typeface="Montserrat Classic"/>
              </a:rPr>
              <a:t>sa</a:t>
            </a:r>
            <a:r>
              <a:rPr lang="en-GB" sz="950">
                <a:solidFill>
                  <a:srgbClr val="FFFFFF"/>
                </a:solidFill>
                <a:latin typeface="Montserrat Classic"/>
                <a:ea typeface="Montserrat Classic"/>
                <a:cs typeface="Montserrat Classic"/>
                <a:sym typeface="Montserrat Classic"/>
              </a:rPr>
              <a:t>/2.0 - © Bill Harrison - geograph.org.uk/p/4801993</a:t>
            </a:r>
            <a:endParaRPr lang="en-US" sz="950">
              <a:solidFill>
                <a:srgbClr val="FFFFFF"/>
              </a:solidFill>
              <a:latin typeface="Montserrat Classic"/>
              <a:ea typeface="Montserrat Classic"/>
              <a:cs typeface="Montserrat Classic"/>
              <a:sym typeface="Montserrat Classic"/>
            </a:endParaRPr>
          </a:p>
        </p:txBody>
      </p:sp>
      <p:sp>
        <p:nvSpPr>
          <p:cNvPr id="2" name="TextBox 11">
            <a:extLst>
              <a:ext uri="{FF2B5EF4-FFF2-40B4-BE49-F238E27FC236}">
                <a16:creationId xmlns:a16="http://schemas.microsoft.com/office/drawing/2014/main" id="{5073E58A-B97E-CE78-7E5D-2A717236CAEE}"/>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extLst>
      <p:ext uri="{BB962C8B-B14F-4D97-AF65-F5344CB8AC3E}">
        <p14:creationId xmlns:p14="http://schemas.microsoft.com/office/powerpoint/2010/main" val="3527233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grpSp>
        <p:nvGrpSpPr>
          <p:cNvPr id="10" name="Group 10"/>
          <p:cNvGrpSpPr/>
          <p:nvPr/>
        </p:nvGrpSpPr>
        <p:grpSpPr>
          <a:xfrm>
            <a:off x="304424" y="2654431"/>
            <a:ext cx="10978619" cy="7253011"/>
            <a:chOff x="0" y="0"/>
            <a:chExt cx="15284126" cy="9670681"/>
          </a:xfrm>
        </p:grpSpPr>
        <p:sp>
          <p:nvSpPr>
            <p:cNvPr id="11" name="Freeform 11"/>
            <p:cNvSpPr/>
            <p:nvPr/>
          </p:nvSpPr>
          <p:spPr>
            <a:xfrm>
              <a:off x="0" y="0"/>
              <a:ext cx="15284126" cy="9670681"/>
            </a:xfrm>
            <a:custGeom>
              <a:avLst/>
              <a:gdLst/>
              <a:ahLst/>
              <a:cxnLst/>
              <a:rect l="l" t="t" r="r" b="b"/>
              <a:pathLst>
                <a:path w="15284126" h="9670681">
                  <a:moveTo>
                    <a:pt x="0" y="0"/>
                  </a:moveTo>
                  <a:lnTo>
                    <a:pt x="15284126" y="0"/>
                  </a:lnTo>
                  <a:lnTo>
                    <a:pt x="15284126" y="9670681"/>
                  </a:lnTo>
                  <a:lnTo>
                    <a:pt x="0" y="9670681"/>
                  </a:lnTo>
                  <a:lnTo>
                    <a:pt x="0" y="0"/>
                  </a:lnTo>
                  <a:close/>
                </a:path>
              </a:pathLst>
            </a:custGeom>
            <a:blipFill>
              <a:blip r:embed="rId5"/>
              <a:stretch>
                <a:fillRect b="-18534"/>
              </a:stretch>
            </a:blipFill>
          </p:spPr>
          <p:txBody>
            <a:bodyPr/>
            <a:lstStyle/>
            <a:p>
              <a:endParaRPr lang="en-GB"/>
            </a:p>
          </p:txBody>
        </p:sp>
        <p:sp>
          <p:nvSpPr>
            <p:cNvPr id="12" name="TextBox 12"/>
            <p:cNvSpPr txBox="1"/>
            <p:nvPr/>
          </p:nvSpPr>
          <p:spPr>
            <a:xfrm>
              <a:off x="195923" y="9394879"/>
              <a:ext cx="10433390" cy="212302"/>
            </a:xfrm>
            <a:prstGeom prst="rect">
              <a:avLst/>
            </a:prstGeom>
          </p:spPr>
          <p:txBody>
            <a:bodyPr lIns="0" tIns="0" rIns="0" bIns="0" rtlCol="0" anchor="t">
              <a:spAutoFit/>
            </a:bodyPr>
            <a:lstStyle/>
            <a:p>
              <a:pPr algn="l">
                <a:lnSpc>
                  <a:spcPts val="1330"/>
                </a:lnSpc>
                <a:spcBef>
                  <a:spcPct val="0"/>
                </a:spcBef>
              </a:pPr>
              <a:r>
                <a:rPr lang="en-US" sz="950">
                  <a:solidFill>
                    <a:srgbClr val="FFFFFF"/>
                  </a:solidFill>
                  <a:latin typeface="Montserrat Classic"/>
                  <a:ea typeface="Montserrat Classic"/>
                  <a:cs typeface="Montserrat Classic"/>
                  <a:sym typeface="Montserrat Classic"/>
                </a:rPr>
                <a:t>Pooley No-bridge! </a:t>
              </a:r>
              <a:r>
                <a:rPr lang="en-US" sz="950" u="sng">
                  <a:solidFill>
                    <a:srgbClr val="FFFFFF"/>
                  </a:solidFill>
                  <a:latin typeface="Montserrat Classic"/>
                  <a:ea typeface="Montserrat Classic"/>
                  <a:cs typeface="Montserrat Classic"/>
                  <a:sym typeface="Montserrat Classic"/>
                </a:rPr>
                <a:t>cc-by-</a:t>
              </a:r>
              <a:r>
                <a:rPr lang="en-US" sz="950" u="sng" err="1">
                  <a:solidFill>
                    <a:srgbClr val="FFFFFF"/>
                  </a:solidFill>
                  <a:latin typeface="Montserrat Classic"/>
                  <a:ea typeface="Montserrat Classic"/>
                  <a:cs typeface="Montserrat Classic"/>
                  <a:sym typeface="Montserrat Classic"/>
                </a:rPr>
                <a:t>sa</a:t>
              </a:r>
              <a:r>
                <a:rPr lang="en-US" sz="950" u="sng">
                  <a:solidFill>
                    <a:srgbClr val="FFFFFF"/>
                  </a:solidFill>
                  <a:latin typeface="Montserrat Classic"/>
                  <a:ea typeface="Montserrat Classic"/>
                  <a:cs typeface="Montserrat Classic"/>
                  <a:sym typeface="Montserrat Classic"/>
                </a:rPr>
                <a:t>/2.0</a:t>
              </a:r>
              <a:r>
                <a:rPr lang="en-US" sz="950">
                  <a:solidFill>
                    <a:srgbClr val="FFFFFF"/>
                  </a:solidFill>
                  <a:latin typeface="Montserrat Classic"/>
                  <a:ea typeface="Montserrat Classic"/>
                  <a:cs typeface="Montserrat Classic"/>
                  <a:sym typeface="Montserrat Classic"/>
                </a:rPr>
                <a:t> - © </a:t>
              </a:r>
              <a:r>
                <a:rPr lang="en-US" sz="950" u="sng">
                  <a:solidFill>
                    <a:srgbClr val="FFFFFF"/>
                  </a:solidFill>
                  <a:latin typeface="Montserrat Classic"/>
                  <a:ea typeface="Montserrat Classic"/>
                  <a:cs typeface="Montserrat Classic"/>
                  <a:sym typeface="Montserrat Classic"/>
                </a:rPr>
                <a:t>David Purchase</a:t>
              </a:r>
              <a:r>
                <a:rPr lang="en-US" sz="950">
                  <a:solidFill>
                    <a:srgbClr val="FFFFFF"/>
                  </a:solidFill>
                  <a:latin typeface="Montserrat Classic"/>
                  <a:ea typeface="Montserrat Classic"/>
                  <a:cs typeface="Montserrat Classic"/>
                  <a:sym typeface="Montserrat Classic"/>
                </a:rPr>
                <a:t> - </a:t>
              </a:r>
              <a:r>
                <a:rPr lang="en-US" sz="950" u="sng">
                  <a:solidFill>
                    <a:srgbClr val="FFFFFF"/>
                  </a:solidFill>
                  <a:latin typeface="Montserrat Classic"/>
                  <a:ea typeface="Montserrat Classic"/>
                  <a:cs typeface="Montserrat Classic"/>
                  <a:sym typeface="Montserrat Classic"/>
                </a:rPr>
                <a:t>geograph.org.uk/p/4818184</a:t>
              </a:r>
              <a:endParaRPr lang="en-US" sz="950" u="sng">
                <a:solidFill>
                  <a:srgbClr val="FFFFFF"/>
                </a:solidFill>
                <a:latin typeface="Montserrat Classic"/>
                <a:ea typeface="Montserrat Classic"/>
                <a:cs typeface="Montserrat Classic"/>
                <a:sym typeface="Montserrat Classic"/>
                <a:hlinkClick r:id="rId6" tooltip="https://www.geograph.org.uk/photo/4818184"/>
              </a:endParaRPr>
            </a:p>
          </p:txBody>
        </p:sp>
      </p:grpSp>
      <p:sp>
        <p:nvSpPr>
          <p:cNvPr id="13" name="TextBox 13"/>
          <p:cNvSpPr txBox="1"/>
          <p:nvPr/>
        </p:nvSpPr>
        <p:spPr>
          <a:xfrm>
            <a:off x="11723914" y="2907582"/>
            <a:ext cx="6259662" cy="5869684"/>
          </a:xfrm>
          <a:prstGeom prst="rect">
            <a:avLst/>
          </a:prstGeom>
        </p:spPr>
        <p:txBody>
          <a:bodyPr wrap="square" lIns="0" tIns="0" rIns="0" bIns="0" rtlCol="0" anchor="t">
            <a:spAutoFit/>
          </a:bodyPr>
          <a:lstStyle/>
          <a:p>
            <a:pPr algn="ctr">
              <a:lnSpc>
                <a:spcPts val="4200"/>
              </a:lnSpc>
            </a:pPr>
            <a:r>
              <a:rPr lang="en-GB" sz="3000" dirty="0">
                <a:solidFill>
                  <a:srgbClr val="000000"/>
                </a:solidFill>
                <a:latin typeface="Montserrat Classic" panose="020B0604020202020204" charset="0"/>
                <a:ea typeface="Montserrat Classic Bold"/>
                <a:cs typeface="Montserrat Classic Bold"/>
                <a:sym typeface="Montserrat Classic Bold"/>
              </a:rPr>
              <a:t>1600 bridges were closed across Cumbria. </a:t>
            </a:r>
          </a:p>
          <a:p>
            <a:pPr algn="ctr">
              <a:lnSpc>
                <a:spcPts val="4200"/>
              </a:lnSpc>
            </a:pPr>
            <a:r>
              <a:rPr lang="en-GB" sz="3000" dirty="0">
                <a:latin typeface="Montserrat Classic" panose="020B0604020202020204" charset="0"/>
              </a:rPr>
              <a:t>Pooley Bridge was completely destroyed during Storm Desmond due to extreme flooding. The 18th-century stone bridge, which was a vital transport link for the local community, collapsed when the River </a:t>
            </a:r>
            <a:r>
              <a:rPr lang="en-GB" sz="3000" dirty="0" err="1">
                <a:latin typeface="Montserrat Classic" panose="020B0604020202020204" charset="0"/>
              </a:rPr>
              <a:t>Eamont's</a:t>
            </a:r>
            <a:r>
              <a:rPr lang="en-GB" sz="3000" dirty="0">
                <a:latin typeface="Montserrat Classic" panose="020B0604020202020204" charset="0"/>
              </a:rPr>
              <a:t> water levels surged.</a:t>
            </a:r>
            <a:endParaRPr lang="en-GB" sz="3000" dirty="0">
              <a:solidFill>
                <a:srgbClr val="000000"/>
              </a:solidFill>
              <a:latin typeface="Montserrat Classic" panose="020B0604020202020204" charset="0"/>
              <a:ea typeface="Montserrat Classic Bold"/>
              <a:cs typeface="Montserrat Classic Bold"/>
              <a:sym typeface="Montserrat Classic Bold"/>
            </a:endParaRPr>
          </a:p>
        </p:txBody>
      </p:sp>
      <p:sp>
        <p:nvSpPr>
          <p:cNvPr id="14" name="TextBox 14"/>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IMPACTS: </a:t>
            </a:r>
          </a:p>
        </p:txBody>
      </p:sp>
      <p:sp>
        <p:nvSpPr>
          <p:cNvPr id="17" name="TextBox 20">
            <a:extLst>
              <a:ext uri="{FF2B5EF4-FFF2-40B4-BE49-F238E27FC236}">
                <a16:creationId xmlns:a16="http://schemas.microsoft.com/office/drawing/2014/main" id="{0A3DCB32-FD86-9AD7-7D69-8EC295324742}"/>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15" name="TextBox 11">
            <a:extLst>
              <a:ext uri="{FF2B5EF4-FFF2-40B4-BE49-F238E27FC236}">
                <a16:creationId xmlns:a16="http://schemas.microsoft.com/office/drawing/2014/main" id="{CA1A76DE-80AF-56D2-8B4F-B2FF15998CDB}"/>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0" name="TextBox 10"/>
          <p:cNvSpPr txBox="1"/>
          <p:nvPr/>
        </p:nvSpPr>
        <p:spPr>
          <a:xfrm>
            <a:off x="2237680" y="3329534"/>
            <a:ext cx="13812640" cy="3322961"/>
          </a:xfrm>
          <a:prstGeom prst="rect">
            <a:avLst/>
          </a:prstGeom>
        </p:spPr>
        <p:txBody>
          <a:bodyPr lIns="0" tIns="0" rIns="0" bIns="0" rtlCol="0" anchor="t">
            <a:spAutoFit/>
          </a:bodyPr>
          <a:lstStyle/>
          <a:p>
            <a:pPr algn="ctr">
              <a:lnSpc>
                <a:spcPts val="5319"/>
              </a:lnSpc>
            </a:pPr>
            <a:r>
              <a:rPr lang="en-US" sz="3799" b="1" dirty="0">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dirty="0">
                <a:solidFill>
                  <a:srgbClr val="000000"/>
                </a:solidFill>
                <a:latin typeface="Montserrat Classic"/>
                <a:ea typeface="Montserrat Classic"/>
                <a:cs typeface="Montserrat Classic"/>
                <a:sym typeface="Montserrat Classic"/>
              </a:rPr>
              <a:t> Cut out the impacts of Storm Desmond on Cumbria and Lancashire, and </a:t>
            </a:r>
            <a:r>
              <a:rPr lang="en-US" sz="3799" dirty="0" err="1">
                <a:solidFill>
                  <a:srgbClr val="000000"/>
                </a:solidFill>
                <a:latin typeface="Montserrat Classic"/>
                <a:ea typeface="Montserrat Classic"/>
                <a:cs typeface="Montserrat Classic"/>
                <a:sym typeface="Montserrat Classic"/>
              </a:rPr>
              <a:t>categorise</a:t>
            </a:r>
            <a:r>
              <a:rPr lang="en-US" sz="3799" dirty="0">
                <a:solidFill>
                  <a:srgbClr val="000000"/>
                </a:solidFill>
                <a:latin typeface="Montserrat Classic"/>
                <a:ea typeface="Montserrat Classic"/>
                <a:cs typeface="Montserrat Classic"/>
                <a:sym typeface="Montserrat Classic"/>
              </a:rPr>
              <a:t> them by sticking them under the headings Social, Economic and Environmental impacts.</a:t>
            </a:r>
          </a:p>
        </p:txBody>
      </p:sp>
      <p:sp>
        <p:nvSpPr>
          <p:cNvPr id="11" name="Freeform 11"/>
          <p:cNvSpPr/>
          <p:nvPr/>
        </p:nvSpPr>
        <p:spPr>
          <a:xfrm>
            <a:off x="15165327" y="4042652"/>
            <a:ext cx="2155106" cy="2414240"/>
          </a:xfrm>
          <a:custGeom>
            <a:avLst/>
            <a:gdLst/>
            <a:ahLst/>
            <a:cxnLst/>
            <a:rect l="l" t="t" r="r" b="b"/>
            <a:pathLst>
              <a:path w="2155106" h="2414240">
                <a:moveTo>
                  <a:pt x="0" y="0"/>
                </a:moveTo>
                <a:lnTo>
                  <a:pt x="2155106" y="0"/>
                </a:lnTo>
                <a:lnTo>
                  <a:pt x="2155106" y="2414240"/>
                </a:lnTo>
                <a:lnTo>
                  <a:pt x="0" y="2414240"/>
                </a:lnTo>
                <a:lnTo>
                  <a:pt x="0" y="0"/>
                </a:lnTo>
                <a:close/>
              </a:path>
            </a:pathLst>
          </a:custGeom>
          <a:blipFill>
            <a:blip r:embed="rId5"/>
            <a:stretch>
              <a:fillRect l="-175504" t="-8301" r="-45209" b="-55878"/>
            </a:stretch>
          </a:blipFill>
        </p:spPr>
        <p:txBody>
          <a:bodyPr/>
          <a:lstStyle/>
          <a:p>
            <a:endParaRPr lang="en-GB"/>
          </a:p>
        </p:txBody>
      </p:sp>
      <p:grpSp>
        <p:nvGrpSpPr>
          <p:cNvPr id="12" name="Group 12"/>
          <p:cNvGrpSpPr/>
          <p:nvPr/>
        </p:nvGrpSpPr>
        <p:grpSpPr>
          <a:xfrm>
            <a:off x="-223000" y="5842424"/>
            <a:ext cx="5012285" cy="4637289"/>
            <a:chOff x="0" y="0"/>
            <a:chExt cx="6683046" cy="6183053"/>
          </a:xfrm>
        </p:grpSpPr>
        <p:sp>
          <p:nvSpPr>
            <p:cNvPr id="13" name="Freeform 13"/>
            <p:cNvSpPr/>
            <p:nvPr/>
          </p:nvSpPr>
          <p:spPr>
            <a:xfrm rot="17732" flipH="1">
              <a:off x="15349" y="197632"/>
              <a:ext cx="6652349" cy="5968303"/>
            </a:xfrm>
            <a:custGeom>
              <a:avLst/>
              <a:gdLst/>
              <a:ahLst/>
              <a:cxnLst/>
              <a:rect l="l" t="t" r="r" b="b"/>
              <a:pathLst>
                <a:path w="6652349" h="5968303">
                  <a:moveTo>
                    <a:pt x="6652348" y="0"/>
                  </a:moveTo>
                  <a:lnTo>
                    <a:pt x="0" y="0"/>
                  </a:lnTo>
                  <a:lnTo>
                    <a:pt x="0" y="5968303"/>
                  </a:lnTo>
                  <a:lnTo>
                    <a:pt x="6652348" y="5968303"/>
                  </a:lnTo>
                  <a:lnTo>
                    <a:pt x="6652348" y="0"/>
                  </a:lnTo>
                  <a:close/>
                </a:path>
              </a:pathLst>
            </a:custGeom>
            <a:blipFill>
              <a:blip r:embed="rId6"/>
              <a:stretch>
                <a:fillRect t="-2108" b="-2108"/>
              </a:stretch>
            </a:blipFill>
          </p:spPr>
          <p:txBody>
            <a:bodyPr/>
            <a:lstStyle/>
            <a:p>
              <a:endParaRPr lang="en-GB"/>
            </a:p>
          </p:txBody>
        </p:sp>
        <p:sp>
          <p:nvSpPr>
            <p:cNvPr id="14" name="Freeform 14"/>
            <p:cNvSpPr/>
            <p:nvPr/>
          </p:nvSpPr>
          <p:spPr>
            <a:xfrm rot="532675">
              <a:off x="1891214" y="262407"/>
              <a:ext cx="3820501" cy="5408982"/>
            </a:xfrm>
            <a:custGeom>
              <a:avLst/>
              <a:gdLst/>
              <a:ahLst/>
              <a:cxnLst/>
              <a:rect l="l" t="t" r="r" b="b"/>
              <a:pathLst>
                <a:path w="3820501" h="5408982">
                  <a:moveTo>
                    <a:pt x="0" y="0"/>
                  </a:moveTo>
                  <a:lnTo>
                    <a:pt x="3820501" y="0"/>
                  </a:lnTo>
                  <a:lnTo>
                    <a:pt x="3820501" y="5408982"/>
                  </a:lnTo>
                  <a:lnTo>
                    <a:pt x="0" y="5408982"/>
                  </a:lnTo>
                  <a:lnTo>
                    <a:pt x="0" y="0"/>
                  </a:lnTo>
                  <a:close/>
                </a:path>
              </a:pathLst>
            </a:custGeom>
            <a:blipFill>
              <a:blip r:embed="rId7"/>
              <a:stretch>
                <a:fillRect/>
              </a:stretch>
            </a:blipFill>
          </p:spPr>
          <p:txBody>
            <a:bodyPr/>
            <a:lstStyle/>
            <a:p>
              <a:endParaRPr lang="en-GB"/>
            </a:p>
          </p:txBody>
        </p:sp>
        <p:sp>
          <p:nvSpPr>
            <p:cNvPr id="15" name="Freeform 15"/>
            <p:cNvSpPr/>
            <p:nvPr/>
          </p:nvSpPr>
          <p:spPr>
            <a:xfrm rot="17732" flipH="1">
              <a:off x="1502762" y="3124637"/>
              <a:ext cx="4093575" cy="2354452"/>
            </a:xfrm>
            <a:custGeom>
              <a:avLst/>
              <a:gdLst/>
              <a:ahLst/>
              <a:cxnLst/>
              <a:rect l="l" t="t" r="r" b="b"/>
              <a:pathLst>
                <a:path w="4093575" h="2354452">
                  <a:moveTo>
                    <a:pt x="4093575" y="0"/>
                  </a:moveTo>
                  <a:lnTo>
                    <a:pt x="0" y="0"/>
                  </a:lnTo>
                  <a:lnTo>
                    <a:pt x="0" y="2354452"/>
                  </a:lnTo>
                  <a:lnTo>
                    <a:pt x="4093575" y="2354452"/>
                  </a:lnTo>
                  <a:lnTo>
                    <a:pt x="4093575" y="0"/>
                  </a:lnTo>
                  <a:close/>
                </a:path>
              </a:pathLst>
            </a:custGeom>
            <a:blipFill>
              <a:blip r:embed="rId8"/>
              <a:stretch>
                <a:fillRect l="-22405" t="-42076" r="-34666"/>
              </a:stretch>
            </a:blipFill>
          </p:spPr>
          <p:txBody>
            <a:bodyPr/>
            <a:lstStyle/>
            <a:p>
              <a:endParaRPr lang="en-GB"/>
            </a:p>
          </p:txBody>
        </p:sp>
      </p:grpSp>
      <p:sp>
        <p:nvSpPr>
          <p:cNvPr id="16" name="TextBox 16"/>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IMPACTS: </a:t>
            </a:r>
          </a:p>
        </p:txBody>
      </p:sp>
      <p:sp>
        <p:nvSpPr>
          <p:cNvPr id="19" name="TextBox 20">
            <a:extLst>
              <a:ext uri="{FF2B5EF4-FFF2-40B4-BE49-F238E27FC236}">
                <a16:creationId xmlns:a16="http://schemas.microsoft.com/office/drawing/2014/main" id="{96811596-490F-96FE-6F82-3EB32765CB7E}"/>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17" name="TextBox 11">
            <a:extLst>
              <a:ext uri="{FF2B5EF4-FFF2-40B4-BE49-F238E27FC236}">
                <a16:creationId xmlns:a16="http://schemas.microsoft.com/office/drawing/2014/main" id="{42B1668F-F144-9E8E-EF91-A63C1E3E060A}"/>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6230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10" name="Group 10"/>
          <p:cNvGrpSpPr/>
          <p:nvPr/>
        </p:nvGrpSpPr>
        <p:grpSpPr>
          <a:xfrm>
            <a:off x="882418" y="2764943"/>
            <a:ext cx="16523164" cy="1756392"/>
            <a:chOff x="0" y="0"/>
            <a:chExt cx="4351780" cy="462589"/>
          </a:xfrm>
        </p:grpSpPr>
        <p:sp>
          <p:nvSpPr>
            <p:cNvPr id="11" name="Freeform 11"/>
            <p:cNvSpPr/>
            <p:nvPr/>
          </p:nvSpPr>
          <p:spPr>
            <a:xfrm>
              <a:off x="0" y="0"/>
              <a:ext cx="4351780" cy="462589"/>
            </a:xfrm>
            <a:custGeom>
              <a:avLst/>
              <a:gdLst/>
              <a:ahLst/>
              <a:cxnLst/>
              <a:rect l="l" t="t" r="r" b="b"/>
              <a:pathLst>
                <a:path w="4351780" h="462589">
                  <a:moveTo>
                    <a:pt x="23896" y="0"/>
                  </a:moveTo>
                  <a:lnTo>
                    <a:pt x="4327884" y="0"/>
                  </a:lnTo>
                  <a:cubicBezTo>
                    <a:pt x="4334221" y="0"/>
                    <a:pt x="4340299" y="2518"/>
                    <a:pt x="4344781" y="6999"/>
                  </a:cubicBezTo>
                  <a:cubicBezTo>
                    <a:pt x="4349262" y="11480"/>
                    <a:pt x="4351780" y="17558"/>
                    <a:pt x="4351780" y="23896"/>
                  </a:cubicBezTo>
                  <a:lnTo>
                    <a:pt x="4351780" y="438693"/>
                  </a:lnTo>
                  <a:cubicBezTo>
                    <a:pt x="4351780" y="445030"/>
                    <a:pt x="4349262" y="451109"/>
                    <a:pt x="4344781" y="455590"/>
                  </a:cubicBezTo>
                  <a:cubicBezTo>
                    <a:pt x="4340299" y="460071"/>
                    <a:pt x="4334221" y="462589"/>
                    <a:pt x="4327884" y="462589"/>
                  </a:cubicBezTo>
                  <a:lnTo>
                    <a:pt x="23896" y="462589"/>
                  </a:lnTo>
                  <a:cubicBezTo>
                    <a:pt x="17558" y="462589"/>
                    <a:pt x="11480" y="460071"/>
                    <a:pt x="6999" y="455590"/>
                  </a:cubicBezTo>
                  <a:cubicBezTo>
                    <a:pt x="2518" y="451109"/>
                    <a:pt x="0" y="445030"/>
                    <a:pt x="0" y="438693"/>
                  </a:cubicBezTo>
                  <a:lnTo>
                    <a:pt x="0" y="23896"/>
                  </a:lnTo>
                  <a:cubicBezTo>
                    <a:pt x="0" y="17558"/>
                    <a:pt x="2518" y="11480"/>
                    <a:pt x="6999" y="6999"/>
                  </a:cubicBezTo>
                  <a:cubicBezTo>
                    <a:pt x="11480" y="2518"/>
                    <a:pt x="17558" y="0"/>
                    <a:pt x="23896" y="0"/>
                  </a:cubicBezTo>
                  <a:close/>
                </a:path>
              </a:pathLst>
            </a:custGeom>
            <a:solidFill>
              <a:srgbClr val="FFFFFF"/>
            </a:solidFill>
            <a:ln w="76200" cap="rnd">
              <a:solidFill>
                <a:srgbClr val="B8DA0C"/>
              </a:solidFill>
              <a:prstDash val="solid"/>
              <a:round/>
            </a:ln>
          </p:spPr>
          <p:txBody>
            <a:bodyPr/>
            <a:lstStyle/>
            <a:p>
              <a:endParaRPr lang="en-GB"/>
            </a:p>
          </p:txBody>
        </p:sp>
        <p:sp>
          <p:nvSpPr>
            <p:cNvPr id="12" name="TextBox 12"/>
            <p:cNvSpPr txBox="1"/>
            <p:nvPr/>
          </p:nvSpPr>
          <p:spPr>
            <a:xfrm>
              <a:off x="0" y="-47625"/>
              <a:ext cx="4351780" cy="510214"/>
            </a:xfrm>
            <a:prstGeom prst="rect">
              <a:avLst/>
            </a:prstGeom>
          </p:spPr>
          <p:txBody>
            <a:bodyPr lIns="50800" tIns="50800" rIns="50800" bIns="50800" rtlCol="0" anchor="ctr"/>
            <a:lstStyle/>
            <a:p>
              <a:pPr algn="ctr">
                <a:lnSpc>
                  <a:spcPts val="2240"/>
                </a:lnSpc>
              </a:pPr>
              <a:endParaRPr/>
            </a:p>
          </p:txBody>
        </p:sp>
      </p:grpSp>
      <p:sp>
        <p:nvSpPr>
          <p:cNvPr id="13" name="TextBox 13"/>
          <p:cNvSpPr txBox="1"/>
          <p:nvPr/>
        </p:nvSpPr>
        <p:spPr>
          <a:xfrm>
            <a:off x="1028700" y="2863981"/>
            <a:ext cx="16018453" cy="1471665"/>
          </a:xfrm>
          <a:prstGeom prst="rect">
            <a:avLst/>
          </a:prstGeom>
        </p:spPr>
        <p:txBody>
          <a:bodyPr lIns="0" tIns="0" rIns="0" bIns="0" rtlCol="0" anchor="t">
            <a:spAutoFit/>
          </a:bodyPr>
          <a:lstStyle/>
          <a:p>
            <a:pPr algn="ctr">
              <a:lnSpc>
                <a:spcPts val="3920"/>
              </a:lnSpc>
              <a:spcBef>
                <a:spcPct val="0"/>
              </a:spcBef>
            </a:pPr>
            <a:r>
              <a:rPr lang="en-US" sz="2800" b="1">
                <a:solidFill>
                  <a:srgbClr val="000000"/>
                </a:solidFill>
                <a:latin typeface="Montserrat Classic Bold"/>
                <a:ea typeface="Montserrat Classic Bold"/>
                <a:cs typeface="Montserrat Classic Bold"/>
                <a:sym typeface="Montserrat Classic Bold"/>
              </a:rPr>
              <a:t>Social impacts</a:t>
            </a:r>
            <a:r>
              <a:rPr lang="en-US" sz="2800">
                <a:solidFill>
                  <a:srgbClr val="000000"/>
                </a:solidFill>
                <a:latin typeface="Montserrat Classic"/>
                <a:ea typeface="Montserrat Classic"/>
                <a:cs typeface="Montserrat Classic"/>
                <a:sym typeface="Montserrat Classic"/>
              </a:rPr>
              <a:t> refer to the effects of an event on the lives, health and wellbeing of people in a community. This includes disruptions to daily life, displacement, casualties, public health issues and changes in community dynamics.</a:t>
            </a:r>
          </a:p>
        </p:txBody>
      </p:sp>
      <p:grpSp>
        <p:nvGrpSpPr>
          <p:cNvPr id="14" name="Group 14"/>
          <p:cNvGrpSpPr/>
          <p:nvPr/>
        </p:nvGrpSpPr>
        <p:grpSpPr>
          <a:xfrm>
            <a:off x="5021180" y="5308486"/>
            <a:ext cx="3986826" cy="3562712"/>
            <a:chOff x="0" y="0"/>
            <a:chExt cx="1050028" cy="938328"/>
          </a:xfrm>
        </p:grpSpPr>
        <p:sp>
          <p:nvSpPr>
            <p:cNvPr id="15" name="Freeform 15"/>
            <p:cNvSpPr/>
            <p:nvPr/>
          </p:nvSpPr>
          <p:spPr>
            <a:xfrm>
              <a:off x="0" y="0"/>
              <a:ext cx="1050028" cy="938328"/>
            </a:xfrm>
            <a:custGeom>
              <a:avLst/>
              <a:gdLst/>
              <a:ahLst/>
              <a:cxnLst/>
              <a:rect l="l" t="t" r="r" b="b"/>
              <a:pathLst>
                <a:path w="1050028" h="938328">
                  <a:moveTo>
                    <a:pt x="99036" y="0"/>
                  </a:moveTo>
                  <a:lnTo>
                    <a:pt x="950993" y="0"/>
                  </a:lnTo>
                  <a:cubicBezTo>
                    <a:pt x="977258" y="0"/>
                    <a:pt x="1002449" y="10434"/>
                    <a:pt x="1021021" y="29007"/>
                  </a:cubicBezTo>
                  <a:cubicBezTo>
                    <a:pt x="1039594" y="47580"/>
                    <a:pt x="1050028" y="72770"/>
                    <a:pt x="1050028" y="99036"/>
                  </a:cubicBezTo>
                  <a:lnTo>
                    <a:pt x="1050028" y="839292"/>
                  </a:lnTo>
                  <a:cubicBezTo>
                    <a:pt x="1050028" y="865558"/>
                    <a:pt x="1039594" y="890748"/>
                    <a:pt x="1021021" y="909321"/>
                  </a:cubicBezTo>
                  <a:cubicBezTo>
                    <a:pt x="1002449" y="927893"/>
                    <a:pt x="977258" y="938328"/>
                    <a:pt x="950993" y="938328"/>
                  </a:cubicBezTo>
                  <a:lnTo>
                    <a:pt x="99036" y="938328"/>
                  </a:lnTo>
                  <a:cubicBezTo>
                    <a:pt x="72770" y="938328"/>
                    <a:pt x="47580" y="927893"/>
                    <a:pt x="29007" y="909321"/>
                  </a:cubicBezTo>
                  <a:cubicBezTo>
                    <a:pt x="10434" y="890748"/>
                    <a:pt x="0" y="865558"/>
                    <a:pt x="0" y="839292"/>
                  </a:cubicBezTo>
                  <a:lnTo>
                    <a:pt x="0" y="99036"/>
                  </a:lnTo>
                  <a:cubicBezTo>
                    <a:pt x="0" y="72770"/>
                    <a:pt x="10434" y="47580"/>
                    <a:pt x="29007" y="29007"/>
                  </a:cubicBezTo>
                  <a:cubicBezTo>
                    <a:pt x="47580" y="10434"/>
                    <a:pt x="72770" y="0"/>
                    <a:pt x="99036" y="0"/>
                  </a:cubicBezTo>
                  <a:close/>
                </a:path>
              </a:pathLst>
            </a:custGeom>
            <a:solidFill>
              <a:srgbClr val="FFFFFF"/>
            </a:solidFill>
            <a:ln w="76200" cap="rnd">
              <a:solidFill>
                <a:srgbClr val="B8DA0C"/>
              </a:solidFill>
              <a:prstDash val="solid"/>
              <a:round/>
            </a:ln>
          </p:spPr>
          <p:txBody>
            <a:bodyPr/>
            <a:lstStyle/>
            <a:p>
              <a:endParaRPr lang="en-GB"/>
            </a:p>
          </p:txBody>
        </p:sp>
        <p:sp>
          <p:nvSpPr>
            <p:cNvPr id="16" name="TextBox 16"/>
            <p:cNvSpPr txBox="1"/>
            <p:nvPr/>
          </p:nvSpPr>
          <p:spPr>
            <a:xfrm>
              <a:off x="0" y="-47625"/>
              <a:ext cx="1050028" cy="985953"/>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a:ea typeface="Montserrat Classic"/>
                  <a:cs typeface="Montserrat Classic"/>
                  <a:sym typeface="Montserrat Classic"/>
                </a:rPr>
                <a:t>45 schools were affected in Cumbria , resulting in 3,034 children not attending school at the end of the autumn term.</a:t>
              </a:r>
            </a:p>
          </p:txBody>
        </p:sp>
      </p:grpSp>
      <p:grpSp>
        <p:nvGrpSpPr>
          <p:cNvPr id="17" name="Group 17"/>
          <p:cNvGrpSpPr/>
          <p:nvPr/>
        </p:nvGrpSpPr>
        <p:grpSpPr>
          <a:xfrm>
            <a:off x="13977662" y="4749935"/>
            <a:ext cx="3720289" cy="4050887"/>
            <a:chOff x="0" y="0"/>
            <a:chExt cx="979829" cy="901256"/>
          </a:xfrm>
        </p:grpSpPr>
        <p:sp>
          <p:nvSpPr>
            <p:cNvPr id="18" name="Freeform 18"/>
            <p:cNvSpPr/>
            <p:nvPr/>
          </p:nvSpPr>
          <p:spPr>
            <a:xfrm>
              <a:off x="0" y="0"/>
              <a:ext cx="979829" cy="901256"/>
            </a:xfrm>
            <a:custGeom>
              <a:avLst/>
              <a:gdLst/>
              <a:ahLst/>
              <a:cxnLst/>
              <a:rect l="l" t="t" r="r" b="b"/>
              <a:pathLst>
                <a:path w="979829" h="901256">
                  <a:moveTo>
                    <a:pt x="106131" y="0"/>
                  </a:moveTo>
                  <a:lnTo>
                    <a:pt x="873698" y="0"/>
                  </a:lnTo>
                  <a:cubicBezTo>
                    <a:pt x="932313" y="0"/>
                    <a:pt x="979829" y="47516"/>
                    <a:pt x="979829" y="106131"/>
                  </a:cubicBezTo>
                  <a:lnTo>
                    <a:pt x="979829" y="795125"/>
                  </a:lnTo>
                  <a:cubicBezTo>
                    <a:pt x="979829" y="853740"/>
                    <a:pt x="932313" y="901256"/>
                    <a:pt x="873698" y="901256"/>
                  </a:cubicBezTo>
                  <a:lnTo>
                    <a:pt x="106131" y="901256"/>
                  </a:lnTo>
                  <a:cubicBezTo>
                    <a:pt x="47516" y="901256"/>
                    <a:pt x="0" y="853740"/>
                    <a:pt x="0" y="795125"/>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19" name="TextBox 19"/>
            <p:cNvSpPr txBox="1"/>
            <p:nvPr/>
          </p:nvSpPr>
          <p:spPr>
            <a:xfrm>
              <a:off x="0" y="-47625"/>
              <a:ext cx="979829" cy="948881"/>
            </a:xfrm>
            <a:prstGeom prst="rect">
              <a:avLst/>
            </a:prstGeom>
          </p:spPr>
          <p:txBody>
            <a:bodyPr lIns="50800" tIns="50800" rIns="50800" bIns="50800" rtlCol="0" anchor="ctr"/>
            <a:lstStyle/>
            <a:p>
              <a:pPr algn="ctr">
                <a:lnSpc>
                  <a:spcPts val="3499"/>
                </a:lnSpc>
              </a:pPr>
              <a:endParaRPr lang="en-US" sz="2499">
                <a:solidFill>
                  <a:srgbClr val="000000"/>
                </a:solidFill>
                <a:latin typeface="Montserrat Classic"/>
                <a:ea typeface="Montserrat Classic"/>
                <a:cs typeface="Montserrat Classic"/>
                <a:sym typeface="Montserrat Classic"/>
              </a:endParaRPr>
            </a:p>
          </p:txBody>
        </p:sp>
      </p:grpSp>
      <p:grpSp>
        <p:nvGrpSpPr>
          <p:cNvPr id="20" name="Group 20"/>
          <p:cNvGrpSpPr/>
          <p:nvPr/>
        </p:nvGrpSpPr>
        <p:grpSpPr>
          <a:xfrm>
            <a:off x="9632690" y="4749935"/>
            <a:ext cx="3778510" cy="5247103"/>
            <a:chOff x="0" y="0"/>
            <a:chExt cx="4960386" cy="6519153"/>
          </a:xfrm>
        </p:grpSpPr>
        <p:grpSp>
          <p:nvGrpSpPr>
            <p:cNvPr id="21" name="Group 21"/>
            <p:cNvGrpSpPr/>
            <p:nvPr/>
          </p:nvGrpSpPr>
          <p:grpSpPr>
            <a:xfrm>
              <a:off x="0" y="3194525"/>
              <a:ext cx="4960386" cy="3324628"/>
              <a:chOff x="0" y="0"/>
              <a:chExt cx="979829" cy="656717"/>
            </a:xfrm>
          </p:grpSpPr>
          <p:sp>
            <p:nvSpPr>
              <p:cNvPr id="22" name="Freeform 22"/>
              <p:cNvSpPr/>
              <p:nvPr/>
            </p:nvSpPr>
            <p:spPr>
              <a:xfrm>
                <a:off x="0" y="0"/>
                <a:ext cx="979829" cy="656717"/>
              </a:xfrm>
              <a:custGeom>
                <a:avLst/>
                <a:gdLst/>
                <a:ahLst/>
                <a:cxnLst/>
                <a:rect l="l" t="t" r="r" b="b"/>
                <a:pathLst>
                  <a:path w="979829" h="656717">
                    <a:moveTo>
                      <a:pt x="106131" y="0"/>
                    </a:moveTo>
                    <a:lnTo>
                      <a:pt x="873698" y="0"/>
                    </a:lnTo>
                    <a:cubicBezTo>
                      <a:pt x="932313" y="0"/>
                      <a:pt x="979829" y="47516"/>
                      <a:pt x="979829" y="106131"/>
                    </a:cubicBezTo>
                    <a:lnTo>
                      <a:pt x="979829" y="550586"/>
                    </a:lnTo>
                    <a:cubicBezTo>
                      <a:pt x="979829" y="609200"/>
                      <a:pt x="932313" y="656717"/>
                      <a:pt x="873698" y="656717"/>
                    </a:cubicBezTo>
                    <a:lnTo>
                      <a:pt x="106131" y="656717"/>
                    </a:lnTo>
                    <a:cubicBezTo>
                      <a:pt x="47516" y="656717"/>
                      <a:pt x="0" y="609200"/>
                      <a:pt x="0" y="550586"/>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23" name="TextBox 23"/>
              <p:cNvSpPr txBox="1"/>
              <p:nvPr/>
            </p:nvSpPr>
            <p:spPr>
              <a:xfrm>
                <a:off x="0" y="-47625"/>
                <a:ext cx="979829" cy="704342"/>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a:ea typeface="Montserrat Classic"/>
                    <a:cs typeface="Montserrat Classic"/>
                    <a:sym typeface="Montserrat Classic"/>
                  </a:rPr>
                  <a:t>Six months after the storms, a quarter of households were unable to return to their homes.</a:t>
                </a:r>
              </a:p>
            </p:txBody>
          </p:sp>
        </p:grpSp>
        <p:grpSp>
          <p:nvGrpSpPr>
            <p:cNvPr id="24" name="Group 24"/>
            <p:cNvGrpSpPr/>
            <p:nvPr/>
          </p:nvGrpSpPr>
          <p:grpSpPr>
            <a:xfrm>
              <a:off x="0" y="0"/>
              <a:ext cx="4960386" cy="2838925"/>
              <a:chOff x="0" y="0"/>
              <a:chExt cx="979829" cy="560775"/>
            </a:xfrm>
          </p:grpSpPr>
          <p:sp>
            <p:nvSpPr>
              <p:cNvPr id="25" name="Freeform 25"/>
              <p:cNvSpPr/>
              <p:nvPr/>
            </p:nvSpPr>
            <p:spPr>
              <a:xfrm>
                <a:off x="0" y="0"/>
                <a:ext cx="979829" cy="560775"/>
              </a:xfrm>
              <a:custGeom>
                <a:avLst/>
                <a:gdLst/>
                <a:ahLst/>
                <a:cxnLst/>
                <a:rect l="l" t="t" r="r" b="b"/>
                <a:pathLst>
                  <a:path w="979829" h="560775">
                    <a:moveTo>
                      <a:pt x="106131" y="0"/>
                    </a:moveTo>
                    <a:lnTo>
                      <a:pt x="873698" y="0"/>
                    </a:lnTo>
                    <a:cubicBezTo>
                      <a:pt x="932313" y="0"/>
                      <a:pt x="979829" y="47516"/>
                      <a:pt x="979829" y="106131"/>
                    </a:cubicBezTo>
                    <a:lnTo>
                      <a:pt x="979829" y="454644"/>
                    </a:lnTo>
                    <a:cubicBezTo>
                      <a:pt x="979829" y="513259"/>
                      <a:pt x="932313" y="560775"/>
                      <a:pt x="873698" y="560775"/>
                    </a:cubicBezTo>
                    <a:lnTo>
                      <a:pt x="106131" y="560775"/>
                    </a:lnTo>
                    <a:cubicBezTo>
                      <a:pt x="47516" y="560775"/>
                      <a:pt x="0" y="513259"/>
                      <a:pt x="0" y="454644"/>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26" name="TextBox 26"/>
              <p:cNvSpPr txBox="1"/>
              <p:nvPr/>
            </p:nvSpPr>
            <p:spPr>
              <a:xfrm>
                <a:off x="0" y="-47625"/>
                <a:ext cx="979829" cy="608400"/>
              </a:xfrm>
              <a:prstGeom prst="rect">
                <a:avLst/>
              </a:prstGeom>
            </p:spPr>
            <p:txBody>
              <a:bodyPr lIns="50800" tIns="50800" rIns="50800" bIns="50800" rtlCol="0" anchor="ctr"/>
              <a:lstStyle/>
              <a:p>
                <a:pPr algn="ctr"/>
                <a:endParaRPr lang="en-US" sz="2000">
                  <a:solidFill>
                    <a:srgbClr val="000000"/>
                  </a:solidFill>
                  <a:latin typeface="Montserrat Classic"/>
                  <a:ea typeface="Montserrat Classic"/>
                  <a:cs typeface="Montserrat Classic"/>
                  <a:sym typeface="Montserrat Classic"/>
                </a:endParaRPr>
              </a:p>
            </p:txBody>
          </p:sp>
        </p:grpSp>
      </p:grpSp>
      <p:grpSp>
        <p:nvGrpSpPr>
          <p:cNvPr id="27" name="Group 27"/>
          <p:cNvGrpSpPr/>
          <p:nvPr/>
        </p:nvGrpSpPr>
        <p:grpSpPr>
          <a:xfrm>
            <a:off x="666683" y="4587963"/>
            <a:ext cx="3729814" cy="5051337"/>
            <a:chOff x="0" y="-241102"/>
            <a:chExt cx="4973086" cy="6735117"/>
          </a:xfrm>
        </p:grpSpPr>
        <p:grpSp>
          <p:nvGrpSpPr>
            <p:cNvPr id="28" name="Group 28"/>
            <p:cNvGrpSpPr/>
            <p:nvPr/>
          </p:nvGrpSpPr>
          <p:grpSpPr>
            <a:xfrm>
              <a:off x="0" y="3175180"/>
              <a:ext cx="4960386" cy="3318835"/>
              <a:chOff x="0" y="0"/>
              <a:chExt cx="979829" cy="655572"/>
            </a:xfrm>
          </p:grpSpPr>
          <p:sp>
            <p:nvSpPr>
              <p:cNvPr id="29" name="Freeform 29"/>
              <p:cNvSpPr/>
              <p:nvPr/>
            </p:nvSpPr>
            <p:spPr>
              <a:xfrm>
                <a:off x="0" y="0"/>
                <a:ext cx="979829" cy="655572"/>
              </a:xfrm>
              <a:custGeom>
                <a:avLst/>
                <a:gdLst/>
                <a:ahLst/>
                <a:cxnLst/>
                <a:rect l="l" t="t" r="r" b="b"/>
                <a:pathLst>
                  <a:path w="979829" h="655572">
                    <a:moveTo>
                      <a:pt x="106131" y="0"/>
                    </a:moveTo>
                    <a:lnTo>
                      <a:pt x="873698" y="0"/>
                    </a:lnTo>
                    <a:cubicBezTo>
                      <a:pt x="932313" y="0"/>
                      <a:pt x="979829" y="47516"/>
                      <a:pt x="979829" y="106131"/>
                    </a:cubicBezTo>
                    <a:lnTo>
                      <a:pt x="979829" y="549441"/>
                    </a:lnTo>
                    <a:cubicBezTo>
                      <a:pt x="979829" y="608056"/>
                      <a:pt x="932313" y="655572"/>
                      <a:pt x="873698" y="655572"/>
                    </a:cubicBezTo>
                    <a:lnTo>
                      <a:pt x="106131" y="655572"/>
                    </a:lnTo>
                    <a:cubicBezTo>
                      <a:pt x="47516" y="655572"/>
                      <a:pt x="0" y="608056"/>
                      <a:pt x="0" y="549441"/>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30" name="TextBox 30"/>
              <p:cNvSpPr txBox="1"/>
              <p:nvPr/>
            </p:nvSpPr>
            <p:spPr>
              <a:xfrm>
                <a:off x="0" y="-47625"/>
                <a:ext cx="979829" cy="703197"/>
              </a:xfrm>
              <a:prstGeom prst="rect">
                <a:avLst/>
              </a:prstGeom>
            </p:spPr>
            <p:txBody>
              <a:bodyPr lIns="50800" tIns="50800" rIns="50800" bIns="50800" rtlCol="0" anchor="ctr"/>
              <a:lstStyle/>
              <a:p>
                <a:pPr algn="ctr">
                  <a:lnSpc>
                    <a:spcPts val="3499"/>
                  </a:lnSpc>
                </a:pPr>
                <a:r>
                  <a:rPr lang="en-GB" sz="2400" b="0" i="0">
                    <a:solidFill>
                      <a:srgbClr val="000000"/>
                    </a:solidFill>
                    <a:effectLst/>
                    <a:latin typeface="Montserrat Classic" panose="020B0604020202020204" charset="0"/>
                  </a:rPr>
                  <a:t>Over 5200 homes across Cumbria and Lancashire were flooded internally. </a:t>
                </a:r>
                <a:endParaRPr lang="en-US" sz="2400">
                  <a:solidFill>
                    <a:srgbClr val="000000"/>
                  </a:solidFill>
                  <a:latin typeface="Montserrat Classic" panose="020B0604020202020204" charset="0"/>
                  <a:ea typeface="Montserrat Classic"/>
                  <a:cs typeface="Montserrat Classic"/>
                  <a:sym typeface="Montserrat Classic"/>
                </a:endParaRPr>
              </a:p>
            </p:txBody>
          </p:sp>
        </p:grpSp>
        <p:grpSp>
          <p:nvGrpSpPr>
            <p:cNvPr id="31" name="Group 31"/>
            <p:cNvGrpSpPr/>
            <p:nvPr/>
          </p:nvGrpSpPr>
          <p:grpSpPr>
            <a:xfrm>
              <a:off x="12700" y="-241102"/>
              <a:ext cx="4960386" cy="2997182"/>
              <a:chOff x="0" y="-47625"/>
              <a:chExt cx="979829" cy="592036"/>
            </a:xfrm>
          </p:grpSpPr>
          <p:sp>
            <p:nvSpPr>
              <p:cNvPr id="32" name="Freeform 32"/>
              <p:cNvSpPr/>
              <p:nvPr/>
            </p:nvSpPr>
            <p:spPr>
              <a:xfrm>
                <a:off x="0" y="0"/>
                <a:ext cx="979829" cy="544411"/>
              </a:xfrm>
              <a:custGeom>
                <a:avLst/>
                <a:gdLst/>
                <a:ahLst/>
                <a:cxnLst/>
                <a:rect l="l" t="t" r="r" b="b"/>
                <a:pathLst>
                  <a:path w="979829" h="544411">
                    <a:moveTo>
                      <a:pt x="106131" y="0"/>
                    </a:moveTo>
                    <a:lnTo>
                      <a:pt x="873698" y="0"/>
                    </a:lnTo>
                    <a:cubicBezTo>
                      <a:pt x="932313" y="0"/>
                      <a:pt x="979829" y="47516"/>
                      <a:pt x="979829" y="106131"/>
                    </a:cubicBezTo>
                    <a:lnTo>
                      <a:pt x="979829" y="438280"/>
                    </a:lnTo>
                    <a:cubicBezTo>
                      <a:pt x="979829" y="496894"/>
                      <a:pt x="932313" y="544411"/>
                      <a:pt x="873698" y="544411"/>
                    </a:cubicBezTo>
                    <a:lnTo>
                      <a:pt x="106131" y="544411"/>
                    </a:lnTo>
                    <a:cubicBezTo>
                      <a:pt x="47516" y="544411"/>
                      <a:pt x="0" y="496894"/>
                      <a:pt x="0" y="438280"/>
                    </a:cubicBezTo>
                    <a:lnTo>
                      <a:pt x="0" y="106131"/>
                    </a:lnTo>
                    <a:cubicBezTo>
                      <a:pt x="0" y="47516"/>
                      <a:pt x="47516" y="0"/>
                      <a:pt x="106131" y="0"/>
                    </a:cubicBezTo>
                    <a:close/>
                  </a:path>
                </a:pathLst>
              </a:custGeom>
              <a:solidFill>
                <a:srgbClr val="FFFFFF"/>
              </a:solidFill>
              <a:ln w="76200" cap="rnd">
                <a:solidFill>
                  <a:srgbClr val="B8DA0C"/>
                </a:solidFill>
                <a:prstDash val="solid"/>
                <a:round/>
              </a:ln>
            </p:spPr>
            <p:txBody>
              <a:bodyPr/>
              <a:lstStyle/>
              <a:p>
                <a:endParaRPr lang="en-GB"/>
              </a:p>
            </p:txBody>
          </p:sp>
          <p:sp>
            <p:nvSpPr>
              <p:cNvPr id="33" name="TextBox 33"/>
              <p:cNvSpPr txBox="1"/>
              <p:nvPr/>
            </p:nvSpPr>
            <p:spPr>
              <a:xfrm>
                <a:off x="0" y="-47625"/>
                <a:ext cx="979829" cy="592036"/>
              </a:xfrm>
              <a:prstGeom prst="rect">
                <a:avLst/>
              </a:prstGeom>
            </p:spPr>
            <p:txBody>
              <a:bodyPr lIns="50800" tIns="50800" rIns="50800" bIns="50800" rtlCol="0" anchor="ctr"/>
              <a:lstStyle/>
              <a:p>
                <a:pPr algn="ctr">
                  <a:lnSpc>
                    <a:spcPts val="3499"/>
                  </a:lnSpc>
                </a:pPr>
                <a:r>
                  <a:rPr lang="en-US" sz="2499">
                    <a:solidFill>
                      <a:srgbClr val="000000"/>
                    </a:solidFill>
                    <a:latin typeface="Montserrat Classic"/>
                    <a:ea typeface="Montserrat Classic"/>
                    <a:cs typeface="Montserrat Classic"/>
                    <a:sym typeface="Montserrat Classic"/>
                  </a:rPr>
                  <a:t>There was 2 reported deaths and several injuries.</a:t>
                </a:r>
              </a:p>
            </p:txBody>
          </p:sp>
        </p:grpSp>
      </p:grpSp>
      <p:sp>
        <p:nvSpPr>
          <p:cNvPr id="34" name="TextBox 34"/>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IMPACTS: </a:t>
            </a:r>
          </a:p>
        </p:txBody>
      </p:sp>
      <p:sp>
        <p:nvSpPr>
          <p:cNvPr id="37" name="TextBox 20">
            <a:extLst>
              <a:ext uri="{FF2B5EF4-FFF2-40B4-BE49-F238E27FC236}">
                <a16:creationId xmlns:a16="http://schemas.microsoft.com/office/drawing/2014/main" id="{6ECE268F-5552-0061-ED63-DE155DC532DE}"/>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38" name="TextBox 37">
            <a:extLst>
              <a:ext uri="{FF2B5EF4-FFF2-40B4-BE49-F238E27FC236}">
                <a16:creationId xmlns:a16="http://schemas.microsoft.com/office/drawing/2014/main" id="{32CA2971-6CC0-8D21-B600-E3326FD95464}"/>
              </a:ext>
            </a:extLst>
          </p:cNvPr>
          <p:cNvSpPr txBox="1"/>
          <p:nvPr/>
        </p:nvSpPr>
        <p:spPr>
          <a:xfrm>
            <a:off x="9632689" y="4896298"/>
            <a:ext cx="3778510" cy="2015936"/>
          </a:xfrm>
          <a:prstGeom prst="rect">
            <a:avLst/>
          </a:prstGeom>
          <a:noFill/>
        </p:spPr>
        <p:txBody>
          <a:bodyPr wrap="square">
            <a:spAutoFit/>
          </a:bodyPr>
          <a:lstStyle/>
          <a:p>
            <a:pPr algn="ctr"/>
            <a:r>
              <a:rPr lang="en-GB" sz="2500">
                <a:latin typeface="Montserrat Classic" panose="020B0604020202020204" charset="0"/>
              </a:rPr>
              <a:t>1,051 operations, clinics, treatments, and diagnostics were cancelled or rescheduled.</a:t>
            </a:r>
          </a:p>
        </p:txBody>
      </p:sp>
      <p:sp>
        <p:nvSpPr>
          <p:cNvPr id="40" name="TextBox 39">
            <a:extLst>
              <a:ext uri="{FF2B5EF4-FFF2-40B4-BE49-F238E27FC236}">
                <a16:creationId xmlns:a16="http://schemas.microsoft.com/office/drawing/2014/main" id="{FC3E5E2E-A5AE-850D-79FC-A89F131F74D4}"/>
              </a:ext>
            </a:extLst>
          </p:cNvPr>
          <p:cNvSpPr txBox="1"/>
          <p:nvPr/>
        </p:nvSpPr>
        <p:spPr>
          <a:xfrm>
            <a:off x="14097000" y="4863048"/>
            <a:ext cx="3586353" cy="3785652"/>
          </a:xfrm>
          <a:prstGeom prst="rect">
            <a:avLst/>
          </a:prstGeom>
          <a:noFill/>
        </p:spPr>
        <p:txBody>
          <a:bodyPr wrap="square">
            <a:spAutoFit/>
          </a:bodyPr>
          <a:lstStyle/>
          <a:p>
            <a:pPr algn="ctr"/>
            <a:r>
              <a:rPr lang="en-GB" sz="2400">
                <a:latin typeface="Montserrat Classic" panose="020B0604020202020204" charset="0"/>
              </a:rPr>
              <a:t>Around 43,000 homes lost power during the flooding, with the Caton Road substation in Lancaster being flooded, causing widespread outages, including at Royal Lancaster Infirmary</a:t>
            </a:r>
          </a:p>
        </p:txBody>
      </p:sp>
      <p:sp>
        <p:nvSpPr>
          <p:cNvPr id="35" name="TextBox 11">
            <a:extLst>
              <a:ext uri="{FF2B5EF4-FFF2-40B4-BE49-F238E27FC236}">
                <a16:creationId xmlns:a16="http://schemas.microsoft.com/office/drawing/2014/main" id="{D9E9F4FD-79BA-1679-698F-0F384EF69407}"/>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TextBox 7"/>
          <p:cNvSpPr txBox="1"/>
          <p:nvPr/>
        </p:nvSpPr>
        <p:spPr>
          <a:xfrm>
            <a:off x="792153" y="4628520"/>
            <a:ext cx="8824307" cy="3447290"/>
          </a:xfrm>
          <a:prstGeom prst="rect">
            <a:avLst/>
          </a:prstGeom>
        </p:spPr>
        <p:txBody>
          <a:bodyPr lIns="0" tIns="0" rIns="0" bIns="0" rtlCol="0" anchor="t">
            <a:spAutoFit/>
          </a:bodyPr>
          <a:lstStyle/>
          <a:p>
            <a:pPr algn="ctr">
              <a:lnSpc>
                <a:spcPts val="5459"/>
              </a:lnSpc>
              <a:spcBef>
                <a:spcPct val="0"/>
              </a:spcBef>
            </a:pPr>
            <a:r>
              <a:rPr lang="en-US" sz="3899">
                <a:solidFill>
                  <a:srgbClr val="000000"/>
                </a:solidFill>
                <a:latin typeface="Montserrat Classic"/>
                <a:ea typeface="Montserrat Classic"/>
                <a:cs typeface="Montserrat Classic"/>
                <a:sym typeface="Montserrat Classic"/>
              </a:rPr>
              <a:t>Using your atlas, </a:t>
            </a:r>
            <a:r>
              <a:rPr lang="en-US" sz="3899" b="1">
                <a:solidFill>
                  <a:srgbClr val="000000"/>
                </a:solidFill>
                <a:latin typeface="Montserrat Classic Bold"/>
                <a:ea typeface="Montserrat Classic Bold"/>
                <a:cs typeface="Montserrat Classic Bold"/>
                <a:sym typeface="Montserrat Classic Bold"/>
              </a:rPr>
              <a:t>locate the counties: Cumbria</a:t>
            </a:r>
            <a:r>
              <a:rPr lang="en-US" sz="3899">
                <a:solidFill>
                  <a:srgbClr val="000000"/>
                </a:solidFill>
                <a:latin typeface="Montserrat Classic"/>
                <a:ea typeface="Montserrat Classic"/>
                <a:cs typeface="Montserrat Classic"/>
                <a:sym typeface="Montserrat Classic"/>
              </a:rPr>
              <a:t> </a:t>
            </a:r>
            <a:r>
              <a:rPr lang="en-US" sz="3899" b="1">
                <a:solidFill>
                  <a:srgbClr val="000000"/>
                </a:solidFill>
                <a:latin typeface="Montserrat Classic"/>
                <a:ea typeface="Montserrat Classic"/>
                <a:cs typeface="Montserrat Classic"/>
                <a:sym typeface="Montserrat Classic"/>
              </a:rPr>
              <a:t>and Lancashire </a:t>
            </a:r>
            <a:r>
              <a:rPr lang="en-US" sz="3899">
                <a:solidFill>
                  <a:srgbClr val="000000"/>
                </a:solidFill>
                <a:latin typeface="Montserrat Classic"/>
                <a:ea typeface="Montserrat Classic"/>
                <a:cs typeface="Montserrat Classic"/>
                <a:sym typeface="Montserrat Classic"/>
              </a:rPr>
              <a:t>on this map of Great Britain. </a:t>
            </a:r>
          </a:p>
          <a:p>
            <a:pPr algn="ctr">
              <a:lnSpc>
                <a:spcPts val="5459"/>
              </a:lnSpc>
              <a:spcBef>
                <a:spcPct val="0"/>
              </a:spcBef>
            </a:pPr>
            <a:r>
              <a:rPr lang="en-US" sz="3899">
                <a:solidFill>
                  <a:srgbClr val="000000"/>
                </a:solidFill>
                <a:latin typeface="Montserrat Classic"/>
                <a:ea typeface="Montserrat Classic"/>
                <a:cs typeface="Montserrat Classic"/>
                <a:sym typeface="Montserrat Classic"/>
              </a:rPr>
              <a:t> </a:t>
            </a:r>
            <a:r>
              <a:rPr lang="en-US" sz="3899" err="1">
                <a:solidFill>
                  <a:srgbClr val="000000"/>
                </a:solidFill>
                <a:latin typeface="Montserrat Classic"/>
                <a:ea typeface="Montserrat Classic"/>
                <a:cs typeface="Montserrat Classic"/>
                <a:sym typeface="Montserrat Classic"/>
              </a:rPr>
              <a:t>Colour</a:t>
            </a:r>
            <a:r>
              <a:rPr lang="en-US" sz="3899">
                <a:solidFill>
                  <a:srgbClr val="000000"/>
                </a:solidFill>
                <a:latin typeface="Montserrat Classic"/>
                <a:ea typeface="Montserrat Classic"/>
                <a:cs typeface="Montserrat Classic"/>
                <a:sym typeface="Montserrat Classic"/>
              </a:rPr>
              <a:t> it in on your worksheet to identify it.</a:t>
            </a:r>
          </a:p>
        </p:txBody>
      </p:sp>
      <p:sp>
        <p:nvSpPr>
          <p:cNvPr id="8" name="Freeform 8"/>
          <p:cNvSpPr/>
          <p:nvPr/>
        </p:nvSpPr>
        <p:spPr>
          <a:xfrm>
            <a:off x="8610369" y="3147648"/>
            <a:ext cx="2155106" cy="2261250"/>
          </a:xfrm>
          <a:custGeom>
            <a:avLst/>
            <a:gdLst/>
            <a:ahLst/>
            <a:cxnLst/>
            <a:rect l="l" t="t" r="r" b="b"/>
            <a:pathLst>
              <a:path w="2155106" h="2261250">
                <a:moveTo>
                  <a:pt x="0" y="0"/>
                </a:moveTo>
                <a:lnTo>
                  <a:pt x="2155106" y="0"/>
                </a:lnTo>
                <a:lnTo>
                  <a:pt x="2155106" y="2261250"/>
                </a:lnTo>
                <a:lnTo>
                  <a:pt x="0" y="2261250"/>
                </a:lnTo>
                <a:lnTo>
                  <a:pt x="0" y="0"/>
                </a:lnTo>
                <a:close/>
              </a:path>
            </a:pathLst>
          </a:custGeom>
          <a:blipFill>
            <a:blip r:embed="rId4"/>
            <a:stretch>
              <a:fillRect l="-175504" t="-8863" r="-45209" b="-66424"/>
            </a:stretch>
          </a:blipFill>
        </p:spPr>
        <p:txBody>
          <a:bodyPr/>
          <a:lstStyle/>
          <a:p>
            <a:endParaRPr lang="en-GB"/>
          </a:p>
        </p:txBody>
      </p:sp>
      <p:sp>
        <p:nvSpPr>
          <p:cNvPr id="9" name="Freeform 9"/>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grpSp>
        <p:nvGrpSpPr>
          <p:cNvPr id="10" name="Group 10"/>
          <p:cNvGrpSpPr/>
          <p:nvPr/>
        </p:nvGrpSpPr>
        <p:grpSpPr>
          <a:xfrm>
            <a:off x="10842913" y="1853278"/>
            <a:ext cx="5691323" cy="8269804"/>
            <a:chOff x="56856" y="2281683"/>
            <a:chExt cx="7588431" cy="11026405"/>
          </a:xfrm>
        </p:grpSpPr>
        <p:grpSp>
          <p:nvGrpSpPr>
            <p:cNvPr id="11" name="Group 11"/>
            <p:cNvGrpSpPr/>
            <p:nvPr/>
          </p:nvGrpSpPr>
          <p:grpSpPr>
            <a:xfrm>
              <a:off x="66503" y="2281683"/>
              <a:ext cx="7578784" cy="11026405"/>
              <a:chOff x="0" y="-28575"/>
              <a:chExt cx="1337578" cy="1946048"/>
            </a:xfrm>
          </p:grpSpPr>
          <p:sp>
            <p:nvSpPr>
              <p:cNvPr id="12" name="Freeform 12"/>
              <p:cNvSpPr/>
              <p:nvPr/>
            </p:nvSpPr>
            <p:spPr>
              <a:xfrm>
                <a:off x="0" y="0"/>
                <a:ext cx="1337578" cy="1917473"/>
              </a:xfrm>
              <a:custGeom>
                <a:avLst/>
                <a:gdLst/>
                <a:ahLst/>
                <a:cxnLst/>
                <a:rect l="l" t="t" r="r" b="b"/>
                <a:pathLst>
                  <a:path w="1337578" h="1917473">
                    <a:moveTo>
                      <a:pt x="0" y="0"/>
                    </a:moveTo>
                    <a:lnTo>
                      <a:pt x="1337578" y="0"/>
                    </a:lnTo>
                    <a:lnTo>
                      <a:pt x="1337578" y="1917473"/>
                    </a:lnTo>
                    <a:lnTo>
                      <a:pt x="0" y="1917473"/>
                    </a:lnTo>
                    <a:close/>
                  </a:path>
                </a:pathLst>
              </a:custGeom>
              <a:solidFill>
                <a:srgbClr val="CFCFCF"/>
              </a:solidFill>
            </p:spPr>
            <p:txBody>
              <a:bodyPr/>
              <a:lstStyle/>
              <a:p>
                <a:endParaRPr lang="en-GB"/>
              </a:p>
            </p:txBody>
          </p:sp>
          <p:sp>
            <p:nvSpPr>
              <p:cNvPr id="13" name="TextBox 13"/>
              <p:cNvSpPr txBox="1"/>
              <p:nvPr/>
            </p:nvSpPr>
            <p:spPr>
              <a:xfrm>
                <a:off x="0" y="-28575"/>
                <a:ext cx="1337578" cy="1946048"/>
              </a:xfrm>
              <a:prstGeom prst="rect">
                <a:avLst/>
              </a:prstGeom>
            </p:spPr>
            <p:txBody>
              <a:bodyPr lIns="50800" tIns="50800" rIns="50800" bIns="50800" rtlCol="0" anchor="ctr"/>
              <a:lstStyle/>
              <a:p>
                <a:pPr algn="ctr">
                  <a:lnSpc>
                    <a:spcPts val="2240"/>
                  </a:lnSpc>
                </a:pPr>
                <a:endParaRPr/>
              </a:p>
            </p:txBody>
          </p:sp>
        </p:grpSp>
        <p:sp>
          <p:nvSpPr>
            <p:cNvPr id="14" name="Freeform 14"/>
            <p:cNvSpPr/>
            <p:nvPr/>
          </p:nvSpPr>
          <p:spPr>
            <a:xfrm>
              <a:off x="233936" y="2570452"/>
              <a:ext cx="6675837" cy="10433385"/>
            </a:xfrm>
            <a:custGeom>
              <a:avLst/>
              <a:gdLst/>
              <a:ahLst/>
              <a:cxnLst/>
              <a:rect l="l" t="t" r="r" b="b"/>
              <a:pathLst>
                <a:path w="6675837" h="10433385">
                  <a:moveTo>
                    <a:pt x="0" y="0"/>
                  </a:moveTo>
                  <a:lnTo>
                    <a:pt x="6675836" y="0"/>
                  </a:lnTo>
                  <a:lnTo>
                    <a:pt x="6675836" y="10433385"/>
                  </a:lnTo>
                  <a:lnTo>
                    <a:pt x="0" y="10433385"/>
                  </a:lnTo>
                  <a:lnTo>
                    <a:pt x="0" y="0"/>
                  </a:lnTo>
                  <a:close/>
                </a:path>
              </a:pathLst>
            </a:custGeom>
            <a:blipFill>
              <a:blip>
                <a:extLst>
                  <a:ext uri="{96DAC541-7B7A-43D3-8B79-37D633B846F1}">
                    <asvg:svgBlip xmlns:asvg="http://schemas.microsoft.com/office/drawing/2016/SVG/main" r:embed="rId6"/>
                  </a:ext>
                </a:extLst>
              </a:blip>
              <a:stretch>
                <a:fillRect l="-2508" t="-24636"/>
              </a:stretch>
            </a:blipFill>
          </p:spPr>
          <p:txBody>
            <a:bodyPr/>
            <a:lstStyle/>
            <a:p>
              <a:endParaRPr lang="en-GB"/>
            </a:p>
          </p:txBody>
        </p:sp>
        <p:sp>
          <p:nvSpPr>
            <p:cNvPr id="15" name="Freeform 15"/>
            <p:cNvSpPr/>
            <p:nvPr/>
          </p:nvSpPr>
          <p:spPr>
            <a:xfrm>
              <a:off x="404119" y="2784880"/>
              <a:ext cx="6608906" cy="10336509"/>
            </a:xfrm>
            <a:custGeom>
              <a:avLst/>
              <a:gdLst/>
              <a:ahLst/>
              <a:cxnLst/>
              <a:rect l="l" t="t" r="r" b="b"/>
              <a:pathLst>
                <a:path w="6608906" h="10336509">
                  <a:moveTo>
                    <a:pt x="0" y="0"/>
                  </a:moveTo>
                  <a:lnTo>
                    <a:pt x="6608906" y="0"/>
                  </a:lnTo>
                  <a:lnTo>
                    <a:pt x="6608906" y="10336509"/>
                  </a:lnTo>
                  <a:lnTo>
                    <a:pt x="0" y="10336509"/>
                  </a:lnTo>
                  <a:lnTo>
                    <a:pt x="0" y="0"/>
                  </a:lnTo>
                  <a:close/>
                </a:path>
              </a:pathLst>
            </a:custGeom>
            <a:blipFill>
              <a:blip r:embed="rId7"/>
              <a:stretch>
                <a:fillRect l="-3877"/>
              </a:stretch>
            </a:blipFill>
          </p:spPr>
          <p:txBody>
            <a:bodyPr/>
            <a:lstStyle/>
            <a:p>
              <a:endParaRPr lang="en-GB"/>
            </a:p>
          </p:txBody>
        </p:sp>
        <p:grpSp>
          <p:nvGrpSpPr>
            <p:cNvPr id="16" name="Group 16"/>
            <p:cNvGrpSpPr/>
            <p:nvPr/>
          </p:nvGrpSpPr>
          <p:grpSpPr>
            <a:xfrm>
              <a:off x="56856" y="6513783"/>
              <a:ext cx="2016979" cy="2315476"/>
              <a:chOff x="50800" y="50800"/>
              <a:chExt cx="1802130" cy="2068830"/>
            </a:xfrm>
          </p:grpSpPr>
          <p:sp>
            <p:nvSpPr>
              <p:cNvPr id="17" name="Freeform 17"/>
              <p:cNvSpPr/>
              <p:nvPr/>
            </p:nvSpPr>
            <p:spPr>
              <a:xfrm>
                <a:off x="50800" y="50800"/>
                <a:ext cx="1802130" cy="2068830"/>
              </a:xfrm>
              <a:custGeom>
                <a:avLst/>
                <a:gdLst/>
                <a:ahLst/>
                <a:cxnLst/>
                <a:rect l="l" t="t" r="r" b="b"/>
                <a:pathLst>
                  <a:path w="1802130" h="2068830">
                    <a:moveTo>
                      <a:pt x="0" y="1038860"/>
                    </a:moveTo>
                    <a:cubicBezTo>
                      <a:pt x="3810" y="1024890"/>
                      <a:pt x="2540" y="1021080"/>
                      <a:pt x="2540" y="1017270"/>
                    </a:cubicBezTo>
                    <a:cubicBezTo>
                      <a:pt x="3810" y="1010920"/>
                      <a:pt x="7620" y="1003300"/>
                      <a:pt x="10160" y="995680"/>
                    </a:cubicBezTo>
                    <a:cubicBezTo>
                      <a:pt x="11430" y="989330"/>
                      <a:pt x="12700" y="977900"/>
                      <a:pt x="13970" y="974090"/>
                    </a:cubicBezTo>
                    <a:cubicBezTo>
                      <a:pt x="15240" y="972820"/>
                      <a:pt x="16510" y="972820"/>
                      <a:pt x="17780" y="970280"/>
                    </a:cubicBezTo>
                    <a:cubicBezTo>
                      <a:pt x="20320" y="967740"/>
                      <a:pt x="20320" y="961390"/>
                      <a:pt x="24130" y="953770"/>
                    </a:cubicBezTo>
                    <a:cubicBezTo>
                      <a:pt x="30480" y="941070"/>
                      <a:pt x="49530" y="914400"/>
                      <a:pt x="63500" y="900430"/>
                    </a:cubicBezTo>
                    <a:cubicBezTo>
                      <a:pt x="76200" y="889000"/>
                      <a:pt x="95250" y="889000"/>
                      <a:pt x="104140" y="872490"/>
                    </a:cubicBezTo>
                    <a:cubicBezTo>
                      <a:pt x="120650" y="844550"/>
                      <a:pt x="106680" y="720090"/>
                      <a:pt x="106680" y="718820"/>
                    </a:cubicBezTo>
                    <a:cubicBezTo>
                      <a:pt x="106680" y="718820"/>
                      <a:pt x="107950" y="704850"/>
                      <a:pt x="109220" y="697230"/>
                    </a:cubicBezTo>
                    <a:cubicBezTo>
                      <a:pt x="110490" y="689610"/>
                      <a:pt x="111760" y="675640"/>
                      <a:pt x="111760" y="675640"/>
                    </a:cubicBezTo>
                    <a:cubicBezTo>
                      <a:pt x="111760" y="675640"/>
                      <a:pt x="116840" y="661670"/>
                      <a:pt x="119380" y="655320"/>
                    </a:cubicBezTo>
                    <a:cubicBezTo>
                      <a:pt x="121920" y="647700"/>
                      <a:pt x="127000" y="633730"/>
                      <a:pt x="128270" y="633730"/>
                    </a:cubicBezTo>
                    <a:cubicBezTo>
                      <a:pt x="128270" y="633730"/>
                      <a:pt x="135890" y="621030"/>
                      <a:pt x="139700" y="615950"/>
                    </a:cubicBezTo>
                    <a:cubicBezTo>
                      <a:pt x="143510" y="610870"/>
                      <a:pt x="148590" y="605790"/>
                      <a:pt x="149860" y="600710"/>
                    </a:cubicBezTo>
                    <a:cubicBezTo>
                      <a:pt x="151130" y="598170"/>
                      <a:pt x="149860" y="598170"/>
                      <a:pt x="149860" y="594360"/>
                    </a:cubicBezTo>
                    <a:cubicBezTo>
                      <a:pt x="151130" y="571500"/>
                      <a:pt x="142240" y="429260"/>
                      <a:pt x="182880" y="368300"/>
                    </a:cubicBezTo>
                    <a:cubicBezTo>
                      <a:pt x="232410" y="294640"/>
                      <a:pt x="374650" y="227330"/>
                      <a:pt x="459740" y="204470"/>
                    </a:cubicBezTo>
                    <a:cubicBezTo>
                      <a:pt x="523240" y="186690"/>
                      <a:pt x="579120" y="204470"/>
                      <a:pt x="640080" y="205740"/>
                    </a:cubicBezTo>
                    <a:cubicBezTo>
                      <a:pt x="701040" y="207010"/>
                      <a:pt x="774700" y="195580"/>
                      <a:pt x="822960" y="212090"/>
                    </a:cubicBezTo>
                    <a:cubicBezTo>
                      <a:pt x="861060" y="226060"/>
                      <a:pt x="890270" y="275590"/>
                      <a:pt x="914400" y="280670"/>
                    </a:cubicBezTo>
                    <a:cubicBezTo>
                      <a:pt x="928370" y="283210"/>
                      <a:pt x="937260" y="269240"/>
                      <a:pt x="948690" y="273050"/>
                    </a:cubicBezTo>
                    <a:cubicBezTo>
                      <a:pt x="963930" y="276860"/>
                      <a:pt x="980440" y="316230"/>
                      <a:pt x="991870" y="313690"/>
                    </a:cubicBezTo>
                    <a:cubicBezTo>
                      <a:pt x="1005840" y="309880"/>
                      <a:pt x="1009650" y="256540"/>
                      <a:pt x="1018540" y="224790"/>
                    </a:cubicBezTo>
                    <a:cubicBezTo>
                      <a:pt x="1028700" y="190500"/>
                      <a:pt x="1050290" y="116840"/>
                      <a:pt x="1050290" y="115570"/>
                    </a:cubicBezTo>
                    <a:cubicBezTo>
                      <a:pt x="1050290" y="115570"/>
                      <a:pt x="1056640" y="102870"/>
                      <a:pt x="1059180" y="96520"/>
                    </a:cubicBezTo>
                    <a:cubicBezTo>
                      <a:pt x="1062990" y="90170"/>
                      <a:pt x="1068070" y="77470"/>
                      <a:pt x="1068070" y="77470"/>
                    </a:cubicBezTo>
                    <a:cubicBezTo>
                      <a:pt x="1069340" y="77470"/>
                      <a:pt x="1076960" y="67310"/>
                      <a:pt x="1082040" y="62230"/>
                    </a:cubicBezTo>
                    <a:cubicBezTo>
                      <a:pt x="1085850" y="57150"/>
                      <a:pt x="1094740" y="45720"/>
                      <a:pt x="1096010" y="45720"/>
                    </a:cubicBezTo>
                    <a:cubicBezTo>
                      <a:pt x="1096010" y="45720"/>
                      <a:pt x="1106170" y="38100"/>
                      <a:pt x="1112520" y="33020"/>
                    </a:cubicBezTo>
                    <a:cubicBezTo>
                      <a:pt x="1117600" y="29210"/>
                      <a:pt x="1129030" y="21590"/>
                      <a:pt x="1129030" y="21590"/>
                    </a:cubicBezTo>
                    <a:cubicBezTo>
                      <a:pt x="1129030" y="21590"/>
                      <a:pt x="1141730" y="16510"/>
                      <a:pt x="1148080" y="13970"/>
                    </a:cubicBezTo>
                    <a:cubicBezTo>
                      <a:pt x="1154430" y="11430"/>
                      <a:pt x="1167130" y="5080"/>
                      <a:pt x="1168400" y="5080"/>
                    </a:cubicBezTo>
                    <a:cubicBezTo>
                      <a:pt x="1168400" y="5080"/>
                      <a:pt x="1181100" y="3810"/>
                      <a:pt x="1188720" y="2540"/>
                    </a:cubicBezTo>
                    <a:cubicBezTo>
                      <a:pt x="1195070" y="1270"/>
                      <a:pt x="1209040" y="0"/>
                      <a:pt x="1209040" y="0"/>
                    </a:cubicBezTo>
                    <a:cubicBezTo>
                      <a:pt x="1209040" y="0"/>
                      <a:pt x="1223010" y="1270"/>
                      <a:pt x="1229360" y="1270"/>
                    </a:cubicBezTo>
                    <a:cubicBezTo>
                      <a:pt x="1236980" y="2540"/>
                      <a:pt x="1250950" y="3810"/>
                      <a:pt x="1250950" y="3810"/>
                    </a:cubicBezTo>
                    <a:cubicBezTo>
                      <a:pt x="1250950" y="3810"/>
                      <a:pt x="1263650" y="7620"/>
                      <a:pt x="1270000" y="10160"/>
                    </a:cubicBezTo>
                    <a:cubicBezTo>
                      <a:pt x="1276350" y="12700"/>
                      <a:pt x="1290320" y="17780"/>
                      <a:pt x="1290320" y="17780"/>
                    </a:cubicBezTo>
                    <a:cubicBezTo>
                      <a:pt x="1290320" y="17780"/>
                      <a:pt x="1301750" y="25400"/>
                      <a:pt x="1306830" y="29210"/>
                    </a:cubicBezTo>
                    <a:cubicBezTo>
                      <a:pt x="1313180" y="33020"/>
                      <a:pt x="1324610" y="40640"/>
                      <a:pt x="1324610" y="40640"/>
                    </a:cubicBezTo>
                    <a:cubicBezTo>
                      <a:pt x="1324610" y="40640"/>
                      <a:pt x="1334770" y="50800"/>
                      <a:pt x="1338580" y="55880"/>
                    </a:cubicBezTo>
                    <a:cubicBezTo>
                      <a:pt x="1343660" y="60960"/>
                      <a:pt x="1352550" y="71120"/>
                      <a:pt x="1353820" y="71120"/>
                    </a:cubicBezTo>
                    <a:cubicBezTo>
                      <a:pt x="1353820" y="71120"/>
                      <a:pt x="1360170" y="82550"/>
                      <a:pt x="1363980" y="88900"/>
                    </a:cubicBezTo>
                    <a:cubicBezTo>
                      <a:pt x="1366520" y="95250"/>
                      <a:pt x="1374140" y="106680"/>
                      <a:pt x="1374140" y="106680"/>
                    </a:cubicBezTo>
                    <a:cubicBezTo>
                      <a:pt x="1374140" y="107950"/>
                      <a:pt x="1376680" y="120650"/>
                      <a:pt x="1379220" y="127000"/>
                    </a:cubicBezTo>
                    <a:cubicBezTo>
                      <a:pt x="1380490" y="134620"/>
                      <a:pt x="1384300" y="147320"/>
                      <a:pt x="1384300" y="147320"/>
                    </a:cubicBezTo>
                    <a:cubicBezTo>
                      <a:pt x="1384300" y="147320"/>
                      <a:pt x="1385570" y="161290"/>
                      <a:pt x="1385570" y="168910"/>
                    </a:cubicBezTo>
                    <a:cubicBezTo>
                      <a:pt x="1385570" y="175260"/>
                      <a:pt x="1385570" y="189230"/>
                      <a:pt x="1385570" y="189230"/>
                    </a:cubicBezTo>
                    <a:cubicBezTo>
                      <a:pt x="1385570" y="189230"/>
                      <a:pt x="1383030" y="203200"/>
                      <a:pt x="1381760" y="209550"/>
                    </a:cubicBezTo>
                    <a:cubicBezTo>
                      <a:pt x="1379220" y="215900"/>
                      <a:pt x="1376680" y="229870"/>
                      <a:pt x="1376680" y="229870"/>
                    </a:cubicBezTo>
                    <a:cubicBezTo>
                      <a:pt x="1376680" y="229870"/>
                      <a:pt x="1347470" y="384810"/>
                      <a:pt x="1344930" y="415290"/>
                    </a:cubicBezTo>
                    <a:cubicBezTo>
                      <a:pt x="1344930" y="424180"/>
                      <a:pt x="1341120" y="426720"/>
                      <a:pt x="1344930" y="433070"/>
                    </a:cubicBezTo>
                    <a:cubicBezTo>
                      <a:pt x="1358900" y="454660"/>
                      <a:pt x="1473200" y="466090"/>
                      <a:pt x="1520190" y="508000"/>
                    </a:cubicBezTo>
                    <a:cubicBezTo>
                      <a:pt x="1570990" y="553720"/>
                      <a:pt x="1612900" y="638810"/>
                      <a:pt x="1630680" y="704850"/>
                    </a:cubicBezTo>
                    <a:cubicBezTo>
                      <a:pt x="1648460" y="764540"/>
                      <a:pt x="1621790" y="829310"/>
                      <a:pt x="1638300" y="885190"/>
                    </a:cubicBezTo>
                    <a:cubicBezTo>
                      <a:pt x="1654810" y="942340"/>
                      <a:pt x="1715770" y="994410"/>
                      <a:pt x="1732280" y="1045210"/>
                    </a:cubicBezTo>
                    <a:cubicBezTo>
                      <a:pt x="1747520" y="1085850"/>
                      <a:pt x="1742440" y="1140460"/>
                      <a:pt x="1747520" y="1163320"/>
                    </a:cubicBezTo>
                    <a:cubicBezTo>
                      <a:pt x="1750060" y="1173480"/>
                      <a:pt x="1755140" y="1184910"/>
                      <a:pt x="1755140" y="1184910"/>
                    </a:cubicBezTo>
                    <a:cubicBezTo>
                      <a:pt x="1755140" y="1184910"/>
                      <a:pt x="1756410" y="1200150"/>
                      <a:pt x="1757680" y="1207770"/>
                    </a:cubicBezTo>
                    <a:cubicBezTo>
                      <a:pt x="1757680" y="1215390"/>
                      <a:pt x="1758950" y="1230630"/>
                      <a:pt x="1758950" y="1230630"/>
                    </a:cubicBezTo>
                    <a:cubicBezTo>
                      <a:pt x="1758950" y="1230630"/>
                      <a:pt x="1757680" y="1234440"/>
                      <a:pt x="1758950" y="1238250"/>
                    </a:cubicBezTo>
                    <a:cubicBezTo>
                      <a:pt x="1758950" y="1257300"/>
                      <a:pt x="1780540" y="1380490"/>
                      <a:pt x="1783080" y="1380490"/>
                    </a:cubicBezTo>
                    <a:cubicBezTo>
                      <a:pt x="1783080" y="1380490"/>
                      <a:pt x="1784350" y="1374140"/>
                      <a:pt x="1784350" y="1374140"/>
                    </a:cubicBezTo>
                    <a:cubicBezTo>
                      <a:pt x="1784350" y="1374140"/>
                      <a:pt x="1789430" y="1390650"/>
                      <a:pt x="1791970" y="1398270"/>
                    </a:cubicBezTo>
                    <a:cubicBezTo>
                      <a:pt x="1794510" y="1405890"/>
                      <a:pt x="1799590" y="1421130"/>
                      <a:pt x="1799590" y="1421130"/>
                    </a:cubicBezTo>
                    <a:cubicBezTo>
                      <a:pt x="1799590" y="1422400"/>
                      <a:pt x="1800860" y="1437640"/>
                      <a:pt x="1800860" y="1446530"/>
                    </a:cubicBezTo>
                    <a:cubicBezTo>
                      <a:pt x="1800860" y="1454150"/>
                      <a:pt x="1802130" y="1470660"/>
                      <a:pt x="1802130" y="1470660"/>
                    </a:cubicBezTo>
                    <a:cubicBezTo>
                      <a:pt x="1802130" y="1471930"/>
                      <a:pt x="1799590" y="1487170"/>
                      <a:pt x="1798320" y="1494790"/>
                    </a:cubicBezTo>
                    <a:cubicBezTo>
                      <a:pt x="1797050" y="1503680"/>
                      <a:pt x="1794510" y="1518920"/>
                      <a:pt x="1794510" y="1520190"/>
                    </a:cubicBezTo>
                    <a:cubicBezTo>
                      <a:pt x="1794510" y="1520190"/>
                      <a:pt x="1786890" y="1535430"/>
                      <a:pt x="1784350" y="1541780"/>
                    </a:cubicBezTo>
                    <a:cubicBezTo>
                      <a:pt x="1780540" y="1549400"/>
                      <a:pt x="1774190" y="1564640"/>
                      <a:pt x="1774190" y="1564640"/>
                    </a:cubicBezTo>
                    <a:cubicBezTo>
                      <a:pt x="1774190" y="1565910"/>
                      <a:pt x="1762760" y="1578610"/>
                      <a:pt x="1758950" y="1584960"/>
                    </a:cubicBezTo>
                    <a:cubicBezTo>
                      <a:pt x="1756410" y="1588770"/>
                      <a:pt x="1752600" y="1591310"/>
                      <a:pt x="1751330" y="1593850"/>
                    </a:cubicBezTo>
                    <a:cubicBezTo>
                      <a:pt x="1751330" y="1595120"/>
                      <a:pt x="1751330" y="1597660"/>
                      <a:pt x="1751330" y="1597660"/>
                    </a:cubicBezTo>
                    <a:cubicBezTo>
                      <a:pt x="1751330" y="1597660"/>
                      <a:pt x="1752600" y="1593850"/>
                      <a:pt x="1751330" y="1593850"/>
                    </a:cubicBezTo>
                    <a:cubicBezTo>
                      <a:pt x="1751330" y="1593850"/>
                      <a:pt x="1743710" y="1604010"/>
                      <a:pt x="1743710" y="1604010"/>
                    </a:cubicBezTo>
                    <a:cubicBezTo>
                      <a:pt x="1743710" y="1604010"/>
                      <a:pt x="1731010" y="1614170"/>
                      <a:pt x="1724660" y="1619250"/>
                    </a:cubicBezTo>
                    <a:cubicBezTo>
                      <a:pt x="1718310" y="1624330"/>
                      <a:pt x="1705610" y="1634490"/>
                      <a:pt x="1705610" y="1634490"/>
                    </a:cubicBezTo>
                    <a:cubicBezTo>
                      <a:pt x="1705610" y="1635760"/>
                      <a:pt x="1687830" y="1643380"/>
                      <a:pt x="1682750" y="1645920"/>
                    </a:cubicBezTo>
                    <a:cubicBezTo>
                      <a:pt x="1681480" y="1645920"/>
                      <a:pt x="1680210" y="1645920"/>
                      <a:pt x="1678940" y="1647190"/>
                    </a:cubicBezTo>
                    <a:cubicBezTo>
                      <a:pt x="1676400" y="1651000"/>
                      <a:pt x="1676400" y="1657350"/>
                      <a:pt x="1672590" y="1666240"/>
                    </a:cubicBezTo>
                    <a:cubicBezTo>
                      <a:pt x="1664970" y="1685290"/>
                      <a:pt x="1634490" y="1739900"/>
                      <a:pt x="1623060" y="1760220"/>
                    </a:cubicBezTo>
                    <a:cubicBezTo>
                      <a:pt x="1617980" y="1769110"/>
                      <a:pt x="1615440" y="1772920"/>
                      <a:pt x="1611630" y="1779270"/>
                    </a:cubicBezTo>
                    <a:cubicBezTo>
                      <a:pt x="1607820" y="1786890"/>
                      <a:pt x="1598930" y="1799590"/>
                      <a:pt x="1598930" y="1799590"/>
                    </a:cubicBezTo>
                    <a:cubicBezTo>
                      <a:pt x="1598930" y="1799590"/>
                      <a:pt x="1587500" y="1811020"/>
                      <a:pt x="1582420" y="1816100"/>
                    </a:cubicBezTo>
                    <a:cubicBezTo>
                      <a:pt x="1577340" y="1822450"/>
                      <a:pt x="1565910" y="1832610"/>
                      <a:pt x="1565910" y="1832610"/>
                    </a:cubicBezTo>
                    <a:cubicBezTo>
                      <a:pt x="1565910" y="1833880"/>
                      <a:pt x="1551940" y="1841500"/>
                      <a:pt x="1545590" y="1845310"/>
                    </a:cubicBezTo>
                    <a:cubicBezTo>
                      <a:pt x="1539240" y="1849120"/>
                      <a:pt x="1525270" y="1856740"/>
                      <a:pt x="1525270" y="1856740"/>
                    </a:cubicBezTo>
                    <a:cubicBezTo>
                      <a:pt x="1525270" y="1858010"/>
                      <a:pt x="1510030" y="1861820"/>
                      <a:pt x="1502410" y="1864360"/>
                    </a:cubicBezTo>
                    <a:cubicBezTo>
                      <a:pt x="1496060" y="1866900"/>
                      <a:pt x="1480820" y="1870710"/>
                      <a:pt x="1480820" y="1870710"/>
                    </a:cubicBezTo>
                    <a:cubicBezTo>
                      <a:pt x="1480820" y="1870710"/>
                      <a:pt x="1464310" y="1871980"/>
                      <a:pt x="1456690" y="1873250"/>
                    </a:cubicBezTo>
                    <a:cubicBezTo>
                      <a:pt x="1449070" y="1873250"/>
                      <a:pt x="1433830" y="1874520"/>
                      <a:pt x="1433830" y="1874520"/>
                    </a:cubicBezTo>
                    <a:cubicBezTo>
                      <a:pt x="1433830" y="1874520"/>
                      <a:pt x="1418590" y="1870710"/>
                      <a:pt x="1410970" y="1869440"/>
                    </a:cubicBezTo>
                    <a:cubicBezTo>
                      <a:pt x="1402080" y="1868170"/>
                      <a:pt x="1388110" y="1865630"/>
                      <a:pt x="1386840" y="1865630"/>
                    </a:cubicBezTo>
                    <a:cubicBezTo>
                      <a:pt x="1386840" y="1865630"/>
                      <a:pt x="1379220" y="1860550"/>
                      <a:pt x="1375410" y="1859280"/>
                    </a:cubicBezTo>
                    <a:cubicBezTo>
                      <a:pt x="1371600" y="1859280"/>
                      <a:pt x="1370330" y="1860550"/>
                      <a:pt x="1366520" y="1860550"/>
                    </a:cubicBezTo>
                    <a:cubicBezTo>
                      <a:pt x="1361440" y="1860550"/>
                      <a:pt x="1346200" y="1861820"/>
                      <a:pt x="1344930" y="1861820"/>
                    </a:cubicBezTo>
                    <a:cubicBezTo>
                      <a:pt x="1344930" y="1861820"/>
                      <a:pt x="1330960" y="1860550"/>
                      <a:pt x="1324610" y="1859280"/>
                    </a:cubicBezTo>
                    <a:cubicBezTo>
                      <a:pt x="1316990" y="1858010"/>
                      <a:pt x="1304290" y="1855470"/>
                      <a:pt x="1303020" y="1855470"/>
                    </a:cubicBezTo>
                    <a:cubicBezTo>
                      <a:pt x="1303020" y="1855470"/>
                      <a:pt x="1290320" y="1850390"/>
                      <a:pt x="1283970" y="1847850"/>
                    </a:cubicBezTo>
                    <a:cubicBezTo>
                      <a:pt x="1277620" y="1845310"/>
                      <a:pt x="1272540" y="1837690"/>
                      <a:pt x="1266190" y="1840230"/>
                    </a:cubicBezTo>
                    <a:cubicBezTo>
                      <a:pt x="1248410" y="1844040"/>
                      <a:pt x="1228090" y="1902460"/>
                      <a:pt x="1191260" y="1924050"/>
                    </a:cubicBezTo>
                    <a:cubicBezTo>
                      <a:pt x="1137920" y="1957070"/>
                      <a:pt x="1013460" y="2006600"/>
                      <a:pt x="955040" y="1985010"/>
                    </a:cubicBezTo>
                    <a:cubicBezTo>
                      <a:pt x="905510" y="1965960"/>
                      <a:pt x="877570" y="1831340"/>
                      <a:pt x="853440" y="1833880"/>
                    </a:cubicBezTo>
                    <a:cubicBezTo>
                      <a:pt x="835660" y="1835150"/>
                      <a:pt x="815340" y="1927860"/>
                      <a:pt x="815340" y="1927860"/>
                    </a:cubicBezTo>
                    <a:cubicBezTo>
                      <a:pt x="815340" y="1927860"/>
                      <a:pt x="811530" y="1940560"/>
                      <a:pt x="808990" y="1946910"/>
                    </a:cubicBezTo>
                    <a:cubicBezTo>
                      <a:pt x="807720" y="1954530"/>
                      <a:pt x="803910" y="1967230"/>
                      <a:pt x="803910" y="1967230"/>
                    </a:cubicBezTo>
                    <a:cubicBezTo>
                      <a:pt x="803910" y="1967230"/>
                      <a:pt x="796290" y="1978660"/>
                      <a:pt x="793750" y="1985010"/>
                    </a:cubicBezTo>
                    <a:cubicBezTo>
                      <a:pt x="789940" y="1991360"/>
                      <a:pt x="782320" y="2002790"/>
                      <a:pt x="782320" y="2002790"/>
                    </a:cubicBezTo>
                    <a:cubicBezTo>
                      <a:pt x="782320" y="2002790"/>
                      <a:pt x="773430" y="2012950"/>
                      <a:pt x="768350" y="2016760"/>
                    </a:cubicBezTo>
                    <a:cubicBezTo>
                      <a:pt x="763270" y="2021840"/>
                      <a:pt x="754380" y="2032000"/>
                      <a:pt x="754380" y="2032000"/>
                    </a:cubicBezTo>
                    <a:cubicBezTo>
                      <a:pt x="754380" y="2032000"/>
                      <a:pt x="742950" y="2039620"/>
                      <a:pt x="736600" y="2042160"/>
                    </a:cubicBezTo>
                    <a:cubicBezTo>
                      <a:pt x="730250" y="2045970"/>
                      <a:pt x="718820" y="2053590"/>
                      <a:pt x="718820" y="2053590"/>
                    </a:cubicBezTo>
                    <a:cubicBezTo>
                      <a:pt x="718820" y="2053590"/>
                      <a:pt x="706120" y="2057400"/>
                      <a:pt x="699770" y="2059940"/>
                    </a:cubicBezTo>
                    <a:cubicBezTo>
                      <a:pt x="693420" y="2062480"/>
                      <a:pt x="680720" y="2066290"/>
                      <a:pt x="680720" y="2066290"/>
                    </a:cubicBezTo>
                    <a:cubicBezTo>
                      <a:pt x="679450" y="2066290"/>
                      <a:pt x="666750" y="2067560"/>
                      <a:pt x="659130" y="2067560"/>
                    </a:cubicBezTo>
                    <a:cubicBezTo>
                      <a:pt x="652780" y="2068830"/>
                      <a:pt x="640080" y="2068830"/>
                      <a:pt x="638810" y="2068830"/>
                    </a:cubicBezTo>
                    <a:cubicBezTo>
                      <a:pt x="638810" y="2068830"/>
                      <a:pt x="626110" y="2067560"/>
                      <a:pt x="618490" y="2066290"/>
                    </a:cubicBezTo>
                    <a:cubicBezTo>
                      <a:pt x="612140" y="2065020"/>
                      <a:pt x="599440" y="2062480"/>
                      <a:pt x="598170" y="2062480"/>
                    </a:cubicBezTo>
                    <a:cubicBezTo>
                      <a:pt x="598170" y="2062480"/>
                      <a:pt x="586740" y="2057400"/>
                      <a:pt x="580390" y="2053590"/>
                    </a:cubicBezTo>
                    <a:cubicBezTo>
                      <a:pt x="574040" y="2051050"/>
                      <a:pt x="561340" y="2045970"/>
                      <a:pt x="561340" y="2045970"/>
                    </a:cubicBezTo>
                    <a:cubicBezTo>
                      <a:pt x="561340" y="2045970"/>
                      <a:pt x="549910" y="2037080"/>
                      <a:pt x="544830" y="2033270"/>
                    </a:cubicBezTo>
                    <a:cubicBezTo>
                      <a:pt x="539750" y="2029460"/>
                      <a:pt x="528320" y="2021840"/>
                      <a:pt x="528320" y="2020570"/>
                    </a:cubicBezTo>
                    <a:cubicBezTo>
                      <a:pt x="528320" y="2020570"/>
                      <a:pt x="519430" y="2010410"/>
                      <a:pt x="515620" y="2005330"/>
                    </a:cubicBezTo>
                    <a:cubicBezTo>
                      <a:pt x="511810" y="2000250"/>
                      <a:pt x="502920" y="1988820"/>
                      <a:pt x="502920" y="1988820"/>
                    </a:cubicBezTo>
                    <a:cubicBezTo>
                      <a:pt x="502920" y="1988820"/>
                      <a:pt x="496570" y="1976120"/>
                      <a:pt x="494030" y="1971040"/>
                    </a:cubicBezTo>
                    <a:cubicBezTo>
                      <a:pt x="491490" y="1964690"/>
                      <a:pt x="485140" y="1951990"/>
                      <a:pt x="485140" y="1951990"/>
                    </a:cubicBezTo>
                    <a:cubicBezTo>
                      <a:pt x="485140" y="1951990"/>
                      <a:pt x="482600" y="1935480"/>
                      <a:pt x="481330" y="1931670"/>
                    </a:cubicBezTo>
                    <a:cubicBezTo>
                      <a:pt x="481330" y="1930400"/>
                      <a:pt x="481330" y="1930400"/>
                      <a:pt x="481330" y="1929130"/>
                    </a:cubicBezTo>
                    <a:cubicBezTo>
                      <a:pt x="472440" y="1921510"/>
                      <a:pt x="311150" y="1941830"/>
                      <a:pt x="254000" y="1898650"/>
                    </a:cubicBezTo>
                    <a:cubicBezTo>
                      <a:pt x="186690" y="1849120"/>
                      <a:pt x="153670" y="1706880"/>
                      <a:pt x="125730" y="1614170"/>
                    </a:cubicBezTo>
                    <a:cubicBezTo>
                      <a:pt x="101600" y="1531620"/>
                      <a:pt x="105410" y="1447800"/>
                      <a:pt x="87630" y="1370330"/>
                    </a:cubicBezTo>
                    <a:cubicBezTo>
                      <a:pt x="72390" y="1295400"/>
                      <a:pt x="25400" y="1163320"/>
                      <a:pt x="27940" y="1154430"/>
                    </a:cubicBezTo>
                    <a:cubicBezTo>
                      <a:pt x="27940" y="1153160"/>
                      <a:pt x="29210" y="1153160"/>
                      <a:pt x="29210" y="1153160"/>
                    </a:cubicBezTo>
                    <a:cubicBezTo>
                      <a:pt x="29210" y="1151890"/>
                      <a:pt x="26670" y="1149350"/>
                      <a:pt x="24130" y="1146810"/>
                    </a:cubicBezTo>
                    <a:cubicBezTo>
                      <a:pt x="21590" y="1141730"/>
                      <a:pt x="20320" y="1131570"/>
                      <a:pt x="17780" y="1125220"/>
                    </a:cubicBezTo>
                    <a:cubicBezTo>
                      <a:pt x="13970" y="1118870"/>
                      <a:pt x="10160" y="1111250"/>
                      <a:pt x="7620" y="1104900"/>
                    </a:cubicBezTo>
                    <a:cubicBezTo>
                      <a:pt x="6350" y="1101090"/>
                      <a:pt x="7620" y="1097280"/>
                      <a:pt x="6350" y="1093470"/>
                    </a:cubicBezTo>
                    <a:cubicBezTo>
                      <a:pt x="6350" y="1090930"/>
                      <a:pt x="3810" y="1087120"/>
                      <a:pt x="2540" y="1083310"/>
                    </a:cubicBezTo>
                    <a:cubicBezTo>
                      <a:pt x="2540" y="1076960"/>
                      <a:pt x="3810" y="1068070"/>
                      <a:pt x="2540" y="1061720"/>
                    </a:cubicBezTo>
                    <a:cubicBezTo>
                      <a:pt x="2540" y="1054100"/>
                      <a:pt x="0" y="1038860"/>
                      <a:pt x="0" y="1038860"/>
                    </a:cubicBezTo>
                  </a:path>
                </a:pathLst>
              </a:custGeom>
              <a:solidFill>
                <a:srgbClr val="CFCFCF"/>
              </a:solidFill>
              <a:ln cap="sq">
                <a:noFill/>
                <a:prstDash val="solid"/>
                <a:miter/>
              </a:ln>
            </p:spPr>
            <p:txBody>
              <a:bodyPr/>
              <a:lstStyle/>
              <a:p>
                <a:endParaRPr lang="en-GB"/>
              </a:p>
            </p:txBody>
          </p:sp>
        </p:grpSp>
      </p:grpSp>
      <p:sp>
        <p:nvSpPr>
          <p:cNvPr id="18" name="Freeform 18"/>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8"/>
            <a:stretch>
              <a:fillRect l="-21116" r="-19874" b="-67942"/>
            </a:stretch>
          </a:blipFill>
        </p:spPr>
        <p:txBody>
          <a:bodyPr/>
          <a:lstStyle/>
          <a:p>
            <a:endParaRPr lang="en-GB"/>
          </a:p>
        </p:txBody>
      </p:sp>
      <p:sp>
        <p:nvSpPr>
          <p:cNvPr id="19" name="TextBox 19"/>
          <p:cNvSpPr txBox="1"/>
          <p:nvPr/>
        </p:nvSpPr>
        <p:spPr>
          <a:xfrm>
            <a:off x="792153" y="2600310"/>
            <a:ext cx="3473649" cy="1094676"/>
          </a:xfrm>
          <a:prstGeom prst="rect">
            <a:avLst/>
          </a:prstGeom>
        </p:spPr>
        <p:txBody>
          <a:bodyPr lIns="0" tIns="0" rIns="0" bIns="0" rtlCol="0" anchor="t">
            <a:spAutoFit/>
          </a:bodyPr>
          <a:lstStyle/>
          <a:p>
            <a:pPr algn="ctr">
              <a:lnSpc>
                <a:spcPts val="8959"/>
              </a:lnSpc>
              <a:spcBef>
                <a:spcPct val="0"/>
              </a:spcBef>
            </a:pPr>
            <a:r>
              <a:rPr lang="en-US" sz="6399" b="1">
                <a:solidFill>
                  <a:srgbClr val="000000"/>
                </a:solidFill>
                <a:latin typeface="Montserrat Classic Bold"/>
                <a:ea typeface="Montserrat Classic Bold"/>
                <a:cs typeface="Montserrat Classic Bold"/>
                <a:sym typeface="Montserrat Classic Bold"/>
              </a:rPr>
              <a:t>Starter:  </a:t>
            </a:r>
          </a:p>
        </p:txBody>
      </p:sp>
      <p:sp>
        <p:nvSpPr>
          <p:cNvPr id="20" name="TextBox 20"/>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22" name="TextBox 11">
            <a:extLst>
              <a:ext uri="{FF2B5EF4-FFF2-40B4-BE49-F238E27FC236}">
                <a16:creationId xmlns:a16="http://schemas.microsoft.com/office/drawing/2014/main" id="{029A025C-1B82-E3F1-C625-0C482AB9F246}"/>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08610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10" name="Group 10"/>
          <p:cNvGrpSpPr/>
          <p:nvPr/>
        </p:nvGrpSpPr>
        <p:grpSpPr>
          <a:xfrm>
            <a:off x="882418" y="2764943"/>
            <a:ext cx="16523164" cy="1756392"/>
            <a:chOff x="0" y="0"/>
            <a:chExt cx="4351780" cy="462589"/>
          </a:xfrm>
        </p:grpSpPr>
        <p:sp>
          <p:nvSpPr>
            <p:cNvPr id="11" name="Freeform 11"/>
            <p:cNvSpPr/>
            <p:nvPr/>
          </p:nvSpPr>
          <p:spPr>
            <a:xfrm>
              <a:off x="0" y="0"/>
              <a:ext cx="4351780" cy="462589"/>
            </a:xfrm>
            <a:custGeom>
              <a:avLst/>
              <a:gdLst/>
              <a:ahLst/>
              <a:cxnLst/>
              <a:rect l="l" t="t" r="r" b="b"/>
              <a:pathLst>
                <a:path w="4351780" h="462589">
                  <a:moveTo>
                    <a:pt x="23896" y="0"/>
                  </a:moveTo>
                  <a:lnTo>
                    <a:pt x="4327884" y="0"/>
                  </a:lnTo>
                  <a:cubicBezTo>
                    <a:pt x="4334221" y="0"/>
                    <a:pt x="4340299" y="2518"/>
                    <a:pt x="4344781" y="6999"/>
                  </a:cubicBezTo>
                  <a:cubicBezTo>
                    <a:pt x="4349262" y="11480"/>
                    <a:pt x="4351780" y="17558"/>
                    <a:pt x="4351780" y="23896"/>
                  </a:cubicBezTo>
                  <a:lnTo>
                    <a:pt x="4351780" y="438693"/>
                  </a:lnTo>
                  <a:cubicBezTo>
                    <a:pt x="4351780" y="445030"/>
                    <a:pt x="4349262" y="451109"/>
                    <a:pt x="4344781" y="455590"/>
                  </a:cubicBezTo>
                  <a:cubicBezTo>
                    <a:pt x="4340299" y="460071"/>
                    <a:pt x="4334221" y="462589"/>
                    <a:pt x="4327884" y="462589"/>
                  </a:cubicBezTo>
                  <a:lnTo>
                    <a:pt x="23896" y="462589"/>
                  </a:lnTo>
                  <a:cubicBezTo>
                    <a:pt x="17558" y="462589"/>
                    <a:pt x="11480" y="460071"/>
                    <a:pt x="6999" y="455590"/>
                  </a:cubicBezTo>
                  <a:cubicBezTo>
                    <a:pt x="2518" y="451109"/>
                    <a:pt x="0" y="445030"/>
                    <a:pt x="0" y="438693"/>
                  </a:cubicBezTo>
                  <a:lnTo>
                    <a:pt x="0" y="23896"/>
                  </a:lnTo>
                  <a:cubicBezTo>
                    <a:pt x="0" y="17558"/>
                    <a:pt x="2518" y="11480"/>
                    <a:pt x="6999" y="6999"/>
                  </a:cubicBezTo>
                  <a:cubicBezTo>
                    <a:pt x="11480" y="2518"/>
                    <a:pt x="17558" y="0"/>
                    <a:pt x="23896" y="0"/>
                  </a:cubicBezTo>
                  <a:close/>
                </a:path>
              </a:pathLst>
            </a:custGeom>
            <a:solidFill>
              <a:srgbClr val="FFFFFF"/>
            </a:solidFill>
            <a:ln w="76200" cap="rnd">
              <a:solidFill>
                <a:srgbClr val="CC2141"/>
              </a:solidFill>
              <a:prstDash val="solid"/>
              <a:round/>
            </a:ln>
          </p:spPr>
          <p:txBody>
            <a:bodyPr/>
            <a:lstStyle/>
            <a:p>
              <a:endParaRPr lang="en-GB"/>
            </a:p>
          </p:txBody>
        </p:sp>
        <p:sp>
          <p:nvSpPr>
            <p:cNvPr id="12" name="TextBox 12"/>
            <p:cNvSpPr txBox="1"/>
            <p:nvPr/>
          </p:nvSpPr>
          <p:spPr>
            <a:xfrm>
              <a:off x="0" y="-57150"/>
              <a:ext cx="4351780" cy="519739"/>
            </a:xfrm>
            <a:prstGeom prst="rect">
              <a:avLst/>
            </a:prstGeom>
          </p:spPr>
          <p:txBody>
            <a:bodyPr lIns="50800" tIns="50800" rIns="50800" bIns="50800" rtlCol="0" anchor="ctr"/>
            <a:lstStyle/>
            <a:p>
              <a:pPr algn="ctr">
                <a:lnSpc>
                  <a:spcPts val="3919"/>
                </a:lnSpc>
              </a:pPr>
              <a:r>
                <a:rPr lang="en-US" sz="2799" b="1">
                  <a:solidFill>
                    <a:srgbClr val="000000"/>
                  </a:solidFill>
                  <a:latin typeface="Montserrat Classic Bold"/>
                  <a:ea typeface="Montserrat Classic Bold"/>
                  <a:cs typeface="Montserrat Classic Bold"/>
                  <a:sym typeface="Montserrat Classic Bold"/>
                </a:rPr>
                <a:t>Economic impacts</a:t>
              </a:r>
              <a:r>
                <a:rPr lang="en-US" sz="2799">
                  <a:solidFill>
                    <a:srgbClr val="000000"/>
                  </a:solidFill>
                  <a:latin typeface="Montserrat Classic"/>
                  <a:ea typeface="Montserrat Classic"/>
                  <a:cs typeface="Montserrat Classic"/>
                  <a:sym typeface="Montserrat Classic"/>
                </a:rPr>
                <a:t> refer to the financial effects of an event on individuals, businesses and the overall economy. This includes property damage, business disruption, costs of repairs and rebuilding, and impacts on industries such as agriculture and tourism.</a:t>
              </a:r>
            </a:p>
          </p:txBody>
        </p:sp>
      </p:grpSp>
      <p:grpSp>
        <p:nvGrpSpPr>
          <p:cNvPr id="13" name="Group 13"/>
          <p:cNvGrpSpPr/>
          <p:nvPr/>
        </p:nvGrpSpPr>
        <p:grpSpPr>
          <a:xfrm>
            <a:off x="227170" y="4825903"/>
            <a:ext cx="4627871" cy="2451197"/>
            <a:chOff x="0" y="0"/>
            <a:chExt cx="1218863" cy="645583"/>
          </a:xfrm>
        </p:grpSpPr>
        <p:sp>
          <p:nvSpPr>
            <p:cNvPr id="14" name="Freeform 14"/>
            <p:cNvSpPr/>
            <p:nvPr/>
          </p:nvSpPr>
          <p:spPr>
            <a:xfrm>
              <a:off x="0" y="0"/>
              <a:ext cx="1218863" cy="645583"/>
            </a:xfrm>
            <a:custGeom>
              <a:avLst/>
              <a:gdLst/>
              <a:ahLst/>
              <a:cxnLst/>
              <a:rect l="l" t="t" r="r" b="b"/>
              <a:pathLst>
                <a:path w="1218863" h="645583">
                  <a:moveTo>
                    <a:pt x="85317" y="0"/>
                  </a:moveTo>
                  <a:lnTo>
                    <a:pt x="1133546" y="0"/>
                  </a:lnTo>
                  <a:cubicBezTo>
                    <a:pt x="1180665" y="0"/>
                    <a:pt x="1218863" y="38198"/>
                    <a:pt x="1218863" y="85317"/>
                  </a:cubicBezTo>
                  <a:lnTo>
                    <a:pt x="1218863" y="560265"/>
                  </a:lnTo>
                  <a:cubicBezTo>
                    <a:pt x="1218863" y="582893"/>
                    <a:pt x="1209874" y="604594"/>
                    <a:pt x="1193874" y="620594"/>
                  </a:cubicBezTo>
                  <a:cubicBezTo>
                    <a:pt x="1177874" y="636594"/>
                    <a:pt x="1156173" y="645583"/>
                    <a:pt x="1133546" y="645583"/>
                  </a:cubicBezTo>
                  <a:lnTo>
                    <a:pt x="85317" y="645583"/>
                  </a:lnTo>
                  <a:cubicBezTo>
                    <a:pt x="62690" y="645583"/>
                    <a:pt x="40989" y="636594"/>
                    <a:pt x="24989" y="620594"/>
                  </a:cubicBezTo>
                  <a:cubicBezTo>
                    <a:pt x="8989" y="604594"/>
                    <a:pt x="0" y="582893"/>
                    <a:pt x="0" y="560265"/>
                  </a:cubicBezTo>
                  <a:lnTo>
                    <a:pt x="0" y="85317"/>
                  </a:lnTo>
                  <a:cubicBezTo>
                    <a:pt x="0" y="62690"/>
                    <a:pt x="8989" y="40989"/>
                    <a:pt x="24989" y="24989"/>
                  </a:cubicBezTo>
                  <a:cubicBezTo>
                    <a:pt x="40989" y="8989"/>
                    <a:pt x="62690" y="0"/>
                    <a:pt x="85317" y="0"/>
                  </a:cubicBezTo>
                  <a:close/>
                </a:path>
              </a:pathLst>
            </a:custGeom>
            <a:solidFill>
              <a:srgbClr val="FFFFFF"/>
            </a:solidFill>
            <a:ln w="76200" cap="rnd">
              <a:solidFill>
                <a:srgbClr val="CC2141"/>
              </a:solidFill>
              <a:prstDash val="solid"/>
              <a:round/>
            </a:ln>
          </p:spPr>
          <p:txBody>
            <a:bodyPr/>
            <a:lstStyle/>
            <a:p>
              <a:endParaRPr lang="en-GB"/>
            </a:p>
          </p:txBody>
        </p:sp>
        <p:sp>
          <p:nvSpPr>
            <p:cNvPr id="15" name="TextBox 15"/>
            <p:cNvSpPr txBox="1"/>
            <p:nvPr/>
          </p:nvSpPr>
          <p:spPr>
            <a:xfrm>
              <a:off x="0" y="-57150"/>
              <a:ext cx="1218863" cy="702733"/>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a:ea typeface="Montserrat Classic"/>
                  <a:cs typeface="Montserrat Classic"/>
                  <a:sym typeface="Montserrat Classic"/>
                </a:rPr>
                <a:t>1,029 businesses were reported as flooded, with an average expected impact cost of £54,600 per affected business.</a:t>
              </a:r>
            </a:p>
          </p:txBody>
        </p:sp>
      </p:grpSp>
      <p:grpSp>
        <p:nvGrpSpPr>
          <p:cNvPr id="16" name="Group 16"/>
          <p:cNvGrpSpPr/>
          <p:nvPr/>
        </p:nvGrpSpPr>
        <p:grpSpPr>
          <a:xfrm>
            <a:off x="8677057" y="7544010"/>
            <a:ext cx="5690873" cy="2451197"/>
            <a:chOff x="0" y="0"/>
            <a:chExt cx="1498831" cy="645583"/>
          </a:xfrm>
        </p:grpSpPr>
        <p:sp>
          <p:nvSpPr>
            <p:cNvPr id="17" name="Freeform 17"/>
            <p:cNvSpPr/>
            <p:nvPr/>
          </p:nvSpPr>
          <p:spPr>
            <a:xfrm>
              <a:off x="0" y="0"/>
              <a:ext cx="1498831" cy="645583"/>
            </a:xfrm>
            <a:custGeom>
              <a:avLst/>
              <a:gdLst/>
              <a:ahLst/>
              <a:cxnLst/>
              <a:rect l="l" t="t" r="r" b="b"/>
              <a:pathLst>
                <a:path w="1498831" h="645583">
                  <a:moveTo>
                    <a:pt x="69381" y="0"/>
                  </a:moveTo>
                  <a:lnTo>
                    <a:pt x="1429450" y="0"/>
                  </a:lnTo>
                  <a:cubicBezTo>
                    <a:pt x="1447851" y="0"/>
                    <a:pt x="1465498" y="7310"/>
                    <a:pt x="1478510" y="20321"/>
                  </a:cubicBezTo>
                  <a:cubicBezTo>
                    <a:pt x="1491521" y="33333"/>
                    <a:pt x="1498831" y="50980"/>
                    <a:pt x="1498831" y="69381"/>
                  </a:cubicBezTo>
                  <a:lnTo>
                    <a:pt x="1498831" y="576202"/>
                  </a:lnTo>
                  <a:cubicBezTo>
                    <a:pt x="1498831" y="614520"/>
                    <a:pt x="1467768" y="645583"/>
                    <a:pt x="1429450" y="645583"/>
                  </a:cubicBezTo>
                  <a:lnTo>
                    <a:pt x="69381" y="645583"/>
                  </a:lnTo>
                  <a:cubicBezTo>
                    <a:pt x="31063" y="645583"/>
                    <a:pt x="0" y="614520"/>
                    <a:pt x="0" y="576202"/>
                  </a:cubicBezTo>
                  <a:lnTo>
                    <a:pt x="0" y="69381"/>
                  </a:lnTo>
                  <a:cubicBezTo>
                    <a:pt x="0" y="31063"/>
                    <a:pt x="31063" y="0"/>
                    <a:pt x="69381" y="0"/>
                  </a:cubicBezTo>
                  <a:close/>
                </a:path>
              </a:pathLst>
            </a:custGeom>
            <a:solidFill>
              <a:srgbClr val="FFFFFF"/>
            </a:solidFill>
            <a:ln w="76200" cap="rnd">
              <a:solidFill>
                <a:srgbClr val="CC2141"/>
              </a:solidFill>
              <a:prstDash val="solid"/>
              <a:round/>
            </a:ln>
          </p:spPr>
          <p:txBody>
            <a:bodyPr/>
            <a:lstStyle/>
            <a:p>
              <a:endParaRPr lang="en-GB"/>
            </a:p>
          </p:txBody>
        </p:sp>
        <p:sp>
          <p:nvSpPr>
            <p:cNvPr id="18" name="TextBox 18"/>
            <p:cNvSpPr txBox="1"/>
            <p:nvPr/>
          </p:nvSpPr>
          <p:spPr>
            <a:xfrm>
              <a:off x="0" y="-57150"/>
              <a:ext cx="1498831" cy="702733"/>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a:ea typeface="Montserrat Classic"/>
                  <a:cs typeface="Montserrat Classic"/>
                  <a:sym typeface="Montserrat Classic"/>
                </a:rPr>
                <a:t>The Lake District, renowned as a favourite tourist destination, suffered a decrease in visitors, significantly affecting the local economy.</a:t>
              </a:r>
            </a:p>
          </p:txBody>
        </p:sp>
      </p:grpSp>
      <p:grpSp>
        <p:nvGrpSpPr>
          <p:cNvPr id="19" name="Group 19"/>
          <p:cNvGrpSpPr/>
          <p:nvPr/>
        </p:nvGrpSpPr>
        <p:grpSpPr>
          <a:xfrm>
            <a:off x="5284574" y="4818415"/>
            <a:ext cx="5808386" cy="2451197"/>
            <a:chOff x="0" y="0"/>
            <a:chExt cx="1529781" cy="645583"/>
          </a:xfrm>
        </p:grpSpPr>
        <p:sp>
          <p:nvSpPr>
            <p:cNvPr id="20" name="Freeform 20"/>
            <p:cNvSpPr/>
            <p:nvPr/>
          </p:nvSpPr>
          <p:spPr>
            <a:xfrm>
              <a:off x="0" y="0"/>
              <a:ext cx="1529781" cy="645583"/>
            </a:xfrm>
            <a:custGeom>
              <a:avLst/>
              <a:gdLst/>
              <a:ahLst/>
              <a:cxnLst/>
              <a:rect l="l" t="t" r="r" b="b"/>
              <a:pathLst>
                <a:path w="1529781" h="645583">
                  <a:moveTo>
                    <a:pt x="67977" y="0"/>
                  </a:moveTo>
                  <a:lnTo>
                    <a:pt x="1461804" y="0"/>
                  </a:lnTo>
                  <a:cubicBezTo>
                    <a:pt x="1479832" y="0"/>
                    <a:pt x="1497122" y="7162"/>
                    <a:pt x="1509871" y="19910"/>
                  </a:cubicBezTo>
                  <a:cubicBezTo>
                    <a:pt x="1522619" y="32658"/>
                    <a:pt x="1529781" y="49949"/>
                    <a:pt x="1529781" y="67977"/>
                  </a:cubicBezTo>
                  <a:lnTo>
                    <a:pt x="1529781" y="577606"/>
                  </a:lnTo>
                  <a:cubicBezTo>
                    <a:pt x="1529781" y="595634"/>
                    <a:pt x="1522619" y="612925"/>
                    <a:pt x="1509871" y="625673"/>
                  </a:cubicBezTo>
                  <a:cubicBezTo>
                    <a:pt x="1497122" y="638421"/>
                    <a:pt x="1479832" y="645583"/>
                    <a:pt x="1461804" y="645583"/>
                  </a:cubicBezTo>
                  <a:lnTo>
                    <a:pt x="67977" y="645583"/>
                  </a:lnTo>
                  <a:cubicBezTo>
                    <a:pt x="49949" y="645583"/>
                    <a:pt x="32658" y="638421"/>
                    <a:pt x="19910" y="625673"/>
                  </a:cubicBezTo>
                  <a:cubicBezTo>
                    <a:pt x="7162" y="612925"/>
                    <a:pt x="0" y="595634"/>
                    <a:pt x="0" y="577606"/>
                  </a:cubicBezTo>
                  <a:lnTo>
                    <a:pt x="0" y="67977"/>
                  </a:lnTo>
                  <a:cubicBezTo>
                    <a:pt x="0" y="49949"/>
                    <a:pt x="7162" y="32658"/>
                    <a:pt x="19910" y="19910"/>
                  </a:cubicBezTo>
                  <a:cubicBezTo>
                    <a:pt x="32658" y="7162"/>
                    <a:pt x="49949" y="0"/>
                    <a:pt x="67977" y="0"/>
                  </a:cubicBezTo>
                  <a:close/>
                </a:path>
              </a:pathLst>
            </a:custGeom>
            <a:solidFill>
              <a:srgbClr val="FFFFFF"/>
            </a:solidFill>
            <a:ln w="76200" cap="rnd">
              <a:solidFill>
                <a:srgbClr val="CC2141"/>
              </a:solidFill>
              <a:prstDash val="solid"/>
              <a:round/>
            </a:ln>
          </p:spPr>
          <p:txBody>
            <a:bodyPr/>
            <a:lstStyle/>
            <a:p>
              <a:endParaRPr lang="en-GB"/>
            </a:p>
          </p:txBody>
        </p:sp>
        <p:sp>
          <p:nvSpPr>
            <p:cNvPr id="21" name="TextBox 21"/>
            <p:cNvSpPr txBox="1"/>
            <p:nvPr/>
          </p:nvSpPr>
          <p:spPr>
            <a:xfrm>
              <a:off x="0" y="-57150"/>
              <a:ext cx="1529781" cy="702733"/>
            </a:xfrm>
            <a:prstGeom prst="rect">
              <a:avLst/>
            </a:prstGeom>
          </p:spPr>
          <p:txBody>
            <a:bodyPr lIns="50800" tIns="50800" rIns="50800" bIns="50800" rtlCol="0" anchor="ctr"/>
            <a:lstStyle/>
            <a:p>
              <a:pPr algn="ctr">
                <a:lnSpc>
                  <a:spcPts val="3500"/>
                </a:lnSpc>
              </a:pPr>
              <a:r>
                <a:rPr lang="en-US" sz="2500" dirty="0">
                  <a:solidFill>
                    <a:srgbClr val="000000"/>
                  </a:solidFill>
                  <a:latin typeface="Montserrat Classic"/>
                  <a:ea typeface="Montserrat Classic"/>
                  <a:cs typeface="Montserrat Classic"/>
                  <a:sym typeface="Montserrat Classic"/>
                </a:rPr>
                <a:t>It was estimated that 354.8 km of carriageway had been damaged, causing road closures in 107 different locations across Cumbria. </a:t>
              </a:r>
            </a:p>
          </p:txBody>
        </p:sp>
      </p:grpSp>
      <p:grpSp>
        <p:nvGrpSpPr>
          <p:cNvPr id="22" name="Group 22"/>
          <p:cNvGrpSpPr/>
          <p:nvPr/>
        </p:nvGrpSpPr>
        <p:grpSpPr>
          <a:xfrm>
            <a:off x="1445567" y="7544010"/>
            <a:ext cx="6818949" cy="2451197"/>
            <a:chOff x="0" y="0"/>
            <a:chExt cx="1795937" cy="645583"/>
          </a:xfrm>
        </p:grpSpPr>
        <p:sp>
          <p:nvSpPr>
            <p:cNvPr id="23" name="Freeform 23"/>
            <p:cNvSpPr/>
            <p:nvPr/>
          </p:nvSpPr>
          <p:spPr>
            <a:xfrm>
              <a:off x="0" y="0"/>
              <a:ext cx="1795937" cy="645583"/>
            </a:xfrm>
            <a:custGeom>
              <a:avLst/>
              <a:gdLst/>
              <a:ahLst/>
              <a:cxnLst/>
              <a:rect l="l" t="t" r="r" b="b"/>
              <a:pathLst>
                <a:path w="1795937" h="645583">
                  <a:moveTo>
                    <a:pt x="57903" y="0"/>
                  </a:moveTo>
                  <a:lnTo>
                    <a:pt x="1738034" y="0"/>
                  </a:lnTo>
                  <a:cubicBezTo>
                    <a:pt x="1770013" y="0"/>
                    <a:pt x="1795937" y="25924"/>
                    <a:pt x="1795937" y="57903"/>
                  </a:cubicBezTo>
                  <a:lnTo>
                    <a:pt x="1795937" y="587680"/>
                  </a:lnTo>
                  <a:cubicBezTo>
                    <a:pt x="1795937" y="619659"/>
                    <a:pt x="1770013" y="645583"/>
                    <a:pt x="1738034" y="645583"/>
                  </a:cubicBezTo>
                  <a:lnTo>
                    <a:pt x="57903" y="645583"/>
                  </a:lnTo>
                  <a:cubicBezTo>
                    <a:pt x="25924" y="645583"/>
                    <a:pt x="0" y="619659"/>
                    <a:pt x="0" y="587680"/>
                  </a:cubicBezTo>
                  <a:lnTo>
                    <a:pt x="0" y="57903"/>
                  </a:lnTo>
                  <a:cubicBezTo>
                    <a:pt x="0" y="25924"/>
                    <a:pt x="25924" y="0"/>
                    <a:pt x="57903" y="0"/>
                  </a:cubicBezTo>
                  <a:close/>
                </a:path>
              </a:pathLst>
            </a:custGeom>
            <a:solidFill>
              <a:srgbClr val="FFFFFF"/>
            </a:solidFill>
            <a:ln w="76200" cap="rnd">
              <a:solidFill>
                <a:srgbClr val="CC2141"/>
              </a:solidFill>
              <a:prstDash val="solid"/>
              <a:round/>
            </a:ln>
          </p:spPr>
          <p:txBody>
            <a:bodyPr/>
            <a:lstStyle/>
            <a:p>
              <a:endParaRPr lang="en-GB"/>
            </a:p>
          </p:txBody>
        </p:sp>
        <p:sp>
          <p:nvSpPr>
            <p:cNvPr id="24" name="TextBox 24"/>
            <p:cNvSpPr txBox="1"/>
            <p:nvPr/>
          </p:nvSpPr>
          <p:spPr>
            <a:xfrm>
              <a:off x="0" y="-57150"/>
              <a:ext cx="1795937" cy="702733"/>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a:ea typeface="Montserrat Classic"/>
                  <a:cs typeface="Montserrat Classic"/>
                  <a:sym typeface="Montserrat Classic"/>
                </a:rPr>
                <a:t>Around 600 farming businesses experienced impacts from flooding and water run-off, affecting livestock health and welfare. Around 702 cattle and sheep are known to have drowned.</a:t>
              </a:r>
            </a:p>
          </p:txBody>
        </p:sp>
      </p:grpSp>
      <p:grpSp>
        <p:nvGrpSpPr>
          <p:cNvPr id="25" name="Group 25"/>
          <p:cNvGrpSpPr/>
          <p:nvPr/>
        </p:nvGrpSpPr>
        <p:grpSpPr>
          <a:xfrm>
            <a:off x="11476669" y="4818415"/>
            <a:ext cx="6503505" cy="2451197"/>
            <a:chOff x="0" y="0"/>
            <a:chExt cx="1712857" cy="645583"/>
          </a:xfrm>
        </p:grpSpPr>
        <p:sp>
          <p:nvSpPr>
            <p:cNvPr id="26" name="Freeform 26"/>
            <p:cNvSpPr/>
            <p:nvPr/>
          </p:nvSpPr>
          <p:spPr>
            <a:xfrm>
              <a:off x="0" y="0"/>
              <a:ext cx="1712857" cy="645583"/>
            </a:xfrm>
            <a:custGeom>
              <a:avLst/>
              <a:gdLst/>
              <a:ahLst/>
              <a:cxnLst/>
              <a:rect l="l" t="t" r="r" b="b"/>
              <a:pathLst>
                <a:path w="1712857" h="645583">
                  <a:moveTo>
                    <a:pt x="60712" y="0"/>
                  </a:moveTo>
                  <a:lnTo>
                    <a:pt x="1652146" y="0"/>
                  </a:lnTo>
                  <a:cubicBezTo>
                    <a:pt x="1685676" y="0"/>
                    <a:pt x="1712857" y="27181"/>
                    <a:pt x="1712857" y="60712"/>
                  </a:cubicBezTo>
                  <a:lnTo>
                    <a:pt x="1712857" y="584871"/>
                  </a:lnTo>
                  <a:cubicBezTo>
                    <a:pt x="1712857" y="618401"/>
                    <a:pt x="1685676" y="645583"/>
                    <a:pt x="1652146" y="645583"/>
                  </a:cubicBezTo>
                  <a:lnTo>
                    <a:pt x="60712" y="645583"/>
                  </a:lnTo>
                  <a:cubicBezTo>
                    <a:pt x="44610" y="645583"/>
                    <a:pt x="29168" y="639186"/>
                    <a:pt x="17782" y="627801"/>
                  </a:cubicBezTo>
                  <a:cubicBezTo>
                    <a:pt x="6396" y="616415"/>
                    <a:pt x="0" y="600973"/>
                    <a:pt x="0" y="584871"/>
                  </a:cubicBezTo>
                  <a:lnTo>
                    <a:pt x="0" y="60712"/>
                  </a:lnTo>
                  <a:cubicBezTo>
                    <a:pt x="0" y="27181"/>
                    <a:pt x="27181" y="0"/>
                    <a:pt x="60712" y="0"/>
                  </a:cubicBezTo>
                  <a:close/>
                </a:path>
              </a:pathLst>
            </a:custGeom>
            <a:solidFill>
              <a:srgbClr val="FFFFFF"/>
            </a:solidFill>
            <a:ln w="76200" cap="rnd">
              <a:solidFill>
                <a:srgbClr val="CC2141"/>
              </a:solidFill>
              <a:prstDash val="solid"/>
              <a:round/>
            </a:ln>
          </p:spPr>
          <p:txBody>
            <a:bodyPr/>
            <a:lstStyle/>
            <a:p>
              <a:endParaRPr lang="en-GB"/>
            </a:p>
          </p:txBody>
        </p:sp>
        <p:sp>
          <p:nvSpPr>
            <p:cNvPr id="27" name="TextBox 27"/>
            <p:cNvSpPr txBox="1"/>
            <p:nvPr/>
          </p:nvSpPr>
          <p:spPr>
            <a:xfrm>
              <a:off x="0" y="-57150"/>
              <a:ext cx="1712857" cy="702733"/>
            </a:xfrm>
            <a:prstGeom prst="rect">
              <a:avLst/>
            </a:prstGeom>
          </p:spPr>
          <p:txBody>
            <a:bodyPr lIns="50800" tIns="50800" rIns="50800" bIns="50800" rtlCol="0" anchor="ctr"/>
            <a:lstStyle/>
            <a:p>
              <a:pPr algn="ctr">
                <a:lnSpc>
                  <a:spcPts val="3500"/>
                </a:lnSpc>
              </a:pPr>
              <a:r>
                <a:rPr lang="en-US" sz="2500">
                  <a:solidFill>
                    <a:srgbClr val="000000"/>
                  </a:solidFill>
                  <a:latin typeface="Montserrat Classic"/>
                  <a:ea typeface="Montserrat Classic"/>
                  <a:cs typeface="Montserrat Classic"/>
                  <a:sym typeface="Montserrat Classic"/>
                </a:rPr>
                <a:t>127 incidents over December 2015 and January 2016 caused total delays on the Network Rail network of 100,364 minutes (1,673.7 hours or about 69.7 days).</a:t>
              </a:r>
            </a:p>
          </p:txBody>
        </p:sp>
      </p:grpSp>
      <p:sp>
        <p:nvSpPr>
          <p:cNvPr id="28" name="TextBox 28"/>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IMPACTS: </a:t>
            </a:r>
          </a:p>
        </p:txBody>
      </p:sp>
      <p:sp>
        <p:nvSpPr>
          <p:cNvPr id="31" name="TextBox 20">
            <a:extLst>
              <a:ext uri="{FF2B5EF4-FFF2-40B4-BE49-F238E27FC236}">
                <a16:creationId xmlns:a16="http://schemas.microsoft.com/office/drawing/2014/main" id="{11074FDE-8EDA-D625-33A4-D6BECC6A7B95}"/>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29" name="TextBox 11">
            <a:extLst>
              <a:ext uri="{FF2B5EF4-FFF2-40B4-BE49-F238E27FC236}">
                <a16:creationId xmlns:a16="http://schemas.microsoft.com/office/drawing/2014/main" id="{28067C8C-0523-BC47-B988-5F012CB71791}"/>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10" name="Group 10"/>
          <p:cNvGrpSpPr/>
          <p:nvPr/>
        </p:nvGrpSpPr>
        <p:grpSpPr>
          <a:xfrm>
            <a:off x="882418" y="2764943"/>
            <a:ext cx="16523164" cy="1756392"/>
            <a:chOff x="0" y="0"/>
            <a:chExt cx="4351780" cy="462589"/>
          </a:xfrm>
        </p:grpSpPr>
        <p:sp>
          <p:nvSpPr>
            <p:cNvPr id="11" name="Freeform 11"/>
            <p:cNvSpPr/>
            <p:nvPr/>
          </p:nvSpPr>
          <p:spPr>
            <a:xfrm>
              <a:off x="0" y="0"/>
              <a:ext cx="4351780" cy="462589"/>
            </a:xfrm>
            <a:custGeom>
              <a:avLst/>
              <a:gdLst/>
              <a:ahLst/>
              <a:cxnLst/>
              <a:rect l="l" t="t" r="r" b="b"/>
              <a:pathLst>
                <a:path w="4351780" h="462589">
                  <a:moveTo>
                    <a:pt x="23896" y="0"/>
                  </a:moveTo>
                  <a:lnTo>
                    <a:pt x="4327884" y="0"/>
                  </a:lnTo>
                  <a:cubicBezTo>
                    <a:pt x="4334221" y="0"/>
                    <a:pt x="4340299" y="2518"/>
                    <a:pt x="4344781" y="6999"/>
                  </a:cubicBezTo>
                  <a:cubicBezTo>
                    <a:pt x="4349262" y="11480"/>
                    <a:pt x="4351780" y="17558"/>
                    <a:pt x="4351780" y="23896"/>
                  </a:cubicBezTo>
                  <a:lnTo>
                    <a:pt x="4351780" y="438693"/>
                  </a:lnTo>
                  <a:cubicBezTo>
                    <a:pt x="4351780" y="445030"/>
                    <a:pt x="4349262" y="451109"/>
                    <a:pt x="4344781" y="455590"/>
                  </a:cubicBezTo>
                  <a:cubicBezTo>
                    <a:pt x="4340299" y="460071"/>
                    <a:pt x="4334221" y="462589"/>
                    <a:pt x="4327884" y="462589"/>
                  </a:cubicBezTo>
                  <a:lnTo>
                    <a:pt x="23896" y="462589"/>
                  </a:lnTo>
                  <a:cubicBezTo>
                    <a:pt x="17558" y="462589"/>
                    <a:pt x="11480" y="460071"/>
                    <a:pt x="6999" y="455590"/>
                  </a:cubicBezTo>
                  <a:cubicBezTo>
                    <a:pt x="2518" y="451109"/>
                    <a:pt x="0" y="445030"/>
                    <a:pt x="0" y="438693"/>
                  </a:cubicBezTo>
                  <a:lnTo>
                    <a:pt x="0" y="23896"/>
                  </a:lnTo>
                  <a:cubicBezTo>
                    <a:pt x="0" y="17558"/>
                    <a:pt x="2518" y="11480"/>
                    <a:pt x="6999" y="6999"/>
                  </a:cubicBezTo>
                  <a:cubicBezTo>
                    <a:pt x="11480" y="2518"/>
                    <a:pt x="17558" y="0"/>
                    <a:pt x="23896" y="0"/>
                  </a:cubicBezTo>
                  <a:close/>
                </a:path>
              </a:pathLst>
            </a:custGeom>
            <a:solidFill>
              <a:srgbClr val="FFFFFF"/>
            </a:solidFill>
            <a:ln w="76200" cap="rnd">
              <a:solidFill>
                <a:srgbClr val="1C78B6"/>
              </a:solidFill>
              <a:prstDash val="solid"/>
              <a:round/>
            </a:ln>
          </p:spPr>
          <p:txBody>
            <a:bodyPr/>
            <a:lstStyle/>
            <a:p>
              <a:endParaRPr lang="en-GB"/>
            </a:p>
          </p:txBody>
        </p:sp>
        <p:sp>
          <p:nvSpPr>
            <p:cNvPr id="12" name="TextBox 12"/>
            <p:cNvSpPr txBox="1"/>
            <p:nvPr/>
          </p:nvSpPr>
          <p:spPr>
            <a:xfrm>
              <a:off x="0" y="-57150"/>
              <a:ext cx="4351780" cy="519739"/>
            </a:xfrm>
            <a:prstGeom prst="rect">
              <a:avLst/>
            </a:prstGeom>
          </p:spPr>
          <p:txBody>
            <a:bodyPr lIns="50800" tIns="50800" rIns="50800" bIns="50800" rtlCol="0" anchor="ctr"/>
            <a:lstStyle/>
            <a:p>
              <a:pPr algn="ctr">
                <a:lnSpc>
                  <a:spcPts val="3919"/>
                </a:lnSpc>
              </a:pPr>
              <a:r>
                <a:rPr lang="en-US" sz="2799" b="1">
                  <a:solidFill>
                    <a:srgbClr val="000000"/>
                  </a:solidFill>
                  <a:latin typeface="Montserrat Classic Bold"/>
                  <a:ea typeface="Montserrat Classic Bold"/>
                  <a:cs typeface="Montserrat Classic Bold"/>
                  <a:sym typeface="Montserrat Classic Bold"/>
                </a:rPr>
                <a:t>Environmental impacts</a:t>
              </a:r>
              <a:r>
                <a:rPr lang="en-US" sz="2799">
                  <a:solidFill>
                    <a:srgbClr val="000000"/>
                  </a:solidFill>
                  <a:latin typeface="Montserrat Classic"/>
                  <a:ea typeface="Montserrat Classic"/>
                  <a:cs typeface="Montserrat Classic"/>
                  <a:sym typeface="Montserrat Classic"/>
                </a:rPr>
                <a:t> involve changes to the natural environment due to an event. This includes effects on wildlife, ecosystems, natural resources, and pollution levels.</a:t>
              </a:r>
            </a:p>
          </p:txBody>
        </p:sp>
      </p:grpSp>
      <p:grpSp>
        <p:nvGrpSpPr>
          <p:cNvPr id="13" name="Group 13"/>
          <p:cNvGrpSpPr/>
          <p:nvPr/>
        </p:nvGrpSpPr>
        <p:grpSpPr>
          <a:xfrm>
            <a:off x="13977662" y="5166671"/>
            <a:ext cx="3863584" cy="3639306"/>
            <a:chOff x="0" y="0"/>
            <a:chExt cx="1017569" cy="958500"/>
          </a:xfrm>
        </p:grpSpPr>
        <p:sp>
          <p:nvSpPr>
            <p:cNvPr id="14" name="Freeform 14"/>
            <p:cNvSpPr/>
            <p:nvPr/>
          </p:nvSpPr>
          <p:spPr>
            <a:xfrm>
              <a:off x="0" y="0"/>
              <a:ext cx="1017569" cy="958500"/>
            </a:xfrm>
            <a:custGeom>
              <a:avLst/>
              <a:gdLst/>
              <a:ahLst/>
              <a:cxnLst/>
              <a:rect l="l" t="t" r="r" b="b"/>
              <a:pathLst>
                <a:path w="1017569" h="958500">
                  <a:moveTo>
                    <a:pt x="102195" y="0"/>
                  </a:moveTo>
                  <a:lnTo>
                    <a:pt x="915375" y="0"/>
                  </a:lnTo>
                  <a:cubicBezTo>
                    <a:pt x="971815" y="0"/>
                    <a:pt x="1017569" y="45754"/>
                    <a:pt x="1017569" y="102195"/>
                  </a:cubicBezTo>
                  <a:lnTo>
                    <a:pt x="1017569" y="856305"/>
                  </a:lnTo>
                  <a:cubicBezTo>
                    <a:pt x="1017569" y="883409"/>
                    <a:pt x="1006803" y="909403"/>
                    <a:pt x="987637" y="928568"/>
                  </a:cubicBezTo>
                  <a:cubicBezTo>
                    <a:pt x="968472" y="947733"/>
                    <a:pt x="942479" y="958500"/>
                    <a:pt x="915375" y="958500"/>
                  </a:cubicBezTo>
                  <a:lnTo>
                    <a:pt x="102195" y="958500"/>
                  </a:lnTo>
                  <a:cubicBezTo>
                    <a:pt x="75091" y="958500"/>
                    <a:pt x="49097" y="947733"/>
                    <a:pt x="29932" y="928568"/>
                  </a:cubicBezTo>
                  <a:cubicBezTo>
                    <a:pt x="10767" y="909403"/>
                    <a:pt x="0" y="883409"/>
                    <a:pt x="0" y="856305"/>
                  </a:cubicBezTo>
                  <a:lnTo>
                    <a:pt x="0" y="102195"/>
                  </a:lnTo>
                  <a:cubicBezTo>
                    <a:pt x="0" y="75091"/>
                    <a:pt x="10767" y="49097"/>
                    <a:pt x="29932" y="29932"/>
                  </a:cubicBezTo>
                  <a:cubicBezTo>
                    <a:pt x="49097" y="10767"/>
                    <a:pt x="75091" y="0"/>
                    <a:pt x="102195" y="0"/>
                  </a:cubicBezTo>
                  <a:close/>
                </a:path>
              </a:pathLst>
            </a:custGeom>
            <a:solidFill>
              <a:srgbClr val="FFFFFF"/>
            </a:solidFill>
            <a:ln w="76200" cap="rnd">
              <a:solidFill>
                <a:srgbClr val="1C78B6"/>
              </a:solidFill>
              <a:prstDash val="solid"/>
              <a:round/>
            </a:ln>
          </p:spPr>
          <p:txBody>
            <a:bodyPr/>
            <a:lstStyle/>
            <a:p>
              <a:endParaRPr lang="en-GB"/>
            </a:p>
          </p:txBody>
        </p:sp>
        <p:sp>
          <p:nvSpPr>
            <p:cNvPr id="15" name="TextBox 15"/>
            <p:cNvSpPr txBox="1"/>
            <p:nvPr/>
          </p:nvSpPr>
          <p:spPr>
            <a:xfrm>
              <a:off x="0" y="-57150"/>
              <a:ext cx="1017569" cy="1015650"/>
            </a:xfrm>
            <a:prstGeom prst="rect">
              <a:avLst/>
            </a:prstGeom>
          </p:spPr>
          <p:txBody>
            <a:bodyPr lIns="50800" tIns="50800" rIns="50800" bIns="50800" rtlCol="0" anchor="ctr"/>
            <a:lstStyle/>
            <a:p>
              <a:pPr algn="ctr">
                <a:lnSpc>
                  <a:spcPts val="3919"/>
                </a:lnSpc>
              </a:pPr>
              <a:r>
                <a:rPr lang="en-US" sz="2799">
                  <a:solidFill>
                    <a:srgbClr val="000000"/>
                  </a:solidFill>
                  <a:latin typeface="Montserrat Classic"/>
                  <a:ea typeface="Montserrat Classic"/>
                  <a:cs typeface="Montserrat Classic"/>
                  <a:sym typeface="Montserrat Classic"/>
                </a:rPr>
                <a:t>Water Pollution increased due to sewage overflow and debris, leading to contamination of water sources.</a:t>
              </a:r>
            </a:p>
          </p:txBody>
        </p:sp>
      </p:grpSp>
      <p:grpSp>
        <p:nvGrpSpPr>
          <p:cNvPr id="16" name="Group 16"/>
          <p:cNvGrpSpPr/>
          <p:nvPr/>
        </p:nvGrpSpPr>
        <p:grpSpPr>
          <a:xfrm>
            <a:off x="5115017" y="5231901"/>
            <a:ext cx="3863584" cy="4114800"/>
            <a:chOff x="0" y="0"/>
            <a:chExt cx="1017569" cy="1083733"/>
          </a:xfrm>
        </p:grpSpPr>
        <p:sp>
          <p:nvSpPr>
            <p:cNvPr id="17" name="Freeform 17"/>
            <p:cNvSpPr/>
            <p:nvPr/>
          </p:nvSpPr>
          <p:spPr>
            <a:xfrm>
              <a:off x="0" y="0"/>
              <a:ext cx="1017569" cy="1083733"/>
            </a:xfrm>
            <a:custGeom>
              <a:avLst/>
              <a:gdLst/>
              <a:ahLst/>
              <a:cxnLst/>
              <a:rect l="l" t="t" r="r" b="b"/>
              <a:pathLst>
                <a:path w="1017569" h="1083733">
                  <a:moveTo>
                    <a:pt x="102195" y="0"/>
                  </a:moveTo>
                  <a:lnTo>
                    <a:pt x="915375" y="0"/>
                  </a:lnTo>
                  <a:cubicBezTo>
                    <a:pt x="971815" y="0"/>
                    <a:pt x="1017569" y="45754"/>
                    <a:pt x="1017569" y="102195"/>
                  </a:cubicBezTo>
                  <a:lnTo>
                    <a:pt x="1017569" y="981539"/>
                  </a:lnTo>
                  <a:cubicBezTo>
                    <a:pt x="1017569" y="1008642"/>
                    <a:pt x="1006803" y="1034636"/>
                    <a:pt x="987637" y="1053801"/>
                  </a:cubicBezTo>
                  <a:cubicBezTo>
                    <a:pt x="968472" y="1072966"/>
                    <a:pt x="942479" y="1083733"/>
                    <a:pt x="915375" y="1083733"/>
                  </a:cubicBezTo>
                  <a:lnTo>
                    <a:pt x="102195" y="1083733"/>
                  </a:lnTo>
                  <a:cubicBezTo>
                    <a:pt x="75091" y="1083733"/>
                    <a:pt x="49097" y="1072966"/>
                    <a:pt x="29932" y="1053801"/>
                  </a:cubicBezTo>
                  <a:cubicBezTo>
                    <a:pt x="10767" y="1034636"/>
                    <a:pt x="0" y="1008642"/>
                    <a:pt x="0" y="981539"/>
                  </a:cubicBezTo>
                  <a:lnTo>
                    <a:pt x="0" y="102195"/>
                  </a:lnTo>
                  <a:cubicBezTo>
                    <a:pt x="0" y="75091"/>
                    <a:pt x="10767" y="49097"/>
                    <a:pt x="29932" y="29932"/>
                  </a:cubicBezTo>
                  <a:cubicBezTo>
                    <a:pt x="49097" y="10767"/>
                    <a:pt x="75091" y="0"/>
                    <a:pt x="102195" y="0"/>
                  </a:cubicBezTo>
                  <a:close/>
                </a:path>
              </a:pathLst>
            </a:custGeom>
            <a:solidFill>
              <a:srgbClr val="FFFFFF"/>
            </a:solidFill>
            <a:ln w="76200" cap="rnd">
              <a:solidFill>
                <a:srgbClr val="1C78B6"/>
              </a:solidFill>
              <a:prstDash val="solid"/>
              <a:round/>
            </a:ln>
          </p:spPr>
          <p:txBody>
            <a:bodyPr/>
            <a:lstStyle/>
            <a:p>
              <a:endParaRPr lang="en-GB"/>
            </a:p>
          </p:txBody>
        </p:sp>
        <p:sp>
          <p:nvSpPr>
            <p:cNvPr id="18" name="TextBox 18"/>
            <p:cNvSpPr txBox="1"/>
            <p:nvPr/>
          </p:nvSpPr>
          <p:spPr>
            <a:xfrm>
              <a:off x="0" y="-57150"/>
              <a:ext cx="1017569" cy="1140883"/>
            </a:xfrm>
            <a:prstGeom prst="rect">
              <a:avLst/>
            </a:prstGeom>
          </p:spPr>
          <p:txBody>
            <a:bodyPr lIns="50800" tIns="50800" rIns="50800" bIns="50800" rtlCol="0" anchor="ctr"/>
            <a:lstStyle/>
            <a:p>
              <a:pPr algn="ctr">
                <a:lnSpc>
                  <a:spcPts val="3919"/>
                </a:lnSpc>
              </a:pPr>
              <a:r>
                <a:rPr lang="en-US" sz="2799">
                  <a:solidFill>
                    <a:srgbClr val="000000"/>
                  </a:solidFill>
                  <a:latin typeface="Montserrat Classic"/>
                  <a:ea typeface="Montserrat Classic"/>
                  <a:cs typeface="Montserrat Classic"/>
                  <a:sym typeface="Montserrat Classic"/>
                </a:rPr>
                <a:t>The disposal of flood waste in landfills posed challenges for waste management practices and recycling efforts.</a:t>
              </a:r>
            </a:p>
          </p:txBody>
        </p:sp>
      </p:grpSp>
      <p:grpSp>
        <p:nvGrpSpPr>
          <p:cNvPr id="19" name="Group 19"/>
          <p:cNvGrpSpPr/>
          <p:nvPr/>
        </p:nvGrpSpPr>
        <p:grpSpPr>
          <a:xfrm>
            <a:off x="9546340" y="4778510"/>
            <a:ext cx="3863584" cy="5021583"/>
            <a:chOff x="0" y="0"/>
            <a:chExt cx="1017569" cy="1322557"/>
          </a:xfrm>
        </p:grpSpPr>
        <p:sp>
          <p:nvSpPr>
            <p:cNvPr id="20" name="Freeform 20"/>
            <p:cNvSpPr/>
            <p:nvPr/>
          </p:nvSpPr>
          <p:spPr>
            <a:xfrm>
              <a:off x="0" y="0"/>
              <a:ext cx="1017569" cy="1322557"/>
            </a:xfrm>
            <a:custGeom>
              <a:avLst/>
              <a:gdLst/>
              <a:ahLst/>
              <a:cxnLst/>
              <a:rect l="l" t="t" r="r" b="b"/>
              <a:pathLst>
                <a:path w="1017569" h="1322557">
                  <a:moveTo>
                    <a:pt x="102195" y="0"/>
                  </a:moveTo>
                  <a:lnTo>
                    <a:pt x="915375" y="0"/>
                  </a:lnTo>
                  <a:cubicBezTo>
                    <a:pt x="971815" y="0"/>
                    <a:pt x="1017569" y="45754"/>
                    <a:pt x="1017569" y="102195"/>
                  </a:cubicBezTo>
                  <a:lnTo>
                    <a:pt x="1017569" y="1220362"/>
                  </a:lnTo>
                  <a:cubicBezTo>
                    <a:pt x="1017569" y="1247466"/>
                    <a:pt x="1006803" y="1273459"/>
                    <a:pt x="987637" y="1292625"/>
                  </a:cubicBezTo>
                  <a:cubicBezTo>
                    <a:pt x="968472" y="1311790"/>
                    <a:pt x="942479" y="1322557"/>
                    <a:pt x="915375" y="1322557"/>
                  </a:cubicBezTo>
                  <a:lnTo>
                    <a:pt x="102195" y="1322557"/>
                  </a:lnTo>
                  <a:cubicBezTo>
                    <a:pt x="75091" y="1322557"/>
                    <a:pt x="49097" y="1311790"/>
                    <a:pt x="29932" y="1292625"/>
                  </a:cubicBezTo>
                  <a:cubicBezTo>
                    <a:pt x="10767" y="1273459"/>
                    <a:pt x="0" y="1247466"/>
                    <a:pt x="0" y="1220362"/>
                  </a:cubicBezTo>
                  <a:lnTo>
                    <a:pt x="0" y="102195"/>
                  </a:lnTo>
                  <a:cubicBezTo>
                    <a:pt x="0" y="75091"/>
                    <a:pt x="10767" y="49097"/>
                    <a:pt x="29932" y="29932"/>
                  </a:cubicBezTo>
                  <a:cubicBezTo>
                    <a:pt x="49097" y="10767"/>
                    <a:pt x="75091" y="0"/>
                    <a:pt x="102195" y="0"/>
                  </a:cubicBezTo>
                  <a:close/>
                </a:path>
              </a:pathLst>
            </a:custGeom>
            <a:solidFill>
              <a:srgbClr val="FFFFFF"/>
            </a:solidFill>
            <a:ln w="76200" cap="rnd">
              <a:solidFill>
                <a:srgbClr val="1C78B6"/>
              </a:solidFill>
              <a:prstDash val="solid"/>
              <a:round/>
            </a:ln>
          </p:spPr>
          <p:txBody>
            <a:bodyPr/>
            <a:lstStyle/>
            <a:p>
              <a:endParaRPr lang="en-GB"/>
            </a:p>
          </p:txBody>
        </p:sp>
        <p:sp>
          <p:nvSpPr>
            <p:cNvPr id="21" name="TextBox 21"/>
            <p:cNvSpPr txBox="1"/>
            <p:nvPr/>
          </p:nvSpPr>
          <p:spPr>
            <a:xfrm>
              <a:off x="0" y="-57150"/>
              <a:ext cx="1017569" cy="1379707"/>
            </a:xfrm>
            <a:prstGeom prst="rect">
              <a:avLst/>
            </a:prstGeom>
          </p:spPr>
          <p:txBody>
            <a:bodyPr lIns="50800" tIns="50800" rIns="50800" bIns="50800" rtlCol="0" anchor="ctr"/>
            <a:lstStyle/>
            <a:p>
              <a:pPr algn="ctr">
                <a:lnSpc>
                  <a:spcPts val="3919"/>
                </a:lnSpc>
              </a:pPr>
              <a:r>
                <a:rPr lang="en-US" sz="2799">
                  <a:solidFill>
                    <a:srgbClr val="000000"/>
                  </a:solidFill>
                  <a:latin typeface="Montserrat Classic"/>
                  <a:ea typeface="Montserrat Classic"/>
                  <a:cs typeface="Montserrat Classic"/>
                  <a:sym typeface="Montserrat Classic"/>
                </a:rPr>
                <a:t>Trees, shrubs, and other plants were washed away or damaged by the floodwaters. Debris was also washed onto meadows, posing a threat to fragile habitats.</a:t>
              </a:r>
            </a:p>
          </p:txBody>
        </p:sp>
      </p:grpSp>
      <p:grpSp>
        <p:nvGrpSpPr>
          <p:cNvPr id="22" name="Group 22"/>
          <p:cNvGrpSpPr/>
          <p:nvPr/>
        </p:nvGrpSpPr>
        <p:grpSpPr>
          <a:xfrm>
            <a:off x="683695" y="5176196"/>
            <a:ext cx="3863584" cy="4226210"/>
            <a:chOff x="0" y="0"/>
            <a:chExt cx="1017569" cy="1113076"/>
          </a:xfrm>
        </p:grpSpPr>
        <p:sp>
          <p:nvSpPr>
            <p:cNvPr id="23" name="Freeform 23"/>
            <p:cNvSpPr/>
            <p:nvPr/>
          </p:nvSpPr>
          <p:spPr>
            <a:xfrm>
              <a:off x="0" y="0"/>
              <a:ext cx="1017569" cy="1113076"/>
            </a:xfrm>
            <a:custGeom>
              <a:avLst/>
              <a:gdLst/>
              <a:ahLst/>
              <a:cxnLst/>
              <a:rect l="l" t="t" r="r" b="b"/>
              <a:pathLst>
                <a:path w="1017569" h="1113076">
                  <a:moveTo>
                    <a:pt x="102195" y="0"/>
                  </a:moveTo>
                  <a:lnTo>
                    <a:pt x="915375" y="0"/>
                  </a:lnTo>
                  <a:cubicBezTo>
                    <a:pt x="971815" y="0"/>
                    <a:pt x="1017569" y="45754"/>
                    <a:pt x="1017569" y="102195"/>
                  </a:cubicBezTo>
                  <a:lnTo>
                    <a:pt x="1017569" y="1010881"/>
                  </a:lnTo>
                  <a:cubicBezTo>
                    <a:pt x="1017569" y="1037985"/>
                    <a:pt x="1006803" y="1063979"/>
                    <a:pt x="987637" y="1083144"/>
                  </a:cubicBezTo>
                  <a:cubicBezTo>
                    <a:pt x="968472" y="1102309"/>
                    <a:pt x="942479" y="1113076"/>
                    <a:pt x="915375" y="1113076"/>
                  </a:cubicBezTo>
                  <a:lnTo>
                    <a:pt x="102195" y="1113076"/>
                  </a:lnTo>
                  <a:cubicBezTo>
                    <a:pt x="75091" y="1113076"/>
                    <a:pt x="49097" y="1102309"/>
                    <a:pt x="29932" y="1083144"/>
                  </a:cubicBezTo>
                  <a:cubicBezTo>
                    <a:pt x="10767" y="1063979"/>
                    <a:pt x="0" y="1037985"/>
                    <a:pt x="0" y="1010881"/>
                  </a:cubicBezTo>
                  <a:lnTo>
                    <a:pt x="0" y="102195"/>
                  </a:lnTo>
                  <a:cubicBezTo>
                    <a:pt x="0" y="75091"/>
                    <a:pt x="10767" y="49097"/>
                    <a:pt x="29932" y="29932"/>
                  </a:cubicBezTo>
                  <a:cubicBezTo>
                    <a:pt x="49097" y="10767"/>
                    <a:pt x="75091" y="0"/>
                    <a:pt x="102195" y="0"/>
                  </a:cubicBezTo>
                  <a:close/>
                </a:path>
              </a:pathLst>
            </a:custGeom>
            <a:solidFill>
              <a:srgbClr val="FFFFFF"/>
            </a:solidFill>
            <a:ln w="76200" cap="rnd">
              <a:solidFill>
                <a:srgbClr val="1C78B6"/>
              </a:solidFill>
              <a:prstDash val="solid"/>
              <a:round/>
            </a:ln>
          </p:spPr>
          <p:txBody>
            <a:bodyPr/>
            <a:lstStyle/>
            <a:p>
              <a:endParaRPr lang="en-GB"/>
            </a:p>
          </p:txBody>
        </p:sp>
        <p:sp>
          <p:nvSpPr>
            <p:cNvPr id="24" name="TextBox 24"/>
            <p:cNvSpPr txBox="1"/>
            <p:nvPr/>
          </p:nvSpPr>
          <p:spPr>
            <a:xfrm>
              <a:off x="0" y="-57150"/>
              <a:ext cx="1017569" cy="1170226"/>
            </a:xfrm>
            <a:prstGeom prst="rect">
              <a:avLst/>
            </a:prstGeom>
          </p:spPr>
          <p:txBody>
            <a:bodyPr lIns="50800" tIns="50800" rIns="50800" bIns="50800" rtlCol="0" anchor="ctr"/>
            <a:lstStyle/>
            <a:p>
              <a:pPr algn="ctr">
                <a:lnSpc>
                  <a:spcPts val="3919"/>
                </a:lnSpc>
              </a:pPr>
              <a:r>
                <a:rPr lang="en-US" sz="2799">
                  <a:solidFill>
                    <a:srgbClr val="000000"/>
                  </a:solidFill>
                  <a:latin typeface="Montserrat Classic"/>
                  <a:ea typeface="Montserrat Classic"/>
                  <a:cs typeface="Montserrat Classic"/>
                  <a:sym typeface="Montserrat Classic"/>
                </a:rPr>
                <a:t>Landscapes were altered by landslips, particularly around mine treatment works above Braithwaite, raising contamination concerns.</a:t>
              </a:r>
            </a:p>
          </p:txBody>
        </p:sp>
      </p:grpSp>
      <p:sp>
        <p:nvSpPr>
          <p:cNvPr id="25" name="TextBox 25"/>
          <p:cNvSpPr txBox="1"/>
          <p:nvPr/>
        </p:nvSpPr>
        <p:spPr>
          <a:xfrm>
            <a:off x="6413065" y="1928810"/>
            <a:ext cx="5461871"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IMPACTS: </a:t>
            </a:r>
          </a:p>
        </p:txBody>
      </p:sp>
      <p:sp>
        <p:nvSpPr>
          <p:cNvPr id="28" name="TextBox 20">
            <a:extLst>
              <a:ext uri="{FF2B5EF4-FFF2-40B4-BE49-F238E27FC236}">
                <a16:creationId xmlns:a16="http://schemas.microsoft.com/office/drawing/2014/main" id="{47FB262E-4224-5D7C-D9E1-0599B43A74E3}"/>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26" name="TextBox 11">
            <a:extLst>
              <a:ext uri="{FF2B5EF4-FFF2-40B4-BE49-F238E27FC236}">
                <a16:creationId xmlns:a16="http://schemas.microsoft.com/office/drawing/2014/main" id="{86CFF181-8EFF-0DE6-45C5-E4430FCF94B1}"/>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aphicFrame>
        <p:nvGraphicFramePr>
          <p:cNvPr id="9" name="Table 9"/>
          <p:cNvGraphicFramePr>
            <a:graphicFrameLocks noGrp="1"/>
          </p:cNvGraphicFramePr>
          <p:nvPr>
            <p:extLst>
              <p:ext uri="{D42A27DB-BD31-4B8C-83A1-F6EECF244321}">
                <p14:modId xmlns:p14="http://schemas.microsoft.com/office/powerpoint/2010/main" val="2052756840"/>
              </p:ext>
            </p:extLst>
          </p:nvPr>
        </p:nvGraphicFramePr>
        <p:xfrm>
          <a:off x="1445567" y="3399833"/>
          <a:ext cx="15088670" cy="5858467"/>
        </p:xfrm>
        <a:graphic>
          <a:graphicData uri="http://schemas.openxmlformats.org/drawingml/2006/table">
            <a:tbl>
              <a:tblPr/>
              <a:tblGrid>
                <a:gridCol w="7544335">
                  <a:extLst>
                    <a:ext uri="{9D8B030D-6E8A-4147-A177-3AD203B41FA5}">
                      <a16:colId xmlns:a16="http://schemas.microsoft.com/office/drawing/2014/main" val="20000"/>
                    </a:ext>
                  </a:extLst>
                </a:gridCol>
                <a:gridCol w="7544335">
                  <a:extLst>
                    <a:ext uri="{9D8B030D-6E8A-4147-A177-3AD203B41FA5}">
                      <a16:colId xmlns:a16="http://schemas.microsoft.com/office/drawing/2014/main" val="20001"/>
                    </a:ext>
                  </a:extLst>
                </a:gridCol>
              </a:tblGrid>
              <a:tr h="958735">
                <a:tc>
                  <a:txBody>
                    <a:bodyPr/>
                    <a:lstStyle/>
                    <a:p>
                      <a:pPr algn="ctr">
                        <a:lnSpc>
                          <a:spcPts val="3919"/>
                        </a:lnSpc>
                        <a:defRPr/>
                      </a:pPr>
                      <a:r>
                        <a:rPr lang="en-US" sz="2799" b="1">
                          <a:solidFill>
                            <a:srgbClr val="000000"/>
                          </a:solidFill>
                          <a:latin typeface="Montserrat Classic Bold"/>
                          <a:ea typeface="Montserrat Classic Bold"/>
                          <a:cs typeface="Montserrat Classic Bold"/>
                          <a:sym typeface="Montserrat Classic Bold"/>
                        </a:rPr>
                        <a:t>Immediate Responses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B8DA0C"/>
                    </a:solidFill>
                  </a:tcPr>
                </a:tc>
                <a:tc>
                  <a:txBody>
                    <a:bodyPr/>
                    <a:lstStyle/>
                    <a:p>
                      <a:pPr algn="ctr">
                        <a:lnSpc>
                          <a:spcPts val="3919"/>
                        </a:lnSpc>
                        <a:defRPr/>
                      </a:pPr>
                      <a:r>
                        <a:rPr lang="en-US" sz="2799" b="1">
                          <a:solidFill>
                            <a:srgbClr val="000000"/>
                          </a:solidFill>
                          <a:latin typeface="Montserrat Classic Bold"/>
                          <a:ea typeface="Montserrat Classic Bold"/>
                          <a:cs typeface="Montserrat Classic Bold"/>
                          <a:sym typeface="Montserrat Classic Bold"/>
                        </a:rPr>
                        <a:t>Long Term Responses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70BBD6"/>
                    </a:solidFill>
                  </a:tcPr>
                </a:tc>
                <a:extLst>
                  <a:ext uri="{0D108BD9-81ED-4DB2-BD59-A6C34878D82A}">
                    <a16:rowId xmlns:a16="http://schemas.microsoft.com/office/drawing/2014/main" val="10000"/>
                  </a:ext>
                </a:extLst>
              </a:tr>
              <a:tr h="2468796">
                <a:tc>
                  <a:txBody>
                    <a:bodyPr/>
                    <a:lstStyle/>
                    <a:p>
                      <a:pPr algn="ctr">
                        <a:lnSpc>
                          <a:spcPts val="3499"/>
                        </a:lnSpc>
                        <a:defRPr/>
                      </a:pPr>
                      <a:r>
                        <a:rPr lang="en-US" sz="2499">
                          <a:solidFill>
                            <a:srgbClr val="000000"/>
                          </a:solidFill>
                          <a:latin typeface="Montserrat Classic"/>
                          <a:ea typeface="Montserrat Classic"/>
                          <a:cs typeface="Montserrat Classic"/>
                          <a:sym typeface="Montserrat Classic"/>
                        </a:rPr>
                        <a:t>Immediate responses are actions taken right before, during, and right after a disaster happens to keep people safe and reduce damage.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a:solidFill>
                            <a:srgbClr val="000000"/>
                          </a:solidFill>
                          <a:latin typeface="Montserrat Classic"/>
                          <a:ea typeface="Montserrat Classic"/>
                          <a:cs typeface="Montserrat Classic"/>
                          <a:sym typeface="Montserrat Classic"/>
                        </a:rPr>
                        <a:t>Long-term responses are plans and actions taken over a longer period after the initial disaster to help communities recover and to prepare for future events.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30936">
                <a:tc>
                  <a:txBody>
                    <a:bodyPr/>
                    <a:lstStyle/>
                    <a:p>
                      <a:pPr algn="ctr">
                        <a:lnSpc>
                          <a:spcPts val="3499"/>
                        </a:lnSpc>
                        <a:defRPr/>
                      </a:pPr>
                      <a:r>
                        <a:rPr lang="en-US" sz="2499">
                          <a:solidFill>
                            <a:srgbClr val="000000"/>
                          </a:solidFill>
                          <a:latin typeface="Montserrat Classic"/>
                          <a:ea typeface="Montserrat Classic"/>
                          <a:cs typeface="Montserrat Classic"/>
                          <a:sym typeface="Montserrat Classic"/>
                        </a:rPr>
                        <a:t>Examples include rescue operations, providing emergency aid like food and water and setting up temporary shelters for people who have lost their homes.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dirty="0">
                          <a:solidFill>
                            <a:srgbClr val="000000"/>
                          </a:solidFill>
                          <a:latin typeface="Montserrat Classic"/>
                          <a:ea typeface="Montserrat Classic"/>
                          <a:cs typeface="Montserrat Classic"/>
                          <a:sym typeface="Montserrat Classic"/>
                        </a:rPr>
                        <a:t>These can include rebuilding homes and infrastructure, creating new policies to better manage future disasters, and improving emergency services and response plans.</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0" name="Freeform 10"/>
          <p:cNvSpPr/>
          <p:nvPr/>
        </p:nvSpPr>
        <p:spPr>
          <a:xfrm>
            <a:off x="14111109" y="8029844"/>
            <a:ext cx="4148316" cy="2628361"/>
          </a:xfrm>
          <a:custGeom>
            <a:avLst/>
            <a:gdLst/>
            <a:ahLst/>
            <a:cxnLst/>
            <a:rect l="l" t="t" r="r" b="b"/>
            <a:pathLst>
              <a:path w="4148316" h="2628361">
                <a:moveTo>
                  <a:pt x="0" y="0"/>
                </a:moveTo>
                <a:lnTo>
                  <a:pt x="4148316" y="0"/>
                </a:lnTo>
                <a:lnTo>
                  <a:pt x="4148316" y="2628362"/>
                </a:lnTo>
                <a:lnTo>
                  <a:pt x="0" y="2628362"/>
                </a:lnTo>
                <a:lnTo>
                  <a:pt x="0" y="0"/>
                </a:lnTo>
                <a:close/>
              </a:path>
            </a:pathLst>
          </a:custGeom>
          <a:blipFill>
            <a:blip r:embed="rId4"/>
            <a:stretch>
              <a:fillRect l="-25363" t="-23128" r="-49588" b="-152995"/>
            </a:stretch>
          </a:blipFill>
        </p:spPr>
        <p:txBody>
          <a:bodyPr/>
          <a:lstStyle/>
          <a:p>
            <a:endParaRPr lang="en-GB"/>
          </a:p>
        </p:txBody>
      </p:sp>
      <p:sp>
        <p:nvSpPr>
          <p:cNvPr id="11" name="Freeform 11"/>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2" name="TextBox 12"/>
          <p:cNvSpPr txBox="1"/>
          <p:nvPr/>
        </p:nvSpPr>
        <p:spPr>
          <a:xfrm>
            <a:off x="7323887" y="2062393"/>
            <a:ext cx="3640226"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RESPONSES:</a:t>
            </a:r>
          </a:p>
        </p:txBody>
      </p:sp>
      <p:sp>
        <p:nvSpPr>
          <p:cNvPr id="15" name="TextBox 20">
            <a:extLst>
              <a:ext uri="{FF2B5EF4-FFF2-40B4-BE49-F238E27FC236}">
                <a16:creationId xmlns:a16="http://schemas.microsoft.com/office/drawing/2014/main" id="{52D44918-6CAE-3A2D-3C2A-FAAB5E3AEB13}"/>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13" name="TextBox 11">
            <a:extLst>
              <a:ext uri="{FF2B5EF4-FFF2-40B4-BE49-F238E27FC236}">
                <a16:creationId xmlns:a16="http://schemas.microsoft.com/office/drawing/2014/main" id="{52C1420B-B25F-123D-F51D-56701C4F348D}"/>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0" name="TextBox 10"/>
          <p:cNvSpPr txBox="1"/>
          <p:nvPr/>
        </p:nvSpPr>
        <p:spPr>
          <a:xfrm>
            <a:off x="10255413" y="4602936"/>
            <a:ext cx="7444499" cy="3524875"/>
          </a:xfrm>
          <a:prstGeom prst="rect">
            <a:avLst/>
          </a:prstGeom>
        </p:spPr>
        <p:txBody>
          <a:bodyPr lIns="0" tIns="0" rIns="0" bIns="0" rtlCol="0" anchor="t">
            <a:spAutoFit/>
          </a:bodyPr>
          <a:lstStyle/>
          <a:p>
            <a:pPr algn="ctr">
              <a:lnSpc>
                <a:spcPts val="4690"/>
              </a:lnSpc>
              <a:spcBef>
                <a:spcPct val="0"/>
              </a:spcBef>
            </a:pPr>
            <a:r>
              <a:rPr lang="en-US" sz="3350" b="1" dirty="0">
                <a:solidFill>
                  <a:srgbClr val="000000"/>
                </a:solidFill>
                <a:latin typeface="Montserrat Classic Bold"/>
                <a:ea typeface="Montserrat Classic Bold"/>
                <a:cs typeface="Montserrat Classic Bold"/>
                <a:sym typeface="Montserrat Classic Bold"/>
              </a:rPr>
              <a:t>Rescue Operations: </a:t>
            </a:r>
            <a:r>
              <a:rPr lang="en-US" sz="3350" dirty="0">
                <a:solidFill>
                  <a:srgbClr val="000000"/>
                </a:solidFill>
                <a:latin typeface="Montserrat Classic"/>
                <a:ea typeface="Montserrat Classic"/>
                <a:cs typeface="Montserrat Classic"/>
                <a:sym typeface="Montserrat Classic"/>
              </a:rPr>
              <a:t>Emergency services and the military conducted numerous rescue operations, evacuating residents from flooded areas and providing immediate medical assistance.</a:t>
            </a:r>
          </a:p>
        </p:txBody>
      </p:sp>
      <p:sp>
        <p:nvSpPr>
          <p:cNvPr id="11" name="TextBox 11"/>
          <p:cNvSpPr txBox="1"/>
          <p:nvPr/>
        </p:nvSpPr>
        <p:spPr>
          <a:xfrm>
            <a:off x="7323887" y="2062393"/>
            <a:ext cx="3640226"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RESPONSES:</a:t>
            </a:r>
          </a:p>
        </p:txBody>
      </p:sp>
      <p:grpSp>
        <p:nvGrpSpPr>
          <p:cNvPr id="12" name="Group 12"/>
          <p:cNvGrpSpPr/>
          <p:nvPr/>
        </p:nvGrpSpPr>
        <p:grpSpPr>
          <a:xfrm>
            <a:off x="295277" y="3323633"/>
            <a:ext cx="9170189" cy="6877642"/>
            <a:chOff x="0" y="0"/>
            <a:chExt cx="12226919" cy="9170189"/>
          </a:xfrm>
        </p:grpSpPr>
        <p:sp>
          <p:nvSpPr>
            <p:cNvPr id="13" name="Freeform 13"/>
            <p:cNvSpPr/>
            <p:nvPr/>
          </p:nvSpPr>
          <p:spPr>
            <a:xfrm>
              <a:off x="0" y="0"/>
              <a:ext cx="12226919" cy="9170189"/>
            </a:xfrm>
            <a:custGeom>
              <a:avLst/>
              <a:gdLst/>
              <a:ahLst/>
              <a:cxnLst/>
              <a:rect l="l" t="t" r="r" b="b"/>
              <a:pathLst>
                <a:path w="12226919" h="9170189">
                  <a:moveTo>
                    <a:pt x="0" y="0"/>
                  </a:moveTo>
                  <a:lnTo>
                    <a:pt x="12226919" y="0"/>
                  </a:lnTo>
                  <a:lnTo>
                    <a:pt x="12226919" y="9170189"/>
                  </a:lnTo>
                  <a:lnTo>
                    <a:pt x="0" y="9170189"/>
                  </a:lnTo>
                  <a:lnTo>
                    <a:pt x="0" y="0"/>
                  </a:lnTo>
                  <a:close/>
                </a:path>
              </a:pathLst>
            </a:custGeom>
            <a:blipFill>
              <a:blip r:embed="rId5"/>
              <a:stretch>
                <a:fillRect/>
              </a:stretch>
            </a:blipFill>
          </p:spPr>
          <p:txBody>
            <a:bodyPr/>
            <a:lstStyle/>
            <a:p>
              <a:endParaRPr lang="en-GB"/>
            </a:p>
          </p:txBody>
        </p:sp>
        <p:sp>
          <p:nvSpPr>
            <p:cNvPr id="14" name="TextBox 14"/>
            <p:cNvSpPr txBox="1"/>
            <p:nvPr/>
          </p:nvSpPr>
          <p:spPr>
            <a:xfrm>
              <a:off x="161904" y="8889601"/>
              <a:ext cx="7803298" cy="191711"/>
            </a:xfrm>
            <a:prstGeom prst="rect">
              <a:avLst/>
            </a:prstGeom>
          </p:spPr>
          <p:txBody>
            <a:bodyPr lIns="0" tIns="0" rIns="0" bIns="0" rtlCol="0" anchor="t">
              <a:spAutoFit/>
            </a:bodyPr>
            <a:lstStyle/>
            <a:p>
              <a:pPr algn="ctr">
                <a:lnSpc>
                  <a:spcPts val="1260"/>
                </a:lnSpc>
                <a:spcBef>
                  <a:spcPct val="0"/>
                </a:spcBef>
              </a:pPr>
              <a:r>
                <a:rPr lang="en-US" sz="900">
                  <a:solidFill>
                    <a:srgbClr val="FFFFFF"/>
                  </a:solidFill>
                  <a:latin typeface="Montserrat Classic"/>
                  <a:ea typeface="Montserrat Classic"/>
                  <a:cs typeface="Montserrat Classic"/>
                  <a:sym typeface="Montserrat Classic"/>
                </a:rPr>
                <a:t>Flood rescue boats in Lismore Place cc-by-sa/2.0 - © Rose and Trev Clough - geograph.org.uk/p/4760952</a:t>
              </a:r>
            </a:p>
          </p:txBody>
        </p:sp>
      </p:grpSp>
      <p:sp>
        <p:nvSpPr>
          <p:cNvPr id="17" name="TextBox 20">
            <a:extLst>
              <a:ext uri="{FF2B5EF4-FFF2-40B4-BE49-F238E27FC236}">
                <a16:creationId xmlns:a16="http://schemas.microsoft.com/office/drawing/2014/main" id="{EAAE6968-A6C7-5E17-C1DD-6A70CB3A676F}"/>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15" name="TextBox 11">
            <a:extLst>
              <a:ext uri="{FF2B5EF4-FFF2-40B4-BE49-F238E27FC236}">
                <a16:creationId xmlns:a16="http://schemas.microsoft.com/office/drawing/2014/main" id="{06784A08-EF74-7853-AB33-E0FECBAF2A1D}"/>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0" name="TextBox 10"/>
          <p:cNvSpPr txBox="1"/>
          <p:nvPr/>
        </p:nvSpPr>
        <p:spPr>
          <a:xfrm>
            <a:off x="9990134" y="4216047"/>
            <a:ext cx="7975057" cy="4077796"/>
          </a:xfrm>
          <a:prstGeom prst="rect">
            <a:avLst/>
          </a:prstGeom>
        </p:spPr>
        <p:txBody>
          <a:bodyPr lIns="0" tIns="0" rIns="0" bIns="0" rtlCol="0" anchor="t">
            <a:spAutoFit/>
          </a:bodyPr>
          <a:lstStyle/>
          <a:p>
            <a:pPr algn="ctr">
              <a:lnSpc>
                <a:spcPts val="4605"/>
              </a:lnSpc>
              <a:spcBef>
                <a:spcPct val="0"/>
              </a:spcBef>
            </a:pPr>
            <a:r>
              <a:rPr lang="en-US" sz="3289" b="1" dirty="0">
                <a:solidFill>
                  <a:srgbClr val="000000"/>
                </a:solidFill>
                <a:latin typeface="Montserrat Classic Bold"/>
                <a:ea typeface="Montserrat Classic Bold"/>
                <a:cs typeface="Montserrat Classic Bold"/>
                <a:sym typeface="Montserrat Classic Bold"/>
              </a:rPr>
              <a:t>Government Aid:</a:t>
            </a:r>
            <a:r>
              <a:rPr lang="en-US" sz="3289" dirty="0">
                <a:solidFill>
                  <a:srgbClr val="000000"/>
                </a:solidFill>
                <a:latin typeface="Montserrat Classic"/>
                <a:ea typeface="Montserrat Classic"/>
                <a:cs typeface="Montserrat Classic"/>
                <a:sym typeface="Montserrat Classic"/>
              </a:rPr>
              <a:t> The UK government provided financial aid, including a £50 million recovery fund for affected communities. Additional grants and loans were made available to help with property repairs and resilience improvements.</a:t>
            </a:r>
          </a:p>
        </p:txBody>
      </p:sp>
      <p:grpSp>
        <p:nvGrpSpPr>
          <p:cNvPr id="11" name="Group 11"/>
          <p:cNvGrpSpPr/>
          <p:nvPr/>
        </p:nvGrpSpPr>
        <p:grpSpPr>
          <a:xfrm>
            <a:off x="507547" y="3323633"/>
            <a:ext cx="9278573" cy="6559124"/>
            <a:chOff x="0" y="0"/>
            <a:chExt cx="12371430" cy="8745499"/>
          </a:xfrm>
        </p:grpSpPr>
        <p:sp>
          <p:nvSpPr>
            <p:cNvPr id="12" name="Freeform 12"/>
            <p:cNvSpPr/>
            <p:nvPr/>
          </p:nvSpPr>
          <p:spPr>
            <a:xfrm>
              <a:off x="0" y="0"/>
              <a:ext cx="12371430" cy="8745499"/>
            </a:xfrm>
            <a:custGeom>
              <a:avLst/>
              <a:gdLst/>
              <a:ahLst/>
              <a:cxnLst/>
              <a:rect l="l" t="t" r="r" b="b"/>
              <a:pathLst>
                <a:path w="12371430" h="8745499">
                  <a:moveTo>
                    <a:pt x="0" y="0"/>
                  </a:moveTo>
                  <a:lnTo>
                    <a:pt x="12371430" y="0"/>
                  </a:lnTo>
                  <a:lnTo>
                    <a:pt x="12371430" y="8745499"/>
                  </a:lnTo>
                  <a:lnTo>
                    <a:pt x="0" y="8745499"/>
                  </a:lnTo>
                  <a:lnTo>
                    <a:pt x="0" y="0"/>
                  </a:lnTo>
                  <a:close/>
                </a:path>
              </a:pathLst>
            </a:custGeom>
            <a:blipFill>
              <a:blip r:embed="rId5"/>
              <a:stretch>
                <a:fillRect b="-6095"/>
              </a:stretch>
            </a:blipFill>
          </p:spPr>
          <p:txBody>
            <a:bodyPr/>
            <a:lstStyle/>
            <a:p>
              <a:endParaRPr lang="en-GB"/>
            </a:p>
          </p:txBody>
        </p:sp>
        <p:sp>
          <p:nvSpPr>
            <p:cNvPr id="13" name="TextBox 13"/>
            <p:cNvSpPr txBox="1"/>
            <p:nvPr/>
          </p:nvSpPr>
          <p:spPr>
            <a:xfrm>
              <a:off x="127694" y="8490288"/>
              <a:ext cx="8053770" cy="191711"/>
            </a:xfrm>
            <a:prstGeom prst="rect">
              <a:avLst/>
            </a:prstGeom>
          </p:spPr>
          <p:txBody>
            <a:bodyPr lIns="0" tIns="0" rIns="0" bIns="0" rtlCol="0" anchor="t">
              <a:spAutoFit/>
            </a:bodyPr>
            <a:lstStyle/>
            <a:p>
              <a:pPr algn="ctr">
                <a:lnSpc>
                  <a:spcPts val="1260"/>
                </a:lnSpc>
                <a:spcBef>
                  <a:spcPct val="0"/>
                </a:spcBef>
              </a:pPr>
              <a:r>
                <a:rPr lang="en-US" sz="900">
                  <a:solidFill>
                    <a:srgbClr val="FFFFFF"/>
                  </a:solidFill>
                  <a:latin typeface="Montserrat Classic"/>
                  <a:ea typeface="Montserrat Classic"/>
                  <a:cs typeface="Montserrat Classic"/>
                  <a:sym typeface="Montserrat Classic"/>
                </a:rPr>
                <a:t>Business premises wrecked by flooding cc-by-sa/2.0 - © Rose and Trev Clough - geograph.org.uk/p/4775877</a:t>
              </a:r>
            </a:p>
          </p:txBody>
        </p:sp>
      </p:grpSp>
      <p:sp>
        <p:nvSpPr>
          <p:cNvPr id="14" name="TextBox 14"/>
          <p:cNvSpPr txBox="1"/>
          <p:nvPr/>
        </p:nvSpPr>
        <p:spPr>
          <a:xfrm>
            <a:off x="7323887" y="2062393"/>
            <a:ext cx="3640226"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RESPONSES:</a:t>
            </a:r>
          </a:p>
        </p:txBody>
      </p:sp>
      <p:sp>
        <p:nvSpPr>
          <p:cNvPr id="17" name="TextBox 20">
            <a:extLst>
              <a:ext uri="{FF2B5EF4-FFF2-40B4-BE49-F238E27FC236}">
                <a16:creationId xmlns:a16="http://schemas.microsoft.com/office/drawing/2014/main" id="{4D327092-8A24-2F3C-FEE2-FEE255BD5593}"/>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15" name="TextBox 11">
            <a:extLst>
              <a:ext uri="{FF2B5EF4-FFF2-40B4-BE49-F238E27FC236}">
                <a16:creationId xmlns:a16="http://schemas.microsoft.com/office/drawing/2014/main" id="{0041772C-FCA7-CEED-72DE-489F4AD48355}"/>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0" name="TextBox 10"/>
          <p:cNvSpPr txBox="1"/>
          <p:nvPr/>
        </p:nvSpPr>
        <p:spPr>
          <a:xfrm>
            <a:off x="10743777" y="4732893"/>
            <a:ext cx="6515523" cy="2934955"/>
          </a:xfrm>
          <a:prstGeom prst="rect">
            <a:avLst/>
          </a:prstGeom>
        </p:spPr>
        <p:txBody>
          <a:bodyPr lIns="0" tIns="0" rIns="0" bIns="0" rtlCol="0" anchor="t">
            <a:spAutoFit/>
          </a:bodyPr>
          <a:lstStyle/>
          <a:p>
            <a:pPr algn="ctr">
              <a:lnSpc>
                <a:spcPts val="4655"/>
              </a:lnSpc>
              <a:spcBef>
                <a:spcPct val="0"/>
              </a:spcBef>
            </a:pPr>
            <a:r>
              <a:rPr lang="en-US" sz="3325" b="1" dirty="0">
                <a:solidFill>
                  <a:srgbClr val="000000"/>
                </a:solidFill>
                <a:latin typeface="Montserrat Classic Bold"/>
                <a:ea typeface="Montserrat Classic Bold"/>
                <a:cs typeface="Montserrat Classic Bold"/>
                <a:sym typeface="Montserrat Classic Bold"/>
              </a:rPr>
              <a:t>Emergency Aid: </a:t>
            </a:r>
            <a:r>
              <a:rPr lang="en-US" sz="3325" dirty="0">
                <a:solidFill>
                  <a:srgbClr val="000000"/>
                </a:solidFill>
                <a:latin typeface="Montserrat Classic"/>
                <a:ea typeface="Montserrat Classic"/>
                <a:cs typeface="Montserrat Classic"/>
                <a:sym typeface="Montserrat Classic"/>
              </a:rPr>
              <a:t>Distribution of emergency supplies, including food, water, and blankets, to affected individuals and families.</a:t>
            </a:r>
          </a:p>
        </p:txBody>
      </p:sp>
      <p:grpSp>
        <p:nvGrpSpPr>
          <p:cNvPr id="11" name="Group 11"/>
          <p:cNvGrpSpPr/>
          <p:nvPr/>
        </p:nvGrpSpPr>
        <p:grpSpPr>
          <a:xfrm>
            <a:off x="323852" y="3590333"/>
            <a:ext cx="9648416" cy="6449156"/>
            <a:chOff x="0" y="0"/>
            <a:chExt cx="12864554" cy="8598875"/>
          </a:xfrm>
        </p:grpSpPr>
        <p:sp>
          <p:nvSpPr>
            <p:cNvPr id="12" name="Freeform 12"/>
            <p:cNvSpPr/>
            <p:nvPr/>
          </p:nvSpPr>
          <p:spPr>
            <a:xfrm>
              <a:off x="0" y="0"/>
              <a:ext cx="12864554" cy="8598875"/>
            </a:xfrm>
            <a:custGeom>
              <a:avLst/>
              <a:gdLst/>
              <a:ahLst/>
              <a:cxnLst/>
              <a:rect l="l" t="t" r="r" b="b"/>
              <a:pathLst>
                <a:path w="12864554" h="8598875">
                  <a:moveTo>
                    <a:pt x="0" y="0"/>
                  </a:moveTo>
                  <a:lnTo>
                    <a:pt x="12864554" y="0"/>
                  </a:lnTo>
                  <a:lnTo>
                    <a:pt x="12864554" y="8598875"/>
                  </a:lnTo>
                  <a:lnTo>
                    <a:pt x="0" y="8598875"/>
                  </a:lnTo>
                  <a:lnTo>
                    <a:pt x="0" y="0"/>
                  </a:lnTo>
                  <a:close/>
                </a:path>
              </a:pathLst>
            </a:custGeom>
            <a:blipFill>
              <a:blip r:embed="rId5"/>
              <a:stretch>
                <a:fillRect t="-8330" b="-3874"/>
              </a:stretch>
            </a:blipFill>
          </p:spPr>
          <p:txBody>
            <a:bodyPr/>
            <a:lstStyle/>
            <a:p>
              <a:endParaRPr lang="en-GB"/>
            </a:p>
          </p:txBody>
        </p:sp>
        <p:sp>
          <p:nvSpPr>
            <p:cNvPr id="13" name="TextBox 13"/>
            <p:cNvSpPr txBox="1"/>
            <p:nvPr/>
          </p:nvSpPr>
          <p:spPr>
            <a:xfrm>
              <a:off x="0" y="8068003"/>
              <a:ext cx="7950877" cy="191711"/>
            </a:xfrm>
            <a:prstGeom prst="rect">
              <a:avLst/>
            </a:prstGeom>
          </p:spPr>
          <p:txBody>
            <a:bodyPr lIns="0" tIns="0" rIns="0" bIns="0" rtlCol="0" anchor="t">
              <a:spAutoFit/>
            </a:bodyPr>
            <a:lstStyle/>
            <a:p>
              <a:pPr algn="ctr">
                <a:lnSpc>
                  <a:spcPts val="1260"/>
                </a:lnSpc>
                <a:spcBef>
                  <a:spcPct val="0"/>
                </a:spcBef>
              </a:pPr>
              <a:r>
                <a:rPr lang="en-US" sz="900">
                  <a:solidFill>
                    <a:srgbClr val="FFFFFF"/>
                  </a:solidFill>
                  <a:latin typeface="Montserrat Classic"/>
                  <a:ea typeface="Montserrat Classic"/>
                  <a:cs typeface="Montserrat Classic"/>
                  <a:sym typeface="Montserrat Classic"/>
                </a:rPr>
                <a:t>On the waterfront, Rickergate, Carlislecc-by-sa/2.0 - © Rose and Trev Clough - geograph.org.uk/p/4760984</a:t>
              </a:r>
            </a:p>
          </p:txBody>
        </p:sp>
      </p:grpSp>
      <p:sp>
        <p:nvSpPr>
          <p:cNvPr id="14" name="TextBox 14"/>
          <p:cNvSpPr txBox="1"/>
          <p:nvPr/>
        </p:nvSpPr>
        <p:spPr>
          <a:xfrm>
            <a:off x="7323887" y="2062393"/>
            <a:ext cx="3640226"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RESPONSES:</a:t>
            </a:r>
          </a:p>
        </p:txBody>
      </p:sp>
      <p:sp>
        <p:nvSpPr>
          <p:cNvPr id="17" name="TextBox 20">
            <a:extLst>
              <a:ext uri="{FF2B5EF4-FFF2-40B4-BE49-F238E27FC236}">
                <a16:creationId xmlns:a16="http://schemas.microsoft.com/office/drawing/2014/main" id="{99E9D0C6-FD5A-B9E9-FD28-3513AA8F4BC1}"/>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15" name="TextBox 11">
            <a:extLst>
              <a:ext uri="{FF2B5EF4-FFF2-40B4-BE49-F238E27FC236}">
                <a16:creationId xmlns:a16="http://schemas.microsoft.com/office/drawing/2014/main" id="{E72B6074-C537-B511-CF20-9E237CBB8A34}"/>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1" name="TextBox 11"/>
          <p:cNvSpPr txBox="1"/>
          <p:nvPr/>
        </p:nvSpPr>
        <p:spPr>
          <a:xfrm>
            <a:off x="9289597" y="4147267"/>
            <a:ext cx="8290540" cy="4431983"/>
          </a:xfrm>
          <a:prstGeom prst="rect">
            <a:avLst/>
          </a:prstGeom>
        </p:spPr>
        <p:txBody>
          <a:bodyPr wrap="square" lIns="0" tIns="0" rIns="0" bIns="0" rtlCol="0" anchor="t">
            <a:spAutoFit/>
          </a:bodyPr>
          <a:lstStyle/>
          <a:p>
            <a:pPr algn="ctr"/>
            <a:r>
              <a:rPr lang="en-GB" sz="3600" b="1" dirty="0">
                <a:latin typeface="Montserrat Classic Bold" panose="020B0604020202020204" charset="0"/>
              </a:rPr>
              <a:t>Backup Generators at Royal Lancaster Infirmary:</a:t>
            </a:r>
            <a:r>
              <a:rPr lang="en-GB" sz="3600" dirty="0">
                <a:latin typeface="Montserrat Classic" panose="020B0604020202020204" charset="0"/>
              </a:rPr>
              <a:t> The activation of backup generators at Royal Lancaster Infirmary ensured that critical healthcare services continued to operate, preventing further disruption to patient care during the flooding.</a:t>
            </a:r>
          </a:p>
        </p:txBody>
      </p:sp>
      <p:sp>
        <p:nvSpPr>
          <p:cNvPr id="12" name="TextBox 12"/>
          <p:cNvSpPr txBox="1"/>
          <p:nvPr/>
        </p:nvSpPr>
        <p:spPr>
          <a:xfrm>
            <a:off x="7323887" y="2062393"/>
            <a:ext cx="3640226"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RESPONSES:</a:t>
            </a:r>
          </a:p>
        </p:txBody>
      </p:sp>
      <p:sp>
        <p:nvSpPr>
          <p:cNvPr id="15" name="TextBox 20">
            <a:extLst>
              <a:ext uri="{FF2B5EF4-FFF2-40B4-BE49-F238E27FC236}">
                <a16:creationId xmlns:a16="http://schemas.microsoft.com/office/drawing/2014/main" id="{5438C6BE-AB98-D3AB-7CBB-862B6F581672}"/>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pic>
        <p:nvPicPr>
          <p:cNvPr id="3078" name="Picture 6" descr="Worcestershire Royal Hospital service yard">
            <a:extLst>
              <a:ext uri="{FF2B5EF4-FFF2-40B4-BE49-F238E27FC236}">
                <a16:creationId xmlns:a16="http://schemas.microsoft.com/office/drawing/2014/main" id="{C05727B4-4C1B-6BA6-F0CE-D46B7D8691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11337" y="2978474"/>
            <a:ext cx="8290540" cy="7239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6BF277E-2452-F60A-066B-6D705121FF0C}"/>
              </a:ext>
            </a:extLst>
          </p:cNvPr>
          <p:cNvSpPr txBox="1"/>
          <p:nvPr/>
        </p:nvSpPr>
        <p:spPr>
          <a:xfrm>
            <a:off x="838200" y="9635781"/>
            <a:ext cx="9388928" cy="369332"/>
          </a:xfrm>
          <a:prstGeom prst="rect">
            <a:avLst/>
          </a:prstGeom>
          <a:noFill/>
        </p:spPr>
        <p:txBody>
          <a:bodyPr wrap="square">
            <a:spAutoFit/>
          </a:bodyPr>
          <a:lstStyle/>
          <a:p>
            <a:r>
              <a:rPr lang="en-GB" sz="900">
                <a:solidFill>
                  <a:schemeClr val="bg1"/>
                </a:solidFill>
                <a:latin typeface="Montserrat Classic" panose="020B0604020202020204" charset="0"/>
              </a:rPr>
              <a:t>Worcestershire Royal Hospital service yard, taken Thursday, 25 December, 2008</a:t>
            </a:r>
            <a:br>
              <a:rPr lang="en-GB" sz="900">
                <a:solidFill>
                  <a:schemeClr val="bg1"/>
                </a:solidFill>
                <a:latin typeface="Montserrat Classic" panose="020B0604020202020204" charset="0"/>
              </a:rPr>
            </a:br>
            <a:r>
              <a:rPr lang="en-GB" sz="900">
                <a:solidFill>
                  <a:schemeClr val="bg1"/>
                </a:solidFill>
                <a:latin typeface="Montserrat Classic" panose="020B0604020202020204" charset="0"/>
              </a:rPr>
              <a:t>cc-by-</a:t>
            </a:r>
            <a:r>
              <a:rPr lang="en-GB" sz="900" err="1">
                <a:solidFill>
                  <a:schemeClr val="bg1"/>
                </a:solidFill>
                <a:latin typeface="Montserrat Classic" panose="020B0604020202020204" charset="0"/>
              </a:rPr>
              <a:t>sa</a:t>
            </a:r>
            <a:r>
              <a:rPr lang="en-GB" sz="900">
                <a:solidFill>
                  <a:schemeClr val="bg1"/>
                </a:solidFill>
                <a:latin typeface="Montserrat Classic" panose="020B0604020202020204" charset="0"/>
              </a:rPr>
              <a:t>/2.0 - © </a:t>
            </a:r>
            <a:r>
              <a:rPr lang="en-GB" sz="900">
                <a:solidFill>
                  <a:schemeClr val="bg1"/>
                </a:solidFill>
                <a:latin typeface="Montserrat Classic" panose="020B0604020202020204" charset="0"/>
                <a:hlinkClick r:id="rId6" tooltip="View profile">
                  <a:extLst>
                    <a:ext uri="{A12FA001-AC4F-418D-AE19-62706E023703}">
                      <ahyp:hlinkClr xmlns:ahyp="http://schemas.microsoft.com/office/drawing/2018/hyperlinkcolor" val="tx"/>
                    </a:ext>
                  </a:extLst>
                </a:hlinkClick>
              </a:rPr>
              <a:t>Chris Allen</a:t>
            </a:r>
            <a:r>
              <a:rPr lang="en-GB" sz="900">
                <a:solidFill>
                  <a:schemeClr val="bg1"/>
                </a:solidFill>
                <a:latin typeface="Montserrat Classic" panose="020B0604020202020204" charset="0"/>
              </a:rPr>
              <a:t> - geograph.org.uk/p/1649784</a:t>
            </a:r>
          </a:p>
        </p:txBody>
      </p:sp>
      <p:sp>
        <p:nvSpPr>
          <p:cNvPr id="10" name="TextBox 11">
            <a:extLst>
              <a:ext uri="{FF2B5EF4-FFF2-40B4-BE49-F238E27FC236}">
                <a16:creationId xmlns:a16="http://schemas.microsoft.com/office/drawing/2014/main" id="{BD986666-FC15-D7E1-8672-E6FF7FAE5BEA}"/>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extLst>
      <p:ext uri="{BB962C8B-B14F-4D97-AF65-F5344CB8AC3E}">
        <p14:creationId xmlns:p14="http://schemas.microsoft.com/office/powerpoint/2010/main" val="3812288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0" name="TextBox 10"/>
          <p:cNvSpPr txBox="1"/>
          <p:nvPr/>
        </p:nvSpPr>
        <p:spPr>
          <a:xfrm>
            <a:off x="10418106" y="3896201"/>
            <a:ext cx="7119112" cy="4552913"/>
          </a:xfrm>
          <a:prstGeom prst="rect">
            <a:avLst/>
          </a:prstGeom>
        </p:spPr>
        <p:txBody>
          <a:bodyPr lIns="0" tIns="0" rIns="0" bIns="0" rtlCol="0" anchor="t">
            <a:spAutoFit/>
          </a:bodyPr>
          <a:lstStyle/>
          <a:p>
            <a:pPr algn="ctr">
              <a:lnSpc>
                <a:spcPts val="4532"/>
              </a:lnSpc>
              <a:spcBef>
                <a:spcPct val="0"/>
              </a:spcBef>
            </a:pPr>
            <a:r>
              <a:rPr lang="en-US" sz="3237" b="1" dirty="0">
                <a:solidFill>
                  <a:srgbClr val="000000"/>
                </a:solidFill>
                <a:latin typeface="Montserrat Classic Bold"/>
                <a:ea typeface="Montserrat Classic Bold"/>
                <a:cs typeface="Montserrat Classic Bold"/>
                <a:sym typeface="Montserrat Classic Bold"/>
              </a:rPr>
              <a:t>Flood </a:t>
            </a:r>
            <a:r>
              <a:rPr lang="en-US" sz="3237" b="1" dirty="0" err="1">
                <a:solidFill>
                  <a:srgbClr val="000000"/>
                </a:solidFill>
                <a:latin typeface="Montserrat Classic Bold"/>
                <a:ea typeface="Montserrat Classic Bold"/>
                <a:cs typeface="Montserrat Classic Bold"/>
                <a:sym typeface="Montserrat Classic Bold"/>
              </a:rPr>
              <a:t>Defences</a:t>
            </a:r>
            <a:r>
              <a:rPr lang="en-US" sz="3237" b="1" dirty="0">
                <a:solidFill>
                  <a:srgbClr val="000000"/>
                </a:solidFill>
                <a:latin typeface="Montserrat Classic Bold"/>
                <a:ea typeface="Montserrat Classic Bold"/>
                <a:cs typeface="Montserrat Classic Bold"/>
                <a:sym typeface="Montserrat Classic Bold"/>
              </a:rPr>
              <a:t>: </a:t>
            </a:r>
            <a:r>
              <a:rPr lang="en-US" sz="3237" dirty="0">
                <a:solidFill>
                  <a:srgbClr val="000000"/>
                </a:solidFill>
                <a:latin typeface="Montserrat Classic"/>
                <a:ea typeface="Montserrat Classic"/>
                <a:cs typeface="Montserrat Classic"/>
                <a:sym typeface="Montserrat Classic"/>
              </a:rPr>
              <a:t>Improved flood </a:t>
            </a:r>
            <a:r>
              <a:rPr lang="en-US" sz="3237" dirty="0" err="1">
                <a:solidFill>
                  <a:srgbClr val="000000"/>
                </a:solidFill>
                <a:latin typeface="Montserrat Classic"/>
                <a:ea typeface="Montserrat Classic"/>
                <a:cs typeface="Montserrat Classic"/>
                <a:sym typeface="Montserrat Classic"/>
              </a:rPr>
              <a:t>defences</a:t>
            </a:r>
            <a:r>
              <a:rPr lang="en-US" sz="3237" dirty="0">
                <a:solidFill>
                  <a:srgbClr val="000000"/>
                </a:solidFill>
                <a:latin typeface="Montserrat Classic"/>
                <a:ea typeface="Montserrat Classic"/>
                <a:cs typeface="Montserrat Classic"/>
                <a:sym typeface="Montserrat Classic"/>
              </a:rPr>
              <a:t> were initiated, reinforcing riverbanks and constructing new barriers. £2.6 billion was invested in flood </a:t>
            </a:r>
            <a:r>
              <a:rPr lang="en-US" sz="3237" dirty="0" err="1">
                <a:solidFill>
                  <a:srgbClr val="000000"/>
                </a:solidFill>
                <a:latin typeface="Montserrat Classic"/>
                <a:ea typeface="Montserrat Classic"/>
                <a:cs typeface="Montserrat Classic"/>
                <a:sym typeface="Montserrat Classic"/>
              </a:rPr>
              <a:t>defence</a:t>
            </a:r>
            <a:r>
              <a:rPr lang="en-US" sz="3237" dirty="0">
                <a:solidFill>
                  <a:srgbClr val="000000"/>
                </a:solidFill>
                <a:latin typeface="Montserrat Classic"/>
                <a:ea typeface="Montserrat Classic"/>
                <a:cs typeface="Montserrat Classic"/>
                <a:sym typeface="Montserrat Classic"/>
              </a:rPr>
              <a:t> schemes in Cumbria, currently implementing projects in Carlisle, Appleby, and Kendal.</a:t>
            </a:r>
          </a:p>
        </p:txBody>
      </p:sp>
      <p:grpSp>
        <p:nvGrpSpPr>
          <p:cNvPr id="11" name="Group 11"/>
          <p:cNvGrpSpPr/>
          <p:nvPr/>
        </p:nvGrpSpPr>
        <p:grpSpPr>
          <a:xfrm>
            <a:off x="422421" y="3323633"/>
            <a:ext cx="9234395" cy="6749767"/>
            <a:chOff x="0" y="0"/>
            <a:chExt cx="12312525" cy="8999689"/>
          </a:xfrm>
        </p:grpSpPr>
        <p:sp>
          <p:nvSpPr>
            <p:cNvPr id="12" name="Freeform 12"/>
            <p:cNvSpPr/>
            <p:nvPr/>
          </p:nvSpPr>
          <p:spPr>
            <a:xfrm>
              <a:off x="0" y="0"/>
              <a:ext cx="12312525" cy="8999689"/>
            </a:xfrm>
            <a:custGeom>
              <a:avLst/>
              <a:gdLst/>
              <a:ahLst/>
              <a:cxnLst/>
              <a:rect l="l" t="t" r="r" b="b"/>
              <a:pathLst>
                <a:path w="12312526" h="8999689">
                  <a:moveTo>
                    <a:pt x="0" y="0"/>
                  </a:moveTo>
                  <a:lnTo>
                    <a:pt x="12312526" y="0"/>
                  </a:lnTo>
                  <a:lnTo>
                    <a:pt x="12312526" y="8999689"/>
                  </a:lnTo>
                  <a:lnTo>
                    <a:pt x="0" y="8999689"/>
                  </a:lnTo>
                  <a:lnTo>
                    <a:pt x="0" y="0"/>
                  </a:lnTo>
                  <a:close/>
                </a:path>
              </a:pathLst>
            </a:custGeom>
            <a:blipFill>
              <a:blip r:embed="rId5"/>
              <a:stretch>
                <a:fillRect l="-9517" r="-37"/>
              </a:stretch>
            </a:blipFill>
          </p:spPr>
          <p:txBody>
            <a:bodyPr/>
            <a:lstStyle/>
            <a:p>
              <a:endParaRPr lang="en-GB"/>
            </a:p>
          </p:txBody>
        </p:sp>
        <p:sp>
          <p:nvSpPr>
            <p:cNvPr id="13" name="TextBox 13"/>
            <p:cNvSpPr txBox="1"/>
            <p:nvPr/>
          </p:nvSpPr>
          <p:spPr>
            <a:xfrm>
              <a:off x="130289" y="8712912"/>
              <a:ext cx="7231282" cy="196551"/>
            </a:xfrm>
            <a:prstGeom prst="rect">
              <a:avLst/>
            </a:prstGeom>
          </p:spPr>
          <p:txBody>
            <a:bodyPr wrap="square" lIns="0" tIns="0" rIns="0" bIns="0" rtlCol="0" anchor="t">
              <a:spAutoFit/>
            </a:bodyPr>
            <a:lstStyle/>
            <a:p>
              <a:pPr algn="ctr">
                <a:lnSpc>
                  <a:spcPts val="1260"/>
                </a:lnSpc>
                <a:spcBef>
                  <a:spcPct val="0"/>
                </a:spcBef>
              </a:pPr>
              <a:r>
                <a:rPr lang="en-US" sz="900">
                  <a:solidFill>
                    <a:srgbClr val="FFFFFF"/>
                  </a:solidFill>
                  <a:latin typeface="Montserrat Classic"/>
                  <a:ea typeface="Montserrat Classic"/>
                  <a:cs typeface="Montserrat Classic"/>
                  <a:sym typeface="Montserrat Classic"/>
                </a:rPr>
                <a:t>Flood </a:t>
              </a:r>
              <a:r>
                <a:rPr lang="en-US" sz="900" err="1">
                  <a:solidFill>
                    <a:srgbClr val="FFFFFF"/>
                  </a:solidFill>
                  <a:latin typeface="Montserrat Classic"/>
                  <a:ea typeface="Montserrat Classic"/>
                  <a:cs typeface="Montserrat Classic"/>
                  <a:sym typeface="Montserrat Classic"/>
                </a:rPr>
                <a:t>Defences</a:t>
              </a:r>
              <a:r>
                <a:rPr lang="en-US" sz="900">
                  <a:solidFill>
                    <a:srgbClr val="FFFFFF"/>
                  </a:solidFill>
                  <a:latin typeface="Montserrat Classic"/>
                  <a:ea typeface="Montserrat Classic"/>
                  <a:cs typeface="Montserrat Classic"/>
                  <a:sym typeface="Montserrat Classic"/>
                </a:rPr>
                <a:t> cc-by-</a:t>
              </a:r>
              <a:r>
                <a:rPr lang="en-US" sz="900" err="1">
                  <a:solidFill>
                    <a:srgbClr val="FFFFFF"/>
                  </a:solidFill>
                  <a:latin typeface="Montserrat Classic"/>
                  <a:ea typeface="Montserrat Classic"/>
                  <a:cs typeface="Montserrat Classic"/>
                  <a:sym typeface="Montserrat Classic"/>
                </a:rPr>
                <a:t>sa</a:t>
              </a:r>
              <a:r>
                <a:rPr lang="en-US" sz="900">
                  <a:solidFill>
                    <a:srgbClr val="FFFFFF"/>
                  </a:solidFill>
                  <a:latin typeface="Montserrat Classic"/>
                  <a:ea typeface="Montserrat Classic"/>
                  <a:cs typeface="Montserrat Classic"/>
                  <a:sym typeface="Montserrat Classic"/>
                </a:rPr>
                <a:t>/2.0 - © Michael Graham - geograph.org.uk/p/5384324</a:t>
              </a:r>
            </a:p>
          </p:txBody>
        </p:sp>
      </p:grpSp>
      <p:sp>
        <p:nvSpPr>
          <p:cNvPr id="14" name="TextBox 14"/>
          <p:cNvSpPr txBox="1"/>
          <p:nvPr/>
        </p:nvSpPr>
        <p:spPr>
          <a:xfrm>
            <a:off x="7323887" y="2062393"/>
            <a:ext cx="3640226"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RESPONSES:</a:t>
            </a:r>
          </a:p>
        </p:txBody>
      </p:sp>
      <p:sp>
        <p:nvSpPr>
          <p:cNvPr id="17" name="TextBox 20">
            <a:extLst>
              <a:ext uri="{FF2B5EF4-FFF2-40B4-BE49-F238E27FC236}">
                <a16:creationId xmlns:a16="http://schemas.microsoft.com/office/drawing/2014/main" id="{85FF35E6-5945-32CE-9A23-93080E7516CA}"/>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15" name="TextBox 11">
            <a:extLst>
              <a:ext uri="{FF2B5EF4-FFF2-40B4-BE49-F238E27FC236}">
                <a16:creationId xmlns:a16="http://schemas.microsoft.com/office/drawing/2014/main" id="{5EB02E08-AD64-CFBE-86F3-FF92F7C481F4}"/>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0" name="TextBox 10"/>
          <p:cNvSpPr txBox="1"/>
          <p:nvPr/>
        </p:nvSpPr>
        <p:spPr>
          <a:xfrm>
            <a:off x="9980668" y="3456515"/>
            <a:ext cx="7764761" cy="5134034"/>
          </a:xfrm>
          <a:prstGeom prst="rect">
            <a:avLst/>
          </a:prstGeom>
        </p:spPr>
        <p:txBody>
          <a:bodyPr wrap="square" lIns="0" tIns="0" rIns="0" bIns="0" rtlCol="0" anchor="t">
            <a:spAutoFit/>
          </a:bodyPr>
          <a:lstStyle/>
          <a:p>
            <a:pPr algn="ctr">
              <a:lnSpc>
                <a:spcPts val="4532"/>
              </a:lnSpc>
              <a:spcBef>
                <a:spcPct val="0"/>
              </a:spcBef>
            </a:pPr>
            <a:r>
              <a:rPr lang="en-US" sz="3400" dirty="0">
                <a:solidFill>
                  <a:srgbClr val="000000"/>
                </a:solidFill>
                <a:latin typeface="Montserrat Classic Bold" panose="020B0604020202020204" charset="0"/>
                <a:ea typeface="Montserrat Classic Bold"/>
                <a:cs typeface="Montserrat Classic Bold"/>
                <a:sym typeface="Montserrat Classic Bold"/>
              </a:rPr>
              <a:t>Flood </a:t>
            </a:r>
            <a:r>
              <a:rPr lang="en-US" sz="3400" dirty="0" err="1">
                <a:solidFill>
                  <a:srgbClr val="000000"/>
                </a:solidFill>
                <a:latin typeface="Montserrat Classic Bold" panose="020B0604020202020204" charset="0"/>
                <a:ea typeface="Montserrat Classic Bold"/>
                <a:cs typeface="Montserrat Classic Bold"/>
                <a:sym typeface="Montserrat Classic Bold"/>
              </a:rPr>
              <a:t>Defences</a:t>
            </a:r>
            <a:r>
              <a:rPr lang="en-US" sz="3400" dirty="0">
                <a:solidFill>
                  <a:srgbClr val="000000"/>
                </a:solidFill>
                <a:latin typeface="Montserrat Classic Bold" panose="020B0604020202020204" charset="0"/>
                <a:ea typeface="Montserrat Classic Bold"/>
                <a:cs typeface="Montserrat Classic Bold"/>
                <a:sym typeface="Montserrat Classic Bold"/>
              </a:rPr>
              <a:t>: </a:t>
            </a:r>
            <a:r>
              <a:rPr lang="en-GB" sz="3400" dirty="0">
                <a:latin typeface="Montserrat Classic" panose="020B0604020202020204" charset="0"/>
              </a:rPr>
              <a:t>The Lancaster Flood Defence Scheme includes £12.1 million spent on defences along Caton Road and </a:t>
            </a:r>
            <a:r>
              <a:rPr lang="en-GB" sz="3400" dirty="0" err="1">
                <a:latin typeface="Montserrat Classic" panose="020B0604020202020204" charset="0"/>
              </a:rPr>
              <a:t>Aldrens</a:t>
            </a:r>
            <a:r>
              <a:rPr lang="en-GB" sz="3400" dirty="0">
                <a:latin typeface="Montserrat Classic" panose="020B0604020202020204" charset="0"/>
              </a:rPr>
              <a:t> Lane, a £10.8 million flood wall along the River Lune protecting over 2,000 jobs, and a £5.7 million upgrade to the Caton Road substation to prevent power cuts.</a:t>
            </a:r>
            <a:endParaRPr lang="en-US" sz="3400" dirty="0">
              <a:solidFill>
                <a:srgbClr val="000000"/>
              </a:solidFill>
              <a:latin typeface="Montserrat Classic" panose="020B0604020202020204" charset="0"/>
              <a:ea typeface="Montserrat Classic"/>
              <a:cs typeface="Montserrat Classic"/>
              <a:sym typeface="Montserrat Classic"/>
            </a:endParaRPr>
          </a:p>
        </p:txBody>
      </p:sp>
      <p:sp>
        <p:nvSpPr>
          <p:cNvPr id="14" name="TextBox 14"/>
          <p:cNvSpPr txBox="1"/>
          <p:nvPr/>
        </p:nvSpPr>
        <p:spPr>
          <a:xfrm>
            <a:off x="7323887" y="2062393"/>
            <a:ext cx="3640226"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RESPONSES:</a:t>
            </a:r>
          </a:p>
        </p:txBody>
      </p:sp>
      <p:sp>
        <p:nvSpPr>
          <p:cNvPr id="17" name="TextBox 20">
            <a:extLst>
              <a:ext uri="{FF2B5EF4-FFF2-40B4-BE49-F238E27FC236}">
                <a16:creationId xmlns:a16="http://schemas.microsoft.com/office/drawing/2014/main" id="{85FF35E6-5945-32CE-9A23-93080E7516CA}"/>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pic>
        <p:nvPicPr>
          <p:cNvPr id="15" name="Picture 14">
            <a:extLst>
              <a:ext uri="{FF2B5EF4-FFF2-40B4-BE49-F238E27FC236}">
                <a16:creationId xmlns:a16="http://schemas.microsoft.com/office/drawing/2014/main" id="{9FF7F57C-B40E-AFB9-28A5-DA070D33498D}"/>
              </a:ext>
            </a:extLst>
          </p:cNvPr>
          <p:cNvPicPr>
            <a:picLocks noChangeAspect="1"/>
          </p:cNvPicPr>
          <p:nvPr/>
        </p:nvPicPr>
        <p:blipFill>
          <a:blip r:embed="rId5"/>
          <a:stretch>
            <a:fillRect/>
          </a:stretch>
        </p:blipFill>
        <p:spPr>
          <a:xfrm>
            <a:off x="575050" y="2978474"/>
            <a:ext cx="8991600" cy="6743700"/>
          </a:xfrm>
          <a:prstGeom prst="rect">
            <a:avLst/>
          </a:prstGeom>
        </p:spPr>
      </p:pic>
      <p:sp>
        <p:nvSpPr>
          <p:cNvPr id="19" name="TextBox 18">
            <a:extLst>
              <a:ext uri="{FF2B5EF4-FFF2-40B4-BE49-F238E27FC236}">
                <a16:creationId xmlns:a16="http://schemas.microsoft.com/office/drawing/2014/main" id="{56BBDCEA-8E90-5C27-E707-E60D5C9A657E}"/>
              </a:ext>
            </a:extLst>
          </p:cNvPr>
          <p:cNvSpPr txBox="1"/>
          <p:nvPr/>
        </p:nvSpPr>
        <p:spPr>
          <a:xfrm>
            <a:off x="608778" y="9322809"/>
            <a:ext cx="3457731" cy="382501"/>
          </a:xfrm>
          <a:prstGeom prst="rect">
            <a:avLst/>
          </a:prstGeom>
          <a:noFill/>
        </p:spPr>
        <p:txBody>
          <a:bodyPr wrap="square">
            <a:spAutoFit/>
          </a:bodyPr>
          <a:lstStyle/>
          <a:p>
            <a:r>
              <a:rPr lang="en-GB" sz="900" i="0">
                <a:solidFill>
                  <a:schemeClr val="bg1"/>
                </a:solidFill>
                <a:effectLst/>
                <a:latin typeface="Montserrat Classic" panose="020B0604020202020204" charset="0"/>
              </a:rPr>
              <a:t> Copyright </a:t>
            </a:r>
            <a:r>
              <a:rPr lang="en-GB" sz="900" i="0">
                <a:solidFill>
                  <a:schemeClr val="bg1"/>
                </a:solidFill>
                <a:effectLst/>
                <a:latin typeface="Montserrat Classic" panose="020B0604020202020204" charset="0"/>
                <a:hlinkClick r:id="rId6" tooltip="View profile">
                  <a:extLst>
                    <a:ext uri="{A12FA001-AC4F-418D-AE19-62706E023703}">
                      <ahyp:hlinkClr xmlns:ahyp="http://schemas.microsoft.com/office/drawing/2018/hyperlinkcolor" val="tx"/>
                    </a:ext>
                  </a:extLst>
                </a:hlinkClick>
              </a:rPr>
              <a:t>Alexander P Kapp</a:t>
            </a:r>
            <a:r>
              <a:rPr lang="en-GB" sz="900" i="0">
                <a:solidFill>
                  <a:schemeClr val="bg1"/>
                </a:solidFill>
                <a:effectLst/>
                <a:latin typeface="Montserrat Classic" panose="020B0604020202020204" charset="0"/>
              </a:rPr>
              <a:t> and licensed for reuse under </a:t>
            </a:r>
            <a:r>
              <a:rPr lang="en-GB" sz="900" i="0">
                <a:solidFill>
                  <a:schemeClr val="bg1"/>
                </a:solidFill>
                <a:effectLst/>
                <a:latin typeface="Montserrat Classic" panose="020B0604020202020204" charset="0"/>
                <a:hlinkClick r:id="rId7">
                  <a:extLst>
                    <a:ext uri="{A12FA001-AC4F-418D-AE19-62706E023703}">
                      <ahyp:hlinkClr xmlns:ahyp="http://schemas.microsoft.com/office/drawing/2018/hyperlinkcolor" val="tx"/>
                    </a:ext>
                  </a:extLst>
                </a:hlinkClick>
              </a:rPr>
              <a:t>creativecommons.org/licenses/by-</a:t>
            </a:r>
            <a:r>
              <a:rPr lang="en-GB" sz="900" i="0" err="1">
                <a:solidFill>
                  <a:schemeClr val="bg1"/>
                </a:solidFill>
                <a:effectLst/>
                <a:latin typeface="Montserrat Classic" panose="020B0604020202020204" charset="0"/>
                <a:hlinkClick r:id="rId7">
                  <a:extLst>
                    <a:ext uri="{A12FA001-AC4F-418D-AE19-62706E023703}">
                      <ahyp:hlinkClr xmlns:ahyp="http://schemas.microsoft.com/office/drawing/2018/hyperlinkcolor" val="tx"/>
                    </a:ext>
                  </a:extLst>
                </a:hlinkClick>
              </a:rPr>
              <a:t>sa</a:t>
            </a:r>
            <a:r>
              <a:rPr lang="en-GB" sz="900" i="0">
                <a:solidFill>
                  <a:schemeClr val="bg1"/>
                </a:solidFill>
                <a:effectLst/>
                <a:latin typeface="Montserrat Classic" panose="020B0604020202020204" charset="0"/>
                <a:hlinkClick r:id="rId7">
                  <a:extLst>
                    <a:ext uri="{A12FA001-AC4F-418D-AE19-62706E023703}">
                      <ahyp:hlinkClr xmlns:ahyp="http://schemas.microsoft.com/office/drawing/2018/hyperlinkcolor" val="tx"/>
                    </a:ext>
                  </a:extLst>
                </a:hlinkClick>
              </a:rPr>
              <a:t>/2.0</a:t>
            </a:r>
            <a:endParaRPr lang="en-GB" sz="900">
              <a:solidFill>
                <a:schemeClr val="bg1"/>
              </a:solidFill>
              <a:latin typeface="Montserrat Classic" panose="020B0604020202020204" charset="0"/>
            </a:endParaRPr>
          </a:p>
        </p:txBody>
      </p:sp>
      <p:sp>
        <p:nvSpPr>
          <p:cNvPr id="11" name="TextBox 11">
            <a:extLst>
              <a:ext uri="{FF2B5EF4-FFF2-40B4-BE49-F238E27FC236}">
                <a16:creationId xmlns:a16="http://schemas.microsoft.com/office/drawing/2014/main" id="{C751F8E8-9F78-C258-77EC-5C732D59BDCB}"/>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extLst>
      <p:ext uri="{BB962C8B-B14F-4D97-AF65-F5344CB8AC3E}">
        <p14:creationId xmlns:p14="http://schemas.microsoft.com/office/powerpoint/2010/main" val="2232762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0" name="Freeform 10"/>
          <p:cNvSpPr/>
          <p:nvPr/>
        </p:nvSpPr>
        <p:spPr>
          <a:xfrm>
            <a:off x="2016547" y="3590333"/>
            <a:ext cx="6368408" cy="5970007"/>
          </a:xfrm>
          <a:custGeom>
            <a:avLst/>
            <a:gdLst/>
            <a:ahLst/>
            <a:cxnLst/>
            <a:rect l="l" t="t" r="r" b="b"/>
            <a:pathLst>
              <a:path w="6368408" h="5970007">
                <a:moveTo>
                  <a:pt x="0" y="0"/>
                </a:moveTo>
                <a:lnTo>
                  <a:pt x="6368409" y="0"/>
                </a:lnTo>
                <a:lnTo>
                  <a:pt x="6368409" y="5970008"/>
                </a:lnTo>
                <a:lnTo>
                  <a:pt x="0" y="5970008"/>
                </a:lnTo>
                <a:lnTo>
                  <a:pt x="0" y="0"/>
                </a:lnTo>
                <a:close/>
              </a:path>
            </a:pathLst>
          </a:custGeom>
          <a:blipFill>
            <a:blip r:embed="rId5"/>
            <a:stretch>
              <a:fillRect t="-80923" b="-50060"/>
            </a:stretch>
          </a:blipFill>
        </p:spPr>
        <p:txBody>
          <a:bodyPr/>
          <a:lstStyle/>
          <a:p>
            <a:endParaRPr lang="en-GB"/>
          </a:p>
        </p:txBody>
      </p:sp>
      <p:sp>
        <p:nvSpPr>
          <p:cNvPr id="11" name="TextBox 11"/>
          <p:cNvSpPr txBox="1"/>
          <p:nvPr/>
        </p:nvSpPr>
        <p:spPr>
          <a:xfrm>
            <a:off x="9387860" y="4409473"/>
            <a:ext cx="6895552" cy="4255990"/>
          </a:xfrm>
          <a:prstGeom prst="rect">
            <a:avLst/>
          </a:prstGeom>
        </p:spPr>
        <p:txBody>
          <a:bodyPr lIns="0" tIns="0" rIns="0" bIns="0" rtlCol="0" anchor="t">
            <a:spAutoFit/>
          </a:bodyPr>
          <a:lstStyle/>
          <a:p>
            <a:pPr algn="ctr">
              <a:lnSpc>
                <a:spcPts val="4817"/>
              </a:lnSpc>
              <a:spcBef>
                <a:spcPct val="0"/>
              </a:spcBef>
            </a:pPr>
            <a:r>
              <a:rPr lang="en-US" sz="3441" b="1" dirty="0">
                <a:solidFill>
                  <a:srgbClr val="000000"/>
                </a:solidFill>
                <a:latin typeface="Montserrat Classic Bold"/>
                <a:ea typeface="Montserrat Classic Bold"/>
                <a:cs typeface="Montserrat Classic Bold"/>
                <a:sym typeface="Montserrat Classic Bold"/>
              </a:rPr>
              <a:t>Public Awareness and Preparedness: </a:t>
            </a:r>
            <a:r>
              <a:rPr lang="en-US" sz="3441" dirty="0">
                <a:solidFill>
                  <a:srgbClr val="000000"/>
                </a:solidFill>
                <a:latin typeface="Montserrat Classic"/>
                <a:ea typeface="Montserrat Classic"/>
                <a:cs typeface="Montserrat Classic"/>
                <a:sym typeface="Montserrat Classic"/>
              </a:rPr>
              <a:t>Increased efforts to educate the public about flood risks and preparedness measures, aiming to improve community resilience for future events.</a:t>
            </a:r>
          </a:p>
        </p:txBody>
      </p:sp>
      <p:sp>
        <p:nvSpPr>
          <p:cNvPr id="12" name="TextBox 12"/>
          <p:cNvSpPr txBox="1"/>
          <p:nvPr/>
        </p:nvSpPr>
        <p:spPr>
          <a:xfrm>
            <a:off x="7323887" y="2062393"/>
            <a:ext cx="3640226"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RESPONSES:</a:t>
            </a:r>
          </a:p>
        </p:txBody>
      </p:sp>
      <p:sp>
        <p:nvSpPr>
          <p:cNvPr id="15" name="TextBox 20">
            <a:extLst>
              <a:ext uri="{FF2B5EF4-FFF2-40B4-BE49-F238E27FC236}">
                <a16:creationId xmlns:a16="http://schemas.microsoft.com/office/drawing/2014/main" id="{5438C6BE-AB98-D3AB-7CBB-862B6F581672}"/>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13" name="TextBox 11">
            <a:extLst>
              <a:ext uri="{FF2B5EF4-FFF2-40B4-BE49-F238E27FC236}">
                <a16:creationId xmlns:a16="http://schemas.microsoft.com/office/drawing/2014/main" id="{88199158-11E3-0845-572F-80D1932F1E65}"/>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39684" y="7658639"/>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4"/>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1" name="TextBox 11"/>
          <p:cNvSpPr txBox="1"/>
          <p:nvPr/>
        </p:nvSpPr>
        <p:spPr>
          <a:xfrm>
            <a:off x="7729947" y="3207939"/>
            <a:ext cx="9034053" cy="1211678"/>
          </a:xfrm>
          <a:prstGeom prst="rect">
            <a:avLst/>
          </a:prstGeom>
        </p:spPr>
        <p:txBody>
          <a:bodyPr wrap="square" lIns="0" tIns="0" rIns="0" bIns="0" rtlCol="0" anchor="t">
            <a:spAutoFit/>
          </a:bodyPr>
          <a:lstStyle/>
          <a:p>
            <a:pPr algn="l">
              <a:lnSpc>
                <a:spcPts val="5040"/>
              </a:lnSpc>
            </a:pPr>
            <a:r>
              <a:rPr lang="en-US" sz="3600" b="1">
                <a:solidFill>
                  <a:srgbClr val="000000"/>
                </a:solidFill>
                <a:latin typeface="Montserrat Classic Bold"/>
                <a:ea typeface="Montserrat Classic Bold"/>
                <a:cs typeface="Montserrat Classic Bold"/>
                <a:sym typeface="Montserrat Classic Bold"/>
              </a:rPr>
              <a:t>Location: </a:t>
            </a:r>
            <a:r>
              <a:rPr lang="en-US" sz="3600">
                <a:solidFill>
                  <a:srgbClr val="000000"/>
                </a:solidFill>
                <a:latin typeface="Montserrat Classic"/>
                <a:ea typeface="Montserrat Classic"/>
                <a:cs typeface="Montserrat Classic"/>
                <a:sym typeface="Montserrat Classic"/>
              </a:rPr>
              <a:t>Cumbria and Lancashire, located in the Northwest of England.</a:t>
            </a:r>
          </a:p>
        </p:txBody>
      </p:sp>
      <p:sp>
        <p:nvSpPr>
          <p:cNvPr id="12" name="TextBox 12"/>
          <p:cNvSpPr txBox="1"/>
          <p:nvPr/>
        </p:nvSpPr>
        <p:spPr>
          <a:xfrm>
            <a:off x="7741407" y="5067300"/>
            <a:ext cx="10257717" cy="4417684"/>
          </a:xfrm>
          <a:prstGeom prst="rect">
            <a:avLst/>
          </a:prstGeom>
        </p:spPr>
        <p:txBody>
          <a:bodyPr wrap="square" lIns="0" tIns="0" rIns="0" bIns="0" rtlCol="0" anchor="t">
            <a:spAutoFit/>
          </a:bodyPr>
          <a:lstStyle/>
          <a:p>
            <a:pPr algn="l">
              <a:lnSpc>
                <a:spcPts val="5040"/>
              </a:lnSpc>
              <a:spcBef>
                <a:spcPct val="0"/>
              </a:spcBef>
            </a:pPr>
            <a:r>
              <a:rPr lang="en-US" sz="3600">
                <a:solidFill>
                  <a:srgbClr val="000000"/>
                </a:solidFill>
                <a:latin typeface="Montserrat Classic Bold"/>
                <a:ea typeface="Montserrat Classic Bold"/>
                <a:cs typeface="Montserrat Classic Bold"/>
                <a:sym typeface="Montserrat Classic Bold"/>
              </a:rPr>
              <a:t>Many towns across Cumbria and Lancashire were badly affected. The worst hit include: </a:t>
            </a:r>
          </a:p>
          <a:p>
            <a:pPr marL="777240" lvl="1" indent="-388620" algn="l">
              <a:lnSpc>
                <a:spcPts val="5040"/>
              </a:lnSpc>
              <a:buFont typeface="Arial"/>
              <a:buChar char="•"/>
            </a:pPr>
            <a:r>
              <a:rPr lang="en-US" sz="3600">
                <a:solidFill>
                  <a:srgbClr val="000000"/>
                </a:solidFill>
                <a:latin typeface="Montserrat Classic"/>
                <a:ea typeface="Montserrat Classic"/>
                <a:cs typeface="Montserrat Classic"/>
                <a:sym typeface="Montserrat Classic"/>
              </a:rPr>
              <a:t>Keswick </a:t>
            </a:r>
          </a:p>
          <a:p>
            <a:pPr marL="777240" lvl="1" indent="-388620" algn="l">
              <a:lnSpc>
                <a:spcPts val="5040"/>
              </a:lnSpc>
              <a:buFont typeface="Arial"/>
              <a:buChar char="•"/>
            </a:pPr>
            <a:r>
              <a:rPr lang="en-US" sz="3600">
                <a:solidFill>
                  <a:srgbClr val="000000"/>
                </a:solidFill>
                <a:latin typeface="Montserrat Classic"/>
                <a:ea typeface="Montserrat Classic"/>
                <a:cs typeface="Montserrat Classic"/>
                <a:sym typeface="Montserrat Classic"/>
              </a:rPr>
              <a:t>Kendal</a:t>
            </a:r>
          </a:p>
          <a:p>
            <a:pPr marL="777240" lvl="1" indent="-388620" algn="l">
              <a:lnSpc>
                <a:spcPts val="5040"/>
              </a:lnSpc>
              <a:buFont typeface="Arial"/>
              <a:buChar char="•"/>
            </a:pPr>
            <a:r>
              <a:rPr lang="en-US" sz="3600">
                <a:solidFill>
                  <a:srgbClr val="000000"/>
                </a:solidFill>
                <a:latin typeface="Montserrat Classic"/>
                <a:ea typeface="Montserrat Classic"/>
                <a:cs typeface="Montserrat Classic"/>
                <a:sym typeface="Montserrat Classic"/>
              </a:rPr>
              <a:t>Cockermouth </a:t>
            </a:r>
          </a:p>
          <a:p>
            <a:pPr marL="777240" lvl="1" indent="-388620" algn="l">
              <a:lnSpc>
                <a:spcPts val="5040"/>
              </a:lnSpc>
              <a:buFont typeface="Arial"/>
              <a:buChar char="•"/>
            </a:pPr>
            <a:r>
              <a:rPr lang="en-US" sz="3600">
                <a:solidFill>
                  <a:srgbClr val="000000"/>
                </a:solidFill>
                <a:latin typeface="Montserrat Classic"/>
                <a:ea typeface="Montserrat Classic"/>
                <a:cs typeface="Montserrat Classic"/>
                <a:sym typeface="Montserrat Classic"/>
              </a:rPr>
              <a:t>Carlisle</a:t>
            </a:r>
          </a:p>
          <a:p>
            <a:pPr marL="777240" lvl="1" indent="-388620" algn="l">
              <a:lnSpc>
                <a:spcPts val="5040"/>
              </a:lnSpc>
              <a:buFont typeface="Arial"/>
              <a:buChar char="•"/>
            </a:pPr>
            <a:r>
              <a:rPr lang="en-US" sz="3600">
                <a:solidFill>
                  <a:srgbClr val="000000"/>
                </a:solidFill>
                <a:latin typeface="Montserrat Classic"/>
                <a:ea typeface="Montserrat Classic"/>
                <a:cs typeface="Montserrat Classic"/>
                <a:sym typeface="Montserrat Classic"/>
              </a:rPr>
              <a:t>Appleby</a:t>
            </a:r>
          </a:p>
        </p:txBody>
      </p:sp>
      <p:sp>
        <p:nvSpPr>
          <p:cNvPr id="16" name="TextBox 20">
            <a:extLst>
              <a:ext uri="{FF2B5EF4-FFF2-40B4-BE49-F238E27FC236}">
                <a16:creationId xmlns:a16="http://schemas.microsoft.com/office/drawing/2014/main" id="{417DF244-8BA5-FF8B-3BD8-1A5F11FE00C7}"/>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pic>
        <p:nvPicPr>
          <p:cNvPr id="17" name="Picture 16" descr="A map of united kingdom with a red location&#10;&#10;Description automatically generated">
            <a:extLst>
              <a:ext uri="{FF2B5EF4-FFF2-40B4-BE49-F238E27FC236}">
                <a16:creationId xmlns:a16="http://schemas.microsoft.com/office/drawing/2014/main" id="{DD6F43EE-6962-0ED3-425B-8E8E52F25B59}"/>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88875" y="2626877"/>
            <a:ext cx="6948041" cy="7082453"/>
          </a:xfrm>
          <a:prstGeom prst="rect">
            <a:avLst/>
          </a:prstGeom>
        </p:spPr>
      </p:pic>
      <p:sp>
        <p:nvSpPr>
          <p:cNvPr id="18" name="TextBox 17">
            <a:extLst>
              <a:ext uri="{FF2B5EF4-FFF2-40B4-BE49-F238E27FC236}">
                <a16:creationId xmlns:a16="http://schemas.microsoft.com/office/drawing/2014/main" id="{B1E84D64-4014-5ACB-7FBF-8F6A94601856}"/>
              </a:ext>
            </a:extLst>
          </p:cNvPr>
          <p:cNvSpPr txBox="1"/>
          <p:nvPr/>
        </p:nvSpPr>
        <p:spPr>
          <a:xfrm>
            <a:off x="12405223" y="6286500"/>
            <a:ext cx="5425577" cy="1945213"/>
          </a:xfrm>
          <a:prstGeom prst="rect">
            <a:avLst/>
          </a:prstGeom>
          <a:noFill/>
        </p:spPr>
        <p:txBody>
          <a:bodyPr wrap="square" rtlCol="0">
            <a:spAutoFit/>
          </a:bodyPr>
          <a:lstStyle/>
          <a:p>
            <a:pPr marL="777240" lvl="1" indent="-388620" algn="l">
              <a:lnSpc>
                <a:spcPts val="5040"/>
              </a:lnSpc>
              <a:buFont typeface="Arial"/>
              <a:buChar char="•"/>
            </a:pPr>
            <a:r>
              <a:rPr lang="en-US" sz="3600" dirty="0">
                <a:solidFill>
                  <a:srgbClr val="000000"/>
                </a:solidFill>
                <a:latin typeface="Montserrat Classic" panose="020B0604020202020204" charset="0"/>
                <a:ea typeface="Montserrat Classic"/>
                <a:cs typeface="Montserrat Classic"/>
                <a:sym typeface="Montserrat Classic"/>
              </a:rPr>
              <a:t>Lancaster</a:t>
            </a:r>
          </a:p>
          <a:p>
            <a:pPr marL="777240" lvl="1" indent="-388620" algn="l">
              <a:lnSpc>
                <a:spcPts val="5040"/>
              </a:lnSpc>
              <a:buFont typeface="Arial"/>
              <a:buChar char="•"/>
            </a:pPr>
            <a:r>
              <a:rPr lang="en-US" sz="3600" dirty="0">
                <a:solidFill>
                  <a:srgbClr val="000000"/>
                </a:solidFill>
                <a:latin typeface="Montserrat Classic" panose="020B0604020202020204" charset="0"/>
                <a:ea typeface="Montserrat Classic"/>
                <a:cs typeface="Montserrat Classic"/>
                <a:sym typeface="Montserrat Classic"/>
              </a:rPr>
              <a:t>St Michael’s</a:t>
            </a:r>
          </a:p>
          <a:p>
            <a:pPr marL="777240" lvl="1" indent="-388620" algn="l">
              <a:lnSpc>
                <a:spcPts val="5040"/>
              </a:lnSpc>
              <a:buFont typeface="Arial"/>
              <a:buChar char="•"/>
            </a:pPr>
            <a:r>
              <a:rPr lang="en-US" sz="3600" dirty="0">
                <a:solidFill>
                  <a:srgbClr val="000000"/>
                </a:solidFill>
                <a:latin typeface="Montserrat Classic" panose="020B0604020202020204" charset="0"/>
                <a:ea typeface="Montserrat Classic"/>
                <a:cs typeface="Montserrat Classic"/>
                <a:sym typeface="Montserrat Classic"/>
              </a:rPr>
              <a:t>Churchtown</a:t>
            </a:r>
          </a:p>
        </p:txBody>
      </p:sp>
      <p:sp>
        <p:nvSpPr>
          <p:cNvPr id="13" name="TextBox 11">
            <a:extLst>
              <a:ext uri="{FF2B5EF4-FFF2-40B4-BE49-F238E27FC236}">
                <a16:creationId xmlns:a16="http://schemas.microsoft.com/office/drawing/2014/main" id="{FC4D2AA1-F751-8E3C-FC76-6B2310FDE168}"/>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2283142" y="3849053"/>
            <a:ext cx="203835" cy="227648"/>
            <a:chOff x="0" y="0"/>
            <a:chExt cx="271780" cy="303530"/>
          </a:xfrm>
        </p:grpSpPr>
        <p:sp>
          <p:nvSpPr>
            <p:cNvPr id="9" name="Freeform 9"/>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11" name="TextBox 11"/>
          <p:cNvSpPr txBox="1"/>
          <p:nvPr/>
        </p:nvSpPr>
        <p:spPr>
          <a:xfrm>
            <a:off x="9289597" y="4147267"/>
            <a:ext cx="8290540" cy="4856138"/>
          </a:xfrm>
          <a:prstGeom prst="rect">
            <a:avLst/>
          </a:prstGeom>
        </p:spPr>
        <p:txBody>
          <a:bodyPr wrap="square" lIns="0" tIns="0" rIns="0" bIns="0" rtlCol="0" anchor="t">
            <a:spAutoFit/>
          </a:bodyPr>
          <a:lstStyle/>
          <a:p>
            <a:pPr algn="ctr">
              <a:lnSpc>
                <a:spcPts val="4817"/>
              </a:lnSpc>
              <a:spcBef>
                <a:spcPct val="0"/>
              </a:spcBef>
            </a:pPr>
            <a:r>
              <a:rPr lang="en-US" sz="3441" dirty="0">
                <a:solidFill>
                  <a:srgbClr val="000000"/>
                </a:solidFill>
                <a:latin typeface="Montserrat Classic Bold" panose="020B0604020202020204" charset="0"/>
                <a:ea typeface="Montserrat Classic"/>
                <a:cs typeface="Montserrat Classic"/>
                <a:sym typeface="Montserrat Classic"/>
              </a:rPr>
              <a:t>Formation of Community Food Groups: </a:t>
            </a:r>
            <a:r>
              <a:rPr lang="en-GB" sz="3441" dirty="0">
                <a:solidFill>
                  <a:srgbClr val="000000"/>
                </a:solidFill>
                <a:latin typeface="Montserrat Classic"/>
                <a:ea typeface="Montserrat Classic"/>
                <a:cs typeface="Montserrat Classic"/>
                <a:sym typeface="Montserrat Classic"/>
              </a:rPr>
              <a:t>St Michael's Flood Action Group formed after Storm Desmond, advocating for better flood defences and flood risk management in the area, working with local authorities to protect the community from future floods.</a:t>
            </a:r>
            <a:endParaRPr lang="en-US" sz="3441" dirty="0">
              <a:solidFill>
                <a:srgbClr val="000000"/>
              </a:solidFill>
              <a:latin typeface="Montserrat Classic"/>
              <a:ea typeface="Montserrat Classic"/>
              <a:cs typeface="Montserrat Classic"/>
              <a:sym typeface="Montserrat Classic"/>
            </a:endParaRPr>
          </a:p>
        </p:txBody>
      </p:sp>
      <p:sp>
        <p:nvSpPr>
          <p:cNvPr id="12" name="TextBox 12"/>
          <p:cNvSpPr txBox="1"/>
          <p:nvPr/>
        </p:nvSpPr>
        <p:spPr>
          <a:xfrm>
            <a:off x="7323887" y="2062393"/>
            <a:ext cx="3640226"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RESPONSES:</a:t>
            </a:r>
          </a:p>
        </p:txBody>
      </p:sp>
      <p:sp>
        <p:nvSpPr>
          <p:cNvPr id="15" name="TextBox 20">
            <a:extLst>
              <a:ext uri="{FF2B5EF4-FFF2-40B4-BE49-F238E27FC236}">
                <a16:creationId xmlns:a16="http://schemas.microsoft.com/office/drawing/2014/main" id="{5438C6BE-AB98-D3AB-7CBB-862B6F581672}"/>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pic>
        <p:nvPicPr>
          <p:cNvPr id="4098" name="Picture 2" descr="Lee Valley youth hostel - meeting room">
            <a:extLst>
              <a:ext uri="{FF2B5EF4-FFF2-40B4-BE49-F238E27FC236}">
                <a16:creationId xmlns:a16="http://schemas.microsoft.com/office/drawing/2014/main" id="{4DD272B4-735B-CFEC-99B0-3CCE4B4A6C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023" y="3298736"/>
            <a:ext cx="8737600" cy="65532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D44F413-A3F0-6E8E-DF67-A2227F0B449E}"/>
              </a:ext>
            </a:extLst>
          </p:cNvPr>
          <p:cNvSpPr txBox="1"/>
          <p:nvPr/>
        </p:nvSpPr>
        <p:spPr>
          <a:xfrm>
            <a:off x="685800" y="9209141"/>
            <a:ext cx="9389326" cy="430887"/>
          </a:xfrm>
          <a:prstGeom prst="rect">
            <a:avLst/>
          </a:prstGeom>
          <a:noFill/>
        </p:spPr>
        <p:txBody>
          <a:bodyPr wrap="square">
            <a:spAutoFit/>
          </a:bodyPr>
          <a:lstStyle/>
          <a:p>
            <a:r>
              <a:rPr lang="en-GB" sz="1100" i="0">
                <a:solidFill>
                  <a:schemeClr val="bg1"/>
                </a:solidFill>
                <a:effectLst/>
                <a:latin typeface="Montserrat Classic" panose="020B0604020202020204" charset="0"/>
              </a:rPr>
              <a:t>Lee Valley youth hostel - meeting room</a:t>
            </a:r>
            <a:br>
              <a:rPr lang="en-GB" sz="1100">
                <a:solidFill>
                  <a:schemeClr val="bg1"/>
                </a:solidFill>
                <a:latin typeface="Montserrat Classic" panose="020B0604020202020204" charset="0"/>
              </a:rPr>
            </a:br>
            <a:r>
              <a:rPr lang="en-GB" sz="1100" i="0">
                <a:solidFill>
                  <a:schemeClr val="bg1"/>
                </a:solidFill>
                <a:effectLst/>
                <a:latin typeface="Montserrat Classic" panose="020B0604020202020204" charset="0"/>
              </a:rPr>
              <a:t>cc-by-</a:t>
            </a:r>
            <a:r>
              <a:rPr lang="en-GB" sz="1100" i="0" err="1">
                <a:solidFill>
                  <a:schemeClr val="bg1"/>
                </a:solidFill>
                <a:effectLst/>
                <a:latin typeface="Montserrat Classic" panose="020B0604020202020204" charset="0"/>
              </a:rPr>
              <a:t>sa</a:t>
            </a:r>
            <a:r>
              <a:rPr lang="en-GB" sz="1100" i="0">
                <a:solidFill>
                  <a:schemeClr val="bg1"/>
                </a:solidFill>
                <a:effectLst/>
                <a:latin typeface="Montserrat Classic" panose="020B0604020202020204" charset="0"/>
              </a:rPr>
              <a:t>/2.0</a:t>
            </a:r>
            <a:r>
              <a:rPr lang="en-GB" sz="1100" i="0">
                <a:solidFill>
                  <a:schemeClr val="bg1"/>
                </a:solidFill>
                <a:effectLst/>
                <a:highlight>
                  <a:srgbClr val="FFFFFF"/>
                </a:highlight>
                <a:latin typeface="Montserrat Classic" panose="020B0604020202020204" charset="0"/>
              </a:rPr>
              <a:t> - </a:t>
            </a:r>
            <a:r>
              <a:rPr lang="en-GB" sz="1100" i="0">
                <a:solidFill>
                  <a:schemeClr val="bg1"/>
                </a:solidFill>
                <a:effectLst/>
                <a:latin typeface="Montserrat Classic" panose="020B0604020202020204" charset="0"/>
              </a:rPr>
              <a:t>© Stephen Craven</a:t>
            </a:r>
            <a:r>
              <a:rPr lang="en-GB" sz="1100" i="0">
                <a:solidFill>
                  <a:schemeClr val="bg1"/>
                </a:solidFill>
                <a:effectLst/>
                <a:highlight>
                  <a:srgbClr val="FFFFFF"/>
                </a:highlight>
                <a:latin typeface="Montserrat Classic" panose="020B0604020202020204" charset="0"/>
              </a:rPr>
              <a:t> - </a:t>
            </a:r>
            <a:r>
              <a:rPr lang="en-GB" sz="1100" i="0">
                <a:solidFill>
                  <a:schemeClr val="bg1"/>
                </a:solidFill>
                <a:effectLst/>
                <a:latin typeface="Montserrat Classic" panose="020B0604020202020204" charset="0"/>
              </a:rPr>
              <a:t>geograph.org.uk/p/1328524</a:t>
            </a:r>
            <a:endParaRPr lang="en-GB" sz="1100">
              <a:solidFill>
                <a:schemeClr val="bg1"/>
              </a:solidFill>
              <a:latin typeface="Montserrat Classic" panose="020B0604020202020204" charset="0"/>
            </a:endParaRPr>
          </a:p>
        </p:txBody>
      </p:sp>
      <p:sp>
        <p:nvSpPr>
          <p:cNvPr id="10" name="TextBox 11">
            <a:extLst>
              <a:ext uri="{FF2B5EF4-FFF2-40B4-BE49-F238E27FC236}">
                <a16:creationId xmlns:a16="http://schemas.microsoft.com/office/drawing/2014/main" id="{A478DAC6-0EEA-FD78-B9A1-1D7CD73132EC}"/>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extLst>
      <p:ext uri="{BB962C8B-B14F-4D97-AF65-F5344CB8AC3E}">
        <p14:creationId xmlns:p14="http://schemas.microsoft.com/office/powerpoint/2010/main" val="1679440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111109" y="8029844"/>
            <a:ext cx="4148316" cy="2628361"/>
          </a:xfrm>
          <a:custGeom>
            <a:avLst/>
            <a:gdLst/>
            <a:ahLst/>
            <a:cxnLst/>
            <a:rect l="l" t="t" r="r" b="b"/>
            <a:pathLst>
              <a:path w="4148316" h="2628361">
                <a:moveTo>
                  <a:pt x="0" y="0"/>
                </a:moveTo>
                <a:lnTo>
                  <a:pt x="4148316" y="0"/>
                </a:lnTo>
                <a:lnTo>
                  <a:pt x="4148316" y="2628362"/>
                </a:lnTo>
                <a:lnTo>
                  <a:pt x="0" y="2628362"/>
                </a:lnTo>
                <a:lnTo>
                  <a:pt x="0" y="0"/>
                </a:lnTo>
                <a:close/>
              </a:path>
            </a:pathLst>
          </a:custGeom>
          <a:blipFill>
            <a:blip r:embed="rId4"/>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1" name="TextBox 11"/>
          <p:cNvSpPr txBox="1"/>
          <p:nvPr/>
        </p:nvSpPr>
        <p:spPr>
          <a:xfrm>
            <a:off x="2481216" y="4314238"/>
            <a:ext cx="13325568" cy="1979931"/>
          </a:xfrm>
          <a:prstGeom prst="rect">
            <a:avLst/>
          </a:prstGeom>
        </p:spPr>
        <p:txBody>
          <a:bodyPr lIns="0" tIns="0" rIns="0" bIns="0" rtlCol="0" anchor="t">
            <a:spAutoFit/>
          </a:bodyPr>
          <a:lstStyle/>
          <a:p>
            <a:pPr algn="ctr">
              <a:lnSpc>
                <a:spcPts val="5319"/>
              </a:lnSpc>
            </a:pPr>
            <a:r>
              <a:rPr lang="en-US" sz="3799" b="1">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Colour code the responses on your worksheet and sort them into immediate and long-term responses.</a:t>
            </a:r>
          </a:p>
        </p:txBody>
      </p:sp>
      <p:sp>
        <p:nvSpPr>
          <p:cNvPr id="12" name="Freeform 12"/>
          <p:cNvSpPr/>
          <p:nvPr/>
        </p:nvSpPr>
        <p:spPr>
          <a:xfrm>
            <a:off x="15104194" y="4390438"/>
            <a:ext cx="2155106" cy="2414240"/>
          </a:xfrm>
          <a:custGeom>
            <a:avLst/>
            <a:gdLst/>
            <a:ahLst/>
            <a:cxnLst/>
            <a:rect l="l" t="t" r="r" b="b"/>
            <a:pathLst>
              <a:path w="2155106" h="2414240">
                <a:moveTo>
                  <a:pt x="0" y="0"/>
                </a:moveTo>
                <a:lnTo>
                  <a:pt x="2155106" y="0"/>
                </a:lnTo>
                <a:lnTo>
                  <a:pt x="2155106" y="2414240"/>
                </a:lnTo>
                <a:lnTo>
                  <a:pt x="0" y="2414240"/>
                </a:lnTo>
                <a:lnTo>
                  <a:pt x="0" y="0"/>
                </a:lnTo>
                <a:close/>
              </a:path>
            </a:pathLst>
          </a:custGeom>
          <a:blipFill>
            <a:blip r:embed="rId6"/>
            <a:stretch>
              <a:fillRect l="-175504" t="-8301" r="-45209" b="-55878"/>
            </a:stretch>
          </a:blipFill>
        </p:spPr>
        <p:txBody>
          <a:bodyPr/>
          <a:lstStyle/>
          <a:p>
            <a:endParaRPr lang="en-GB"/>
          </a:p>
        </p:txBody>
      </p:sp>
      <p:sp>
        <p:nvSpPr>
          <p:cNvPr id="13" name="TextBox 13"/>
          <p:cNvSpPr txBox="1"/>
          <p:nvPr/>
        </p:nvSpPr>
        <p:spPr>
          <a:xfrm>
            <a:off x="7323887" y="2062393"/>
            <a:ext cx="3640226" cy="754927"/>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RESPONSES:</a:t>
            </a:r>
          </a:p>
        </p:txBody>
      </p:sp>
      <p:sp>
        <p:nvSpPr>
          <p:cNvPr id="16" name="TextBox 20">
            <a:extLst>
              <a:ext uri="{FF2B5EF4-FFF2-40B4-BE49-F238E27FC236}">
                <a16:creationId xmlns:a16="http://schemas.microsoft.com/office/drawing/2014/main" id="{377F3FEF-C5F6-BF1A-0527-4065948B5843}"/>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14" name="TextBox 11">
            <a:extLst>
              <a:ext uri="{FF2B5EF4-FFF2-40B4-BE49-F238E27FC236}">
                <a16:creationId xmlns:a16="http://schemas.microsoft.com/office/drawing/2014/main" id="{4F775B07-D80A-CE12-9793-D9E6FEB0E4EA}"/>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r>
              <a:rPr lang="en-GB"/>
              <a:t>"Emergency Aid: Distribution of emergency supplies, including food, water, and blankets, to affected individuals and families."</a:t>
            </a:r>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Freeform 8"/>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grpSp>
        <p:nvGrpSpPr>
          <p:cNvPr id="9" name="Group 9"/>
          <p:cNvGrpSpPr/>
          <p:nvPr/>
        </p:nvGrpSpPr>
        <p:grpSpPr>
          <a:xfrm>
            <a:off x="706030" y="4052497"/>
            <a:ext cx="434028" cy="420324"/>
            <a:chOff x="0" y="0"/>
            <a:chExt cx="96127" cy="93092"/>
          </a:xfrm>
        </p:grpSpPr>
        <p:sp>
          <p:nvSpPr>
            <p:cNvPr id="10" name="Freeform 10"/>
            <p:cNvSpPr/>
            <p:nvPr/>
          </p:nvSpPr>
          <p:spPr>
            <a:xfrm>
              <a:off x="0" y="0"/>
              <a:ext cx="96127" cy="93092"/>
            </a:xfrm>
            <a:custGeom>
              <a:avLst/>
              <a:gdLst/>
              <a:ahLst/>
              <a:cxnLst/>
              <a:rect l="l" t="t" r="r" b="b"/>
              <a:pathLst>
                <a:path w="96127" h="93092">
                  <a:moveTo>
                    <a:pt x="0" y="0"/>
                  </a:moveTo>
                  <a:lnTo>
                    <a:pt x="96127" y="0"/>
                  </a:lnTo>
                  <a:lnTo>
                    <a:pt x="96127" y="93092"/>
                  </a:lnTo>
                  <a:lnTo>
                    <a:pt x="0" y="93092"/>
                  </a:lnTo>
                  <a:close/>
                </a:path>
              </a:pathLst>
            </a:custGeom>
            <a:solidFill>
              <a:srgbClr val="B8DA0C"/>
            </a:solidFill>
            <a:ln w="9525" cap="sq">
              <a:solidFill>
                <a:srgbClr val="000000"/>
              </a:solidFill>
              <a:prstDash val="solid"/>
              <a:miter/>
            </a:ln>
          </p:spPr>
          <p:txBody>
            <a:bodyPr/>
            <a:lstStyle/>
            <a:p>
              <a:endParaRPr lang="en-GB" dirty="0"/>
            </a:p>
          </p:txBody>
        </p:sp>
        <p:sp>
          <p:nvSpPr>
            <p:cNvPr id="11" name="TextBox 11"/>
            <p:cNvSpPr txBox="1"/>
            <p:nvPr/>
          </p:nvSpPr>
          <p:spPr>
            <a:xfrm>
              <a:off x="0" y="-19050"/>
              <a:ext cx="96127" cy="112142"/>
            </a:xfrm>
            <a:prstGeom prst="rect">
              <a:avLst/>
            </a:prstGeom>
          </p:spPr>
          <p:txBody>
            <a:bodyPr lIns="50800" tIns="50800" rIns="50800" bIns="50800" rtlCol="0" anchor="ctr"/>
            <a:lstStyle/>
            <a:p>
              <a:pPr algn="ctr">
                <a:lnSpc>
                  <a:spcPts val="1679"/>
                </a:lnSpc>
              </a:pPr>
              <a:endParaRPr/>
            </a:p>
          </p:txBody>
        </p:sp>
      </p:grpSp>
      <p:sp>
        <p:nvSpPr>
          <p:cNvPr id="12" name="TextBox 12"/>
          <p:cNvSpPr txBox="1"/>
          <p:nvPr/>
        </p:nvSpPr>
        <p:spPr>
          <a:xfrm>
            <a:off x="1185080" y="4135954"/>
            <a:ext cx="2536696" cy="299171"/>
          </a:xfrm>
          <a:prstGeom prst="rect">
            <a:avLst/>
          </a:prstGeom>
        </p:spPr>
        <p:txBody>
          <a:bodyPr lIns="0" tIns="0" rIns="0" bIns="0" rtlCol="0" anchor="t">
            <a:spAutoFit/>
          </a:bodyPr>
          <a:lstStyle/>
          <a:p>
            <a:pPr algn="ctr">
              <a:lnSpc>
                <a:spcPts val="2405"/>
              </a:lnSpc>
            </a:pPr>
            <a:r>
              <a:rPr lang="en-US" sz="1718" dirty="0">
                <a:solidFill>
                  <a:srgbClr val="000000"/>
                </a:solidFill>
                <a:latin typeface="Montserrat Classic"/>
                <a:ea typeface="Montserrat Classic"/>
                <a:cs typeface="Montserrat Classic"/>
                <a:sym typeface="Montserrat Classic"/>
              </a:rPr>
              <a:t>Immediate Responses</a:t>
            </a:r>
          </a:p>
        </p:txBody>
      </p:sp>
      <p:grpSp>
        <p:nvGrpSpPr>
          <p:cNvPr id="13" name="Group 13"/>
          <p:cNvGrpSpPr/>
          <p:nvPr/>
        </p:nvGrpSpPr>
        <p:grpSpPr>
          <a:xfrm>
            <a:off x="702343" y="3882785"/>
            <a:ext cx="12128619" cy="1281543"/>
            <a:chOff x="-2590077" y="-19050"/>
            <a:chExt cx="2686204" cy="283832"/>
          </a:xfrm>
        </p:grpSpPr>
        <p:sp>
          <p:nvSpPr>
            <p:cNvPr id="14" name="Freeform 14"/>
            <p:cNvSpPr/>
            <p:nvPr/>
          </p:nvSpPr>
          <p:spPr>
            <a:xfrm>
              <a:off x="-2590077" y="171690"/>
              <a:ext cx="96127" cy="93092"/>
            </a:xfrm>
            <a:custGeom>
              <a:avLst/>
              <a:gdLst/>
              <a:ahLst/>
              <a:cxnLst/>
              <a:rect l="l" t="t" r="r" b="b"/>
              <a:pathLst>
                <a:path w="96127" h="93092">
                  <a:moveTo>
                    <a:pt x="0" y="0"/>
                  </a:moveTo>
                  <a:lnTo>
                    <a:pt x="96127" y="0"/>
                  </a:lnTo>
                  <a:lnTo>
                    <a:pt x="96127" y="93092"/>
                  </a:lnTo>
                  <a:lnTo>
                    <a:pt x="0" y="93092"/>
                  </a:lnTo>
                  <a:close/>
                </a:path>
              </a:pathLst>
            </a:custGeom>
            <a:solidFill>
              <a:srgbClr val="70BBD6"/>
            </a:solidFill>
            <a:ln w="9525" cap="sq">
              <a:solidFill>
                <a:srgbClr val="000000"/>
              </a:solidFill>
              <a:prstDash val="solid"/>
              <a:miter/>
            </a:ln>
          </p:spPr>
          <p:txBody>
            <a:bodyPr/>
            <a:lstStyle/>
            <a:p>
              <a:endParaRPr lang="en-GB" dirty="0"/>
            </a:p>
          </p:txBody>
        </p:sp>
        <p:sp>
          <p:nvSpPr>
            <p:cNvPr id="15" name="TextBox 15"/>
            <p:cNvSpPr txBox="1"/>
            <p:nvPr/>
          </p:nvSpPr>
          <p:spPr>
            <a:xfrm>
              <a:off x="0" y="-19050"/>
              <a:ext cx="96127" cy="112142"/>
            </a:xfrm>
            <a:prstGeom prst="rect">
              <a:avLst/>
            </a:prstGeom>
          </p:spPr>
          <p:txBody>
            <a:bodyPr lIns="50800" tIns="50800" rIns="50800" bIns="50800" rtlCol="0" anchor="ctr"/>
            <a:lstStyle/>
            <a:p>
              <a:pPr algn="ctr">
                <a:lnSpc>
                  <a:spcPts val="1679"/>
                </a:lnSpc>
              </a:pPr>
              <a:endParaRPr/>
            </a:p>
          </p:txBody>
        </p:sp>
      </p:grpSp>
      <p:sp>
        <p:nvSpPr>
          <p:cNvPr id="16" name="TextBox 16"/>
          <p:cNvSpPr txBox="1"/>
          <p:nvPr/>
        </p:nvSpPr>
        <p:spPr>
          <a:xfrm>
            <a:off x="1149062" y="4840350"/>
            <a:ext cx="2608732" cy="299171"/>
          </a:xfrm>
          <a:prstGeom prst="rect">
            <a:avLst/>
          </a:prstGeom>
        </p:spPr>
        <p:txBody>
          <a:bodyPr lIns="0" tIns="0" rIns="0" bIns="0" rtlCol="0" anchor="t">
            <a:spAutoFit/>
          </a:bodyPr>
          <a:lstStyle/>
          <a:p>
            <a:pPr algn="ctr">
              <a:lnSpc>
                <a:spcPts val="2405"/>
              </a:lnSpc>
            </a:pPr>
            <a:r>
              <a:rPr lang="en-US" sz="1718" dirty="0">
                <a:solidFill>
                  <a:srgbClr val="000000"/>
                </a:solidFill>
                <a:latin typeface="Montserrat Classic"/>
                <a:ea typeface="Montserrat Classic"/>
                <a:cs typeface="Montserrat Classic"/>
                <a:sym typeface="Montserrat Classic"/>
              </a:rPr>
              <a:t>Long-Term Responses</a:t>
            </a:r>
          </a:p>
        </p:txBody>
      </p:sp>
      <p:sp>
        <p:nvSpPr>
          <p:cNvPr id="17" name="TextBox 17"/>
          <p:cNvSpPr txBox="1"/>
          <p:nvPr/>
        </p:nvSpPr>
        <p:spPr>
          <a:xfrm>
            <a:off x="702343" y="2993331"/>
            <a:ext cx="3640226" cy="754927"/>
          </a:xfrm>
          <a:prstGeom prst="rect">
            <a:avLst/>
          </a:prstGeom>
        </p:spPr>
        <p:txBody>
          <a:bodyPr lIns="0" tIns="0" rIns="0" bIns="0" rtlCol="0" anchor="t">
            <a:spAutoFit/>
          </a:bodyPr>
          <a:lstStyle/>
          <a:p>
            <a:pPr algn="ctr">
              <a:lnSpc>
                <a:spcPts val="6159"/>
              </a:lnSpc>
              <a:spcBef>
                <a:spcPct val="0"/>
              </a:spcBef>
            </a:pPr>
            <a:r>
              <a:rPr lang="en-US" sz="4399" b="1" dirty="0">
                <a:solidFill>
                  <a:srgbClr val="000000"/>
                </a:solidFill>
                <a:latin typeface="Montserrat Classic Bold"/>
                <a:ea typeface="Montserrat Classic Bold"/>
                <a:cs typeface="Montserrat Classic Bold"/>
                <a:sym typeface="Montserrat Classic Bold"/>
              </a:rPr>
              <a:t>RESPONSES:</a:t>
            </a:r>
          </a:p>
        </p:txBody>
      </p:sp>
      <p:sp>
        <p:nvSpPr>
          <p:cNvPr id="20" name="TextBox 20">
            <a:extLst>
              <a:ext uri="{FF2B5EF4-FFF2-40B4-BE49-F238E27FC236}">
                <a16:creationId xmlns:a16="http://schemas.microsoft.com/office/drawing/2014/main" id="{562BB4C7-E739-DDE9-DFD8-F5DDAE246E00}"/>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pic>
        <p:nvPicPr>
          <p:cNvPr id="25" name="Picture 24">
            <a:extLst>
              <a:ext uri="{FF2B5EF4-FFF2-40B4-BE49-F238E27FC236}">
                <a16:creationId xmlns:a16="http://schemas.microsoft.com/office/drawing/2014/main" id="{819CF0F4-F1E5-E758-3A4C-6679EA1232AC}"/>
              </a:ext>
            </a:extLst>
          </p:cNvPr>
          <p:cNvPicPr>
            <a:picLocks noChangeAspect="1"/>
          </p:cNvPicPr>
          <p:nvPr/>
        </p:nvPicPr>
        <p:blipFill>
          <a:blip r:embed="rId5"/>
          <a:stretch>
            <a:fillRect/>
          </a:stretch>
        </p:blipFill>
        <p:spPr>
          <a:xfrm>
            <a:off x="4896550" y="2049186"/>
            <a:ext cx="8494900" cy="8060768"/>
          </a:xfrm>
          <a:prstGeom prst="rect">
            <a:avLst/>
          </a:prstGeom>
        </p:spPr>
      </p:pic>
      <p:sp>
        <p:nvSpPr>
          <p:cNvPr id="7" name="TextBox 11">
            <a:extLst>
              <a:ext uri="{FF2B5EF4-FFF2-40B4-BE49-F238E27FC236}">
                <a16:creationId xmlns:a16="http://schemas.microsoft.com/office/drawing/2014/main" id="{B84BD679-50FD-A5E4-DCBE-C30CA9E97D9F}"/>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3"/>
            <a:stretch>
              <a:fillRect l="-21116" r="-19874" b="-67942"/>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733427" y="2716160"/>
            <a:ext cx="3408528" cy="717889"/>
          </a:xfrm>
          <a:prstGeom prst="rect">
            <a:avLst/>
          </a:prstGeom>
        </p:spPr>
        <p:txBody>
          <a:bodyPr wrap="square" lIns="0" tIns="0" rIns="0" bIns="0" rtlCol="0" anchor="t">
            <a:spAutoFit/>
          </a:bodyPr>
          <a:lstStyle/>
          <a:p>
            <a:pPr>
              <a:lnSpc>
                <a:spcPts val="6299"/>
              </a:lnSpc>
            </a:pPr>
            <a:r>
              <a:rPr lang="en-US" sz="4500" b="1">
                <a:solidFill>
                  <a:srgbClr val="000000"/>
                </a:solidFill>
                <a:latin typeface="Montserrat Classic Bold"/>
                <a:ea typeface="Montserrat Classic Bold"/>
                <a:cs typeface="Montserrat Classic Bold"/>
                <a:sym typeface="Montserrat Classic Bold"/>
              </a:rPr>
              <a:t>PLENARY:</a:t>
            </a:r>
          </a:p>
        </p:txBody>
      </p:sp>
      <p:sp>
        <p:nvSpPr>
          <p:cNvPr id="9" name="Freeform 9"/>
          <p:cNvSpPr/>
          <p:nvPr/>
        </p:nvSpPr>
        <p:spPr>
          <a:xfrm>
            <a:off x="3102726" y="3487619"/>
            <a:ext cx="11452835" cy="6963721"/>
          </a:xfrm>
          <a:custGeom>
            <a:avLst/>
            <a:gdLst/>
            <a:ahLst/>
            <a:cxnLst/>
            <a:rect l="l" t="t" r="r" b="b"/>
            <a:pathLst>
              <a:path w="11452835" h="6963721">
                <a:moveTo>
                  <a:pt x="0" y="0"/>
                </a:moveTo>
                <a:lnTo>
                  <a:pt x="11452834" y="0"/>
                </a:lnTo>
                <a:lnTo>
                  <a:pt x="11452834" y="6963721"/>
                </a:lnTo>
                <a:lnTo>
                  <a:pt x="0" y="696372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TextBox 10"/>
          <p:cNvSpPr txBox="1"/>
          <p:nvPr/>
        </p:nvSpPr>
        <p:spPr>
          <a:xfrm>
            <a:off x="3737782" y="5336437"/>
            <a:ext cx="9911022" cy="2698248"/>
          </a:xfrm>
          <a:prstGeom prst="rect">
            <a:avLst/>
          </a:prstGeom>
        </p:spPr>
        <p:txBody>
          <a:bodyPr lIns="0" tIns="0" rIns="0" bIns="0" rtlCol="0" anchor="t">
            <a:spAutoFit/>
          </a:bodyPr>
          <a:lstStyle/>
          <a:p>
            <a:pPr algn="ctr">
              <a:lnSpc>
                <a:spcPts val="7240"/>
              </a:lnSpc>
            </a:pPr>
            <a:r>
              <a:rPr lang="en-US" sz="5172" b="1" dirty="0">
                <a:solidFill>
                  <a:srgbClr val="000000"/>
                </a:solidFill>
                <a:latin typeface="Montserrat Classic Bold"/>
                <a:ea typeface="Montserrat Classic Bold"/>
                <a:cs typeface="Montserrat Classic Bold"/>
                <a:sym typeface="Montserrat Classic Bold"/>
              </a:rPr>
              <a:t>What is the difference between weather and climate?</a:t>
            </a:r>
          </a:p>
        </p:txBody>
      </p:sp>
      <p:sp>
        <p:nvSpPr>
          <p:cNvPr id="11" name="TextBox 11"/>
          <p:cNvSpPr txBox="1"/>
          <p:nvPr/>
        </p:nvSpPr>
        <p:spPr>
          <a:xfrm>
            <a:off x="733427" y="3478094"/>
            <a:ext cx="4866746" cy="1260935"/>
          </a:xfrm>
          <a:prstGeom prst="rect">
            <a:avLst/>
          </a:prstGeom>
        </p:spPr>
        <p:txBody>
          <a:bodyPr lIns="0" tIns="0" rIns="0" bIns="0" rtlCol="0" anchor="t">
            <a:spAutoFit/>
          </a:bodyPr>
          <a:lstStyle/>
          <a:p>
            <a:pPr algn="l">
              <a:lnSpc>
                <a:spcPts val="5039"/>
              </a:lnSpc>
              <a:spcBef>
                <a:spcPct val="0"/>
              </a:spcBef>
            </a:pPr>
            <a:r>
              <a:rPr lang="en-US" sz="3599">
                <a:solidFill>
                  <a:srgbClr val="000000"/>
                </a:solidFill>
                <a:latin typeface="Montserrat Classic"/>
                <a:ea typeface="Montserrat Classic"/>
                <a:cs typeface="Montserrat Classic"/>
                <a:sym typeface="Montserrat Classic"/>
              </a:rPr>
              <a:t>Before next lesson, have a think about...</a:t>
            </a:r>
          </a:p>
        </p:txBody>
      </p:sp>
      <p:sp>
        <p:nvSpPr>
          <p:cNvPr id="15" name="TextBox 20">
            <a:extLst>
              <a:ext uri="{FF2B5EF4-FFF2-40B4-BE49-F238E27FC236}">
                <a16:creationId xmlns:a16="http://schemas.microsoft.com/office/drawing/2014/main" id="{6362FF68-A817-746F-178C-658A8FBCBBCB}"/>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12" name="TextBox 11">
            <a:extLst>
              <a:ext uri="{FF2B5EF4-FFF2-40B4-BE49-F238E27FC236}">
                <a16:creationId xmlns:a16="http://schemas.microsoft.com/office/drawing/2014/main" id="{0F6F28AB-33A2-5247-4BD6-64BC11E75854}"/>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4" name="Group 4"/>
          <p:cNvGrpSpPr/>
          <p:nvPr/>
        </p:nvGrpSpPr>
        <p:grpSpPr>
          <a:xfrm>
            <a:off x="0" y="651219"/>
            <a:ext cx="18775720" cy="1250020"/>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656153" y="2917016"/>
            <a:ext cx="6026602" cy="717889"/>
          </a:xfrm>
          <a:prstGeom prst="rect">
            <a:avLst/>
          </a:prstGeom>
        </p:spPr>
        <p:txBody>
          <a:bodyPr wrap="square" lIns="0" tIns="0" rIns="0" bIns="0" rtlCol="0" anchor="t">
            <a:spAutoFit/>
          </a:bodyPr>
          <a:lstStyle/>
          <a:p>
            <a:pPr>
              <a:lnSpc>
                <a:spcPts val="6299"/>
              </a:lnSpc>
            </a:pPr>
            <a:r>
              <a:rPr lang="en-US" sz="4500" b="1" dirty="0">
                <a:solidFill>
                  <a:srgbClr val="000000"/>
                </a:solidFill>
                <a:latin typeface="Montserrat Classic Bold"/>
                <a:ea typeface="Montserrat Classic Bold"/>
                <a:cs typeface="Montserrat Classic Bold"/>
                <a:sym typeface="Montserrat Classic Bold"/>
              </a:rPr>
              <a:t>Homework Task :</a:t>
            </a:r>
          </a:p>
        </p:txBody>
      </p:sp>
      <p:sp>
        <p:nvSpPr>
          <p:cNvPr id="11" name="TextBox 11"/>
          <p:cNvSpPr txBox="1"/>
          <p:nvPr/>
        </p:nvSpPr>
        <p:spPr>
          <a:xfrm>
            <a:off x="755879" y="3338001"/>
            <a:ext cx="8550047" cy="6664389"/>
          </a:xfrm>
          <a:prstGeom prst="rect">
            <a:avLst/>
          </a:prstGeom>
        </p:spPr>
        <p:txBody>
          <a:bodyPr wrap="square" lIns="0" tIns="0" rIns="0" bIns="0" rtlCol="0" anchor="t">
            <a:spAutoFit/>
          </a:bodyPr>
          <a:lstStyle/>
          <a:p>
            <a:br>
              <a:rPr lang="en-GB" sz="3600" dirty="0">
                <a:latin typeface="Montserrat Classic" panose="020B0604020202020204" charset="0"/>
              </a:rPr>
            </a:br>
            <a:r>
              <a:rPr lang="en-GB" sz="3600" dirty="0">
                <a:latin typeface="Montserrat Classic" panose="020B0604020202020204" charset="0"/>
              </a:rPr>
              <a:t>Write a newspaper article about the 2015 Cumbria floods.</a:t>
            </a:r>
          </a:p>
          <a:p>
            <a:endParaRPr lang="en-GB" sz="3600" dirty="0">
              <a:latin typeface="Montserrat Classic" panose="020B0604020202020204" charset="0"/>
            </a:endParaRPr>
          </a:p>
          <a:p>
            <a:pPr marL="571500" indent="-571500">
              <a:buFont typeface="Arial" panose="020B0604020202020204" pitchFamily="34" charset="0"/>
              <a:buChar char="•"/>
            </a:pPr>
            <a:r>
              <a:rPr lang="en-GB" sz="3600" dirty="0">
                <a:latin typeface="Montserrat Classic" panose="020B0604020202020204" charset="0"/>
              </a:rPr>
              <a:t>Include information on the causes of the floods.</a:t>
            </a:r>
          </a:p>
          <a:p>
            <a:pPr marL="571500" indent="-571500">
              <a:buFont typeface="Arial" panose="020B0604020202020204" pitchFamily="34" charset="0"/>
              <a:buChar char="•"/>
            </a:pPr>
            <a:r>
              <a:rPr lang="en-GB" sz="3600" dirty="0">
                <a:latin typeface="Montserrat Classic" panose="020B0604020202020204" charset="0"/>
              </a:rPr>
              <a:t>Explain the effects on people, communities, and the environment.</a:t>
            </a:r>
          </a:p>
          <a:p>
            <a:pPr marL="571500" indent="-571500">
              <a:buFont typeface="Arial" panose="020B0604020202020204" pitchFamily="34" charset="0"/>
              <a:buChar char="•"/>
            </a:pPr>
            <a:r>
              <a:rPr lang="en-GB" sz="3600" dirty="0">
                <a:latin typeface="Montserrat Classic" panose="020B0604020202020204" charset="0"/>
              </a:rPr>
              <a:t>Use the knowledge from today's lesson to support your article.</a:t>
            </a:r>
          </a:p>
          <a:p>
            <a:pPr algn="l">
              <a:lnSpc>
                <a:spcPts val="5039"/>
              </a:lnSpc>
              <a:spcBef>
                <a:spcPct val="0"/>
              </a:spcBef>
            </a:pPr>
            <a:endParaRPr lang="en-US" sz="3599" dirty="0">
              <a:solidFill>
                <a:srgbClr val="000000"/>
              </a:solidFill>
              <a:latin typeface="Montserrat Classic"/>
              <a:ea typeface="Montserrat Classic"/>
              <a:cs typeface="Montserrat Classic"/>
              <a:sym typeface="Montserrat Classic"/>
            </a:endParaRPr>
          </a:p>
        </p:txBody>
      </p:sp>
      <p:sp>
        <p:nvSpPr>
          <p:cNvPr id="15" name="TextBox 20">
            <a:extLst>
              <a:ext uri="{FF2B5EF4-FFF2-40B4-BE49-F238E27FC236}">
                <a16:creationId xmlns:a16="http://schemas.microsoft.com/office/drawing/2014/main" id="{6362FF68-A817-746F-178C-658A8FBCBBCB}"/>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pic>
        <p:nvPicPr>
          <p:cNvPr id="14" name="Picture 13" descr="A newspaper with text and images&#10;&#10;Description automatically generated">
            <a:extLst>
              <a:ext uri="{FF2B5EF4-FFF2-40B4-BE49-F238E27FC236}">
                <a16:creationId xmlns:a16="http://schemas.microsoft.com/office/drawing/2014/main" id="{F7BE285B-54C3-9920-2570-577D87406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06797">
            <a:off x="9508352" y="2270891"/>
            <a:ext cx="8718063" cy="6287484"/>
          </a:xfrm>
          <a:prstGeom prst="rect">
            <a:avLst/>
          </a:prstGeom>
        </p:spPr>
      </p:pic>
      <p:sp>
        <p:nvSpPr>
          <p:cNvPr id="3" name="Freeform 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9" name="TextBox 11">
            <a:extLst>
              <a:ext uri="{FF2B5EF4-FFF2-40B4-BE49-F238E27FC236}">
                <a16:creationId xmlns:a16="http://schemas.microsoft.com/office/drawing/2014/main" id="{F59BDFB6-B004-D568-CD9C-BC0B30800229}"/>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extLst>
      <p:ext uri="{BB962C8B-B14F-4D97-AF65-F5344CB8AC3E}">
        <p14:creationId xmlns:p14="http://schemas.microsoft.com/office/powerpoint/2010/main" val="3937360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CD379-EAAD-9E67-9EE6-897DD887F9A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CE6E4BB-DD51-809A-6B03-0DAC70A97908}"/>
              </a:ext>
            </a:extLst>
          </p:cNvPr>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4" name="Group 4">
            <a:extLst>
              <a:ext uri="{FF2B5EF4-FFF2-40B4-BE49-F238E27FC236}">
                <a16:creationId xmlns:a16="http://schemas.microsoft.com/office/drawing/2014/main" id="{7260F7FD-2497-CFEE-C945-CB54084B24A7}"/>
              </a:ext>
            </a:extLst>
          </p:cNvPr>
          <p:cNvGrpSpPr/>
          <p:nvPr/>
        </p:nvGrpSpPr>
        <p:grpSpPr>
          <a:xfrm>
            <a:off x="0" y="651219"/>
            <a:ext cx="18775720" cy="1250020"/>
            <a:chOff x="0" y="0"/>
            <a:chExt cx="7425681" cy="494375"/>
          </a:xfrm>
        </p:grpSpPr>
        <p:sp>
          <p:nvSpPr>
            <p:cNvPr id="5" name="Freeform 5">
              <a:extLst>
                <a:ext uri="{FF2B5EF4-FFF2-40B4-BE49-F238E27FC236}">
                  <a16:creationId xmlns:a16="http://schemas.microsoft.com/office/drawing/2014/main" id="{E9435AD8-39BC-EEC3-682F-519754A25888}"/>
                </a:ext>
              </a:extLst>
            </p:cNvPr>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a:extLst>
                <a:ext uri="{FF2B5EF4-FFF2-40B4-BE49-F238E27FC236}">
                  <a16:creationId xmlns:a16="http://schemas.microsoft.com/office/drawing/2014/main" id="{1F3D52B6-0F9C-DED9-0C05-3EE0BD7D1C93}"/>
                </a:ext>
              </a:extLst>
            </p:cNvPr>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a:extLst>
              <a:ext uri="{FF2B5EF4-FFF2-40B4-BE49-F238E27FC236}">
                <a16:creationId xmlns:a16="http://schemas.microsoft.com/office/drawing/2014/main" id="{88E5DA26-DE9D-C36B-7278-D06716ECF63D}"/>
              </a:ext>
            </a:extLst>
          </p:cNvPr>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5" name="TextBox 20">
            <a:extLst>
              <a:ext uri="{FF2B5EF4-FFF2-40B4-BE49-F238E27FC236}">
                <a16:creationId xmlns:a16="http://schemas.microsoft.com/office/drawing/2014/main" id="{1F53CDBD-7D02-429D-4638-871051A30F57}"/>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3" name="Freeform 3">
            <a:extLst>
              <a:ext uri="{FF2B5EF4-FFF2-40B4-BE49-F238E27FC236}">
                <a16:creationId xmlns:a16="http://schemas.microsoft.com/office/drawing/2014/main" id="{FD648A57-9FF3-B219-6099-DC7F7739123F}"/>
              </a:ext>
            </a:extLst>
          </p:cNvPr>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9" name="TextBox 11">
            <a:extLst>
              <a:ext uri="{FF2B5EF4-FFF2-40B4-BE49-F238E27FC236}">
                <a16:creationId xmlns:a16="http://schemas.microsoft.com/office/drawing/2014/main" id="{9D0B3AEA-A036-576E-3911-21E87EBAF078}"/>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
        <p:nvSpPr>
          <p:cNvPr id="10" name="TextBox 11">
            <a:extLst>
              <a:ext uri="{FF2B5EF4-FFF2-40B4-BE49-F238E27FC236}">
                <a16:creationId xmlns:a16="http://schemas.microsoft.com/office/drawing/2014/main" id="{A2D60AFE-B560-49B2-4707-C08717518317}"/>
              </a:ext>
            </a:extLst>
          </p:cNvPr>
          <p:cNvSpPr txBox="1"/>
          <p:nvPr/>
        </p:nvSpPr>
        <p:spPr>
          <a:xfrm>
            <a:off x="4531273" y="3747557"/>
            <a:ext cx="13075142" cy="1704342"/>
          </a:xfrm>
          <a:prstGeom prst="rect">
            <a:avLst/>
          </a:prstGeom>
        </p:spPr>
        <p:txBody>
          <a:bodyPr lIns="0" tIns="0" rIns="0" bIns="0" rtlCol="0" anchor="t">
            <a:spAutoFit/>
          </a:bodyPr>
          <a:lstStyle/>
          <a:p>
            <a:pPr algn="ctr">
              <a:lnSpc>
                <a:spcPts val="6859"/>
              </a:lnSpc>
              <a:spcBef>
                <a:spcPct val="0"/>
              </a:spcBef>
            </a:pPr>
            <a:r>
              <a:rPr lang="en-US" sz="4899" b="1" dirty="0">
                <a:solidFill>
                  <a:srgbClr val="000000"/>
                </a:solidFill>
                <a:latin typeface="Montserrat Classic Bold"/>
                <a:ea typeface="Montserrat Classic Bold"/>
                <a:cs typeface="Montserrat Classic Bold"/>
                <a:sym typeface="Montserrat Classic Bold"/>
              </a:rPr>
              <a:t>These lessons have been produced by </a:t>
            </a:r>
            <a:r>
              <a:rPr lang="en-US" sz="4899" b="1" u="sng" dirty="0">
                <a:solidFill>
                  <a:srgbClr val="1C78B6"/>
                </a:solidFill>
                <a:latin typeface="Montserrat Classic Bold"/>
                <a:ea typeface="Montserrat Classic Bold"/>
                <a:cs typeface="Montserrat Classic Bold"/>
                <a:sym typeface="Montserrat Classic Bold"/>
                <a:hlinkClick r:id="rId5" tooltip="https://thefloodhubpeople.co.uk"/>
              </a:rPr>
              <a:t>The Flood Hub People</a:t>
            </a:r>
            <a:r>
              <a:rPr lang="en-US" sz="4899" b="1" dirty="0">
                <a:solidFill>
                  <a:srgbClr val="000000"/>
                </a:solidFill>
                <a:latin typeface="Montserrat Classic Bold"/>
                <a:ea typeface="Montserrat Classic Bold"/>
                <a:cs typeface="Montserrat Classic Bold"/>
                <a:sym typeface="Montserrat Classic Bold"/>
              </a:rPr>
              <a:t> for The Flood Hub.</a:t>
            </a:r>
          </a:p>
        </p:txBody>
      </p:sp>
      <p:sp>
        <p:nvSpPr>
          <p:cNvPr id="12" name="Freeform 8">
            <a:extLst>
              <a:ext uri="{FF2B5EF4-FFF2-40B4-BE49-F238E27FC236}">
                <a16:creationId xmlns:a16="http://schemas.microsoft.com/office/drawing/2014/main" id="{51415DD7-848A-8D5B-F22A-9A76C5146342}"/>
              </a:ext>
            </a:extLst>
          </p:cNvPr>
          <p:cNvSpPr/>
          <p:nvPr/>
        </p:nvSpPr>
        <p:spPr>
          <a:xfrm>
            <a:off x="702289" y="4049093"/>
            <a:ext cx="3252733" cy="3205253"/>
          </a:xfrm>
          <a:custGeom>
            <a:avLst/>
            <a:gdLst/>
            <a:ahLst/>
            <a:cxnLst/>
            <a:rect l="l" t="t" r="r" b="b"/>
            <a:pathLst>
              <a:path w="3252733" h="3205253">
                <a:moveTo>
                  <a:pt x="0" y="0"/>
                </a:moveTo>
                <a:lnTo>
                  <a:pt x="3252732" y="0"/>
                </a:lnTo>
                <a:lnTo>
                  <a:pt x="3252732" y="3205253"/>
                </a:lnTo>
                <a:lnTo>
                  <a:pt x="0" y="3205253"/>
                </a:lnTo>
                <a:lnTo>
                  <a:pt x="0" y="0"/>
                </a:lnTo>
                <a:close/>
              </a:path>
            </a:pathLst>
          </a:custGeom>
          <a:blipFill>
            <a:blip r:embed="rId6"/>
            <a:stretch>
              <a:fillRect r="-1459" b="-2962"/>
            </a:stretch>
          </a:blipFill>
        </p:spPr>
        <p:txBody>
          <a:bodyPr/>
          <a:lstStyle/>
          <a:p>
            <a:endParaRPr lang="en-GB"/>
          </a:p>
        </p:txBody>
      </p:sp>
      <p:sp>
        <p:nvSpPr>
          <p:cNvPr id="13" name="TextBox 12">
            <a:extLst>
              <a:ext uri="{FF2B5EF4-FFF2-40B4-BE49-F238E27FC236}">
                <a16:creationId xmlns:a16="http://schemas.microsoft.com/office/drawing/2014/main" id="{84C588BF-A9ED-9AD5-6134-9302F6B054F7}"/>
              </a:ext>
            </a:extLst>
          </p:cNvPr>
          <p:cNvSpPr txBox="1"/>
          <p:nvPr/>
        </p:nvSpPr>
        <p:spPr>
          <a:xfrm>
            <a:off x="5200931" y="6183939"/>
            <a:ext cx="11735828" cy="1261111"/>
          </a:xfrm>
          <a:prstGeom prst="rect">
            <a:avLst/>
          </a:prstGeom>
        </p:spPr>
        <p:txBody>
          <a:bodyPr lIns="0" tIns="0" rIns="0" bIns="0" rtlCol="0" anchor="t">
            <a:spAutoFit/>
          </a:bodyPr>
          <a:lstStyle/>
          <a:p>
            <a:pPr algn="ctr">
              <a:lnSpc>
                <a:spcPts val="5039"/>
              </a:lnSpc>
              <a:spcBef>
                <a:spcPct val="0"/>
              </a:spcBef>
            </a:pPr>
            <a:r>
              <a:rPr lang="en-US" sz="3599" b="1" dirty="0">
                <a:solidFill>
                  <a:srgbClr val="000000"/>
                </a:solidFill>
                <a:latin typeface="Montserrat Classic Bold"/>
                <a:ea typeface="Montserrat Classic Bold"/>
                <a:cs typeface="Montserrat Classic Bold"/>
                <a:sym typeface="Montserrat Classic Bold"/>
              </a:rPr>
              <a:t>Scan the QR code to access our Learning section. Or visit here: </a:t>
            </a:r>
            <a:r>
              <a:rPr lang="en-US" sz="3599" b="1" u="sng" dirty="0">
                <a:solidFill>
                  <a:srgbClr val="1C78B6"/>
                </a:solidFill>
                <a:latin typeface="Montserrat Classic Bold"/>
                <a:ea typeface="Montserrat Classic Bold"/>
                <a:cs typeface="Montserrat Classic Bold"/>
                <a:sym typeface="Montserrat Classic Bold"/>
                <a:hlinkClick r:id="rId7" tooltip="https://thefloodhub.co.uk/learning/"/>
              </a:rPr>
              <a:t>https://thefloodhub.co.uk/learning/</a:t>
            </a:r>
          </a:p>
        </p:txBody>
      </p:sp>
    </p:spTree>
    <p:extLst>
      <p:ext uri="{BB962C8B-B14F-4D97-AF65-F5344CB8AC3E}">
        <p14:creationId xmlns:p14="http://schemas.microsoft.com/office/powerpoint/2010/main" val="585936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3">
              <a:alphaModFix amt="10999"/>
            </a:blip>
            <a:stretch>
              <a:fillRect/>
            </a:stretch>
          </a:blipFill>
        </p:spPr>
        <p:txBody>
          <a:bodyPr/>
          <a:lstStyle/>
          <a:p>
            <a:endParaRPr lang="en-GB" dirty="0"/>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pic>
        <p:nvPicPr>
          <p:cNvPr id="22" name="Picture 21" descr="A map of the country&#10;&#10;Description automatically generated">
            <a:extLst>
              <a:ext uri="{FF2B5EF4-FFF2-40B4-BE49-F238E27FC236}">
                <a16:creationId xmlns:a16="http://schemas.microsoft.com/office/drawing/2014/main" id="{2E2B1984-D118-FC9D-907B-51093027FCB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363200" y="2324100"/>
            <a:ext cx="7114895" cy="7644276"/>
          </a:xfrm>
          <a:prstGeom prst="rect">
            <a:avLst/>
          </a:prstGeom>
        </p:spPr>
      </p:pic>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383544" y="8128471"/>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6"/>
            <a:stretch>
              <a:fillRect l="-25363" t="-23128" r="-49588" b="-152995"/>
            </a:stretch>
          </a:blipFill>
        </p:spPr>
        <p:txBody>
          <a:bodyPr/>
          <a:lstStyle/>
          <a:p>
            <a:endParaRPr lang="en-GB"/>
          </a:p>
        </p:txBody>
      </p:sp>
      <p:sp>
        <p:nvSpPr>
          <p:cNvPr id="11" name="Freeform 11"/>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2" name="TextBox 12"/>
          <p:cNvSpPr txBox="1"/>
          <p:nvPr/>
        </p:nvSpPr>
        <p:spPr>
          <a:xfrm>
            <a:off x="743201" y="2643790"/>
            <a:ext cx="9558704" cy="2646681"/>
          </a:xfrm>
          <a:prstGeom prst="rect">
            <a:avLst/>
          </a:prstGeom>
        </p:spPr>
        <p:txBody>
          <a:bodyPr lIns="0" tIns="0" rIns="0" bIns="0" rtlCol="0" anchor="t">
            <a:spAutoFit/>
          </a:bodyPr>
          <a:lstStyle/>
          <a:p>
            <a:pPr algn="ctr">
              <a:lnSpc>
                <a:spcPts val="5319"/>
              </a:lnSpc>
            </a:pPr>
            <a:r>
              <a:rPr lang="en-US" sz="3799" b="1">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a:solidFill>
                  <a:srgbClr val="000000"/>
                </a:solidFill>
                <a:latin typeface="Montserrat Classic"/>
                <a:ea typeface="Montserrat Classic"/>
                <a:cs typeface="Montserrat Classic"/>
                <a:sym typeface="Montserrat Classic"/>
              </a:rPr>
              <a:t> Using your atlas, mark the worst affected towns and villages onto the clear map provided on your worksheet.</a:t>
            </a:r>
          </a:p>
        </p:txBody>
      </p:sp>
      <p:sp>
        <p:nvSpPr>
          <p:cNvPr id="13" name="Freeform 13"/>
          <p:cNvSpPr/>
          <p:nvPr/>
        </p:nvSpPr>
        <p:spPr>
          <a:xfrm flipH="1">
            <a:off x="229954" y="4635304"/>
            <a:ext cx="2155106" cy="2414240"/>
          </a:xfrm>
          <a:custGeom>
            <a:avLst/>
            <a:gdLst/>
            <a:ahLst/>
            <a:cxnLst/>
            <a:rect l="l" t="t" r="r" b="b"/>
            <a:pathLst>
              <a:path w="2155106" h="2414240">
                <a:moveTo>
                  <a:pt x="2155106" y="0"/>
                </a:moveTo>
                <a:lnTo>
                  <a:pt x="0" y="0"/>
                </a:lnTo>
                <a:lnTo>
                  <a:pt x="0" y="2414239"/>
                </a:lnTo>
                <a:lnTo>
                  <a:pt x="2155106" y="2414239"/>
                </a:lnTo>
                <a:lnTo>
                  <a:pt x="2155106" y="0"/>
                </a:lnTo>
                <a:close/>
              </a:path>
            </a:pathLst>
          </a:custGeom>
          <a:blipFill>
            <a:blip r:embed="rId8"/>
            <a:stretch>
              <a:fillRect l="-175504" t="-8301" r="-45209" b="-55878"/>
            </a:stretch>
          </a:blipFill>
        </p:spPr>
        <p:txBody>
          <a:bodyPr/>
          <a:lstStyle/>
          <a:p>
            <a:endParaRPr lang="en-GB"/>
          </a:p>
        </p:txBody>
      </p:sp>
      <p:sp>
        <p:nvSpPr>
          <p:cNvPr id="14" name="TextBox 14"/>
          <p:cNvSpPr txBox="1"/>
          <p:nvPr/>
        </p:nvSpPr>
        <p:spPr>
          <a:xfrm>
            <a:off x="2456552" y="6309086"/>
            <a:ext cx="6849374" cy="3548792"/>
          </a:xfrm>
          <a:prstGeom prst="rect">
            <a:avLst/>
          </a:prstGeom>
        </p:spPr>
        <p:txBody>
          <a:bodyPr lIns="0" tIns="0" rIns="0" bIns="0" rtlCol="0" anchor="t">
            <a:spAutoFit/>
          </a:bodyPr>
          <a:lstStyle/>
          <a:p>
            <a:pPr algn="ctr">
              <a:lnSpc>
                <a:spcPts val="4676"/>
              </a:lnSpc>
              <a:spcBef>
                <a:spcPct val="0"/>
              </a:spcBef>
            </a:pPr>
            <a:r>
              <a:rPr lang="en-US" sz="3340" b="1">
                <a:solidFill>
                  <a:srgbClr val="000000"/>
                </a:solidFill>
                <a:latin typeface="Montserrat Classic Bold"/>
                <a:ea typeface="Montserrat Classic Bold"/>
                <a:cs typeface="Montserrat Classic Bold"/>
                <a:sym typeface="Montserrat Classic Bold"/>
              </a:rPr>
              <a:t>Towns and Villages Worst Hit: </a:t>
            </a:r>
          </a:p>
          <a:p>
            <a:pPr>
              <a:lnSpc>
                <a:spcPts val="4676"/>
              </a:lnSpc>
              <a:spcBef>
                <a:spcPct val="0"/>
              </a:spcBef>
            </a:pPr>
            <a:r>
              <a:rPr lang="en-US" sz="3340">
                <a:solidFill>
                  <a:srgbClr val="000000"/>
                </a:solidFill>
                <a:latin typeface="Montserrat Classic"/>
                <a:ea typeface="Montserrat Classic"/>
                <a:cs typeface="Montserrat Classic"/>
                <a:sym typeface="Montserrat Classic"/>
              </a:rPr>
              <a:t>Kendal</a:t>
            </a:r>
          </a:p>
          <a:p>
            <a:pPr>
              <a:lnSpc>
                <a:spcPts val="4676"/>
              </a:lnSpc>
              <a:spcBef>
                <a:spcPct val="0"/>
              </a:spcBef>
            </a:pPr>
            <a:r>
              <a:rPr lang="en-US" sz="3340">
                <a:solidFill>
                  <a:srgbClr val="000000"/>
                </a:solidFill>
                <a:latin typeface="Montserrat Classic"/>
                <a:ea typeface="Montserrat Classic"/>
                <a:cs typeface="Montserrat Classic"/>
                <a:sym typeface="Montserrat Classic"/>
              </a:rPr>
              <a:t>Keswick </a:t>
            </a:r>
          </a:p>
          <a:p>
            <a:pPr>
              <a:lnSpc>
                <a:spcPts val="4676"/>
              </a:lnSpc>
              <a:spcBef>
                <a:spcPct val="0"/>
              </a:spcBef>
            </a:pPr>
            <a:r>
              <a:rPr lang="en-US" sz="3340">
                <a:solidFill>
                  <a:srgbClr val="000000"/>
                </a:solidFill>
                <a:latin typeface="Montserrat Classic"/>
                <a:ea typeface="Montserrat Classic"/>
                <a:cs typeface="Montserrat Classic"/>
                <a:sym typeface="Montserrat Classic"/>
              </a:rPr>
              <a:t>Cockermouth </a:t>
            </a:r>
          </a:p>
          <a:p>
            <a:pPr>
              <a:lnSpc>
                <a:spcPts val="4676"/>
              </a:lnSpc>
              <a:spcBef>
                <a:spcPct val="0"/>
              </a:spcBef>
            </a:pPr>
            <a:r>
              <a:rPr lang="en-US" sz="3340">
                <a:solidFill>
                  <a:srgbClr val="000000"/>
                </a:solidFill>
                <a:latin typeface="Montserrat Classic"/>
                <a:ea typeface="Montserrat Classic"/>
                <a:cs typeface="Montserrat Classic"/>
                <a:sym typeface="Montserrat Classic"/>
              </a:rPr>
              <a:t>Carlisle</a:t>
            </a:r>
          </a:p>
          <a:p>
            <a:pPr>
              <a:lnSpc>
                <a:spcPts val="4676"/>
              </a:lnSpc>
              <a:spcBef>
                <a:spcPct val="0"/>
              </a:spcBef>
            </a:pPr>
            <a:r>
              <a:rPr lang="en-US" sz="3340">
                <a:solidFill>
                  <a:srgbClr val="000000"/>
                </a:solidFill>
                <a:latin typeface="Montserrat Classic"/>
                <a:ea typeface="Montserrat Classic"/>
                <a:cs typeface="Montserrat Classic"/>
                <a:sym typeface="Montserrat Classic"/>
              </a:rPr>
              <a:t>Appleby</a:t>
            </a:r>
          </a:p>
        </p:txBody>
      </p:sp>
      <p:sp>
        <p:nvSpPr>
          <p:cNvPr id="16" name="TextBox 16"/>
          <p:cNvSpPr txBox="1"/>
          <p:nvPr/>
        </p:nvSpPr>
        <p:spPr>
          <a:xfrm>
            <a:off x="10517886" y="9482692"/>
            <a:ext cx="3683633" cy="407804"/>
          </a:xfrm>
          <a:prstGeom prst="rect">
            <a:avLst/>
          </a:prstGeom>
        </p:spPr>
        <p:txBody>
          <a:bodyPr wrap="square" lIns="0" tIns="0" rIns="0" bIns="0" rtlCol="0" anchor="t">
            <a:spAutoFit/>
          </a:bodyPr>
          <a:lstStyle/>
          <a:p>
            <a:pPr algn="l">
              <a:lnSpc>
                <a:spcPts val="1120"/>
              </a:lnSpc>
              <a:spcBef>
                <a:spcPct val="0"/>
              </a:spcBef>
            </a:pPr>
            <a:r>
              <a:rPr lang="en-US" sz="800">
                <a:solidFill>
                  <a:srgbClr val="FFFFFF"/>
                </a:solidFill>
                <a:latin typeface="Montserrat Classic"/>
                <a:ea typeface="Montserrat Classic"/>
                <a:cs typeface="Montserrat Classic"/>
                <a:sym typeface="Montserrat Classic"/>
              </a:rPr>
              <a:t>Map of the county of Cumbria and Lancashire , England, United Kingdom by Jhamez84 https://commons.wikimedia.org/ wiki/</a:t>
            </a:r>
            <a:r>
              <a:rPr lang="en-US" sz="800" err="1">
                <a:solidFill>
                  <a:srgbClr val="FFFFFF"/>
                </a:solidFill>
                <a:latin typeface="Montserrat Classic"/>
                <a:ea typeface="Montserrat Classic"/>
                <a:cs typeface="Montserrat Classic"/>
                <a:sym typeface="Montserrat Classic"/>
              </a:rPr>
              <a:t>File:Cumbria_outline_map_with_UK.png</a:t>
            </a:r>
            <a:endParaRPr lang="en-US" sz="800">
              <a:solidFill>
                <a:srgbClr val="FFFFFF"/>
              </a:solidFill>
              <a:latin typeface="Montserrat Classic"/>
              <a:ea typeface="Montserrat Classic"/>
              <a:cs typeface="Montserrat Classic"/>
              <a:sym typeface="Montserrat Classic"/>
            </a:endParaRPr>
          </a:p>
        </p:txBody>
      </p:sp>
      <p:sp>
        <p:nvSpPr>
          <p:cNvPr id="18" name="TextBox 20">
            <a:extLst>
              <a:ext uri="{FF2B5EF4-FFF2-40B4-BE49-F238E27FC236}">
                <a16:creationId xmlns:a16="http://schemas.microsoft.com/office/drawing/2014/main" id="{CB43D499-5478-22D6-5B50-B6572E576839}"/>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15" name="TextBox 14">
            <a:extLst>
              <a:ext uri="{FF2B5EF4-FFF2-40B4-BE49-F238E27FC236}">
                <a16:creationId xmlns:a16="http://schemas.microsoft.com/office/drawing/2014/main" id="{8CE222BD-7D5B-AA03-86F7-4D9A4E2F9B0F}"/>
              </a:ext>
            </a:extLst>
          </p:cNvPr>
          <p:cNvSpPr txBox="1"/>
          <p:nvPr/>
        </p:nvSpPr>
        <p:spPr>
          <a:xfrm>
            <a:off x="5562600" y="6819900"/>
            <a:ext cx="5425577" cy="1938736"/>
          </a:xfrm>
          <a:prstGeom prst="rect">
            <a:avLst/>
          </a:prstGeom>
          <a:noFill/>
        </p:spPr>
        <p:txBody>
          <a:bodyPr wrap="square" rtlCol="0">
            <a:spAutoFit/>
          </a:bodyPr>
          <a:lstStyle/>
          <a:p>
            <a:pPr marL="388620" lvl="1" algn="l">
              <a:lnSpc>
                <a:spcPts val="5040"/>
              </a:lnSpc>
            </a:pPr>
            <a:r>
              <a:rPr lang="en-US" sz="3340" dirty="0">
                <a:solidFill>
                  <a:srgbClr val="000000"/>
                </a:solidFill>
                <a:latin typeface="Montserrat Classic" panose="020B0604020202020204" charset="0"/>
                <a:ea typeface="Montserrat Classic"/>
                <a:cs typeface="Montserrat Classic"/>
                <a:sym typeface="Montserrat Classic"/>
              </a:rPr>
              <a:t>Lancaster</a:t>
            </a:r>
          </a:p>
          <a:p>
            <a:pPr marL="388620" lvl="1" algn="l">
              <a:lnSpc>
                <a:spcPts val="5040"/>
              </a:lnSpc>
            </a:pPr>
            <a:r>
              <a:rPr lang="en-US" sz="3340" dirty="0">
                <a:solidFill>
                  <a:srgbClr val="000000"/>
                </a:solidFill>
                <a:latin typeface="Montserrat Classic" panose="020B0604020202020204" charset="0"/>
                <a:ea typeface="Montserrat Classic"/>
                <a:cs typeface="Montserrat Classic"/>
                <a:sym typeface="Montserrat Classic"/>
              </a:rPr>
              <a:t>St Michael’s Churchtown</a:t>
            </a:r>
          </a:p>
        </p:txBody>
      </p:sp>
      <p:sp>
        <p:nvSpPr>
          <p:cNvPr id="10" name="TextBox 11">
            <a:extLst>
              <a:ext uri="{FF2B5EF4-FFF2-40B4-BE49-F238E27FC236}">
                <a16:creationId xmlns:a16="http://schemas.microsoft.com/office/drawing/2014/main" id="{B73CC42D-0DB2-65BD-D163-CBAD2D102B81}"/>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extLst>
      <p:ext uri="{BB962C8B-B14F-4D97-AF65-F5344CB8AC3E}">
        <p14:creationId xmlns:p14="http://schemas.microsoft.com/office/powerpoint/2010/main" val="4282132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3">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pic>
        <p:nvPicPr>
          <p:cNvPr id="20" name="Picture 19" descr="A map of a country&#10;&#10;Description automatically generated">
            <a:extLst>
              <a:ext uri="{FF2B5EF4-FFF2-40B4-BE49-F238E27FC236}">
                <a16:creationId xmlns:a16="http://schemas.microsoft.com/office/drawing/2014/main" id="{FE619793-C6ED-7E1A-8F35-7C6C22513D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4619" y="2095007"/>
            <a:ext cx="8073799" cy="8073799"/>
          </a:xfrm>
          <a:prstGeom prst="rect">
            <a:avLst/>
          </a:prstGeom>
        </p:spPr>
      </p:pic>
      <p:sp>
        <p:nvSpPr>
          <p:cNvPr id="9" name="Freeform 9"/>
          <p:cNvSpPr/>
          <p:nvPr/>
        </p:nvSpPr>
        <p:spPr>
          <a:xfrm>
            <a:off x="14383544" y="8128471"/>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6"/>
            <a:stretch>
              <a:fillRect l="-25363" t="-23128" r="-49588" b="-152995"/>
            </a:stretch>
          </a:blipFill>
        </p:spPr>
        <p:txBody>
          <a:bodyPr/>
          <a:lstStyle/>
          <a:p>
            <a:endParaRPr lang="en-GB"/>
          </a:p>
        </p:txBody>
      </p:sp>
      <p:sp>
        <p:nvSpPr>
          <p:cNvPr id="11" name="Freeform 11"/>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2" name="TextBox 12"/>
          <p:cNvSpPr txBox="1"/>
          <p:nvPr/>
        </p:nvSpPr>
        <p:spPr>
          <a:xfrm>
            <a:off x="362055" y="2642738"/>
            <a:ext cx="9558704" cy="2646681"/>
          </a:xfrm>
          <a:prstGeom prst="rect">
            <a:avLst/>
          </a:prstGeom>
        </p:spPr>
        <p:txBody>
          <a:bodyPr lIns="0" tIns="0" rIns="0" bIns="0" rtlCol="0" anchor="t">
            <a:spAutoFit/>
          </a:bodyPr>
          <a:lstStyle/>
          <a:p>
            <a:pPr algn="ctr">
              <a:lnSpc>
                <a:spcPts val="5319"/>
              </a:lnSpc>
            </a:pPr>
            <a:r>
              <a:rPr lang="en-US" sz="3799" b="1" dirty="0">
                <a:solidFill>
                  <a:srgbClr val="000000"/>
                </a:solidFill>
                <a:latin typeface="Montserrat Classic Bold"/>
                <a:ea typeface="Montserrat Classic Bold"/>
                <a:cs typeface="Montserrat Classic Bold"/>
                <a:sym typeface="Montserrat Classic Bold"/>
              </a:rPr>
              <a:t>TASK: </a:t>
            </a:r>
          </a:p>
          <a:p>
            <a:pPr algn="ctr">
              <a:lnSpc>
                <a:spcPts val="5319"/>
              </a:lnSpc>
              <a:spcBef>
                <a:spcPct val="0"/>
              </a:spcBef>
            </a:pPr>
            <a:r>
              <a:rPr lang="en-US" sz="3799" dirty="0">
                <a:solidFill>
                  <a:srgbClr val="000000"/>
                </a:solidFill>
                <a:latin typeface="Montserrat Classic"/>
                <a:ea typeface="Montserrat Classic"/>
                <a:cs typeface="Montserrat Classic"/>
                <a:sym typeface="Montserrat Classic"/>
              </a:rPr>
              <a:t> Using your atlas, mark the worst affected towns and villages onto the clear map provided on your worksheet.</a:t>
            </a:r>
          </a:p>
        </p:txBody>
      </p:sp>
      <p:sp>
        <p:nvSpPr>
          <p:cNvPr id="13" name="Freeform 13"/>
          <p:cNvSpPr/>
          <p:nvPr/>
        </p:nvSpPr>
        <p:spPr>
          <a:xfrm flipH="1">
            <a:off x="217888" y="5039375"/>
            <a:ext cx="2155106" cy="2414240"/>
          </a:xfrm>
          <a:custGeom>
            <a:avLst/>
            <a:gdLst/>
            <a:ahLst/>
            <a:cxnLst/>
            <a:rect l="l" t="t" r="r" b="b"/>
            <a:pathLst>
              <a:path w="2155106" h="2414240">
                <a:moveTo>
                  <a:pt x="2155106" y="0"/>
                </a:moveTo>
                <a:lnTo>
                  <a:pt x="0" y="0"/>
                </a:lnTo>
                <a:lnTo>
                  <a:pt x="0" y="2414239"/>
                </a:lnTo>
                <a:lnTo>
                  <a:pt x="2155106" y="2414239"/>
                </a:lnTo>
                <a:lnTo>
                  <a:pt x="2155106" y="0"/>
                </a:lnTo>
                <a:close/>
              </a:path>
            </a:pathLst>
          </a:custGeom>
          <a:blipFill>
            <a:blip r:embed="rId8"/>
            <a:stretch>
              <a:fillRect l="-175504" t="-8301" r="-45209" b="-55878"/>
            </a:stretch>
          </a:blipFill>
        </p:spPr>
        <p:txBody>
          <a:bodyPr/>
          <a:lstStyle/>
          <a:p>
            <a:endParaRPr lang="en-GB"/>
          </a:p>
        </p:txBody>
      </p:sp>
      <p:sp>
        <p:nvSpPr>
          <p:cNvPr id="14" name="TextBox 14"/>
          <p:cNvSpPr txBox="1"/>
          <p:nvPr/>
        </p:nvSpPr>
        <p:spPr>
          <a:xfrm>
            <a:off x="2456552" y="6309086"/>
            <a:ext cx="6849374" cy="3548792"/>
          </a:xfrm>
          <a:prstGeom prst="rect">
            <a:avLst/>
          </a:prstGeom>
        </p:spPr>
        <p:txBody>
          <a:bodyPr lIns="0" tIns="0" rIns="0" bIns="0" rtlCol="0" anchor="t">
            <a:spAutoFit/>
          </a:bodyPr>
          <a:lstStyle/>
          <a:p>
            <a:pPr algn="ctr">
              <a:lnSpc>
                <a:spcPts val="4676"/>
              </a:lnSpc>
              <a:spcBef>
                <a:spcPct val="0"/>
              </a:spcBef>
            </a:pPr>
            <a:r>
              <a:rPr lang="en-US" sz="3340" b="1">
                <a:solidFill>
                  <a:srgbClr val="000000"/>
                </a:solidFill>
                <a:latin typeface="Montserrat Classic Bold"/>
                <a:ea typeface="Montserrat Classic Bold"/>
                <a:cs typeface="Montserrat Classic Bold"/>
                <a:sym typeface="Montserrat Classic Bold"/>
              </a:rPr>
              <a:t>Towns and Villages Worst Hit: </a:t>
            </a:r>
          </a:p>
          <a:p>
            <a:pPr>
              <a:lnSpc>
                <a:spcPts val="4676"/>
              </a:lnSpc>
              <a:spcBef>
                <a:spcPct val="0"/>
              </a:spcBef>
            </a:pPr>
            <a:r>
              <a:rPr lang="en-US" sz="3340">
                <a:solidFill>
                  <a:srgbClr val="000000"/>
                </a:solidFill>
                <a:latin typeface="Montserrat Classic"/>
                <a:ea typeface="Montserrat Classic"/>
                <a:cs typeface="Montserrat Classic"/>
                <a:sym typeface="Montserrat Classic"/>
              </a:rPr>
              <a:t>Kendal</a:t>
            </a:r>
          </a:p>
          <a:p>
            <a:pPr>
              <a:lnSpc>
                <a:spcPts val="4676"/>
              </a:lnSpc>
              <a:spcBef>
                <a:spcPct val="0"/>
              </a:spcBef>
            </a:pPr>
            <a:r>
              <a:rPr lang="en-US" sz="3340">
                <a:solidFill>
                  <a:srgbClr val="000000"/>
                </a:solidFill>
                <a:latin typeface="Montserrat Classic"/>
                <a:ea typeface="Montserrat Classic"/>
                <a:cs typeface="Montserrat Classic"/>
                <a:sym typeface="Montserrat Classic"/>
              </a:rPr>
              <a:t>Keswick </a:t>
            </a:r>
          </a:p>
          <a:p>
            <a:pPr>
              <a:lnSpc>
                <a:spcPts val="4676"/>
              </a:lnSpc>
              <a:spcBef>
                <a:spcPct val="0"/>
              </a:spcBef>
            </a:pPr>
            <a:r>
              <a:rPr lang="en-US" sz="3340">
                <a:solidFill>
                  <a:srgbClr val="000000"/>
                </a:solidFill>
                <a:latin typeface="Montserrat Classic"/>
                <a:ea typeface="Montserrat Classic"/>
                <a:cs typeface="Montserrat Classic"/>
                <a:sym typeface="Montserrat Classic"/>
              </a:rPr>
              <a:t>Cockermouth </a:t>
            </a:r>
          </a:p>
          <a:p>
            <a:pPr>
              <a:lnSpc>
                <a:spcPts val="4676"/>
              </a:lnSpc>
              <a:spcBef>
                <a:spcPct val="0"/>
              </a:spcBef>
            </a:pPr>
            <a:r>
              <a:rPr lang="en-US" sz="3340">
                <a:solidFill>
                  <a:srgbClr val="000000"/>
                </a:solidFill>
                <a:latin typeface="Montserrat Classic"/>
                <a:ea typeface="Montserrat Classic"/>
                <a:cs typeface="Montserrat Classic"/>
                <a:sym typeface="Montserrat Classic"/>
              </a:rPr>
              <a:t>Carlisle</a:t>
            </a:r>
          </a:p>
          <a:p>
            <a:pPr>
              <a:lnSpc>
                <a:spcPts val="4676"/>
              </a:lnSpc>
              <a:spcBef>
                <a:spcPct val="0"/>
              </a:spcBef>
            </a:pPr>
            <a:r>
              <a:rPr lang="en-US" sz="3340">
                <a:solidFill>
                  <a:srgbClr val="000000"/>
                </a:solidFill>
                <a:latin typeface="Montserrat Classic"/>
                <a:ea typeface="Montserrat Classic"/>
                <a:cs typeface="Montserrat Classic"/>
                <a:sym typeface="Montserrat Classic"/>
              </a:rPr>
              <a:t>Appleby</a:t>
            </a:r>
          </a:p>
        </p:txBody>
      </p:sp>
      <p:sp>
        <p:nvSpPr>
          <p:cNvPr id="16" name="TextBox 16"/>
          <p:cNvSpPr txBox="1"/>
          <p:nvPr/>
        </p:nvSpPr>
        <p:spPr>
          <a:xfrm>
            <a:off x="10517886" y="9482692"/>
            <a:ext cx="3683633" cy="407804"/>
          </a:xfrm>
          <a:prstGeom prst="rect">
            <a:avLst/>
          </a:prstGeom>
        </p:spPr>
        <p:txBody>
          <a:bodyPr wrap="square" lIns="0" tIns="0" rIns="0" bIns="0" rtlCol="0" anchor="t">
            <a:spAutoFit/>
          </a:bodyPr>
          <a:lstStyle/>
          <a:p>
            <a:pPr algn="l">
              <a:lnSpc>
                <a:spcPts val="1120"/>
              </a:lnSpc>
              <a:spcBef>
                <a:spcPct val="0"/>
              </a:spcBef>
            </a:pPr>
            <a:r>
              <a:rPr lang="en-US" sz="800">
                <a:solidFill>
                  <a:srgbClr val="FFFFFF"/>
                </a:solidFill>
                <a:latin typeface="Montserrat Classic"/>
                <a:ea typeface="Montserrat Classic"/>
                <a:cs typeface="Montserrat Classic"/>
                <a:sym typeface="Montserrat Classic"/>
              </a:rPr>
              <a:t>Map of the county of Cumbria and Lancashire , England, United Kingdom by Jhamez84 https://commons.wikimedia.org/ wiki/</a:t>
            </a:r>
            <a:r>
              <a:rPr lang="en-US" sz="800" err="1">
                <a:solidFill>
                  <a:srgbClr val="FFFFFF"/>
                </a:solidFill>
                <a:latin typeface="Montserrat Classic"/>
                <a:ea typeface="Montserrat Classic"/>
                <a:cs typeface="Montserrat Classic"/>
                <a:sym typeface="Montserrat Classic"/>
              </a:rPr>
              <a:t>File:Cumbria_outline_map_with_UK.png</a:t>
            </a:r>
            <a:endParaRPr lang="en-US" sz="800">
              <a:solidFill>
                <a:srgbClr val="FFFFFF"/>
              </a:solidFill>
              <a:latin typeface="Montserrat Classic"/>
              <a:ea typeface="Montserrat Classic"/>
              <a:cs typeface="Montserrat Classic"/>
              <a:sym typeface="Montserrat Classic"/>
            </a:endParaRPr>
          </a:p>
        </p:txBody>
      </p:sp>
      <p:sp>
        <p:nvSpPr>
          <p:cNvPr id="18" name="TextBox 20">
            <a:extLst>
              <a:ext uri="{FF2B5EF4-FFF2-40B4-BE49-F238E27FC236}">
                <a16:creationId xmlns:a16="http://schemas.microsoft.com/office/drawing/2014/main" id="{CB43D499-5478-22D6-5B50-B6572E576839}"/>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15" name="TextBox 14">
            <a:extLst>
              <a:ext uri="{FF2B5EF4-FFF2-40B4-BE49-F238E27FC236}">
                <a16:creationId xmlns:a16="http://schemas.microsoft.com/office/drawing/2014/main" id="{8CE222BD-7D5B-AA03-86F7-4D9A4E2F9B0F}"/>
              </a:ext>
            </a:extLst>
          </p:cNvPr>
          <p:cNvSpPr txBox="1"/>
          <p:nvPr/>
        </p:nvSpPr>
        <p:spPr>
          <a:xfrm>
            <a:off x="5562600" y="6819900"/>
            <a:ext cx="5425577" cy="2934137"/>
          </a:xfrm>
          <a:prstGeom prst="rect">
            <a:avLst/>
          </a:prstGeom>
          <a:noFill/>
        </p:spPr>
        <p:txBody>
          <a:bodyPr wrap="square" rtlCol="0">
            <a:spAutoFit/>
          </a:bodyPr>
          <a:lstStyle/>
          <a:p>
            <a:pPr marL="388620" lvl="1" algn="l">
              <a:lnSpc>
                <a:spcPts val="5040"/>
              </a:lnSpc>
            </a:pPr>
            <a:r>
              <a:rPr lang="en-US" sz="3340" dirty="0">
                <a:solidFill>
                  <a:srgbClr val="000000"/>
                </a:solidFill>
                <a:latin typeface="Montserrat Classic" panose="020B0604020202020204" charset="0"/>
                <a:ea typeface="Montserrat Classic"/>
                <a:cs typeface="Montserrat Classic"/>
                <a:sym typeface="Montserrat Classic"/>
              </a:rPr>
              <a:t>Lancaster</a:t>
            </a:r>
          </a:p>
          <a:p>
            <a:pPr marL="388620" lvl="1" algn="l">
              <a:lnSpc>
                <a:spcPts val="5040"/>
              </a:lnSpc>
            </a:pPr>
            <a:r>
              <a:rPr lang="en-US" sz="3340" dirty="0">
                <a:solidFill>
                  <a:srgbClr val="000000"/>
                </a:solidFill>
                <a:latin typeface="Montserrat Classic" panose="020B0604020202020204" charset="0"/>
                <a:ea typeface="Montserrat Classic"/>
                <a:cs typeface="Montserrat Classic"/>
                <a:sym typeface="Montserrat Classic"/>
              </a:rPr>
              <a:t>St Michael’s Churchtown</a:t>
            </a:r>
          </a:p>
          <a:p>
            <a:pPr marL="388620" lvl="1" algn="l">
              <a:lnSpc>
                <a:spcPts val="5040"/>
              </a:lnSpc>
            </a:pPr>
            <a:endParaRPr lang="en-GB" sz="3340" dirty="0"/>
          </a:p>
          <a:p>
            <a:endParaRPr lang="en-GB" dirty="0"/>
          </a:p>
        </p:txBody>
      </p:sp>
      <p:sp>
        <p:nvSpPr>
          <p:cNvPr id="10" name="TextBox 11">
            <a:extLst>
              <a:ext uri="{FF2B5EF4-FFF2-40B4-BE49-F238E27FC236}">
                <a16:creationId xmlns:a16="http://schemas.microsoft.com/office/drawing/2014/main" id="{162CA3BA-ADFE-0C10-B1DE-686051F6BEFB}"/>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extLst>
      <p:ext uri="{BB962C8B-B14F-4D97-AF65-F5344CB8AC3E}">
        <p14:creationId xmlns:p14="http://schemas.microsoft.com/office/powerpoint/2010/main" val="2271710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5277" y="-316230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grpSp>
        <p:nvGrpSpPr>
          <p:cNvPr id="9" name="Group 9"/>
          <p:cNvGrpSpPr/>
          <p:nvPr/>
        </p:nvGrpSpPr>
        <p:grpSpPr>
          <a:xfrm>
            <a:off x="2069412" y="3124961"/>
            <a:ext cx="14149176" cy="6133934"/>
            <a:chOff x="0" y="0"/>
            <a:chExt cx="3726532" cy="1615522"/>
          </a:xfrm>
        </p:grpSpPr>
        <p:sp>
          <p:nvSpPr>
            <p:cNvPr id="10" name="Freeform 10"/>
            <p:cNvSpPr/>
            <p:nvPr/>
          </p:nvSpPr>
          <p:spPr>
            <a:xfrm>
              <a:off x="0" y="0"/>
              <a:ext cx="3726532" cy="1615522"/>
            </a:xfrm>
            <a:custGeom>
              <a:avLst/>
              <a:gdLst/>
              <a:ahLst/>
              <a:cxnLst/>
              <a:rect l="l" t="t" r="r" b="b"/>
              <a:pathLst>
                <a:path w="3726532" h="1615522">
                  <a:moveTo>
                    <a:pt x="27905" y="0"/>
                  </a:moveTo>
                  <a:lnTo>
                    <a:pt x="3698627" y="0"/>
                  </a:lnTo>
                  <a:cubicBezTo>
                    <a:pt x="3706027" y="0"/>
                    <a:pt x="3713125" y="2940"/>
                    <a:pt x="3718359" y="8173"/>
                  </a:cubicBezTo>
                  <a:cubicBezTo>
                    <a:pt x="3723592" y="13407"/>
                    <a:pt x="3726532" y="20504"/>
                    <a:pt x="3726532" y="27905"/>
                  </a:cubicBezTo>
                  <a:lnTo>
                    <a:pt x="3726532" y="1587616"/>
                  </a:lnTo>
                  <a:cubicBezTo>
                    <a:pt x="3726532" y="1595017"/>
                    <a:pt x="3723592" y="1602115"/>
                    <a:pt x="3718359" y="1607349"/>
                  </a:cubicBezTo>
                  <a:cubicBezTo>
                    <a:pt x="3713125" y="1612582"/>
                    <a:pt x="3706027" y="1615522"/>
                    <a:pt x="3698627" y="1615522"/>
                  </a:cubicBezTo>
                  <a:lnTo>
                    <a:pt x="27905" y="1615522"/>
                  </a:lnTo>
                  <a:cubicBezTo>
                    <a:pt x="12494" y="1615522"/>
                    <a:pt x="0" y="1603028"/>
                    <a:pt x="0" y="1587616"/>
                  </a:cubicBezTo>
                  <a:lnTo>
                    <a:pt x="0" y="27905"/>
                  </a:lnTo>
                  <a:cubicBezTo>
                    <a:pt x="0" y="20504"/>
                    <a:pt x="2940" y="13407"/>
                    <a:pt x="8173" y="8173"/>
                  </a:cubicBezTo>
                  <a:cubicBezTo>
                    <a:pt x="13407" y="2940"/>
                    <a:pt x="20504" y="0"/>
                    <a:pt x="27905" y="0"/>
                  </a:cubicBezTo>
                  <a:close/>
                </a:path>
              </a:pathLst>
            </a:custGeom>
            <a:solidFill>
              <a:srgbClr val="FFFFFF"/>
            </a:solidFill>
            <a:ln w="47625" cap="rnd">
              <a:solidFill>
                <a:srgbClr val="70BBD6"/>
              </a:solidFill>
              <a:prstDash val="solid"/>
              <a:round/>
            </a:ln>
          </p:spPr>
          <p:txBody>
            <a:bodyPr/>
            <a:lstStyle/>
            <a:p>
              <a:endParaRPr lang="en-GB"/>
            </a:p>
          </p:txBody>
        </p:sp>
        <p:sp>
          <p:nvSpPr>
            <p:cNvPr id="11" name="TextBox 11"/>
            <p:cNvSpPr txBox="1"/>
            <p:nvPr/>
          </p:nvSpPr>
          <p:spPr>
            <a:xfrm>
              <a:off x="0" y="-66675"/>
              <a:ext cx="3726532" cy="1682197"/>
            </a:xfrm>
            <a:prstGeom prst="rect">
              <a:avLst/>
            </a:prstGeom>
          </p:spPr>
          <p:txBody>
            <a:bodyPr lIns="50800" tIns="50800" rIns="50800" bIns="50800" rtlCol="0" anchor="ctr"/>
            <a:lstStyle/>
            <a:p>
              <a:pPr algn="ctr">
                <a:lnSpc>
                  <a:spcPts val="5179"/>
                </a:lnSpc>
              </a:pPr>
              <a:r>
                <a:rPr lang="en-US" sz="3699">
                  <a:solidFill>
                    <a:srgbClr val="000000"/>
                  </a:solidFill>
                  <a:latin typeface="Montserrat Classic"/>
                  <a:ea typeface="Montserrat Classic"/>
                  <a:cs typeface="Montserrat Classic"/>
                  <a:sym typeface="Montserrat Classic"/>
                </a:rPr>
                <a:t> </a:t>
              </a:r>
              <a:endParaRPr lang="en-US" sz="3500">
                <a:solidFill>
                  <a:srgbClr val="000000"/>
                </a:solidFill>
                <a:latin typeface="Montserrat Classic"/>
                <a:ea typeface="Montserrat Classic"/>
                <a:cs typeface="Montserrat Classic"/>
                <a:sym typeface="Montserrat Classic"/>
              </a:endParaRPr>
            </a:p>
          </p:txBody>
        </p:sp>
      </p:grpSp>
      <p:sp>
        <p:nvSpPr>
          <p:cNvPr id="12" name="Freeform 12"/>
          <p:cNvSpPr/>
          <p:nvPr/>
        </p:nvSpPr>
        <p:spPr>
          <a:xfrm>
            <a:off x="14111109" y="8029844"/>
            <a:ext cx="4148316" cy="2628361"/>
          </a:xfrm>
          <a:custGeom>
            <a:avLst/>
            <a:gdLst/>
            <a:ahLst/>
            <a:cxnLst/>
            <a:rect l="l" t="t" r="r" b="b"/>
            <a:pathLst>
              <a:path w="4148316" h="2628361">
                <a:moveTo>
                  <a:pt x="0" y="0"/>
                </a:moveTo>
                <a:lnTo>
                  <a:pt x="4148316" y="0"/>
                </a:lnTo>
                <a:lnTo>
                  <a:pt x="4148316" y="2628362"/>
                </a:lnTo>
                <a:lnTo>
                  <a:pt x="0" y="2628362"/>
                </a:lnTo>
                <a:lnTo>
                  <a:pt x="0" y="0"/>
                </a:lnTo>
                <a:close/>
              </a:path>
            </a:pathLst>
          </a:custGeom>
          <a:blipFill>
            <a:blip r:embed="rId4"/>
            <a:stretch>
              <a:fillRect l="-25363" t="-23128" r="-49588" b="-152995"/>
            </a:stretch>
          </a:blipFill>
        </p:spPr>
        <p:txBody>
          <a:bodyPr/>
          <a:lstStyle/>
          <a:p>
            <a:endParaRPr lang="en-GB"/>
          </a:p>
        </p:txBody>
      </p:sp>
      <p:sp>
        <p:nvSpPr>
          <p:cNvPr id="13" name="Freeform 1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5"/>
            <a:stretch>
              <a:fillRect l="-21116" r="-19874" b="-67942"/>
            </a:stretch>
          </a:blipFill>
        </p:spPr>
        <p:txBody>
          <a:bodyPr/>
          <a:lstStyle/>
          <a:p>
            <a:endParaRPr lang="en-GB"/>
          </a:p>
        </p:txBody>
      </p:sp>
      <p:sp>
        <p:nvSpPr>
          <p:cNvPr id="14" name="TextBox 14"/>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b="1">
                <a:solidFill>
                  <a:srgbClr val="000000"/>
                </a:solidFill>
                <a:latin typeface="Montserrat Classic Bold"/>
                <a:ea typeface="Montserrat Classic Bold"/>
                <a:cs typeface="Montserrat Classic Bold"/>
                <a:sym typeface="Montserrat Classic Bold"/>
              </a:rPr>
              <a:t>Causes:</a:t>
            </a:r>
          </a:p>
        </p:txBody>
      </p:sp>
      <p:sp>
        <p:nvSpPr>
          <p:cNvPr id="15" name="Freeform 15"/>
          <p:cNvSpPr/>
          <p:nvPr/>
        </p:nvSpPr>
        <p:spPr>
          <a:xfrm>
            <a:off x="14390137" y="321233"/>
            <a:ext cx="4708268" cy="4708268"/>
          </a:xfrm>
          <a:custGeom>
            <a:avLst/>
            <a:gdLst/>
            <a:ahLst/>
            <a:cxnLst/>
            <a:rect l="l" t="t" r="r" b="b"/>
            <a:pathLst>
              <a:path w="4708268" h="4708268">
                <a:moveTo>
                  <a:pt x="0" y="0"/>
                </a:moveTo>
                <a:lnTo>
                  <a:pt x="4708268" y="0"/>
                </a:lnTo>
                <a:lnTo>
                  <a:pt x="4708268" y="4708268"/>
                </a:lnTo>
                <a:lnTo>
                  <a:pt x="0" y="4708268"/>
                </a:lnTo>
                <a:lnTo>
                  <a:pt x="0" y="0"/>
                </a:lnTo>
                <a:close/>
              </a:path>
            </a:pathLst>
          </a:custGeom>
          <a:blipFill>
            <a:blip r:embed="rId4"/>
            <a:stretch>
              <a:fillRect/>
            </a:stretch>
          </a:blipFill>
        </p:spPr>
        <p:txBody>
          <a:bodyPr/>
          <a:lstStyle/>
          <a:p>
            <a:endParaRPr lang="en-GB"/>
          </a:p>
        </p:txBody>
      </p:sp>
      <p:sp>
        <p:nvSpPr>
          <p:cNvPr id="17" name="Freeform 17"/>
          <p:cNvSpPr/>
          <p:nvPr/>
        </p:nvSpPr>
        <p:spPr>
          <a:xfrm>
            <a:off x="15269882" y="1237599"/>
            <a:ext cx="2880312" cy="2470721"/>
          </a:xfrm>
          <a:custGeom>
            <a:avLst/>
            <a:gdLst/>
            <a:ahLst/>
            <a:cxnLst/>
            <a:rect l="l" t="t" r="r" b="b"/>
            <a:pathLst>
              <a:path w="2516215" h="1875724">
                <a:moveTo>
                  <a:pt x="0" y="0"/>
                </a:moveTo>
                <a:lnTo>
                  <a:pt x="2516216" y="0"/>
                </a:lnTo>
                <a:lnTo>
                  <a:pt x="2516216" y="1875724"/>
                </a:lnTo>
                <a:lnTo>
                  <a:pt x="0" y="187572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9" name="TextBox 20">
            <a:extLst>
              <a:ext uri="{FF2B5EF4-FFF2-40B4-BE49-F238E27FC236}">
                <a16:creationId xmlns:a16="http://schemas.microsoft.com/office/drawing/2014/main" id="{F1344133-7AFE-A6A2-ECF1-91E041633086}"/>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22" name="TextBox 21">
            <a:extLst>
              <a:ext uri="{FF2B5EF4-FFF2-40B4-BE49-F238E27FC236}">
                <a16:creationId xmlns:a16="http://schemas.microsoft.com/office/drawing/2014/main" id="{7A4B5004-E27E-D5DF-A5F9-868BA8560BBB}"/>
              </a:ext>
            </a:extLst>
          </p:cNvPr>
          <p:cNvSpPr txBox="1"/>
          <p:nvPr/>
        </p:nvSpPr>
        <p:spPr>
          <a:xfrm>
            <a:off x="2209800" y="3425831"/>
            <a:ext cx="13763625" cy="5533823"/>
          </a:xfrm>
          <a:prstGeom prst="rect">
            <a:avLst/>
          </a:prstGeom>
          <a:noFill/>
        </p:spPr>
        <p:txBody>
          <a:bodyPr wrap="square">
            <a:spAutoFit/>
          </a:bodyPr>
          <a:lstStyle/>
          <a:p>
            <a:pPr algn="ctr">
              <a:lnSpc>
                <a:spcPct val="150000"/>
              </a:lnSpc>
            </a:pPr>
            <a:r>
              <a:rPr lang="en-GB" sz="3000" dirty="0">
                <a:latin typeface="Montserrat Classic Bold" panose="020B0604020202020204" charset="0"/>
              </a:rPr>
              <a:t>Storm Desmond </a:t>
            </a:r>
            <a:r>
              <a:rPr lang="en-GB" sz="3000" dirty="0">
                <a:latin typeface="Montserrat Classic" panose="020B0604020202020204" charset="0"/>
              </a:rPr>
              <a:t>affected the UK from the </a:t>
            </a:r>
            <a:r>
              <a:rPr lang="en-GB" sz="3000" dirty="0">
                <a:latin typeface="Montserrat Classic Bold" panose="020B0604020202020204" charset="0"/>
              </a:rPr>
              <a:t>4th to the 6th of December 2015</a:t>
            </a:r>
            <a:r>
              <a:rPr lang="en-GB" sz="3000" dirty="0">
                <a:latin typeface="Montserrat Classic" panose="020B0604020202020204" charset="0"/>
              </a:rPr>
              <a:t>, bringing heavy rainfall and strong winds due to an area of low pressure from the Atlantic. This led to severe flooding, particularly in </a:t>
            </a:r>
            <a:r>
              <a:rPr lang="en-GB" sz="3000" dirty="0">
                <a:latin typeface="Montserrat Classic Bold" panose="020B0604020202020204" charset="0"/>
              </a:rPr>
              <a:t>Cumbria and Lancashire</a:t>
            </a:r>
            <a:r>
              <a:rPr lang="en-GB" sz="3000" dirty="0">
                <a:latin typeface="Montserrat Classic" panose="020B0604020202020204" charset="0"/>
              </a:rPr>
              <a:t>. Cumbria experienced record-breaking rainfall, with some areas receiving over </a:t>
            </a:r>
            <a:r>
              <a:rPr lang="en-GB" sz="3000" dirty="0">
                <a:latin typeface="Montserrat Classic Bold" panose="020B0604020202020204" charset="0"/>
              </a:rPr>
              <a:t>300 mm of rain in just 24 hours</a:t>
            </a:r>
            <a:r>
              <a:rPr lang="en-GB" sz="3000" dirty="0">
                <a:latin typeface="Montserrat Classic" panose="020B0604020202020204" charset="0"/>
              </a:rPr>
              <a:t>. The River Lune in Lancashire recorded flows of around 1,750 m³ per second at Caton (just upstream of Lancaster), </a:t>
            </a:r>
            <a:r>
              <a:rPr lang="en-GB" sz="3000" dirty="0">
                <a:latin typeface="Montserrat Classic Bold" panose="020B0604020202020204" charset="0"/>
              </a:rPr>
              <a:t>the highest flow ever recorded on an English river</a:t>
            </a:r>
            <a:r>
              <a:rPr lang="en-GB" sz="3000" dirty="0">
                <a:latin typeface="Montserrat Classic" panose="020B0604020202020204" charset="0"/>
              </a:rPr>
              <a:t>, contributing to widespread flooding.</a:t>
            </a:r>
          </a:p>
        </p:txBody>
      </p:sp>
      <p:sp>
        <p:nvSpPr>
          <p:cNvPr id="16" name="TextBox 11">
            <a:extLst>
              <a:ext uri="{FF2B5EF4-FFF2-40B4-BE49-F238E27FC236}">
                <a16:creationId xmlns:a16="http://schemas.microsoft.com/office/drawing/2014/main" id="{6F244ECC-B33B-BE15-6959-CD1530EAD0BA}"/>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10" name="TextBox 10"/>
          <p:cNvSpPr txBox="1"/>
          <p:nvPr/>
        </p:nvSpPr>
        <p:spPr>
          <a:xfrm>
            <a:off x="9839368" y="4010025"/>
            <a:ext cx="7419932" cy="5053948"/>
          </a:xfrm>
          <a:prstGeom prst="rect">
            <a:avLst/>
          </a:prstGeom>
        </p:spPr>
        <p:txBody>
          <a:bodyPr lIns="0" tIns="0" rIns="0" bIns="0" rtlCol="0" anchor="t">
            <a:spAutoFit/>
          </a:bodyPr>
          <a:lstStyle/>
          <a:p>
            <a:pPr algn="ctr">
              <a:lnSpc>
                <a:spcPts val="4620"/>
              </a:lnSpc>
              <a:spcBef>
                <a:spcPct val="0"/>
              </a:spcBef>
            </a:pPr>
            <a:r>
              <a:rPr lang="en-US" sz="3300" b="1" dirty="0">
                <a:solidFill>
                  <a:srgbClr val="000000"/>
                </a:solidFill>
                <a:latin typeface="Montserrat Classic Bold"/>
                <a:ea typeface="Montserrat Classic Bold"/>
                <a:cs typeface="Montserrat Classic Bold"/>
                <a:sym typeface="Montserrat Classic Bold"/>
              </a:rPr>
              <a:t>Topography:</a:t>
            </a:r>
          </a:p>
          <a:p>
            <a:pPr algn="ctr"/>
            <a:r>
              <a:rPr lang="en-GB" sz="3200" dirty="0">
                <a:latin typeface="Montserrat Classic" panose="020B0604020202020204" charset="0"/>
              </a:rPr>
              <a:t>Cumbria is characterised by its hilly terrain, which causes rapid runoff and quick river level rises during heavy rainfall.</a:t>
            </a:r>
          </a:p>
          <a:p>
            <a:pPr algn="ctr"/>
            <a:r>
              <a:rPr lang="en-GB" sz="3200" dirty="0">
                <a:latin typeface="Montserrat Classic" panose="020B0604020202020204" charset="0"/>
              </a:rPr>
              <a:t>Lancashire, with its hilly areas and flat regions near rivers, also faces rapid runoff, making it vulnerable to flooding in heavy rain.</a:t>
            </a:r>
          </a:p>
          <a:p>
            <a:pPr algn="ctr">
              <a:lnSpc>
                <a:spcPts val="4620"/>
              </a:lnSpc>
              <a:spcBef>
                <a:spcPct val="0"/>
              </a:spcBef>
            </a:pPr>
            <a:endParaRPr lang="en-US" sz="3300" dirty="0">
              <a:solidFill>
                <a:srgbClr val="000000"/>
              </a:solidFill>
              <a:latin typeface="Montserrat Classic"/>
              <a:ea typeface="Montserrat Classic"/>
              <a:cs typeface="Montserrat Classic"/>
              <a:sym typeface="Montserrat Classic"/>
            </a:endParaRPr>
          </a:p>
        </p:txBody>
      </p:sp>
      <p:grpSp>
        <p:nvGrpSpPr>
          <p:cNvPr id="11" name="Group 11"/>
          <p:cNvGrpSpPr/>
          <p:nvPr/>
        </p:nvGrpSpPr>
        <p:grpSpPr>
          <a:xfrm>
            <a:off x="323852" y="3295955"/>
            <a:ext cx="9064008" cy="6621653"/>
            <a:chOff x="0" y="0"/>
            <a:chExt cx="12085343" cy="8828871"/>
          </a:xfrm>
        </p:grpSpPr>
        <p:sp>
          <p:nvSpPr>
            <p:cNvPr id="12" name="Freeform 12"/>
            <p:cNvSpPr/>
            <p:nvPr/>
          </p:nvSpPr>
          <p:spPr>
            <a:xfrm>
              <a:off x="0" y="0"/>
              <a:ext cx="12085343" cy="8828871"/>
            </a:xfrm>
            <a:custGeom>
              <a:avLst/>
              <a:gdLst/>
              <a:ahLst/>
              <a:cxnLst/>
              <a:rect l="l" t="t" r="r" b="b"/>
              <a:pathLst>
                <a:path w="12085343" h="8828871">
                  <a:moveTo>
                    <a:pt x="0" y="0"/>
                  </a:moveTo>
                  <a:lnTo>
                    <a:pt x="12085343" y="0"/>
                  </a:lnTo>
                  <a:lnTo>
                    <a:pt x="12085343" y="8828871"/>
                  </a:lnTo>
                  <a:lnTo>
                    <a:pt x="0" y="8828871"/>
                  </a:lnTo>
                  <a:lnTo>
                    <a:pt x="0" y="0"/>
                  </a:lnTo>
                  <a:close/>
                </a:path>
              </a:pathLst>
            </a:custGeom>
            <a:blipFill>
              <a:blip r:embed="rId5"/>
              <a:stretch>
                <a:fillRect t="-1331" b="-1331"/>
              </a:stretch>
            </a:blipFill>
          </p:spPr>
          <p:txBody>
            <a:bodyPr/>
            <a:lstStyle/>
            <a:p>
              <a:endParaRPr lang="en-GB"/>
            </a:p>
          </p:txBody>
        </p:sp>
        <p:sp>
          <p:nvSpPr>
            <p:cNvPr id="13" name="TextBox 13"/>
            <p:cNvSpPr txBox="1"/>
            <p:nvPr/>
          </p:nvSpPr>
          <p:spPr>
            <a:xfrm>
              <a:off x="125996" y="8491644"/>
              <a:ext cx="6476919" cy="191135"/>
            </a:xfrm>
            <a:prstGeom prst="rect">
              <a:avLst/>
            </a:prstGeom>
          </p:spPr>
          <p:txBody>
            <a:bodyPr lIns="0" tIns="0" rIns="0" bIns="0" rtlCol="0" anchor="t">
              <a:spAutoFit/>
            </a:bodyPr>
            <a:lstStyle/>
            <a:p>
              <a:pPr algn="ctr">
                <a:lnSpc>
                  <a:spcPts val="1255"/>
                </a:lnSpc>
                <a:spcBef>
                  <a:spcPct val="0"/>
                </a:spcBef>
              </a:pPr>
              <a:r>
                <a:rPr lang="en-US" sz="896">
                  <a:solidFill>
                    <a:srgbClr val="FFFFFF"/>
                  </a:solidFill>
                  <a:latin typeface="Montserrat Classic"/>
                  <a:ea typeface="Montserrat Classic"/>
                  <a:cs typeface="Montserrat Classic"/>
                  <a:sym typeface="Montserrat Classic"/>
                </a:rPr>
                <a:t>Eden Valley from High Cup Nick cc-by-sa/2.0 - © Tim Leete - geograph.org.uk/p/103396</a:t>
              </a:r>
            </a:p>
          </p:txBody>
        </p:sp>
      </p:grpSp>
      <p:sp>
        <p:nvSpPr>
          <p:cNvPr id="14" name="TextBox 14"/>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b="1">
                <a:solidFill>
                  <a:srgbClr val="000000"/>
                </a:solidFill>
                <a:latin typeface="Montserrat Classic Bold"/>
                <a:ea typeface="Montserrat Classic Bold"/>
                <a:cs typeface="Montserrat Classic Bold"/>
                <a:sym typeface="Montserrat Classic Bold"/>
              </a:rPr>
              <a:t>Causes:</a:t>
            </a:r>
          </a:p>
        </p:txBody>
      </p:sp>
      <p:sp>
        <p:nvSpPr>
          <p:cNvPr id="17" name="TextBox 20">
            <a:extLst>
              <a:ext uri="{FF2B5EF4-FFF2-40B4-BE49-F238E27FC236}">
                <a16:creationId xmlns:a16="http://schemas.microsoft.com/office/drawing/2014/main" id="{ABD243F2-1EC9-6F0A-2BBA-BDDA29E4CD1D}"/>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15" name="TextBox 11">
            <a:extLst>
              <a:ext uri="{FF2B5EF4-FFF2-40B4-BE49-F238E27FC236}">
                <a16:creationId xmlns:a16="http://schemas.microsoft.com/office/drawing/2014/main" id="{C240E717-3DD0-3F2B-38DE-EBBE2F1E0F30}"/>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10" name="TextBox 10"/>
          <p:cNvSpPr txBox="1"/>
          <p:nvPr/>
        </p:nvSpPr>
        <p:spPr>
          <a:xfrm>
            <a:off x="9822361" y="3604263"/>
            <a:ext cx="8112438" cy="5241307"/>
          </a:xfrm>
          <a:prstGeom prst="rect">
            <a:avLst/>
          </a:prstGeom>
        </p:spPr>
        <p:txBody>
          <a:bodyPr wrap="square" lIns="0" tIns="0" rIns="0" bIns="0" rtlCol="0" anchor="t">
            <a:spAutoFit/>
          </a:bodyPr>
          <a:lstStyle/>
          <a:p>
            <a:pPr algn="ctr">
              <a:lnSpc>
                <a:spcPts val="4620"/>
              </a:lnSpc>
              <a:spcBef>
                <a:spcPct val="0"/>
              </a:spcBef>
            </a:pPr>
            <a:r>
              <a:rPr lang="en-US" sz="3200" b="1" dirty="0">
                <a:solidFill>
                  <a:srgbClr val="000000"/>
                </a:solidFill>
                <a:latin typeface="Montserrat Classic Bold"/>
                <a:ea typeface="Montserrat Classic Bold"/>
                <a:cs typeface="Montserrat Classic Bold"/>
                <a:sym typeface="Montserrat Classic Bold"/>
              </a:rPr>
              <a:t>Soil Saturation:</a:t>
            </a:r>
            <a:r>
              <a:rPr lang="en-US" sz="3200" dirty="0">
                <a:solidFill>
                  <a:srgbClr val="000000"/>
                </a:solidFill>
                <a:latin typeface="Montserrat Classic"/>
                <a:ea typeface="Montserrat Classic"/>
                <a:cs typeface="Montserrat Classic"/>
                <a:sym typeface="Montserrat Classic"/>
              </a:rPr>
              <a:t> Prior to Storm Desmond, Cumbria and Lancashire had already experienced a wet autumn.</a:t>
            </a:r>
            <a:r>
              <a:rPr lang="en-GB" sz="3200" dirty="0">
                <a:solidFill>
                  <a:srgbClr val="000000"/>
                </a:solidFill>
                <a:latin typeface="Montserrat Classic"/>
                <a:ea typeface="Montserrat Classic"/>
                <a:cs typeface="Montserrat Classic"/>
                <a:sym typeface="Montserrat Classic"/>
              </a:rPr>
              <a:t> Heavy rainfall from Storm Abigail, Barney and Clodagh in the 3 weeks prior to Storm Desmond meant that the</a:t>
            </a:r>
            <a:r>
              <a:rPr lang="en-US" sz="3200" dirty="0">
                <a:solidFill>
                  <a:srgbClr val="000000"/>
                </a:solidFill>
                <a:latin typeface="Montserrat Classic"/>
                <a:ea typeface="Montserrat Classic"/>
                <a:cs typeface="Montserrat Classic"/>
                <a:sym typeface="Montserrat Classic"/>
              </a:rPr>
              <a:t> ground was saturated, reducing its ability to absorb additional rainfall and increasing surface runoff into rivers.</a:t>
            </a:r>
          </a:p>
        </p:txBody>
      </p:sp>
      <p:grpSp>
        <p:nvGrpSpPr>
          <p:cNvPr id="11" name="Group 11"/>
          <p:cNvGrpSpPr/>
          <p:nvPr/>
        </p:nvGrpSpPr>
        <p:grpSpPr>
          <a:xfrm>
            <a:off x="172440" y="3323843"/>
            <a:ext cx="9327999" cy="6296359"/>
            <a:chOff x="0" y="0"/>
            <a:chExt cx="12951188" cy="8395146"/>
          </a:xfrm>
        </p:grpSpPr>
        <p:sp>
          <p:nvSpPr>
            <p:cNvPr id="12" name="Freeform 12"/>
            <p:cNvSpPr/>
            <p:nvPr/>
          </p:nvSpPr>
          <p:spPr>
            <a:xfrm>
              <a:off x="368300" y="0"/>
              <a:ext cx="12582888" cy="8395146"/>
            </a:xfrm>
            <a:custGeom>
              <a:avLst/>
              <a:gdLst/>
              <a:ahLst/>
              <a:cxnLst/>
              <a:rect l="l" t="t" r="r" b="b"/>
              <a:pathLst>
                <a:path w="12582888" h="8395146">
                  <a:moveTo>
                    <a:pt x="0" y="0"/>
                  </a:moveTo>
                  <a:lnTo>
                    <a:pt x="12582888" y="0"/>
                  </a:lnTo>
                  <a:lnTo>
                    <a:pt x="12582888" y="8395146"/>
                  </a:lnTo>
                  <a:lnTo>
                    <a:pt x="0" y="8395146"/>
                  </a:lnTo>
                  <a:lnTo>
                    <a:pt x="0" y="0"/>
                  </a:lnTo>
                  <a:close/>
                </a:path>
              </a:pathLst>
            </a:custGeom>
            <a:blipFill>
              <a:blip r:embed="rId5"/>
              <a:stretch>
                <a:fillRect/>
              </a:stretch>
            </a:blipFill>
          </p:spPr>
          <p:txBody>
            <a:bodyPr/>
            <a:lstStyle/>
            <a:p>
              <a:endParaRPr lang="en-GB"/>
            </a:p>
          </p:txBody>
        </p:sp>
        <p:sp>
          <p:nvSpPr>
            <p:cNvPr id="13" name="TextBox 13"/>
            <p:cNvSpPr txBox="1"/>
            <p:nvPr/>
          </p:nvSpPr>
          <p:spPr>
            <a:xfrm>
              <a:off x="0" y="8055962"/>
              <a:ext cx="9183912" cy="212184"/>
            </a:xfrm>
            <a:prstGeom prst="rect">
              <a:avLst/>
            </a:prstGeom>
          </p:spPr>
          <p:txBody>
            <a:bodyPr lIns="0" tIns="0" rIns="0" bIns="0" rtlCol="0" anchor="t">
              <a:spAutoFit/>
            </a:bodyPr>
            <a:lstStyle/>
            <a:p>
              <a:pPr algn="ctr">
                <a:lnSpc>
                  <a:spcPts val="1330"/>
                </a:lnSpc>
                <a:spcBef>
                  <a:spcPct val="0"/>
                </a:spcBef>
              </a:pPr>
              <a:r>
                <a:rPr lang="en-US" sz="950">
                  <a:solidFill>
                    <a:srgbClr val="FFFFFF"/>
                  </a:solidFill>
                  <a:latin typeface="Montserrat Classic"/>
                  <a:ea typeface="Montserrat Classic"/>
                  <a:cs typeface="Montserrat Classic"/>
                  <a:sym typeface="Montserrat Classic"/>
                </a:rPr>
                <a:t>Saturated landscape near Kiltearn Old Kirk cc-by-sa/2.0 - © Bill Harrison - geograph.org.uk/p/7758388</a:t>
              </a:r>
            </a:p>
          </p:txBody>
        </p:sp>
      </p:grpSp>
      <p:sp>
        <p:nvSpPr>
          <p:cNvPr id="14" name="TextBox 14"/>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b="1">
                <a:solidFill>
                  <a:srgbClr val="000000"/>
                </a:solidFill>
                <a:latin typeface="Montserrat Classic Bold"/>
                <a:ea typeface="Montserrat Classic Bold"/>
                <a:cs typeface="Montserrat Classic Bold"/>
                <a:sym typeface="Montserrat Classic Bold"/>
              </a:rPr>
              <a:t>Causes:</a:t>
            </a:r>
          </a:p>
        </p:txBody>
      </p:sp>
      <p:sp>
        <p:nvSpPr>
          <p:cNvPr id="17" name="TextBox 20">
            <a:extLst>
              <a:ext uri="{FF2B5EF4-FFF2-40B4-BE49-F238E27FC236}">
                <a16:creationId xmlns:a16="http://schemas.microsoft.com/office/drawing/2014/main" id="{7C8F1C7C-AB37-C97C-2C05-854A7C443D21}"/>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15" name="TextBox 11">
            <a:extLst>
              <a:ext uri="{FF2B5EF4-FFF2-40B4-BE49-F238E27FC236}">
                <a16:creationId xmlns:a16="http://schemas.microsoft.com/office/drawing/2014/main" id="{EDCE415E-4A9B-55D5-6C55-5AFC234B6B91}"/>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3965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grpSp>
        <p:nvGrpSpPr>
          <p:cNvPr id="3" name="Group 3"/>
          <p:cNvGrpSpPr/>
          <p:nvPr/>
        </p:nvGrpSpPr>
        <p:grpSpPr>
          <a:xfrm>
            <a:off x="0" y="651219"/>
            <a:ext cx="18775720" cy="1250020"/>
            <a:chOff x="0" y="0"/>
            <a:chExt cx="7425681" cy="494375"/>
          </a:xfrm>
        </p:grpSpPr>
        <p:sp>
          <p:nvSpPr>
            <p:cNvPr id="4" name="Freeform 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5" name="TextBox 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6" name="Freeform 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2283142" y="3849053"/>
            <a:ext cx="203835" cy="227648"/>
            <a:chOff x="0" y="0"/>
            <a:chExt cx="271780" cy="303530"/>
          </a:xfrm>
        </p:grpSpPr>
        <p:sp>
          <p:nvSpPr>
            <p:cNvPr id="8" name="Freeform 8"/>
            <p:cNvSpPr/>
            <p:nvPr/>
          </p:nvSpPr>
          <p:spPr>
            <a:xfrm>
              <a:off x="41910" y="48260"/>
              <a:ext cx="179070" cy="207010"/>
            </a:xfrm>
            <a:custGeom>
              <a:avLst/>
              <a:gdLst/>
              <a:ahLst/>
              <a:cxnLst/>
              <a:rect l="l" t="t" r="r" b="b"/>
              <a:pathLst>
                <a:path w="179070" h="207010">
                  <a:moveTo>
                    <a:pt x="8890" y="93980"/>
                  </a:moveTo>
                  <a:cubicBezTo>
                    <a:pt x="64770" y="10160"/>
                    <a:pt x="96520" y="1270"/>
                    <a:pt x="115570" y="3810"/>
                  </a:cubicBezTo>
                  <a:cubicBezTo>
                    <a:pt x="132080" y="5080"/>
                    <a:pt x="148590" y="16510"/>
                    <a:pt x="158750" y="27940"/>
                  </a:cubicBezTo>
                  <a:cubicBezTo>
                    <a:pt x="168910" y="39370"/>
                    <a:pt x="177800" y="55880"/>
                    <a:pt x="177800" y="72390"/>
                  </a:cubicBezTo>
                  <a:cubicBezTo>
                    <a:pt x="177800" y="92710"/>
                    <a:pt x="166370" y="125730"/>
                    <a:pt x="149860" y="139700"/>
                  </a:cubicBezTo>
                  <a:cubicBezTo>
                    <a:pt x="133350" y="152400"/>
                    <a:pt x="99060" y="158750"/>
                    <a:pt x="78740" y="152400"/>
                  </a:cubicBezTo>
                  <a:cubicBezTo>
                    <a:pt x="58420" y="146050"/>
                    <a:pt x="34290" y="121920"/>
                    <a:pt x="27940" y="101600"/>
                  </a:cubicBezTo>
                  <a:cubicBezTo>
                    <a:pt x="21590" y="81280"/>
                    <a:pt x="27940" y="46990"/>
                    <a:pt x="41910" y="30480"/>
                  </a:cubicBezTo>
                  <a:cubicBezTo>
                    <a:pt x="54610" y="13970"/>
                    <a:pt x="86360" y="0"/>
                    <a:pt x="107950" y="2540"/>
                  </a:cubicBezTo>
                  <a:cubicBezTo>
                    <a:pt x="129540" y="3810"/>
                    <a:pt x="158750" y="22860"/>
                    <a:pt x="168910" y="41910"/>
                  </a:cubicBezTo>
                  <a:cubicBezTo>
                    <a:pt x="179070" y="59690"/>
                    <a:pt x="176530" y="90170"/>
                    <a:pt x="170180" y="113030"/>
                  </a:cubicBezTo>
                  <a:cubicBezTo>
                    <a:pt x="162560" y="139700"/>
                    <a:pt x="140970" y="175260"/>
                    <a:pt x="121920" y="190500"/>
                  </a:cubicBezTo>
                  <a:cubicBezTo>
                    <a:pt x="106680" y="200660"/>
                    <a:pt x="86360" y="207010"/>
                    <a:pt x="68580" y="204470"/>
                  </a:cubicBezTo>
                  <a:cubicBezTo>
                    <a:pt x="49530" y="200660"/>
                    <a:pt x="20320" y="182880"/>
                    <a:pt x="10160" y="165100"/>
                  </a:cubicBezTo>
                  <a:cubicBezTo>
                    <a:pt x="0" y="146050"/>
                    <a:pt x="8890" y="93980"/>
                    <a:pt x="8890" y="93980"/>
                  </a:cubicBezTo>
                </a:path>
              </a:pathLst>
            </a:custGeom>
            <a:solidFill>
              <a:srgbClr val="FFFFFF"/>
            </a:solidFill>
            <a:ln cap="sq">
              <a:noFill/>
              <a:prstDash val="solid"/>
              <a:miter/>
            </a:ln>
          </p:spPr>
          <p:txBody>
            <a:bodyPr/>
            <a:lstStyle/>
            <a:p>
              <a:endParaRPr lang="en-GB"/>
            </a:p>
          </p:txBody>
        </p:sp>
      </p:grpSp>
      <p:sp>
        <p:nvSpPr>
          <p:cNvPr id="9" name="Freeform 9"/>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10" name="Freeform 10"/>
          <p:cNvSpPr/>
          <p:nvPr/>
        </p:nvSpPr>
        <p:spPr>
          <a:xfrm>
            <a:off x="323852" y="2738482"/>
            <a:ext cx="7487413" cy="7292696"/>
          </a:xfrm>
          <a:custGeom>
            <a:avLst/>
            <a:gdLst/>
            <a:ahLst/>
            <a:cxnLst/>
            <a:rect l="l" t="t" r="r" b="b"/>
            <a:pathLst>
              <a:path w="7487413" h="7292696">
                <a:moveTo>
                  <a:pt x="0" y="0"/>
                </a:moveTo>
                <a:lnTo>
                  <a:pt x="7487413" y="0"/>
                </a:lnTo>
                <a:lnTo>
                  <a:pt x="7487413" y="7292696"/>
                </a:lnTo>
                <a:lnTo>
                  <a:pt x="0" y="7292696"/>
                </a:lnTo>
                <a:lnTo>
                  <a:pt x="0" y="0"/>
                </a:lnTo>
                <a:close/>
              </a:path>
            </a:pathLst>
          </a:custGeom>
          <a:blipFill>
            <a:blip r:embed="rId5"/>
            <a:stretch>
              <a:fillRect l="-44447" r="-6125" b="-15944"/>
            </a:stretch>
          </a:blipFill>
        </p:spPr>
        <p:txBody>
          <a:bodyPr/>
          <a:lstStyle/>
          <a:p>
            <a:endParaRPr lang="en-GB"/>
          </a:p>
        </p:txBody>
      </p:sp>
      <p:sp>
        <p:nvSpPr>
          <p:cNvPr id="11" name="TextBox 11"/>
          <p:cNvSpPr txBox="1"/>
          <p:nvPr/>
        </p:nvSpPr>
        <p:spPr>
          <a:xfrm>
            <a:off x="8068906" y="4010025"/>
            <a:ext cx="9190394" cy="4653838"/>
          </a:xfrm>
          <a:prstGeom prst="rect">
            <a:avLst/>
          </a:prstGeom>
        </p:spPr>
        <p:txBody>
          <a:bodyPr lIns="0" tIns="0" rIns="0" bIns="0" rtlCol="0" anchor="t">
            <a:spAutoFit/>
          </a:bodyPr>
          <a:lstStyle/>
          <a:p>
            <a:pPr algn="ctr">
              <a:lnSpc>
                <a:spcPts val="4620"/>
              </a:lnSpc>
              <a:spcBef>
                <a:spcPct val="0"/>
              </a:spcBef>
            </a:pPr>
            <a:r>
              <a:rPr lang="en-US" sz="3300" b="1" dirty="0">
                <a:solidFill>
                  <a:srgbClr val="000000"/>
                </a:solidFill>
                <a:latin typeface="Montserrat Classic Bold"/>
                <a:ea typeface="Montserrat Classic Bold"/>
                <a:cs typeface="Montserrat Classic Bold"/>
                <a:sym typeface="Montserrat Classic Bold"/>
              </a:rPr>
              <a:t>River Systems:</a:t>
            </a:r>
            <a:r>
              <a:rPr lang="en-US" sz="3300" dirty="0">
                <a:solidFill>
                  <a:srgbClr val="000000"/>
                </a:solidFill>
                <a:latin typeface="Montserrat Classic"/>
                <a:ea typeface="Montserrat Classic"/>
                <a:cs typeface="Montserrat Classic"/>
                <a:sym typeface="Montserrat Classic"/>
              </a:rPr>
              <a:t> Cumbria and Lancashire have several major rivers, including the Rivers: Eden, Derwent, Kend, Lune, Calder, Wyre and Ribble.</a:t>
            </a:r>
            <a:endParaRPr lang="en-US" sz="3300" dirty="0">
              <a:solidFill>
                <a:srgbClr val="000000"/>
              </a:solidFill>
              <a:latin typeface="Montserrat Classic"/>
              <a:ea typeface="Montserrat Classic"/>
              <a:cs typeface="Montserrat Classic"/>
            </a:endParaRPr>
          </a:p>
          <a:p>
            <a:pPr algn="ctr">
              <a:lnSpc>
                <a:spcPts val="4620"/>
              </a:lnSpc>
              <a:spcBef>
                <a:spcPct val="0"/>
              </a:spcBef>
            </a:pPr>
            <a:endParaRPr lang="en-US" sz="3300" dirty="0">
              <a:solidFill>
                <a:srgbClr val="000000"/>
              </a:solidFill>
              <a:latin typeface="Montserrat Classic"/>
              <a:ea typeface="Montserrat Classic"/>
              <a:cs typeface="Montserrat Classic"/>
            </a:endParaRPr>
          </a:p>
          <a:p>
            <a:pPr algn="ctr">
              <a:lnSpc>
                <a:spcPts val="4620"/>
              </a:lnSpc>
              <a:spcBef>
                <a:spcPct val="0"/>
              </a:spcBef>
            </a:pPr>
            <a:r>
              <a:rPr lang="en-US" sz="3300" dirty="0">
                <a:solidFill>
                  <a:srgbClr val="000000"/>
                </a:solidFill>
                <a:latin typeface="Montserrat Classic"/>
                <a:ea typeface="Montserrat Classic"/>
                <a:cs typeface="Montserrat Classic"/>
                <a:sym typeface="Montserrat Classic"/>
              </a:rPr>
              <a:t>These rivers and their tributaries can quickly swell and overflow during periods of heavy rainfall, leading to widespread flooding.</a:t>
            </a:r>
          </a:p>
        </p:txBody>
      </p:sp>
      <p:sp>
        <p:nvSpPr>
          <p:cNvPr id="12" name="TextBox 12"/>
          <p:cNvSpPr txBox="1"/>
          <p:nvPr/>
        </p:nvSpPr>
        <p:spPr>
          <a:xfrm>
            <a:off x="7954566" y="2029077"/>
            <a:ext cx="2378869" cy="837566"/>
          </a:xfrm>
          <a:prstGeom prst="rect">
            <a:avLst/>
          </a:prstGeom>
        </p:spPr>
        <p:txBody>
          <a:bodyPr lIns="0" tIns="0" rIns="0" bIns="0" rtlCol="0" anchor="t">
            <a:spAutoFit/>
          </a:bodyPr>
          <a:lstStyle/>
          <a:p>
            <a:pPr algn="ctr">
              <a:lnSpc>
                <a:spcPts val="6859"/>
              </a:lnSpc>
              <a:spcBef>
                <a:spcPct val="0"/>
              </a:spcBef>
            </a:pPr>
            <a:r>
              <a:rPr lang="en-US" sz="4899" b="1">
                <a:solidFill>
                  <a:srgbClr val="000000"/>
                </a:solidFill>
                <a:latin typeface="Montserrat Classic Bold"/>
                <a:ea typeface="Montserrat Classic Bold"/>
                <a:cs typeface="Montserrat Classic Bold"/>
                <a:sym typeface="Montserrat Classic Bold"/>
              </a:rPr>
              <a:t>Causes:</a:t>
            </a:r>
          </a:p>
        </p:txBody>
      </p:sp>
      <p:sp>
        <p:nvSpPr>
          <p:cNvPr id="14" name="TextBox 14"/>
          <p:cNvSpPr txBox="1"/>
          <p:nvPr/>
        </p:nvSpPr>
        <p:spPr>
          <a:xfrm>
            <a:off x="-80094" y="9894625"/>
            <a:ext cx="3898158" cy="125675"/>
          </a:xfrm>
          <a:prstGeom prst="rect">
            <a:avLst/>
          </a:prstGeom>
        </p:spPr>
        <p:txBody>
          <a:bodyPr wrap="square" lIns="0" tIns="0" rIns="0" bIns="0" rtlCol="0" anchor="t">
            <a:spAutoFit/>
          </a:bodyPr>
          <a:lstStyle/>
          <a:p>
            <a:pPr algn="ctr">
              <a:lnSpc>
                <a:spcPts val="1120"/>
              </a:lnSpc>
              <a:spcBef>
                <a:spcPct val="0"/>
              </a:spcBef>
            </a:pPr>
            <a:r>
              <a:rPr lang="en-US" sz="800">
                <a:solidFill>
                  <a:srgbClr val="FFFFFF"/>
                </a:solidFill>
                <a:latin typeface="Montserrat Classic"/>
                <a:ea typeface="Montserrat Classic"/>
                <a:cs typeface="Montserrat Classic"/>
                <a:sym typeface="Montserrat Classic"/>
              </a:rPr>
              <a:t>River Derwent by </a:t>
            </a:r>
            <a:r>
              <a:rPr lang="en-US" sz="800" err="1">
                <a:solidFill>
                  <a:srgbClr val="FFFFFF"/>
                </a:solidFill>
                <a:latin typeface="Montserrat Classic"/>
                <a:ea typeface="Montserrat Classic"/>
                <a:cs typeface="Montserrat Classic"/>
                <a:sym typeface="Montserrat Classic"/>
              </a:rPr>
              <a:t>mikedabell</a:t>
            </a:r>
            <a:r>
              <a:rPr lang="en-US" sz="800">
                <a:solidFill>
                  <a:srgbClr val="FFFFFF"/>
                </a:solidFill>
                <a:latin typeface="Montserrat Classic"/>
                <a:ea typeface="Montserrat Classic"/>
                <a:cs typeface="Montserrat Classic"/>
                <a:sym typeface="Montserrat Classic"/>
              </a:rPr>
              <a:t> from Getty Images Signature</a:t>
            </a:r>
          </a:p>
        </p:txBody>
      </p:sp>
      <p:sp>
        <p:nvSpPr>
          <p:cNvPr id="16" name="TextBox 20">
            <a:extLst>
              <a:ext uri="{FF2B5EF4-FFF2-40B4-BE49-F238E27FC236}">
                <a16:creationId xmlns:a16="http://schemas.microsoft.com/office/drawing/2014/main" id="{EFA28D8D-D2E6-EC3B-E56F-C3268208DAE2}"/>
              </a:ext>
            </a:extLst>
          </p:cNvPr>
          <p:cNvSpPr txBox="1"/>
          <p:nvPr/>
        </p:nvSpPr>
        <p:spPr>
          <a:xfrm>
            <a:off x="3832901" y="804308"/>
            <a:ext cx="11567118" cy="820866"/>
          </a:xfrm>
          <a:prstGeom prst="rect">
            <a:avLst/>
          </a:prstGeom>
        </p:spPr>
        <p:txBody>
          <a:bodyPr lIns="0" tIns="0" rIns="0" bIns="0" rtlCol="0" anchor="t">
            <a:spAutoFit/>
          </a:bodyPr>
          <a:lstStyle/>
          <a:p>
            <a:pPr algn="ctr">
              <a:lnSpc>
                <a:spcPts val="7225"/>
              </a:lnSpc>
              <a:spcBef>
                <a:spcPct val="0"/>
              </a:spcBef>
            </a:pPr>
            <a:r>
              <a:rPr lang="en-US" sz="5161" b="1">
                <a:solidFill>
                  <a:srgbClr val="FFFFFF"/>
                </a:solidFill>
                <a:latin typeface="Montserrat Classic Bold"/>
                <a:ea typeface="Montserrat Classic Bold"/>
                <a:cs typeface="Montserrat Classic Bold"/>
                <a:sym typeface="Montserrat Classic Bold"/>
              </a:rPr>
              <a:t>Case Study: Storm Desmond 2015</a:t>
            </a:r>
          </a:p>
        </p:txBody>
      </p:sp>
      <p:sp>
        <p:nvSpPr>
          <p:cNvPr id="13" name="TextBox 11">
            <a:extLst>
              <a:ext uri="{FF2B5EF4-FFF2-40B4-BE49-F238E27FC236}">
                <a16:creationId xmlns:a16="http://schemas.microsoft.com/office/drawing/2014/main" id="{1634C786-3847-D8B5-1172-97F7704D8007}"/>
              </a:ext>
            </a:extLst>
          </p:cNvPr>
          <p:cNvSpPr txBox="1"/>
          <p:nvPr/>
        </p:nvSpPr>
        <p:spPr>
          <a:xfrm>
            <a:off x="17089266" y="137238"/>
            <a:ext cx="1072400" cy="227178"/>
          </a:xfrm>
          <a:prstGeom prst="rect">
            <a:avLst/>
          </a:prstGeom>
        </p:spPr>
        <p:txBody>
          <a:bodyPr wrap="square" lIns="0" tIns="0" rIns="0" bIns="0" rtlCol="0" anchor="t">
            <a:spAutoFit/>
          </a:bodyPr>
          <a:lstStyle/>
          <a:p>
            <a:pPr algn="ctr">
              <a:lnSpc>
                <a:spcPts val="1960"/>
              </a:lnSpc>
              <a:spcBef>
                <a:spcPct val="0"/>
              </a:spcBef>
            </a:pPr>
            <a:r>
              <a:rPr lang="en-US" sz="1400" dirty="0">
                <a:solidFill>
                  <a:srgbClr val="000000"/>
                </a:solidFill>
                <a:latin typeface="Montserrat Classic"/>
                <a:ea typeface="Montserrat Classic"/>
                <a:cs typeface="Montserrat Classic"/>
                <a:sym typeface="Montserrat Classic"/>
              </a:rPr>
              <a:t>FT Q C51 R2</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60f3ec4-cbfd-415b-8990-83a34b195ccb">
      <Terms xmlns="http://schemas.microsoft.com/office/infopath/2007/PartnerControls"/>
    </lcf76f155ced4ddcb4097134ff3c332f>
    <TaxCatchAll xmlns="109b8aaf-fb93-4003-ad70-8b3202c0329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1578B761A605E4CBEF87E3F0A1E57E6" ma:contentTypeVersion="14" ma:contentTypeDescription="Create a new document." ma:contentTypeScope="" ma:versionID="d06e931ef9b3fa290e8d323539bfe749">
  <xsd:schema xmlns:xsd="http://www.w3.org/2001/XMLSchema" xmlns:xs="http://www.w3.org/2001/XMLSchema" xmlns:p="http://schemas.microsoft.com/office/2006/metadata/properties" xmlns:ns2="460f3ec4-cbfd-415b-8990-83a34b195ccb" xmlns:ns3="109b8aaf-fb93-4003-ad70-8b3202c03298" targetNamespace="http://schemas.microsoft.com/office/2006/metadata/properties" ma:root="true" ma:fieldsID="545c6f75aa5bb8fa13f76422907df7b2" ns2:_="" ns3:_="">
    <xsd:import namespace="460f3ec4-cbfd-415b-8990-83a34b195ccb"/>
    <xsd:import namespace="109b8aaf-fb93-4003-ad70-8b3202c0329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0f3ec4-cbfd-415b-8990-83a34b195c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d852382-b7e0-4a57-b6bc-e925b7845a1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9b8aaf-fb93-4003-ad70-8b3202c0329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78ba668-579f-49f2-bee8-b2d720e6dd5e}" ma:internalName="TaxCatchAll" ma:showField="CatchAllData" ma:web="109b8aaf-fb93-4003-ad70-8b3202c032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9B3D65-5EF9-48C6-B869-46DCF3D60770}">
  <ds:schemaRefs>
    <ds:schemaRef ds:uri="http://purl.org/dc/elements/1.1/"/>
    <ds:schemaRef ds:uri="460f3ec4-cbfd-415b-8990-83a34b195ccb"/>
    <ds:schemaRef ds:uri="http://schemas.microsoft.com/office/infopath/2007/PartnerControls"/>
    <ds:schemaRef ds:uri="http://www.w3.org/XML/1998/namespace"/>
    <ds:schemaRef ds:uri="http://schemas.microsoft.com/office/2006/metadata/properties"/>
    <ds:schemaRef ds:uri="http://purl.org/dc/dcmitype/"/>
    <ds:schemaRef ds:uri="109b8aaf-fb93-4003-ad70-8b3202c03298"/>
    <ds:schemaRef ds:uri="http://schemas.microsoft.com/office/2006/documentManagement/type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28869C2C-B48E-4DFC-ABF7-AC230C781883}">
  <ds:schemaRefs>
    <ds:schemaRef ds:uri="http://schemas.microsoft.com/sharepoint/v3/contenttype/forms"/>
  </ds:schemaRefs>
</ds:datastoreItem>
</file>

<file path=customXml/itemProps3.xml><?xml version="1.0" encoding="utf-8"?>
<ds:datastoreItem xmlns:ds="http://schemas.openxmlformats.org/officeDocument/2006/customXml" ds:itemID="{5FD77D0E-3DF4-4229-B95F-E1E38CA828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0f3ec4-cbfd-415b-8990-83a34b195ccb"/>
    <ds:schemaRef ds:uri="109b8aaf-fb93-4003-ad70-8b3202c032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2586</Words>
  <Application>Microsoft Office PowerPoint</Application>
  <PresentationFormat>Custom</PresentationFormat>
  <Paragraphs>226</Paragraphs>
  <Slides>35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Montserrat Classic Bold</vt:lpstr>
      <vt:lpstr>Montserrat Classic</vt:lpstr>
      <vt:lpstr>Arial</vt:lpstr>
      <vt:lpstr>Calibri</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2025-03-27T15:34:54Z</dcterms:created>
  <dcterms:modified xsi:type="dcterms:W3CDTF">2026-03-23T10:59:37Z</dcterms:modified>
  <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0x010100C1578B761A605E4CBEF87E3F0A1E57E6</vt:lpwstr>
  </property>
</Properties>
</file>