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48" r:id="rId4"/>
  </p:sldMasterIdLst>
  <p:sldIdLst>
    <p:sldId id="256" r:id="rId5"/>
    <p:sldId id="257" r:id="rId6"/>
    <p:sldId id="263" r:id="rId7"/>
    <p:sldId id="281"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2" r:id="rId25"/>
  </p:sldIdLst>
  <p:sldSz cx="18288000" cy="10287000"/>
  <p:notesSz cx="6858000" cy="9144000"/>
  <p:embeddedFontLst>
    <p:embeddedFont>
      <p:font typeface="Montserrat Classic" panose="020B0604020202020204" charset="0"/>
      <p:regular r:id="rId26"/>
    </p:embeddedFont>
    <p:embeddedFont>
      <p:font typeface="Montserrat Classic Bold" panose="020B0604020202020204" charset="0"/>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4574"/>
    <a:srgbClr val="E580BC"/>
    <a:srgbClr val="ABCF80"/>
    <a:srgbClr val="409091"/>
    <a:srgbClr val="FFA500"/>
    <a:srgbClr val="70BBD6"/>
    <a:srgbClr val="A2E3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A4444C-BD4E-4FB4-B475-56E8082F6B41}" v="2" dt="2026-03-23T11:40:10.7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0" d="100"/>
          <a:sy n="50" d="100"/>
        </p:scale>
        <p:origin x="946" y="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1.fntdata"/><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2.fntdata"/><Relationship Id="rId30" Type="http://schemas.openxmlformats.org/officeDocument/2006/relationships/theme" Target="theme/theme1.xml"/><Relationship Id="rId8"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3/23/2026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6.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1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7.svg"/><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8.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9.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27.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32.svg"/></Relationships>
</file>

<file path=ppt/slides/_rels/slide19.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3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6.sv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8" Type="http://schemas.openxmlformats.org/officeDocument/2006/relationships/hyperlink" Target="https://thefloodhub.co.uk/learning/" TargetMode="External"/><Relationship Id="rId3" Type="http://schemas.openxmlformats.org/officeDocument/2006/relationships/image" Target="../media/image5.svg"/><Relationship Id="rId7" Type="http://schemas.openxmlformats.org/officeDocument/2006/relationships/hyperlink" Target="https://thefloodhubpeople.co.uk"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2.png"/><Relationship Id="rId3" Type="http://schemas.openxmlformats.org/officeDocument/2006/relationships/image" Target="../media/image5.svg"/><Relationship Id="rId7" Type="http://schemas.openxmlformats.org/officeDocument/2006/relationships/image" Target="../media/image10.svg"/><Relationship Id="rId12" Type="http://schemas.openxmlformats.org/officeDocument/2006/relationships/image" Target="../media/image15.png"/><Relationship Id="rId2" Type="http://schemas.openxmlformats.org/officeDocument/2006/relationships/image" Target="../media/image1.png"/><Relationship Id="rId16" Type="http://schemas.openxmlformats.org/officeDocument/2006/relationships/image" Target="../media/image17.svg"/><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14.svg"/><Relationship Id="rId5" Type="http://schemas.openxmlformats.org/officeDocument/2006/relationships/image" Target="../media/image8.svg"/><Relationship Id="rId15" Type="http://schemas.openxmlformats.org/officeDocument/2006/relationships/image" Target="../media/image16.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 Id="rId1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5.svg"/><Relationship Id="rId7"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0.svg"/></Relationships>
</file>

<file path=ppt/slides/_rels/slide5.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5.svg"/><Relationship Id="rId7"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0.svg"/></Relationships>
</file>

<file path=ppt/slides/_rels/slide6.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5.svg"/><Relationship Id="rId7" Type="http://schemas.openxmlformats.org/officeDocument/2006/relationships/image" Target="../media/image23.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2.svg"/><Relationship Id="rId5" Type="http://schemas.openxmlformats.org/officeDocument/2006/relationships/image" Target="../media/image21.svg"/><Relationship Id="rId10" Type="http://schemas.openxmlformats.org/officeDocument/2006/relationships/image" Target="../media/image24.png"/><Relationship Id="rId4" Type="http://schemas.openxmlformats.org/officeDocument/2006/relationships/image" Target="../media/image13.png"/><Relationship Id="rId9"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23852" y="-3158700"/>
            <a:ext cx="17964148" cy="17964148"/>
          </a:xfrm>
          <a:custGeom>
            <a:avLst/>
            <a:gdLst/>
            <a:ahLst/>
            <a:cxnLst/>
            <a:rect l="l" t="t" r="r" b="b"/>
            <a:pathLst>
              <a:path w="17964148" h="17964148">
                <a:moveTo>
                  <a:pt x="0" y="0"/>
                </a:moveTo>
                <a:lnTo>
                  <a:pt x="17964148" y="0"/>
                </a:lnTo>
                <a:lnTo>
                  <a:pt x="17964148" y="17964147"/>
                </a:lnTo>
                <a:lnTo>
                  <a:pt x="0" y="17964147"/>
                </a:lnTo>
                <a:lnTo>
                  <a:pt x="0" y="0"/>
                </a:lnTo>
                <a:close/>
              </a:path>
            </a:pathLst>
          </a:custGeom>
          <a:blipFill>
            <a:blip r:embed="rId2">
              <a:alphaModFix amt="10999"/>
            </a:blip>
            <a:stretch>
              <a:fillRect/>
            </a:stretch>
          </a:blipFill>
        </p:spPr>
        <p:txBody>
          <a:bodyPr/>
          <a:lstStyle/>
          <a:p>
            <a:endParaRPr lang="en-GB" dirty="0"/>
          </a:p>
        </p:txBody>
      </p:sp>
      <p:sp>
        <p:nvSpPr>
          <p:cNvPr id="3" name="Freeform 3"/>
          <p:cNvSpPr/>
          <p:nvPr/>
        </p:nvSpPr>
        <p:spPr>
          <a:xfrm>
            <a:off x="14837622" y="8166572"/>
            <a:ext cx="4148316" cy="2628361"/>
          </a:xfrm>
          <a:custGeom>
            <a:avLst/>
            <a:gdLst/>
            <a:ahLst/>
            <a:cxnLst/>
            <a:rect l="l" t="t" r="r" b="b"/>
            <a:pathLst>
              <a:path w="4148316" h="2628361">
                <a:moveTo>
                  <a:pt x="0" y="0"/>
                </a:moveTo>
                <a:lnTo>
                  <a:pt x="4148316" y="0"/>
                </a:lnTo>
                <a:lnTo>
                  <a:pt x="4148316" y="2628361"/>
                </a:lnTo>
                <a:lnTo>
                  <a:pt x="0" y="2628361"/>
                </a:lnTo>
                <a:lnTo>
                  <a:pt x="0" y="0"/>
                </a:lnTo>
                <a:close/>
              </a:path>
            </a:pathLst>
          </a:custGeom>
          <a:blipFill>
            <a:blip r:embed="rId3"/>
            <a:stretch>
              <a:fillRect l="-25363" t="-23128" r="-49588" b="-152995"/>
            </a:stretch>
          </a:blipFill>
        </p:spPr>
        <p:txBody>
          <a:bodyPr/>
          <a:lstStyle/>
          <a:p>
            <a:endParaRPr lang="en-GB"/>
          </a:p>
        </p:txBody>
      </p:sp>
      <p:sp>
        <p:nvSpPr>
          <p:cNvPr id="4" name="Freeform 4"/>
          <p:cNvSpPr/>
          <p:nvPr/>
        </p:nvSpPr>
        <p:spPr>
          <a:xfrm>
            <a:off x="14780472" y="8598304"/>
            <a:ext cx="3507528" cy="1688696"/>
          </a:xfrm>
          <a:custGeom>
            <a:avLst/>
            <a:gdLst/>
            <a:ahLst/>
            <a:cxnLst/>
            <a:rect l="l" t="t" r="r" b="b"/>
            <a:pathLst>
              <a:path w="3507528" h="1688696">
                <a:moveTo>
                  <a:pt x="0" y="0"/>
                </a:moveTo>
                <a:lnTo>
                  <a:pt x="3507528" y="0"/>
                </a:lnTo>
                <a:lnTo>
                  <a:pt x="3507528" y="1688696"/>
                </a:lnTo>
                <a:lnTo>
                  <a:pt x="0" y="1688696"/>
                </a:lnTo>
                <a:lnTo>
                  <a:pt x="0" y="0"/>
                </a:lnTo>
                <a:close/>
              </a:path>
            </a:pathLst>
          </a:custGeom>
          <a:blipFill>
            <a:blip r:embed="rId4"/>
            <a:stretch>
              <a:fillRect l="-21116" r="-19874" b="-67942"/>
            </a:stretch>
          </a:blipFill>
        </p:spPr>
        <p:txBody>
          <a:bodyPr/>
          <a:lstStyle/>
          <a:p>
            <a:endParaRPr lang="en-GB"/>
          </a:p>
        </p:txBody>
      </p:sp>
      <p:sp>
        <p:nvSpPr>
          <p:cNvPr id="5" name="TextBox 5"/>
          <p:cNvSpPr txBox="1"/>
          <p:nvPr/>
        </p:nvSpPr>
        <p:spPr>
          <a:xfrm>
            <a:off x="662535" y="5237480"/>
            <a:ext cx="16596765" cy="1259063"/>
          </a:xfrm>
          <a:prstGeom prst="rect">
            <a:avLst/>
          </a:prstGeom>
        </p:spPr>
        <p:txBody>
          <a:bodyPr lIns="0" tIns="0" rIns="0" bIns="0" rtlCol="0" anchor="t">
            <a:spAutoFit/>
          </a:bodyPr>
          <a:lstStyle/>
          <a:p>
            <a:pPr marL="798831" lvl="1" indent="-399416" algn="l">
              <a:lnSpc>
                <a:spcPts val="5180"/>
              </a:lnSpc>
              <a:buFont typeface="Arial"/>
              <a:buChar char="•"/>
            </a:pPr>
            <a:r>
              <a:rPr lang="en-US" sz="3700" b="1" dirty="0">
                <a:solidFill>
                  <a:srgbClr val="000000"/>
                </a:solidFill>
                <a:latin typeface="Montserrat Classic Bold"/>
                <a:ea typeface="Montserrat Classic Bold"/>
                <a:cs typeface="Montserrat Classic Bold"/>
                <a:sym typeface="Montserrat Classic Bold"/>
              </a:rPr>
              <a:t>Identify and describe the key factors influencing climate, including latitude, altitude, continentality and ocean currents. </a:t>
            </a:r>
          </a:p>
        </p:txBody>
      </p:sp>
      <p:sp>
        <p:nvSpPr>
          <p:cNvPr id="6" name="TextBox 6"/>
          <p:cNvSpPr txBox="1"/>
          <p:nvPr/>
        </p:nvSpPr>
        <p:spPr>
          <a:xfrm>
            <a:off x="1028700" y="4125024"/>
            <a:ext cx="8616708" cy="1094676"/>
          </a:xfrm>
          <a:prstGeom prst="rect">
            <a:avLst/>
          </a:prstGeom>
        </p:spPr>
        <p:txBody>
          <a:bodyPr lIns="0" tIns="0" rIns="0" bIns="0" rtlCol="0" anchor="t">
            <a:spAutoFit/>
          </a:bodyPr>
          <a:lstStyle/>
          <a:p>
            <a:pPr algn="ctr">
              <a:lnSpc>
                <a:spcPts val="8959"/>
              </a:lnSpc>
              <a:spcBef>
                <a:spcPct val="0"/>
              </a:spcBef>
            </a:pPr>
            <a:r>
              <a:rPr lang="en-US" sz="6399" b="1" dirty="0">
                <a:solidFill>
                  <a:srgbClr val="000000"/>
                </a:solidFill>
                <a:latin typeface="Montserrat Classic Bold"/>
                <a:ea typeface="Montserrat Classic Bold"/>
                <a:cs typeface="Montserrat Classic Bold"/>
                <a:sym typeface="Montserrat Classic Bold"/>
              </a:rPr>
              <a:t>Learning Objectives: </a:t>
            </a:r>
          </a:p>
        </p:txBody>
      </p:sp>
      <p:grpSp>
        <p:nvGrpSpPr>
          <p:cNvPr id="7" name="Group 7"/>
          <p:cNvGrpSpPr/>
          <p:nvPr/>
        </p:nvGrpSpPr>
        <p:grpSpPr>
          <a:xfrm>
            <a:off x="0" y="1528078"/>
            <a:ext cx="18288000" cy="1877081"/>
            <a:chOff x="0" y="0"/>
            <a:chExt cx="4816593" cy="494375"/>
          </a:xfrm>
        </p:grpSpPr>
        <p:sp>
          <p:nvSpPr>
            <p:cNvPr id="8" name="Freeform 8"/>
            <p:cNvSpPr/>
            <p:nvPr/>
          </p:nvSpPr>
          <p:spPr>
            <a:xfrm>
              <a:off x="0" y="0"/>
              <a:ext cx="4816592" cy="494375"/>
            </a:xfrm>
            <a:custGeom>
              <a:avLst/>
              <a:gdLst/>
              <a:ahLst/>
              <a:cxnLst/>
              <a:rect l="l" t="t" r="r" b="b"/>
              <a:pathLst>
                <a:path w="4816592" h="494375">
                  <a:moveTo>
                    <a:pt x="0" y="0"/>
                  </a:moveTo>
                  <a:lnTo>
                    <a:pt x="4816592" y="0"/>
                  </a:lnTo>
                  <a:lnTo>
                    <a:pt x="4816592" y="494375"/>
                  </a:lnTo>
                  <a:lnTo>
                    <a:pt x="0" y="494375"/>
                  </a:lnTo>
                  <a:close/>
                </a:path>
              </a:pathLst>
            </a:custGeom>
            <a:solidFill>
              <a:srgbClr val="1C78B6"/>
            </a:solidFill>
          </p:spPr>
          <p:txBody>
            <a:bodyPr/>
            <a:lstStyle/>
            <a:p>
              <a:endParaRPr lang="en-GB"/>
            </a:p>
          </p:txBody>
        </p:sp>
        <p:sp>
          <p:nvSpPr>
            <p:cNvPr id="9" name="TextBox 9"/>
            <p:cNvSpPr txBox="1"/>
            <p:nvPr/>
          </p:nvSpPr>
          <p:spPr>
            <a:xfrm>
              <a:off x="0" y="-142875"/>
              <a:ext cx="4816593" cy="637250"/>
            </a:xfrm>
            <a:prstGeom prst="rect">
              <a:avLst/>
            </a:prstGeom>
          </p:spPr>
          <p:txBody>
            <a:bodyPr lIns="50800" tIns="50800" rIns="50800" bIns="50800" rtlCol="0" anchor="ctr"/>
            <a:lstStyle/>
            <a:p>
              <a:pPr algn="ctr">
                <a:lnSpc>
                  <a:spcPts val="10499"/>
                </a:lnSpc>
              </a:pPr>
              <a:endParaRPr/>
            </a:p>
          </p:txBody>
        </p:sp>
      </p:grpSp>
      <p:sp>
        <p:nvSpPr>
          <p:cNvPr id="10" name="TextBox 10"/>
          <p:cNvSpPr txBox="1"/>
          <p:nvPr/>
        </p:nvSpPr>
        <p:spPr>
          <a:xfrm>
            <a:off x="3588652" y="1827272"/>
            <a:ext cx="14720505" cy="1208536"/>
          </a:xfrm>
          <a:prstGeom prst="rect">
            <a:avLst/>
          </a:prstGeom>
        </p:spPr>
        <p:txBody>
          <a:bodyPr wrap="square" lIns="0" tIns="0" rIns="0" bIns="0" rtlCol="0" anchor="t">
            <a:spAutoFit/>
          </a:bodyPr>
          <a:lstStyle/>
          <a:p>
            <a:pPr algn="ctr">
              <a:lnSpc>
                <a:spcPts val="10639"/>
              </a:lnSpc>
              <a:spcBef>
                <a:spcPct val="0"/>
              </a:spcBef>
            </a:pPr>
            <a:r>
              <a:rPr lang="en-US" sz="7599" b="1" dirty="0">
                <a:solidFill>
                  <a:srgbClr val="FFFFFF"/>
                </a:solidFill>
                <a:latin typeface="Montserrat Classic Bold"/>
                <a:ea typeface="Montserrat Classic Bold"/>
                <a:cs typeface="Montserrat Classic Bold"/>
                <a:sym typeface="Montserrat Classic Bold"/>
              </a:rPr>
              <a:t>Factors Influencing Climate</a:t>
            </a:r>
          </a:p>
        </p:txBody>
      </p:sp>
      <p:sp>
        <p:nvSpPr>
          <p:cNvPr id="11" name="Freeform 11"/>
          <p:cNvSpPr/>
          <p:nvPr/>
        </p:nvSpPr>
        <p:spPr>
          <a:xfrm>
            <a:off x="323852" y="835046"/>
            <a:ext cx="3267227" cy="3263143"/>
          </a:xfrm>
          <a:custGeom>
            <a:avLst/>
            <a:gdLst/>
            <a:ahLst/>
            <a:cxnLst/>
            <a:rect l="l" t="t" r="r" b="b"/>
            <a:pathLst>
              <a:path w="3267227" h="3263143">
                <a:moveTo>
                  <a:pt x="0" y="0"/>
                </a:moveTo>
                <a:lnTo>
                  <a:pt x="3267227" y="0"/>
                </a:lnTo>
                <a:lnTo>
                  <a:pt x="3267227" y="3263143"/>
                </a:lnTo>
                <a:lnTo>
                  <a:pt x="0" y="3263143"/>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GB"/>
          </a:p>
        </p:txBody>
      </p:sp>
      <p:sp>
        <p:nvSpPr>
          <p:cNvPr id="12" name="TextBox 15">
            <a:extLst>
              <a:ext uri="{FF2B5EF4-FFF2-40B4-BE49-F238E27FC236}">
                <a16:creationId xmlns:a16="http://schemas.microsoft.com/office/drawing/2014/main" id="{37E6C1CF-6FA1-C3E4-676C-48E16347A51A}"/>
              </a:ext>
            </a:extLst>
          </p:cNvPr>
          <p:cNvSpPr txBox="1"/>
          <p:nvPr/>
        </p:nvSpPr>
        <p:spPr>
          <a:xfrm>
            <a:off x="17068800" y="103604"/>
            <a:ext cx="1143000" cy="239296"/>
          </a:xfrm>
          <a:prstGeom prst="rect">
            <a:avLst/>
          </a:prstGeom>
        </p:spPr>
        <p:txBody>
          <a:bodyPr wrap="square" lIns="0" tIns="0" rIns="0" bIns="0" rtlCol="0" anchor="t">
            <a:spAutoFit/>
          </a:bodyPr>
          <a:lstStyle/>
          <a:p>
            <a:pPr algn="ctr">
              <a:lnSpc>
                <a:spcPts val="2099"/>
              </a:lnSpc>
              <a:spcBef>
                <a:spcPct val="0"/>
              </a:spcBef>
            </a:pPr>
            <a:r>
              <a:rPr lang="en-US" sz="1499" dirty="0">
                <a:solidFill>
                  <a:srgbClr val="000000"/>
                </a:solidFill>
                <a:latin typeface="Montserrat Classic"/>
                <a:ea typeface="Montserrat Classic"/>
                <a:cs typeface="Montserrat Classic"/>
                <a:sym typeface="Montserrat Classic"/>
              </a:rPr>
              <a:t>FT Q C53 R2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139650"/>
            <a:ext cx="18775720" cy="13720367"/>
            <a:chOff x="0" y="0"/>
            <a:chExt cx="25034293" cy="18293822"/>
          </a:xfrm>
        </p:grpSpPr>
        <p:sp>
          <p:nvSpPr>
            <p:cNvPr id="3" name="Freeform 3"/>
            <p:cNvSpPr/>
            <p:nvPr/>
          </p:nvSpPr>
          <p:spPr>
            <a:xfrm>
              <a:off x="431803" y="0"/>
              <a:ext cx="23952197" cy="18293822"/>
            </a:xfrm>
            <a:custGeom>
              <a:avLst/>
              <a:gdLst/>
              <a:ahLst/>
              <a:cxnLst/>
              <a:rect l="l" t="t" r="r" b="b"/>
              <a:pathLst>
                <a:path w="23952197" h="18293822">
                  <a:moveTo>
                    <a:pt x="0" y="0"/>
                  </a:moveTo>
                  <a:lnTo>
                    <a:pt x="23952197" y="0"/>
                  </a:lnTo>
                  <a:lnTo>
                    <a:pt x="23952197" y="18293822"/>
                  </a:lnTo>
                  <a:lnTo>
                    <a:pt x="0" y="18293822"/>
                  </a:lnTo>
                  <a:lnTo>
                    <a:pt x="0" y="0"/>
                  </a:lnTo>
                  <a:close/>
                </a:path>
              </a:pathLst>
            </a:custGeom>
            <a:blipFill>
              <a:blip r:embed="rId2">
                <a:alphaModFix amt="10999"/>
              </a:blip>
              <a:stretch>
                <a:fillRect b="-30930"/>
              </a:stretch>
            </a:blipFill>
          </p:spPr>
          <p:txBody>
            <a:bodyPr/>
            <a:lstStyle/>
            <a:p>
              <a:endParaRPr lang="en-GB"/>
            </a:p>
          </p:txBody>
        </p:sp>
        <p:grpSp>
          <p:nvGrpSpPr>
            <p:cNvPr id="4" name="Group 4"/>
            <p:cNvGrpSpPr/>
            <p:nvPr/>
          </p:nvGrpSpPr>
          <p:grpSpPr>
            <a:xfrm>
              <a:off x="0" y="4572816"/>
              <a:ext cx="25034293" cy="2148369"/>
              <a:chOff x="0" y="-142875"/>
              <a:chExt cx="7425681" cy="637250"/>
            </a:xfrm>
          </p:grpSpPr>
          <p:sp>
            <p:nvSpPr>
              <p:cNvPr id="5" name="Freeform 5"/>
              <p:cNvSpPr/>
              <p:nvPr/>
            </p:nvSpPr>
            <p:spPr>
              <a:xfrm>
                <a:off x="0" y="0"/>
                <a:ext cx="7425681" cy="494375"/>
              </a:xfrm>
              <a:custGeom>
                <a:avLst/>
                <a:gdLst/>
                <a:ahLst/>
                <a:cxnLst/>
                <a:rect l="l" t="t" r="r" b="b"/>
                <a:pathLst>
                  <a:path w="7425681" h="494375">
                    <a:moveTo>
                      <a:pt x="0" y="0"/>
                    </a:moveTo>
                    <a:lnTo>
                      <a:pt x="7425681" y="0"/>
                    </a:lnTo>
                    <a:lnTo>
                      <a:pt x="7425681" y="494375"/>
                    </a:lnTo>
                    <a:lnTo>
                      <a:pt x="0" y="494375"/>
                    </a:lnTo>
                    <a:close/>
                  </a:path>
                </a:pathLst>
              </a:custGeom>
              <a:solidFill>
                <a:srgbClr val="1C78B6"/>
              </a:solidFill>
            </p:spPr>
            <p:txBody>
              <a:bodyPr/>
              <a:lstStyle/>
              <a:p>
                <a:endParaRPr lang="en-GB"/>
              </a:p>
            </p:txBody>
          </p:sp>
          <p:sp>
            <p:nvSpPr>
              <p:cNvPr id="6" name="TextBox 6"/>
              <p:cNvSpPr txBox="1"/>
              <p:nvPr/>
            </p:nvSpPr>
            <p:spPr>
              <a:xfrm>
                <a:off x="0" y="-142875"/>
                <a:ext cx="7425681" cy="637250"/>
              </a:xfrm>
              <a:prstGeom prst="rect">
                <a:avLst/>
              </a:prstGeom>
            </p:spPr>
            <p:txBody>
              <a:bodyPr lIns="50800" tIns="50800" rIns="50800" bIns="50800" rtlCol="0" anchor="ctr"/>
              <a:lstStyle/>
              <a:p>
                <a:pPr algn="ctr">
                  <a:lnSpc>
                    <a:spcPts val="10499"/>
                  </a:lnSpc>
                </a:pPr>
                <a:endParaRPr/>
              </a:p>
            </p:txBody>
          </p:sp>
        </p:grpSp>
        <p:sp>
          <p:nvSpPr>
            <p:cNvPr id="7" name="Freeform 7"/>
            <p:cNvSpPr/>
            <p:nvPr/>
          </p:nvSpPr>
          <p:spPr>
            <a:xfrm>
              <a:off x="1927422" y="4375554"/>
              <a:ext cx="3119787" cy="3115887"/>
            </a:xfrm>
            <a:custGeom>
              <a:avLst/>
              <a:gdLst/>
              <a:ahLst/>
              <a:cxnLst/>
              <a:rect l="l" t="t" r="r" b="b"/>
              <a:pathLst>
                <a:path w="3119787" h="3115887">
                  <a:moveTo>
                    <a:pt x="0" y="0"/>
                  </a:moveTo>
                  <a:lnTo>
                    <a:pt x="3119787" y="0"/>
                  </a:lnTo>
                  <a:lnTo>
                    <a:pt x="3119787" y="3115887"/>
                  </a:lnTo>
                  <a:lnTo>
                    <a:pt x="0" y="3115887"/>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GB"/>
            </a:p>
          </p:txBody>
        </p:sp>
      </p:grpSp>
      <p:sp>
        <p:nvSpPr>
          <p:cNvPr id="9" name="Freeform 9"/>
          <p:cNvSpPr/>
          <p:nvPr/>
        </p:nvSpPr>
        <p:spPr>
          <a:xfrm>
            <a:off x="14837622" y="8166572"/>
            <a:ext cx="4148316" cy="2628361"/>
          </a:xfrm>
          <a:custGeom>
            <a:avLst/>
            <a:gdLst/>
            <a:ahLst/>
            <a:cxnLst/>
            <a:rect l="l" t="t" r="r" b="b"/>
            <a:pathLst>
              <a:path w="4148316" h="2628361">
                <a:moveTo>
                  <a:pt x="0" y="0"/>
                </a:moveTo>
                <a:lnTo>
                  <a:pt x="4148316" y="0"/>
                </a:lnTo>
                <a:lnTo>
                  <a:pt x="4148316" y="2628361"/>
                </a:lnTo>
                <a:lnTo>
                  <a:pt x="0" y="2628361"/>
                </a:lnTo>
                <a:lnTo>
                  <a:pt x="0" y="0"/>
                </a:lnTo>
                <a:close/>
              </a:path>
            </a:pathLst>
          </a:custGeom>
          <a:blipFill>
            <a:blip r:embed="rId4"/>
            <a:stretch>
              <a:fillRect l="-25363" t="-23128" r="-49588" b="-152995"/>
            </a:stretch>
          </a:blipFill>
        </p:spPr>
        <p:txBody>
          <a:bodyPr/>
          <a:lstStyle/>
          <a:p>
            <a:endParaRPr lang="en-GB"/>
          </a:p>
        </p:txBody>
      </p:sp>
      <p:sp>
        <p:nvSpPr>
          <p:cNvPr id="10" name="Freeform 10"/>
          <p:cNvSpPr/>
          <p:nvPr/>
        </p:nvSpPr>
        <p:spPr>
          <a:xfrm>
            <a:off x="1767288" y="3511471"/>
            <a:ext cx="15144492" cy="6209242"/>
          </a:xfrm>
          <a:custGeom>
            <a:avLst/>
            <a:gdLst/>
            <a:ahLst/>
            <a:cxnLst/>
            <a:rect l="l" t="t" r="r" b="b"/>
            <a:pathLst>
              <a:path w="15144492" h="6209242">
                <a:moveTo>
                  <a:pt x="0" y="0"/>
                </a:moveTo>
                <a:lnTo>
                  <a:pt x="15144492" y="0"/>
                </a:lnTo>
                <a:lnTo>
                  <a:pt x="15144492" y="6209242"/>
                </a:lnTo>
                <a:lnTo>
                  <a:pt x="0" y="6209242"/>
                </a:lnTo>
                <a:lnTo>
                  <a:pt x="0" y="0"/>
                </a:lnTo>
                <a:close/>
              </a:path>
            </a:pathLst>
          </a:custGeom>
          <a:blipFill>
            <a:blip r:embed="rId5"/>
            <a:stretch>
              <a:fillRect/>
            </a:stretch>
          </a:blipFill>
        </p:spPr>
        <p:txBody>
          <a:bodyPr/>
          <a:lstStyle/>
          <a:p>
            <a:endParaRPr lang="en-GB"/>
          </a:p>
        </p:txBody>
      </p:sp>
      <p:sp>
        <p:nvSpPr>
          <p:cNvPr id="11" name="Freeform 11"/>
          <p:cNvSpPr/>
          <p:nvPr/>
        </p:nvSpPr>
        <p:spPr>
          <a:xfrm>
            <a:off x="14780472" y="8598304"/>
            <a:ext cx="3507528" cy="1688696"/>
          </a:xfrm>
          <a:custGeom>
            <a:avLst/>
            <a:gdLst/>
            <a:ahLst/>
            <a:cxnLst/>
            <a:rect l="l" t="t" r="r" b="b"/>
            <a:pathLst>
              <a:path w="3507528" h="1688696">
                <a:moveTo>
                  <a:pt x="0" y="0"/>
                </a:moveTo>
                <a:lnTo>
                  <a:pt x="3507528" y="0"/>
                </a:lnTo>
                <a:lnTo>
                  <a:pt x="3507528" y="1688696"/>
                </a:lnTo>
                <a:lnTo>
                  <a:pt x="0" y="1688696"/>
                </a:lnTo>
                <a:lnTo>
                  <a:pt x="0" y="0"/>
                </a:lnTo>
                <a:close/>
              </a:path>
            </a:pathLst>
          </a:custGeom>
          <a:blipFill>
            <a:blip r:embed="rId6"/>
            <a:stretch>
              <a:fillRect l="-21116" r="-19874" b="-67942"/>
            </a:stretch>
          </a:blipFill>
        </p:spPr>
        <p:txBody>
          <a:bodyPr/>
          <a:lstStyle/>
          <a:p>
            <a:endParaRPr lang="en-GB"/>
          </a:p>
        </p:txBody>
      </p:sp>
      <p:sp>
        <p:nvSpPr>
          <p:cNvPr id="13" name="TextBox 13"/>
          <p:cNvSpPr txBox="1"/>
          <p:nvPr/>
        </p:nvSpPr>
        <p:spPr>
          <a:xfrm>
            <a:off x="8214190" y="2247900"/>
            <a:ext cx="1797004" cy="629920"/>
          </a:xfrm>
          <a:prstGeom prst="rect">
            <a:avLst/>
          </a:prstGeom>
        </p:spPr>
        <p:txBody>
          <a:bodyPr lIns="0" tIns="0" rIns="0" bIns="0" rtlCol="0" anchor="t">
            <a:spAutoFit/>
          </a:bodyPr>
          <a:lstStyle/>
          <a:p>
            <a:pPr algn="ctr">
              <a:lnSpc>
                <a:spcPts val="5179"/>
              </a:lnSpc>
              <a:spcBef>
                <a:spcPct val="0"/>
              </a:spcBef>
            </a:pPr>
            <a:r>
              <a:rPr lang="en-US" sz="3699" b="1" dirty="0">
                <a:solidFill>
                  <a:srgbClr val="000000"/>
                </a:solidFill>
                <a:latin typeface="Montserrat Classic Bold"/>
                <a:ea typeface="Montserrat Classic Bold"/>
                <a:cs typeface="Montserrat Classic Bold"/>
                <a:sym typeface="Montserrat Classic Bold"/>
              </a:rPr>
              <a:t>TASK:</a:t>
            </a:r>
          </a:p>
        </p:txBody>
      </p:sp>
      <p:sp>
        <p:nvSpPr>
          <p:cNvPr id="14" name="TextBox 15">
            <a:extLst>
              <a:ext uri="{FF2B5EF4-FFF2-40B4-BE49-F238E27FC236}">
                <a16:creationId xmlns:a16="http://schemas.microsoft.com/office/drawing/2014/main" id="{27977158-0961-C36B-683B-3722CD4B6227}"/>
              </a:ext>
            </a:extLst>
          </p:cNvPr>
          <p:cNvSpPr txBox="1"/>
          <p:nvPr/>
        </p:nvSpPr>
        <p:spPr>
          <a:xfrm>
            <a:off x="16992600" y="103604"/>
            <a:ext cx="1219200" cy="239296"/>
          </a:xfrm>
          <a:prstGeom prst="rect">
            <a:avLst/>
          </a:prstGeom>
        </p:spPr>
        <p:txBody>
          <a:bodyPr wrap="square" lIns="0" tIns="0" rIns="0" bIns="0" rtlCol="0" anchor="t">
            <a:spAutoFit/>
          </a:bodyPr>
          <a:lstStyle/>
          <a:p>
            <a:pPr algn="ctr">
              <a:lnSpc>
                <a:spcPts val="2099"/>
              </a:lnSpc>
              <a:spcBef>
                <a:spcPct val="0"/>
              </a:spcBef>
            </a:pPr>
            <a:r>
              <a:rPr lang="en-US" sz="1499" dirty="0">
                <a:solidFill>
                  <a:srgbClr val="000000"/>
                </a:solidFill>
                <a:latin typeface="Montserrat Classic"/>
                <a:ea typeface="Montserrat Classic"/>
                <a:cs typeface="Montserrat Classic"/>
                <a:sym typeface="Montserrat Classic"/>
              </a:rPr>
              <a:t>FT Q C53 R2</a:t>
            </a:r>
          </a:p>
        </p:txBody>
      </p:sp>
      <p:sp>
        <p:nvSpPr>
          <p:cNvPr id="15" name="TextBox 23">
            <a:extLst>
              <a:ext uri="{FF2B5EF4-FFF2-40B4-BE49-F238E27FC236}">
                <a16:creationId xmlns:a16="http://schemas.microsoft.com/office/drawing/2014/main" id="{1C6E1FA3-298E-BBD0-6086-B94639568355}"/>
              </a:ext>
            </a:extLst>
          </p:cNvPr>
          <p:cNvSpPr txBox="1"/>
          <p:nvPr/>
        </p:nvSpPr>
        <p:spPr>
          <a:xfrm>
            <a:off x="4208181" y="777520"/>
            <a:ext cx="11870019" cy="934487"/>
          </a:xfrm>
          <a:prstGeom prst="rect">
            <a:avLst/>
          </a:prstGeom>
        </p:spPr>
        <p:txBody>
          <a:bodyPr wrap="square" lIns="0" tIns="0" rIns="0" bIns="0" rtlCol="0" anchor="t">
            <a:spAutoFit/>
          </a:bodyPr>
          <a:lstStyle/>
          <a:p>
            <a:pPr algn="ctr">
              <a:lnSpc>
                <a:spcPts val="8205"/>
              </a:lnSpc>
              <a:spcBef>
                <a:spcPct val="0"/>
              </a:spcBef>
            </a:pPr>
            <a:r>
              <a:rPr lang="en-US" sz="5861" b="1" dirty="0">
                <a:solidFill>
                  <a:srgbClr val="FFFFFF"/>
                </a:solidFill>
                <a:latin typeface="Montserrat Classic Bold"/>
                <a:ea typeface="Montserrat Classic Bold"/>
                <a:cs typeface="Montserrat Classic Bold"/>
                <a:sym typeface="Montserrat Classic Bold"/>
              </a:rPr>
              <a:t>Factors Influencing Climate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139650"/>
            <a:ext cx="18775720" cy="13720367"/>
            <a:chOff x="0" y="0"/>
            <a:chExt cx="25034293" cy="18293822"/>
          </a:xfrm>
        </p:grpSpPr>
        <p:sp>
          <p:nvSpPr>
            <p:cNvPr id="3" name="Freeform 3"/>
            <p:cNvSpPr/>
            <p:nvPr/>
          </p:nvSpPr>
          <p:spPr>
            <a:xfrm>
              <a:off x="431803" y="0"/>
              <a:ext cx="23952197" cy="18293822"/>
            </a:xfrm>
            <a:custGeom>
              <a:avLst/>
              <a:gdLst/>
              <a:ahLst/>
              <a:cxnLst/>
              <a:rect l="l" t="t" r="r" b="b"/>
              <a:pathLst>
                <a:path w="23952197" h="18293822">
                  <a:moveTo>
                    <a:pt x="0" y="0"/>
                  </a:moveTo>
                  <a:lnTo>
                    <a:pt x="23952197" y="0"/>
                  </a:lnTo>
                  <a:lnTo>
                    <a:pt x="23952197" y="18293822"/>
                  </a:lnTo>
                  <a:lnTo>
                    <a:pt x="0" y="18293822"/>
                  </a:lnTo>
                  <a:lnTo>
                    <a:pt x="0" y="0"/>
                  </a:lnTo>
                  <a:close/>
                </a:path>
              </a:pathLst>
            </a:custGeom>
            <a:blipFill>
              <a:blip r:embed="rId2">
                <a:alphaModFix amt="10999"/>
              </a:blip>
              <a:stretch>
                <a:fillRect b="-30930"/>
              </a:stretch>
            </a:blipFill>
          </p:spPr>
          <p:txBody>
            <a:bodyPr/>
            <a:lstStyle/>
            <a:p>
              <a:endParaRPr lang="en-GB"/>
            </a:p>
          </p:txBody>
        </p:sp>
        <p:grpSp>
          <p:nvGrpSpPr>
            <p:cNvPr id="4" name="Group 4"/>
            <p:cNvGrpSpPr/>
            <p:nvPr/>
          </p:nvGrpSpPr>
          <p:grpSpPr>
            <a:xfrm>
              <a:off x="0" y="4572816"/>
              <a:ext cx="25034293" cy="2148369"/>
              <a:chOff x="0" y="-142875"/>
              <a:chExt cx="7425681" cy="637250"/>
            </a:xfrm>
          </p:grpSpPr>
          <p:sp>
            <p:nvSpPr>
              <p:cNvPr id="5" name="Freeform 5"/>
              <p:cNvSpPr/>
              <p:nvPr/>
            </p:nvSpPr>
            <p:spPr>
              <a:xfrm>
                <a:off x="0" y="0"/>
                <a:ext cx="7425681" cy="494375"/>
              </a:xfrm>
              <a:custGeom>
                <a:avLst/>
                <a:gdLst/>
                <a:ahLst/>
                <a:cxnLst/>
                <a:rect l="l" t="t" r="r" b="b"/>
                <a:pathLst>
                  <a:path w="7425681" h="494375">
                    <a:moveTo>
                      <a:pt x="0" y="0"/>
                    </a:moveTo>
                    <a:lnTo>
                      <a:pt x="7425681" y="0"/>
                    </a:lnTo>
                    <a:lnTo>
                      <a:pt x="7425681" y="494375"/>
                    </a:lnTo>
                    <a:lnTo>
                      <a:pt x="0" y="494375"/>
                    </a:lnTo>
                    <a:close/>
                  </a:path>
                </a:pathLst>
              </a:custGeom>
              <a:solidFill>
                <a:srgbClr val="1C78B6"/>
              </a:solidFill>
            </p:spPr>
            <p:txBody>
              <a:bodyPr/>
              <a:lstStyle/>
              <a:p>
                <a:endParaRPr lang="en-GB"/>
              </a:p>
            </p:txBody>
          </p:sp>
          <p:sp>
            <p:nvSpPr>
              <p:cNvPr id="6" name="TextBox 6"/>
              <p:cNvSpPr txBox="1"/>
              <p:nvPr/>
            </p:nvSpPr>
            <p:spPr>
              <a:xfrm>
                <a:off x="0" y="-142875"/>
                <a:ext cx="7425681" cy="637250"/>
              </a:xfrm>
              <a:prstGeom prst="rect">
                <a:avLst/>
              </a:prstGeom>
            </p:spPr>
            <p:txBody>
              <a:bodyPr lIns="50800" tIns="50800" rIns="50800" bIns="50800" rtlCol="0" anchor="ctr"/>
              <a:lstStyle/>
              <a:p>
                <a:pPr algn="ctr">
                  <a:lnSpc>
                    <a:spcPts val="10499"/>
                  </a:lnSpc>
                </a:pPr>
                <a:endParaRPr/>
              </a:p>
            </p:txBody>
          </p:sp>
        </p:grpSp>
        <p:sp>
          <p:nvSpPr>
            <p:cNvPr id="7" name="Freeform 7"/>
            <p:cNvSpPr/>
            <p:nvPr/>
          </p:nvSpPr>
          <p:spPr>
            <a:xfrm>
              <a:off x="1927422" y="4375554"/>
              <a:ext cx="3119787" cy="3115887"/>
            </a:xfrm>
            <a:custGeom>
              <a:avLst/>
              <a:gdLst/>
              <a:ahLst/>
              <a:cxnLst/>
              <a:rect l="l" t="t" r="r" b="b"/>
              <a:pathLst>
                <a:path w="3119787" h="3115887">
                  <a:moveTo>
                    <a:pt x="0" y="0"/>
                  </a:moveTo>
                  <a:lnTo>
                    <a:pt x="3119787" y="0"/>
                  </a:lnTo>
                  <a:lnTo>
                    <a:pt x="3119787" y="3115887"/>
                  </a:lnTo>
                  <a:lnTo>
                    <a:pt x="0" y="3115887"/>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GB"/>
            </a:p>
          </p:txBody>
        </p:sp>
      </p:grpSp>
      <p:sp>
        <p:nvSpPr>
          <p:cNvPr id="9" name="Freeform 9"/>
          <p:cNvSpPr/>
          <p:nvPr/>
        </p:nvSpPr>
        <p:spPr>
          <a:xfrm>
            <a:off x="14837622" y="8166572"/>
            <a:ext cx="4148316" cy="2628361"/>
          </a:xfrm>
          <a:custGeom>
            <a:avLst/>
            <a:gdLst/>
            <a:ahLst/>
            <a:cxnLst/>
            <a:rect l="l" t="t" r="r" b="b"/>
            <a:pathLst>
              <a:path w="4148316" h="2628361">
                <a:moveTo>
                  <a:pt x="0" y="0"/>
                </a:moveTo>
                <a:lnTo>
                  <a:pt x="4148316" y="0"/>
                </a:lnTo>
                <a:lnTo>
                  <a:pt x="4148316" y="2628361"/>
                </a:lnTo>
                <a:lnTo>
                  <a:pt x="0" y="2628361"/>
                </a:lnTo>
                <a:lnTo>
                  <a:pt x="0" y="0"/>
                </a:lnTo>
                <a:close/>
              </a:path>
            </a:pathLst>
          </a:custGeom>
          <a:blipFill>
            <a:blip r:embed="rId4"/>
            <a:stretch>
              <a:fillRect l="-25363" t="-23128" r="-49588" b="-152995"/>
            </a:stretch>
          </a:blipFill>
        </p:spPr>
        <p:txBody>
          <a:bodyPr/>
          <a:lstStyle/>
          <a:p>
            <a:endParaRPr lang="en-GB"/>
          </a:p>
        </p:txBody>
      </p:sp>
      <p:sp>
        <p:nvSpPr>
          <p:cNvPr id="10" name="Freeform 10"/>
          <p:cNvSpPr/>
          <p:nvPr/>
        </p:nvSpPr>
        <p:spPr>
          <a:xfrm>
            <a:off x="14780472" y="8598304"/>
            <a:ext cx="3507528" cy="1688696"/>
          </a:xfrm>
          <a:custGeom>
            <a:avLst/>
            <a:gdLst/>
            <a:ahLst/>
            <a:cxnLst/>
            <a:rect l="l" t="t" r="r" b="b"/>
            <a:pathLst>
              <a:path w="3507528" h="1688696">
                <a:moveTo>
                  <a:pt x="0" y="0"/>
                </a:moveTo>
                <a:lnTo>
                  <a:pt x="3507528" y="0"/>
                </a:lnTo>
                <a:lnTo>
                  <a:pt x="3507528" y="1688696"/>
                </a:lnTo>
                <a:lnTo>
                  <a:pt x="0" y="1688696"/>
                </a:lnTo>
                <a:lnTo>
                  <a:pt x="0" y="0"/>
                </a:lnTo>
                <a:close/>
              </a:path>
            </a:pathLst>
          </a:custGeom>
          <a:blipFill>
            <a:blip r:embed="rId5"/>
            <a:stretch>
              <a:fillRect l="-21116" r="-19874" b="-67942"/>
            </a:stretch>
          </a:blipFill>
        </p:spPr>
        <p:txBody>
          <a:bodyPr/>
          <a:lstStyle/>
          <a:p>
            <a:endParaRPr lang="en-GB"/>
          </a:p>
        </p:txBody>
      </p:sp>
      <p:sp>
        <p:nvSpPr>
          <p:cNvPr id="12" name="TextBox 12"/>
          <p:cNvSpPr txBox="1"/>
          <p:nvPr/>
        </p:nvSpPr>
        <p:spPr>
          <a:xfrm>
            <a:off x="5840393" y="2247900"/>
            <a:ext cx="7094934" cy="580389"/>
          </a:xfrm>
          <a:prstGeom prst="rect">
            <a:avLst/>
          </a:prstGeom>
        </p:spPr>
        <p:txBody>
          <a:bodyPr lIns="0" tIns="0" rIns="0" bIns="0" rtlCol="0" anchor="t">
            <a:spAutoFit/>
          </a:bodyPr>
          <a:lstStyle/>
          <a:p>
            <a:pPr algn="ctr">
              <a:lnSpc>
                <a:spcPts val="4760"/>
              </a:lnSpc>
              <a:spcBef>
                <a:spcPct val="0"/>
              </a:spcBef>
            </a:pPr>
            <a:r>
              <a:rPr lang="en-US" sz="3400" b="1" dirty="0">
                <a:solidFill>
                  <a:srgbClr val="000000"/>
                </a:solidFill>
                <a:latin typeface="Montserrat Classic Bold"/>
                <a:ea typeface="Montserrat Classic Bold"/>
                <a:cs typeface="Montserrat Classic Bold"/>
                <a:sym typeface="Montserrat Classic Bold"/>
              </a:rPr>
              <a:t>Altitude (height above sea level)</a:t>
            </a:r>
          </a:p>
        </p:txBody>
      </p:sp>
      <p:sp>
        <p:nvSpPr>
          <p:cNvPr id="13" name="Freeform 13"/>
          <p:cNvSpPr/>
          <p:nvPr/>
        </p:nvSpPr>
        <p:spPr>
          <a:xfrm rot="-259204" flipH="1">
            <a:off x="14280269" y="1416007"/>
            <a:ext cx="4543232" cy="3492610"/>
          </a:xfrm>
          <a:custGeom>
            <a:avLst/>
            <a:gdLst/>
            <a:ahLst/>
            <a:cxnLst/>
            <a:rect l="l" t="t" r="r" b="b"/>
            <a:pathLst>
              <a:path w="4543232" h="3492610">
                <a:moveTo>
                  <a:pt x="4543232" y="0"/>
                </a:moveTo>
                <a:lnTo>
                  <a:pt x="0" y="0"/>
                </a:lnTo>
                <a:lnTo>
                  <a:pt x="0" y="3492609"/>
                </a:lnTo>
                <a:lnTo>
                  <a:pt x="4543232" y="3492609"/>
                </a:lnTo>
                <a:lnTo>
                  <a:pt x="4543232"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4" name="TextBox 14"/>
          <p:cNvSpPr txBox="1"/>
          <p:nvPr/>
        </p:nvSpPr>
        <p:spPr>
          <a:xfrm>
            <a:off x="14562971" y="1926416"/>
            <a:ext cx="4055325" cy="2122828"/>
          </a:xfrm>
          <a:prstGeom prst="rect">
            <a:avLst/>
          </a:prstGeom>
        </p:spPr>
        <p:txBody>
          <a:bodyPr lIns="0" tIns="0" rIns="0" bIns="0" rtlCol="0" anchor="t">
            <a:spAutoFit/>
          </a:bodyPr>
          <a:lstStyle/>
          <a:p>
            <a:pPr algn="ctr">
              <a:lnSpc>
                <a:spcPts val="4268"/>
              </a:lnSpc>
              <a:spcBef>
                <a:spcPct val="0"/>
              </a:spcBef>
            </a:pPr>
            <a:r>
              <a:rPr lang="en-US" sz="3049" b="1" dirty="0">
                <a:solidFill>
                  <a:srgbClr val="000000"/>
                </a:solidFill>
                <a:latin typeface="Montserrat Classic Bold"/>
                <a:ea typeface="Montserrat Classic Bold"/>
                <a:cs typeface="Montserrat Classic Bold"/>
                <a:sym typeface="Montserrat Classic Bold"/>
              </a:rPr>
              <a:t>The temperature decreases by 1°C for every ~150m climbed</a:t>
            </a:r>
          </a:p>
        </p:txBody>
      </p:sp>
      <p:grpSp>
        <p:nvGrpSpPr>
          <p:cNvPr id="15" name="Group 15"/>
          <p:cNvGrpSpPr/>
          <p:nvPr/>
        </p:nvGrpSpPr>
        <p:grpSpPr>
          <a:xfrm>
            <a:off x="11012448" y="4332375"/>
            <a:ext cx="7199352" cy="4679717"/>
            <a:chOff x="0" y="-47625"/>
            <a:chExt cx="9599135" cy="6239615"/>
          </a:xfrm>
        </p:grpSpPr>
        <p:sp>
          <p:nvSpPr>
            <p:cNvPr id="16" name="AutoShape 16"/>
            <p:cNvSpPr/>
            <p:nvPr/>
          </p:nvSpPr>
          <p:spPr>
            <a:xfrm flipV="1">
              <a:off x="2203232" y="553721"/>
              <a:ext cx="4600714" cy="25400"/>
            </a:xfrm>
            <a:prstGeom prst="line">
              <a:avLst/>
            </a:prstGeom>
            <a:ln w="50800" cap="flat">
              <a:solidFill>
                <a:srgbClr val="000000"/>
              </a:solidFill>
              <a:prstDash val="solid"/>
              <a:headEnd type="none" w="sm" len="sm"/>
              <a:tailEnd type="none" w="sm" len="sm"/>
            </a:ln>
          </p:spPr>
          <p:txBody>
            <a:bodyPr/>
            <a:lstStyle/>
            <a:p>
              <a:endParaRPr lang="en-GB"/>
            </a:p>
          </p:txBody>
        </p:sp>
        <p:sp>
          <p:nvSpPr>
            <p:cNvPr id="17" name="TextBox 17"/>
            <p:cNvSpPr txBox="1"/>
            <p:nvPr/>
          </p:nvSpPr>
          <p:spPr>
            <a:xfrm>
              <a:off x="2244037" y="-47625"/>
              <a:ext cx="4058669" cy="525146"/>
            </a:xfrm>
            <a:prstGeom prst="rect">
              <a:avLst/>
            </a:prstGeom>
          </p:spPr>
          <p:txBody>
            <a:bodyPr lIns="0" tIns="0" rIns="0" bIns="0" rtlCol="0" anchor="t">
              <a:spAutoFit/>
            </a:bodyPr>
            <a:lstStyle/>
            <a:p>
              <a:pPr algn="ctr">
                <a:lnSpc>
                  <a:spcPts val="3359"/>
                </a:lnSpc>
              </a:pPr>
              <a:r>
                <a:rPr lang="en-US" sz="2399">
                  <a:solidFill>
                    <a:srgbClr val="000000"/>
                  </a:solidFill>
                  <a:latin typeface="Montserrat Classic"/>
                  <a:ea typeface="Montserrat Classic"/>
                  <a:cs typeface="Montserrat Classic"/>
                  <a:sym typeface="Montserrat Classic"/>
                </a:rPr>
                <a:t>3000 meters = 10°C </a:t>
              </a:r>
            </a:p>
          </p:txBody>
        </p:sp>
        <p:sp>
          <p:nvSpPr>
            <p:cNvPr id="18" name="AutoShape 18"/>
            <p:cNvSpPr/>
            <p:nvPr/>
          </p:nvSpPr>
          <p:spPr>
            <a:xfrm>
              <a:off x="0" y="5780487"/>
              <a:ext cx="5218562" cy="0"/>
            </a:xfrm>
            <a:prstGeom prst="line">
              <a:avLst/>
            </a:prstGeom>
            <a:ln w="50800" cap="flat">
              <a:solidFill>
                <a:srgbClr val="000000"/>
              </a:solidFill>
              <a:prstDash val="solid"/>
              <a:headEnd type="none" w="sm" len="sm"/>
              <a:tailEnd type="none" w="sm" len="sm"/>
            </a:ln>
          </p:spPr>
          <p:txBody>
            <a:bodyPr/>
            <a:lstStyle/>
            <a:p>
              <a:endParaRPr lang="en-GB"/>
            </a:p>
          </p:txBody>
        </p:sp>
        <p:sp>
          <p:nvSpPr>
            <p:cNvPr id="19" name="AutoShape 19"/>
            <p:cNvSpPr/>
            <p:nvPr/>
          </p:nvSpPr>
          <p:spPr>
            <a:xfrm>
              <a:off x="987196" y="2362416"/>
              <a:ext cx="5689502" cy="0"/>
            </a:xfrm>
            <a:prstGeom prst="line">
              <a:avLst/>
            </a:prstGeom>
            <a:ln w="50800" cap="flat">
              <a:solidFill>
                <a:srgbClr val="000000"/>
              </a:solidFill>
              <a:prstDash val="solid"/>
              <a:headEnd type="none" w="sm" len="sm"/>
              <a:tailEnd type="none" w="sm" len="sm"/>
            </a:ln>
          </p:spPr>
          <p:txBody>
            <a:bodyPr/>
            <a:lstStyle/>
            <a:p>
              <a:endParaRPr lang="en-GB"/>
            </a:p>
          </p:txBody>
        </p:sp>
        <p:sp>
          <p:nvSpPr>
            <p:cNvPr id="20" name="TextBox 20"/>
            <p:cNvSpPr txBox="1"/>
            <p:nvPr/>
          </p:nvSpPr>
          <p:spPr>
            <a:xfrm>
              <a:off x="949096" y="1833884"/>
              <a:ext cx="4058669" cy="525146"/>
            </a:xfrm>
            <a:prstGeom prst="rect">
              <a:avLst/>
            </a:prstGeom>
          </p:spPr>
          <p:txBody>
            <a:bodyPr lIns="0" tIns="0" rIns="0" bIns="0" rtlCol="0" anchor="t">
              <a:spAutoFit/>
            </a:bodyPr>
            <a:lstStyle/>
            <a:p>
              <a:pPr algn="ctr">
                <a:lnSpc>
                  <a:spcPts val="3359"/>
                </a:lnSpc>
              </a:pPr>
              <a:r>
                <a:rPr lang="en-US" sz="2399">
                  <a:solidFill>
                    <a:srgbClr val="000000"/>
                  </a:solidFill>
                  <a:latin typeface="Montserrat Classic"/>
                  <a:ea typeface="Montserrat Classic"/>
                  <a:cs typeface="Montserrat Classic"/>
                  <a:sym typeface="Montserrat Classic"/>
                </a:rPr>
                <a:t>2000 meters = 17°C </a:t>
              </a:r>
            </a:p>
          </p:txBody>
        </p:sp>
        <p:sp>
          <p:nvSpPr>
            <p:cNvPr id="21" name="AutoShape 21"/>
            <p:cNvSpPr/>
            <p:nvPr/>
          </p:nvSpPr>
          <p:spPr>
            <a:xfrm>
              <a:off x="150666" y="4071452"/>
              <a:ext cx="5218562" cy="0"/>
            </a:xfrm>
            <a:prstGeom prst="line">
              <a:avLst/>
            </a:prstGeom>
            <a:ln w="50800" cap="flat">
              <a:solidFill>
                <a:srgbClr val="000000"/>
              </a:solidFill>
              <a:prstDash val="solid"/>
              <a:headEnd type="none" w="sm" len="sm"/>
              <a:tailEnd type="none" w="sm" len="sm"/>
            </a:ln>
          </p:spPr>
          <p:txBody>
            <a:bodyPr/>
            <a:lstStyle/>
            <a:p>
              <a:endParaRPr lang="en-GB"/>
            </a:p>
          </p:txBody>
        </p:sp>
        <p:sp>
          <p:nvSpPr>
            <p:cNvPr id="22" name="Freeform 22"/>
            <p:cNvSpPr/>
            <p:nvPr/>
          </p:nvSpPr>
          <p:spPr>
            <a:xfrm>
              <a:off x="3703459" y="296314"/>
              <a:ext cx="5895676" cy="5895676"/>
            </a:xfrm>
            <a:custGeom>
              <a:avLst/>
              <a:gdLst/>
              <a:ahLst/>
              <a:cxnLst/>
              <a:rect l="l" t="t" r="r" b="b"/>
              <a:pathLst>
                <a:path w="5895676" h="5895676">
                  <a:moveTo>
                    <a:pt x="0" y="0"/>
                  </a:moveTo>
                  <a:lnTo>
                    <a:pt x="5895676" y="0"/>
                  </a:lnTo>
                  <a:lnTo>
                    <a:pt x="5895676" y="5895676"/>
                  </a:lnTo>
                  <a:lnTo>
                    <a:pt x="0" y="5895676"/>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en-GB"/>
            </a:p>
          </p:txBody>
        </p:sp>
        <p:sp>
          <p:nvSpPr>
            <p:cNvPr id="23" name="TextBox 23"/>
            <p:cNvSpPr txBox="1"/>
            <p:nvPr/>
          </p:nvSpPr>
          <p:spPr>
            <a:xfrm>
              <a:off x="150666" y="3568319"/>
              <a:ext cx="4235272" cy="525146"/>
            </a:xfrm>
            <a:prstGeom prst="rect">
              <a:avLst/>
            </a:prstGeom>
          </p:spPr>
          <p:txBody>
            <a:bodyPr lIns="0" tIns="0" rIns="0" bIns="0" rtlCol="0" anchor="t">
              <a:spAutoFit/>
            </a:bodyPr>
            <a:lstStyle/>
            <a:p>
              <a:pPr algn="ctr">
                <a:lnSpc>
                  <a:spcPts val="3359"/>
                </a:lnSpc>
              </a:pPr>
              <a:r>
                <a:rPr lang="en-US" sz="2399">
                  <a:solidFill>
                    <a:srgbClr val="000000"/>
                  </a:solidFill>
                  <a:latin typeface="Montserrat Classic"/>
                  <a:ea typeface="Montserrat Classic"/>
                  <a:cs typeface="Montserrat Classic"/>
                  <a:sym typeface="Montserrat Classic"/>
                </a:rPr>
                <a:t>1000 meters = 23.5°C </a:t>
              </a:r>
            </a:p>
          </p:txBody>
        </p:sp>
        <p:sp>
          <p:nvSpPr>
            <p:cNvPr id="24" name="TextBox 24"/>
            <p:cNvSpPr txBox="1"/>
            <p:nvPr/>
          </p:nvSpPr>
          <p:spPr>
            <a:xfrm>
              <a:off x="0" y="4604254"/>
              <a:ext cx="3322826" cy="1083946"/>
            </a:xfrm>
            <a:prstGeom prst="rect">
              <a:avLst/>
            </a:prstGeom>
          </p:spPr>
          <p:txBody>
            <a:bodyPr lIns="0" tIns="0" rIns="0" bIns="0" rtlCol="0" anchor="t">
              <a:spAutoFit/>
            </a:bodyPr>
            <a:lstStyle/>
            <a:p>
              <a:pPr algn="just">
                <a:lnSpc>
                  <a:spcPts val="3359"/>
                </a:lnSpc>
              </a:pPr>
              <a:r>
                <a:rPr lang="en-US" sz="2399">
                  <a:solidFill>
                    <a:srgbClr val="000000"/>
                  </a:solidFill>
                  <a:latin typeface="Montserrat Classic"/>
                  <a:ea typeface="Montserrat Classic"/>
                  <a:cs typeface="Montserrat Classic"/>
                  <a:sym typeface="Montserrat Classic"/>
                </a:rPr>
                <a:t>0 meters </a:t>
              </a:r>
            </a:p>
            <a:p>
              <a:pPr algn="just">
                <a:lnSpc>
                  <a:spcPts val="3359"/>
                </a:lnSpc>
              </a:pPr>
              <a:r>
                <a:rPr lang="en-US" sz="2399">
                  <a:solidFill>
                    <a:srgbClr val="000000"/>
                  </a:solidFill>
                  <a:latin typeface="Montserrat Classic"/>
                  <a:ea typeface="Montserrat Classic"/>
                  <a:cs typeface="Montserrat Classic"/>
                  <a:sym typeface="Montserrat Classic"/>
                </a:rPr>
                <a:t>(sea level) = 30°C </a:t>
              </a:r>
            </a:p>
          </p:txBody>
        </p:sp>
      </p:grpSp>
      <p:sp>
        <p:nvSpPr>
          <p:cNvPr id="25" name="TextBox 25"/>
          <p:cNvSpPr txBox="1"/>
          <p:nvPr/>
        </p:nvSpPr>
        <p:spPr>
          <a:xfrm>
            <a:off x="491718" y="3270360"/>
            <a:ext cx="10059948" cy="1590675"/>
          </a:xfrm>
          <a:prstGeom prst="rect">
            <a:avLst/>
          </a:prstGeom>
        </p:spPr>
        <p:txBody>
          <a:bodyPr lIns="0" tIns="0" rIns="0" bIns="0" rtlCol="0" anchor="t">
            <a:spAutoFit/>
          </a:bodyPr>
          <a:lstStyle/>
          <a:p>
            <a:pPr marL="647700" lvl="1" indent="-323850" algn="l">
              <a:lnSpc>
                <a:spcPts val="4200"/>
              </a:lnSpc>
              <a:buFont typeface="Arial"/>
              <a:buChar char="•"/>
            </a:pPr>
            <a:r>
              <a:rPr lang="en-US" sz="3000" dirty="0">
                <a:solidFill>
                  <a:srgbClr val="000000"/>
                </a:solidFill>
                <a:latin typeface="Montserrat Classic"/>
                <a:ea typeface="Montserrat Classic"/>
                <a:cs typeface="Montserrat Classic"/>
                <a:sym typeface="Montserrat Classic"/>
              </a:rPr>
              <a:t>As you ascend, the air becomes less dense, which means there are fewer molecules to absorb and retain heat, causing temperatures to drop. </a:t>
            </a:r>
          </a:p>
        </p:txBody>
      </p:sp>
      <p:sp>
        <p:nvSpPr>
          <p:cNvPr id="26" name="TextBox 26"/>
          <p:cNvSpPr txBox="1"/>
          <p:nvPr/>
        </p:nvSpPr>
        <p:spPr>
          <a:xfrm>
            <a:off x="348860" y="5330851"/>
            <a:ext cx="9775593" cy="2124075"/>
          </a:xfrm>
          <a:prstGeom prst="rect">
            <a:avLst/>
          </a:prstGeom>
        </p:spPr>
        <p:txBody>
          <a:bodyPr lIns="0" tIns="0" rIns="0" bIns="0" rtlCol="0" anchor="t">
            <a:spAutoFit/>
          </a:bodyPr>
          <a:lstStyle/>
          <a:p>
            <a:pPr marL="647700" lvl="1" indent="-323850" algn="l">
              <a:lnSpc>
                <a:spcPts val="4200"/>
              </a:lnSpc>
              <a:buFont typeface="Arial"/>
              <a:buChar char="•"/>
            </a:pPr>
            <a:r>
              <a:rPr lang="en-US" sz="3000" dirty="0">
                <a:solidFill>
                  <a:srgbClr val="000000"/>
                </a:solidFill>
                <a:latin typeface="Montserrat Classic"/>
                <a:ea typeface="Montserrat Classic"/>
                <a:cs typeface="Montserrat Classic"/>
                <a:sym typeface="Montserrat Classic"/>
              </a:rPr>
              <a:t>Additionally, cooler air holds less moisture, leading to water vapor condensing into clouds. When enough water collects, it falls as precipitation, resulting in relief rainfall.</a:t>
            </a:r>
          </a:p>
        </p:txBody>
      </p:sp>
      <p:sp>
        <p:nvSpPr>
          <p:cNvPr id="27" name="TextBox 27"/>
          <p:cNvSpPr txBox="1"/>
          <p:nvPr/>
        </p:nvSpPr>
        <p:spPr>
          <a:xfrm>
            <a:off x="520980" y="7890077"/>
            <a:ext cx="10119993" cy="1590675"/>
          </a:xfrm>
          <a:prstGeom prst="rect">
            <a:avLst/>
          </a:prstGeom>
        </p:spPr>
        <p:txBody>
          <a:bodyPr lIns="0" tIns="0" rIns="0" bIns="0" rtlCol="0" anchor="t">
            <a:spAutoFit/>
          </a:bodyPr>
          <a:lstStyle/>
          <a:p>
            <a:pPr marL="647700" lvl="1" indent="-323850" algn="l">
              <a:lnSpc>
                <a:spcPts val="4200"/>
              </a:lnSpc>
              <a:buFont typeface="Arial"/>
              <a:buChar char="•"/>
            </a:pPr>
            <a:r>
              <a:rPr lang="en-US" sz="3000" dirty="0">
                <a:solidFill>
                  <a:srgbClr val="000000"/>
                </a:solidFill>
                <a:latin typeface="Montserrat Classic"/>
                <a:ea typeface="Montserrat Classic"/>
                <a:cs typeface="Montserrat Classic"/>
                <a:sym typeface="Montserrat Classic"/>
              </a:rPr>
              <a:t>This process means that mountainous areas often receive more rain than low-lying regions, creating distinct climates based on height.</a:t>
            </a:r>
          </a:p>
        </p:txBody>
      </p:sp>
      <p:sp>
        <p:nvSpPr>
          <p:cNvPr id="28" name="TextBox 15">
            <a:extLst>
              <a:ext uri="{FF2B5EF4-FFF2-40B4-BE49-F238E27FC236}">
                <a16:creationId xmlns:a16="http://schemas.microsoft.com/office/drawing/2014/main" id="{6D09E66C-EB33-9382-EDB2-3E6E2CB823CE}"/>
              </a:ext>
            </a:extLst>
          </p:cNvPr>
          <p:cNvSpPr txBox="1"/>
          <p:nvPr/>
        </p:nvSpPr>
        <p:spPr>
          <a:xfrm>
            <a:off x="17068800" y="103604"/>
            <a:ext cx="1143000" cy="239296"/>
          </a:xfrm>
          <a:prstGeom prst="rect">
            <a:avLst/>
          </a:prstGeom>
        </p:spPr>
        <p:txBody>
          <a:bodyPr wrap="square" lIns="0" tIns="0" rIns="0" bIns="0" rtlCol="0" anchor="t">
            <a:spAutoFit/>
          </a:bodyPr>
          <a:lstStyle/>
          <a:p>
            <a:pPr algn="ctr">
              <a:lnSpc>
                <a:spcPts val="2099"/>
              </a:lnSpc>
              <a:spcBef>
                <a:spcPct val="0"/>
              </a:spcBef>
            </a:pPr>
            <a:r>
              <a:rPr lang="en-US" sz="1499" dirty="0">
                <a:solidFill>
                  <a:srgbClr val="000000"/>
                </a:solidFill>
                <a:latin typeface="Montserrat Classic"/>
                <a:ea typeface="Montserrat Classic"/>
                <a:cs typeface="Montserrat Classic"/>
                <a:sym typeface="Montserrat Classic"/>
              </a:rPr>
              <a:t>FT Q C53 R2</a:t>
            </a:r>
          </a:p>
        </p:txBody>
      </p:sp>
      <p:sp>
        <p:nvSpPr>
          <p:cNvPr id="29" name="TextBox 23">
            <a:extLst>
              <a:ext uri="{FF2B5EF4-FFF2-40B4-BE49-F238E27FC236}">
                <a16:creationId xmlns:a16="http://schemas.microsoft.com/office/drawing/2014/main" id="{04CF9AA8-C893-6F87-9A41-F33C70FDA6C8}"/>
              </a:ext>
            </a:extLst>
          </p:cNvPr>
          <p:cNvSpPr txBox="1"/>
          <p:nvPr/>
        </p:nvSpPr>
        <p:spPr>
          <a:xfrm>
            <a:off x="4208181" y="777520"/>
            <a:ext cx="11870019" cy="934487"/>
          </a:xfrm>
          <a:prstGeom prst="rect">
            <a:avLst/>
          </a:prstGeom>
        </p:spPr>
        <p:txBody>
          <a:bodyPr wrap="square" lIns="0" tIns="0" rIns="0" bIns="0" rtlCol="0" anchor="t">
            <a:spAutoFit/>
          </a:bodyPr>
          <a:lstStyle/>
          <a:p>
            <a:pPr algn="ctr">
              <a:lnSpc>
                <a:spcPts val="8205"/>
              </a:lnSpc>
              <a:spcBef>
                <a:spcPct val="0"/>
              </a:spcBef>
            </a:pPr>
            <a:r>
              <a:rPr lang="en-US" sz="5861" b="1" dirty="0">
                <a:solidFill>
                  <a:srgbClr val="FFFFFF"/>
                </a:solidFill>
                <a:latin typeface="Montserrat Classic Bold"/>
                <a:ea typeface="Montserrat Classic Bold"/>
                <a:cs typeface="Montserrat Classic Bold"/>
                <a:sym typeface="Montserrat Classic Bold"/>
              </a:rPr>
              <a:t>Factors Influencing Climate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139650"/>
            <a:ext cx="18775720" cy="13720367"/>
            <a:chOff x="0" y="0"/>
            <a:chExt cx="25034293" cy="18293822"/>
          </a:xfrm>
        </p:grpSpPr>
        <p:sp>
          <p:nvSpPr>
            <p:cNvPr id="3" name="Freeform 3"/>
            <p:cNvSpPr/>
            <p:nvPr/>
          </p:nvSpPr>
          <p:spPr>
            <a:xfrm>
              <a:off x="431803" y="0"/>
              <a:ext cx="23952197" cy="18293822"/>
            </a:xfrm>
            <a:custGeom>
              <a:avLst/>
              <a:gdLst/>
              <a:ahLst/>
              <a:cxnLst/>
              <a:rect l="l" t="t" r="r" b="b"/>
              <a:pathLst>
                <a:path w="23952197" h="18293822">
                  <a:moveTo>
                    <a:pt x="0" y="0"/>
                  </a:moveTo>
                  <a:lnTo>
                    <a:pt x="23952197" y="0"/>
                  </a:lnTo>
                  <a:lnTo>
                    <a:pt x="23952197" y="18293822"/>
                  </a:lnTo>
                  <a:lnTo>
                    <a:pt x="0" y="18293822"/>
                  </a:lnTo>
                  <a:lnTo>
                    <a:pt x="0" y="0"/>
                  </a:lnTo>
                  <a:close/>
                </a:path>
              </a:pathLst>
            </a:custGeom>
            <a:blipFill>
              <a:blip r:embed="rId2">
                <a:alphaModFix amt="10999"/>
              </a:blip>
              <a:stretch>
                <a:fillRect b="-30930"/>
              </a:stretch>
            </a:blipFill>
          </p:spPr>
          <p:txBody>
            <a:bodyPr/>
            <a:lstStyle/>
            <a:p>
              <a:endParaRPr lang="en-GB"/>
            </a:p>
          </p:txBody>
        </p:sp>
        <p:grpSp>
          <p:nvGrpSpPr>
            <p:cNvPr id="4" name="Group 4"/>
            <p:cNvGrpSpPr/>
            <p:nvPr/>
          </p:nvGrpSpPr>
          <p:grpSpPr>
            <a:xfrm>
              <a:off x="0" y="4572816"/>
              <a:ext cx="25034293" cy="2148369"/>
              <a:chOff x="0" y="-142875"/>
              <a:chExt cx="7425681" cy="637250"/>
            </a:xfrm>
          </p:grpSpPr>
          <p:sp>
            <p:nvSpPr>
              <p:cNvPr id="5" name="Freeform 5"/>
              <p:cNvSpPr/>
              <p:nvPr/>
            </p:nvSpPr>
            <p:spPr>
              <a:xfrm>
                <a:off x="0" y="0"/>
                <a:ext cx="7425681" cy="494375"/>
              </a:xfrm>
              <a:custGeom>
                <a:avLst/>
                <a:gdLst/>
                <a:ahLst/>
                <a:cxnLst/>
                <a:rect l="l" t="t" r="r" b="b"/>
                <a:pathLst>
                  <a:path w="7425681" h="494375">
                    <a:moveTo>
                      <a:pt x="0" y="0"/>
                    </a:moveTo>
                    <a:lnTo>
                      <a:pt x="7425681" y="0"/>
                    </a:lnTo>
                    <a:lnTo>
                      <a:pt x="7425681" y="494375"/>
                    </a:lnTo>
                    <a:lnTo>
                      <a:pt x="0" y="494375"/>
                    </a:lnTo>
                    <a:close/>
                  </a:path>
                </a:pathLst>
              </a:custGeom>
              <a:solidFill>
                <a:srgbClr val="1C78B6"/>
              </a:solidFill>
            </p:spPr>
            <p:txBody>
              <a:bodyPr/>
              <a:lstStyle/>
              <a:p>
                <a:endParaRPr lang="en-GB"/>
              </a:p>
            </p:txBody>
          </p:sp>
          <p:sp>
            <p:nvSpPr>
              <p:cNvPr id="6" name="TextBox 6"/>
              <p:cNvSpPr txBox="1"/>
              <p:nvPr/>
            </p:nvSpPr>
            <p:spPr>
              <a:xfrm>
                <a:off x="0" y="-142875"/>
                <a:ext cx="7425681" cy="637250"/>
              </a:xfrm>
              <a:prstGeom prst="rect">
                <a:avLst/>
              </a:prstGeom>
            </p:spPr>
            <p:txBody>
              <a:bodyPr lIns="50800" tIns="50800" rIns="50800" bIns="50800" rtlCol="0" anchor="ctr"/>
              <a:lstStyle/>
              <a:p>
                <a:pPr algn="ctr">
                  <a:lnSpc>
                    <a:spcPts val="10499"/>
                  </a:lnSpc>
                </a:pPr>
                <a:endParaRPr/>
              </a:p>
            </p:txBody>
          </p:sp>
        </p:grpSp>
        <p:sp>
          <p:nvSpPr>
            <p:cNvPr id="7" name="Freeform 7"/>
            <p:cNvSpPr/>
            <p:nvPr/>
          </p:nvSpPr>
          <p:spPr>
            <a:xfrm>
              <a:off x="1927422" y="4375554"/>
              <a:ext cx="3119787" cy="3115887"/>
            </a:xfrm>
            <a:custGeom>
              <a:avLst/>
              <a:gdLst/>
              <a:ahLst/>
              <a:cxnLst/>
              <a:rect l="l" t="t" r="r" b="b"/>
              <a:pathLst>
                <a:path w="3119787" h="3115887">
                  <a:moveTo>
                    <a:pt x="0" y="0"/>
                  </a:moveTo>
                  <a:lnTo>
                    <a:pt x="3119787" y="0"/>
                  </a:lnTo>
                  <a:lnTo>
                    <a:pt x="3119787" y="3115887"/>
                  </a:lnTo>
                  <a:lnTo>
                    <a:pt x="0" y="3115887"/>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GB"/>
            </a:p>
          </p:txBody>
        </p:sp>
      </p:grpSp>
      <p:sp>
        <p:nvSpPr>
          <p:cNvPr id="9" name="Freeform 9"/>
          <p:cNvSpPr/>
          <p:nvPr/>
        </p:nvSpPr>
        <p:spPr>
          <a:xfrm>
            <a:off x="14837622" y="8166572"/>
            <a:ext cx="4148316" cy="2628361"/>
          </a:xfrm>
          <a:custGeom>
            <a:avLst/>
            <a:gdLst/>
            <a:ahLst/>
            <a:cxnLst/>
            <a:rect l="l" t="t" r="r" b="b"/>
            <a:pathLst>
              <a:path w="4148316" h="2628361">
                <a:moveTo>
                  <a:pt x="0" y="0"/>
                </a:moveTo>
                <a:lnTo>
                  <a:pt x="4148316" y="0"/>
                </a:lnTo>
                <a:lnTo>
                  <a:pt x="4148316" y="2628361"/>
                </a:lnTo>
                <a:lnTo>
                  <a:pt x="0" y="2628361"/>
                </a:lnTo>
                <a:lnTo>
                  <a:pt x="0" y="0"/>
                </a:lnTo>
                <a:close/>
              </a:path>
            </a:pathLst>
          </a:custGeom>
          <a:blipFill>
            <a:blip r:embed="rId4"/>
            <a:stretch>
              <a:fillRect l="-25363" t="-23128" r="-49588" b="-152995"/>
            </a:stretch>
          </a:blipFill>
        </p:spPr>
        <p:txBody>
          <a:bodyPr/>
          <a:lstStyle/>
          <a:p>
            <a:endParaRPr lang="en-GB"/>
          </a:p>
        </p:txBody>
      </p:sp>
      <p:sp>
        <p:nvSpPr>
          <p:cNvPr id="10" name="Freeform 10"/>
          <p:cNvSpPr/>
          <p:nvPr/>
        </p:nvSpPr>
        <p:spPr>
          <a:xfrm>
            <a:off x="3052366" y="4976973"/>
            <a:ext cx="12183268" cy="4620168"/>
          </a:xfrm>
          <a:custGeom>
            <a:avLst/>
            <a:gdLst/>
            <a:ahLst/>
            <a:cxnLst/>
            <a:rect l="l" t="t" r="r" b="b"/>
            <a:pathLst>
              <a:path w="12183268" h="4620168">
                <a:moveTo>
                  <a:pt x="0" y="0"/>
                </a:moveTo>
                <a:lnTo>
                  <a:pt x="12183268" y="0"/>
                </a:lnTo>
                <a:lnTo>
                  <a:pt x="12183268" y="4620168"/>
                </a:lnTo>
                <a:lnTo>
                  <a:pt x="0" y="4620168"/>
                </a:lnTo>
                <a:lnTo>
                  <a:pt x="0" y="0"/>
                </a:lnTo>
                <a:close/>
              </a:path>
            </a:pathLst>
          </a:custGeom>
          <a:blipFill>
            <a:blip r:embed="rId5"/>
            <a:stretch>
              <a:fillRect l="-1687" r="-1127"/>
            </a:stretch>
          </a:blipFill>
        </p:spPr>
        <p:txBody>
          <a:bodyPr/>
          <a:lstStyle/>
          <a:p>
            <a:endParaRPr lang="en-GB"/>
          </a:p>
        </p:txBody>
      </p:sp>
      <p:sp>
        <p:nvSpPr>
          <p:cNvPr id="11" name="Freeform 11"/>
          <p:cNvSpPr/>
          <p:nvPr/>
        </p:nvSpPr>
        <p:spPr>
          <a:xfrm>
            <a:off x="14780472" y="8598304"/>
            <a:ext cx="3507528" cy="1688696"/>
          </a:xfrm>
          <a:custGeom>
            <a:avLst/>
            <a:gdLst/>
            <a:ahLst/>
            <a:cxnLst/>
            <a:rect l="l" t="t" r="r" b="b"/>
            <a:pathLst>
              <a:path w="3507528" h="1688696">
                <a:moveTo>
                  <a:pt x="0" y="0"/>
                </a:moveTo>
                <a:lnTo>
                  <a:pt x="3507528" y="0"/>
                </a:lnTo>
                <a:lnTo>
                  <a:pt x="3507528" y="1688696"/>
                </a:lnTo>
                <a:lnTo>
                  <a:pt x="0" y="1688696"/>
                </a:lnTo>
                <a:lnTo>
                  <a:pt x="0" y="0"/>
                </a:lnTo>
                <a:close/>
              </a:path>
            </a:pathLst>
          </a:custGeom>
          <a:blipFill>
            <a:blip r:embed="rId6"/>
            <a:stretch>
              <a:fillRect l="-21116" r="-19874" b="-67942"/>
            </a:stretch>
          </a:blipFill>
        </p:spPr>
        <p:txBody>
          <a:bodyPr/>
          <a:lstStyle/>
          <a:p>
            <a:endParaRPr lang="en-GB"/>
          </a:p>
        </p:txBody>
      </p:sp>
      <p:sp>
        <p:nvSpPr>
          <p:cNvPr id="12" name="TextBox 12"/>
          <p:cNvSpPr txBox="1"/>
          <p:nvPr/>
        </p:nvSpPr>
        <p:spPr>
          <a:xfrm>
            <a:off x="3502062" y="3544487"/>
            <a:ext cx="11335559" cy="1064260"/>
          </a:xfrm>
          <a:prstGeom prst="rect">
            <a:avLst/>
          </a:prstGeom>
        </p:spPr>
        <p:txBody>
          <a:bodyPr lIns="0" tIns="0" rIns="0" bIns="0" rtlCol="0" anchor="t">
            <a:spAutoFit/>
          </a:bodyPr>
          <a:lstStyle/>
          <a:p>
            <a:pPr algn="ctr">
              <a:lnSpc>
                <a:spcPts val="4339"/>
              </a:lnSpc>
              <a:spcBef>
                <a:spcPct val="0"/>
              </a:spcBef>
            </a:pPr>
            <a:r>
              <a:rPr lang="en-US" sz="3099">
                <a:solidFill>
                  <a:srgbClr val="000000"/>
                </a:solidFill>
                <a:latin typeface="Montserrat Classic"/>
                <a:ea typeface="Montserrat Classic"/>
                <a:cs typeface="Montserrat Classic"/>
                <a:sym typeface="Montserrat Classic"/>
              </a:rPr>
              <a:t>On your worksheet, complete the information on altitude by filling in the blanks </a:t>
            </a:r>
          </a:p>
        </p:txBody>
      </p:sp>
      <p:sp>
        <p:nvSpPr>
          <p:cNvPr id="13" name="Freeform 13"/>
          <p:cNvSpPr/>
          <p:nvPr/>
        </p:nvSpPr>
        <p:spPr>
          <a:xfrm flipH="1">
            <a:off x="2014435" y="2589908"/>
            <a:ext cx="2155106" cy="2261250"/>
          </a:xfrm>
          <a:custGeom>
            <a:avLst/>
            <a:gdLst/>
            <a:ahLst/>
            <a:cxnLst/>
            <a:rect l="l" t="t" r="r" b="b"/>
            <a:pathLst>
              <a:path w="2155106" h="2261250">
                <a:moveTo>
                  <a:pt x="2155106" y="0"/>
                </a:moveTo>
                <a:lnTo>
                  <a:pt x="0" y="0"/>
                </a:lnTo>
                <a:lnTo>
                  <a:pt x="0" y="2261250"/>
                </a:lnTo>
                <a:lnTo>
                  <a:pt x="2155106" y="2261250"/>
                </a:lnTo>
                <a:lnTo>
                  <a:pt x="2155106" y="0"/>
                </a:lnTo>
                <a:close/>
              </a:path>
            </a:pathLst>
          </a:custGeom>
          <a:blipFill>
            <a:blip r:embed="rId7"/>
            <a:stretch>
              <a:fillRect l="-175504" t="-8863" r="-45209" b="-66424"/>
            </a:stretch>
          </a:blipFill>
        </p:spPr>
        <p:txBody>
          <a:bodyPr/>
          <a:lstStyle/>
          <a:p>
            <a:endParaRPr lang="en-GB"/>
          </a:p>
        </p:txBody>
      </p:sp>
      <p:sp>
        <p:nvSpPr>
          <p:cNvPr id="15" name="TextBox 15"/>
          <p:cNvSpPr txBox="1"/>
          <p:nvPr/>
        </p:nvSpPr>
        <p:spPr>
          <a:xfrm>
            <a:off x="8214190" y="2247900"/>
            <a:ext cx="1797004" cy="629920"/>
          </a:xfrm>
          <a:prstGeom prst="rect">
            <a:avLst/>
          </a:prstGeom>
        </p:spPr>
        <p:txBody>
          <a:bodyPr lIns="0" tIns="0" rIns="0" bIns="0" rtlCol="0" anchor="t">
            <a:spAutoFit/>
          </a:bodyPr>
          <a:lstStyle/>
          <a:p>
            <a:pPr algn="ctr">
              <a:lnSpc>
                <a:spcPts val="5179"/>
              </a:lnSpc>
              <a:spcBef>
                <a:spcPct val="0"/>
              </a:spcBef>
            </a:pPr>
            <a:r>
              <a:rPr lang="en-US" sz="3699" b="1" dirty="0">
                <a:solidFill>
                  <a:srgbClr val="000000"/>
                </a:solidFill>
                <a:latin typeface="Montserrat Classic Bold"/>
                <a:ea typeface="Montserrat Classic Bold"/>
                <a:cs typeface="Montserrat Classic Bold"/>
                <a:sym typeface="Montserrat Classic Bold"/>
              </a:rPr>
              <a:t>TASK:</a:t>
            </a:r>
          </a:p>
        </p:txBody>
      </p:sp>
      <p:sp>
        <p:nvSpPr>
          <p:cNvPr id="16" name="TextBox 15">
            <a:extLst>
              <a:ext uri="{FF2B5EF4-FFF2-40B4-BE49-F238E27FC236}">
                <a16:creationId xmlns:a16="http://schemas.microsoft.com/office/drawing/2014/main" id="{13B4BC7B-97D3-8262-C367-23A46309C340}"/>
              </a:ext>
            </a:extLst>
          </p:cNvPr>
          <p:cNvSpPr txBox="1"/>
          <p:nvPr/>
        </p:nvSpPr>
        <p:spPr>
          <a:xfrm>
            <a:off x="17068800" y="103604"/>
            <a:ext cx="1143000" cy="239296"/>
          </a:xfrm>
          <a:prstGeom prst="rect">
            <a:avLst/>
          </a:prstGeom>
        </p:spPr>
        <p:txBody>
          <a:bodyPr wrap="square" lIns="0" tIns="0" rIns="0" bIns="0" rtlCol="0" anchor="t">
            <a:spAutoFit/>
          </a:bodyPr>
          <a:lstStyle/>
          <a:p>
            <a:pPr algn="ctr">
              <a:lnSpc>
                <a:spcPts val="2099"/>
              </a:lnSpc>
              <a:spcBef>
                <a:spcPct val="0"/>
              </a:spcBef>
            </a:pPr>
            <a:r>
              <a:rPr lang="en-US" sz="1499" dirty="0">
                <a:solidFill>
                  <a:srgbClr val="000000"/>
                </a:solidFill>
                <a:latin typeface="Montserrat Classic"/>
                <a:ea typeface="Montserrat Classic"/>
                <a:cs typeface="Montserrat Classic"/>
                <a:sym typeface="Montserrat Classic"/>
              </a:rPr>
              <a:t>FT Q C53 R2</a:t>
            </a:r>
          </a:p>
        </p:txBody>
      </p:sp>
      <p:sp>
        <p:nvSpPr>
          <p:cNvPr id="17" name="TextBox 23">
            <a:extLst>
              <a:ext uri="{FF2B5EF4-FFF2-40B4-BE49-F238E27FC236}">
                <a16:creationId xmlns:a16="http://schemas.microsoft.com/office/drawing/2014/main" id="{C0970156-3ABF-CA37-DA4E-319002C2302A}"/>
              </a:ext>
            </a:extLst>
          </p:cNvPr>
          <p:cNvSpPr txBox="1"/>
          <p:nvPr/>
        </p:nvSpPr>
        <p:spPr>
          <a:xfrm>
            <a:off x="4208181" y="777520"/>
            <a:ext cx="11870019" cy="934487"/>
          </a:xfrm>
          <a:prstGeom prst="rect">
            <a:avLst/>
          </a:prstGeom>
        </p:spPr>
        <p:txBody>
          <a:bodyPr wrap="square" lIns="0" tIns="0" rIns="0" bIns="0" rtlCol="0" anchor="t">
            <a:spAutoFit/>
          </a:bodyPr>
          <a:lstStyle/>
          <a:p>
            <a:pPr algn="ctr">
              <a:lnSpc>
                <a:spcPts val="8205"/>
              </a:lnSpc>
              <a:spcBef>
                <a:spcPct val="0"/>
              </a:spcBef>
            </a:pPr>
            <a:r>
              <a:rPr lang="en-US" sz="5861" b="1" dirty="0">
                <a:solidFill>
                  <a:srgbClr val="FFFFFF"/>
                </a:solidFill>
                <a:latin typeface="Montserrat Classic Bold"/>
                <a:ea typeface="Montserrat Classic Bold"/>
                <a:cs typeface="Montserrat Classic Bold"/>
                <a:sym typeface="Montserrat Classic Bold"/>
              </a:rPr>
              <a:t>Factors Influencing Climate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139650"/>
            <a:ext cx="18775720" cy="13720367"/>
            <a:chOff x="0" y="0"/>
            <a:chExt cx="25034293" cy="18293822"/>
          </a:xfrm>
        </p:grpSpPr>
        <p:sp>
          <p:nvSpPr>
            <p:cNvPr id="3" name="Freeform 3"/>
            <p:cNvSpPr/>
            <p:nvPr/>
          </p:nvSpPr>
          <p:spPr>
            <a:xfrm>
              <a:off x="431803" y="0"/>
              <a:ext cx="23952197" cy="18293822"/>
            </a:xfrm>
            <a:custGeom>
              <a:avLst/>
              <a:gdLst/>
              <a:ahLst/>
              <a:cxnLst/>
              <a:rect l="l" t="t" r="r" b="b"/>
              <a:pathLst>
                <a:path w="23952197" h="18293822">
                  <a:moveTo>
                    <a:pt x="0" y="0"/>
                  </a:moveTo>
                  <a:lnTo>
                    <a:pt x="23952197" y="0"/>
                  </a:lnTo>
                  <a:lnTo>
                    <a:pt x="23952197" y="18293822"/>
                  </a:lnTo>
                  <a:lnTo>
                    <a:pt x="0" y="18293822"/>
                  </a:lnTo>
                  <a:lnTo>
                    <a:pt x="0" y="0"/>
                  </a:lnTo>
                  <a:close/>
                </a:path>
              </a:pathLst>
            </a:custGeom>
            <a:blipFill>
              <a:blip r:embed="rId2">
                <a:alphaModFix amt="10999"/>
              </a:blip>
              <a:stretch>
                <a:fillRect b="-30930"/>
              </a:stretch>
            </a:blipFill>
          </p:spPr>
          <p:txBody>
            <a:bodyPr/>
            <a:lstStyle/>
            <a:p>
              <a:endParaRPr lang="en-GB"/>
            </a:p>
          </p:txBody>
        </p:sp>
        <p:grpSp>
          <p:nvGrpSpPr>
            <p:cNvPr id="4" name="Group 4"/>
            <p:cNvGrpSpPr/>
            <p:nvPr/>
          </p:nvGrpSpPr>
          <p:grpSpPr>
            <a:xfrm>
              <a:off x="0" y="4572816"/>
              <a:ext cx="25034293" cy="2148369"/>
              <a:chOff x="0" y="-142875"/>
              <a:chExt cx="7425681" cy="637250"/>
            </a:xfrm>
          </p:grpSpPr>
          <p:sp>
            <p:nvSpPr>
              <p:cNvPr id="5" name="Freeform 5"/>
              <p:cNvSpPr/>
              <p:nvPr/>
            </p:nvSpPr>
            <p:spPr>
              <a:xfrm>
                <a:off x="0" y="0"/>
                <a:ext cx="7425681" cy="494375"/>
              </a:xfrm>
              <a:custGeom>
                <a:avLst/>
                <a:gdLst/>
                <a:ahLst/>
                <a:cxnLst/>
                <a:rect l="l" t="t" r="r" b="b"/>
                <a:pathLst>
                  <a:path w="7425681" h="494375">
                    <a:moveTo>
                      <a:pt x="0" y="0"/>
                    </a:moveTo>
                    <a:lnTo>
                      <a:pt x="7425681" y="0"/>
                    </a:lnTo>
                    <a:lnTo>
                      <a:pt x="7425681" y="494375"/>
                    </a:lnTo>
                    <a:lnTo>
                      <a:pt x="0" y="494375"/>
                    </a:lnTo>
                    <a:close/>
                  </a:path>
                </a:pathLst>
              </a:custGeom>
              <a:solidFill>
                <a:srgbClr val="1C78B6"/>
              </a:solidFill>
            </p:spPr>
            <p:txBody>
              <a:bodyPr/>
              <a:lstStyle/>
              <a:p>
                <a:endParaRPr lang="en-GB"/>
              </a:p>
            </p:txBody>
          </p:sp>
          <p:sp>
            <p:nvSpPr>
              <p:cNvPr id="6" name="TextBox 6"/>
              <p:cNvSpPr txBox="1"/>
              <p:nvPr/>
            </p:nvSpPr>
            <p:spPr>
              <a:xfrm>
                <a:off x="0" y="-142875"/>
                <a:ext cx="7425681" cy="637250"/>
              </a:xfrm>
              <a:prstGeom prst="rect">
                <a:avLst/>
              </a:prstGeom>
            </p:spPr>
            <p:txBody>
              <a:bodyPr lIns="50800" tIns="50800" rIns="50800" bIns="50800" rtlCol="0" anchor="ctr"/>
              <a:lstStyle/>
              <a:p>
                <a:pPr algn="ctr">
                  <a:lnSpc>
                    <a:spcPts val="10499"/>
                  </a:lnSpc>
                </a:pPr>
                <a:endParaRPr/>
              </a:p>
            </p:txBody>
          </p:sp>
        </p:grpSp>
        <p:sp>
          <p:nvSpPr>
            <p:cNvPr id="7" name="Freeform 7"/>
            <p:cNvSpPr/>
            <p:nvPr/>
          </p:nvSpPr>
          <p:spPr>
            <a:xfrm>
              <a:off x="1927422" y="4375554"/>
              <a:ext cx="3119787" cy="3115887"/>
            </a:xfrm>
            <a:custGeom>
              <a:avLst/>
              <a:gdLst/>
              <a:ahLst/>
              <a:cxnLst/>
              <a:rect l="l" t="t" r="r" b="b"/>
              <a:pathLst>
                <a:path w="3119787" h="3115887">
                  <a:moveTo>
                    <a:pt x="0" y="0"/>
                  </a:moveTo>
                  <a:lnTo>
                    <a:pt x="3119787" y="0"/>
                  </a:lnTo>
                  <a:lnTo>
                    <a:pt x="3119787" y="3115887"/>
                  </a:lnTo>
                  <a:lnTo>
                    <a:pt x="0" y="3115887"/>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GB"/>
            </a:p>
          </p:txBody>
        </p:sp>
      </p:grpSp>
      <p:sp>
        <p:nvSpPr>
          <p:cNvPr id="9" name="Freeform 9"/>
          <p:cNvSpPr/>
          <p:nvPr/>
        </p:nvSpPr>
        <p:spPr>
          <a:xfrm>
            <a:off x="14837622" y="8166572"/>
            <a:ext cx="4148316" cy="2628361"/>
          </a:xfrm>
          <a:custGeom>
            <a:avLst/>
            <a:gdLst/>
            <a:ahLst/>
            <a:cxnLst/>
            <a:rect l="l" t="t" r="r" b="b"/>
            <a:pathLst>
              <a:path w="4148316" h="2628361">
                <a:moveTo>
                  <a:pt x="0" y="0"/>
                </a:moveTo>
                <a:lnTo>
                  <a:pt x="4148316" y="0"/>
                </a:lnTo>
                <a:lnTo>
                  <a:pt x="4148316" y="2628361"/>
                </a:lnTo>
                <a:lnTo>
                  <a:pt x="0" y="2628361"/>
                </a:lnTo>
                <a:lnTo>
                  <a:pt x="0" y="0"/>
                </a:lnTo>
                <a:close/>
              </a:path>
            </a:pathLst>
          </a:custGeom>
          <a:blipFill>
            <a:blip r:embed="rId4"/>
            <a:stretch>
              <a:fillRect l="-25363" t="-23128" r="-49588" b="-152995"/>
            </a:stretch>
          </a:blipFill>
        </p:spPr>
        <p:txBody>
          <a:bodyPr/>
          <a:lstStyle/>
          <a:p>
            <a:endParaRPr lang="en-GB"/>
          </a:p>
        </p:txBody>
      </p:sp>
      <p:sp>
        <p:nvSpPr>
          <p:cNvPr id="10" name="Freeform 10"/>
          <p:cNvSpPr/>
          <p:nvPr/>
        </p:nvSpPr>
        <p:spPr>
          <a:xfrm>
            <a:off x="1607260" y="3525479"/>
            <a:ext cx="15073480" cy="5840973"/>
          </a:xfrm>
          <a:custGeom>
            <a:avLst/>
            <a:gdLst/>
            <a:ahLst/>
            <a:cxnLst/>
            <a:rect l="l" t="t" r="r" b="b"/>
            <a:pathLst>
              <a:path w="15073480" h="5840973">
                <a:moveTo>
                  <a:pt x="0" y="0"/>
                </a:moveTo>
                <a:lnTo>
                  <a:pt x="15073480" y="0"/>
                </a:lnTo>
                <a:lnTo>
                  <a:pt x="15073480" y="5840973"/>
                </a:lnTo>
                <a:lnTo>
                  <a:pt x="0" y="5840973"/>
                </a:lnTo>
                <a:lnTo>
                  <a:pt x="0" y="0"/>
                </a:lnTo>
                <a:close/>
              </a:path>
            </a:pathLst>
          </a:custGeom>
          <a:blipFill>
            <a:blip r:embed="rId5"/>
            <a:stretch>
              <a:fillRect/>
            </a:stretch>
          </a:blipFill>
        </p:spPr>
        <p:txBody>
          <a:bodyPr/>
          <a:lstStyle/>
          <a:p>
            <a:endParaRPr lang="en-GB"/>
          </a:p>
        </p:txBody>
      </p:sp>
      <p:sp>
        <p:nvSpPr>
          <p:cNvPr id="11" name="Freeform 11"/>
          <p:cNvSpPr/>
          <p:nvPr/>
        </p:nvSpPr>
        <p:spPr>
          <a:xfrm>
            <a:off x="14780472" y="8598304"/>
            <a:ext cx="3507528" cy="1688696"/>
          </a:xfrm>
          <a:custGeom>
            <a:avLst/>
            <a:gdLst/>
            <a:ahLst/>
            <a:cxnLst/>
            <a:rect l="l" t="t" r="r" b="b"/>
            <a:pathLst>
              <a:path w="3507528" h="1688696">
                <a:moveTo>
                  <a:pt x="0" y="0"/>
                </a:moveTo>
                <a:lnTo>
                  <a:pt x="3507528" y="0"/>
                </a:lnTo>
                <a:lnTo>
                  <a:pt x="3507528" y="1688696"/>
                </a:lnTo>
                <a:lnTo>
                  <a:pt x="0" y="1688696"/>
                </a:lnTo>
                <a:lnTo>
                  <a:pt x="0" y="0"/>
                </a:lnTo>
                <a:close/>
              </a:path>
            </a:pathLst>
          </a:custGeom>
          <a:blipFill>
            <a:blip r:embed="rId6"/>
            <a:stretch>
              <a:fillRect l="-21116" r="-19874" b="-67942"/>
            </a:stretch>
          </a:blipFill>
        </p:spPr>
        <p:txBody>
          <a:bodyPr/>
          <a:lstStyle/>
          <a:p>
            <a:endParaRPr lang="en-GB"/>
          </a:p>
        </p:txBody>
      </p:sp>
      <p:sp>
        <p:nvSpPr>
          <p:cNvPr id="13" name="TextBox 13"/>
          <p:cNvSpPr txBox="1"/>
          <p:nvPr/>
        </p:nvSpPr>
        <p:spPr>
          <a:xfrm>
            <a:off x="8214190" y="2603490"/>
            <a:ext cx="1797004" cy="629920"/>
          </a:xfrm>
          <a:prstGeom prst="rect">
            <a:avLst/>
          </a:prstGeom>
        </p:spPr>
        <p:txBody>
          <a:bodyPr lIns="0" tIns="0" rIns="0" bIns="0" rtlCol="0" anchor="t">
            <a:spAutoFit/>
          </a:bodyPr>
          <a:lstStyle/>
          <a:p>
            <a:pPr algn="ctr">
              <a:lnSpc>
                <a:spcPts val="5179"/>
              </a:lnSpc>
              <a:spcBef>
                <a:spcPct val="0"/>
              </a:spcBef>
            </a:pPr>
            <a:r>
              <a:rPr lang="en-US" sz="3699" b="1">
                <a:solidFill>
                  <a:srgbClr val="000000"/>
                </a:solidFill>
                <a:latin typeface="Montserrat Classic Bold"/>
                <a:ea typeface="Montserrat Classic Bold"/>
                <a:cs typeface="Montserrat Classic Bold"/>
                <a:sym typeface="Montserrat Classic Bold"/>
              </a:rPr>
              <a:t>TASK:</a:t>
            </a:r>
          </a:p>
        </p:txBody>
      </p:sp>
      <p:sp>
        <p:nvSpPr>
          <p:cNvPr id="14" name="TextBox 15">
            <a:extLst>
              <a:ext uri="{FF2B5EF4-FFF2-40B4-BE49-F238E27FC236}">
                <a16:creationId xmlns:a16="http://schemas.microsoft.com/office/drawing/2014/main" id="{F06F37D2-CAA8-DCD7-1DCA-3E25D1CBB0CF}"/>
              </a:ext>
            </a:extLst>
          </p:cNvPr>
          <p:cNvSpPr txBox="1"/>
          <p:nvPr/>
        </p:nvSpPr>
        <p:spPr>
          <a:xfrm>
            <a:off x="17068800" y="103604"/>
            <a:ext cx="1143000" cy="239296"/>
          </a:xfrm>
          <a:prstGeom prst="rect">
            <a:avLst/>
          </a:prstGeom>
        </p:spPr>
        <p:txBody>
          <a:bodyPr wrap="square" lIns="0" tIns="0" rIns="0" bIns="0" rtlCol="0" anchor="t">
            <a:spAutoFit/>
          </a:bodyPr>
          <a:lstStyle/>
          <a:p>
            <a:pPr algn="ctr">
              <a:lnSpc>
                <a:spcPts val="2099"/>
              </a:lnSpc>
              <a:spcBef>
                <a:spcPct val="0"/>
              </a:spcBef>
            </a:pPr>
            <a:r>
              <a:rPr lang="en-US" sz="1499" dirty="0">
                <a:solidFill>
                  <a:srgbClr val="000000"/>
                </a:solidFill>
                <a:latin typeface="Montserrat Classic"/>
                <a:ea typeface="Montserrat Classic"/>
                <a:cs typeface="Montserrat Classic"/>
                <a:sym typeface="Montserrat Classic"/>
              </a:rPr>
              <a:t>FT Q C53 R2</a:t>
            </a:r>
          </a:p>
        </p:txBody>
      </p:sp>
      <p:sp>
        <p:nvSpPr>
          <p:cNvPr id="15" name="TextBox 23">
            <a:extLst>
              <a:ext uri="{FF2B5EF4-FFF2-40B4-BE49-F238E27FC236}">
                <a16:creationId xmlns:a16="http://schemas.microsoft.com/office/drawing/2014/main" id="{CF23608D-BCF2-75DA-82DA-B799258EAEB5}"/>
              </a:ext>
            </a:extLst>
          </p:cNvPr>
          <p:cNvSpPr txBox="1"/>
          <p:nvPr/>
        </p:nvSpPr>
        <p:spPr>
          <a:xfrm>
            <a:off x="4208181" y="777520"/>
            <a:ext cx="11870019" cy="934487"/>
          </a:xfrm>
          <a:prstGeom prst="rect">
            <a:avLst/>
          </a:prstGeom>
        </p:spPr>
        <p:txBody>
          <a:bodyPr wrap="square" lIns="0" tIns="0" rIns="0" bIns="0" rtlCol="0" anchor="t">
            <a:spAutoFit/>
          </a:bodyPr>
          <a:lstStyle/>
          <a:p>
            <a:pPr algn="ctr">
              <a:lnSpc>
                <a:spcPts val="8205"/>
              </a:lnSpc>
              <a:spcBef>
                <a:spcPct val="0"/>
              </a:spcBef>
            </a:pPr>
            <a:r>
              <a:rPr lang="en-US" sz="5861" b="1" dirty="0">
                <a:solidFill>
                  <a:srgbClr val="FFFFFF"/>
                </a:solidFill>
                <a:latin typeface="Montserrat Classic Bold"/>
                <a:ea typeface="Montserrat Classic Bold"/>
                <a:cs typeface="Montserrat Classic Bold"/>
                <a:sym typeface="Montserrat Classic Bold"/>
              </a:rPr>
              <a:t>Factors Influencing Climate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139650"/>
            <a:ext cx="18775720" cy="13720367"/>
            <a:chOff x="0" y="0"/>
            <a:chExt cx="25034293" cy="18293822"/>
          </a:xfrm>
        </p:grpSpPr>
        <p:sp>
          <p:nvSpPr>
            <p:cNvPr id="3" name="Freeform 3"/>
            <p:cNvSpPr/>
            <p:nvPr/>
          </p:nvSpPr>
          <p:spPr>
            <a:xfrm>
              <a:off x="431803" y="0"/>
              <a:ext cx="23952197" cy="18293822"/>
            </a:xfrm>
            <a:custGeom>
              <a:avLst/>
              <a:gdLst/>
              <a:ahLst/>
              <a:cxnLst/>
              <a:rect l="l" t="t" r="r" b="b"/>
              <a:pathLst>
                <a:path w="23952197" h="18293822">
                  <a:moveTo>
                    <a:pt x="0" y="0"/>
                  </a:moveTo>
                  <a:lnTo>
                    <a:pt x="23952197" y="0"/>
                  </a:lnTo>
                  <a:lnTo>
                    <a:pt x="23952197" y="18293822"/>
                  </a:lnTo>
                  <a:lnTo>
                    <a:pt x="0" y="18293822"/>
                  </a:lnTo>
                  <a:lnTo>
                    <a:pt x="0" y="0"/>
                  </a:lnTo>
                  <a:close/>
                </a:path>
              </a:pathLst>
            </a:custGeom>
            <a:blipFill>
              <a:blip r:embed="rId2">
                <a:alphaModFix amt="10999"/>
              </a:blip>
              <a:stretch>
                <a:fillRect b="-30930"/>
              </a:stretch>
            </a:blipFill>
          </p:spPr>
          <p:txBody>
            <a:bodyPr/>
            <a:lstStyle/>
            <a:p>
              <a:endParaRPr lang="en-GB"/>
            </a:p>
          </p:txBody>
        </p:sp>
        <p:grpSp>
          <p:nvGrpSpPr>
            <p:cNvPr id="4" name="Group 4"/>
            <p:cNvGrpSpPr/>
            <p:nvPr/>
          </p:nvGrpSpPr>
          <p:grpSpPr>
            <a:xfrm>
              <a:off x="0" y="4572816"/>
              <a:ext cx="25034293" cy="2148369"/>
              <a:chOff x="0" y="-142875"/>
              <a:chExt cx="7425681" cy="637250"/>
            </a:xfrm>
          </p:grpSpPr>
          <p:sp>
            <p:nvSpPr>
              <p:cNvPr id="5" name="Freeform 5"/>
              <p:cNvSpPr/>
              <p:nvPr/>
            </p:nvSpPr>
            <p:spPr>
              <a:xfrm>
                <a:off x="0" y="0"/>
                <a:ext cx="7425681" cy="494375"/>
              </a:xfrm>
              <a:custGeom>
                <a:avLst/>
                <a:gdLst/>
                <a:ahLst/>
                <a:cxnLst/>
                <a:rect l="l" t="t" r="r" b="b"/>
                <a:pathLst>
                  <a:path w="7425681" h="494375">
                    <a:moveTo>
                      <a:pt x="0" y="0"/>
                    </a:moveTo>
                    <a:lnTo>
                      <a:pt x="7425681" y="0"/>
                    </a:lnTo>
                    <a:lnTo>
                      <a:pt x="7425681" y="494375"/>
                    </a:lnTo>
                    <a:lnTo>
                      <a:pt x="0" y="494375"/>
                    </a:lnTo>
                    <a:close/>
                  </a:path>
                </a:pathLst>
              </a:custGeom>
              <a:solidFill>
                <a:srgbClr val="1C78B6"/>
              </a:solidFill>
            </p:spPr>
            <p:txBody>
              <a:bodyPr/>
              <a:lstStyle/>
              <a:p>
                <a:endParaRPr lang="en-GB"/>
              </a:p>
            </p:txBody>
          </p:sp>
          <p:sp>
            <p:nvSpPr>
              <p:cNvPr id="6" name="TextBox 6"/>
              <p:cNvSpPr txBox="1"/>
              <p:nvPr/>
            </p:nvSpPr>
            <p:spPr>
              <a:xfrm>
                <a:off x="0" y="-142875"/>
                <a:ext cx="7425681" cy="637250"/>
              </a:xfrm>
              <a:prstGeom prst="rect">
                <a:avLst/>
              </a:prstGeom>
            </p:spPr>
            <p:txBody>
              <a:bodyPr lIns="50800" tIns="50800" rIns="50800" bIns="50800" rtlCol="0" anchor="ctr"/>
              <a:lstStyle/>
              <a:p>
                <a:pPr algn="ctr">
                  <a:lnSpc>
                    <a:spcPts val="10499"/>
                  </a:lnSpc>
                </a:pPr>
                <a:endParaRPr/>
              </a:p>
            </p:txBody>
          </p:sp>
        </p:grpSp>
        <p:sp>
          <p:nvSpPr>
            <p:cNvPr id="7" name="Freeform 7"/>
            <p:cNvSpPr/>
            <p:nvPr/>
          </p:nvSpPr>
          <p:spPr>
            <a:xfrm>
              <a:off x="1927422" y="4375554"/>
              <a:ext cx="3119787" cy="3115887"/>
            </a:xfrm>
            <a:custGeom>
              <a:avLst/>
              <a:gdLst/>
              <a:ahLst/>
              <a:cxnLst/>
              <a:rect l="l" t="t" r="r" b="b"/>
              <a:pathLst>
                <a:path w="3119787" h="3115887">
                  <a:moveTo>
                    <a:pt x="0" y="0"/>
                  </a:moveTo>
                  <a:lnTo>
                    <a:pt x="3119787" y="0"/>
                  </a:lnTo>
                  <a:lnTo>
                    <a:pt x="3119787" y="3115887"/>
                  </a:lnTo>
                  <a:lnTo>
                    <a:pt x="0" y="3115887"/>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GB"/>
            </a:p>
          </p:txBody>
        </p:sp>
      </p:grpSp>
      <p:sp>
        <p:nvSpPr>
          <p:cNvPr id="9" name="Freeform 9"/>
          <p:cNvSpPr/>
          <p:nvPr/>
        </p:nvSpPr>
        <p:spPr>
          <a:xfrm>
            <a:off x="3678960" y="3592890"/>
            <a:ext cx="11253931" cy="5618538"/>
          </a:xfrm>
          <a:custGeom>
            <a:avLst/>
            <a:gdLst/>
            <a:ahLst/>
            <a:cxnLst/>
            <a:rect l="l" t="t" r="r" b="b"/>
            <a:pathLst>
              <a:path w="10690701" h="4960329">
                <a:moveTo>
                  <a:pt x="0" y="0"/>
                </a:moveTo>
                <a:lnTo>
                  <a:pt x="10690700" y="0"/>
                </a:lnTo>
                <a:lnTo>
                  <a:pt x="10690700" y="4960330"/>
                </a:lnTo>
                <a:lnTo>
                  <a:pt x="0" y="4960330"/>
                </a:lnTo>
                <a:lnTo>
                  <a:pt x="0" y="0"/>
                </a:lnTo>
                <a:close/>
              </a:path>
            </a:pathLst>
          </a:custGeom>
          <a:blipFill>
            <a:blip r:embed="rId4"/>
            <a:stretch>
              <a:fillRect b="-7223"/>
            </a:stretch>
          </a:blipFill>
        </p:spPr>
        <p:txBody>
          <a:bodyPr/>
          <a:lstStyle/>
          <a:p>
            <a:endParaRPr lang="en-GB"/>
          </a:p>
        </p:txBody>
      </p:sp>
      <p:sp>
        <p:nvSpPr>
          <p:cNvPr id="10" name="Freeform 10"/>
          <p:cNvSpPr/>
          <p:nvPr/>
        </p:nvSpPr>
        <p:spPr>
          <a:xfrm>
            <a:off x="14546759" y="7819417"/>
            <a:ext cx="3974954" cy="3974954"/>
          </a:xfrm>
          <a:custGeom>
            <a:avLst/>
            <a:gdLst/>
            <a:ahLst/>
            <a:cxnLst/>
            <a:rect l="l" t="t" r="r" b="b"/>
            <a:pathLst>
              <a:path w="3974954" h="3974954">
                <a:moveTo>
                  <a:pt x="0" y="0"/>
                </a:moveTo>
                <a:lnTo>
                  <a:pt x="3974954" y="0"/>
                </a:lnTo>
                <a:lnTo>
                  <a:pt x="3974954" y="3974955"/>
                </a:lnTo>
                <a:lnTo>
                  <a:pt x="0" y="3974955"/>
                </a:lnTo>
                <a:lnTo>
                  <a:pt x="0" y="0"/>
                </a:lnTo>
                <a:close/>
              </a:path>
            </a:pathLst>
          </a:custGeom>
          <a:blipFill>
            <a:blip r:embed="rId5"/>
            <a:stretch>
              <a:fillRect/>
            </a:stretch>
          </a:blipFill>
        </p:spPr>
        <p:txBody>
          <a:bodyPr/>
          <a:lstStyle/>
          <a:p>
            <a:endParaRPr lang="en-GB"/>
          </a:p>
        </p:txBody>
      </p:sp>
      <p:sp>
        <p:nvSpPr>
          <p:cNvPr id="11" name="Freeform 11"/>
          <p:cNvSpPr/>
          <p:nvPr/>
        </p:nvSpPr>
        <p:spPr>
          <a:xfrm>
            <a:off x="14780472" y="8598304"/>
            <a:ext cx="3507528" cy="1688696"/>
          </a:xfrm>
          <a:custGeom>
            <a:avLst/>
            <a:gdLst/>
            <a:ahLst/>
            <a:cxnLst/>
            <a:rect l="l" t="t" r="r" b="b"/>
            <a:pathLst>
              <a:path w="3507528" h="1688696">
                <a:moveTo>
                  <a:pt x="0" y="0"/>
                </a:moveTo>
                <a:lnTo>
                  <a:pt x="3507528" y="0"/>
                </a:lnTo>
                <a:lnTo>
                  <a:pt x="3507528" y="1688696"/>
                </a:lnTo>
                <a:lnTo>
                  <a:pt x="0" y="1688696"/>
                </a:lnTo>
                <a:lnTo>
                  <a:pt x="0" y="0"/>
                </a:lnTo>
                <a:close/>
              </a:path>
            </a:pathLst>
          </a:custGeom>
          <a:blipFill>
            <a:blip r:embed="rId6"/>
            <a:stretch>
              <a:fillRect l="-21116" r="-19874" b="-67942"/>
            </a:stretch>
          </a:blipFill>
        </p:spPr>
        <p:txBody>
          <a:bodyPr/>
          <a:lstStyle/>
          <a:p>
            <a:endParaRPr lang="en-GB"/>
          </a:p>
        </p:txBody>
      </p:sp>
      <p:sp>
        <p:nvSpPr>
          <p:cNvPr id="13" name="TextBox 13"/>
          <p:cNvSpPr txBox="1"/>
          <p:nvPr/>
        </p:nvSpPr>
        <p:spPr>
          <a:xfrm>
            <a:off x="7437238" y="2098480"/>
            <a:ext cx="3413522" cy="580390"/>
          </a:xfrm>
          <a:prstGeom prst="rect">
            <a:avLst/>
          </a:prstGeom>
        </p:spPr>
        <p:txBody>
          <a:bodyPr lIns="0" tIns="0" rIns="0" bIns="0" rtlCol="0" anchor="t">
            <a:spAutoFit/>
          </a:bodyPr>
          <a:lstStyle/>
          <a:p>
            <a:pPr algn="ctr">
              <a:lnSpc>
                <a:spcPts val="4759"/>
              </a:lnSpc>
              <a:spcBef>
                <a:spcPct val="0"/>
              </a:spcBef>
            </a:pPr>
            <a:r>
              <a:rPr lang="en-US" sz="3399" b="1" dirty="0">
                <a:solidFill>
                  <a:srgbClr val="000000"/>
                </a:solidFill>
                <a:latin typeface="Montserrat Classic Bold"/>
                <a:ea typeface="Montserrat Classic Bold"/>
                <a:cs typeface="Montserrat Classic Bold"/>
                <a:sym typeface="Montserrat Classic Bold"/>
              </a:rPr>
              <a:t>Ocean Currents</a:t>
            </a:r>
          </a:p>
        </p:txBody>
      </p:sp>
      <p:sp>
        <p:nvSpPr>
          <p:cNvPr id="14" name="Freeform 14"/>
          <p:cNvSpPr/>
          <p:nvPr/>
        </p:nvSpPr>
        <p:spPr>
          <a:xfrm rot="-259204" flipH="1">
            <a:off x="13322615" y="2468169"/>
            <a:ext cx="5059784" cy="3889709"/>
          </a:xfrm>
          <a:custGeom>
            <a:avLst/>
            <a:gdLst/>
            <a:ahLst/>
            <a:cxnLst/>
            <a:rect l="l" t="t" r="r" b="b"/>
            <a:pathLst>
              <a:path w="5059784" h="3889709">
                <a:moveTo>
                  <a:pt x="5059784" y="0"/>
                </a:moveTo>
                <a:lnTo>
                  <a:pt x="0" y="0"/>
                </a:lnTo>
                <a:lnTo>
                  <a:pt x="0" y="3889709"/>
                </a:lnTo>
                <a:lnTo>
                  <a:pt x="5059784" y="3889709"/>
                </a:lnTo>
                <a:lnTo>
                  <a:pt x="5059784"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en-GB"/>
          </a:p>
        </p:txBody>
      </p:sp>
      <p:sp>
        <p:nvSpPr>
          <p:cNvPr id="15" name="Freeform 15"/>
          <p:cNvSpPr/>
          <p:nvPr/>
        </p:nvSpPr>
        <p:spPr>
          <a:xfrm>
            <a:off x="0" y="4949391"/>
            <a:ext cx="4784448" cy="3678044"/>
          </a:xfrm>
          <a:custGeom>
            <a:avLst/>
            <a:gdLst/>
            <a:ahLst/>
            <a:cxnLst/>
            <a:rect l="l" t="t" r="r" b="b"/>
            <a:pathLst>
              <a:path w="4784448" h="3678044">
                <a:moveTo>
                  <a:pt x="0" y="0"/>
                </a:moveTo>
                <a:lnTo>
                  <a:pt x="4784448" y="0"/>
                </a:lnTo>
                <a:lnTo>
                  <a:pt x="4784448" y="3678044"/>
                </a:lnTo>
                <a:lnTo>
                  <a:pt x="0" y="3678044"/>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en-GB"/>
          </a:p>
        </p:txBody>
      </p:sp>
      <p:sp>
        <p:nvSpPr>
          <p:cNvPr id="16" name="TextBox 16"/>
          <p:cNvSpPr txBox="1"/>
          <p:nvPr/>
        </p:nvSpPr>
        <p:spPr>
          <a:xfrm rot="-12264">
            <a:off x="342982" y="5299246"/>
            <a:ext cx="3997051" cy="2456334"/>
          </a:xfrm>
          <a:prstGeom prst="rect">
            <a:avLst/>
          </a:prstGeom>
        </p:spPr>
        <p:txBody>
          <a:bodyPr lIns="0" tIns="0" rIns="0" bIns="0" rtlCol="0" anchor="t">
            <a:spAutoFit/>
          </a:bodyPr>
          <a:lstStyle/>
          <a:p>
            <a:pPr algn="ctr">
              <a:lnSpc>
                <a:spcPts val="3243"/>
              </a:lnSpc>
              <a:spcBef>
                <a:spcPct val="0"/>
              </a:spcBef>
            </a:pPr>
            <a:r>
              <a:rPr lang="en-US" sz="2316" b="1">
                <a:solidFill>
                  <a:srgbClr val="000000"/>
                </a:solidFill>
                <a:latin typeface="Montserrat Classic Bold"/>
                <a:ea typeface="Montserrat Classic Bold"/>
                <a:cs typeface="Montserrat Classic Bold"/>
                <a:sym typeface="Montserrat Classic Bold"/>
              </a:rPr>
              <a:t> Cold currents, such as                  the California Current, bring cooler water from polar regions, resulting in lower temperatures along coastlines.</a:t>
            </a:r>
          </a:p>
        </p:txBody>
      </p:sp>
      <p:sp>
        <p:nvSpPr>
          <p:cNvPr id="17" name="TextBox 17"/>
          <p:cNvSpPr txBox="1"/>
          <p:nvPr/>
        </p:nvSpPr>
        <p:spPr>
          <a:xfrm>
            <a:off x="13533669" y="2975964"/>
            <a:ext cx="4637676" cy="2402656"/>
          </a:xfrm>
          <a:prstGeom prst="rect">
            <a:avLst/>
          </a:prstGeom>
        </p:spPr>
        <p:txBody>
          <a:bodyPr lIns="0" tIns="0" rIns="0" bIns="0" rtlCol="0" anchor="t">
            <a:spAutoFit/>
          </a:bodyPr>
          <a:lstStyle/>
          <a:p>
            <a:pPr algn="ctr">
              <a:lnSpc>
                <a:spcPts val="3171"/>
              </a:lnSpc>
              <a:spcBef>
                <a:spcPct val="0"/>
              </a:spcBef>
            </a:pPr>
            <a:r>
              <a:rPr lang="en-US" sz="2265" b="1">
                <a:solidFill>
                  <a:srgbClr val="000000"/>
                </a:solidFill>
                <a:latin typeface="Montserrat Classic Bold"/>
                <a:ea typeface="Montserrat Classic Bold"/>
                <a:cs typeface="Montserrat Classic Bold"/>
                <a:sym typeface="Montserrat Classic Bold"/>
              </a:rPr>
              <a:t>         Warm currents, like the             </a:t>
            </a:r>
          </a:p>
          <a:p>
            <a:pPr algn="ctr">
              <a:lnSpc>
                <a:spcPts val="3171"/>
              </a:lnSpc>
              <a:spcBef>
                <a:spcPct val="0"/>
              </a:spcBef>
            </a:pPr>
            <a:r>
              <a:rPr lang="en-US" sz="2265" b="1">
                <a:solidFill>
                  <a:srgbClr val="000000"/>
                </a:solidFill>
                <a:latin typeface="Montserrat Classic Bold"/>
                <a:ea typeface="Montserrat Classic Bold"/>
                <a:cs typeface="Montserrat Classic Bold"/>
                <a:sym typeface="Montserrat Classic Bold"/>
              </a:rPr>
              <a:t>   Gulf Stream, carry warm water from the equator toward higher latitudes, raising temperatures in coastal regions in the UK. </a:t>
            </a:r>
          </a:p>
        </p:txBody>
      </p:sp>
      <p:sp>
        <p:nvSpPr>
          <p:cNvPr id="18" name="TextBox 18"/>
          <p:cNvSpPr txBox="1"/>
          <p:nvPr/>
        </p:nvSpPr>
        <p:spPr>
          <a:xfrm>
            <a:off x="3973679" y="2637849"/>
            <a:ext cx="10340639" cy="1012190"/>
          </a:xfrm>
          <a:prstGeom prst="rect">
            <a:avLst/>
          </a:prstGeom>
        </p:spPr>
        <p:txBody>
          <a:bodyPr lIns="0" tIns="0" rIns="0" bIns="0" rtlCol="0" anchor="t">
            <a:spAutoFit/>
          </a:bodyPr>
          <a:lstStyle/>
          <a:p>
            <a:pPr algn="ctr">
              <a:lnSpc>
                <a:spcPts val="4060"/>
              </a:lnSpc>
              <a:spcBef>
                <a:spcPct val="0"/>
              </a:spcBef>
            </a:pPr>
            <a:r>
              <a:rPr lang="en-US" sz="2900" dirty="0">
                <a:solidFill>
                  <a:srgbClr val="000000"/>
                </a:solidFill>
                <a:latin typeface="Montserrat Classic"/>
                <a:ea typeface="Montserrat Classic"/>
                <a:cs typeface="Montserrat Classic"/>
                <a:sym typeface="Montserrat Classic"/>
              </a:rPr>
              <a:t>These play a vital role in shaping climate by redistributing heat across the planet.</a:t>
            </a:r>
          </a:p>
        </p:txBody>
      </p:sp>
      <p:sp>
        <p:nvSpPr>
          <p:cNvPr id="19" name="TextBox 19"/>
          <p:cNvSpPr txBox="1"/>
          <p:nvPr/>
        </p:nvSpPr>
        <p:spPr>
          <a:xfrm>
            <a:off x="272108" y="9211428"/>
            <a:ext cx="14780472" cy="870538"/>
          </a:xfrm>
          <a:prstGeom prst="rect">
            <a:avLst/>
          </a:prstGeom>
        </p:spPr>
        <p:txBody>
          <a:bodyPr lIns="0" tIns="0" rIns="0" bIns="0" rtlCol="0" anchor="t">
            <a:spAutoFit/>
          </a:bodyPr>
          <a:lstStyle/>
          <a:p>
            <a:pPr algn="l">
              <a:lnSpc>
                <a:spcPts val="3467"/>
              </a:lnSpc>
              <a:spcBef>
                <a:spcPct val="0"/>
              </a:spcBef>
            </a:pPr>
            <a:r>
              <a:rPr lang="en-US" sz="2476">
                <a:solidFill>
                  <a:srgbClr val="000000"/>
                </a:solidFill>
                <a:latin typeface="Montserrat Classic"/>
                <a:ea typeface="Montserrat Classic"/>
                <a:cs typeface="Montserrat Classic"/>
                <a:sym typeface="Montserrat Classic"/>
              </a:rPr>
              <a:t>These currents also affect weather patterns. When warm currents heat the air above them, it can lead to more rainfall in those regions. In contrast, cold currents can create drier conditions.</a:t>
            </a:r>
          </a:p>
        </p:txBody>
      </p:sp>
      <p:sp>
        <p:nvSpPr>
          <p:cNvPr id="20" name="TextBox 15">
            <a:extLst>
              <a:ext uri="{FF2B5EF4-FFF2-40B4-BE49-F238E27FC236}">
                <a16:creationId xmlns:a16="http://schemas.microsoft.com/office/drawing/2014/main" id="{58013A09-DEBD-1844-1EE7-059A8F4346F9}"/>
              </a:ext>
            </a:extLst>
          </p:cNvPr>
          <p:cNvSpPr txBox="1"/>
          <p:nvPr/>
        </p:nvSpPr>
        <p:spPr>
          <a:xfrm>
            <a:off x="17068800" y="103604"/>
            <a:ext cx="1143000" cy="239296"/>
          </a:xfrm>
          <a:prstGeom prst="rect">
            <a:avLst/>
          </a:prstGeom>
        </p:spPr>
        <p:txBody>
          <a:bodyPr wrap="square" lIns="0" tIns="0" rIns="0" bIns="0" rtlCol="0" anchor="t">
            <a:spAutoFit/>
          </a:bodyPr>
          <a:lstStyle/>
          <a:p>
            <a:pPr algn="ctr">
              <a:lnSpc>
                <a:spcPts val="2099"/>
              </a:lnSpc>
              <a:spcBef>
                <a:spcPct val="0"/>
              </a:spcBef>
            </a:pPr>
            <a:r>
              <a:rPr lang="en-US" sz="1499" dirty="0">
                <a:solidFill>
                  <a:srgbClr val="000000"/>
                </a:solidFill>
                <a:latin typeface="Montserrat Classic"/>
                <a:ea typeface="Montserrat Classic"/>
                <a:cs typeface="Montserrat Classic"/>
                <a:sym typeface="Montserrat Classic"/>
              </a:rPr>
              <a:t>FT Q C53 R2</a:t>
            </a:r>
          </a:p>
        </p:txBody>
      </p:sp>
      <p:sp>
        <p:nvSpPr>
          <p:cNvPr id="21" name="TextBox 23">
            <a:extLst>
              <a:ext uri="{FF2B5EF4-FFF2-40B4-BE49-F238E27FC236}">
                <a16:creationId xmlns:a16="http://schemas.microsoft.com/office/drawing/2014/main" id="{37748405-F6DB-DDDD-771E-CD10B415BE8D}"/>
              </a:ext>
            </a:extLst>
          </p:cNvPr>
          <p:cNvSpPr txBox="1"/>
          <p:nvPr/>
        </p:nvSpPr>
        <p:spPr>
          <a:xfrm>
            <a:off x="4208181" y="777520"/>
            <a:ext cx="11870019" cy="934487"/>
          </a:xfrm>
          <a:prstGeom prst="rect">
            <a:avLst/>
          </a:prstGeom>
        </p:spPr>
        <p:txBody>
          <a:bodyPr wrap="square" lIns="0" tIns="0" rIns="0" bIns="0" rtlCol="0" anchor="t">
            <a:spAutoFit/>
          </a:bodyPr>
          <a:lstStyle/>
          <a:p>
            <a:pPr algn="ctr">
              <a:lnSpc>
                <a:spcPts val="8205"/>
              </a:lnSpc>
              <a:spcBef>
                <a:spcPct val="0"/>
              </a:spcBef>
            </a:pPr>
            <a:r>
              <a:rPr lang="en-US" sz="5861" b="1" dirty="0">
                <a:solidFill>
                  <a:srgbClr val="FFFFFF"/>
                </a:solidFill>
                <a:latin typeface="Montserrat Classic Bold"/>
                <a:ea typeface="Montserrat Classic Bold"/>
                <a:cs typeface="Montserrat Classic Bold"/>
                <a:sym typeface="Montserrat Classic Bold"/>
              </a:rPr>
              <a:t>Factors Influencing Climate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139650"/>
            <a:ext cx="18775720" cy="13720367"/>
            <a:chOff x="0" y="0"/>
            <a:chExt cx="25034293" cy="18293822"/>
          </a:xfrm>
        </p:grpSpPr>
        <p:sp>
          <p:nvSpPr>
            <p:cNvPr id="3" name="Freeform 3"/>
            <p:cNvSpPr/>
            <p:nvPr/>
          </p:nvSpPr>
          <p:spPr>
            <a:xfrm>
              <a:off x="431803" y="0"/>
              <a:ext cx="23952197" cy="18293822"/>
            </a:xfrm>
            <a:custGeom>
              <a:avLst/>
              <a:gdLst/>
              <a:ahLst/>
              <a:cxnLst/>
              <a:rect l="l" t="t" r="r" b="b"/>
              <a:pathLst>
                <a:path w="23952197" h="18293822">
                  <a:moveTo>
                    <a:pt x="0" y="0"/>
                  </a:moveTo>
                  <a:lnTo>
                    <a:pt x="23952197" y="0"/>
                  </a:lnTo>
                  <a:lnTo>
                    <a:pt x="23952197" y="18293822"/>
                  </a:lnTo>
                  <a:lnTo>
                    <a:pt x="0" y="18293822"/>
                  </a:lnTo>
                  <a:lnTo>
                    <a:pt x="0" y="0"/>
                  </a:lnTo>
                  <a:close/>
                </a:path>
              </a:pathLst>
            </a:custGeom>
            <a:blipFill>
              <a:blip r:embed="rId2">
                <a:alphaModFix amt="10999"/>
              </a:blip>
              <a:stretch>
                <a:fillRect b="-30930"/>
              </a:stretch>
            </a:blipFill>
          </p:spPr>
          <p:txBody>
            <a:bodyPr/>
            <a:lstStyle/>
            <a:p>
              <a:endParaRPr lang="en-GB"/>
            </a:p>
          </p:txBody>
        </p:sp>
        <p:grpSp>
          <p:nvGrpSpPr>
            <p:cNvPr id="4" name="Group 4"/>
            <p:cNvGrpSpPr/>
            <p:nvPr/>
          </p:nvGrpSpPr>
          <p:grpSpPr>
            <a:xfrm>
              <a:off x="0" y="4572816"/>
              <a:ext cx="25034293" cy="2148369"/>
              <a:chOff x="0" y="-142875"/>
              <a:chExt cx="7425681" cy="637250"/>
            </a:xfrm>
          </p:grpSpPr>
          <p:sp>
            <p:nvSpPr>
              <p:cNvPr id="5" name="Freeform 5"/>
              <p:cNvSpPr/>
              <p:nvPr/>
            </p:nvSpPr>
            <p:spPr>
              <a:xfrm>
                <a:off x="0" y="0"/>
                <a:ext cx="7425681" cy="494375"/>
              </a:xfrm>
              <a:custGeom>
                <a:avLst/>
                <a:gdLst/>
                <a:ahLst/>
                <a:cxnLst/>
                <a:rect l="l" t="t" r="r" b="b"/>
                <a:pathLst>
                  <a:path w="7425681" h="494375">
                    <a:moveTo>
                      <a:pt x="0" y="0"/>
                    </a:moveTo>
                    <a:lnTo>
                      <a:pt x="7425681" y="0"/>
                    </a:lnTo>
                    <a:lnTo>
                      <a:pt x="7425681" y="494375"/>
                    </a:lnTo>
                    <a:lnTo>
                      <a:pt x="0" y="494375"/>
                    </a:lnTo>
                    <a:close/>
                  </a:path>
                </a:pathLst>
              </a:custGeom>
              <a:solidFill>
                <a:srgbClr val="1C78B6"/>
              </a:solidFill>
            </p:spPr>
            <p:txBody>
              <a:bodyPr/>
              <a:lstStyle/>
              <a:p>
                <a:endParaRPr lang="en-GB"/>
              </a:p>
            </p:txBody>
          </p:sp>
          <p:sp>
            <p:nvSpPr>
              <p:cNvPr id="6" name="TextBox 6"/>
              <p:cNvSpPr txBox="1"/>
              <p:nvPr/>
            </p:nvSpPr>
            <p:spPr>
              <a:xfrm>
                <a:off x="0" y="-142875"/>
                <a:ext cx="7425681" cy="637250"/>
              </a:xfrm>
              <a:prstGeom prst="rect">
                <a:avLst/>
              </a:prstGeom>
            </p:spPr>
            <p:txBody>
              <a:bodyPr lIns="50800" tIns="50800" rIns="50800" bIns="50800" rtlCol="0" anchor="ctr"/>
              <a:lstStyle/>
              <a:p>
                <a:pPr algn="ctr">
                  <a:lnSpc>
                    <a:spcPts val="10499"/>
                  </a:lnSpc>
                </a:pPr>
                <a:endParaRPr/>
              </a:p>
            </p:txBody>
          </p:sp>
        </p:grpSp>
        <p:sp>
          <p:nvSpPr>
            <p:cNvPr id="7" name="Freeform 7"/>
            <p:cNvSpPr/>
            <p:nvPr/>
          </p:nvSpPr>
          <p:spPr>
            <a:xfrm>
              <a:off x="1927422" y="4375554"/>
              <a:ext cx="3119787" cy="3115887"/>
            </a:xfrm>
            <a:custGeom>
              <a:avLst/>
              <a:gdLst/>
              <a:ahLst/>
              <a:cxnLst/>
              <a:rect l="l" t="t" r="r" b="b"/>
              <a:pathLst>
                <a:path w="3119787" h="3115887">
                  <a:moveTo>
                    <a:pt x="0" y="0"/>
                  </a:moveTo>
                  <a:lnTo>
                    <a:pt x="3119787" y="0"/>
                  </a:lnTo>
                  <a:lnTo>
                    <a:pt x="3119787" y="3115887"/>
                  </a:lnTo>
                  <a:lnTo>
                    <a:pt x="0" y="3115887"/>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GB"/>
            </a:p>
          </p:txBody>
        </p:sp>
      </p:grpSp>
      <p:sp>
        <p:nvSpPr>
          <p:cNvPr id="9" name="Freeform 9"/>
          <p:cNvSpPr/>
          <p:nvPr/>
        </p:nvSpPr>
        <p:spPr>
          <a:xfrm>
            <a:off x="1034032" y="2628424"/>
            <a:ext cx="16219936" cy="7525814"/>
          </a:xfrm>
          <a:custGeom>
            <a:avLst/>
            <a:gdLst/>
            <a:ahLst/>
            <a:cxnLst/>
            <a:rect l="l" t="t" r="r" b="b"/>
            <a:pathLst>
              <a:path w="16219936" h="7525814">
                <a:moveTo>
                  <a:pt x="0" y="0"/>
                </a:moveTo>
                <a:lnTo>
                  <a:pt x="16219936" y="0"/>
                </a:lnTo>
                <a:lnTo>
                  <a:pt x="16219936" y="7525813"/>
                </a:lnTo>
                <a:lnTo>
                  <a:pt x="0" y="7525813"/>
                </a:lnTo>
                <a:lnTo>
                  <a:pt x="0" y="0"/>
                </a:lnTo>
                <a:close/>
              </a:path>
            </a:pathLst>
          </a:custGeom>
          <a:blipFill>
            <a:blip r:embed="rId4"/>
            <a:stretch>
              <a:fillRect b="-7223"/>
            </a:stretch>
          </a:blipFill>
        </p:spPr>
        <p:txBody>
          <a:bodyPr/>
          <a:lstStyle/>
          <a:p>
            <a:endParaRPr lang="en-GB"/>
          </a:p>
        </p:txBody>
      </p:sp>
      <p:sp>
        <p:nvSpPr>
          <p:cNvPr id="10" name="Freeform 10"/>
          <p:cNvSpPr/>
          <p:nvPr/>
        </p:nvSpPr>
        <p:spPr>
          <a:xfrm>
            <a:off x="14546759" y="7819417"/>
            <a:ext cx="3974954" cy="3974954"/>
          </a:xfrm>
          <a:custGeom>
            <a:avLst/>
            <a:gdLst/>
            <a:ahLst/>
            <a:cxnLst/>
            <a:rect l="l" t="t" r="r" b="b"/>
            <a:pathLst>
              <a:path w="3974954" h="3974954">
                <a:moveTo>
                  <a:pt x="0" y="0"/>
                </a:moveTo>
                <a:lnTo>
                  <a:pt x="3974954" y="0"/>
                </a:lnTo>
                <a:lnTo>
                  <a:pt x="3974954" y="3974955"/>
                </a:lnTo>
                <a:lnTo>
                  <a:pt x="0" y="3974955"/>
                </a:lnTo>
                <a:lnTo>
                  <a:pt x="0" y="0"/>
                </a:lnTo>
                <a:close/>
              </a:path>
            </a:pathLst>
          </a:custGeom>
          <a:blipFill>
            <a:blip r:embed="rId5"/>
            <a:stretch>
              <a:fillRect/>
            </a:stretch>
          </a:blipFill>
        </p:spPr>
        <p:txBody>
          <a:bodyPr/>
          <a:lstStyle/>
          <a:p>
            <a:endParaRPr lang="en-GB"/>
          </a:p>
        </p:txBody>
      </p:sp>
      <p:sp>
        <p:nvSpPr>
          <p:cNvPr id="11" name="Freeform 11"/>
          <p:cNvSpPr/>
          <p:nvPr/>
        </p:nvSpPr>
        <p:spPr>
          <a:xfrm>
            <a:off x="14780472" y="8598304"/>
            <a:ext cx="3507528" cy="1688696"/>
          </a:xfrm>
          <a:custGeom>
            <a:avLst/>
            <a:gdLst/>
            <a:ahLst/>
            <a:cxnLst/>
            <a:rect l="l" t="t" r="r" b="b"/>
            <a:pathLst>
              <a:path w="3507528" h="1688696">
                <a:moveTo>
                  <a:pt x="0" y="0"/>
                </a:moveTo>
                <a:lnTo>
                  <a:pt x="3507528" y="0"/>
                </a:lnTo>
                <a:lnTo>
                  <a:pt x="3507528" y="1688696"/>
                </a:lnTo>
                <a:lnTo>
                  <a:pt x="0" y="1688696"/>
                </a:lnTo>
                <a:lnTo>
                  <a:pt x="0" y="0"/>
                </a:lnTo>
                <a:close/>
              </a:path>
            </a:pathLst>
          </a:custGeom>
          <a:blipFill>
            <a:blip r:embed="rId6"/>
            <a:stretch>
              <a:fillRect l="-21116" r="-19874" b="-67942"/>
            </a:stretch>
          </a:blipFill>
        </p:spPr>
        <p:txBody>
          <a:bodyPr/>
          <a:lstStyle/>
          <a:p>
            <a:endParaRPr lang="en-GB"/>
          </a:p>
        </p:txBody>
      </p:sp>
      <p:sp>
        <p:nvSpPr>
          <p:cNvPr id="13" name="TextBox 15">
            <a:extLst>
              <a:ext uri="{FF2B5EF4-FFF2-40B4-BE49-F238E27FC236}">
                <a16:creationId xmlns:a16="http://schemas.microsoft.com/office/drawing/2014/main" id="{CCF04F4F-61D5-285E-75A8-668528F09BBB}"/>
              </a:ext>
            </a:extLst>
          </p:cNvPr>
          <p:cNvSpPr txBox="1"/>
          <p:nvPr/>
        </p:nvSpPr>
        <p:spPr>
          <a:xfrm>
            <a:off x="17068800" y="103604"/>
            <a:ext cx="1143000" cy="239296"/>
          </a:xfrm>
          <a:prstGeom prst="rect">
            <a:avLst/>
          </a:prstGeom>
        </p:spPr>
        <p:txBody>
          <a:bodyPr wrap="square" lIns="0" tIns="0" rIns="0" bIns="0" rtlCol="0" anchor="t">
            <a:spAutoFit/>
          </a:bodyPr>
          <a:lstStyle/>
          <a:p>
            <a:pPr algn="ctr">
              <a:lnSpc>
                <a:spcPts val="2099"/>
              </a:lnSpc>
              <a:spcBef>
                <a:spcPct val="0"/>
              </a:spcBef>
            </a:pPr>
            <a:r>
              <a:rPr lang="en-US" sz="1499" dirty="0">
                <a:solidFill>
                  <a:srgbClr val="000000"/>
                </a:solidFill>
                <a:latin typeface="Montserrat Classic"/>
                <a:ea typeface="Montserrat Classic"/>
                <a:cs typeface="Montserrat Classic"/>
                <a:sym typeface="Montserrat Classic"/>
              </a:rPr>
              <a:t>FT Q C53 R2</a:t>
            </a:r>
          </a:p>
        </p:txBody>
      </p:sp>
      <p:sp>
        <p:nvSpPr>
          <p:cNvPr id="14" name="TextBox 12">
            <a:extLst>
              <a:ext uri="{FF2B5EF4-FFF2-40B4-BE49-F238E27FC236}">
                <a16:creationId xmlns:a16="http://schemas.microsoft.com/office/drawing/2014/main" id="{FF16A25C-97E0-3B96-1045-CDAA312B9DD9}"/>
              </a:ext>
            </a:extLst>
          </p:cNvPr>
          <p:cNvSpPr txBox="1"/>
          <p:nvPr/>
        </p:nvSpPr>
        <p:spPr>
          <a:xfrm>
            <a:off x="10594946" y="9917272"/>
            <a:ext cx="4535395" cy="159531"/>
          </a:xfrm>
          <a:prstGeom prst="rect">
            <a:avLst/>
          </a:prstGeom>
        </p:spPr>
        <p:txBody>
          <a:bodyPr wrap="square" lIns="0" tIns="0" rIns="0" bIns="0" rtlCol="0" anchor="t">
            <a:spAutoFit/>
          </a:bodyPr>
          <a:lstStyle/>
          <a:p>
            <a:pPr algn="ctr">
              <a:lnSpc>
                <a:spcPts val="1399"/>
              </a:lnSpc>
              <a:spcBef>
                <a:spcPct val="0"/>
              </a:spcBef>
            </a:pPr>
            <a:r>
              <a:rPr lang="en-US" sz="999" dirty="0">
                <a:solidFill>
                  <a:srgbClr val="000000"/>
                </a:solidFill>
                <a:latin typeface="Montserrat Classic"/>
                <a:ea typeface="Montserrat Classic"/>
                <a:cs typeface="Montserrat Classic"/>
                <a:sym typeface="Montserrat Classic"/>
              </a:rPr>
              <a:t>The Ocean Current World Map with Names by </a:t>
            </a:r>
            <a:r>
              <a:rPr lang="en-US" sz="999" dirty="0" err="1">
                <a:solidFill>
                  <a:srgbClr val="000000"/>
                </a:solidFill>
                <a:latin typeface="Montserrat Classic"/>
                <a:ea typeface="Montserrat Classic"/>
                <a:cs typeface="Montserrat Classic"/>
                <a:sym typeface="Montserrat Classic"/>
              </a:rPr>
              <a:t>blueringmedia</a:t>
            </a:r>
            <a:endParaRPr lang="en-US" sz="999" dirty="0">
              <a:solidFill>
                <a:srgbClr val="000000"/>
              </a:solidFill>
              <a:latin typeface="Montserrat Classic"/>
              <a:ea typeface="Montserrat Classic"/>
              <a:cs typeface="Montserrat Classic"/>
              <a:sym typeface="Montserrat Classic"/>
            </a:endParaRPr>
          </a:p>
        </p:txBody>
      </p:sp>
      <p:sp>
        <p:nvSpPr>
          <p:cNvPr id="15" name="TextBox 23">
            <a:extLst>
              <a:ext uri="{FF2B5EF4-FFF2-40B4-BE49-F238E27FC236}">
                <a16:creationId xmlns:a16="http://schemas.microsoft.com/office/drawing/2014/main" id="{18A6CE5E-5038-3D2B-0EB4-456B3E632DA0}"/>
              </a:ext>
            </a:extLst>
          </p:cNvPr>
          <p:cNvSpPr txBox="1"/>
          <p:nvPr/>
        </p:nvSpPr>
        <p:spPr>
          <a:xfrm>
            <a:off x="4208181" y="777520"/>
            <a:ext cx="11870019" cy="934487"/>
          </a:xfrm>
          <a:prstGeom prst="rect">
            <a:avLst/>
          </a:prstGeom>
        </p:spPr>
        <p:txBody>
          <a:bodyPr wrap="square" lIns="0" tIns="0" rIns="0" bIns="0" rtlCol="0" anchor="t">
            <a:spAutoFit/>
          </a:bodyPr>
          <a:lstStyle/>
          <a:p>
            <a:pPr algn="ctr">
              <a:lnSpc>
                <a:spcPts val="8205"/>
              </a:lnSpc>
              <a:spcBef>
                <a:spcPct val="0"/>
              </a:spcBef>
            </a:pPr>
            <a:r>
              <a:rPr lang="en-US" sz="5861" b="1" dirty="0">
                <a:solidFill>
                  <a:srgbClr val="FFFFFF"/>
                </a:solidFill>
                <a:latin typeface="Montserrat Classic Bold"/>
                <a:ea typeface="Montserrat Classic Bold"/>
                <a:cs typeface="Montserrat Classic Bold"/>
                <a:sym typeface="Montserrat Classic Bold"/>
              </a:rPr>
              <a:t>Factors Influencing Climate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139650"/>
            <a:ext cx="18775720" cy="13720367"/>
            <a:chOff x="0" y="0"/>
            <a:chExt cx="25034293" cy="18293822"/>
          </a:xfrm>
        </p:grpSpPr>
        <p:sp>
          <p:nvSpPr>
            <p:cNvPr id="3" name="Freeform 3"/>
            <p:cNvSpPr/>
            <p:nvPr/>
          </p:nvSpPr>
          <p:spPr>
            <a:xfrm>
              <a:off x="431803" y="0"/>
              <a:ext cx="23952197" cy="18293822"/>
            </a:xfrm>
            <a:custGeom>
              <a:avLst/>
              <a:gdLst/>
              <a:ahLst/>
              <a:cxnLst/>
              <a:rect l="l" t="t" r="r" b="b"/>
              <a:pathLst>
                <a:path w="23952197" h="18293822">
                  <a:moveTo>
                    <a:pt x="0" y="0"/>
                  </a:moveTo>
                  <a:lnTo>
                    <a:pt x="23952197" y="0"/>
                  </a:lnTo>
                  <a:lnTo>
                    <a:pt x="23952197" y="18293822"/>
                  </a:lnTo>
                  <a:lnTo>
                    <a:pt x="0" y="18293822"/>
                  </a:lnTo>
                  <a:lnTo>
                    <a:pt x="0" y="0"/>
                  </a:lnTo>
                  <a:close/>
                </a:path>
              </a:pathLst>
            </a:custGeom>
            <a:blipFill>
              <a:blip r:embed="rId2">
                <a:alphaModFix amt="10999"/>
              </a:blip>
              <a:stretch>
                <a:fillRect b="-30930"/>
              </a:stretch>
            </a:blipFill>
          </p:spPr>
          <p:txBody>
            <a:bodyPr/>
            <a:lstStyle/>
            <a:p>
              <a:endParaRPr lang="en-GB"/>
            </a:p>
          </p:txBody>
        </p:sp>
        <p:grpSp>
          <p:nvGrpSpPr>
            <p:cNvPr id="4" name="Group 4"/>
            <p:cNvGrpSpPr/>
            <p:nvPr/>
          </p:nvGrpSpPr>
          <p:grpSpPr>
            <a:xfrm>
              <a:off x="0" y="4572816"/>
              <a:ext cx="25034293" cy="2148369"/>
              <a:chOff x="0" y="-142875"/>
              <a:chExt cx="7425681" cy="637250"/>
            </a:xfrm>
          </p:grpSpPr>
          <p:sp>
            <p:nvSpPr>
              <p:cNvPr id="5" name="Freeform 5"/>
              <p:cNvSpPr/>
              <p:nvPr/>
            </p:nvSpPr>
            <p:spPr>
              <a:xfrm>
                <a:off x="0" y="0"/>
                <a:ext cx="7425681" cy="494375"/>
              </a:xfrm>
              <a:custGeom>
                <a:avLst/>
                <a:gdLst/>
                <a:ahLst/>
                <a:cxnLst/>
                <a:rect l="l" t="t" r="r" b="b"/>
                <a:pathLst>
                  <a:path w="7425681" h="494375">
                    <a:moveTo>
                      <a:pt x="0" y="0"/>
                    </a:moveTo>
                    <a:lnTo>
                      <a:pt x="7425681" y="0"/>
                    </a:lnTo>
                    <a:lnTo>
                      <a:pt x="7425681" y="494375"/>
                    </a:lnTo>
                    <a:lnTo>
                      <a:pt x="0" y="494375"/>
                    </a:lnTo>
                    <a:close/>
                  </a:path>
                </a:pathLst>
              </a:custGeom>
              <a:solidFill>
                <a:srgbClr val="1C78B6"/>
              </a:solidFill>
            </p:spPr>
            <p:txBody>
              <a:bodyPr/>
              <a:lstStyle/>
              <a:p>
                <a:endParaRPr lang="en-GB"/>
              </a:p>
            </p:txBody>
          </p:sp>
          <p:sp>
            <p:nvSpPr>
              <p:cNvPr id="6" name="TextBox 6"/>
              <p:cNvSpPr txBox="1"/>
              <p:nvPr/>
            </p:nvSpPr>
            <p:spPr>
              <a:xfrm>
                <a:off x="0" y="-142875"/>
                <a:ext cx="7425681" cy="637250"/>
              </a:xfrm>
              <a:prstGeom prst="rect">
                <a:avLst/>
              </a:prstGeom>
            </p:spPr>
            <p:txBody>
              <a:bodyPr lIns="50800" tIns="50800" rIns="50800" bIns="50800" rtlCol="0" anchor="ctr"/>
              <a:lstStyle/>
              <a:p>
                <a:pPr algn="ctr">
                  <a:lnSpc>
                    <a:spcPts val="10499"/>
                  </a:lnSpc>
                </a:pPr>
                <a:endParaRPr/>
              </a:p>
            </p:txBody>
          </p:sp>
        </p:grpSp>
        <p:sp>
          <p:nvSpPr>
            <p:cNvPr id="7" name="Freeform 7"/>
            <p:cNvSpPr/>
            <p:nvPr/>
          </p:nvSpPr>
          <p:spPr>
            <a:xfrm>
              <a:off x="1927422" y="4375554"/>
              <a:ext cx="3119787" cy="3115887"/>
            </a:xfrm>
            <a:custGeom>
              <a:avLst/>
              <a:gdLst/>
              <a:ahLst/>
              <a:cxnLst/>
              <a:rect l="l" t="t" r="r" b="b"/>
              <a:pathLst>
                <a:path w="3119787" h="3115887">
                  <a:moveTo>
                    <a:pt x="0" y="0"/>
                  </a:moveTo>
                  <a:lnTo>
                    <a:pt x="3119787" y="0"/>
                  </a:lnTo>
                  <a:lnTo>
                    <a:pt x="3119787" y="3115887"/>
                  </a:lnTo>
                  <a:lnTo>
                    <a:pt x="0" y="3115887"/>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GB"/>
            </a:p>
          </p:txBody>
        </p:sp>
      </p:grpSp>
      <p:sp>
        <p:nvSpPr>
          <p:cNvPr id="9" name="Freeform 9"/>
          <p:cNvSpPr/>
          <p:nvPr/>
        </p:nvSpPr>
        <p:spPr>
          <a:xfrm>
            <a:off x="3850689" y="4851158"/>
            <a:ext cx="11074343" cy="4793825"/>
          </a:xfrm>
          <a:custGeom>
            <a:avLst/>
            <a:gdLst/>
            <a:ahLst/>
            <a:cxnLst/>
            <a:rect l="l" t="t" r="r" b="b"/>
            <a:pathLst>
              <a:path w="11074343" h="4793825">
                <a:moveTo>
                  <a:pt x="0" y="0"/>
                </a:moveTo>
                <a:lnTo>
                  <a:pt x="11074342" y="0"/>
                </a:lnTo>
                <a:lnTo>
                  <a:pt x="11074342" y="4793825"/>
                </a:lnTo>
                <a:lnTo>
                  <a:pt x="0" y="4793825"/>
                </a:lnTo>
                <a:lnTo>
                  <a:pt x="0" y="0"/>
                </a:lnTo>
                <a:close/>
              </a:path>
            </a:pathLst>
          </a:custGeom>
          <a:blipFill>
            <a:blip r:embed="rId4"/>
            <a:stretch>
              <a:fillRect/>
            </a:stretch>
          </a:blipFill>
        </p:spPr>
        <p:txBody>
          <a:bodyPr/>
          <a:lstStyle/>
          <a:p>
            <a:endParaRPr lang="en-GB"/>
          </a:p>
        </p:txBody>
      </p:sp>
      <p:sp>
        <p:nvSpPr>
          <p:cNvPr id="10" name="Freeform 10"/>
          <p:cNvSpPr/>
          <p:nvPr/>
        </p:nvSpPr>
        <p:spPr>
          <a:xfrm>
            <a:off x="14837622" y="8166572"/>
            <a:ext cx="4148316" cy="2628361"/>
          </a:xfrm>
          <a:custGeom>
            <a:avLst/>
            <a:gdLst/>
            <a:ahLst/>
            <a:cxnLst/>
            <a:rect l="l" t="t" r="r" b="b"/>
            <a:pathLst>
              <a:path w="4148316" h="2628361">
                <a:moveTo>
                  <a:pt x="0" y="0"/>
                </a:moveTo>
                <a:lnTo>
                  <a:pt x="4148316" y="0"/>
                </a:lnTo>
                <a:lnTo>
                  <a:pt x="4148316" y="2628361"/>
                </a:lnTo>
                <a:lnTo>
                  <a:pt x="0" y="2628361"/>
                </a:lnTo>
                <a:lnTo>
                  <a:pt x="0" y="0"/>
                </a:lnTo>
                <a:close/>
              </a:path>
            </a:pathLst>
          </a:custGeom>
          <a:blipFill>
            <a:blip r:embed="rId5"/>
            <a:stretch>
              <a:fillRect l="-25363" t="-23128" r="-49588" b="-152995"/>
            </a:stretch>
          </a:blipFill>
        </p:spPr>
        <p:txBody>
          <a:bodyPr/>
          <a:lstStyle/>
          <a:p>
            <a:endParaRPr lang="en-GB"/>
          </a:p>
        </p:txBody>
      </p:sp>
      <p:sp>
        <p:nvSpPr>
          <p:cNvPr id="11" name="Freeform 11"/>
          <p:cNvSpPr/>
          <p:nvPr/>
        </p:nvSpPr>
        <p:spPr>
          <a:xfrm>
            <a:off x="14780472" y="8598304"/>
            <a:ext cx="3507528" cy="1688696"/>
          </a:xfrm>
          <a:custGeom>
            <a:avLst/>
            <a:gdLst/>
            <a:ahLst/>
            <a:cxnLst/>
            <a:rect l="l" t="t" r="r" b="b"/>
            <a:pathLst>
              <a:path w="3507528" h="1688696">
                <a:moveTo>
                  <a:pt x="0" y="0"/>
                </a:moveTo>
                <a:lnTo>
                  <a:pt x="3507528" y="0"/>
                </a:lnTo>
                <a:lnTo>
                  <a:pt x="3507528" y="1688696"/>
                </a:lnTo>
                <a:lnTo>
                  <a:pt x="0" y="1688696"/>
                </a:lnTo>
                <a:lnTo>
                  <a:pt x="0" y="0"/>
                </a:lnTo>
                <a:close/>
              </a:path>
            </a:pathLst>
          </a:custGeom>
          <a:blipFill>
            <a:blip r:embed="rId6"/>
            <a:stretch>
              <a:fillRect l="-21116" r="-19874" b="-67942"/>
            </a:stretch>
          </a:blipFill>
        </p:spPr>
        <p:txBody>
          <a:bodyPr/>
          <a:lstStyle/>
          <a:p>
            <a:endParaRPr lang="en-GB"/>
          </a:p>
        </p:txBody>
      </p:sp>
      <p:sp>
        <p:nvSpPr>
          <p:cNvPr id="12" name="TextBox 12"/>
          <p:cNvSpPr txBox="1"/>
          <p:nvPr/>
        </p:nvSpPr>
        <p:spPr>
          <a:xfrm>
            <a:off x="3502062" y="3544487"/>
            <a:ext cx="11335559" cy="1064260"/>
          </a:xfrm>
          <a:prstGeom prst="rect">
            <a:avLst/>
          </a:prstGeom>
        </p:spPr>
        <p:txBody>
          <a:bodyPr lIns="0" tIns="0" rIns="0" bIns="0" rtlCol="0" anchor="t">
            <a:spAutoFit/>
          </a:bodyPr>
          <a:lstStyle/>
          <a:p>
            <a:pPr algn="ctr">
              <a:lnSpc>
                <a:spcPts val="4339"/>
              </a:lnSpc>
              <a:spcBef>
                <a:spcPct val="0"/>
              </a:spcBef>
            </a:pPr>
            <a:r>
              <a:rPr lang="en-US" sz="3099">
                <a:solidFill>
                  <a:srgbClr val="000000"/>
                </a:solidFill>
                <a:latin typeface="Montserrat Classic"/>
                <a:ea typeface="Montserrat Classic"/>
                <a:cs typeface="Montserrat Classic"/>
                <a:sym typeface="Montserrat Classic"/>
              </a:rPr>
              <a:t>On your worksheet, complete the information on ocean currents by filling in the blanks </a:t>
            </a:r>
          </a:p>
        </p:txBody>
      </p:sp>
      <p:sp>
        <p:nvSpPr>
          <p:cNvPr id="13" name="Freeform 13"/>
          <p:cNvSpPr/>
          <p:nvPr/>
        </p:nvSpPr>
        <p:spPr>
          <a:xfrm flipH="1">
            <a:off x="2014435" y="2589908"/>
            <a:ext cx="2155106" cy="2261250"/>
          </a:xfrm>
          <a:custGeom>
            <a:avLst/>
            <a:gdLst/>
            <a:ahLst/>
            <a:cxnLst/>
            <a:rect l="l" t="t" r="r" b="b"/>
            <a:pathLst>
              <a:path w="2155106" h="2261250">
                <a:moveTo>
                  <a:pt x="2155106" y="0"/>
                </a:moveTo>
                <a:lnTo>
                  <a:pt x="0" y="0"/>
                </a:lnTo>
                <a:lnTo>
                  <a:pt x="0" y="2261250"/>
                </a:lnTo>
                <a:lnTo>
                  <a:pt x="2155106" y="2261250"/>
                </a:lnTo>
                <a:lnTo>
                  <a:pt x="2155106" y="0"/>
                </a:lnTo>
                <a:close/>
              </a:path>
            </a:pathLst>
          </a:custGeom>
          <a:blipFill>
            <a:blip r:embed="rId7"/>
            <a:stretch>
              <a:fillRect l="-175504" t="-8863" r="-45209" b="-66424"/>
            </a:stretch>
          </a:blipFill>
        </p:spPr>
        <p:txBody>
          <a:bodyPr/>
          <a:lstStyle/>
          <a:p>
            <a:endParaRPr lang="en-GB"/>
          </a:p>
        </p:txBody>
      </p:sp>
      <p:sp>
        <p:nvSpPr>
          <p:cNvPr id="15" name="TextBox 15"/>
          <p:cNvSpPr txBox="1"/>
          <p:nvPr/>
        </p:nvSpPr>
        <p:spPr>
          <a:xfrm>
            <a:off x="8214190" y="2379980"/>
            <a:ext cx="1797004" cy="629920"/>
          </a:xfrm>
          <a:prstGeom prst="rect">
            <a:avLst/>
          </a:prstGeom>
        </p:spPr>
        <p:txBody>
          <a:bodyPr lIns="0" tIns="0" rIns="0" bIns="0" rtlCol="0" anchor="t">
            <a:spAutoFit/>
          </a:bodyPr>
          <a:lstStyle/>
          <a:p>
            <a:pPr algn="ctr">
              <a:lnSpc>
                <a:spcPts val="5179"/>
              </a:lnSpc>
              <a:spcBef>
                <a:spcPct val="0"/>
              </a:spcBef>
            </a:pPr>
            <a:r>
              <a:rPr lang="en-US" sz="3699" b="1" dirty="0">
                <a:solidFill>
                  <a:srgbClr val="000000"/>
                </a:solidFill>
                <a:latin typeface="Montserrat Classic Bold"/>
                <a:ea typeface="Montserrat Classic Bold"/>
                <a:cs typeface="Montserrat Classic Bold"/>
                <a:sym typeface="Montserrat Classic Bold"/>
              </a:rPr>
              <a:t>TASK:</a:t>
            </a:r>
          </a:p>
        </p:txBody>
      </p:sp>
      <p:sp>
        <p:nvSpPr>
          <p:cNvPr id="16" name="TextBox 15">
            <a:extLst>
              <a:ext uri="{FF2B5EF4-FFF2-40B4-BE49-F238E27FC236}">
                <a16:creationId xmlns:a16="http://schemas.microsoft.com/office/drawing/2014/main" id="{1C14798D-8DAB-DAB6-DD68-C560D6E85756}"/>
              </a:ext>
            </a:extLst>
          </p:cNvPr>
          <p:cNvSpPr txBox="1"/>
          <p:nvPr/>
        </p:nvSpPr>
        <p:spPr>
          <a:xfrm>
            <a:off x="16992600" y="103604"/>
            <a:ext cx="1219200" cy="239296"/>
          </a:xfrm>
          <a:prstGeom prst="rect">
            <a:avLst/>
          </a:prstGeom>
        </p:spPr>
        <p:txBody>
          <a:bodyPr wrap="square" lIns="0" tIns="0" rIns="0" bIns="0" rtlCol="0" anchor="t">
            <a:spAutoFit/>
          </a:bodyPr>
          <a:lstStyle/>
          <a:p>
            <a:pPr algn="ctr">
              <a:lnSpc>
                <a:spcPts val="2099"/>
              </a:lnSpc>
              <a:spcBef>
                <a:spcPct val="0"/>
              </a:spcBef>
            </a:pPr>
            <a:r>
              <a:rPr lang="en-US" sz="1499" dirty="0">
                <a:solidFill>
                  <a:srgbClr val="000000"/>
                </a:solidFill>
                <a:latin typeface="Montserrat Classic"/>
                <a:ea typeface="Montserrat Classic"/>
                <a:cs typeface="Montserrat Classic"/>
                <a:sym typeface="Montserrat Classic"/>
              </a:rPr>
              <a:t>FT Q C53 R2</a:t>
            </a:r>
          </a:p>
        </p:txBody>
      </p:sp>
      <p:sp>
        <p:nvSpPr>
          <p:cNvPr id="17" name="TextBox 23">
            <a:extLst>
              <a:ext uri="{FF2B5EF4-FFF2-40B4-BE49-F238E27FC236}">
                <a16:creationId xmlns:a16="http://schemas.microsoft.com/office/drawing/2014/main" id="{F0FFD57D-E55D-1BF5-1335-68993526710E}"/>
              </a:ext>
            </a:extLst>
          </p:cNvPr>
          <p:cNvSpPr txBox="1"/>
          <p:nvPr/>
        </p:nvSpPr>
        <p:spPr>
          <a:xfrm>
            <a:off x="4208181" y="777520"/>
            <a:ext cx="11870019" cy="934487"/>
          </a:xfrm>
          <a:prstGeom prst="rect">
            <a:avLst/>
          </a:prstGeom>
        </p:spPr>
        <p:txBody>
          <a:bodyPr wrap="square" lIns="0" tIns="0" rIns="0" bIns="0" rtlCol="0" anchor="t">
            <a:spAutoFit/>
          </a:bodyPr>
          <a:lstStyle/>
          <a:p>
            <a:pPr algn="ctr">
              <a:lnSpc>
                <a:spcPts val="8205"/>
              </a:lnSpc>
              <a:spcBef>
                <a:spcPct val="0"/>
              </a:spcBef>
            </a:pPr>
            <a:r>
              <a:rPr lang="en-US" sz="5861" b="1" dirty="0">
                <a:solidFill>
                  <a:srgbClr val="FFFFFF"/>
                </a:solidFill>
                <a:latin typeface="Montserrat Classic Bold"/>
                <a:ea typeface="Montserrat Classic Bold"/>
                <a:cs typeface="Montserrat Classic Bold"/>
                <a:sym typeface="Montserrat Classic Bold"/>
              </a:rPr>
              <a:t>Factors Influencing Climate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139650"/>
            <a:ext cx="18775720" cy="13720367"/>
            <a:chOff x="0" y="0"/>
            <a:chExt cx="25034293" cy="18293822"/>
          </a:xfrm>
        </p:grpSpPr>
        <p:sp>
          <p:nvSpPr>
            <p:cNvPr id="3" name="Freeform 3"/>
            <p:cNvSpPr/>
            <p:nvPr/>
          </p:nvSpPr>
          <p:spPr>
            <a:xfrm>
              <a:off x="431803" y="0"/>
              <a:ext cx="23952197" cy="18293822"/>
            </a:xfrm>
            <a:custGeom>
              <a:avLst/>
              <a:gdLst/>
              <a:ahLst/>
              <a:cxnLst/>
              <a:rect l="l" t="t" r="r" b="b"/>
              <a:pathLst>
                <a:path w="23952197" h="18293822">
                  <a:moveTo>
                    <a:pt x="0" y="0"/>
                  </a:moveTo>
                  <a:lnTo>
                    <a:pt x="23952197" y="0"/>
                  </a:lnTo>
                  <a:lnTo>
                    <a:pt x="23952197" y="18293822"/>
                  </a:lnTo>
                  <a:lnTo>
                    <a:pt x="0" y="18293822"/>
                  </a:lnTo>
                  <a:lnTo>
                    <a:pt x="0" y="0"/>
                  </a:lnTo>
                  <a:close/>
                </a:path>
              </a:pathLst>
            </a:custGeom>
            <a:blipFill>
              <a:blip r:embed="rId2">
                <a:alphaModFix amt="10999"/>
              </a:blip>
              <a:stretch>
                <a:fillRect b="-30930"/>
              </a:stretch>
            </a:blipFill>
          </p:spPr>
          <p:txBody>
            <a:bodyPr/>
            <a:lstStyle/>
            <a:p>
              <a:endParaRPr lang="en-GB"/>
            </a:p>
          </p:txBody>
        </p:sp>
        <p:grpSp>
          <p:nvGrpSpPr>
            <p:cNvPr id="4" name="Group 4"/>
            <p:cNvGrpSpPr/>
            <p:nvPr/>
          </p:nvGrpSpPr>
          <p:grpSpPr>
            <a:xfrm>
              <a:off x="0" y="4572816"/>
              <a:ext cx="25034293" cy="2148369"/>
              <a:chOff x="0" y="-142875"/>
              <a:chExt cx="7425681" cy="637250"/>
            </a:xfrm>
          </p:grpSpPr>
          <p:sp>
            <p:nvSpPr>
              <p:cNvPr id="5" name="Freeform 5"/>
              <p:cNvSpPr/>
              <p:nvPr/>
            </p:nvSpPr>
            <p:spPr>
              <a:xfrm>
                <a:off x="0" y="0"/>
                <a:ext cx="7425681" cy="494375"/>
              </a:xfrm>
              <a:custGeom>
                <a:avLst/>
                <a:gdLst/>
                <a:ahLst/>
                <a:cxnLst/>
                <a:rect l="l" t="t" r="r" b="b"/>
                <a:pathLst>
                  <a:path w="7425681" h="494375">
                    <a:moveTo>
                      <a:pt x="0" y="0"/>
                    </a:moveTo>
                    <a:lnTo>
                      <a:pt x="7425681" y="0"/>
                    </a:lnTo>
                    <a:lnTo>
                      <a:pt x="7425681" y="494375"/>
                    </a:lnTo>
                    <a:lnTo>
                      <a:pt x="0" y="494375"/>
                    </a:lnTo>
                    <a:close/>
                  </a:path>
                </a:pathLst>
              </a:custGeom>
              <a:solidFill>
                <a:srgbClr val="1C78B6"/>
              </a:solidFill>
            </p:spPr>
            <p:txBody>
              <a:bodyPr/>
              <a:lstStyle/>
              <a:p>
                <a:endParaRPr lang="en-GB"/>
              </a:p>
            </p:txBody>
          </p:sp>
          <p:sp>
            <p:nvSpPr>
              <p:cNvPr id="6" name="TextBox 6"/>
              <p:cNvSpPr txBox="1"/>
              <p:nvPr/>
            </p:nvSpPr>
            <p:spPr>
              <a:xfrm>
                <a:off x="0" y="-142875"/>
                <a:ext cx="7425681" cy="637250"/>
              </a:xfrm>
              <a:prstGeom prst="rect">
                <a:avLst/>
              </a:prstGeom>
            </p:spPr>
            <p:txBody>
              <a:bodyPr lIns="50800" tIns="50800" rIns="50800" bIns="50800" rtlCol="0" anchor="ctr"/>
              <a:lstStyle/>
              <a:p>
                <a:pPr algn="ctr">
                  <a:lnSpc>
                    <a:spcPts val="10499"/>
                  </a:lnSpc>
                </a:pPr>
                <a:endParaRPr/>
              </a:p>
            </p:txBody>
          </p:sp>
        </p:grpSp>
        <p:sp>
          <p:nvSpPr>
            <p:cNvPr id="7" name="Freeform 7"/>
            <p:cNvSpPr/>
            <p:nvPr/>
          </p:nvSpPr>
          <p:spPr>
            <a:xfrm>
              <a:off x="1927422" y="4375554"/>
              <a:ext cx="3119787" cy="3115887"/>
            </a:xfrm>
            <a:custGeom>
              <a:avLst/>
              <a:gdLst/>
              <a:ahLst/>
              <a:cxnLst/>
              <a:rect l="l" t="t" r="r" b="b"/>
              <a:pathLst>
                <a:path w="3119787" h="3115887">
                  <a:moveTo>
                    <a:pt x="0" y="0"/>
                  </a:moveTo>
                  <a:lnTo>
                    <a:pt x="3119787" y="0"/>
                  </a:lnTo>
                  <a:lnTo>
                    <a:pt x="3119787" y="3115887"/>
                  </a:lnTo>
                  <a:lnTo>
                    <a:pt x="0" y="3115887"/>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GB"/>
            </a:p>
          </p:txBody>
        </p:sp>
      </p:grpSp>
      <p:sp>
        <p:nvSpPr>
          <p:cNvPr id="9" name="Freeform 9"/>
          <p:cNvSpPr/>
          <p:nvPr/>
        </p:nvSpPr>
        <p:spPr>
          <a:xfrm>
            <a:off x="14837622" y="8166572"/>
            <a:ext cx="4148316" cy="2628361"/>
          </a:xfrm>
          <a:custGeom>
            <a:avLst/>
            <a:gdLst/>
            <a:ahLst/>
            <a:cxnLst/>
            <a:rect l="l" t="t" r="r" b="b"/>
            <a:pathLst>
              <a:path w="4148316" h="2628361">
                <a:moveTo>
                  <a:pt x="0" y="0"/>
                </a:moveTo>
                <a:lnTo>
                  <a:pt x="4148316" y="0"/>
                </a:lnTo>
                <a:lnTo>
                  <a:pt x="4148316" y="2628361"/>
                </a:lnTo>
                <a:lnTo>
                  <a:pt x="0" y="2628361"/>
                </a:lnTo>
                <a:lnTo>
                  <a:pt x="0" y="0"/>
                </a:lnTo>
                <a:close/>
              </a:path>
            </a:pathLst>
          </a:custGeom>
          <a:blipFill>
            <a:blip r:embed="rId4"/>
            <a:stretch>
              <a:fillRect l="-25363" t="-23128" r="-49588" b="-152995"/>
            </a:stretch>
          </a:blipFill>
        </p:spPr>
        <p:txBody>
          <a:bodyPr/>
          <a:lstStyle/>
          <a:p>
            <a:endParaRPr lang="en-GB"/>
          </a:p>
        </p:txBody>
      </p:sp>
      <p:sp>
        <p:nvSpPr>
          <p:cNvPr id="10" name="Freeform 10"/>
          <p:cNvSpPr/>
          <p:nvPr/>
        </p:nvSpPr>
        <p:spPr>
          <a:xfrm>
            <a:off x="2675564" y="3348016"/>
            <a:ext cx="13858672" cy="6333130"/>
          </a:xfrm>
          <a:custGeom>
            <a:avLst/>
            <a:gdLst/>
            <a:ahLst/>
            <a:cxnLst/>
            <a:rect l="l" t="t" r="r" b="b"/>
            <a:pathLst>
              <a:path w="13858672" h="6333130">
                <a:moveTo>
                  <a:pt x="0" y="0"/>
                </a:moveTo>
                <a:lnTo>
                  <a:pt x="13858672" y="0"/>
                </a:lnTo>
                <a:lnTo>
                  <a:pt x="13858672" y="6333130"/>
                </a:lnTo>
                <a:lnTo>
                  <a:pt x="0" y="6333130"/>
                </a:lnTo>
                <a:lnTo>
                  <a:pt x="0" y="0"/>
                </a:lnTo>
                <a:close/>
              </a:path>
            </a:pathLst>
          </a:custGeom>
          <a:blipFill>
            <a:blip r:embed="rId5"/>
            <a:stretch>
              <a:fillRect t="-1208"/>
            </a:stretch>
          </a:blipFill>
        </p:spPr>
        <p:txBody>
          <a:bodyPr/>
          <a:lstStyle/>
          <a:p>
            <a:endParaRPr lang="en-GB"/>
          </a:p>
        </p:txBody>
      </p:sp>
      <p:sp>
        <p:nvSpPr>
          <p:cNvPr id="12" name="TextBox 12"/>
          <p:cNvSpPr txBox="1"/>
          <p:nvPr/>
        </p:nvSpPr>
        <p:spPr>
          <a:xfrm>
            <a:off x="8214190" y="2603490"/>
            <a:ext cx="1797004" cy="629920"/>
          </a:xfrm>
          <a:prstGeom prst="rect">
            <a:avLst/>
          </a:prstGeom>
        </p:spPr>
        <p:txBody>
          <a:bodyPr lIns="0" tIns="0" rIns="0" bIns="0" rtlCol="0" anchor="t">
            <a:spAutoFit/>
          </a:bodyPr>
          <a:lstStyle/>
          <a:p>
            <a:pPr algn="ctr">
              <a:lnSpc>
                <a:spcPts val="5179"/>
              </a:lnSpc>
              <a:spcBef>
                <a:spcPct val="0"/>
              </a:spcBef>
            </a:pPr>
            <a:r>
              <a:rPr lang="en-US" sz="3699" b="1">
                <a:solidFill>
                  <a:srgbClr val="000000"/>
                </a:solidFill>
                <a:latin typeface="Montserrat Classic Bold"/>
                <a:ea typeface="Montserrat Classic Bold"/>
                <a:cs typeface="Montserrat Classic Bold"/>
                <a:sym typeface="Montserrat Classic Bold"/>
              </a:rPr>
              <a:t>TASK:</a:t>
            </a:r>
          </a:p>
        </p:txBody>
      </p:sp>
      <p:sp>
        <p:nvSpPr>
          <p:cNvPr id="13" name="TextBox 15">
            <a:extLst>
              <a:ext uri="{FF2B5EF4-FFF2-40B4-BE49-F238E27FC236}">
                <a16:creationId xmlns:a16="http://schemas.microsoft.com/office/drawing/2014/main" id="{675DC3D7-E617-9405-1FE0-316768772D79}"/>
              </a:ext>
            </a:extLst>
          </p:cNvPr>
          <p:cNvSpPr txBox="1"/>
          <p:nvPr/>
        </p:nvSpPr>
        <p:spPr>
          <a:xfrm>
            <a:off x="17068800" y="103604"/>
            <a:ext cx="1143000" cy="239296"/>
          </a:xfrm>
          <a:prstGeom prst="rect">
            <a:avLst/>
          </a:prstGeom>
        </p:spPr>
        <p:txBody>
          <a:bodyPr wrap="square" lIns="0" tIns="0" rIns="0" bIns="0" rtlCol="0" anchor="t">
            <a:spAutoFit/>
          </a:bodyPr>
          <a:lstStyle/>
          <a:p>
            <a:pPr algn="ctr">
              <a:lnSpc>
                <a:spcPts val="2099"/>
              </a:lnSpc>
              <a:spcBef>
                <a:spcPct val="0"/>
              </a:spcBef>
            </a:pPr>
            <a:r>
              <a:rPr lang="en-US" sz="1499" dirty="0">
                <a:solidFill>
                  <a:srgbClr val="000000"/>
                </a:solidFill>
                <a:latin typeface="Montserrat Classic"/>
                <a:ea typeface="Montserrat Classic"/>
                <a:cs typeface="Montserrat Classic"/>
                <a:sym typeface="Montserrat Classic"/>
              </a:rPr>
              <a:t>FT Q C53 R2</a:t>
            </a:r>
          </a:p>
        </p:txBody>
      </p:sp>
      <p:sp>
        <p:nvSpPr>
          <p:cNvPr id="14" name="TextBox 23">
            <a:extLst>
              <a:ext uri="{FF2B5EF4-FFF2-40B4-BE49-F238E27FC236}">
                <a16:creationId xmlns:a16="http://schemas.microsoft.com/office/drawing/2014/main" id="{27580388-5DF0-2FC0-361F-C6262EFB0C13}"/>
              </a:ext>
            </a:extLst>
          </p:cNvPr>
          <p:cNvSpPr txBox="1"/>
          <p:nvPr/>
        </p:nvSpPr>
        <p:spPr>
          <a:xfrm>
            <a:off x="4208181" y="777520"/>
            <a:ext cx="11870019" cy="934487"/>
          </a:xfrm>
          <a:prstGeom prst="rect">
            <a:avLst/>
          </a:prstGeom>
        </p:spPr>
        <p:txBody>
          <a:bodyPr wrap="square" lIns="0" tIns="0" rIns="0" bIns="0" rtlCol="0" anchor="t">
            <a:spAutoFit/>
          </a:bodyPr>
          <a:lstStyle/>
          <a:p>
            <a:pPr algn="ctr">
              <a:lnSpc>
                <a:spcPts val="8205"/>
              </a:lnSpc>
              <a:spcBef>
                <a:spcPct val="0"/>
              </a:spcBef>
            </a:pPr>
            <a:r>
              <a:rPr lang="en-US" sz="5861" b="1" dirty="0">
                <a:solidFill>
                  <a:srgbClr val="FFFFFF"/>
                </a:solidFill>
                <a:latin typeface="Montserrat Classic Bold"/>
                <a:ea typeface="Montserrat Classic Bold"/>
                <a:cs typeface="Montserrat Classic Bold"/>
                <a:sym typeface="Montserrat Classic Bold"/>
              </a:rPr>
              <a:t>Factors Influencing Climate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139650"/>
            <a:ext cx="18775720" cy="13720367"/>
            <a:chOff x="0" y="0"/>
            <a:chExt cx="25034293" cy="18293822"/>
          </a:xfrm>
        </p:grpSpPr>
        <p:sp>
          <p:nvSpPr>
            <p:cNvPr id="3" name="Freeform 3"/>
            <p:cNvSpPr/>
            <p:nvPr/>
          </p:nvSpPr>
          <p:spPr>
            <a:xfrm>
              <a:off x="431803" y="0"/>
              <a:ext cx="23952197" cy="18293822"/>
            </a:xfrm>
            <a:custGeom>
              <a:avLst/>
              <a:gdLst/>
              <a:ahLst/>
              <a:cxnLst/>
              <a:rect l="l" t="t" r="r" b="b"/>
              <a:pathLst>
                <a:path w="23952197" h="18293822">
                  <a:moveTo>
                    <a:pt x="0" y="0"/>
                  </a:moveTo>
                  <a:lnTo>
                    <a:pt x="23952197" y="0"/>
                  </a:lnTo>
                  <a:lnTo>
                    <a:pt x="23952197" y="18293822"/>
                  </a:lnTo>
                  <a:lnTo>
                    <a:pt x="0" y="18293822"/>
                  </a:lnTo>
                  <a:lnTo>
                    <a:pt x="0" y="0"/>
                  </a:lnTo>
                  <a:close/>
                </a:path>
              </a:pathLst>
            </a:custGeom>
            <a:blipFill>
              <a:blip r:embed="rId2">
                <a:alphaModFix amt="10999"/>
              </a:blip>
              <a:stretch>
                <a:fillRect b="-30930"/>
              </a:stretch>
            </a:blipFill>
          </p:spPr>
          <p:txBody>
            <a:bodyPr/>
            <a:lstStyle/>
            <a:p>
              <a:endParaRPr lang="en-GB"/>
            </a:p>
          </p:txBody>
        </p:sp>
        <p:grpSp>
          <p:nvGrpSpPr>
            <p:cNvPr id="4" name="Group 4"/>
            <p:cNvGrpSpPr/>
            <p:nvPr/>
          </p:nvGrpSpPr>
          <p:grpSpPr>
            <a:xfrm>
              <a:off x="0" y="4572816"/>
              <a:ext cx="25034293" cy="2148369"/>
              <a:chOff x="0" y="-142875"/>
              <a:chExt cx="7425681" cy="637250"/>
            </a:xfrm>
          </p:grpSpPr>
          <p:sp>
            <p:nvSpPr>
              <p:cNvPr id="5" name="Freeform 5"/>
              <p:cNvSpPr/>
              <p:nvPr/>
            </p:nvSpPr>
            <p:spPr>
              <a:xfrm>
                <a:off x="0" y="0"/>
                <a:ext cx="7425681" cy="494375"/>
              </a:xfrm>
              <a:custGeom>
                <a:avLst/>
                <a:gdLst/>
                <a:ahLst/>
                <a:cxnLst/>
                <a:rect l="l" t="t" r="r" b="b"/>
                <a:pathLst>
                  <a:path w="7425681" h="494375">
                    <a:moveTo>
                      <a:pt x="0" y="0"/>
                    </a:moveTo>
                    <a:lnTo>
                      <a:pt x="7425681" y="0"/>
                    </a:lnTo>
                    <a:lnTo>
                      <a:pt x="7425681" y="494375"/>
                    </a:lnTo>
                    <a:lnTo>
                      <a:pt x="0" y="494375"/>
                    </a:lnTo>
                    <a:close/>
                  </a:path>
                </a:pathLst>
              </a:custGeom>
              <a:solidFill>
                <a:srgbClr val="1C78B6"/>
              </a:solidFill>
            </p:spPr>
            <p:txBody>
              <a:bodyPr/>
              <a:lstStyle/>
              <a:p>
                <a:endParaRPr lang="en-GB"/>
              </a:p>
            </p:txBody>
          </p:sp>
          <p:sp>
            <p:nvSpPr>
              <p:cNvPr id="6" name="TextBox 6"/>
              <p:cNvSpPr txBox="1"/>
              <p:nvPr/>
            </p:nvSpPr>
            <p:spPr>
              <a:xfrm>
                <a:off x="0" y="-142875"/>
                <a:ext cx="7425681" cy="637250"/>
              </a:xfrm>
              <a:prstGeom prst="rect">
                <a:avLst/>
              </a:prstGeom>
            </p:spPr>
            <p:txBody>
              <a:bodyPr lIns="50800" tIns="50800" rIns="50800" bIns="50800" rtlCol="0" anchor="ctr"/>
              <a:lstStyle/>
              <a:p>
                <a:pPr algn="ctr">
                  <a:lnSpc>
                    <a:spcPts val="10499"/>
                  </a:lnSpc>
                </a:pPr>
                <a:endParaRPr/>
              </a:p>
            </p:txBody>
          </p:sp>
        </p:grpSp>
        <p:sp>
          <p:nvSpPr>
            <p:cNvPr id="7" name="Freeform 7"/>
            <p:cNvSpPr/>
            <p:nvPr/>
          </p:nvSpPr>
          <p:spPr>
            <a:xfrm>
              <a:off x="1927422" y="4375554"/>
              <a:ext cx="3119787" cy="3115887"/>
            </a:xfrm>
            <a:custGeom>
              <a:avLst/>
              <a:gdLst/>
              <a:ahLst/>
              <a:cxnLst/>
              <a:rect l="l" t="t" r="r" b="b"/>
              <a:pathLst>
                <a:path w="3119787" h="3115887">
                  <a:moveTo>
                    <a:pt x="0" y="0"/>
                  </a:moveTo>
                  <a:lnTo>
                    <a:pt x="3119787" y="0"/>
                  </a:lnTo>
                  <a:lnTo>
                    <a:pt x="3119787" y="3115887"/>
                  </a:lnTo>
                  <a:lnTo>
                    <a:pt x="0" y="3115887"/>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GB"/>
            </a:p>
          </p:txBody>
        </p:sp>
      </p:grpSp>
      <p:sp>
        <p:nvSpPr>
          <p:cNvPr id="9" name="Freeform 9"/>
          <p:cNvSpPr/>
          <p:nvPr/>
        </p:nvSpPr>
        <p:spPr>
          <a:xfrm>
            <a:off x="12844310" y="4842553"/>
            <a:ext cx="5267962" cy="3147607"/>
          </a:xfrm>
          <a:custGeom>
            <a:avLst/>
            <a:gdLst/>
            <a:ahLst/>
            <a:cxnLst/>
            <a:rect l="l" t="t" r="r" b="b"/>
            <a:pathLst>
              <a:path w="5267962" h="3147607">
                <a:moveTo>
                  <a:pt x="0" y="0"/>
                </a:moveTo>
                <a:lnTo>
                  <a:pt x="5267962" y="0"/>
                </a:lnTo>
                <a:lnTo>
                  <a:pt x="5267962" y="3147607"/>
                </a:lnTo>
                <a:lnTo>
                  <a:pt x="0" y="3147607"/>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0" name="Freeform 10"/>
          <p:cNvSpPr/>
          <p:nvPr/>
        </p:nvSpPr>
        <p:spPr>
          <a:xfrm>
            <a:off x="14837622" y="8166572"/>
            <a:ext cx="4148316" cy="2628361"/>
          </a:xfrm>
          <a:custGeom>
            <a:avLst/>
            <a:gdLst/>
            <a:ahLst/>
            <a:cxnLst/>
            <a:rect l="l" t="t" r="r" b="b"/>
            <a:pathLst>
              <a:path w="4148316" h="2628361">
                <a:moveTo>
                  <a:pt x="0" y="0"/>
                </a:moveTo>
                <a:lnTo>
                  <a:pt x="4148316" y="0"/>
                </a:lnTo>
                <a:lnTo>
                  <a:pt x="4148316" y="2628361"/>
                </a:lnTo>
                <a:lnTo>
                  <a:pt x="0" y="2628361"/>
                </a:lnTo>
                <a:lnTo>
                  <a:pt x="0" y="0"/>
                </a:lnTo>
                <a:close/>
              </a:path>
            </a:pathLst>
          </a:custGeom>
          <a:blipFill>
            <a:blip r:embed="rId5"/>
            <a:stretch>
              <a:fillRect l="-25363" t="-23128" r="-49588" b="-152995"/>
            </a:stretch>
          </a:blipFill>
        </p:spPr>
        <p:txBody>
          <a:bodyPr/>
          <a:lstStyle/>
          <a:p>
            <a:endParaRPr lang="en-GB"/>
          </a:p>
        </p:txBody>
      </p:sp>
      <p:sp>
        <p:nvSpPr>
          <p:cNvPr id="11" name="Freeform 11"/>
          <p:cNvSpPr/>
          <p:nvPr/>
        </p:nvSpPr>
        <p:spPr>
          <a:xfrm>
            <a:off x="14780472" y="8598304"/>
            <a:ext cx="3507528" cy="1688696"/>
          </a:xfrm>
          <a:custGeom>
            <a:avLst/>
            <a:gdLst/>
            <a:ahLst/>
            <a:cxnLst/>
            <a:rect l="l" t="t" r="r" b="b"/>
            <a:pathLst>
              <a:path w="3507528" h="1688696">
                <a:moveTo>
                  <a:pt x="0" y="0"/>
                </a:moveTo>
                <a:lnTo>
                  <a:pt x="3507528" y="0"/>
                </a:lnTo>
                <a:lnTo>
                  <a:pt x="3507528" y="1688696"/>
                </a:lnTo>
                <a:lnTo>
                  <a:pt x="0" y="1688696"/>
                </a:lnTo>
                <a:lnTo>
                  <a:pt x="0" y="0"/>
                </a:lnTo>
                <a:close/>
              </a:path>
            </a:pathLst>
          </a:custGeom>
          <a:blipFill>
            <a:blip r:embed="rId6"/>
            <a:stretch>
              <a:fillRect l="-21116" r="-19874" b="-67942"/>
            </a:stretch>
          </a:blipFill>
        </p:spPr>
        <p:txBody>
          <a:bodyPr/>
          <a:lstStyle/>
          <a:p>
            <a:endParaRPr lang="en-GB"/>
          </a:p>
        </p:txBody>
      </p:sp>
      <p:sp>
        <p:nvSpPr>
          <p:cNvPr id="13" name="TextBox 13"/>
          <p:cNvSpPr txBox="1"/>
          <p:nvPr/>
        </p:nvSpPr>
        <p:spPr>
          <a:xfrm>
            <a:off x="4927880" y="2145225"/>
            <a:ext cx="8432240" cy="563880"/>
          </a:xfrm>
          <a:prstGeom prst="rect">
            <a:avLst/>
          </a:prstGeom>
        </p:spPr>
        <p:txBody>
          <a:bodyPr lIns="0" tIns="0" rIns="0" bIns="0" rtlCol="0" anchor="t">
            <a:spAutoFit/>
          </a:bodyPr>
          <a:lstStyle/>
          <a:p>
            <a:pPr algn="ctr">
              <a:lnSpc>
                <a:spcPts val="4619"/>
              </a:lnSpc>
              <a:spcBef>
                <a:spcPct val="0"/>
              </a:spcBef>
            </a:pPr>
            <a:r>
              <a:rPr lang="en-US" sz="3299" b="1" dirty="0">
                <a:solidFill>
                  <a:srgbClr val="000000"/>
                </a:solidFill>
                <a:latin typeface="Montserrat Classic Bold"/>
                <a:ea typeface="Montserrat Classic Bold"/>
                <a:cs typeface="Montserrat Classic Bold"/>
                <a:sym typeface="Montserrat Classic Bold"/>
              </a:rPr>
              <a:t>Continentality</a:t>
            </a:r>
          </a:p>
        </p:txBody>
      </p:sp>
      <p:sp>
        <p:nvSpPr>
          <p:cNvPr id="14" name="TextBox 14"/>
          <p:cNvSpPr txBox="1"/>
          <p:nvPr/>
        </p:nvSpPr>
        <p:spPr>
          <a:xfrm>
            <a:off x="180622" y="4668960"/>
            <a:ext cx="12825587" cy="3621184"/>
          </a:xfrm>
          <a:prstGeom prst="rect">
            <a:avLst/>
          </a:prstGeom>
        </p:spPr>
        <p:txBody>
          <a:bodyPr lIns="0" tIns="0" rIns="0" bIns="0" rtlCol="0" anchor="t">
            <a:spAutoFit/>
          </a:bodyPr>
          <a:lstStyle/>
          <a:p>
            <a:pPr marL="626111" lvl="1" indent="-313055" algn="l">
              <a:lnSpc>
                <a:spcPts val="4060"/>
              </a:lnSpc>
              <a:buFont typeface="Arial"/>
              <a:buChar char="•"/>
            </a:pPr>
            <a:r>
              <a:rPr lang="en-US" sz="2900" b="1" dirty="0">
                <a:solidFill>
                  <a:srgbClr val="000000"/>
                </a:solidFill>
                <a:latin typeface="Montserrat Classic Bold"/>
                <a:ea typeface="Montserrat Classic Bold"/>
                <a:cs typeface="Montserrat Classic Bold"/>
                <a:sym typeface="Montserrat Classic Bold"/>
              </a:rPr>
              <a:t>Inland areas</a:t>
            </a:r>
            <a:r>
              <a:rPr lang="en-US" sz="2900" dirty="0">
                <a:solidFill>
                  <a:srgbClr val="000000"/>
                </a:solidFill>
                <a:latin typeface="Montserrat Classic"/>
                <a:ea typeface="Montserrat Classic"/>
                <a:cs typeface="Montserrat Classic"/>
                <a:sym typeface="Montserrat Classic"/>
              </a:rPr>
              <a:t> heat up quickly in the summer and cool down rapidly in the winter, leading to hotter summers and colder winters.</a:t>
            </a:r>
          </a:p>
          <a:p>
            <a:pPr algn="l">
              <a:lnSpc>
                <a:spcPts val="4060"/>
              </a:lnSpc>
            </a:pPr>
            <a:endParaRPr lang="en-US" sz="2900" dirty="0">
              <a:solidFill>
                <a:srgbClr val="000000"/>
              </a:solidFill>
              <a:latin typeface="Montserrat Classic"/>
              <a:ea typeface="Montserrat Classic"/>
              <a:cs typeface="Montserrat Classic"/>
              <a:sym typeface="Montserrat Classic"/>
            </a:endParaRPr>
          </a:p>
          <a:p>
            <a:pPr marL="626111" lvl="1" indent="-313055" algn="l">
              <a:lnSpc>
                <a:spcPts val="4060"/>
              </a:lnSpc>
              <a:spcBef>
                <a:spcPct val="0"/>
              </a:spcBef>
              <a:buFont typeface="Arial"/>
              <a:buChar char="•"/>
            </a:pPr>
            <a:r>
              <a:rPr lang="en-US" sz="2900" b="1" dirty="0">
                <a:solidFill>
                  <a:srgbClr val="000000"/>
                </a:solidFill>
                <a:latin typeface="Montserrat Classic Bold"/>
                <a:ea typeface="Montserrat Classic Bold"/>
                <a:cs typeface="Montserrat Classic Bold"/>
                <a:sym typeface="Montserrat Classic Bold"/>
              </a:rPr>
              <a:t>Coastal areas </a:t>
            </a:r>
            <a:r>
              <a:rPr lang="en-US" sz="2900" dirty="0">
                <a:solidFill>
                  <a:srgbClr val="000000"/>
                </a:solidFill>
                <a:latin typeface="Montserrat Classic"/>
                <a:ea typeface="Montserrat Classic"/>
                <a:cs typeface="Montserrat Classic"/>
                <a:sym typeface="Montserrat Classic"/>
              </a:rPr>
              <a:t>are influenced by the ocean, which absorbs and releases heat more slowly, leading to milder temperatures throughout the year.</a:t>
            </a:r>
          </a:p>
        </p:txBody>
      </p:sp>
      <p:sp>
        <p:nvSpPr>
          <p:cNvPr id="15" name="TextBox 15"/>
          <p:cNvSpPr txBox="1"/>
          <p:nvPr/>
        </p:nvSpPr>
        <p:spPr>
          <a:xfrm>
            <a:off x="728485" y="2881618"/>
            <a:ext cx="17103989" cy="976630"/>
          </a:xfrm>
          <a:prstGeom prst="rect">
            <a:avLst/>
          </a:prstGeom>
        </p:spPr>
        <p:txBody>
          <a:bodyPr lIns="0" tIns="0" rIns="0" bIns="0" rtlCol="0" anchor="t">
            <a:spAutoFit/>
          </a:bodyPr>
          <a:lstStyle/>
          <a:p>
            <a:pPr algn="l">
              <a:lnSpc>
                <a:spcPts val="3920"/>
              </a:lnSpc>
              <a:spcBef>
                <a:spcPct val="0"/>
              </a:spcBef>
            </a:pPr>
            <a:r>
              <a:rPr lang="en-US" sz="2800" dirty="0">
                <a:solidFill>
                  <a:srgbClr val="000000"/>
                </a:solidFill>
                <a:latin typeface="Montserrat Classic"/>
                <a:ea typeface="Montserrat Classic"/>
                <a:cs typeface="Montserrat Classic"/>
                <a:sym typeface="Montserrat Classic"/>
              </a:rPr>
              <a:t>Continentality refers to how a location's distance from the sea affects its climate. Places that are far from the ocean tend to experience more extreme temperatures compared to coastal areas. </a:t>
            </a:r>
          </a:p>
        </p:txBody>
      </p:sp>
      <p:sp>
        <p:nvSpPr>
          <p:cNvPr id="16" name="TextBox 16"/>
          <p:cNvSpPr txBox="1"/>
          <p:nvPr/>
        </p:nvSpPr>
        <p:spPr>
          <a:xfrm>
            <a:off x="728485" y="8605325"/>
            <a:ext cx="13908498" cy="1407795"/>
          </a:xfrm>
          <a:prstGeom prst="rect">
            <a:avLst/>
          </a:prstGeom>
        </p:spPr>
        <p:txBody>
          <a:bodyPr lIns="0" tIns="0" rIns="0" bIns="0" rtlCol="0" anchor="t">
            <a:spAutoFit/>
          </a:bodyPr>
          <a:lstStyle/>
          <a:p>
            <a:pPr algn="l">
              <a:lnSpc>
                <a:spcPts val="3780"/>
              </a:lnSpc>
              <a:spcBef>
                <a:spcPct val="0"/>
              </a:spcBef>
            </a:pPr>
            <a:r>
              <a:rPr lang="en-US" sz="2700" dirty="0">
                <a:solidFill>
                  <a:srgbClr val="000000"/>
                </a:solidFill>
                <a:latin typeface="Montserrat Classic"/>
                <a:ea typeface="Montserrat Classic"/>
                <a:cs typeface="Montserrat Classic"/>
                <a:sym typeface="Montserrat Classic"/>
              </a:rPr>
              <a:t>This effect is stronger in big continents, where places far inland have more extreme temperatures because they are further away from the sea, which helps keep temperatures more balanced.</a:t>
            </a:r>
          </a:p>
        </p:txBody>
      </p:sp>
      <p:sp>
        <p:nvSpPr>
          <p:cNvPr id="17" name="AutoShape 17"/>
          <p:cNvSpPr/>
          <p:nvPr/>
        </p:nvSpPr>
        <p:spPr>
          <a:xfrm>
            <a:off x="11959207" y="5200219"/>
            <a:ext cx="3887356" cy="1289287"/>
          </a:xfrm>
          <a:prstGeom prst="line">
            <a:avLst/>
          </a:prstGeom>
          <a:ln w="114300" cap="flat">
            <a:solidFill>
              <a:srgbClr val="FB563C"/>
            </a:solidFill>
            <a:prstDash val="solid"/>
            <a:headEnd type="none" w="sm" len="sm"/>
            <a:tailEnd type="arrow" w="med" len="sm"/>
          </a:ln>
        </p:spPr>
        <p:txBody>
          <a:bodyPr/>
          <a:lstStyle/>
          <a:p>
            <a:endParaRPr lang="en-GB"/>
          </a:p>
        </p:txBody>
      </p:sp>
      <p:sp>
        <p:nvSpPr>
          <p:cNvPr id="18" name="AutoShape 18"/>
          <p:cNvSpPr/>
          <p:nvPr/>
        </p:nvSpPr>
        <p:spPr>
          <a:xfrm flipV="1">
            <a:off x="11959207" y="7151024"/>
            <a:ext cx="1367911" cy="472843"/>
          </a:xfrm>
          <a:prstGeom prst="line">
            <a:avLst/>
          </a:prstGeom>
          <a:ln w="114300" cap="flat">
            <a:solidFill>
              <a:srgbClr val="FB563C"/>
            </a:solidFill>
            <a:prstDash val="solid"/>
            <a:headEnd type="none" w="sm" len="sm"/>
            <a:tailEnd type="arrow" w="med" len="sm"/>
          </a:ln>
        </p:spPr>
        <p:txBody>
          <a:bodyPr/>
          <a:lstStyle/>
          <a:p>
            <a:endParaRPr lang="en-GB"/>
          </a:p>
        </p:txBody>
      </p:sp>
      <p:sp>
        <p:nvSpPr>
          <p:cNvPr id="19" name="TextBox 15">
            <a:extLst>
              <a:ext uri="{FF2B5EF4-FFF2-40B4-BE49-F238E27FC236}">
                <a16:creationId xmlns:a16="http://schemas.microsoft.com/office/drawing/2014/main" id="{08E53499-B318-F7B7-A356-759A8B05C8D3}"/>
              </a:ext>
            </a:extLst>
          </p:cNvPr>
          <p:cNvSpPr txBox="1"/>
          <p:nvPr/>
        </p:nvSpPr>
        <p:spPr>
          <a:xfrm>
            <a:off x="17068800" y="103604"/>
            <a:ext cx="1143000" cy="239296"/>
          </a:xfrm>
          <a:prstGeom prst="rect">
            <a:avLst/>
          </a:prstGeom>
        </p:spPr>
        <p:txBody>
          <a:bodyPr wrap="square" lIns="0" tIns="0" rIns="0" bIns="0" rtlCol="0" anchor="t">
            <a:spAutoFit/>
          </a:bodyPr>
          <a:lstStyle/>
          <a:p>
            <a:pPr algn="ctr">
              <a:lnSpc>
                <a:spcPts val="2099"/>
              </a:lnSpc>
              <a:spcBef>
                <a:spcPct val="0"/>
              </a:spcBef>
            </a:pPr>
            <a:r>
              <a:rPr lang="en-US" sz="1499" dirty="0">
                <a:solidFill>
                  <a:srgbClr val="000000"/>
                </a:solidFill>
                <a:latin typeface="Montserrat Classic"/>
                <a:ea typeface="Montserrat Classic"/>
                <a:cs typeface="Montserrat Classic"/>
                <a:sym typeface="Montserrat Classic"/>
              </a:rPr>
              <a:t>FT Q C53 R2</a:t>
            </a:r>
          </a:p>
        </p:txBody>
      </p:sp>
      <p:sp>
        <p:nvSpPr>
          <p:cNvPr id="20" name="TextBox 23">
            <a:extLst>
              <a:ext uri="{FF2B5EF4-FFF2-40B4-BE49-F238E27FC236}">
                <a16:creationId xmlns:a16="http://schemas.microsoft.com/office/drawing/2014/main" id="{1838D6B8-7BC4-E2E0-72D4-C3088B63F765}"/>
              </a:ext>
            </a:extLst>
          </p:cNvPr>
          <p:cNvSpPr txBox="1"/>
          <p:nvPr/>
        </p:nvSpPr>
        <p:spPr>
          <a:xfrm>
            <a:off x="4208181" y="777520"/>
            <a:ext cx="11870019" cy="934487"/>
          </a:xfrm>
          <a:prstGeom prst="rect">
            <a:avLst/>
          </a:prstGeom>
        </p:spPr>
        <p:txBody>
          <a:bodyPr wrap="square" lIns="0" tIns="0" rIns="0" bIns="0" rtlCol="0" anchor="t">
            <a:spAutoFit/>
          </a:bodyPr>
          <a:lstStyle/>
          <a:p>
            <a:pPr algn="ctr">
              <a:lnSpc>
                <a:spcPts val="8205"/>
              </a:lnSpc>
              <a:spcBef>
                <a:spcPct val="0"/>
              </a:spcBef>
            </a:pPr>
            <a:r>
              <a:rPr lang="en-US" sz="5861" b="1" dirty="0">
                <a:solidFill>
                  <a:srgbClr val="FFFFFF"/>
                </a:solidFill>
                <a:latin typeface="Montserrat Classic Bold"/>
                <a:ea typeface="Montserrat Classic Bold"/>
                <a:cs typeface="Montserrat Classic Bold"/>
                <a:sym typeface="Montserrat Classic Bold"/>
              </a:rPr>
              <a:t>Factors Influencing Climate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139650"/>
            <a:ext cx="18775720" cy="13720367"/>
            <a:chOff x="0" y="0"/>
            <a:chExt cx="25034293" cy="18293822"/>
          </a:xfrm>
        </p:grpSpPr>
        <p:sp>
          <p:nvSpPr>
            <p:cNvPr id="3" name="Freeform 3"/>
            <p:cNvSpPr/>
            <p:nvPr/>
          </p:nvSpPr>
          <p:spPr>
            <a:xfrm>
              <a:off x="431803" y="0"/>
              <a:ext cx="23952197" cy="18293822"/>
            </a:xfrm>
            <a:custGeom>
              <a:avLst/>
              <a:gdLst/>
              <a:ahLst/>
              <a:cxnLst/>
              <a:rect l="l" t="t" r="r" b="b"/>
              <a:pathLst>
                <a:path w="23952197" h="18293822">
                  <a:moveTo>
                    <a:pt x="0" y="0"/>
                  </a:moveTo>
                  <a:lnTo>
                    <a:pt x="23952197" y="0"/>
                  </a:lnTo>
                  <a:lnTo>
                    <a:pt x="23952197" y="18293822"/>
                  </a:lnTo>
                  <a:lnTo>
                    <a:pt x="0" y="18293822"/>
                  </a:lnTo>
                  <a:lnTo>
                    <a:pt x="0" y="0"/>
                  </a:lnTo>
                  <a:close/>
                </a:path>
              </a:pathLst>
            </a:custGeom>
            <a:blipFill>
              <a:blip r:embed="rId2">
                <a:alphaModFix amt="10999"/>
              </a:blip>
              <a:stretch>
                <a:fillRect b="-30930"/>
              </a:stretch>
            </a:blipFill>
          </p:spPr>
          <p:txBody>
            <a:bodyPr/>
            <a:lstStyle/>
            <a:p>
              <a:endParaRPr lang="en-GB"/>
            </a:p>
          </p:txBody>
        </p:sp>
        <p:grpSp>
          <p:nvGrpSpPr>
            <p:cNvPr id="4" name="Group 4"/>
            <p:cNvGrpSpPr/>
            <p:nvPr/>
          </p:nvGrpSpPr>
          <p:grpSpPr>
            <a:xfrm>
              <a:off x="0" y="4572816"/>
              <a:ext cx="25034293" cy="2148369"/>
              <a:chOff x="0" y="-142875"/>
              <a:chExt cx="7425681" cy="637250"/>
            </a:xfrm>
          </p:grpSpPr>
          <p:sp>
            <p:nvSpPr>
              <p:cNvPr id="5" name="Freeform 5"/>
              <p:cNvSpPr/>
              <p:nvPr/>
            </p:nvSpPr>
            <p:spPr>
              <a:xfrm>
                <a:off x="0" y="0"/>
                <a:ext cx="7425681" cy="494375"/>
              </a:xfrm>
              <a:custGeom>
                <a:avLst/>
                <a:gdLst/>
                <a:ahLst/>
                <a:cxnLst/>
                <a:rect l="l" t="t" r="r" b="b"/>
                <a:pathLst>
                  <a:path w="7425681" h="494375">
                    <a:moveTo>
                      <a:pt x="0" y="0"/>
                    </a:moveTo>
                    <a:lnTo>
                      <a:pt x="7425681" y="0"/>
                    </a:lnTo>
                    <a:lnTo>
                      <a:pt x="7425681" y="494375"/>
                    </a:lnTo>
                    <a:lnTo>
                      <a:pt x="0" y="494375"/>
                    </a:lnTo>
                    <a:close/>
                  </a:path>
                </a:pathLst>
              </a:custGeom>
              <a:solidFill>
                <a:srgbClr val="1C78B6"/>
              </a:solidFill>
            </p:spPr>
            <p:txBody>
              <a:bodyPr/>
              <a:lstStyle/>
              <a:p>
                <a:endParaRPr lang="en-GB"/>
              </a:p>
            </p:txBody>
          </p:sp>
          <p:sp>
            <p:nvSpPr>
              <p:cNvPr id="6" name="TextBox 6"/>
              <p:cNvSpPr txBox="1"/>
              <p:nvPr/>
            </p:nvSpPr>
            <p:spPr>
              <a:xfrm>
                <a:off x="0" y="-142875"/>
                <a:ext cx="7425681" cy="637250"/>
              </a:xfrm>
              <a:prstGeom prst="rect">
                <a:avLst/>
              </a:prstGeom>
            </p:spPr>
            <p:txBody>
              <a:bodyPr lIns="50800" tIns="50800" rIns="50800" bIns="50800" rtlCol="0" anchor="ctr"/>
              <a:lstStyle/>
              <a:p>
                <a:pPr algn="ctr">
                  <a:lnSpc>
                    <a:spcPts val="10499"/>
                  </a:lnSpc>
                </a:pPr>
                <a:endParaRPr/>
              </a:p>
            </p:txBody>
          </p:sp>
        </p:grpSp>
        <p:sp>
          <p:nvSpPr>
            <p:cNvPr id="7" name="Freeform 7"/>
            <p:cNvSpPr/>
            <p:nvPr/>
          </p:nvSpPr>
          <p:spPr>
            <a:xfrm>
              <a:off x="1927422" y="4375554"/>
              <a:ext cx="3119787" cy="3115887"/>
            </a:xfrm>
            <a:custGeom>
              <a:avLst/>
              <a:gdLst/>
              <a:ahLst/>
              <a:cxnLst/>
              <a:rect l="l" t="t" r="r" b="b"/>
              <a:pathLst>
                <a:path w="3119787" h="3115887">
                  <a:moveTo>
                    <a:pt x="0" y="0"/>
                  </a:moveTo>
                  <a:lnTo>
                    <a:pt x="3119787" y="0"/>
                  </a:lnTo>
                  <a:lnTo>
                    <a:pt x="3119787" y="3115887"/>
                  </a:lnTo>
                  <a:lnTo>
                    <a:pt x="0" y="3115887"/>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GB"/>
            </a:p>
          </p:txBody>
        </p:sp>
      </p:grpSp>
      <p:sp>
        <p:nvSpPr>
          <p:cNvPr id="9" name="Freeform 9"/>
          <p:cNvSpPr/>
          <p:nvPr/>
        </p:nvSpPr>
        <p:spPr>
          <a:xfrm>
            <a:off x="14837622" y="8166572"/>
            <a:ext cx="4148316" cy="2628361"/>
          </a:xfrm>
          <a:custGeom>
            <a:avLst/>
            <a:gdLst/>
            <a:ahLst/>
            <a:cxnLst/>
            <a:rect l="l" t="t" r="r" b="b"/>
            <a:pathLst>
              <a:path w="4148316" h="2628361">
                <a:moveTo>
                  <a:pt x="0" y="0"/>
                </a:moveTo>
                <a:lnTo>
                  <a:pt x="4148316" y="0"/>
                </a:lnTo>
                <a:lnTo>
                  <a:pt x="4148316" y="2628361"/>
                </a:lnTo>
                <a:lnTo>
                  <a:pt x="0" y="2628361"/>
                </a:lnTo>
                <a:lnTo>
                  <a:pt x="0" y="0"/>
                </a:lnTo>
                <a:close/>
              </a:path>
            </a:pathLst>
          </a:custGeom>
          <a:blipFill>
            <a:blip r:embed="rId4"/>
            <a:stretch>
              <a:fillRect l="-25363" t="-23128" r="-49588" b="-152995"/>
            </a:stretch>
          </a:blipFill>
        </p:spPr>
        <p:txBody>
          <a:bodyPr/>
          <a:lstStyle/>
          <a:p>
            <a:endParaRPr lang="en-GB"/>
          </a:p>
        </p:txBody>
      </p:sp>
      <p:sp>
        <p:nvSpPr>
          <p:cNvPr id="10" name="Freeform 10"/>
          <p:cNvSpPr/>
          <p:nvPr/>
        </p:nvSpPr>
        <p:spPr>
          <a:xfrm>
            <a:off x="14780472" y="8598304"/>
            <a:ext cx="3507528" cy="1688696"/>
          </a:xfrm>
          <a:custGeom>
            <a:avLst/>
            <a:gdLst/>
            <a:ahLst/>
            <a:cxnLst/>
            <a:rect l="l" t="t" r="r" b="b"/>
            <a:pathLst>
              <a:path w="3507528" h="1688696">
                <a:moveTo>
                  <a:pt x="0" y="0"/>
                </a:moveTo>
                <a:lnTo>
                  <a:pt x="3507528" y="0"/>
                </a:lnTo>
                <a:lnTo>
                  <a:pt x="3507528" y="1688696"/>
                </a:lnTo>
                <a:lnTo>
                  <a:pt x="0" y="1688696"/>
                </a:lnTo>
                <a:lnTo>
                  <a:pt x="0" y="0"/>
                </a:lnTo>
                <a:close/>
              </a:path>
            </a:pathLst>
          </a:custGeom>
          <a:blipFill>
            <a:blip r:embed="rId5"/>
            <a:stretch>
              <a:fillRect l="-21116" r="-19874" b="-67942"/>
            </a:stretch>
          </a:blipFill>
        </p:spPr>
        <p:txBody>
          <a:bodyPr/>
          <a:lstStyle/>
          <a:p>
            <a:endParaRPr lang="en-GB"/>
          </a:p>
        </p:txBody>
      </p:sp>
      <p:sp>
        <p:nvSpPr>
          <p:cNvPr id="11" name="TextBox 11"/>
          <p:cNvSpPr txBox="1"/>
          <p:nvPr/>
        </p:nvSpPr>
        <p:spPr>
          <a:xfrm>
            <a:off x="3502062" y="3544487"/>
            <a:ext cx="11335559" cy="1064260"/>
          </a:xfrm>
          <a:prstGeom prst="rect">
            <a:avLst/>
          </a:prstGeom>
        </p:spPr>
        <p:txBody>
          <a:bodyPr lIns="0" tIns="0" rIns="0" bIns="0" rtlCol="0" anchor="t">
            <a:spAutoFit/>
          </a:bodyPr>
          <a:lstStyle/>
          <a:p>
            <a:pPr algn="ctr">
              <a:lnSpc>
                <a:spcPts val="4339"/>
              </a:lnSpc>
              <a:spcBef>
                <a:spcPct val="0"/>
              </a:spcBef>
            </a:pPr>
            <a:r>
              <a:rPr lang="en-US" sz="3099" dirty="0">
                <a:solidFill>
                  <a:srgbClr val="000000"/>
                </a:solidFill>
                <a:latin typeface="Montserrat Classic"/>
                <a:ea typeface="Montserrat Classic"/>
                <a:cs typeface="Montserrat Classic"/>
                <a:sym typeface="Montserrat Classic"/>
              </a:rPr>
              <a:t>On your worksheet, complete the information on continentality by filling in the blanks </a:t>
            </a:r>
          </a:p>
        </p:txBody>
      </p:sp>
      <p:sp>
        <p:nvSpPr>
          <p:cNvPr id="12" name="Freeform 12"/>
          <p:cNvSpPr/>
          <p:nvPr/>
        </p:nvSpPr>
        <p:spPr>
          <a:xfrm flipH="1">
            <a:off x="2014435" y="2589908"/>
            <a:ext cx="2155106" cy="2261250"/>
          </a:xfrm>
          <a:custGeom>
            <a:avLst/>
            <a:gdLst/>
            <a:ahLst/>
            <a:cxnLst/>
            <a:rect l="l" t="t" r="r" b="b"/>
            <a:pathLst>
              <a:path w="2155106" h="2261250">
                <a:moveTo>
                  <a:pt x="2155106" y="0"/>
                </a:moveTo>
                <a:lnTo>
                  <a:pt x="0" y="0"/>
                </a:lnTo>
                <a:lnTo>
                  <a:pt x="0" y="2261250"/>
                </a:lnTo>
                <a:lnTo>
                  <a:pt x="2155106" y="2261250"/>
                </a:lnTo>
                <a:lnTo>
                  <a:pt x="2155106" y="0"/>
                </a:lnTo>
                <a:close/>
              </a:path>
            </a:pathLst>
          </a:custGeom>
          <a:blipFill>
            <a:blip r:embed="rId6"/>
            <a:stretch>
              <a:fillRect l="-175504" t="-8863" r="-45209" b="-66424"/>
            </a:stretch>
          </a:blipFill>
        </p:spPr>
        <p:txBody>
          <a:bodyPr/>
          <a:lstStyle/>
          <a:p>
            <a:endParaRPr lang="en-GB"/>
          </a:p>
        </p:txBody>
      </p:sp>
      <p:sp>
        <p:nvSpPr>
          <p:cNvPr id="13" name="Freeform 13"/>
          <p:cNvSpPr/>
          <p:nvPr/>
        </p:nvSpPr>
        <p:spPr>
          <a:xfrm>
            <a:off x="3502062" y="4851158"/>
            <a:ext cx="11071001" cy="5376041"/>
          </a:xfrm>
          <a:custGeom>
            <a:avLst/>
            <a:gdLst/>
            <a:ahLst/>
            <a:cxnLst/>
            <a:rect l="l" t="t" r="r" b="b"/>
            <a:pathLst>
              <a:path w="11071001" h="5376041">
                <a:moveTo>
                  <a:pt x="0" y="0"/>
                </a:moveTo>
                <a:lnTo>
                  <a:pt x="11071001" y="0"/>
                </a:lnTo>
                <a:lnTo>
                  <a:pt x="11071001" y="5376042"/>
                </a:lnTo>
                <a:lnTo>
                  <a:pt x="0" y="5376042"/>
                </a:lnTo>
                <a:lnTo>
                  <a:pt x="0" y="0"/>
                </a:lnTo>
                <a:close/>
              </a:path>
            </a:pathLst>
          </a:custGeom>
          <a:blipFill>
            <a:blip r:embed="rId7"/>
            <a:stretch>
              <a:fillRect l="-1652" t="-1652"/>
            </a:stretch>
          </a:blipFill>
        </p:spPr>
        <p:txBody>
          <a:bodyPr/>
          <a:lstStyle/>
          <a:p>
            <a:endParaRPr lang="en-GB"/>
          </a:p>
        </p:txBody>
      </p:sp>
      <p:sp>
        <p:nvSpPr>
          <p:cNvPr id="15" name="TextBox 15"/>
          <p:cNvSpPr txBox="1"/>
          <p:nvPr/>
        </p:nvSpPr>
        <p:spPr>
          <a:xfrm>
            <a:off x="8214190" y="2603490"/>
            <a:ext cx="1797004" cy="629920"/>
          </a:xfrm>
          <a:prstGeom prst="rect">
            <a:avLst/>
          </a:prstGeom>
        </p:spPr>
        <p:txBody>
          <a:bodyPr lIns="0" tIns="0" rIns="0" bIns="0" rtlCol="0" anchor="t">
            <a:spAutoFit/>
          </a:bodyPr>
          <a:lstStyle/>
          <a:p>
            <a:pPr algn="ctr">
              <a:lnSpc>
                <a:spcPts val="5179"/>
              </a:lnSpc>
              <a:spcBef>
                <a:spcPct val="0"/>
              </a:spcBef>
            </a:pPr>
            <a:r>
              <a:rPr lang="en-US" sz="3699" b="1">
                <a:solidFill>
                  <a:srgbClr val="000000"/>
                </a:solidFill>
                <a:latin typeface="Montserrat Classic Bold"/>
                <a:ea typeface="Montserrat Classic Bold"/>
                <a:cs typeface="Montserrat Classic Bold"/>
                <a:sym typeface="Montserrat Classic Bold"/>
              </a:rPr>
              <a:t>TASK:</a:t>
            </a:r>
          </a:p>
        </p:txBody>
      </p:sp>
      <p:sp>
        <p:nvSpPr>
          <p:cNvPr id="16" name="TextBox 15">
            <a:extLst>
              <a:ext uri="{FF2B5EF4-FFF2-40B4-BE49-F238E27FC236}">
                <a16:creationId xmlns:a16="http://schemas.microsoft.com/office/drawing/2014/main" id="{824B30F2-A670-0635-27C4-8897EFC825C1}"/>
              </a:ext>
            </a:extLst>
          </p:cNvPr>
          <p:cNvSpPr txBox="1"/>
          <p:nvPr/>
        </p:nvSpPr>
        <p:spPr>
          <a:xfrm>
            <a:off x="17068800" y="103604"/>
            <a:ext cx="1143000" cy="239296"/>
          </a:xfrm>
          <a:prstGeom prst="rect">
            <a:avLst/>
          </a:prstGeom>
        </p:spPr>
        <p:txBody>
          <a:bodyPr wrap="square" lIns="0" tIns="0" rIns="0" bIns="0" rtlCol="0" anchor="t">
            <a:spAutoFit/>
          </a:bodyPr>
          <a:lstStyle/>
          <a:p>
            <a:pPr algn="ctr">
              <a:lnSpc>
                <a:spcPts val="2099"/>
              </a:lnSpc>
              <a:spcBef>
                <a:spcPct val="0"/>
              </a:spcBef>
            </a:pPr>
            <a:r>
              <a:rPr lang="en-US" sz="1499" dirty="0">
                <a:solidFill>
                  <a:srgbClr val="000000"/>
                </a:solidFill>
                <a:latin typeface="Montserrat Classic"/>
                <a:ea typeface="Montserrat Classic"/>
                <a:cs typeface="Montserrat Classic"/>
                <a:sym typeface="Montserrat Classic"/>
              </a:rPr>
              <a:t>FT Q C53 R2</a:t>
            </a:r>
          </a:p>
        </p:txBody>
      </p:sp>
      <p:sp>
        <p:nvSpPr>
          <p:cNvPr id="17" name="TextBox 23">
            <a:extLst>
              <a:ext uri="{FF2B5EF4-FFF2-40B4-BE49-F238E27FC236}">
                <a16:creationId xmlns:a16="http://schemas.microsoft.com/office/drawing/2014/main" id="{499D0588-2714-0A34-1433-B430DDD54971}"/>
              </a:ext>
            </a:extLst>
          </p:cNvPr>
          <p:cNvSpPr txBox="1"/>
          <p:nvPr/>
        </p:nvSpPr>
        <p:spPr>
          <a:xfrm>
            <a:off x="4208181" y="777520"/>
            <a:ext cx="11870019" cy="934487"/>
          </a:xfrm>
          <a:prstGeom prst="rect">
            <a:avLst/>
          </a:prstGeom>
        </p:spPr>
        <p:txBody>
          <a:bodyPr wrap="square" lIns="0" tIns="0" rIns="0" bIns="0" rtlCol="0" anchor="t">
            <a:spAutoFit/>
          </a:bodyPr>
          <a:lstStyle/>
          <a:p>
            <a:pPr algn="ctr">
              <a:lnSpc>
                <a:spcPts val="8205"/>
              </a:lnSpc>
              <a:spcBef>
                <a:spcPct val="0"/>
              </a:spcBef>
            </a:pPr>
            <a:r>
              <a:rPr lang="en-US" sz="5861" b="1" dirty="0">
                <a:solidFill>
                  <a:srgbClr val="FFFFFF"/>
                </a:solidFill>
                <a:latin typeface="Montserrat Classic Bold"/>
                <a:ea typeface="Montserrat Classic Bold"/>
                <a:cs typeface="Montserrat Classic Bold"/>
                <a:sym typeface="Montserrat Classic Bold"/>
              </a:rPr>
              <a:t>Factors Influencing Climate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139650"/>
            <a:ext cx="18775720" cy="13720367"/>
            <a:chOff x="0" y="0"/>
            <a:chExt cx="25034293" cy="18293822"/>
          </a:xfrm>
        </p:grpSpPr>
        <p:sp>
          <p:nvSpPr>
            <p:cNvPr id="3" name="Freeform 3"/>
            <p:cNvSpPr/>
            <p:nvPr/>
          </p:nvSpPr>
          <p:spPr>
            <a:xfrm>
              <a:off x="431803" y="0"/>
              <a:ext cx="23952197" cy="18293822"/>
            </a:xfrm>
            <a:custGeom>
              <a:avLst/>
              <a:gdLst/>
              <a:ahLst/>
              <a:cxnLst/>
              <a:rect l="l" t="t" r="r" b="b"/>
              <a:pathLst>
                <a:path w="23952197" h="18293822">
                  <a:moveTo>
                    <a:pt x="0" y="0"/>
                  </a:moveTo>
                  <a:lnTo>
                    <a:pt x="23952197" y="0"/>
                  </a:lnTo>
                  <a:lnTo>
                    <a:pt x="23952197" y="18293822"/>
                  </a:lnTo>
                  <a:lnTo>
                    <a:pt x="0" y="18293822"/>
                  </a:lnTo>
                  <a:lnTo>
                    <a:pt x="0" y="0"/>
                  </a:lnTo>
                  <a:close/>
                </a:path>
              </a:pathLst>
            </a:custGeom>
            <a:blipFill>
              <a:blip r:embed="rId2">
                <a:alphaModFix amt="10999"/>
              </a:blip>
              <a:stretch>
                <a:fillRect b="-30930"/>
              </a:stretch>
            </a:blipFill>
          </p:spPr>
          <p:txBody>
            <a:bodyPr/>
            <a:lstStyle/>
            <a:p>
              <a:endParaRPr lang="en-GB"/>
            </a:p>
          </p:txBody>
        </p:sp>
        <p:grpSp>
          <p:nvGrpSpPr>
            <p:cNvPr id="4" name="Group 4"/>
            <p:cNvGrpSpPr/>
            <p:nvPr/>
          </p:nvGrpSpPr>
          <p:grpSpPr>
            <a:xfrm>
              <a:off x="0" y="4572816"/>
              <a:ext cx="25034293" cy="2148369"/>
              <a:chOff x="0" y="-142875"/>
              <a:chExt cx="7425681" cy="637250"/>
            </a:xfrm>
          </p:grpSpPr>
          <p:sp>
            <p:nvSpPr>
              <p:cNvPr id="5" name="Freeform 5"/>
              <p:cNvSpPr/>
              <p:nvPr/>
            </p:nvSpPr>
            <p:spPr>
              <a:xfrm>
                <a:off x="0" y="0"/>
                <a:ext cx="7425681" cy="494375"/>
              </a:xfrm>
              <a:custGeom>
                <a:avLst/>
                <a:gdLst/>
                <a:ahLst/>
                <a:cxnLst/>
                <a:rect l="l" t="t" r="r" b="b"/>
                <a:pathLst>
                  <a:path w="7425681" h="494375">
                    <a:moveTo>
                      <a:pt x="0" y="0"/>
                    </a:moveTo>
                    <a:lnTo>
                      <a:pt x="7425681" y="0"/>
                    </a:lnTo>
                    <a:lnTo>
                      <a:pt x="7425681" y="494375"/>
                    </a:lnTo>
                    <a:lnTo>
                      <a:pt x="0" y="494375"/>
                    </a:lnTo>
                    <a:close/>
                  </a:path>
                </a:pathLst>
              </a:custGeom>
              <a:solidFill>
                <a:srgbClr val="1C78B6"/>
              </a:solidFill>
            </p:spPr>
            <p:txBody>
              <a:bodyPr/>
              <a:lstStyle/>
              <a:p>
                <a:endParaRPr lang="en-GB"/>
              </a:p>
            </p:txBody>
          </p:sp>
          <p:sp>
            <p:nvSpPr>
              <p:cNvPr id="6" name="TextBox 6"/>
              <p:cNvSpPr txBox="1"/>
              <p:nvPr/>
            </p:nvSpPr>
            <p:spPr>
              <a:xfrm>
                <a:off x="0" y="-142875"/>
                <a:ext cx="7425681" cy="637250"/>
              </a:xfrm>
              <a:prstGeom prst="rect">
                <a:avLst/>
              </a:prstGeom>
            </p:spPr>
            <p:txBody>
              <a:bodyPr lIns="50800" tIns="50800" rIns="50800" bIns="50800" rtlCol="0" anchor="ctr"/>
              <a:lstStyle/>
              <a:p>
                <a:pPr algn="ctr">
                  <a:lnSpc>
                    <a:spcPts val="10499"/>
                  </a:lnSpc>
                </a:pPr>
                <a:endParaRPr/>
              </a:p>
            </p:txBody>
          </p:sp>
        </p:grpSp>
        <p:sp>
          <p:nvSpPr>
            <p:cNvPr id="7" name="Freeform 7"/>
            <p:cNvSpPr/>
            <p:nvPr/>
          </p:nvSpPr>
          <p:spPr>
            <a:xfrm>
              <a:off x="1927422" y="4375554"/>
              <a:ext cx="3119787" cy="3115887"/>
            </a:xfrm>
            <a:custGeom>
              <a:avLst/>
              <a:gdLst/>
              <a:ahLst/>
              <a:cxnLst/>
              <a:rect l="l" t="t" r="r" b="b"/>
              <a:pathLst>
                <a:path w="3119787" h="3115887">
                  <a:moveTo>
                    <a:pt x="0" y="0"/>
                  </a:moveTo>
                  <a:lnTo>
                    <a:pt x="3119787" y="0"/>
                  </a:lnTo>
                  <a:lnTo>
                    <a:pt x="3119787" y="3115887"/>
                  </a:lnTo>
                  <a:lnTo>
                    <a:pt x="0" y="3115887"/>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GB"/>
            </a:p>
          </p:txBody>
        </p:sp>
        <p:sp>
          <p:nvSpPr>
            <p:cNvPr id="8" name="TextBox 8"/>
            <p:cNvSpPr txBox="1"/>
            <p:nvPr/>
          </p:nvSpPr>
          <p:spPr>
            <a:xfrm>
              <a:off x="5610908" y="5171111"/>
              <a:ext cx="12626620" cy="1309631"/>
            </a:xfrm>
            <a:prstGeom prst="rect">
              <a:avLst/>
            </a:prstGeom>
          </p:spPr>
          <p:txBody>
            <a:bodyPr lIns="0" tIns="0" rIns="0" bIns="0" rtlCol="0" anchor="t">
              <a:spAutoFit/>
            </a:bodyPr>
            <a:lstStyle/>
            <a:p>
              <a:pPr algn="ctr">
                <a:lnSpc>
                  <a:spcPts val="8205"/>
                </a:lnSpc>
                <a:spcBef>
                  <a:spcPct val="0"/>
                </a:spcBef>
              </a:pPr>
              <a:r>
                <a:rPr lang="en-US" sz="5861" b="1">
                  <a:solidFill>
                    <a:srgbClr val="FFFFFF"/>
                  </a:solidFill>
                  <a:latin typeface="Montserrat Classic Bold"/>
                  <a:ea typeface="Montserrat Classic Bold"/>
                  <a:cs typeface="Montserrat Classic Bold"/>
                  <a:sym typeface="Montserrat Classic Bold"/>
                </a:rPr>
                <a:t>Introduction to Climate</a:t>
              </a:r>
            </a:p>
          </p:txBody>
        </p:sp>
      </p:grpSp>
      <p:sp>
        <p:nvSpPr>
          <p:cNvPr id="9" name="TextBox 9"/>
          <p:cNvSpPr txBox="1"/>
          <p:nvPr/>
        </p:nvSpPr>
        <p:spPr>
          <a:xfrm>
            <a:off x="752477" y="2562144"/>
            <a:ext cx="3871004" cy="1024832"/>
          </a:xfrm>
          <a:prstGeom prst="rect">
            <a:avLst/>
          </a:prstGeom>
        </p:spPr>
        <p:txBody>
          <a:bodyPr lIns="0" tIns="0" rIns="0" bIns="0" rtlCol="0" anchor="t">
            <a:spAutoFit/>
          </a:bodyPr>
          <a:lstStyle/>
          <a:p>
            <a:pPr>
              <a:lnSpc>
                <a:spcPts val="8959"/>
              </a:lnSpc>
              <a:spcBef>
                <a:spcPct val="0"/>
              </a:spcBef>
            </a:pPr>
            <a:r>
              <a:rPr lang="en-US" sz="6399" b="1" dirty="0">
                <a:solidFill>
                  <a:srgbClr val="000000"/>
                </a:solidFill>
                <a:latin typeface="Montserrat Classic Bold"/>
                <a:ea typeface="Montserrat Classic Bold"/>
                <a:cs typeface="Montserrat Classic Bold"/>
                <a:sym typeface="Montserrat Classic Bold"/>
              </a:rPr>
              <a:t>Starter:  </a:t>
            </a:r>
          </a:p>
        </p:txBody>
      </p:sp>
      <p:sp>
        <p:nvSpPr>
          <p:cNvPr id="10" name="TextBox 10"/>
          <p:cNvSpPr txBox="1"/>
          <p:nvPr/>
        </p:nvSpPr>
        <p:spPr>
          <a:xfrm>
            <a:off x="752477" y="3580686"/>
            <a:ext cx="7147428" cy="570413"/>
          </a:xfrm>
          <a:prstGeom prst="rect">
            <a:avLst/>
          </a:prstGeom>
        </p:spPr>
        <p:txBody>
          <a:bodyPr lIns="0" tIns="0" rIns="0" bIns="0" rtlCol="0" anchor="t">
            <a:spAutoFit/>
          </a:bodyPr>
          <a:lstStyle/>
          <a:p>
            <a:pPr>
              <a:lnSpc>
                <a:spcPts val="5039"/>
              </a:lnSpc>
              <a:spcBef>
                <a:spcPct val="0"/>
              </a:spcBef>
            </a:pPr>
            <a:r>
              <a:rPr lang="en-US" sz="3599" dirty="0">
                <a:solidFill>
                  <a:srgbClr val="000000"/>
                </a:solidFill>
                <a:latin typeface="Montserrat Classic"/>
                <a:ea typeface="Montserrat Classic"/>
                <a:cs typeface="Montserrat Classic"/>
                <a:sym typeface="Montserrat Classic"/>
              </a:rPr>
              <a:t>Discuss with your </a:t>
            </a:r>
            <a:r>
              <a:rPr lang="en-US" sz="3599" dirty="0" err="1">
                <a:solidFill>
                  <a:srgbClr val="000000"/>
                </a:solidFill>
                <a:latin typeface="Montserrat Classic"/>
                <a:ea typeface="Montserrat Classic"/>
                <a:cs typeface="Montserrat Classic"/>
                <a:sym typeface="Montserrat Classic"/>
              </a:rPr>
              <a:t>neighbour</a:t>
            </a:r>
            <a:r>
              <a:rPr lang="en-US" sz="3599" dirty="0">
                <a:solidFill>
                  <a:srgbClr val="000000"/>
                </a:solidFill>
                <a:latin typeface="Montserrat Classic"/>
                <a:ea typeface="Montserrat Classic"/>
                <a:cs typeface="Montserrat Classic"/>
                <a:sym typeface="Montserrat Classic"/>
              </a:rPr>
              <a:t>...</a:t>
            </a:r>
          </a:p>
        </p:txBody>
      </p:sp>
      <p:grpSp>
        <p:nvGrpSpPr>
          <p:cNvPr id="11" name="Group 11"/>
          <p:cNvGrpSpPr/>
          <p:nvPr/>
        </p:nvGrpSpPr>
        <p:grpSpPr>
          <a:xfrm>
            <a:off x="0" y="651219"/>
            <a:ext cx="18775720" cy="1250020"/>
            <a:chOff x="0" y="0"/>
            <a:chExt cx="7425681" cy="494375"/>
          </a:xfrm>
        </p:grpSpPr>
        <p:sp>
          <p:nvSpPr>
            <p:cNvPr id="12" name="Freeform 12"/>
            <p:cNvSpPr/>
            <p:nvPr/>
          </p:nvSpPr>
          <p:spPr>
            <a:xfrm>
              <a:off x="0" y="0"/>
              <a:ext cx="7425681" cy="494375"/>
            </a:xfrm>
            <a:custGeom>
              <a:avLst/>
              <a:gdLst/>
              <a:ahLst/>
              <a:cxnLst/>
              <a:rect l="l" t="t" r="r" b="b"/>
              <a:pathLst>
                <a:path w="7425681" h="494375">
                  <a:moveTo>
                    <a:pt x="0" y="0"/>
                  </a:moveTo>
                  <a:lnTo>
                    <a:pt x="7425681" y="0"/>
                  </a:lnTo>
                  <a:lnTo>
                    <a:pt x="7425681" y="494375"/>
                  </a:lnTo>
                  <a:lnTo>
                    <a:pt x="0" y="494375"/>
                  </a:lnTo>
                  <a:close/>
                </a:path>
              </a:pathLst>
            </a:custGeom>
            <a:solidFill>
              <a:srgbClr val="1C78B6"/>
            </a:solidFill>
          </p:spPr>
          <p:txBody>
            <a:bodyPr/>
            <a:lstStyle/>
            <a:p>
              <a:endParaRPr lang="en-GB"/>
            </a:p>
          </p:txBody>
        </p:sp>
        <p:sp>
          <p:nvSpPr>
            <p:cNvPr id="13" name="TextBox 13"/>
            <p:cNvSpPr txBox="1"/>
            <p:nvPr/>
          </p:nvSpPr>
          <p:spPr>
            <a:xfrm>
              <a:off x="0" y="-142875"/>
              <a:ext cx="7425681" cy="637250"/>
            </a:xfrm>
            <a:prstGeom prst="rect">
              <a:avLst/>
            </a:prstGeom>
          </p:spPr>
          <p:txBody>
            <a:bodyPr lIns="50800" tIns="50800" rIns="50800" bIns="50800" rtlCol="0" anchor="ctr"/>
            <a:lstStyle/>
            <a:p>
              <a:pPr algn="ctr">
                <a:lnSpc>
                  <a:spcPts val="10499"/>
                </a:lnSpc>
              </a:pPr>
              <a:endParaRPr/>
            </a:p>
          </p:txBody>
        </p:sp>
      </p:grpSp>
      <p:sp>
        <p:nvSpPr>
          <p:cNvPr id="14" name="Freeform 14"/>
          <p:cNvSpPr/>
          <p:nvPr/>
        </p:nvSpPr>
        <p:spPr>
          <a:xfrm>
            <a:off x="1445567" y="142015"/>
            <a:ext cx="2339840" cy="2336915"/>
          </a:xfrm>
          <a:custGeom>
            <a:avLst/>
            <a:gdLst/>
            <a:ahLst/>
            <a:cxnLst/>
            <a:rect l="l" t="t" r="r" b="b"/>
            <a:pathLst>
              <a:path w="2339840" h="2336915">
                <a:moveTo>
                  <a:pt x="0" y="0"/>
                </a:moveTo>
                <a:lnTo>
                  <a:pt x="2339840" y="0"/>
                </a:lnTo>
                <a:lnTo>
                  <a:pt x="2339840" y="2336916"/>
                </a:lnTo>
                <a:lnTo>
                  <a:pt x="0" y="2336916"/>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6" name="Freeform 16"/>
          <p:cNvSpPr/>
          <p:nvPr/>
        </p:nvSpPr>
        <p:spPr>
          <a:xfrm>
            <a:off x="926696" y="4370807"/>
            <a:ext cx="8691973" cy="5285021"/>
          </a:xfrm>
          <a:custGeom>
            <a:avLst/>
            <a:gdLst/>
            <a:ahLst/>
            <a:cxnLst/>
            <a:rect l="l" t="t" r="r" b="b"/>
            <a:pathLst>
              <a:path w="11589297" h="7046695">
                <a:moveTo>
                  <a:pt x="0" y="0"/>
                </a:moveTo>
                <a:lnTo>
                  <a:pt x="11589297" y="0"/>
                </a:lnTo>
                <a:lnTo>
                  <a:pt x="11589297" y="7046695"/>
                </a:lnTo>
                <a:lnTo>
                  <a:pt x="0" y="7046695"/>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GB"/>
          </a:p>
        </p:txBody>
      </p:sp>
      <p:sp>
        <p:nvSpPr>
          <p:cNvPr id="17" name="TextBox 17"/>
          <p:cNvSpPr txBox="1"/>
          <p:nvPr/>
        </p:nvSpPr>
        <p:spPr>
          <a:xfrm>
            <a:off x="2461133" y="5330851"/>
            <a:ext cx="5623098" cy="3139321"/>
          </a:xfrm>
          <a:prstGeom prst="rect">
            <a:avLst/>
          </a:prstGeom>
        </p:spPr>
        <p:txBody>
          <a:bodyPr wrap="square" lIns="0" tIns="0" rIns="0" bIns="0" rtlCol="0" anchor="t">
            <a:spAutoFit/>
          </a:bodyPr>
          <a:lstStyle/>
          <a:p>
            <a:pPr algn="ctr">
              <a:spcBef>
                <a:spcPct val="0"/>
              </a:spcBef>
            </a:pPr>
            <a:r>
              <a:rPr lang="en-GB" sz="3400" b="1" dirty="0">
                <a:latin typeface="Montserrat Classic Bold" panose="020B0604020202020204" charset="0"/>
              </a:rPr>
              <a:t>Why do mountain regions tend to be colder than lowland areas, even though they get the same amount of sunlight?</a:t>
            </a:r>
            <a:endParaRPr lang="en-US" sz="3400" b="1" dirty="0">
              <a:solidFill>
                <a:srgbClr val="000000"/>
              </a:solidFill>
              <a:latin typeface="Montserrat Classic Bold" panose="020B0604020202020204" charset="0"/>
              <a:ea typeface="Montserrat Classic Bold"/>
              <a:cs typeface="Montserrat Classic Bold"/>
              <a:sym typeface="Montserrat Classic Bold"/>
            </a:endParaRPr>
          </a:p>
        </p:txBody>
      </p:sp>
      <p:sp>
        <p:nvSpPr>
          <p:cNvPr id="19" name="Freeform 19"/>
          <p:cNvSpPr/>
          <p:nvPr/>
        </p:nvSpPr>
        <p:spPr>
          <a:xfrm flipH="1">
            <a:off x="8877408" y="2209558"/>
            <a:ext cx="9574225" cy="5888784"/>
          </a:xfrm>
          <a:custGeom>
            <a:avLst/>
            <a:gdLst/>
            <a:ahLst/>
            <a:cxnLst/>
            <a:rect l="l" t="t" r="r" b="b"/>
            <a:pathLst>
              <a:path w="12424209" h="7554351">
                <a:moveTo>
                  <a:pt x="12424209" y="0"/>
                </a:moveTo>
                <a:lnTo>
                  <a:pt x="0" y="0"/>
                </a:lnTo>
                <a:lnTo>
                  <a:pt x="0" y="7554351"/>
                </a:lnTo>
                <a:lnTo>
                  <a:pt x="12424209" y="7554351"/>
                </a:lnTo>
                <a:lnTo>
                  <a:pt x="12424209"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GB"/>
          </a:p>
        </p:txBody>
      </p:sp>
      <p:sp>
        <p:nvSpPr>
          <p:cNvPr id="20" name="TextBox 20"/>
          <p:cNvSpPr txBox="1"/>
          <p:nvPr/>
        </p:nvSpPr>
        <p:spPr>
          <a:xfrm>
            <a:off x="10745327" y="3527672"/>
            <a:ext cx="6222299" cy="3231654"/>
          </a:xfrm>
          <a:prstGeom prst="rect">
            <a:avLst/>
          </a:prstGeom>
        </p:spPr>
        <p:txBody>
          <a:bodyPr wrap="square" lIns="0" tIns="0" rIns="0" bIns="0" rtlCol="0" anchor="t">
            <a:spAutoFit/>
          </a:bodyPr>
          <a:lstStyle/>
          <a:p>
            <a:pPr algn="ctr">
              <a:spcBef>
                <a:spcPct val="0"/>
              </a:spcBef>
            </a:pPr>
            <a:r>
              <a:rPr lang="en-GB" sz="4200" b="1" dirty="0">
                <a:solidFill>
                  <a:srgbClr val="000000"/>
                </a:solidFill>
                <a:latin typeface="Montserrat Classic Bold"/>
                <a:ea typeface="Montserrat Classic Bold"/>
                <a:cs typeface="Montserrat Classic Bold"/>
                <a:sym typeface="Montserrat Classic Bold"/>
              </a:rPr>
              <a:t>Why do places closer to the Equator usually have warmer climates than those further away</a:t>
            </a:r>
            <a:r>
              <a:rPr lang="en-US" sz="4200" b="1" dirty="0">
                <a:solidFill>
                  <a:srgbClr val="000000"/>
                </a:solidFill>
                <a:latin typeface="Montserrat Classic Bold"/>
                <a:ea typeface="Montserrat Classic Bold"/>
                <a:cs typeface="Montserrat Classic Bold"/>
                <a:sym typeface="Montserrat Classic Bold"/>
              </a:rPr>
              <a:t>?</a:t>
            </a:r>
          </a:p>
        </p:txBody>
      </p:sp>
      <p:sp>
        <p:nvSpPr>
          <p:cNvPr id="21" name="Freeform 21"/>
          <p:cNvSpPr/>
          <p:nvPr/>
        </p:nvSpPr>
        <p:spPr>
          <a:xfrm>
            <a:off x="14044896" y="7664302"/>
            <a:ext cx="4941042" cy="3130630"/>
          </a:xfrm>
          <a:custGeom>
            <a:avLst/>
            <a:gdLst/>
            <a:ahLst/>
            <a:cxnLst/>
            <a:rect l="l" t="t" r="r" b="b"/>
            <a:pathLst>
              <a:path w="4941042" h="3130630">
                <a:moveTo>
                  <a:pt x="0" y="0"/>
                </a:moveTo>
                <a:lnTo>
                  <a:pt x="4941042" y="0"/>
                </a:lnTo>
                <a:lnTo>
                  <a:pt x="4941042" y="3130631"/>
                </a:lnTo>
                <a:lnTo>
                  <a:pt x="0" y="3130631"/>
                </a:lnTo>
                <a:lnTo>
                  <a:pt x="0" y="0"/>
                </a:lnTo>
                <a:close/>
              </a:path>
            </a:pathLst>
          </a:custGeom>
          <a:blipFill>
            <a:blip r:embed="rId6"/>
            <a:stretch>
              <a:fillRect l="-25363" t="-23128" r="-49588" b="-152995"/>
            </a:stretch>
          </a:blipFill>
        </p:spPr>
        <p:txBody>
          <a:bodyPr/>
          <a:lstStyle/>
          <a:p>
            <a:endParaRPr lang="en-GB"/>
          </a:p>
        </p:txBody>
      </p:sp>
      <p:sp>
        <p:nvSpPr>
          <p:cNvPr id="22" name="Freeform 22"/>
          <p:cNvSpPr/>
          <p:nvPr/>
        </p:nvSpPr>
        <p:spPr>
          <a:xfrm>
            <a:off x="14780472" y="8598304"/>
            <a:ext cx="3507528" cy="1688696"/>
          </a:xfrm>
          <a:custGeom>
            <a:avLst/>
            <a:gdLst/>
            <a:ahLst/>
            <a:cxnLst/>
            <a:rect l="l" t="t" r="r" b="b"/>
            <a:pathLst>
              <a:path w="3507528" h="1688696">
                <a:moveTo>
                  <a:pt x="0" y="0"/>
                </a:moveTo>
                <a:lnTo>
                  <a:pt x="3507528" y="0"/>
                </a:lnTo>
                <a:lnTo>
                  <a:pt x="3507528" y="1688696"/>
                </a:lnTo>
                <a:lnTo>
                  <a:pt x="0" y="1688696"/>
                </a:lnTo>
                <a:lnTo>
                  <a:pt x="0" y="0"/>
                </a:lnTo>
                <a:close/>
              </a:path>
            </a:pathLst>
          </a:custGeom>
          <a:blipFill>
            <a:blip r:embed="rId7"/>
            <a:stretch>
              <a:fillRect l="-21116" r="-19874" b="-67942"/>
            </a:stretch>
          </a:blipFill>
        </p:spPr>
        <p:txBody>
          <a:bodyPr/>
          <a:lstStyle/>
          <a:p>
            <a:endParaRPr lang="en-GB"/>
          </a:p>
        </p:txBody>
      </p:sp>
      <p:sp>
        <p:nvSpPr>
          <p:cNvPr id="23" name="TextBox 23"/>
          <p:cNvSpPr txBox="1"/>
          <p:nvPr/>
        </p:nvSpPr>
        <p:spPr>
          <a:xfrm>
            <a:off x="4208181" y="777520"/>
            <a:ext cx="11870019" cy="934487"/>
          </a:xfrm>
          <a:prstGeom prst="rect">
            <a:avLst/>
          </a:prstGeom>
        </p:spPr>
        <p:txBody>
          <a:bodyPr wrap="square" lIns="0" tIns="0" rIns="0" bIns="0" rtlCol="0" anchor="t">
            <a:spAutoFit/>
          </a:bodyPr>
          <a:lstStyle/>
          <a:p>
            <a:pPr algn="ctr">
              <a:lnSpc>
                <a:spcPts val="8205"/>
              </a:lnSpc>
              <a:spcBef>
                <a:spcPct val="0"/>
              </a:spcBef>
            </a:pPr>
            <a:r>
              <a:rPr lang="en-US" sz="5861" b="1" dirty="0">
                <a:solidFill>
                  <a:srgbClr val="FFFFFF"/>
                </a:solidFill>
                <a:latin typeface="Montserrat Classic Bold"/>
                <a:ea typeface="Montserrat Classic Bold"/>
                <a:cs typeface="Montserrat Classic Bold"/>
                <a:sym typeface="Montserrat Classic Bold"/>
              </a:rPr>
              <a:t>Factors Influencing Climate</a:t>
            </a:r>
          </a:p>
        </p:txBody>
      </p:sp>
      <p:sp>
        <p:nvSpPr>
          <p:cNvPr id="24" name="TextBox 15">
            <a:extLst>
              <a:ext uri="{FF2B5EF4-FFF2-40B4-BE49-F238E27FC236}">
                <a16:creationId xmlns:a16="http://schemas.microsoft.com/office/drawing/2014/main" id="{3F98B941-6E89-D205-759C-B714D0072E82}"/>
              </a:ext>
            </a:extLst>
          </p:cNvPr>
          <p:cNvSpPr txBox="1"/>
          <p:nvPr/>
        </p:nvSpPr>
        <p:spPr>
          <a:xfrm>
            <a:off x="16967626" y="103604"/>
            <a:ext cx="1244174" cy="239296"/>
          </a:xfrm>
          <a:prstGeom prst="rect">
            <a:avLst/>
          </a:prstGeom>
        </p:spPr>
        <p:txBody>
          <a:bodyPr wrap="square" lIns="0" tIns="0" rIns="0" bIns="0" rtlCol="0" anchor="t">
            <a:spAutoFit/>
          </a:bodyPr>
          <a:lstStyle/>
          <a:p>
            <a:pPr algn="ctr">
              <a:lnSpc>
                <a:spcPts val="2099"/>
              </a:lnSpc>
              <a:spcBef>
                <a:spcPct val="0"/>
              </a:spcBef>
            </a:pPr>
            <a:r>
              <a:rPr lang="en-US" sz="1499" dirty="0">
                <a:solidFill>
                  <a:srgbClr val="000000"/>
                </a:solidFill>
                <a:latin typeface="Montserrat Classic"/>
                <a:ea typeface="Montserrat Classic"/>
                <a:cs typeface="Montserrat Classic"/>
                <a:sym typeface="Montserrat Classic"/>
              </a:rPr>
              <a:t>FT Q C53 R2</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139650"/>
            <a:ext cx="18775720" cy="13720367"/>
            <a:chOff x="0" y="0"/>
            <a:chExt cx="25034293" cy="18293822"/>
          </a:xfrm>
        </p:grpSpPr>
        <p:sp>
          <p:nvSpPr>
            <p:cNvPr id="3" name="Freeform 3"/>
            <p:cNvSpPr/>
            <p:nvPr/>
          </p:nvSpPr>
          <p:spPr>
            <a:xfrm>
              <a:off x="431803" y="0"/>
              <a:ext cx="23952197" cy="18293822"/>
            </a:xfrm>
            <a:custGeom>
              <a:avLst/>
              <a:gdLst/>
              <a:ahLst/>
              <a:cxnLst/>
              <a:rect l="l" t="t" r="r" b="b"/>
              <a:pathLst>
                <a:path w="23952197" h="18293822">
                  <a:moveTo>
                    <a:pt x="0" y="0"/>
                  </a:moveTo>
                  <a:lnTo>
                    <a:pt x="23952197" y="0"/>
                  </a:lnTo>
                  <a:lnTo>
                    <a:pt x="23952197" y="18293822"/>
                  </a:lnTo>
                  <a:lnTo>
                    <a:pt x="0" y="18293822"/>
                  </a:lnTo>
                  <a:lnTo>
                    <a:pt x="0" y="0"/>
                  </a:lnTo>
                  <a:close/>
                </a:path>
              </a:pathLst>
            </a:custGeom>
            <a:blipFill>
              <a:blip r:embed="rId2">
                <a:alphaModFix amt="10999"/>
              </a:blip>
              <a:stretch>
                <a:fillRect b="-30930"/>
              </a:stretch>
            </a:blipFill>
          </p:spPr>
          <p:txBody>
            <a:bodyPr/>
            <a:lstStyle/>
            <a:p>
              <a:endParaRPr lang="en-GB"/>
            </a:p>
          </p:txBody>
        </p:sp>
        <p:grpSp>
          <p:nvGrpSpPr>
            <p:cNvPr id="4" name="Group 4"/>
            <p:cNvGrpSpPr/>
            <p:nvPr/>
          </p:nvGrpSpPr>
          <p:grpSpPr>
            <a:xfrm>
              <a:off x="0" y="4572816"/>
              <a:ext cx="25034293" cy="2148369"/>
              <a:chOff x="0" y="-142875"/>
              <a:chExt cx="7425681" cy="637250"/>
            </a:xfrm>
          </p:grpSpPr>
          <p:sp>
            <p:nvSpPr>
              <p:cNvPr id="5" name="Freeform 5"/>
              <p:cNvSpPr/>
              <p:nvPr/>
            </p:nvSpPr>
            <p:spPr>
              <a:xfrm>
                <a:off x="0" y="0"/>
                <a:ext cx="7425681" cy="494375"/>
              </a:xfrm>
              <a:custGeom>
                <a:avLst/>
                <a:gdLst/>
                <a:ahLst/>
                <a:cxnLst/>
                <a:rect l="l" t="t" r="r" b="b"/>
                <a:pathLst>
                  <a:path w="7425681" h="494375">
                    <a:moveTo>
                      <a:pt x="0" y="0"/>
                    </a:moveTo>
                    <a:lnTo>
                      <a:pt x="7425681" y="0"/>
                    </a:lnTo>
                    <a:lnTo>
                      <a:pt x="7425681" y="494375"/>
                    </a:lnTo>
                    <a:lnTo>
                      <a:pt x="0" y="494375"/>
                    </a:lnTo>
                    <a:close/>
                  </a:path>
                </a:pathLst>
              </a:custGeom>
              <a:solidFill>
                <a:srgbClr val="1C78B6"/>
              </a:solidFill>
            </p:spPr>
            <p:txBody>
              <a:bodyPr/>
              <a:lstStyle/>
              <a:p>
                <a:endParaRPr lang="en-GB"/>
              </a:p>
            </p:txBody>
          </p:sp>
          <p:sp>
            <p:nvSpPr>
              <p:cNvPr id="6" name="TextBox 6"/>
              <p:cNvSpPr txBox="1"/>
              <p:nvPr/>
            </p:nvSpPr>
            <p:spPr>
              <a:xfrm>
                <a:off x="0" y="-142875"/>
                <a:ext cx="7425681" cy="637250"/>
              </a:xfrm>
              <a:prstGeom prst="rect">
                <a:avLst/>
              </a:prstGeom>
            </p:spPr>
            <p:txBody>
              <a:bodyPr lIns="50800" tIns="50800" rIns="50800" bIns="50800" rtlCol="0" anchor="ctr"/>
              <a:lstStyle/>
              <a:p>
                <a:pPr algn="ctr">
                  <a:lnSpc>
                    <a:spcPts val="10499"/>
                  </a:lnSpc>
                </a:pPr>
                <a:endParaRPr/>
              </a:p>
            </p:txBody>
          </p:sp>
        </p:grpSp>
        <p:sp>
          <p:nvSpPr>
            <p:cNvPr id="7" name="Freeform 7"/>
            <p:cNvSpPr/>
            <p:nvPr/>
          </p:nvSpPr>
          <p:spPr>
            <a:xfrm>
              <a:off x="1927422" y="4375554"/>
              <a:ext cx="3119787" cy="3115887"/>
            </a:xfrm>
            <a:custGeom>
              <a:avLst/>
              <a:gdLst/>
              <a:ahLst/>
              <a:cxnLst/>
              <a:rect l="l" t="t" r="r" b="b"/>
              <a:pathLst>
                <a:path w="3119787" h="3115887">
                  <a:moveTo>
                    <a:pt x="0" y="0"/>
                  </a:moveTo>
                  <a:lnTo>
                    <a:pt x="3119787" y="0"/>
                  </a:lnTo>
                  <a:lnTo>
                    <a:pt x="3119787" y="3115887"/>
                  </a:lnTo>
                  <a:lnTo>
                    <a:pt x="0" y="3115887"/>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GB"/>
            </a:p>
          </p:txBody>
        </p:sp>
      </p:grpSp>
      <p:sp>
        <p:nvSpPr>
          <p:cNvPr id="9" name="Freeform 9"/>
          <p:cNvSpPr/>
          <p:nvPr/>
        </p:nvSpPr>
        <p:spPr>
          <a:xfrm>
            <a:off x="14837622" y="8166572"/>
            <a:ext cx="4148316" cy="2628361"/>
          </a:xfrm>
          <a:custGeom>
            <a:avLst/>
            <a:gdLst/>
            <a:ahLst/>
            <a:cxnLst/>
            <a:rect l="l" t="t" r="r" b="b"/>
            <a:pathLst>
              <a:path w="4148316" h="2628361">
                <a:moveTo>
                  <a:pt x="0" y="0"/>
                </a:moveTo>
                <a:lnTo>
                  <a:pt x="4148316" y="0"/>
                </a:lnTo>
                <a:lnTo>
                  <a:pt x="4148316" y="2628361"/>
                </a:lnTo>
                <a:lnTo>
                  <a:pt x="0" y="2628361"/>
                </a:lnTo>
                <a:lnTo>
                  <a:pt x="0" y="0"/>
                </a:lnTo>
                <a:close/>
              </a:path>
            </a:pathLst>
          </a:custGeom>
          <a:blipFill>
            <a:blip r:embed="rId4"/>
            <a:stretch>
              <a:fillRect l="-25363" t="-23128" r="-49588" b="-152995"/>
            </a:stretch>
          </a:blipFill>
        </p:spPr>
        <p:txBody>
          <a:bodyPr/>
          <a:lstStyle/>
          <a:p>
            <a:endParaRPr lang="en-GB"/>
          </a:p>
        </p:txBody>
      </p:sp>
      <p:sp>
        <p:nvSpPr>
          <p:cNvPr id="10" name="Freeform 10"/>
          <p:cNvSpPr/>
          <p:nvPr/>
        </p:nvSpPr>
        <p:spPr>
          <a:xfrm>
            <a:off x="14780472" y="8598304"/>
            <a:ext cx="3507528" cy="1688696"/>
          </a:xfrm>
          <a:custGeom>
            <a:avLst/>
            <a:gdLst/>
            <a:ahLst/>
            <a:cxnLst/>
            <a:rect l="l" t="t" r="r" b="b"/>
            <a:pathLst>
              <a:path w="3507528" h="1688696">
                <a:moveTo>
                  <a:pt x="0" y="0"/>
                </a:moveTo>
                <a:lnTo>
                  <a:pt x="3507528" y="0"/>
                </a:lnTo>
                <a:lnTo>
                  <a:pt x="3507528" y="1688696"/>
                </a:lnTo>
                <a:lnTo>
                  <a:pt x="0" y="1688696"/>
                </a:lnTo>
                <a:lnTo>
                  <a:pt x="0" y="0"/>
                </a:lnTo>
                <a:close/>
              </a:path>
            </a:pathLst>
          </a:custGeom>
          <a:blipFill>
            <a:blip r:embed="rId5"/>
            <a:stretch>
              <a:fillRect l="-21116" r="-19874" b="-67942"/>
            </a:stretch>
          </a:blipFill>
        </p:spPr>
        <p:txBody>
          <a:bodyPr/>
          <a:lstStyle/>
          <a:p>
            <a:endParaRPr lang="en-GB"/>
          </a:p>
        </p:txBody>
      </p:sp>
      <p:sp>
        <p:nvSpPr>
          <p:cNvPr id="13" name="TextBox 13"/>
          <p:cNvSpPr txBox="1"/>
          <p:nvPr/>
        </p:nvSpPr>
        <p:spPr>
          <a:xfrm>
            <a:off x="8214190" y="2603490"/>
            <a:ext cx="1797004" cy="629920"/>
          </a:xfrm>
          <a:prstGeom prst="rect">
            <a:avLst/>
          </a:prstGeom>
        </p:spPr>
        <p:txBody>
          <a:bodyPr lIns="0" tIns="0" rIns="0" bIns="0" rtlCol="0" anchor="t">
            <a:spAutoFit/>
          </a:bodyPr>
          <a:lstStyle/>
          <a:p>
            <a:pPr algn="ctr">
              <a:lnSpc>
                <a:spcPts val="5179"/>
              </a:lnSpc>
              <a:spcBef>
                <a:spcPct val="0"/>
              </a:spcBef>
            </a:pPr>
            <a:r>
              <a:rPr lang="en-US" sz="3699" b="1">
                <a:solidFill>
                  <a:srgbClr val="000000"/>
                </a:solidFill>
                <a:latin typeface="Montserrat Classic Bold"/>
                <a:ea typeface="Montserrat Classic Bold"/>
                <a:cs typeface="Montserrat Classic Bold"/>
                <a:sym typeface="Montserrat Classic Bold"/>
              </a:rPr>
              <a:t>TASK:</a:t>
            </a:r>
          </a:p>
        </p:txBody>
      </p:sp>
      <p:sp>
        <p:nvSpPr>
          <p:cNvPr id="14" name="TextBox 15">
            <a:extLst>
              <a:ext uri="{FF2B5EF4-FFF2-40B4-BE49-F238E27FC236}">
                <a16:creationId xmlns:a16="http://schemas.microsoft.com/office/drawing/2014/main" id="{03F3153B-4E8A-8779-0562-73810521A008}"/>
              </a:ext>
            </a:extLst>
          </p:cNvPr>
          <p:cNvSpPr txBox="1"/>
          <p:nvPr/>
        </p:nvSpPr>
        <p:spPr>
          <a:xfrm>
            <a:off x="17068800" y="103604"/>
            <a:ext cx="1143000" cy="239296"/>
          </a:xfrm>
          <a:prstGeom prst="rect">
            <a:avLst/>
          </a:prstGeom>
        </p:spPr>
        <p:txBody>
          <a:bodyPr wrap="square" lIns="0" tIns="0" rIns="0" bIns="0" rtlCol="0" anchor="t">
            <a:spAutoFit/>
          </a:bodyPr>
          <a:lstStyle/>
          <a:p>
            <a:pPr algn="ctr">
              <a:lnSpc>
                <a:spcPts val="2099"/>
              </a:lnSpc>
              <a:spcBef>
                <a:spcPct val="0"/>
              </a:spcBef>
            </a:pPr>
            <a:r>
              <a:rPr lang="en-US" sz="1499" dirty="0">
                <a:solidFill>
                  <a:srgbClr val="000000"/>
                </a:solidFill>
                <a:latin typeface="Montserrat Classic"/>
                <a:ea typeface="Montserrat Classic"/>
                <a:cs typeface="Montserrat Classic"/>
                <a:sym typeface="Montserrat Classic"/>
              </a:rPr>
              <a:t>FT Q C53 R2</a:t>
            </a:r>
          </a:p>
        </p:txBody>
      </p:sp>
      <p:sp>
        <p:nvSpPr>
          <p:cNvPr id="15" name="TextBox 23">
            <a:extLst>
              <a:ext uri="{FF2B5EF4-FFF2-40B4-BE49-F238E27FC236}">
                <a16:creationId xmlns:a16="http://schemas.microsoft.com/office/drawing/2014/main" id="{712067E5-D78D-C3E2-8A04-15748E2F02ED}"/>
              </a:ext>
            </a:extLst>
          </p:cNvPr>
          <p:cNvSpPr txBox="1"/>
          <p:nvPr/>
        </p:nvSpPr>
        <p:spPr>
          <a:xfrm>
            <a:off x="4208181" y="777520"/>
            <a:ext cx="11870019" cy="934487"/>
          </a:xfrm>
          <a:prstGeom prst="rect">
            <a:avLst/>
          </a:prstGeom>
        </p:spPr>
        <p:txBody>
          <a:bodyPr wrap="square" lIns="0" tIns="0" rIns="0" bIns="0" rtlCol="0" anchor="t">
            <a:spAutoFit/>
          </a:bodyPr>
          <a:lstStyle/>
          <a:p>
            <a:pPr algn="ctr">
              <a:lnSpc>
                <a:spcPts val="8205"/>
              </a:lnSpc>
              <a:spcBef>
                <a:spcPct val="0"/>
              </a:spcBef>
            </a:pPr>
            <a:r>
              <a:rPr lang="en-US" sz="5861" b="1" dirty="0">
                <a:solidFill>
                  <a:srgbClr val="FFFFFF"/>
                </a:solidFill>
                <a:latin typeface="Montserrat Classic Bold"/>
                <a:ea typeface="Montserrat Classic Bold"/>
                <a:cs typeface="Montserrat Classic Bold"/>
                <a:sym typeface="Montserrat Classic Bold"/>
              </a:rPr>
              <a:t>Factors Influencing Climate</a:t>
            </a:r>
          </a:p>
        </p:txBody>
      </p:sp>
      <p:pic>
        <p:nvPicPr>
          <p:cNvPr id="17" name="Picture 16">
            <a:extLst>
              <a:ext uri="{FF2B5EF4-FFF2-40B4-BE49-F238E27FC236}">
                <a16:creationId xmlns:a16="http://schemas.microsoft.com/office/drawing/2014/main" id="{DF270FB4-BEE1-B00A-FB31-1A6C9C5CC584}"/>
              </a:ext>
            </a:extLst>
          </p:cNvPr>
          <p:cNvPicPr>
            <a:picLocks noChangeAspect="1"/>
          </p:cNvPicPr>
          <p:nvPr/>
        </p:nvPicPr>
        <p:blipFill rotWithShape="1">
          <a:blip r:embed="rId6"/>
          <a:srcRect t="970"/>
          <a:stretch/>
        </p:blipFill>
        <p:spPr>
          <a:xfrm>
            <a:off x="2209800" y="3264704"/>
            <a:ext cx="14395155" cy="689933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D56B6C-18F2-9CE6-77C6-C512371E5C84}"/>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461D5DF4-56F2-F8A8-7914-E276B1AA0DC0}"/>
              </a:ext>
            </a:extLst>
          </p:cNvPr>
          <p:cNvGrpSpPr/>
          <p:nvPr/>
        </p:nvGrpSpPr>
        <p:grpSpPr>
          <a:xfrm>
            <a:off x="0" y="-3139650"/>
            <a:ext cx="18775720" cy="13720367"/>
            <a:chOff x="0" y="0"/>
            <a:chExt cx="25034293" cy="18293822"/>
          </a:xfrm>
        </p:grpSpPr>
        <p:sp>
          <p:nvSpPr>
            <p:cNvPr id="3" name="Freeform 3">
              <a:extLst>
                <a:ext uri="{FF2B5EF4-FFF2-40B4-BE49-F238E27FC236}">
                  <a16:creationId xmlns:a16="http://schemas.microsoft.com/office/drawing/2014/main" id="{A0B4846D-1D5A-59E4-415F-8263D29F2291}"/>
                </a:ext>
              </a:extLst>
            </p:cNvPr>
            <p:cNvSpPr/>
            <p:nvPr/>
          </p:nvSpPr>
          <p:spPr>
            <a:xfrm>
              <a:off x="431803" y="0"/>
              <a:ext cx="23952197" cy="18293822"/>
            </a:xfrm>
            <a:custGeom>
              <a:avLst/>
              <a:gdLst/>
              <a:ahLst/>
              <a:cxnLst/>
              <a:rect l="l" t="t" r="r" b="b"/>
              <a:pathLst>
                <a:path w="23952197" h="18293822">
                  <a:moveTo>
                    <a:pt x="0" y="0"/>
                  </a:moveTo>
                  <a:lnTo>
                    <a:pt x="23952197" y="0"/>
                  </a:lnTo>
                  <a:lnTo>
                    <a:pt x="23952197" y="18293822"/>
                  </a:lnTo>
                  <a:lnTo>
                    <a:pt x="0" y="18293822"/>
                  </a:lnTo>
                  <a:lnTo>
                    <a:pt x="0" y="0"/>
                  </a:lnTo>
                  <a:close/>
                </a:path>
              </a:pathLst>
            </a:custGeom>
            <a:blipFill>
              <a:blip r:embed="rId2">
                <a:alphaModFix amt="10999"/>
              </a:blip>
              <a:stretch>
                <a:fillRect b="-30930"/>
              </a:stretch>
            </a:blipFill>
          </p:spPr>
          <p:txBody>
            <a:bodyPr/>
            <a:lstStyle/>
            <a:p>
              <a:endParaRPr lang="en-GB"/>
            </a:p>
          </p:txBody>
        </p:sp>
        <p:grpSp>
          <p:nvGrpSpPr>
            <p:cNvPr id="4" name="Group 4">
              <a:extLst>
                <a:ext uri="{FF2B5EF4-FFF2-40B4-BE49-F238E27FC236}">
                  <a16:creationId xmlns:a16="http://schemas.microsoft.com/office/drawing/2014/main" id="{6D6165AF-146C-4927-CEDB-832EED61F27B}"/>
                </a:ext>
              </a:extLst>
            </p:cNvPr>
            <p:cNvGrpSpPr/>
            <p:nvPr/>
          </p:nvGrpSpPr>
          <p:grpSpPr>
            <a:xfrm>
              <a:off x="0" y="4572816"/>
              <a:ext cx="25034293" cy="2148369"/>
              <a:chOff x="0" y="-142875"/>
              <a:chExt cx="7425681" cy="637250"/>
            </a:xfrm>
          </p:grpSpPr>
          <p:sp>
            <p:nvSpPr>
              <p:cNvPr id="5" name="Freeform 5">
                <a:extLst>
                  <a:ext uri="{FF2B5EF4-FFF2-40B4-BE49-F238E27FC236}">
                    <a16:creationId xmlns:a16="http://schemas.microsoft.com/office/drawing/2014/main" id="{7931508E-B3C5-ECAC-66F0-22038CE518C4}"/>
                  </a:ext>
                </a:extLst>
              </p:cNvPr>
              <p:cNvSpPr/>
              <p:nvPr/>
            </p:nvSpPr>
            <p:spPr>
              <a:xfrm>
                <a:off x="0" y="0"/>
                <a:ext cx="7425681" cy="494375"/>
              </a:xfrm>
              <a:custGeom>
                <a:avLst/>
                <a:gdLst/>
                <a:ahLst/>
                <a:cxnLst/>
                <a:rect l="l" t="t" r="r" b="b"/>
                <a:pathLst>
                  <a:path w="7425681" h="494375">
                    <a:moveTo>
                      <a:pt x="0" y="0"/>
                    </a:moveTo>
                    <a:lnTo>
                      <a:pt x="7425681" y="0"/>
                    </a:lnTo>
                    <a:lnTo>
                      <a:pt x="7425681" y="494375"/>
                    </a:lnTo>
                    <a:lnTo>
                      <a:pt x="0" y="494375"/>
                    </a:lnTo>
                    <a:close/>
                  </a:path>
                </a:pathLst>
              </a:custGeom>
              <a:solidFill>
                <a:srgbClr val="1C78B6"/>
              </a:solidFill>
            </p:spPr>
            <p:txBody>
              <a:bodyPr/>
              <a:lstStyle/>
              <a:p>
                <a:endParaRPr lang="en-GB"/>
              </a:p>
            </p:txBody>
          </p:sp>
          <p:sp>
            <p:nvSpPr>
              <p:cNvPr id="6" name="TextBox 6">
                <a:extLst>
                  <a:ext uri="{FF2B5EF4-FFF2-40B4-BE49-F238E27FC236}">
                    <a16:creationId xmlns:a16="http://schemas.microsoft.com/office/drawing/2014/main" id="{C45FA0DA-0537-7A7C-1436-4AAF73BABC5D}"/>
                  </a:ext>
                </a:extLst>
              </p:cNvPr>
              <p:cNvSpPr txBox="1"/>
              <p:nvPr/>
            </p:nvSpPr>
            <p:spPr>
              <a:xfrm>
                <a:off x="0" y="-142875"/>
                <a:ext cx="7425681" cy="637250"/>
              </a:xfrm>
              <a:prstGeom prst="rect">
                <a:avLst/>
              </a:prstGeom>
            </p:spPr>
            <p:txBody>
              <a:bodyPr lIns="50800" tIns="50800" rIns="50800" bIns="50800" rtlCol="0" anchor="ctr"/>
              <a:lstStyle/>
              <a:p>
                <a:pPr algn="ctr">
                  <a:lnSpc>
                    <a:spcPts val="10499"/>
                  </a:lnSpc>
                </a:pPr>
                <a:endParaRPr/>
              </a:p>
            </p:txBody>
          </p:sp>
        </p:grpSp>
        <p:sp>
          <p:nvSpPr>
            <p:cNvPr id="7" name="Freeform 7">
              <a:extLst>
                <a:ext uri="{FF2B5EF4-FFF2-40B4-BE49-F238E27FC236}">
                  <a16:creationId xmlns:a16="http://schemas.microsoft.com/office/drawing/2014/main" id="{62137CFA-6CAD-E541-3CE0-33D4FE8A10B7}"/>
                </a:ext>
              </a:extLst>
            </p:cNvPr>
            <p:cNvSpPr/>
            <p:nvPr/>
          </p:nvSpPr>
          <p:spPr>
            <a:xfrm>
              <a:off x="1927422" y="4375554"/>
              <a:ext cx="3119787" cy="3115887"/>
            </a:xfrm>
            <a:custGeom>
              <a:avLst/>
              <a:gdLst/>
              <a:ahLst/>
              <a:cxnLst/>
              <a:rect l="l" t="t" r="r" b="b"/>
              <a:pathLst>
                <a:path w="3119787" h="3115887">
                  <a:moveTo>
                    <a:pt x="0" y="0"/>
                  </a:moveTo>
                  <a:lnTo>
                    <a:pt x="3119787" y="0"/>
                  </a:lnTo>
                  <a:lnTo>
                    <a:pt x="3119787" y="3115887"/>
                  </a:lnTo>
                  <a:lnTo>
                    <a:pt x="0" y="3115887"/>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GB"/>
            </a:p>
          </p:txBody>
        </p:sp>
      </p:grpSp>
      <p:sp>
        <p:nvSpPr>
          <p:cNvPr id="9" name="Freeform 9">
            <a:extLst>
              <a:ext uri="{FF2B5EF4-FFF2-40B4-BE49-F238E27FC236}">
                <a16:creationId xmlns:a16="http://schemas.microsoft.com/office/drawing/2014/main" id="{01A786FE-9988-38A4-60A7-7C99077585D5}"/>
              </a:ext>
            </a:extLst>
          </p:cNvPr>
          <p:cNvSpPr/>
          <p:nvPr/>
        </p:nvSpPr>
        <p:spPr>
          <a:xfrm>
            <a:off x="14837622" y="8166572"/>
            <a:ext cx="4148316" cy="2628361"/>
          </a:xfrm>
          <a:custGeom>
            <a:avLst/>
            <a:gdLst/>
            <a:ahLst/>
            <a:cxnLst/>
            <a:rect l="l" t="t" r="r" b="b"/>
            <a:pathLst>
              <a:path w="4148316" h="2628361">
                <a:moveTo>
                  <a:pt x="0" y="0"/>
                </a:moveTo>
                <a:lnTo>
                  <a:pt x="4148316" y="0"/>
                </a:lnTo>
                <a:lnTo>
                  <a:pt x="4148316" y="2628361"/>
                </a:lnTo>
                <a:lnTo>
                  <a:pt x="0" y="2628361"/>
                </a:lnTo>
                <a:lnTo>
                  <a:pt x="0" y="0"/>
                </a:lnTo>
                <a:close/>
              </a:path>
            </a:pathLst>
          </a:custGeom>
          <a:blipFill>
            <a:blip r:embed="rId4"/>
            <a:stretch>
              <a:fillRect l="-25363" t="-23128" r="-49588" b="-152995"/>
            </a:stretch>
          </a:blipFill>
        </p:spPr>
        <p:txBody>
          <a:bodyPr/>
          <a:lstStyle/>
          <a:p>
            <a:endParaRPr lang="en-GB"/>
          </a:p>
        </p:txBody>
      </p:sp>
      <p:sp>
        <p:nvSpPr>
          <p:cNvPr id="10" name="Freeform 10">
            <a:extLst>
              <a:ext uri="{FF2B5EF4-FFF2-40B4-BE49-F238E27FC236}">
                <a16:creationId xmlns:a16="http://schemas.microsoft.com/office/drawing/2014/main" id="{AE78B682-C16E-F90D-E084-7B175C997523}"/>
              </a:ext>
            </a:extLst>
          </p:cNvPr>
          <p:cNvSpPr/>
          <p:nvPr/>
        </p:nvSpPr>
        <p:spPr>
          <a:xfrm>
            <a:off x="14780472" y="8598304"/>
            <a:ext cx="3507528" cy="1688696"/>
          </a:xfrm>
          <a:custGeom>
            <a:avLst/>
            <a:gdLst/>
            <a:ahLst/>
            <a:cxnLst/>
            <a:rect l="l" t="t" r="r" b="b"/>
            <a:pathLst>
              <a:path w="3507528" h="1688696">
                <a:moveTo>
                  <a:pt x="0" y="0"/>
                </a:moveTo>
                <a:lnTo>
                  <a:pt x="3507528" y="0"/>
                </a:lnTo>
                <a:lnTo>
                  <a:pt x="3507528" y="1688696"/>
                </a:lnTo>
                <a:lnTo>
                  <a:pt x="0" y="1688696"/>
                </a:lnTo>
                <a:lnTo>
                  <a:pt x="0" y="0"/>
                </a:lnTo>
                <a:close/>
              </a:path>
            </a:pathLst>
          </a:custGeom>
          <a:blipFill>
            <a:blip r:embed="rId5"/>
            <a:stretch>
              <a:fillRect l="-21116" r="-19874" b="-67942"/>
            </a:stretch>
          </a:blipFill>
        </p:spPr>
        <p:txBody>
          <a:bodyPr/>
          <a:lstStyle/>
          <a:p>
            <a:endParaRPr lang="en-GB"/>
          </a:p>
        </p:txBody>
      </p:sp>
      <p:sp>
        <p:nvSpPr>
          <p:cNvPr id="14" name="TextBox 15">
            <a:extLst>
              <a:ext uri="{FF2B5EF4-FFF2-40B4-BE49-F238E27FC236}">
                <a16:creationId xmlns:a16="http://schemas.microsoft.com/office/drawing/2014/main" id="{0128D822-D661-E442-12A5-6091793361EA}"/>
              </a:ext>
            </a:extLst>
          </p:cNvPr>
          <p:cNvSpPr txBox="1"/>
          <p:nvPr/>
        </p:nvSpPr>
        <p:spPr>
          <a:xfrm>
            <a:off x="16936759" y="103604"/>
            <a:ext cx="1275041" cy="239296"/>
          </a:xfrm>
          <a:prstGeom prst="rect">
            <a:avLst/>
          </a:prstGeom>
        </p:spPr>
        <p:txBody>
          <a:bodyPr wrap="square" lIns="0" tIns="0" rIns="0" bIns="0" rtlCol="0" anchor="t">
            <a:spAutoFit/>
          </a:bodyPr>
          <a:lstStyle/>
          <a:p>
            <a:pPr algn="ctr">
              <a:lnSpc>
                <a:spcPts val="2099"/>
              </a:lnSpc>
              <a:spcBef>
                <a:spcPct val="0"/>
              </a:spcBef>
            </a:pPr>
            <a:r>
              <a:rPr lang="en-US" sz="1499" dirty="0">
                <a:solidFill>
                  <a:srgbClr val="000000"/>
                </a:solidFill>
                <a:latin typeface="Montserrat Classic"/>
                <a:ea typeface="Montserrat Classic"/>
                <a:cs typeface="Montserrat Classic"/>
                <a:sym typeface="Montserrat Classic"/>
              </a:rPr>
              <a:t>FT Q C53 R2</a:t>
            </a:r>
          </a:p>
        </p:txBody>
      </p:sp>
      <p:sp>
        <p:nvSpPr>
          <p:cNvPr id="15" name="TextBox 23">
            <a:extLst>
              <a:ext uri="{FF2B5EF4-FFF2-40B4-BE49-F238E27FC236}">
                <a16:creationId xmlns:a16="http://schemas.microsoft.com/office/drawing/2014/main" id="{E348E696-CD7B-794D-C6E5-7FF1C8AB054F}"/>
              </a:ext>
            </a:extLst>
          </p:cNvPr>
          <p:cNvSpPr txBox="1"/>
          <p:nvPr/>
        </p:nvSpPr>
        <p:spPr>
          <a:xfrm>
            <a:off x="4208181" y="777520"/>
            <a:ext cx="11870019" cy="934487"/>
          </a:xfrm>
          <a:prstGeom prst="rect">
            <a:avLst/>
          </a:prstGeom>
        </p:spPr>
        <p:txBody>
          <a:bodyPr wrap="square" lIns="0" tIns="0" rIns="0" bIns="0" rtlCol="0" anchor="t">
            <a:spAutoFit/>
          </a:bodyPr>
          <a:lstStyle/>
          <a:p>
            <a:pPr algn="ctr">
              <a:lnSpc>
                <a:spcPts val="8205"/>
              </a:lnSpc>
              <a:spcBef>
                <a:spcPct val="0"/>
              </a:spcBef>
            </a:pPr>
            <a:r>
              <a:rPr lang="en-US" sz="5861" b="1" dirty="0">
                <a:solidFill>
                  <a:srgbClr val="FFFFFF"/>
                </a:solidFill>
                <a:latin typeface="Montserrat Classic Bold"/>
                <a:ea typeface="Montserrat Classic Bold"/>
                <a:cs typeface="Montserrat Classic Bold"/>
                <a:sym typeface="Montserrat Classic Bold"/>
              </a:rPr>
              <a:t>Factors Influencing Climate</a:t>
            </a:r>
          </a:p>
        </p:txBody>
      </p:sp>
      <p:grpSp>
        <p:nvGrpSpPr>
          <p:cNvPr id="8" name="Group 7">
            <a:extLst>
              <a:ext uri="{FF2B5EF4-FFF2-40B4-BE49-F238E27FC236}">
                <a16:creationId xmlns:a16="http://schemas.microsoft.com/office/drawing/2014/main" id="{355FF60A-0DB7-D65A-35ED-B04952C181EE}"/>
              </a:ext>
            </a:extLst>
          </p:cNvPr>
          <p:cNvGrpSpPr/>
          <p:nvPr/>
        </p:nvGrpSpPr>
        <p:grpSpPr>
          <a:xfrm>
            <a:off x="702289" y="3747557"/>
            <a:ext cx="16904126" cy="3697493"/>
            <a:chOff x="702289" y="3747557"/>
            <a:chExt cx="16904126" cy="3697493"/>
          </a:xfrm>
        </p:grpSpPr>
        <p:sp>
          <p:nvSpPr>
            <p:cNvPr id="11" name="Freeform 8">
              <a:extLst>
                <a:ext uri="{FF2B5EF4-FFF2-40B4-BE49-F238E27FC236}">
                  <a16:creationId xmlns:a16="http://schemas.microsoft.com/office/drawing/2014/main" id="{991222B3-A2D2-4EB1-8596-239DC4220B93}"/>
                </a:ext>
              </a:extLst>
            </p:cNvPr>
            <p:cNvSpPr/>
            <p:nvPr/>
          </p:nvSpPr>
          <p:spPr>
            <a:xfrm>
              <a:off x="702289" y="4049093"/>
              <a:ext cx="3252733" cy="3205253"/>
            </a:xfrm>
            <a:custGeom>
              <a:avLst/>
              <a:gdLst/>
              <a:ahLst/>
              <a:cxnLst/>
              <a:rect l="l" t="t" r="r" b="b"/>
              <a:pathLst>
                <a:path w="3252733" h="3205253">
                  <a:moveTo>
                    <a:pt x="0" y="0"/>
                  </a:moveTo>
                  <a:lnTo>
                    <a:pt x="3252732" y="0"/>
                  </a:lnTo>
                  <a:lnTo>
                    <a:pt x="3252732" y="3205253"/>
                  </a:lnTo>
                  <a:lnTo>
                    <a:pt x="0" y="3205253"/>
                  </a:lnTo>
                  <a:lnTo>
                    <a:pt x="0" y="0"/>
                  </a:lnTo>
                  <a:close/>
                </a:path>
              </a:pathLst>
            </a:custGeom>
            <a:blipFill>
              <a:blip r:embed="rId6"/>
              <a:stretch>
                <a:fillRect r="-1459" b="-2962"/>
              </a:stretch>
            </a:blipFill>
          </p:spPr>
          <p:txBody>
            <a:bodyPr/>
            <a:lstStyle/>
            <a:p>
              <a:endParaRPr lang="en-GB"/>
            </a:p>
          </p:txBody>
        </p:sp>
        <p:sp>
          <p:nvSpPr>
            <p:cNvPr id="12" name="TextBox 11">
              <a:extLst>
                <a:ext uri="{FF2B5EF4-FFF2-40B4-BE49-F238E27FC236}">
                  <a16:creationId xmlns:a16="http://schemas.microsoft.com/office/drawing/2014/main" id="{F23C401A-CAE5-DF42-7C67-FE9EF8358341}"/>
                </a:ext>
              </a:extLst>
            </p:cNvPr>
            <p:cNvSpPr txBox="1"/>
            <p:nvPr/>
          </p:nvSpPr>
          <p:spPr>
            <a:xfrm>
              <a:off x="4531273" y="3747557"/>
              <a:ext cx="13075142" cy="1704342"/>
            </a:xfrm>
            <a:prstGeom prst="rect">
              <a:avLst/>
            </a:prstGeom>
          </p:spPr>
          <p:txBody>
            <a:bodyPr lIns="0" tIns="0" rIns="0" bIns="0" rtlCol="0" anchor="t">
              <a:spAutoFit/>
            </a:bodyPr>
            <a:lstStyle/>
            <a:p>
              <a:pPr algn="ctr">
                <a:lnSpc>
                  <a:spcPts val="6859"/>
                </a:lnSpc>
                <a:spcBef>
                  <a:spcPct val="0"/>
                </a:spcBef>
              </a:pPr>
              <a:r>
                <a:rPr lang="en-US" sz="4899" b="1" dirty="0">
                  <a:solidFill>
                    <a:srgbClr val="000000"/>
                  </a:solidFill>
                  <a:latin typeface="Montserrat Classic Bold"/>
                  <a:ea typeface="Montserrat Classic Bold"/>
                  <a:cs typeface="Montserrat Classic Bold"/>
                  <a:sym typeface="Montserrat Classic Bold"/>
                </a:rPr>
                <a:t>These lessons have been produced by </a:t>
              </a:r>
              <a:r>
                <a:rPr lang="en-US" sz="4899" b="1" u="sng" dirty="0">
                  <a:solidFill>
                    <a:srgbClr val="1C78B6"/>
                  </a:solidFill>
                  <a:latin typeface="Montserrat Classic Bold"/>
                  <a:ea typeface="Montserrat Classic Bold"/>
                  <a:cs typeface="Montserrat Classic Bold"/>
                  <a:sym typeface="Montserrat Classic Bold"/>
                  <a:hlinkClick r:id="rId7" tooltip="https://thefloodhubpeople.co.uk"/>
                </a:rPr>
                <a:t>The Flood Hub People</a:t>
              </a:r>
              <a:r>
                <a:rPr lang="en-US" sz="4899" b="1" dirty="0">
                  <a:solidFill>
                    <a:srgbClr val="000000"/>
                  </a:solidFill>
                  <a:latin typeface="Montserrat Classic Bold"/>
                  <a:ea typeface="Montserrat Classic Bold"/>
                  <a:cs typeface="Montserrat Classic Bold"/>
                  <a:sym typeface="Montserrat Classic Bold"/>
                </a:rPr>
                <a:t> for The Flood Hub.</a:t>
              </a:r>
            </a:p>
          </p:txBody>
        </p:sp>
        <p:sp>
          <p:nvSpPr>
            <p:cNvPr id="16" name="TextBox 12">
              <a:extLst>
                <a:ext uri="{FF2B5EF4-FFF2-40B4-BE49-F238E27FC236}">
                  <a16:creationId xmlns:a16="http://schemas.microsoft.com/office/drawing/2014/main" id="{4483DCE2-22B1-8AE4-D725-04AEBDE81991}"/>
                </a:ext>
              </a:extLst>
            </p:cNvPr>
            <p:cNvSpPr txBox="1"/>
            <p:nvPr/>
          </p:nvSpPr>
          <p:spPr>
            <a:xfrm>
              <a:off x="5200931" y="6183939"/>
              <a:ext cx="11735828" cy="1261111"/>
            </a:xfrm>
            <a:prstGeom prst="rect">
              <a:avLst/>
            </a:prstGeom>
          </p:spPr>
          <p:txBody>
            <a:bodyPr lIns="0" tIns="0" rIns="0" bIns="0" rtlCol="0" anchor="t">
              <a:spAutoFit/>
            </a:bodyPr>
            <a:lstStyle/>
            <a:p>
              <a:pPr algn="ctr">
                <a:lnSpc>
                  <a:spcPts val="5039"/>
                </a:lnSpc>
                <a:spcBef>
                  <a:spcPct val="0"/>
                </a:spcBef>
              </a:pPr>
              <a:r>
                <a:rPr lang="en-US" sz="3599" b="1" dirty="0">
                  <a:solidFill>
                    <a:srgbClr val="000000"/>
                  </a:solidFill>
                  <a:latin typeface="Montserrat Classic Bold"/>
                  <a:ea typeface="Montserrat Classic Bold"/>
                  <a:cs typeface="Montserrat Classic Bold"/>
                  <a:sym typeface="Montserrat Classic Bold"/>
                </a:rPr>
                <a:t>Scan the QR code to access our Learning section. Or visit here: </a:t>
              </a:r>
              <a:r>
                <a:rPr lang="en-US" sz="3599" b="1" u="sng" dirty="0">
                  <a:solidFill>
                    <a:srgbClr val="1C78B6"/>
                  </a:solidFill>
                  <a:latin typeface="Montserrat Classic Bold"/>
                  <a:ea typeface="Montserrat Classic Bold"/>
                  <a:cs typeface="Montserrat Classic Bold"/>
                  <a:sym typeface="Montserrat Classic Bold"/>
                  <a:hlinkClick r:id="rId8" tooltip="https://thefloodhub.co.uk/learning/"/>
                </a:rPr>
                <a:t>https://thefloodhub.co.uk/learning/</a:t>
              </a:r>
            </a:p>
          </p:txBody>
        </p:sp>
      </p:grpSp>
    </p:spTree>
    <p:extLst>
      <p:ext uri="{BB962C8B-B14F-4D97-AF65-F5344CB8AC3E}">
        <p14:creationId xmlns:p14="http://schemas.microsoft.com/office/powerpoint/2010/main" val="1564280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139650"/>
            <a:ext cx="18775720" cy="13720367"/>
            <a:chOff x="0" y="0"/>
            <a:chExt cx="25034293" cy="18293822"/>
          </a:xfrm>
        </p:grpSpPr>
        <p:sp>
          <p:nvSpPr>
            <p:cNvPr id="3" name="Freeform 3"/>
            <p:cNvSpPr/>
            <p:nvPr/>
          </p:nvSpPr>
          <p:spPr>
            <a:xfrm>
              <a:off x="431803" y="0"/>
              <a:ext cx="23952197" cy="18293822"/>
            </a:xfrm>
            <a:custGeom>
              <a:avLst/>
              <a:gdLst/>
              <a:ahLst/>
              <a:cxnLst/>
              <a:rect l="l" t="t" r="r" b="b"/>
              <a:pathLst>
                <a:path w="23952197" h="18293822">
                  <a:moveTo>
                    <a:pt x="0" y="0"/>
                  </a:moveTo>
                  <a:lnTo>
                    <a:pt x="23952197" y="0"/>
                  </a:lnTo>
                  <a:lnTo>
                    <a:pt x="23952197" y="18293822"/>
                  </a:lnTo>
                  <a:lnTo>
                    <a:pt x="0" y="18293822"/>
                  </a:lnTo>
                  <a:lnTo>
                    <a:pt x="0" y="0"/>
                  </a:lnTo>
                  <a:close/>
                </a:path>
              </a:pathLst>
            </a:custGeom>
            <a:blipFill>
              <a:blip r:embed="rId2">
                <a:alphaModFix amt="10999"/>
              </a:blip>
              <a:stretch>
                <a:fillRect b="-30930"/>
              </a:stretch>
            </a:blipFill>
          </p:spPr>
          <p:txBody>
            <a:bodyPr/>
            <a:lstStyle/>
            <a:p>
              <a:endParaRPr lang="en-GB"/>
            </a:p>
          </p:txBody>
        </p:sp>
        <p:grpSp>
          <p:nvGrpSpPr>
            <p:cNvPr id="4" name="Group 4"/>
            <p:cNvGrpSpPr/>
            <p:nvPr/>
          </p:nvGrpSpPr>
          <p:grpSpPr>
            <a:xfrm>
              <a:off x="0" y="4572816"/>
              <a:ext cx="25034293" cy="2148369"/>
              <a:chOff x="0" y="-142875"/>
              <a:chExt cx="7425681" cy="637250"/>
            </a:xfrm>
          </p:grpSpPr>
          <p:sp>
            <p:nvSpPr>
              <p:cNvPr id="5" name="Freeform 5"/>
              <p:cNvSpPr/>
              <p:nvPr/>
            </p:nvSpPr>
            <p:spPr>
              <a:xfrm>
                <a:off x="0" y="0"/>
                <a:ext cx="7425681" cy="494375"/>
              </a:xfrm>
              <a:custGeom>
                <a:avLst/>
                <a:gdLst/>
                <a:ahLst/>
                <a:cxnLst/>
                <a:rect l="l" t="t" r="r" b="b"/>
                <a:pathLst>
                  <a:path w="7425681" h="494375">
                    <a:moveTo>
                      <a:pt x="0" y="0"/>
                    </a:moveTo>
                    <a:lnTo>
                      <a:pt x="7425681" y="0"/>
                    </a:lnTo>
                    <a:lnTo>
                      <a:pt x="7425681" y="494375"/>
                    </a:lnTo>
                    <a:lnTo>
                      <a:pt x="0" y="494375"/>
                    </a:lnTo>
                    <a:close/>
                  </a:path>
                </a:pathLst>
              </a:custGeom>
              <a:solidFill>
                <a:srgbClr val="1C78B6"/>
              </a:solidFill>
            </p:spPr>
            <p:txBody>
              <a:bodyPr/>
              <a:lstStyle/>
              <a:p>
                <a:endParaRPr lang="en-GB"/>
              </a:p>
            </p:txBody>
          </p:sp>
          <p:sp>
            <p:nvSpPr>
              <p:cNvPr id="6" name="TextBox 6"/>
              <p:cNvSpPr txBox="1"/>
              <p:nvPr/>
            </p:nvSpPr>
            <p:spPr>
              <a:xfrm>
                <a:off x="0" y="-142875"/>
                <a:ext cx="7425681" cy="637250"/>
              </a:xfrm>
              <a:prstGeom prst="rect">
                <a:avLst/>
              </a:prstGeom>
            </p:spPr>
            <p:txBody>
              <a:bodyPr lIns="50800" tIns="50800" rIns="50800" bIns="50800" rtlCol="0" anchor="ctr"/>
              <a:lstStyle/>
              <a:p>
                <a:pPr algn="ctr">
                  <a:lnSpc>
                    <a:spcPts val="10499"/>
                  </a:lnSpc>
                </a:pPr>
                <a:endParaRPr/>
              </a:p>
            </p:txBody>
          </p:sp>
        </p:grpSp>
        <p:sp>
          <p:nvSpPr>
            <p:cNvPr id="7" name="Freeform 7"/>
            <p:cNvSpPr/>
            <p:nvPr/>
          </p:nvSpPr>
          <p:spPr>
            <a:xfrm>
              <a:off x="1927422" y="4375554"/>
              <a:ext cx="3119787" cy="3115887"/>
            </a:xfrm>
            <a:custGeom>
              <a:avLst/>
              <a:gdLst/>
              <a:ahLst/>
              <a:cxnLst/>
              <a:rect l="l" t="t" r="r" b="b"/>
              <a:pathLst>
                <a:path w="3119787" h="3115887">
                  <a:moveTo>
                    <a:pt x="0" y="0"/>
                  </a:moveTo>
                  <a:lnTo>
                    <a:pt x="3119787" y="0"/>
                  </a:lnTo>
                  <a:lnTo>
                    <a:pt x="3119787" y="3115887"/>
                  </a:lnTo>
                  <a:lnTo>
                    <a:pt x="0" y="3115887"/>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GB"/>
            </a:p>
          </p:txBody>
        </p:sp>
      </p:grpSp>
      <p:sp>
        <p:nvSpPr>
          <p:cNvPr id="9" name="TextBox 9"/>
          <p:cNvSpPr txBox="1"/>
          <p:nvPr/>
        </p:nvSpPr>
        <p:spPr>
          <a:xfrm>
            <a:off x="2290025" y="2074904"/>
            <a:ext cx="13707949" cy="1057275"/>
          </a:xfrm>
          <a:prstGeom prst="rect">
            <a:avLst/>
          </a:prstGeom>
        </p:spPr>
        <p:txBody>
          <a:bodyPr lIns="0" tIns="0" rIns="0" bIns="0" rtlCol="0" anchor="t">
            <a:spAutoFit/>
          </a:bodyPr>
          <a:lstStyle/>
          <a:p>
            <a:pPr algn="ctr">
              <a:lnSpc>
                <a:spcPts val="4200"/>
              </a:lnSpc>
              <a:spcBef>
                <a:spcPct val="0"/>
              </a:spcBef>
            </a:pPr>
            <a:r>
              <a:rPr lang="en-US" sz="3000" dirty="0">
                <a:solidFill>
                  <a:srgbClr val="000000"/>
                </a:solidFill>
                <a:latin typeface="Montserrat Classic"/>
                <a:ea typeface="Montserrat Classic"/>
                <a:cs typeface="Montserrat Classic"/>
                <a:sym typeface="Montserrat Classic"/>
              </a:rPr>
              <a:t>There are many factors that influence climate.</a:t>
            </a:r>
          </a:p>
          <a:p>
            <a:pPr algn="ctr">
              <a:lnSpc>
                <a:spcPts val="4200"/>
              </a:lnSpc>
              <a:spcBef>
                <a:spcPct val="0"/>
              </a:spcBef>
            </a:pPr>
            <a:r>
              <a:rPr lang="en-US" sz="3000" dirty="0">
                <a:solidFill>
                  <a:srgbClr val="000000"/>
                </a:solidFill>
                <a:latin typeface="Montserrat Classic"/>
                <a:ea typeface="Montserrat Classic"/>
                <a:cs typeface="Montserrat Classic"/>
                <a:sym typeface="Montserrat Classic"/>
              </a:rPr>
              <a:t> Take a look at the images – can you guess what each one represents?</a:t>
            </a:r>
          </a:p>
        </p:txBody>
      </p:sp>
      <p:grpSp>
        <p:nvGrpSpPr>
          <p:cNvPr id="10" name="Group 10"/>
          <p:cNvGrpSpPr/>
          <p:nvPr/>
        </p:nvGrpSpPr>
        <p:grpSpPr>
          <a:xfrm>
            <a:off x="0" y="7097612"/>
            <a:ext cx="5276813" cy="3189388"/>
            <a:chOff x="0" y="0"/>
            <a:chExt cx="7035751" cy="4252516"/>
          </a:xfrm>
        </p:grpSpPr>
        <p:sp>
          <p:nvSpPr>
            <p:cNvPr id="11" name="TextBox 11"/>
            <p:cNvSpPr txBox="1"/>
            <p:nvPr/>
          </p:nvSpPr>
          <p:spPr>
            <a:xfrm>
              <a:off x="1647696" y="1818167"/>
              <a:ext cx="1910876" cy="201608"/>
            </a:xfrm>
            <a:prstGeom prst="rect">
              <a:avLst/>
            </a:prstGeom>
          </p:spPr>
          <p:txBody>
            <a:bodyPr lIns="0" tIns="0" rIns="0" bIns="0" rtlCol="0" anchor="t">
              <a:spAutoFit/>
            </a:bodyPr>
            <a:lstStyle/>
            <a:p>
              <a:pPr algn="ctr">
                <a:lnSpc>
                  <a:spcPts val="1204"/>
                </a:lnSpc>
              </a:pPr>
              <a:r>
                <a:rPr lang="en-US" sz="860">
                  <a:solidFill>
                    <a:srgbClr val="000000"/>
                  </a:solidFill>
                  <a:latin typeface="Montserrat Classic"/>
                  <a:ea typeface="Montserrat Classic"/>
                  <a:cs typeface="Montserrat Classic"/>
                  <a:sym typeface="Montserrat Classic"/>
                </a:rPr>
                <a:t>Short Distance</a:t>
              </a:r>
            </a:p>
          </p:txBody>
        </p:sp>
        <p:sp>
          <p:nvSpPr>
            <p:cNvPr id="12" name="AutoShape 12"/>
            <p:cNvSpPr/>
            <p:nvPr/>
          </p:nvSpPr>
          <p:spPr>
            <a:xfrm>
              <a:off x="199804" y="455778"/>
              <a:ext cx="4375364" cy="0"/>
            </a:xfrm>
            <a:prstGeom prst="line">
              <a:avLst/>
            </a:prstGeom>
            <a:ln w="20269" cap="flat">
              <a:solidFill>
                <a:srgbClr val="000000"/>
              </a:solidFill>
              <a:prstDash val="solid"/>
              <a:headEnd type="none" w="sm" len="sm"/>
              <a:tailEnd type="none" w="sm" len="sm"/>
            </a:ln>
          </p:spPr>
          <p:txBody>
            <a:bodyPr/>
            <a:lstStyle/>
            <a:p>
              <a:endParaRPr lang="en-GB"/>
            </a:p>
          </p:txBody>
        </p:sp>
        <p:sp>
          <p:nvSpPr>
            <p:cNvPr id="13" name="AutoShape 13"/>
            <p:cNvSpPr/>
            <p:nvPr/>
          </p:nvSpPr>
          <p:spPr>
            <a:xfrm>
              <a:off x="199804" y="654387"/>
              <a:ext cx="3889450" cy="0"/>
            </a:xfrm>
            <a:prstGeom prst="line">
              <a:avLst/>
            </a:prstGeom>
            <a:ln w="20269" cap="flat">
              <a:solidFill>
                <a:srgbClr val="000000"/>
              </a:solidFill>
              <a:prstDash val="solid"/>
              <a:headEnd type="none" w="sm" len="sm"/>
              <a:tailEnd type="none" w="sm" len="sm"/>
            </a:ln>
          </p:spPr>
          <p:txBody>
            <a:bodyPr/>
            <a:lstStyle/>
            <a:p>
              <a:endParaRPr lang="en-GB"/>
            </a:p>
          </p:txBody>
        </p:sp>
        <p:sp>
          <p:nvSpPr>
            <p:cNvPr id="14" name="AutoShape 14"/>
            <p:cNvSpPr/>
            <p:nvPr/>
          </p:nvSpPr>
          <p:spPr>
            <a:xfrm>
              <a:off x="199804" y="846796"/>
              <a:ext cx="3568725" cy="0"/>
            </a:xfrm>
            <a:prstGeom prst="line">
              <a:avLst/>
            </a:prstGeom>
            <a:ln w="20269" cap="flat">
              <a:solidFill>
                <a:srgbClr val="000000"/>
              </a:solidFill>
              <a:prstDash val="solid"/>
              <a:headEnd type="none" w="sm" len="sm"/>
              <a:tailEnd type="none" w="sm" len="sm"/>
            </a:ln>
          </p:spPr>
          <p:txBody>
            <a:bodyPr/>
            <a:lstStyle/>
            <a:p>
              <a:endParaRPr lang="en-GB"/>
            </a:p>
          </p:txBody>
        </p:sp>
        <p:sp>
          <p:nvSpPr>
            <p:cNvPr id="15" name="AutoShape 15"/>
            <p:cNvSpPr/>
            <p:nvPr/>
          </p:nvSpPr>
          <p:spPr>
            <a:xfrm>
              <a:off x="831214" y="2050134"/>
              <a:ext cx="2749034" cy="0"/>
            </a:xfrm>
            <a:prstGeom prst="line">
              <a:avLst/>
            </a:prstGeom>
            <a:ln w="20269" cap="flat">
              <a:solidFill>
                <a:srgbClr val="000000"/>
              </a:solidFill>
              <a:prstDash val="solid"/>
              <a:headEnd type="none" w="sm" len="sm"/>
              <a:tailEnd type="none" w="sm" len="sm"/>
            </a:ln>
          </p:spPr>
          <p:txBody>
            <a:bodyPr/>
            <a:lstStyle/>
            <a:p>
              <a:endParaRPr lang="en-GB"/>
            </a:p>
          </p:txBody>
        </p:sp>
        <p:sp>
          <p:nvSpPr>
            <p:cNvPr id="16" name="AutoShape 16"/>
            <p:cNvSpPr/>
            <p:nvPr/>
          </p:nvSpPr>
          <p:spPr>
            <a:xfrm>
              <a:off x="835247" y="2174899"/>
              <a:ext cx="2749034" cy="0"/>
            </a:xfrm>
            <a:prstGeom prst="line">
              <a:avLst/>
            </a:prstGeom>
            <a:ln w="20269" cap="flat">
              <a:solidFill>
                <a:srgbClr val="000000"/>
              </a:solidFill>
              <a:prstDash val="solid"/>
              <a:headEnd type="none" w="sm" len="sm"/>
              <a:tailEnd type="none" w="sm" len="sm"/>
            </a:ln>
          </p:spPr>
          <p:txBody>
            <a:bodyPr/>
            <a:lstStyle/>
            <a:p>
              <a:endParaRPr lang="en-GB"/>
            </a:p>
          </p:txBody>
        </p:sp>
        <p:sp>
          <p:nvSpPr>
            <p:cNvPr id="17" name="AutoShape 17"/>
            <p:cNvSpPr/>
            <p:nvPr/>
          </p:nvSpPr>
          <p:spPr>
            <a:xfrm>
              <a:off x="839280" y="2305772"/>
              <a:ext cx="2749034" cy="0"/>
            </a:xfrm>
            <a:prstGeom prst="line">
              <a:avLst/>
            </a:prstGeom>
            <a:ln w="20269" cap="flat">
              <a:solidFill>
                <a:srgbClr val="000000"/>
              </a:solidFill>
              <a:prstDash val="solid"/>
              <a:headEnd type="none" w="sm" len="sm"/>
              <a:tailEnd type="none" w="sm" len="sm"/>
            </a:ln>
          </p:spPr>
          <p:txBody>
            <a:bodyPr/>
            <a:lstStyle/>
            <a:p>
              <a:endParaRPr lang="en-GB"/>
            </a:p>
          </p:txBody>
        </p:sp>
        <p:grpSp>
          <p:nvGrpSpPr>
            <p:cNvPr id="18" name="Group 18"/>
            <p:cNvGrpSpPr/>
            <p:nvPr/>
          </p:nvGrpSpPr>
          <p:grpSpPr>
            <a:xfrm>
              <a:off x="2783235" y="0"/>
              <a:ext cx="4252516" cy="4252516"/>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F80E5">
                  <a:alpha val="37647"/>
                </a:srgbClr>
              </a:solidFill>
            </p:spPr>
            <p:txBody>
              <a:bodyPr/>
              <a:lstStyle/>
              <a:p>
                <a:endParaRPr lang="en-GB"/>
              </a:p>
            </p:txBody>
          </p:sp>
          <p:sp>
            <p:nvSpPr>
              <p:cNvPr id="20" name="TextBox 20"/>
              <p:cNvSpPr txBox="1"/>
              <p:nvPr/>
            </p:nvSpPr>
            <p:spPr>
              <a:xfrm>
                <a:off x="76200" y="47625"/>
                <a:ext cx="660400" cy="688975"/>
              </a:xfrm>
              <a:prstGeom prst="rect">
                <a:avLst/>
              </a:prstGeom>
            </p:spPr>
            <p:txBody>
              <a:bodyPr lIns="27389" tIns="27389" rIns="27389" bIns="27389" rtlCol="0" anchor="ctr"/>
              <a:lstStyle/>
              <a:p>
                <a:pPr algn="ctr">
                  <a:lnSpc>
                    <a:spcPts val="2240"/>
                  </a:lnSpc>
                </a:pPr>
                <a:endParaRPr/>
              </a:p>
            </p:txBody>
          </p:sp>
        </p:grpSp>
        <p:sp>
          <p:nvSpPr>
            <p:cNvPr id="21" name="Freeform 21"/>
            <p:cNvSpPr/>
            <p:nvPr/>
          </p:nvSpPr>
          <p:spPr>
            <a:xfrm rot="110295">
              <a:off x="3227252" y="417529"/>
              <a:ext cx="3364481" cy="3364481"/>
            </a:xfrm>
            <a:custGeom>
              <a:avLst/>
              <a:gdLst/>
              <a:ahLst/>
              <a:cxnLst/>
              <a:rect l="l" t="t" r="r" b="b"/>
              <a:pathLst>
                <a:path w="3364481" h="3364481">
                  <a:moveTo>
                    <a:pt x="0" y="0"/>
                  </a:moveTo>
                  <a:lnTo>
                    <a:pt x="3364481" y="0"/>
                  </a:lnTo>
                  <a:lnTo>
                    <a:pt x="3364481" y="3364481"/>
                  </a:lnTo>
                  <a:lnTo>
                    <a:pt x="0" y="3364481"/>
                  </a:lnTo>
                  <a:lnTo>
                    <a:pt x="0" y="0"/>
                  </a:lnTo>
                  <a:close/>
                </a:path>
              </a:pathLst>
            </a:custGeom>
            <a:blipFill>
              <a:blip r:embed="rId4"/>
              <a:stretch>
                <a:fillRect/>
              </a:stretch>
            </a:blipFill>
          </p:spPr>
          <p:txBody>
            <a:bodyPr/>
            <a:lstStyle/>
            <a:p>
              <a:endParaRPr lang="en-GB"/>
            </a:p>
          </p:txBody>
        </p:sp>
        <p:sp>
          <p:nvSpPr>
            <p:cNvPr id="22" name="Freeform 22"/>
            <p:cNvSpPr/>
            <p:nvPr/>
          </p:nvSpPr>
          <p:spPr>
            <a:xfrm>
              <a:off x="3292591" y="482510"/>
              <a:ext cx="3233803" cy="3233803"/>
            </a:xfrm>
            <a:custGeom>
              <a:avLst/>
              <a:gdLst/>
              <a:ahLst/>
              <a:cxnLst/>
              <a:rect l="l" t="t" r="r" b="b"/>
              <a:pathLst>
                <a:path w="3233803" h="3233803">
                  <a:moveTo>
                    <a:pt x="0" y="0"/>
                  </a:moveTo>
                  <a:lnTo>
                    <a:pt x="3233804" y="0"/>
                  </a:lnTo>
                  <a:lnTo>
                    <a:pt x="3233804" y="3233803"/>
                  </a:lnTo>
                  <a:lnTo>
                    <a:pt x="0" y="3233803"/>
                  </a:lnTo>
                  <a:lnTo>
                    <a:pt x="0" y="0"/>
                  </a:lnTo>
                  <a:close/>
                </a:path>
              </a:pathLst>
            </a:custGeom>
            <a:blipFill>
              <a:blip>
                <a:alphaModFix amt="59000"/>
                <a:extLst>
                  <a:ext uri="{96DAC541-7B7A-43D3-8B79-37D633B846F1}">
                    <asvg:svgBlip xmlns:asvg="http://schemas.microsoft.com/office/drawing/2016/SVG/main" r:embed="rId5"/>
                  </a:ext>
                </a:extLst>
              </a:blip>
              <a:stretch>
                <a:fillRect/>
              </a:stretch>
            </a:blipFill>
          </p:spPr>
          <p:txBody>
            <a:bodyPr/>
            <a:lstStyle/>
            <a:p>
              <a:endParaRPr lang="en-GB"/>
            </a:p>
          </p:txBody>
        </p:sp>
        <p:sp>
          <p:nvSpPr>
            <p:cNvPr id="23" name="Freeform 23"/>
            <p:cNvSpPr/>
            <p:nvPr/>
          </p:nvSpPr>
          <p:spPr>
            <a:xfrm rot="-1707020">
              <a:off x="3809613" y="643917"/>
              <a:ext cx="851877" cy="244721"/>
            </a:xfrm>
            <a:custGeom>
              <a:avLst/>
              <a:gdLst/>
              <a:ahLst/>
              <a:cxnLst/>
              <a:rect l="l" t="t" r="r" b="b"/>
              <a:pathLst>
                <a:path w="851877" h="244721">
                  <a:moveTo>
                    <a:pt x="0" y="0"/>
                  </a:moveTo>
                  <a:lnTo>
                    <a:pt x="851877" y="0"/>
                  </a:lnTo>
                  <a:lnTo>
                    <a:pt x="851877" y="244721"/>
                  </a:lnTo>
                  <a:lnTo>
                    <a:pt x="0" y="244721"/>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GB"/>
            </a:p>
          </p:txBody>
        </p:sp>
        <p:sp>
          <p:nvSpPr>
            <p:cNvPr id="24" name="Freeform 24"/>
            <p:cNvSpPr/>
            <p:nvPr/>
          </p:nvSpPr>
          <p:spPr>
            <a:xfrm rot="-5469773">
              <a:off x="3116628" y="2127558"/>
              <a:ext cx="429509" cy="123386"/>
            </a:xfrm>
            <a:custGeom>
              <a:avLst/>
              <a:gdLst/>
              <a:ahLst/>
              <a:cxnLst/>
              <a:rect l="l" t="t" r="r" b="b"/>
              <a:pathLst>
                <a:path w="429509" h="123386">
                  <a:moveTo>
                    <a:pt x="0" y="0"/>
                  </a:moveTo>
                  <a:lnTo>
                    <a:pt x="429509" y="0"/>
                  </a:lnTo>
                  <a:lnTo>
                    <a:pt x="429509" y="123387"/>
                  </a:lnTo>
                  <a:lnTo>
                    <a:pt x="0" y="123387"/>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GB"/>
            </a:p>
          </p:txBody>
        </p:sp>
        <p:sp>
          <p:nvSpPr>
            <p:cNvPr id="25" name="TextBox 25"/>
            <p:cNvSpPr txBox="1"/>
            <p:nvPr/>
          </p:nvSpPr>
          <p:spPr>
            <a:xfrm>
              <a:off x="2603133" y="427203"/>
              <a:ext cx="1910876" cy="201608"/>
            </a:xfrm>
            <a:prstGeom prst="rect">
              <a:avLst/>
            </a:prstGeom>
          </p:spPr>
          <p:txBody>
            <a:bodyPr lIns="0" tIns="0" rIns="0" bIns="0" rtlCol="0" anchor="t">
              <a:spAutoFit/>
            </a:bodyPr>
            <a:lstStyle/>
            <a:p>
              <a:pPr algn="ctr">
                <a:lnSpc>
                  <a:spcPts val="1204"/>
                </a:lnSpc>
              </a:pPr>
              <a:r>
                <a:rPr lang="en-US" sz="860">
                  <a:solidFill>
                    <a:srgbClr val="000000"/>
                  </a:solidFill>
                  <a:latin typeface="Montserrat Classic"/>
                  <a:ea typeface="Montserrat Classic"/>
                  <a:cs typeface="Montserrat Classic"/>
                  <a:sym typeface="Montserrat Classic"/>
                </a:rPr>
                <a:t>Long Distance</a:t>
              </a:r>
            </a:p>
          </p:txBody>
        </p:sp>
        <p:sp>
          <p:nvSpPr>
            <p:cNvPr id="26" name="TextBox 26"/>
            <p:cNvSpPr txBox="1"/>
            <p:nvPr/>
          </p:nvSpPr>
          <p:spPr>
            <a:xfrm rot="-1909718">
              <a:off x="3920652" y="704546"/>
              <a:ext cx="846565" cy="260221"/>
            </a:xfrm>
            <a:prstGeom prst="rect">
              <a:avLst/>
            </a:prstGeom>
          </p:spPr>
          <p:txBody>
            <a:bodyPr lIns="0" tIns="0" rIns="0" bIns="0" rtlCol="0" anchor="t">
              <a:spAutoFit/>
            </a:bodyPr>
            <a:lstStyle/>
            <a:p>
              <a:pPr algn="ctr">
                <a:lnSpc>
                  <a:spcPts val="1204"/>
                </a:lnSpc>
              </a:pPr>
              <a:r>
                <a:rPr lang="en-US" sz="860">
                  <a:solidFill>
                    <a:srgbClr val="000000"/>
                  </a:solidFill>
                  <a:latin typeface="Montserrat Classic"/>
                  <a:ea typeface="Montserrat Classic"/>
                  <a:cs typeface="Montserrat Classic"/>
                  <a:sym typeface="Montserrat Classic"/>
                </a:rPr>
                <a:t>Large Area </a:t>
              </a:r>
            </a:p>
          </p:txBody>
        </p:sp>
        <p:sp>
          <p:nvSpPr>
            <p:cNvPr id="27" name="TextBox 27"/>
            <p:cNvSpPr txBox="1"/>
            <p:nvPr/>
          </p:nvSpPr>
          <p:spPr>
            <a:xfrm rot="-5400000">
              <a:off x="3018608" y="2032518"/>
              <a:ext cx="843978" cy="230122"/>
            </a:xfrm>
            <a:prstGeom prst="rect">
              <a:avLst/>
            </a:prstGeom>
          </p:spPr>
          <p:txBody>
            <a:bodyPr lIns="0" tIns="0" rIns="0" bIns="0" rtlCol="0" anchor="t">
              <a:spAutoFit/>
            </a:bodyPr>
            <a:lstStyle/>
            <a:p>
              <a:pPr algn="ctr">
                <a:lnSpc>
                  <a:spcPts val="1204"/>
                </a:lnSpc>
              </a:pPr>
              <a:r>
                <a:rPr lang="en-US" sz="860">
                  <a:solidFill>
                    <a:srgbClr val="000000"/>
                  </a:solidFill>
                  <a:latin typeface="Montserrat Classic"/>
                  <a:ea typeface="Montserrat Classic"/>
                  <a:cs typeface="Montserrat Classic"/>
                  <a:sym typeface="Montserrat Classic"/>
                </a:rPr>
                <a:t>Small Area </a:t>
              </a:r>
            </a:p>
          </p:txBody>
        </p:sp>
        <p:sp>
          <p:nvSpPr>
            <p:cNvPr id="28" name="TextBox 28"/>
            <p:cNvSpPr txBox="1"/>
            <p:nvPr/>
          </p:nvSpPr>
          <p:spPr>
            <a:xfrm rot="1003806">
              <a:off x="4928848" y="165625"/>
              <a:ext cx="939822" cy="278312"/>
            </a:xfrm>
            <a:prstGeom prst="rect">
              <a:avLst/>
            </a:prstGeom>
          </p:spPr>
          <p:txBody>
            <a:bodyPr lIns="0" tIns="0" rIns="0" bIns="0" rtlCol="0" anchor="t">
              <a:spAutoFit/>
            </a:bodyPr>
            <a:lstStyle/>
            <a:p>
              <a:pPr algn="ctr">
                <a:lnSpc>
                  <a:spcPts val="1204"/>
                </a:lnSpc>
              </a:pPr>
              <a:r>
                <a:rPr lang="en-US" sz="860">
                  <a:solidFill>
                    <a:srgbClr val="000000"/>
                  </a:solidFill>
                  <a:latin typeface="Montserrat Classic"/>
                  <a:ea typeface="Montserrat Classic"/>
                  <a:cs typeface="Montserrat Classic"/>
                  <a:sym typeface="Montserrat Classic"/>
                </a:rPr>
                <a:t>Atmosphere</a:t>
              </a:r>
            </a:p>
          </p:txBody>
        </p:sp>
        <p:sp>
          <p:nvSpPr>
            <p:cNvPr id="29" name="Freeform 29"/>
            <p:cNvSpPr/>
            <p:nvPr/>
          </p:nvSpPr>
          <p:spPr>
            <a:xfrm>
              <a:off x="0" y="209441"/>
              <a:ext cx="1826133" cy="3620667"/>
            </a:xfrm>
            <a:custGeom>
              <a:avLst/>
              <a:gdLst/>
              <a:ahLst/>
              <a:cxnLst/>
              <a:rect l="l" t="t" r="r" b="b"/>
              <a:pathLst>
                <a:path w="1826133" h="3620667">
                  <a:moveTo>
                    <a:pt x="0" y="0"/>
                  </a:moveTo>
                  <a:lnTo>
                    <a:pt x="1826133" y="0"/>
                  </a:lnTo>
                  <a:lnTo>
                    <a:pt x="1826133" y="3620667"/>
                  </a:lnTo>
                  <a:lnTo>
                    <a:pt x="0" y="3620667"/>
                  </a:lnTo>
                  <a:lnTo>
                    <a:pt x="0" y="0"/>
                  </a:lnTo>
                  <a:close/>
                </a:path>
              </a:pathLst>
            </a:custGeom>
            <a:blipFill>
              <a:blip>
                <a:extLst>
                  <a:ext uri="{96DAC541-7B7A-43D3-8B79-37D633B846F1}">
                    <asvg:svgBlip xmlns:asvg="http://schemas.microsoft.com/office/drawing/2016/SVG/main" r:embed="rId7"/>
                  </a:ext>
                </a:extLst>
              </a:blip>
              <a:stretch>
                <a:fillRect l="-98269"/>
              </a:stretch>
            </a:blipFill>
          </p:spPr>
          <p:txBody>
            <a:bodyPr/>
            <a:lstStyle/>
            <a:p>
              <a:endParaRPr lang="en-GB"/>
            </a:p>
          </p:txBody>
        </p:sp>
      </p:grpSp>
      <p:grpSp>
        <p:nvGrpSpPr>
          <p:cNvPr id="30" name="Group 30"/>
          <p:cNvGrpSpPr/>
          <p:nvPr/>
        </p:nvGrpSpPr>
        <p:grpSpPr>
          <a:xfrm>
            <a:off x="12791138" y="3309706"/>
            <a:ext cx="5496863" cy="3277568"/>
            <a:chOff x="508577" y="-28575"/>
            <a:chExt cx="7329149" cy="4370092"/>
          </a:xfrm>
        </p:grpSpPr>
        <p:sp>
          <p:nvSpPr>
            <p:cNvPr id="31" name="AutoShape 31"/>
            <p:cNvSpPr/>
            <p:nvPr/>
          </p:nvSpPr>
          <p:spPr>
            <a:xfrm flipH="1" flipV="1">
              <a:off x="1239636" y="204591"/>
              <a:ext cx="1818172" cy="4098743"/>
            </a:xfrm>
            <a:prstGeom prst="line">
              <a:avLst/>
            </a:prstGeom>
            <a:ln w="45074" cap="flat">
              <a:solidFill>
                <a:srgbClr val="000000"/>
              </a:solidFill>
              <a:prstDash val="solid"/>
              <a:headEnd type="none" w="sm" len="sm"/>
              <a:tailEnd type="none" w="sm" len="sm"/>
            </a:ln>
          </p:spPr>
          <p:txBody>
            <a:bodyPr/>
            <a:lstStyle/>
            <a:p>
              <a:endParaRPr lang="en-GB"/>
            </a:p>
          </p:txBody>
        </p:sp>
        <p:sp>
          <p:nvSpPr>
            <p:cNvPr id="32" name="Freeform 32"/>
            <p:cNvSpPr/>
            <p:nvPr/>
          </p:nvSpPr>
          <p:spPr>
            <a:xfrm rot="-1392169">
              <a:off x="508577" y="552379"/>
              <a:ext cx="3248622" cy="3248622"/>
            </a:xfrm>
            <a:custGeom>
              <a:avLst/>
              <a:gdLst/>
              <a:ahLst/>
              <a:cxnLst/>
              <a:rect l="l" t="t" r="r" b="b"/>
              <a:pathLst>
                <a:path w="3248622" h="3248622">
                  <a:moveTo>
                    <a:pt x="0" y="0"/>
                  </a:moveTo>
                  <a:lnTo>
                    <a:pt x="3248622" y="0"/>
                  </a:lnTo>
                  <a:lnTo>
                    <a:pt x="3248622" y="3248622"/>
                  </a:lnTo>
                  <a:lnTo>
                    <a:pt x="0" y="3248622"/>
                  </a:lnTo>
                  <a:lnTo>
                    <a:pt x="0" y="0"/>
                  </a:lnTo>
                  <a:close/>
                </a:path>
              </a:pathLst>
            </a:custGeom>
            <a:blipFill>
              <a:blip r:embed="rId4"/>
              <a:stretch>
                <a:fillRect/>
              </a:stretch>
            </a:blipFill>
          </p:spPr>
          <p:txBody>
            <a:bodyPr/>
            <a:lstStyle/>
            <a:p>
              <a:endParaRPr lang="en-GB"/>
            </a:p>
          </p:txBody>
        </p:sp>
        <p:sp>
          <p:nvSpPr>
            <p:cNvPr id="33" name="Freeform 33"/>
            <p:cNvSpPr/>
            <p:nvPr/>
          </p:nvSpPr>
          <p:spPr>
            <a:xfrm rot="-5400000">
              <a:off x="-205787" y="1403527"/>
              <a:ext cx="3111044" cy="1551633"/>
            </a:xfrm>
            <a:custGeom>
              <a:avLst/>
              <a:gdLst/>
              <a:ahLst/>
              <a:cxnLst/>
              <a:rect l="l" t="t" r="r" b="b"/>
              <a:pathLst>
                <a:path w="3111044" h="1551633">
                  <a:moveTo>
                    <a:pt x="0" y="0"/>
                  </a:moveTo>
                  <a:lnTo>
                    <a:pt x="3111044" y="0"/>
                  </a:lnTo>
                  <a:lnTo>
                    <a:pt x="3111044" y="1551633"/>
                  </a:lnTo>
                  <a:lnTo>
                    <a:pt x="0" y="1551633"/>
                  </a:lnTo>
                  <a:lnTo>
                    <a:pt x="0" y="0"/>
                  </a:lnTo>
                  <a:close/>
                </a:path>
              </a:pathLst>
            </a:custGeom>
            <a:blipFill>
              <a:blip>
                <a:alphaModFix amt="56000"/>
                <a:extLst>
                  <a:ext uri="{96DAC541-7B7A-43D3-8B79-37D633B846F1}">
                    <asvg:svgBlip xmlns:asvg="http://schemas.microsoft.com/office/drawing/2016/SVG/main" r:embed="rId8"/>
                  </a:ext>
                </a:extLst>
              </a:blip>
              <a:stretch>
                <a:fillRect/>
              </a:stretch>
            </a:blipFill>
          </p:spPr>
          <p:txBody>
            <a:bodyPr/>
            <a:lstStyle/>
            <a:p>
              <a:endParaRPr lang="en-GB"/>
            </a:p>
          </p:txBody>
        </p:sp>
        <p:sp>
          <p:nvSpPr>
            <p:cNvPr id="34" name="Freeform 34"/>
            <p:cNvSpPr/>
            <p:nvPr/>
          </p:nvSpPr>
          <p:spPr>
            <a:xfrm rot="5400000">
              <a:off x="1363016" y="1394942"/>
              <a:ext cx="3111044" cy="1551633"/>
            </a:xfrm>
            <a:custGeom>
              <a:avLst/>
              <a:gdLst/>
              <a:ahLst/>
              <a:cxnLst/>
              <a:rect l="l" t="t" r="r" b="b"/>
              <a:pathLst>
                <a:path w="3111044" h="1551633">
                  <a:moveTo>
                    <a:pt x="0" y="0"/>
                  </a:moveTo>
                  <a:lnTo>
                    <a:pt x="3111044" y="0"/>
                  </a:lnTo>
                  <a:lnTo>
                    <a:pt x="3111044" y="1551633"/>
                  </a:lnTo>
                  <a:lnTo>
                    <a:pt x="0" y="1551633"/>
                  </a:lnTo>
                  <a:lnTo>
                    <a:pt x="0" y="0"/>
                  </a:lnTo>
                  <a:close/>
                </a:path>
              </a:pathLst>
            </a:custGeom>
            <a:blipFill>
              <a:blip>
                <a:alphaModFix amt="69000"/>
                <a:extLst>
                  <a:ext uri="{96DAC541-7B7A-43D3-8B79-37D633B846F1}">
                    <asvg:svgBlip xmlns:asvg="http://schemas.microsoft.com/office/drawing/2016/SVG/main" r:embed="rId9"/>
                  </a:ext>
                </a:extLst>
              </a:blip>
              <a:stretch>
                <a:fillRect/>
              </a:stretch>
            </a:blipFill>
          </p:spPr>
          <p:txBody>
            <a:bodyPr/>
            <a:lstStyle/>
            <a:p>
              <a:endParaRPr lang="en-GB"/>
            </a:p>
          </p:txBody>
        </p:sp>
        <p:sp>
          <p:nvSpPr>
            <p:cNvPr id="35" name="AutoShape 35"/>
            <p:cNvSpPr/>
            <p:nvPr/>
          </p:nvSpPr>
          <p:spPr>
            <a:xfrm flipV="1">
              <a:off x="660298" y="1496539"/>
              <a:ext cx="2930506" cy="1348439"/>
            </a:xfrm>
            <a:prstGeom prst="line">
              <a:avLst/>
            </a:prstGeom>
            <a:ln w="90148" cap="flat">
              <a:solidFill>
                <a:srgbClr val="000000"/>
              </a:solidFill>
              <a:prstDash val="solid"/>
              <a:headEnd type="none" w="sm" len="sm"/>
              <a:tailEnd type="none" w="sm" len="sm"/>
            </a:ln>
          </p:spPr>
          <p:txBody>
            <a:bodyPr/>
            <a:lstStyle/>
            <a:p>
              <a:endParaRPr lang="en-GB"/>
            </a:p>
          </p:txBody>
        </p:sp>
        <p:sp>
          <p:nvSpPr>
            <p:cNvPr id="36" name="AutoShape 36"/>
            <p:cNvSpPr/>
            <p:nvPr/>
          </p:nvSpPr>
          <p:spPr>
            <a:xfrm flipV="1">
              <a:off x="2125938" y="3229259"/>
              <a:ext cx="1163224" cy="497538"/>
            </a:xfrm>
            <a:prstGeom prst="line">
              <a:avLst/>
            </a:prstGeom>
            <a:ln w="90148" cap="flat">
              <a:solidFill>
                <a:srgbClr val="2394E0"/>
              </a:solidFill>
              <a:prstDash val="solid"/>
              <a:headEnd type="none" w="sm" len="sm"/>
              <a:tailEnd type="none" w="sm" len="sm"/>
            </a:ln>
          </p:spPr>
          <p:txBody>
            <a:bodyPr/>
            <a:lstStyle/>
            <a:p>
              <a:endParaRPr lang="en-GB"/>
            </a:p>
          </p:txBody>
        </p:sp>
        <p:sp>
          <p:nvSpPr>
            <p:cNvPr id="37" name="AutoShape 37"/>
            <p:cNvSpPr/>
            <p:nvPr/>
          </p:nvSpPr>
          <p:spPr>
            <a:xfrm flipV="1">
              <a:off x="997013" y="593977"/>
              <a:ext cx="1144590" cy="539024"/>
            </a:xfrm>
            <a:prstGeom prst="line">
              <a:avLst/>
            </a:prstGeom>
            <a:ln w="90148" cap="flat">
              <a:solidFill>
                <a:srgbClr val="2394E0"/>
              </a:solidFill>
              <a:prstDash val="solid"/>
              <a:headEnd type="none" w="sm" len="sm"/>
              <a:tailEnd type="none" w="sm" len="sm"/>
            </a:ln>
          </p:spPr>
          <p:txBody>
            <a:bodyPr/>
            <a:lstStyle/>
            <a:p>
              <a:endParaRPr lang="en-GB"/>
            </a:p>
          </p:txBody>
        </p:sp>
        <p:sp>
          <p:nvSpPr>
            <p:cNvPr id="38" name="TextBox 38"/>
            <p:cNvSpPr txBox="1"/>
            <p:nvPr/>
          </p:nvSpPr>
          <p:spPr>
            <a:xfrm>
              <a:off x="692208" y="-28575"/>
              <a:ext cx="3002146" cy="300424"/>
            </a:xfrm>
            <a:prstGeom prst="rect">
              <a:avLst/>
            </a:prstGeom>
          </p:spPr>
          <p:txBody>
            <a:bodyPr lIns="0" tIns="0" rIns="0" bIns="0" rtlCol="0" anchor="t">
              <a:spAutoFit/>
            </a:bodyPr>
            <a:lstStyle/>
            <a:p>
              <a:pPr algn="ctr">
                <a:lnSpc>
                  <a:spcPts val="1892"/>
                </a:lnSpc>
              </a:pPr>
              <a:r>
                <a:rPr lang="en-US" sz="1351">
                  <a:solidFill>
                    <a:srgbClr val="000000"/>
                  </a:solidFill>
                  <a:latin typeface="Montserrat Classic"/>
                  <a:ea typeface="Montserrat Classic"/>
                  <a:cs typeface="Montserrat Classic"/>
                  <a:sym typeface="Montserrat Classic"/>
                </a:rPr>
                <a:t>North Pole </a:t>
              </a:r>
            </a:p>
          </p:txBody>
        </p:sp>
        <p:sp>
          <p:nvSpPr>
            <p:cNvPr id="39" name="TextBox 39"/>
            <p:cNvSpPr txBox="1"/>
            <p:nvPr/>
          </p:nvSpPr>
          <p:spPr>
            <a:xfrm>
              <a:off x="2321765" y="4041093"/>
              <a:ext cx="3002146" cy="300424"/>
            </a:xfrm>
            <a:prstGeom prst="rect">
              <a:avLst/>
            </a:prstGeom>
          </p:spPr>
          <p:txBody>
            <a:bodyPr lIns="0" tIns="0" rIns="0" bIns="0" rtlCol="0" anchor="t">
              <a:spAutoFit/>
            </a:bodyPr>
            <a:lstStyle/>
            <a:p>
              <a:pPr algn="ctr">
                <a:lnSpc>
                  <a:spcPts val="1892"/>
                </a:lnSpc>
              </a:pPr>
              <a:r>
                <a:rPr lang="en-US" sz="1351">
                  <a:solidFill>
                    <a:srgbClr val="000000"/>
                  </a:solidFill>
                  <a:latin typeface="Montserrat Classic"/>
                  <a:ea typeface="Montserrat Classic"/>
                  <a:cs typeface="Montserrat Classic"/>
                  <a:sym typeface="Montserrat Classic"/>
                </a:rPr>
                <a:t>South Pole </a:t>
              </a:r>
            </a:p>
          </p:txBody>
        </p:sp>
        <p:sp>
          <p:nvSpPr>
            <p:cNvPr id="40" name="TextBox 40"/>
            <p:cNvSpPr txBox="1"/>
            <p:nvPr/>
          </p:nvSpPr>
          <p:spPr>
            <a:xfrm>
              <a:off x="2812327" y="1196115"/>
              <a:ext cx="3002146" cy="300424"/>
            </a:xfrm>
            <a:prstGeom prst="rect">
              <a:avLst/>
            </a:prstGeom>
          </p:spPr>
          <p:txBody>
            <a:bodyPr lIns="0" tIns="0" rIns="0" bIns="0" rtlCol="0" anchor="t">
              <a:spAutoFit/>
            </a:bodyPr>
            <a:lstStyle/>
            <a:p>
              <a:pPr algn="ctr">
                <a:lnSpc>
                  <a:spcPts val="1892"/>
                </a:lnSpc>
              </a:pPr>
              <a:r>
                <a:rPr lang="en-US" sz="1351">
                  <a:solidFill>
                    <a:srgbClr val="000000"/>
                  </a:solidFill>
                  <a:latin typeface="Montserrat Classic"/>
                  <a:ea typeface="Montserrat Classic"/>
                  <a:cs typeface="Montserrat Classic"/>
                  <a:sym typeface="Montserrat Classic"/>
                </a:rPr>
                <a:t>Equator</a:t>
              </a:r>
            </a:p>
          </p:txBody>
        </p:sp>
        <p:sp>
          <p:nvSpPr>
            <p:cNvPr id="41" name="Freeform 41"/>
            <p:cNvSpPr/>
            <p:nvPr/>
          </p:nvSpPr>
          <p:spPr>
            <a:xfrm>
              <a:off x="5935708" y="0"/>
              <a:ext cx="1902018" cy="3713123"/>
            </a:xfrm>
            <a:custGeom>
              <a:avLst/>
              <a:gdLst/>
              <a:ahLst/>
              <a:cxnLst/>
              <a:rect l="l" t="t" r="r" b="b"/>
              <a:pathLst>
                <a:path w="1902018" h="3713123">
                  <a:moveTo>
                    <a:pt x="0" y="0"/>
                  </a:moveTo>
                  <a:lnTo>
                    <a:pt x="1902018" y="0"/>
                  </a:lnTo>
                  <a:lnTo>
                    <a:pt x="1902018" y="3713123"/>
                  </a:lnTo>
                  <a:lnTo>
                    <a:pt x="0" y="3713123"/>
                  </a:lnTo>
                  <a:lnTo>
                    <a:pt x="0" y="0"/>
                  </a:lnTo>
                  <a:close/>
                </a:path>
              </a:pathLst>
            </a:custGeom>
            <a:blipFill>
              <a:blip>
                <a:extLst>
                  <a:ext uri="{96DAC541-7B7A-43D3-8B79-37D633B846F1}">
                    <asvg:svgBlip xmlns:asvg="http://schemas.microsoft.com/office/drawing/2016/SVG/main" r:embed="rId7"/>
                  </a:ext>
                </a:extLst>
              </a:blip>
              <a:stretch>
                <a:fillRect r="-95220"/>
              </a:stretch>
            </a:blipFill>
          </p:spPr>
          <p:txBody>
            <a:bodyPr/>
            <a:lstStyle/>
            <a:p>
              <a:endParaRPr lang="en-GB"/>
            </a:p>
          </p:txBody>
        </p:sp>
        <p:sp>
          <p:nvSpPr>
            <p:cNvPr id="42" name="TextBox 42"/>
            <p:cNvSpPr txBox="1"/>
            <p:nvPr/>
          </p:nvSpPr>
          <p:spPr>
            <a:xfrm>
              <a:off x="2918538" y="3179941"/>
              <a:ext cx="3002146" cy="300424"/>
            </a:xfrm>
            <a:prstGeom prst="rect">
              <a:avLst/>
            </a:prstGeom>
          </p:spPr>
          <p:txBody>
            <a:bodyPr lIns="0" tIns="0" rIns="0" bIns="0" rtlCol="0" anchor="t">
              <a:spAutoFit/>
            </a:bodyPr>
            <a:lstStyle/>
            <a:p>
              <a:pPr algn="ctr">
                <a:lnSpc>
                  <a:spcPts val="1892"/>
                </a:lnSpc>
              </a:pPr>
              <a:r>
                <a:rPr lang="en-US" sz="1351" dirty="0">
                  <a:solidFill>
                    <a:srgbClr val="000000"/>
                  </a:solidFill>
                  <a:latin typeface="Montserrat Classic"/>
                  <a:ea typeface="Montserrat Classic"/>
                  <a:cs typeface="Montserrat Classic"/>
                  <a:sym typeface="Montserrat Classic"/>
                </a:rPr>
                <a:t>Antarctic Circle</a:t>
              </a:r>
            </a:p>
          </p:txBody>
        </p:sp>
        <p:sp>
          <p:nvSpPr>
            <p:cNvPr id="43" name="TextBox 43"/>
            <p:cNvSpPr txBox="1"/>
            <p:nvPr/>
          </p:nvSpPr>
          <p:spPr>
            <a:xfrm>
              <a:off x="1778772" y="293553"/>
              <a:ext cx="3002146" cy="300424"/>
            </a:xfrm>
            <a:prstGeom prst="rect">
              <a:avLst/>
            </a:prstGeom>
          </p:spPr>
          <p:txBody>
            <a:bodyPr lIns="0" tIns="0" rIns="0" bIns="0" rtlCol="0" anchor="t">
              <a:spAutoFit/>
            </a:bodyPr>
            <a:lstStyle/>
            <a:p>
              <a:pPr algn="ctr">
                <a:lnSpc>
                  <a:spcPts val="1892"/>
                </a:lnSpc>
              </a:pPr>
              <a:r>
                <a:rPr lang="en-US" sz="1351">
                  <a:solidFill>
                    <a:srgbClr val="000000"/>
                  </a:solidFill>
                  <a:latin typeface="Montserrat Classic"/>
                  <a:ea typeface="Montserrat Classic"/>
                  <a:cs typeface="Montserrat Classic"/>
                  <a:sym typeface="Montserrat Classic"/>
                </a:rPr>
                <a:t>Arctic Circle</a:t>
              </a:r>
            </a:p>
          </p:txBody>
        </p:sp>
      </p:grpSp>
      <p:grpSp>
        <p:nvGrpSpPr>
          <p:cNvPr id="44" name="Group 44"/>
          <p:cNvGrpSpPr/>
          <p:nvPr/>
        </p:nvGrpSpPr>
        <p:grpSpPr>
          <a:xfrm>
            <a:off x="6758936" y="7097613"/>
            <a:ext cx="4650007" cy="3749069"/>
            <a:chOff x="0" y="0"/>
            <a:chExt cx="6200010" cy="4998758"/>
          </a:xfrm>
        </p:grpSpPr>
        <p:sp>
          <p:nvSpPr>
            <p:cNvPr id="45" name="Freeform 45"/>
            <p:cNvSpPr/>
            <p:nvPr/>
          </p:nvSpPr>
          <p:spPr>
            <a:xfrm>
              <a:off x="0" y="0"/>
              <a:ext cx="6200010" cy="4998758"/>
            </a:xfrm>
            <a:custGeom>
              <a:avLst/>
              <a:gdLst/>
              <a:ahLst/>
              <a:cxnLst/>
              <a:rect l="l" t="t" r="r" b="b"/>
              <a:pathLst>
                <a:path w="6200010" h="4998758">
                  <a:moveTo>
                    <a:pt x="0" y="0"/>
                  </a:moveTo>
                  <a:lnTo>
                    <a:pt x="6200010" y="0"/>
                  </a:lnTo>
                  <a:lnTo>
                    <a:pt x="6200010" y="4998758"/>
                  </a:lnTo>
                  <a:lnTo>
                    <a:pt x="0" y="4998758"/>
                  </a:lnTo>
                  <a:lnTo>
                    <a:pt x="0" y="0"/>
                  </a:lnTo>
                  <a:close/>
                </a:path>
              </a:pathLst>
            </a:custGeom>
            <a:blipFill>
              <a:blip r:embed="rId10"/>
              <a:stretch>
                <a:fillRect/>
              </a:stretch>
            </a:blipFill>
          </p:spPr>
          <p:txBody>
            <a:bodyPr/>
            <a:lstStyle/>
            <a:p>
              <a:endParaRPr lang="en-GB"/>
            </a:p>
          </p:txBody>
        </p:sp>
        <p:sp>
          <p:nvSpPr>
            <p:cNvPr id="46" name="Freeform 46"/>
            <p:cNvSpPr/>
            <p:nvPr/>
          </p:nvSpPr>
          <p:spPr>
            <a:xfrm>
              <a:off x="1484921" y="883925"/>
              <a:ext cx="3228223" cy="3226878"/>
            </a:xfrm>
            <a:custGeom>
              <a:avLst/>
              <a:gdLst/>
              <a:ahLst/>
              <a:cxnLst/>
              <a:rect l="l" t="t" r="r" b="b"/>
              <a:pathLst>
                <a:path w="3228223" h="3226878">
                  <a:moveTo>
                    <a:pt x="0" y="0"/>
                  </a:moveTo>
                  <a:lnTo>
                    <a:pt x="3228224" y="0"/>
                  </a:lnTo>
                  <a:lnTo>
                    <a:pt x="3228224" y="3226878"/>
                  </a:lnTo>
                  <a:lnTo>
                    <a:pt x="0" y="3226878"/>
                  </a:lnTo>
                  <a:lnTo>
                    <a:pt x="0" y="0"/>
                  </a:lnTo>
                  <a:close/>
                </a:path>
              </a:pathLst>
            </a:custGeom>
            <a:blipFill>
              <a:blip r:embed="rId4"/>
              <a:stretch>
                <a:fillRect/>
              </a:stretch>
            </a:blipFill>
          </p:spPr>
          <p:txBody>
            <a:bodyPr/>
            <a:lstStyle/>
            <a:p>
              <a:endParaRPr lang="en-GB"/>
            </a:p>
          </p:txBody>
        </p:sp>
      </p:grpSp>
      <p:grpSp>
        <p:nvGrpSpPr>
          <p:cNvPr id="47" name="Group 47"/>
          <p:cNvGrpSpPr/>
          <p:nvPr/>
        </p:nvGrpSpPr>
        <p:grpSpPr>
          <a:xfrm>
            <a:off x="11408943" y="6558699"/>
            <a:ext cx="4426548" cy="2884015"/>
            <a:chOff x="0" y="-38100"/>
            <a:chExt cx="5902066" cy="3845270"/>
          </a:xfrm>
        </p:grpSpPr>
        <p:sp>
          <p:nvSpPr>
            <p:cNvPr id="48" name="AutoShape 48"/>
            <p:cNvSpPr/>
            <p:nvPr/>
          </p:nvSpPr>
          <p:spPr>
            <a:xfrm flipV="1">
              <a:off x="1354666" y="340457"/>
              <a:ext cx="2828767" cy="15617"/>
            </a:xfrm>
            <a:prstGeom prst="line">
              <a:avLst/>
            </a:prstGeom>
            <a:ln w="31235" cap="flat">
              <a:solidFill>
                <a:srgbClr val="000000"/>
              </a:solidFill>
              <a:prstDash val="solid"/>
              <a:headEnd type="none" w="sm" len="sm"/>
              <a:tailEnd type="none" w="sm" len="sm"/>
            </a:ln>
          </p:spPr>
          <p:txBody>
            <a:bodyPr/>
            <a:lstStyle/>
            <a:p>
              <a:endParaRPr lang="en-GB"/>
            </a:p>
          </p:txBody>
        </p:sp>
        <p:sp>
          <p:nvSpPr>
            <p:cNvPr id="49" name="TextBox 49"/>
            <p:cNvSpPr txBox="1"/>
            <p:nvPr/>
          </p:nvSpPr>
          <p:spPr>
            <a:xfrm>
              <a:off x="1379755" y="-38100"/>
              <a:ext cx="2495489" cy="331706"/>
            </a:xfrm>
            <a:prstGeom prst="rect">
              <a:avLst/>
            </a:prstGeom>
          </p:spPr>
          <p:txBody>
            <a:bodyPr lIns="0" tIns="0" rIns="0" bIns="0" rtlCol="0" anchor="t">
              <a:spAutoFit/>
            </a:bodyPr>
            <a:lstStyle/>
            <a:p>
              <a:pPr algn="ctr">
                <a:lnSpc>
                  <a:spcPts val="2065"/>
                </a:lnSpc>
              </a:pPr>
              <a:r>
                <a:rPr lang="en-US" sz="1475">
                  <a:solidFill>
                    <a:srgbClr val="000000"/>
                  </a:solidFill>
                  <a:latin typeface="Montserrat Classic"/>
                  <a:ea typeface="Montserrat Classic"/>
                  <a:cs typeface="Montserrat Classic"/>
                  <a:sym typeface="Montserrat Classic"/>
                </a:rPr>
                <a:t>3000 meters = 10°C </a:t>
              </a:r>
            </a:p>
          </p:txBody>
        </p:sp>
        <p:sp>
          <p:nvSpPr>
            <p:cNvPr id="50" name="AutoShape 50"/>
            <p:cNvSpPr/>
            <p:nvPr/>
          </p:nvSpPr>
          <p:spPr>
            <a:xfrm>
              <a:off x="0" y="3554155"/>
              <a:ext cx="3208653" cy="0"/>
            </a:xfrm>
            <a:prstGeom prst="line">
              <a:avLst/>
            </a:prstGeom>
            <a:ln w="31235" cap="flat">
              <a:solidFill>
                <a:srgbClr val="000000"/>
              </a:solidFill>
              <a:prstDash val="solid"/>
              <a:headEnd type="none" w="sm" len="sm"/>
              <a:tailEnd type="none" w="sm" len="sm"/>
            </a:ln>
          </p:spPr>
          <p:txBody>
            <a:bodyPr/>
            <a:lstStyle/>
            <a:p>
              <a:endParaRPr lang="en-GB"/>
            </a:p>
          </p:txBody>
        </p:sp>
        <p:sp>
          <p:nvSpPr>
            <p:cNvPr id="51" name="AutoShape 51"/>
            <p:cNvSpPr/>
            <p:nvPr/>
          </p:nvSpPr>
          <p:spPr>
            <a:xfrm>
              <a:off x="606981" y="1452541"/>
              <a:ext cx="3498212" cy="0"/>
            </a:xfrm>
            <a:prstGeom prst="line">
              <a:avLst/>
            </a:prstGeom>
            <a:ln w="31235" cap="flat">
              <a:solidFill>
                <a:srgbClr val="000000"/>
              </a:solidFill>
              <a:prstDash val="solid"/>
              <a:headEnd type="none" w="sm" len="sm"/>
              <a:tailEnd type="none" w="sm" len="sm"/>
            </a:ln>
          </p:spPr>
          <p:txBody>
            <a:bodyPr/>
            <a:lstStyle/>
            <a:p>
              <a:endParaRPr lang="en-GB"/>
            </a:p>
          </p:txBody>
        </p:sp>
        <p:sp>
          <p:nvSpPr>
            <p:cNvPr id="52" name="TextBox 52"/>
            <p:cNvSpPr txBox="1"/>
            <p:nvPr/>
          </p:nvSpPr>
          <p:spPr>
            <a:xfrm>
              <a:off x="583555" y="1118753"/>
              <a:ext cx="2495489" cy="331706"/>
            </a:xfrm>
            <a:prstGeom prst="rect">
              <a:avLst/>
            </a:prstGeom>
          </p:spPr>
          <p:txBody>
            <a:bodyPr lIns="0" tIns="0" rIns="0" bIns="0" rtlCol="0" anchor="t">
              <a:spAutoFit/>
            </a:bodyPr>
            <a:lstStyle/>
            <a:p>
              <a:pPr algn="ctr">
                <a:lnSpc>
                  <a:spcPts val="2065"/>
                </a:lnSpc>
              </a:pPr>
              <a:r>
                <a:rPr lang="en-US" sz="1475">
                  <a:solidFill>
                    <a:srgbClr val="000000"/>
                  </a:solidFill>
                  <a:latin typeface="Montserrat Classic"/>
                  <a:ea typeface="Montserrat Classic"/>
                  <a:cs typeface="Montserrat Classic"/>
                  <a:sym typeface="Montserrat Classic"/>
                </a:rPr>
                <a:t>2000 meters = 17°C </a:t>
              </a:r>
            </a:p>
          </p:txBody>
        </p:sp>
        <p:sp>
          <p:nvSpPr>
            <p:cNvPr id="53" name="AutoShape 53"/>
            <p:cNvSpPr/>
            <p:nvPr/>
          </p:nvSpPr>
          <p:spPr>
            <a:xfrm>
              <a:off x="92638" y="2503348"/>
              <a:ext cx="3208653" cy="0"/>
            </a:xfrm>
            <a:prstGeom prst="line">
              <a:avLst/>
            </a:prstGeom>
            <a:ln w="31235" cap="flat">
              <a:solidFill>
                <a:srgbClr val="000000"/>
              </a:solidFill>
              <a:prstDash val="solid"/>
              <a:headEnd type="none" w="sm" len="sm"/>
              <a:tailEnd type="none" w="sm" len="sm"/>
            </a:ln>
          </p:spPr>
          <p:txBody>
            <a:bodyPr/>
            <a:lstStyle/>
            <a:p>
              <a:endParaRPr lang="en-GB"/>
            </a:p>
          </p:txBody>
        </p:sp>
        <p:sp>
          <p:nvSpPr>
            <p:cNvPr id="54" name="Freeform 54"/>
            <p:cNvSpPr/>
            <p:nvPr/>
          </p:nvSpPr>
          <p:spPr>
            <a:xfrm>
              <a:off x="2277086" y="182190"/>
              <a:ext cx="3624980" cy="3624980"/>
            </a:xfrm>
            <a:custGeom>
              <a:avLst/>
              <a:gdLst/>
              <a:ahLst/>
              <a:cxnLst/>
              <a:rect l="l" t="t" r="r" b="b"/>
              <a:pathLst>
                <a:path w="3624980" h="3624980">
                  <a:moveTo>
                    <a:pt x="0" y="0"/>
                  </a:moveTo>
                  <a:lnTo>
                    <a:pt x="3624980" y="0"/>
                  </a:lnTo>
                  <a:lnTo>
                    <a:pt x="3624980" y="3624979"/>
                  </a:lnTo>
                  <a:lnTo>
                    <a:pt x="0" y="3624979"/>
                  </a:lnTo>
                  <a:lnTo>
                    <a:pt x="0" y="0"/>
                  </a:lnTo>
                  <a:close/>
                </a:path>
              </a:pathLst>
            </a:custGeom>
            <a:blipFill>
              <a:blip>
                <a:extLst>
                  <a:ext uri="{96DAC541-7B7A-43D3-8B79-37D633B846F1}">
                    <asvg:svgBlip xmlns:asvg="http://schemas.microsoft.com/office/drawing/2016/SVG/main" r:embed="rId11"/>
                  </a:ext>
                </a:extLst>
              </a:blip>
              <a:stretch>
                <a:fillRect/>
              </a:stretch>
            </a:blipFill>
          </p:spPr>
          <p:txBody>
            <a:bodyPr/>
            <a:lstStyle/>
            <a:p>
              <a:endParaRPr lang="en-GB"/>
            </a:p>
          </p:txBody>
        </p:sp>
        <p:sp>
          <p:nvSpPr>
            <p:cNvPr id="55" name="TextBox 55"/>
            <p:cNvSpPr txBox="1"/>
            <p:nvPr/>
          </p:nvSpPr>
          <p:spPr>
            <a:xfrm>
              <a:off x="92638" y="2185177"/>
              <a:ext cx="2604073" cy="331706"/>
            </a:xfrm>
            <a:prstGeom prst="rect">
              <a:avLst/>
            </a:prstGeom>
          </p:spPr>
          <p:txBody>
            <a:bodyPr lIns="0" tIns="0" rIns="0" bIns="0" rtlCol="0" anchor="t">
              <a:spAutoFit/>
            </a:bodyPr>
            <a:lstStyle/>
            <a:p>
              <a:pPr algn="ctr">
                <a:lnSpc>
                  <a:spcPts val="2065"/>
                </a:lnSpc>
              </a:pPr>
              <a:r>
                <a:rPr lang="en-US" sz="1475">
                  <a:solidFill>
                    <a:srgbClr val="000000"/>
                  </a:solidFill>
                  <a:latin typeface="Montserrat Classic"/>
                  <a:ea typeface="Montserrat Classic"/>
                  <a:cs typeface="Montserrat Classic"/>
                  <a:sym typeface="Montserrat Classic"/>
                </a:rPr>
                <a:t>1000 meters = 23.5°C </a:t>
              </a:r>
            </a:p>
          </p:txBody>
        </p:sp>
        <p:sp>
          <p:nvSpPr>
            <p:cNvPr id="56" name="TextBox 56"/>
            <p:cNvSpPr txBox="1"/>
            <p:nvPr/>
          </p:nvSpPr>
          <p:spPr>
            <a:xfrm>
              <a:off x="0" y="2822126"/>
              <a:ext cx="2043053" cy="675286"/>
            </a:xfrm>
            <a:prstGeom prst="rect">
              <a:avLst/>
            </a:prstGeom>
          </p:spPr>
          <p:txBody>
            <a:bodyPr lIns="0" tIns="0" rIns="0" bIns="0" rtlCol="0" anchor="t">
              <a:spAutoFit/>
            </a:bodyPr>
            <a:lstStyle/>
            <a:p>
              <a:pPr algn="just">
                <a:lnSpc>
                  <a:spcPts val="2065"/>
                </a:lnSpc>
              </a:pPr>
              <a:r>
                <a:rPr lang="en-US" sz="1475">
                  <a:solidFill>
                    <a:srgbClr val="000000"/>
                  </a:solidFill>
                  <a:latin typeface="Montserrat Classic"/>
                  <a:ea typeface="Montserrat Classic"/>
                  <a:cs typeface="Montserrat Classic"/>
                  <a:sym typeface="Montserrat Classic"/>
                </a:rPr>
                <a:t>0 meters </a:t>
              </a:r>
            </a:p>
            <a:p>
              <a:pPr algn="just">
                <a:lnSpc>
                  <a:spcPts val="2065"/>
                </a:lnSpc>
              </a:pPr>
              <a:r>
                <a:rPr lang="en-US" sz="1475">
                  <a:solidFill>
                    <a:srgbClr val="000000"/>
                  </a:solidFill>
                  <a:latin typeface="Montserrat Classic"/>
                  <a:ea typeface="Montserrat Classic"/>
                  <a:cs typeface="Montserrat Classic"/>
                  <a:sym typeface="Montserrat Classic"/>
                </a:rPr>
                <a:t>(sea level) = 30°C </a:t>
              </a:r>
            </a:p>
          </p:txBody>
        </p:sp>
      </p:grpSp>
      <p:sp>
        <p:nvSpPr>
          <p:cNvPr id="57" name="Freeform 57"/>
          <p:cNvSpPr/>
          <p:nvPr/>
        </p:nvSpPr>
        <p:spPr>
          <a:xfrm>
            <a:off x="0" y="3411762"/>
            <a:ext cx="5659402" cy="2625880"/>
          </a:xfrm>
          <a:custGeom>
            <a:avLst/>
            <a:gdLst/>
            <a:ahLst/>
            <a:cxnLst/>
            <a:rect l="l" t="t" r="r" b="b"/>
            <a:pathLst>
              <a:path w="5659402" h="2625880">
                <a:moveTo>
                  <a:pt x="0" y="0"/>
                </a:moveTo>
                <a:lnTo>
                  <a:pt x="5659402" y="0"/>
                </a:lnTo>
                <a:lnTo>
                  <a:pt x="5659402" y="2625880"/>
                </a:lnTo>
                <a:lnTo>
                  <a:pt x="0" y="2625880"/>
                </a:lnTo>
                <a:lnTo>
                  <a:pt x="0" y="0"/>
                </a:lnTo>
                <a:close/>
              </a:path>
            </a:pathLst>
          </a:custGeom>
          <a:blipFill>
            <a:blip r:embed="rId12"/>
            <a:stretch>
              <a:fillRect b="-7223"/>
            </a:stretch>
          </a:blipFill>
        </p:spPr>
        <p:txBody>
          <a:bodyPr/>
          <a:lstStyle/>
          <a:p>
            <a:endParaRPr lang="en-GB"/>
          </a:p>
        </p:txBody>
      </p:sp>
      <p:sp>
        <p:nvSpPr>
          <p:cNvPr id="58" name="Freeform 58"/>
          <p:cNvSpPr/>
          <p:nvPr/>
        </p:nvSpPr>
        <p:spPr>
          <a:xfrm>
            <a:off x="13622218" y="7396495"/>
            <a:ext cx="5363720" cy="3398438"/>
          </a:xfrm>
          <a:custGeom>
            <a:avLst/>
            <a:gdLst/>
            <a:ahLst/>
            <a:cxnLst/>
            <a:rect l="l" t="t" r="r" b="b"/>
            <a:pathLst>
              <a:path w="5363720" h="3398438">
                <a:moveTo>
                  <a:pt x="0" y="0"/>
                </a:moveTo>
                <a:lnTo>
                  <a:pt x="5363720" y="0"/>
                </a:lnTo>
                <a:lnTo>
                  <a:pt x="5363720" y="3398438"/>
                </a:lnTo>
                <a:lnTo>
                  <a:pt x="0" y="3398438"/>
                </a:lnTo>
                <a:lnTo>
                  <a:pt x="0" y="0"/>
                </a:lnTo>
                <a:close/>
              </a:path>
            </a:pathLst>
          </a:custGeom>
          <a:blipFill>
            <a:blip r:embed="rId13"/>
            <a:stretch>
              <a:fillRect l="-25363" t="-23128" r="-49588" b="-152995"/>
            </a:stretch>
          </a:blipFill>
        </p:spPr>
        <p:txBody>
          <a:bodyPr/>
          <a:lstStyle/>
          <a:p>
            <a:endParaRPr lang="en-GB"/>
          </a:p>
        </p:txBody>
      </p:sp>
      <p:sp>
        <p:nvSpPr>
          <p:cNvPr id="59" name="Freeform 59"/>
          <p:cNvSpPr/>
          <p:nvPr/>
        </p:nvSpPr>
        <p:spPr>
          <a:xfrm>
            <a:off x="14780472" y="8598304"/>
            <a:ext cx="3507528" cy="1688696"/>
          </a:xfrm>
          <a:custGeom>
            <a:avLst/>
            <a:gdLst/>
            <a:ahLst/>
            <a:cxnLst/>
            <a:rect l="l" t="t" r="r" b="b"/>
            <a:pathLst>
              <a:path w="3507528" h="1688696">
                <a:moveTo>
                  <a:pt x="0" y="0"/>
                </a:moveTo>
                <a:lnTo>
                  <a:pt x="3507528" y="0"/>
                </a:lnTo>
                <a:lnTo>
                  <a:pt x="3507528" y="1688696"/>
                </a:lnTo>
                <a:lnTo>
                  <a:pt x="0" y="1688696"/>
                </a:lnTo>
                <a:lnTo>
                  <a:pt x="0" y="0"/>
                </a:lnTo>
                <a:close/>
              </a:path>
            </a:pathLst>
          </a:custGeom>
          <a:blipFill>
            <a:blip r:embed="rId14"/>
            <a:stretch>
              <a:fillRect l="-21116" r="-19874" b="-67942"/>
            </a:stretch>
          </a:blipFill>
        </p:spPr>
        <p:txBody>
          <a:bodyPr/>
          <a:lstStyle/>
          <a:p>
            <a:endParaRPr lang="en-GB"/>
          </a:p>
        </p:txBody>
      </p:sp>
      <p:sp>
        <p:nvSpPr>
          <p:cNvPr id="60" name="Freeform 60"/>
          <p:cNvSpPr/>
          <p:nvPr/>
        </p:nvSpPr>
        <p:spPr>
          <a:xfrm rot="-1467978" flipV="1">
            <a:off x="11325673" y="4110228"/>
            <a:ext cx="1414373" cy="614474"/>
          </a:xfrm>
          <a:custGeom>
            <a:avLst/>
            <a:gdLst/>
            <a:ahLst/>
            <a:cxnLst/>
            <a:rect l="l" t="t" r="r" b="b"/>
            <a:pathLst>
              <a:path w="1414373" h="614474">
                <a:moveTo>
                  <a:pt x="0" y="614474"/>
                </a:moveTo>
                <a:lnTo>
                  <a:pt x="1414373" y="614474"/>
                </a:lnTo>
                <a:lnTo>
                  <a:pt x="1414373" y="0"/>
                </a:lnTo>
                <a:lnTo>
                  <a:pt x="0" y="0"/>
                </a:lnTo>
                <a:lnTo>
                  <a:pt x="0" y="614474"/>
                </a:lnTo>
                <a:close/>
              </a:path>
            </a:pathLst>
          </a:custGeom>
          <a:blipFill>
            <a:blip>
              <a:extLst>
                <a:ext uri="{96DAC541-7B7A-43D3-8B79-37D633B846F1}">
                  <asvg:svgBlip xmlns:asvg="http://schemas.microsoft.com/office/drawing/2016/SVG/main" r:embed="rId15"/>
                </a:ext>
              </a:extLst>
            </a:blip>
            <a:stretch>
              <a:fillRect l="-53787"/>
            </a:stretch>
          </a:blipFill>
        </p:spPr>
        <p:txBody>
          <a:bodyPr/>
          <a:lstStyle/>
          <a:p>
            <a:endParaRPr lang="en-GB"/>
          </a:p>
        </p:txBody>
      </p:sp>
      <p:sp>
        <p:nvSpPr>
          <p:cNvPr id="61" name="Freeform 61"/>
          <p:cNvSpPr/>
          <p:nvPr/>
        </p:nvSpPr>
        <p:spPr>
          <a:xfrm rot="685857" flipV="1">
            <a:off x="11467992" y="5873297"/>
            <a:ext cx="1782166" cy="774261"/>
          </a:xfrm>
          <a:custGeom>
            <a:avLst/>
            <a:gdLst/>
            <a:ahLst/>
            <a:cxnLst/>
            <a:rect l="l" t="t" r="r" b="b"/>
            <a:pathLst>
              <a:path w="1782166" h="774261">
                <a:moveTo>
                  <a:pt x="0" y="774262"/>
                </a:moveTo>
                <a:lnTo>
                  <a:pt x="1782167" y="774262"/>
                </a:lnTo>
                <a:lnTo>
                  <a:pt x="1782167" y="0"/>
                </a:lnTo>
                <a:lnTo>
                  <a:pt x="0" y="0"/>
                </a:lnTo>
                <a:lnTo>
                  <a:pt x="0" y="774262"/>
                </a:lnTo>
                <a:close/>
              </a:path>
            </a:pathLst>
          </a:custGeom>
          <a:blipFill>
            <a:blip>
              <a:extLst>
                <a:ext uri="{96DAC541-7B7A-43D3-8B79-37D633B846F1}">
                  <asvg:svgBlip xmlns:asvg="http://schemas.microsoft.com/office/drawing/2016/SVG/main" r:embed="rId15"/>
                </a:ext>
              </a:extLst>
            </a:blip>
            <a:stretch>
              <a:fillRect l="-53787"/>
            </a:stretch>
          </a:blipFill>
        </p:spPr>
        <p:txBody>
          <a:bodyPr/>
          <a:lstStyle/>
          <a:p>
            <a:endParaRPr lang="en-GB"/>
          </a:p>
        </p:txBody>
      </p:sp>
      <p:sp>
        <p:nvSpPr>
          <p:cNvPr id="62" name="Freeform 62"/>
          <p:cNvSpPr/>
          <p:nvPr/>
        </p:nvSpPr>
        <p:spPr>
          <a:xfrm rot="2076223" flipH="1" flipV="1">
            <a:off x="5851777" y="3781518"/>
            <a:ext cx="1782166" cy="774261"/>
          </a:xfrm>
          <a:custGeom>
            <a:avLst/>
            <a:gdLst/>
            <a:ahLst/>
            <a:cxnLst/>
            <a:rect l="l" t="t" r="r" b="b"/>
            <a:pathLst>
              <a:path w="1782166" h="774261">
                <a:moveTo>
                  <a:pt x="1782166" y="774262"/>
                </a:moveTo>
                <a:lnTo>
                  <a:pt x="0" y="774262"/>
                </a:lnTo>
                <a:lnTo>
                  <a:pt x="0" y="0"/>
                </a:lnTo>
                <a:lnTo>
                  <a:pt x="1782166" y="0"/>
                </a:lnTo>
                <a:lnTo>
                  <a:pt x="1782166" y="774262"/>
                </a:lnTo>
                <a:close/>
              </a:path>
            </a:pathLst>
          </a:custGeom>
          <a:blipFill>
            <a:blip>
              <a:extLst>
                <a:ext uri="{96DAC541-7B7A-43D3-8B79-37D633B846F1}">
                  <asvg:svgBlip xmlns:asvg="http://schemas.microsoft.com/office/drawing/2016/SVG/main" r:embed="rId15"/>
                </a:ext>
              </a:extLst>
            </a:blip>
            <a:stretch>
              <a:fillRect l="-53787"/>
            </a:stretch>
          </a:blipFill>
        </p:spPr>
        <p:txBody>
          <a:bodyPr/>
          <a:lstStyle/>
          <a:p>
            <a:endParaRPr lang="en-GB"/>
          </a:p>
        </p:txBody>
      </p:sp>
      <p:sp>
        <p:nvSpPr>
          <p:cNvPr id="63" name="Freeform 63"/>
          <p:cNvSpPr/>
          <p:nvPr/>
        </p:nvSpPr>
        <p:spPr>
          <a:xfrm rot="-928165" flipH="1" flipV="1">
            <a:off x="5073201" y="6373617"/>
            <a:ext cx="2677253" cy="1163131"/>
          </a:xfrm>
          <a:custGeom>
            <a:avLst/>
            <a:gdLst/>
            <a:ahLst/>
            <a:cxnLst/>
            <a:rect l="l" t="t" r="r" b="b"/>
            <a:pathLst>
              <a:path w="2677253" h="1163131">
                <a:moveTo>
                  <a:pt x="2677253" y="1163132"/>
                </a:moveTo>
                <a:lnTo>
                  <a:pt x="0" y="1163132"/>
                </a:lnTo>
                <a:lnTo>
                  <a:pt x="0" y="0"/>
                </a:lnTo>
                <a:lnTo>
                  <a:pt x="2677253" y="0"/>
                </a:lnTo>
                <a:lnTo>
                  <a:pt x="2677253" y="1163132"/>
                </a:lnTo>
                <a:close/>
              </a:path>
            </a:pathLst>
          </a:custGeom>
          <a:blipFill>
            <a:blip>
              <a:extLst>
                <a:ext uri="{96DAC541-7B7A-43D3-8B79-37D633B846F1}">
                  <asvg:svgBlip xmlns:asvg="http://schemas.microsoft.com/office/drawing/2016/SVG/main" r:embed="rId15"/>
                </a:ext>
              </a:extLst>
            </a:blip>
            <a:stretch>
              <a:fillRect l="-53787"/>
            </a:stretch>
          </a:blipFill>
        </p:spPr>
        <p:txBody>
          <a:bodyPr/>
          <a:lstStyle/>
          <a:p>
            <a:endParaRPr lang="en-GB"/>
          </a:p>
        </p:txBody>
      </p:sp>
      <p:sp>
        <p:nvSpPr>
          <p:cNvPr id="64" name="Freeform 64"/>
          <p:cNvSpPr/>
          <p:nvPr/>
        </p:nvSpPr>
        <p:spPr>
          <a:xfrm rot="-4231484" flipH="1" flipV="1">
            <a:off x="7590849" y="6200145"/>
            <a:ext cx="1782166" cy="774261"/>
          </a:xfrm>
          <a:custGeom>
            <a:avLst/>
            <a:gdLst/>
            <a:ahLst/>
            <a:cxnLst/>
            <a:rect l="l" t="t" r="r" b="b"/>
            <a:pathLst>
              <a:path w="1782166" h="774261">
                <a:moveTo>
                  <a:pt x="1782166" y="774261"/>
                </a:moveTo>
                <a:lnTo>
                  <a:pt x="0" y="774261"/>
                </a:lnTo>
                <a:lnTo>
                  <a:pt x="0" y="0"/>
                </a:lnTo>
                <a:lnTo>
                  <a:pt x="1782166" y="0"/>
                </a:lnTo>
                <a:lnTo>
                  <a:pt x="1782166" y="774261"/>
                </a:lnTo>
                <a:close/>
              </a:path>
            </a:pathLst>
          </a:custGeom>
          <a:blipFill>
            <a:blip>
              <a:extLst>
                <a:ext uri="{96DAC541-7B7A-43D3-8B79-37D633B846F1}">
                  <asvg:svgBlip xmlns:asvg="http://schemas.microsoft.com/office/drawing/2016/SVG/main" r:embed="rId15"/>
                </a:ext>
              </a:extLst>
            </a:blip>
            <a:stretch>
              <a:fillRect l="-53787"/>
            </a:stretch>
          </a:blipFill>
        </p:spPr>
        <p:txBody>
          <a:bodyPr/>
          <a:lstStyle/>
          <a:p>
            <a:endParaRPr lang="en-GB"/>
          </a:p>
        </p:txBody>
      </p:sp>
      <p:grpSp>
        <p:nvGrpSpPr>
          <p:cNvPr id="65" name="Group 65"/>
          <p:cNvGrpSpPr/>
          <p:nvPr/>
        </p:nvGrpSpPr>
        <p:grpSpPr>
          <a:xfrm>
            <a:off x="6742860" y="3467282"/>
            <a:ext cx="5290000" cy="3295229"/>
            <a:chOff x="0" y="0"/>
            <a:chExt cx="7053333" cy="4393638"/>
          </a:xfrm>
        </p:grpSpPr>
        <p:sp>
          <p:nvSpPr>
            <p:cNvPr id="66" name="Freeform 66"/>
            <p:cNvSpPr/>
            <p:nvPr/>
          </p:nvSpPr>
          <p:spPr>
            <a:xfrm>
              <a:off x="0" y="0"/>
              <a:ext cx="7053333" cy="4393638"/>
            </a:xfrm>
            <a:custGeom>
              <a:avLst/>
              <a:gdLst/>
              <a:ahLst/>
              <a:cxnLst/>
              <a:rect l="l" t="t" r="r" b="b"/>
              <a:pathLst>
                <a:path w="7053333" h="4393638">
                  <a:moveTo>
                    <a:pt x="0" y="0"/>
                  </a:moveTo>
                  <a:lnTo>
                    <a:pt x="7053333" y="0"/>
                  </a:lnTo>
                  <a:lnTo>
                    <a:pt x="7053333" y="4393638"/>
                  </a:lnTo>
                  <a:lnTo>
                    <a:pt x="0" y="4393638"/>
                  </a:lnTo>
                  <a:lnTo>
                    <a:pt x="0" y="0"/>
                  </a:lnTo>
                  <a:close/>
                </a:path>
              </a:pathLst>
            </a:custGeom>
            <a:blipFill>
              <a:blip>
                <a:extLst>
                  <a:ext uri="{96DAC541-7B7A-43D3-8B79-37D633B846F1}">
                    <asvg:svgBlip xmlns:asvg="http://schemas.microsoft.com/office/drawing/2016/SVG/main" r:embed="rId16"/>
                  </a:ext>
                </a:extLst>
              </a:blip>
              <a:stretch>
                <a:fillRect/>
              </a:stretch>
            </a:blipFill>
          </p:spPr>
          <p:txBody>
            <a:bodyPr/>
            <a:lstStyle/>
            <a:p>
              <a:endParaRPr lang="en-GB"/>
            </a:p>
          </p:txBody>
        </p:sp>
        <p:sp>
          <p:nvSpPr>
            <p:cNvPr id="67" name="TextBox 67"/>
            <p:cNvSpPr txBox="1"/>
            <p:nvPr/>
          </p:nvSpPr>
          <p:spPr>
            <a:xfrm>
              <a:off x="452084" y="623501"/>
              <a:ext cx="6149165" cy="3060912"/>
            </a:xfrm>
            <a:prstGeom prst="rect">
              <a:avLst/>
            </a:prstGeom>
          </p:spPr>
          <p:txBody>
            <a:bodyPr lIns="0" tIns="0" rIns="0" bIns="0" rtlCol="0" anchor="t">
              <a:spAutoFit/>
            </a:bodyPr>
            <a:lstStyle/>
            <a:p>
              <a:pPr algn="ctr">
                <a:lnSpc>
                  <a:spcPts val="6160"/>
                </a:lnSpc>
                <a:spcBef>
                  <a:spcPct val="0"/>
                </a:spcBef>
              </a:pPr>
              <a:r>
                <a:rPr lang="en-US" sz="4400" b="1">
                  <a:solidFill>
                    <a:srgbClr val="000000"/>
                  </a:solidFill>
                  <a:latin typeface="Montserrat Classic Bold"/>
                  <a:ea typeface="Montserrat Classic Bold"/>
                  <a:cs typeface="Montserrat Classic Bold"/>
                  <a:sym typeface="Montserrat Classic Bold"/>
                </a:rPr>
                <a:t>Factors Influencing Climate </a:t>
              </a:r>
            </a:p>
          </p:txBody>
        </p:sp>
      </p:grpSp>
      <p:sp>
        <p:nvSpPr>
          <p:cNvPr id="68" name="TextBox 15">
            <a:extLst>
              <a:ext uri="{FF2B5EF4-FFF2-40B4-BE49-F238E27FC236}">
                <a16:creationId xmlns:a16="http://schemas.microsoft.com/office/drawing/2014/main" id="{A6A51879-4020-0C0A-00A2-0532A13DBDF8}"/>
              </a:ext>
            </a:extLst>
          </p:cNvPr>
          <p:cNvSpPr txBox="1"/>
          <p:nvPr/>
        </p:nvSpPr>
        <p:spPr>
          <a:xfrm>
            <a:off x="17068800" y="103604"/>
            <a:ext cx="1143000" cy="239296"/>
          </a:xfrm>
          <a:prstGeom prst="rect">
            <a:avLst/>
          </a:prstGeom>
        </p:spPr>
        <p:txBody>
          <a:bodyPr wrap="square" lIns="0" tIns="0" rIns="0" bIns="0" rtlCol="0" anchor="t">
            <a:spAutoFit/>
          </a:bodyPr>
          <a:lstStyle/>
          <a:p>
            <a:pPr algn="ctr">
              <a:lnSpc>
                <a:spcPts val="2099"/>
              </a:lnSpc>
              <a:spcBef>
                <a:spcPct val="0"/>
              </a:spcBef>
            </a:pPr>
            <a:r>
              <a:rPr lang="en-US" sz="1499" dirty="0">
                <a:solidFill>
                  <a:srgbClr val="000000"/>
                </a:solidFill>
                <a:latin typeface="Montserrat Classic"/>
                <a:ea typeface="Montserrat Classic"/>
                <a:cs typeface="Montserrat Classic"/>
                <a:sym typeface="Montserrat Classic"/>
              </a:rPr>
              <a:t>FT Q C53 R2</a:t>
            </a:r>
          </a:p>
        </p:txBody>
      </p:sp>
      <p:sp>
        <p:nvSpPr>
          <p:cNvPr id="69" name="TextBox 23">
            <a:extLst>
              <a:ext uri="{FF2B5EF4-FFF2-40B4-BE49-F238E27FC236}">
                <a16:creationId xmlns:a16="http://schemas.microsoft.com/office/drawing/2014/main" id="{BD45BB4F-060B-73B8-6B51-3309C69D29E1}"/>
              </a:ext>
            </a:extLst>
          </p:cNvPr>
          <p:cNvSpPr txBox="1"/>
          <p:nvPr/>
        </p:nvSpPr>
        <p:spPr>
          <a:xfrm>
            <a:off x="4208181" y="777520"/>
            <a:ext cx="11870019" cy="934487"/>
          </a:xfrm>
          <a:prstGeom prst="rect">
            <a:avLst/>
          </a:prstGeom>
        </p:spPr>
        <p:txBody>
          <a:bodyPr wrap="square" lIns="0" tIns="0" rIns="0" bIns="0" rtlCol="0" anchor="t">
            <a:spAutoFit/>
          </a:bodyPr>
          <a:lstStyle/>
          <a:p>
            <a:pPr algn="ctr">
              <a:lnSpc>
                <a:spcPts val="8205"/>
              </a:lnSpc>
              <a:spcBef>
                <a:spcPct val="0"/>
              </a:spcBef>
            </a:pPr>
            <a:r>
              <a:rPr lang="en-US" sz="5861" b="1" dirty="0">
                <a:solidFill>
                  <a:srgbClr val="FFFFFF"/>
                </a:solidFill>
                <a:latin typeface="Montserrat Classic Bold"/>
                <a:ea typeface="Montserrat Classic Bold"/>
                <a:cs typeface="Montserrat Classic Bold"/>
                <a:sym typeface="Montserrat Classic Bold"/>
              </a:rPr>
              <a:t>Factors Influencing Climate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139650"/>
            <a:ext cx="18775720" cy="13720367"/>
            <a:chOff x="0" y="0"/>
            <a:chExt cx="25034293" cy="18293822"/>
          </a:xfrm>
        </p:grpSpPr>
        <p:sp>
          <p:nvSpPr>
            <p:cNvPr id="3" name="Freeform 3"/>
            <p:cNvSpPr/>
            <p:nvPr/>
          </p:nvSpPr>
          <p:spPr>
            <a:xfrm>
              <a:off x="431803" y="0"/>
              <a:ext cx="23952197" cy="18293822"/>
            </a:xfrm>
            <a:custGeom>
              <a:avLst/>
              <a:gdLst/>
              <a:ahLst/>
              <a:cxnLst/>
              <a:rect l="l" t="t" r="r" b="b"/>
              <a:pathLst>
                <a:path w="23952197" h="18293822">
                  <a:moveTo>
                    <a:pt x="0" y="0"/>
                  </a:moveTo>
                  <a:lnTo>
                    <a:pt x="23952197" y="0"/>
                  </a:lnTo>
                  <a:lnTo>
                    <a:pt x="23952197" y="18293822"/>
                  </a:lnTo>
                  <a:lnTo>
                    <a:pt x="0" y="18293822"/>
                  </a:lnTo>
                  <a:lnTo>
                    <a:pt x="0" y="0"/>
                  </a:lnTo>
                  <a:close/>
                </a:path>
              </a:pathLst>
            </a:custGeom>
            <a:blipFill>
              <a:blip r:embed="rId2">
                <a:alphaModFix amt="10999"/>
              </a:blip>
              <a:stretch>
                <a:fillRect b="-30930"/>
              </a:stretch>
            </a:blipFill>
          </p:spPr>
          <p:txBody>
            <a:bodyPr/>
            <a:lstStyle/>
            <a:p>
              <a:endParaRPr lang="en-GB"/>
            </a:p>
          </p:txBody>
        </p:sp>
        <p:grpSp>
          <p:nvGrpSpPr>
            <p:cNvPr id="4" name="Group 4"/>
            <p:cNvGrpSpPr/>
            <p:nvPr/>
          </p:nvGrpSpPr>
          <p:grpSpPr>
            <a:xfrm>
              <a:off x="0" y="4572816"/>
              <a:ext cx="25034293" cy="2148369"/>
              <a:chOff x="0" y="-142875"/>
              <a:chExt cx="7425681" cy="637250"/>
            </a:xfrm>
          </p:grpSpPr>
          <p:sp>
            <p:nvSpPr>
              <p:cNvPr id="5" name="Freeform 5"/>
              <p:cNvSpPr/>
              <p:nvPr/>
            </p:nvSpPr>
            <p:spPr>
              <a:xfrm>
                <a:off x="0" y="0"/>
                <a:ext cx="7425681" cy="494375"/>
              </a:xfrm>
              <a:custGeom>
                <a:avLst/>
                <a:gdLst/>
                <a:ahLst/>
                <a:cxnLst/>
                <a:rect l="l" t="t" r="r" b="b"/>
                <a:pathLst>
                  <a:path w="7425681" h="494375">
                    <a:moveTo>
                      <a:pt x="0" y="0"/>
                    </a:moveTo>
                    <a:lnTo>
                      <a:pt x="7425681" y="0"/>
                    </a:lnTo>
                    <a:lnTo>
                      <a:pt x="7425681" y="494375"/>
                    </a:lnTo>
                    <a:lnTo>
                      <a:pt x="0" y="494375"/>
                    </a:lnTo>
                    <a:close/>
                  </a:path>
                </a:pathLst>
              </a:custGeom>
              <a:solidFill>
                <a:srgbClr val="1C78B6"/>
              </a:solidFill>
            </p:spPr>
            <p:txBody>
              <a:bodyPr/>
              <a:lstStyle/>
              <a:p>
                <a:endParaRPr lang="en-GB"/>
              </a:p>
            </p:txBody>
          </p:sp>
          <p:sp>
            <p:nvSpPr>
              <p:cNvPr id="6" name="TextBox 6"/>
              <p:cNvSpPr txBox="1"/>
              <p:nvPr/>
            </p:nvSpPr>
            <p:spPr>
              <a:xfrm>
                <a:off x="0" y="-142875"/>
                <a:ext cx="7425681" cy="637250"/>
              </a:xfrm>
              <a:prstGeom prst="rect">
                <a:avLst/>
              </a:prstGeom>
            </p:spPr>
            <p:txBody>
              <a:bodyPr lIns="50800" tIns="50800" rIns="50800" bIns="50800" rtlCol="0" anchor="ctr"/>
              <a:lstStyle/>
              <a:p>
                <a:pPr algn="ctr">
                  <a:lnSpc>
                    <a:spcPts val="10499"/>
                  </a:lnSpc>
                </a:pPr>
                <a:endParaRPr/>
              </a:p>
            </p:txBody>
          </p:sp>
        </p:grpSp>
        <p:sp>
          <p:nvSpPr>
            <p:cNvPr id="7" name="Freeform 7"/>
            <p:cNvSpPr/>
            <p:nvPr/>
          </p:nvSpPr>
          <p:spPr>
            <a:xfrm>
              <a:off x="1927422" y="4375554"/>
              <a:ext cx="3119787" cy="3115887"/>
            </a:xfrm>
            <a:custGeom>
              <a:avLst/>
              <a:gdLst/>
              <a:ahLst/>
              <a:cxnLst/>
              <a:rect l="l" t="t" r="r" b="b"/>
              <a:pathLst>
                <a:path w="3119787" h="3115887">
                  <a:moveTo>
                    <a:pt x="0" y="0"/>
                  </a:moveTo>
                  <a:lnTo>
                    <a:pt x="3119787" y="0"/>
                  </a:lnTo>
                  <a:lnTo>
                    <a:pt x="3119787" y="3115887"/>
                  </a:lnTo>
                  <a:lnTo>
                    <a:pt x="0" y="3115887"/>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GB"/>
            </a:p>
          </p:txBody>
        </p:sp>
      </p:grpSp>
      <p:sp>
        <p:nvSpPr>
          <p:cNvPr id="68" name="TextBox 15">
            <a:extLst>
              <a:ext uri="{FF2B5EF4-FFF2-40B4-BE49-F238E27FC236}">
                <a16:creationId xmlns:a16="http://schemas.microsoft.com/office/drawing/2014/main" id="{A6A51879-4020-0C0A-00A2-0532A13DBDF8}"/>
              </a:ext>
            </a:extLst>
          </p:cNvPr>
          <p:cNvSpPr txBox="1"/>
          <p:nvPr/>
        </p:nvSpPr>
        <p:spPr>
          <a:xfrm>
            <a:off x="17006065" y="103604"/>
            <a:ext cx="1205735" cy="239296"/>
          </a:xfrm>
          <a:prstGeom prst="rect">
            <a:avLst/>
          </a:prstGeom>
        </p:spPr>
        <p:txBody>
          <a:bodyPr wrap="square" lIns="0" tIns="0" rIns="0" bIns="0" rtlCol="0" anchor="t">
            <a:spAutoFit/>
          </a:bodyPr>
          <a:lstStyle/>
          <a:p>
            <a:pPr algn="ctr">
              <a:lnSpc>
                <a:spcPts val="2099"/>
              </a:lnSpc>
              <a:spcBef>
                <a:spcPct val="0"/>
              </a:spcBef>
            </a:pPr>
            <a:r>
              <a:rPr lang="en-US" sz="1499" dirty="0">
                <a:solidFill>
                  <a:srgbClr val="000000"/>
                </a:solidFill>
                <a:latin typeface="Montserrat Classic"/>
                <a:ea typeface="Montserrat Classic"/>
                <a:cs typeface="Montserrat Classic"/>
                <a:sym typeface="Montserrat Classic"/>
              </a:rPr>
              <a:t>FT Q C53 R2</a:t>
            </a:r>
          </a:p>
        </p:txBody>
      </p:sp>
      <p:sp>
        <p:nvSpPr>
          <p:cNvPr id="69" name="TextBox 23">
            <a:extLst>
              <a:ext uri="{FF2B5EF4-FFF2-40B4-BE49-F238E27FC236}">
                <a16:creationId xmlns:a16="http://schemas.microsoft.com/office/drawing/2014/main" id="{BD45BB4F-060B-73B8-6B51-3309C69D29E1}"/>
              </a:ext>
            </a:extLst>
          </p:cNvPr>
          <p:cNvSpPr txBox="1"/>
          <p:nvPr/>
        </p:nvSpPr>
        <p:spPr>
          <a:xfrm>
            <a:off x="4208181" y="777520"/>
            <a:ext cx="11870019" cy="934487"/>
          </a:xfrm>
          <a:prstGeom prst="rect">
            <a:avLst/>
          </a:prstGeom>
        </p:spPr>
        <p:txBody>
          <a:bodyPr wrap="square" lIns="0" tIns="0" rIns="0" bIns="0" rtlCol="0" anchor="t">
            <a:spAutoFit/>
          </a:bodyPr>
          <a:lstStyle/>
          <a:p>
            <a:pPr algn="ctr">
              <a:lnSpc>
                <a:spcPts val="8205"/>
              </a:lnSpc>
              <a:spcBef>
                <a:spcPct val="0"/>
              </a:spcBef>
            </a:pPr>
            <a:r>
              <a:rPr lang="en-US" sz="5861" b="1" dirty="0">
                <a:solidFill>
                  <a:srgbClr val="FFFFFF"/>
                </a:solidFill>
                <a:latin typeface="Montserrat Classic Bold"/>
                <a:ea typeface="Montserrat Classic Bold"/>
                <a:cs typeface="Montserrat Classic Bold"/>
                <a:sym typeface="Montserrat Classic Bold"/>
              </a:rPr>
              <a:t>Factors Influencing Climate</a:t>
            </a:r>
          </a:p>
        </p:txBody>
      </p:sp>
      <p:sp>
        <p:nvSpPr>
          <p:cNvPr id="8" name="Freeform 9">
            <a:extLst>
              <a:ext uri="{FF2B5EF4-FFF2-40B4-BE49-F238E27FC236}">
                <a16:creationId xmlns:a16="http://schemas.microsoft.com/office/drawing/2014/main" id="{C4C25D52-976F-C371-20A4-432660680EE1}"/>
              </a:ext>
            </a:extLst>
          </p:cNvPr>
          <p:cNvSpPr/>
          <p:nvPr/>
        </p:nvSpPr>
        <p:spPr>
          <a:xfrm>
            <a:off x="14837622" y="8166572"/>
            <a:ext cx="4148316" cy="2628361"/>
          </a:xfrm>
          <a:custGeom>
            <a:avLst/>
            <a:gdLst/>
            <a:ahLst/>
            <a:cxnLst/>
            <a:rect l="l" t="t" r="r" b="b"/>
            <a:pathLst>
              <a:path w="4148316" h="2628361">
                <a:moveTo>
                  <a:pt x="0" y="0"/>
                </a:moveTo>
                <a:lnTo>
                  <a:pt x="4148316" y="0"/>
                </a:lnTo>
                <a:lnTo>
                  <a:pt x="4148316" y="2628361"/>
                </a:lnTo>
                <a:lnTo>
                  <a:pt x="0" y="2628361"/>
                </a:lnTo>
                <a:lnTo>
                  <a:pt x="0" y="0"/>
                </a:lnTo>
                <a:close/>
              </a:path>
            </a:pathLst>
          </a:custGeom>
          <a:blipFill>
            <a:blip r:embed="rId4"/>
            <a:stretch>
              <a:fillRect l="-25363" t="-23128" r="-49588" b="-152995"/>
            </a:stretch>
          </a:blipFill>
        </p:spPr>
        <p:txBody>
          <a:bodyPr/>
          <a:lstStyle/>
          <a:p>
            <a:endParaRPr lang="en-GB"/>
          </a:p>
        </p:txBody>
      </p:sp>
      <p:sp>
        <p:nvSpPr>
          <p:cNvPr id="70" name="Freeform 10">
            <a:extLst>
              <a:ext uri="{FF2B5EF4-FFF2-40B4-BE49-F238E27FC236}">
                <a16:creationId xmlns:a16="http://schemas.microsoft.com/office/drawing/2014/main" id="{4B8DD5C8-35ED-1E21-331E-2BF736354C61}"/>
              </a:ext>
            </a:extLst>
          </p:cNvPr>
          <p:cNvSpPr/>
          <p:nvPr/>
        </p:nvSpPr>
        <p:spPr>
          <a:xfrm>
            <a:off x="14780472" y="8598304"/>
            <a:ext cx="3507528" cy="1688696"/>
          </a:xfrm>
          <a:custGeom>
            <a:avLst/>
            <a:gdLst/>
            <a:ahLst/>
            <a:cxnLst/>
            <a:rect l="l" t="t" r="r" b="b"/>
            <a:pathLst>
              <a:path w="3507528" h="1688696">
                <a:moveTo>
                  <a:pt x="0" y="0"/>
                </a:moveTo>
                <a:lnTo>
                  <a:pt x="3507528" y="0"/>
                </a:lnTo>
                <a:lnTo>
                  <a:pt x="3507528" y="1688696"/>
                </a:lnTo>
                <a:lnTo>
                  <a:pt x="0" y="1688696"/>
                </a:lnTo>
                <a:lnTo>
                  <a:pt x="0" y="0"/>
                </a:lnTo>
                <a:close/>
              </a:path>
            </a:pathLst>
          </a:custGeom>
          <a:blipFill>
            <a:blip r:embed="rId5"/>
            <a:stretch>
              <a:fillRect l="-21116" r="-19874" b="-67942"/>
            </a:stretch>
          </a:blipFill>
        </p:spPr>
        <p:txBody>
          <a:bodyPr/>
          <a:lstStyle/>
          <a:p>
            <a:endParaRPr lang="en-GB"/>
          </a:p>
        </p:txBody>
      </p:sp>
      <p:sp>
        <p:nvSpPr>
          <p:cNvPr id="71" name="TextBox 11">
            <a:extLst>
              <a:ext uri="{FF2B5EF4-FFF2-40B4-BE49-F238E27FC236}">
                <a16:creationId xmlns:a16="http://schemas.microsoft.com/office/drawing/2014/main" id="{29562488-F024-30E0-8BD2-24C6C24D6E42}"/>
              </a:ext>
            </a:extLst>
          </p:cNvPr>
          <p:cNvSpPr txBox="1"/>
          <p:nvPr/>
        </p:nvSpPr>
        <p:spPr>
          <a:xfrm>
            <a:off x="9790488" y="4284630"/>
            <a:ext cx="8339726" cy="2611120"/>
          </a:xfrm>
          <a:prstGeom prst="rect">
            <a:avLst/>
          </a:prstGeom>
        </p:spPr>
        <p:txBody>
          <a:bodyPr lIns="0" tIns="0" rIns="0" bIns="0" rtlCol="0" anchor="t">
            <a:spAutoFit/>
          </a:bodyPr>
          <a:lstStyle/>
          <a:p>
            <a:pPr marL="636904" lvl="1" indent="-318452" algn="l">
              <a:lnSpc>
                <a:spcPts val="4129"/>
              </a:lnSpc>
              <a:buFont typeface="Arial"/>
              <a:buChar char="•"/>
            </a:pPr>
            <a:r>
              <a:rPr lang="en-US" sz="2949" dirty="0">
                <a:solidFill>
                  <a:srgbClr val="000000"/>
                </a:solidFill>
                <a:latin typeface="Montserrat Classic"/>
                <a:ea typeface="Montserrat Classic"/>
                <a:cs typeface="Montserrat Classic"/>
                <a:sym typeface="Montserrat Classic"/>
              </a:rPr>
              <a:t>At the poles, the Sun is lower in the sky, meaning its rays hit the Earth at a shallow angle. This angle spreads the sunlight over a larger area, leading to less direct sunlight and cooler temperatures.</a:t>
            </a:r>
          </a:p>
        </p:txBody>
      </p:sp>
      <p:sp>
        <p:nvSpPr>
          <p:cNvPr id="72" name="TextBox 13">
            <a:extLst>
              <a:ext uri="{FF2B5EF4-FFF2-40B4-BE49-F238E27FC236}">
                <a16:creationId xmlns:a16="http://schemas.microsoft.com/office/drawing/2014/main" id="{666A9777-951A-BBB2-4AED-8894BC85E724}"/>
              </a:ext>
            </a:extLst>
          </p:cNvPr>
          <p:cNvSpPr txBox="1"/>
          <p:nvPr/>
        </p:nvSpPr>
        <p:spPr>
          <a:xfrm>
            <a:off x="8027907" y="2130582"/>
            <a:ext cx="2510419" cy="650114"/>
          </a:xfrm>
          <a:prstGeom prst="rect">
            <a:avLst/>
          </a:prstGeom>
        </p:spPr>
        <p:txBody>
          <a:bodyPr wrap="square" lIns="0" tIns="0" rIns="0" bIns="0" rtlCol="0" anchor="t">
            <a:spAutoFit/>
          </a:bodyPr>
          <a:lstStyle/>
          <a:p>
            <a:pPr algn="ctr">
              <a:lnSpc>
                <a:spcPts val="5733"/>
              </a:lnSpc>
              <a:spcBef>
                <a:spcPct val="0"/>
              </a:spcBef>
            </a:pPr>
            <a:r>
              <a:rPr lang="en-US" sz="4095" b="1" dirty="0">
                <a:solidFill>
                  <a:srgbClr val="000000"/>
                </a:solidFill>
                <a:latin typeface="Montserrat Classic Bold"/>
                <a:ea typeface="Montserrat Classic Bold"/>
                <a:cs typeface="Montserrat Classic Bold"/>
                <a:sym typeface="Montserrat Classic Bold"/>
              </a:rPr>
              <a:t>Latitude</a:t>
            </a:r>
          </a:p>
        </p:txBody>
      </p:sp>
      <p:sp>
        <p:nvSpPr>
          <p:cNvPr id="73" name="TextBox 14">
            <a:extLst>
              <a:ext uri="{FF2B5EF4-FFF2-40B4-BE49-F238E27FC236}">
                <a16:creationId xmlns:a16="http://schemas.microsoft.com/office/drawing/2014/main" id="{24CF69BA-B75A-DFAA-7B7A-B966ABCDBCB5}"/>
              </a:ext>
            </a:extLst>
          </p:cNvPr>
          <p:cNvSpPr txBox="1"/>
          <p:nvPr/>
        </p:nvSpPr>
        <p:spPr>
          <a:xfrm>
            <a:off x="3822757" y="3089378"/>
            <a:ext cx="10642485" cy="1064260"/>
          </a:xfrm>
          <a:prstGeom prst="rect">
            <a:avLst/>
          </a:prstGeom>
        </p:spPr>
        <p:txBody>
          <a:bodyPr lIns="0" tIns="0" rIns="0" bIns="0" rtlCol="0" anchor="t">
            <a:spAutoFit/>
          </a:bodyPr>
          <a:lstStyle/>
          <a:p>
            <a:pPr algn="ctr">
              <a:lnSpc>
                <a:spcPts val="4340"/>
              </a:lnSpc>
              <a:spcBef>
                <a:spcPct val="0"/>
              </a:spcBef>
            </a:pPr>
            <a:r>
              <a:rPr lang="en-US" sz="3100" dirty="0">
                <a:solidFill>
                  <a:srgbClr val="000000"/>
                </a:solidFill>
                <a:latin typeface="Montserrat Classic"/>
                <a:ea typeface="Montserrat Classic"/>
                <a:cs typeface="Montserrat Classic"/>
                <a:sym typeface="Montserrat Classic"/>
              </a:rPr>
              <a:t>Latitude is the measurement of a location's distance north or south of the Equator, expressed in degrees.</a:t>
            </a:r>
          </a:p>
        </p:txBody>
      </p:sp>
      <p:sp>
        <p:nvSpPr>
          <p:cNvPr id="74" name="TextBox 15">
            <a:extLst>
              <a:ext uri="{FF2B5EF4-FFF2-40B4-BE49-F238E27FC236}">
                <a16:creationId xmlns:a16="http://schemas.microsoft.com/office/drawing/2014/main" id="{36B0FE86-0998-9ACB-096B-7D74D4C648C3}"/>
              </a:ext>
            </a:extLst>
          </p:cNvPr>
          <p:cNvSpPr txBox="1"/>
          <p:nvPr/>
        </p:nvSpPr>
        <p:spPr>
          <a:xfrm>
            <a:off x="10036309" y="6981874"/>
            <a:ext cx="6969756" cy="2611071"/>
          </a:xfrm>
          <a:prstGeom prst="rect">
            <a:avLst/>
          </a:prstGeom>
        </p:spPr>
        <p:txBody>
          <a:bodyPr lIns="0" tIns="0" rIns="0" bIns="0" rtlCol="0" anchor="t">
            <a:spAutoFit/>
          </a:bodyPr>
          <a:lstStyle/>
          <a:p>
            <a:pPr marL="637324" lvl="1" indent="-318662" algn="l">
              <a:lnSpc>
                <a:spcPts val="4132"/>
              </a:lnSpc>
              <a:buFont typeface="Arial"/>
              <a:buChar char="•"/>
            </a:pPr>
            <a:r>
              <a:rPr lang="en-US" sz="2951" dirty="0">
                <a:solidFill>
                  <a:srgbClr val="000000"/>
                </a:solidFill>
                <a:latin typeface="Montserrat Classic"/>
                <a:ea typeface="Montserrat Classic"/>
                <a:cs typeface="Montserrat Classic"/>
                <a:sym typeface="Montserrat Classic"/>
              </a:rPr>
              <a:t>At the Equator, the Sun is directly overhead, resulting in hotter temperatures because its                rays are concentrated                               over a smaller area. </a:t>
            </a:r>
          </a:p>
        </p:txBody>
      </p:sp>
      <p:grpSp>
        <p:nvGrpSpPr>
          <p:cNvPr id="75" name="Group 16">
            <a:extLst>
              <a:ext uri="{FF2B5EF4-FFF2-40B4-BE49-F238E27FC236}">
                <a16:creationId xmlns:a16="http://schemas.microsoft.com/office/drawing/2014/main" id="{B0EF7B06-79F3-A813-68D5-D4E04E945E24}"/>
              </a:ext>
            </a:extLst>
          </p:cNvPr>
          <p:cNvGrpSpPr/>
          <p:nvPr/>
        </p:nvGrpSpPr>
        <p:grpSpPr>
          <a:xfrm>
            <a:off x="-4239851" y="4445360"/>
            <a:ext cx="14778177" cy="7412857"/>
            <a:chOff x="464321" y="148571"/>
            <a:chExt cx="19704235" cy="9883810"/>
          </a:xfrm>
        </p:grpSpPr>
        <p:grpSp>
          <p:nvGrpSpPr>
            <p:cNvPr id="76" name="Group 17">
              <a:extLst>
                <a:ext uri="{FF2B5EF4-FFF2-40B4-BE49-F238E27FC236}">
                  <a16:creationId xmlns:a16="http://schemas.microsoft.com/office/drawing/2014/main" id="{1C8A01DB-7E6C-A957-2A8C-9C645F73F439}"/>
                </a:ext>
              </a:extLst>
            </p:cNvPr>
            <p:cNvGrpSpPr/>
            <p:nvPr/>
          </p:nvGrpSpPr>
          <p:grpSpPr>
            <a:xfrm>
              <a:off x="10284746" y="148571"/>
              <a:ext cx="9883810" cy="9883810"/>
              <a:chOff x="0" y="0"/>
              <a:chExt cx="812800" cy="812800"/>
            </a:xfrm>
          </p:grpSpPr>
          <p:sp>
            <p:nvSpPr>
              <p:cNvPr id="93" name="Freeform 18">
                <a:extLst>
                  <a:ext uri="{FF2B5EF4-FFF2-40B4-BE49-F238E27FC236}">
                    <a16:creationId xmlns:a16="http://schemas.microsoft.com/office/drawing/2014/main" id="{D0D7550A-DFEE-11D4-09F1-952636E73BA7}"/>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F80E5">
                  <a:alpha val="37647"/>
                </a:srgbClr>
              </a:solidFill>
            </p:spPr>
            <p:txBody>
              <a:bodyPr/>
              <a:lstStyle/>
              <a:p>
                <a:endParaRPr lang="en-GB"/>
              </a:p>
            </p:txBody>
          </p:sp>
          <p:sp>
            <p:nvSpPr>
              <p:cNvPr id="94" name="TextBox 19">
                <a:extLst>
                  <a:ext uri="{FF2B5EF4-FFF2-40B4-BE49-F238E27FC236}">
                    <a16:creationId xmlns:a16="http://schemas.microsoft.com/office/drawing/2014/main" id="{5591C046-524C-FE4B-C18B-44BB52E1EC58}"/>
                  </a:ext>
                </a:extLst>
              </p:cNvPr>
              <p:cNvSpPr txBox="1"/>
              <p:nvPr/>
            </p:nvSpPr>
            <p:spPr>
              <a:xfrm>
                <a:off x="76200" y="47625"/>
                <a:ext cx="660400" cy="688975"/>
              </a:xfrm>
              <a:prstGeom prst="rect">
                <a:avLst/>
              </a:prstGeom>
            </p:spPr>
            <p:txBody>
              <a:bodyPr lIns="50800" tIns="50800" rIns="50800" bIns="50800" rtlCol="0" anchor="ctr"/>
              <a:lstStyle/>
              <a:p>
                <a:pPr algn="ctr">
                  <a:lnSpc>
                    <a:spcPts val="2239"/>
                  </a:lnSpc>
                </a:pPr>
                <a:endParaRPr/>
              </a:p>
            </p:txBody>
          </p:sp>
        </p:grpSp>
        <p:sp>
          <p:nvSpPr>
            <p:cNvPr id="77" name="Freeform 20">
              <a:extLst>
                <a:ext uri="{FF2B5EF4-FFF2-40B4-BE49-F238E27FC236}">
                  <a16:creationId xmlns:a16="http://schemas.microsoft.com/office/drawing/2014/main" id="{CADB72E7-801A-AD47-F10D-21BF426F4951}"/>
                </a:ext>
              </a:extLst>
            </p:cNvPr>
            <p:cNvSpPr/>
            <p:nvPr/>
          </p:nvSpPr>
          <p:spPr>
            <a:xfrm rot="110295">
              <a:off x="11316743" y="1119003"/>
              <a:ext cx="7819816" cy="7819816"/>
            </a:xfrm>
            <a:custGeom>
              <a:avLst/>
              <a:gdLst/>
              <a:ahLst/>
              <a:cxnLst/>
              <a:rect l="l" t="t" r="r" b="b"/>
              <a:pathLst>
                <a:path w="7819816" h="7819816">
                  <a:moveTo>
                    <a:pt x="0" y="0"/>
                  </a:moveTo>
                  <a:lnTo>
                    <a:pt x="7819816" y="0"/>
                  </a:lnTo>
                  <a:lnTo>
                    <a:pt x="7819816" y="7819816"/>
                  </a:lnTo>
                  <a:lnTo>
                    <a:pt x="0" y="7819816"/>
                  </a:lnTo>
                  <a:lnTo>
                    <a:pt x="0" y="0"/>
                  </a:lnTo>
                  <a:close/>
                </a:path>
              </a:pathLst>
            </a:custGeom>
            <a:blipFill>
              <a:blip r:embed="rId6"/>
              <a:stretch>
                <a:fillRect/>
              </a:stretch>
            </a:blipFill>
          </p:spPr>
          <p:txBody>
            <a:bodyPr/>
            <a:lstStyle/>
            <a:p>
              <a:endParaRPr lang="en-GB"/>
            </a:p>
          </p:txBody>
        </p:sp>
        <p:sp>
          <p:nvSpPr>
            <p:cNvPr id="78" name="Freeform 21">
              <a:extLst>
                <a:ext uri="{FF2B5EF4-FFF2-40B4-BE49-F238E27FC236}">
                  <a16:creationId xmlns:a16="http://schemas.microsoft.com/office/drawing/2014/main" id="{FA000C23-6588-C33A-B7B3-3D5CC355AC69}"/>
                </a:ext>
              </a:extLst>
            </p:cNvPr>
            <p:cNvSpPr/>
            <p:nvPr/>
          </p:nvSpPr>
          <p:spPr>
            <a:xfrm>
              <a:off x="11468605" y="1270034"/>
              <a:ext cx="7516091" cy="7516091"/>
            </a:xfrm>
            <a:custGeom>
              <a:avLst/>
              <a:gdLst/>
              <a:ahLst/>
              <a:cxnLst/>
              <a:rect l="l" t="t" r="r" b="b"/>
              <a:pathLst>
                <a:path w="7516091" h="7516091">
                  <a:moveTo>
                    <a:pt x="0" y="0"/>
                  </a:moveTo>
                  <a:lnTo>
                    <a:pt x="7516092" y="0"/>
                  </a:lnTo>
                  <a:lnTo>
                    <a:pt x="7516092" y="7516091"/>
                  </a:lnTo>
                  <a:lnTo>
                    <a:pt x="0" y="7516091"/>
                  </a:lnTo>
                  <a:lnTo>
                    <a:pt x="0" y="0"/>
                  </a:lnTo>
                  <a:close/>
                </a:path>
              </a:pathLst>
            </a:custGeom>
            <a:blipFill>
              <a:blip>
                <a:alphaModFix amt="59000"/>
                <a:extLst>
                  <a:ext uri="{96DAC541-7B7A-43D3-8B79-37D633B846F1}">
                    <asvg:svgBlip xmlns:asvg="http://schemas.microsoft.com/office/drawing/2016/SVG/main" r:embed="rId7"/>
                  </a:ext>
                </a:extLst>
              </a:blip>
              <a:stretch>
                <a:fillRect/>
              </a:stretch>
            </a:blipFill>
          </p:spPr>
          <p:txBody>
            <a:bodyPr/>
            <a:lstStyle/>
            <a:p>
              <a:endParaRPr lang="en-GB"/>
            </a:p>
          </p:txBody>
        </p:sp>
        <p:sp>
          <p:nvSpPr>
            <p:cNvPr id="79" name="Freeform 22">
              <a:extLst>
                <a:ext uri="{FF2B5EF4-FFF2-40B4-BE49-F238E27FC236}">
                  <a16:creationId xmlns:a16="http://schemas.microsoft.com/office/drawing/2014/main" id="{733F97F5-F120-E260-5802-19835A9F195B}"/>
                </a:ext>
              </a:extLst>
            </p:cNvPr>
            <p:cNvSpPr/>
            <p:nvPr/>
          </p:nvSpPr>
          <p:spPr>
            <a:xfrm rot="-1707020">
              <a:off x="12670281" y="1645180"/>
              <a:ext cx="1979956" cy="568787"/>
            </a:xfrm>
            <a:custGeom>
              <a:avLst/>
              <a:gdLst/>
              <a:ahLst/>
              <a:cxnLst/>
              <a:rect l="l" t="t" r="r" b="b"/>
              <a:pathLst>
                <a:path w="1979956" h="568787">
                  <a:moveTo>
                    <a:pt x="0" y="0"/>
                  </a:moveTo>
                  <a:lnTo>
                    <a:pt x="1979956" y="0"/>
                  </a:lnTo>
                  <a:lnTo>
                    <a:pt x="1979956" y="568787"/>
                  </a:lnTo>
                  <a:lnTo>
                    <a:pt x="0" y="568787"/>
                  </a:lnTo>
                  <a:lnTo>
                    <a:pt x="0" y="0"/>
                  </a:lnTo>
                  <a:close/>
                </a:path>
              </a:pathLst>
            </a:custGeom>
            <a:blipFill>
              <a:blip>
                <a:extLst>
                  <a:ext uri="{96DAC541-7B7A-43D3-8B79-37D633B846F1}">
                    <asvg:svgBlip xmlns:asvg="http://schemas.microsoft.com/office/drawing/2016/SVG/main" r:embed="rId8"/>
                  </a:ext>
                </a:extLst>
              </a:blip>
              <a:stretch>
                <a:fillRect/>
              </a:stretch>
            </a:blipFill>
          </p:spPr>
          <p:txBody>
            <a:bodyPr/>
            <a:lstStyle/>
            <a:p>
              <a:endParaRPr lang="en-GB"/>
            </a:p>
          </p:txBody>
        </p:sp>
        <p:sp>
          <p:nvSpPr>
            <p:cNvPr id="80" name="TextBox 23">
              <a:extLst>
                <a:ext uri="{FF2B5EF4-FFF2-40B4-BE49-F238E27FC236}">
                  <a16:creationId xmlns:a16="http://schemas.microsoft.com/office/drawing/2014/main" id="{8CF363F0-963E-11F9-9803-8528D9B45DE6}"/>
                </a:ext>
              </a:extLst>
            </p:cNvPr>
            <p:cNvSpPr txBox="1"/>
            <p:nvPr/>
          </p:nvSpPr>
          <p:spPr>
            <a:xfrm>
              <a:off x="7645495" y="4402717"/>
              <a:ext cx="4441308" cy="440267"/>
            </a:xfrm>
            <a:prstGeom prst="rect">
              <a:avLst/>
            </a:prstGeom>
          </p:spPr>
          <p:txBody>
            <a:bodyPr lIns="0" tIns="0" rIns="0" bIns="0" rtlCol="0" anchor="t">
              <a:spAutoFit/>
            </a:bodyPr>
            <a:lstStyle/>
            <a:p>
              <a:pPr algn="ctr">
                <a:lnSpc>
                  <a:spcPts val="2799"/>
                </a:lnSpc>
              </a:pPr>
              <a:r>
                <a:rPr lang="en-US" sz="1999">
                  <a:solidFill>
                    <a:srgbClr val="000000"/>
                  </a:solidFill>
                  <a:latin typeface="Montserrat Classic"/>
                  <a:ea typeface="Montserrat Classic"/>
                  <a:cs typeface="Montserrat Classic"/>
                  <a:sym typeface="Montserrat Classic"/>
                </a:rPr>
                <a:t>Short Distance</a:t>
              </a:r>
            </a:p>
          </p:txBody>
        </p:sp>
        <p:sp>
          <p:nvSpPr>
            <p:cNvPr id="81" name="Freeform 24">
              <a:extLst>
                <a:ext uri="{FF2B5EF4-FFF2-40B4-BE49-F238E27FC236}">
                  <a16:creationId xmlns:a16="http://schemas.microsoft.com/office/drawing/2014/main" id="{751E12D1-E7FC-1BF5-2A5A-B3EB3A4E24DA}"/>
                </a:ext>
              </a:extLst>
            </p:cNvPr>
            <p:cNvSpPr/>
            <p:nvPr/>
          </p:nvSpPr>
          <p:spPr>
            <a:xfrm rot="-5469773">
              <a:off x="11059626" y="5093498"/>
              <a:ext cx="998277" cy="286778"/>
            </a:xfrm>
            <a:custGeom>
              <a:avLst/>
              <a:gdLst/>
              <a:ahLst/>
              <a:cxnLst/>
              <a:rect l="l" t="t" r="r" b="b"/>
              <a:pathLst>
                <a:path w="998277" h="286778">
                  <a:moveTo>
                    <a:pt x="0" y="0"/>
                  </a:moveTo>
                  <a:lnTo>
                    <a:pt x="998278" y="0"/>
                  </a:lnTo>
                  <a:lnTo>
                    <a:pt x="998278" y="286778"/>
                  </a:lnTo>
                  <a:lnTo>
                    <a:pt x="0" y="286778"/>
                  </a:lnTo>
                  <a:lnTo>
                    <a:pt x="0" y="0"/>
                  </a:lnTo>
                  <a:close/>
                </a:path>
              </a:pathLst>
            </a:custGeom>
            <a:blipFill>
              <a:blip>
                <a:extLst>
                  <a:ext uri="{96DAC541-7B7A-43D3-8B79-37D633B846F1}">
                    <asvg:svgBlip xmlns:asvg="http://schemas.microsoft.com/office/drawing/2016/SVG/main" r:embed="rId8"/>
                  </a:ext>
                </a:extLst>
              </a:blip>
              <a:stretch>
                <a:fillRect/>
              </a:stretch>
            </a:blipFill>
          </p:spPr>
          <p:txBody>
            <a:bodyPr/>
            <a:lstStyle/>
            <a:p>
              <a:endParaRPr lang="en-GB"/>
            </a:p>
          </p:txBody>
        </p:sp>
        <p:sp>
          <p:nvSpPr>
            <p:cNvPr id="82" name="AutoShape 25">
              <a:extLst>
                <a:ext uri="{FF2B5EF4-FFF2-40B4-BE49-F238E27FC236}">
                  <a16:creationId xmlns:a16="http://schemas.microsoft.com/office/drawing/2014/main" id="{6668BEC1-E50C-8620-19A0-2FEE48AA6774}"/>
                </a:ext>
              </a:extLst>
            </p:cNvPr>
            <p:cNvSpPr/>
            <p:nvPr/>
          </p:nvSpPr>
          <p:spPr>
            <a:xfrm>
              <a:off x="5793283" y="1207903"/>
              <a:ext cx="8656320" cy="0"/>
            </a:xfrm>
            <a:prstGeom prst="line">
              <a:avLst/>
            </a:prstGeom>
            <a:ln w="50800" cap="flat">
              <a:solidFill>
                <a:srgbClr val="000000"/>
              </a:solidFill>
              <a:prstDash val="solid"/>
              <a:headEnd type="none" w="sm" len="sm"/>
              <a:tailEnd type="none" w="sm" len="sm"/>
            </a:ln>
          </p:spPr>
          <p:txBody>
            <a:bodyPr/>
            <a:lstStyle/>
            <a:p>
              <a:endParaRPr lang="en-GB"/>
            </a:p>
          </p:txBody>
        </p:sp>
        <p:sp>
          <p:nvSpPr>
            <p:cNvPr id="83" name="AutoShape 26">
              <a:extLst>
                <a:ext uri="{FF2B5EF4-FFF2-40B4-BE49-F238E27FC236}">
                  <a16:creationId xmlns:a16="http://schemas.microsoft.com/office/drawing/2014/main" id="{A45B603E-968F-FE23-33F4-F70AC6CA770E}"/>
                </a:ext>
              </a:extLst>
            </p:cNvPr>
            <p:cNvSpPr/>
            <p:nvPr/>
          </p:nvSpPr>
          <p:spPr>
            <a:xfrm>
              <a:off x="4711839" y="1669515"/>
              <a:ext cx="8656320" cy="0"/>
            </a:xfrm>
            <a:prstGeom prst="line">
              <a:avLst/>
            </a:prstGeom>
            <a:ln w="50800" cap="flat">
              <a:solidFill>
                <a:srgbClr val="000000"/>
              </a:solidFill>
              <a:prstDash val="solid"/>
              <a:headEnd type="none" w="sm" len="sm"/>
              <a:tailEnd type="none" w="sm" len="sm"/>
            </a:ln>
          </p:spPr>
          <p:txBody>
            <a:bodyPr/>
            <a:lstStyle/>
            <a:p>
              <a:endParaRPr lang="en-GB"/>
            </a:p>
          </p:txBody>
        </p:sp>
        <p:sp>
          <p:nvSpPr>
            <p:cNvPr id="84" name="AutoShape 27">
              <a:extLst>
                <a:ext uri="{FF2B5EF4-FFF2-40B4-BE49-F238E27FC236}">
                  <a16:creationId xmlns:a16="http://schemas.microsoft.com/office/drawing/2014/main" id="{63DACD4B-24AE-E984-C55D-C7E696371F27}"/>
                </a:ext>
              </a:extLst>
            </p:cNvPr>
            <p:cNvSpPr/>
            <p:nvPr/>
          </p:nvSpPr>
          <p:spPr>
            <a:xfrm>
              <a:off x="3998036" y="2116717"/>
              <a:ext cx="8656320" cy="0"/>
            </a:xfrm>
            <a:prstGeom prst="line">
              <a:avLst/>
            </a:prstGeom>
            <a:ln w="50800" cap="flat">
              <a:solidFill>
                <a:srgbClr val="000000"/>
              </a:solidFill>
              <a:prstDash val="solid"/>
              <a:headEnd type="none" w="sm" len="sm"/>
              <a:tailEnd type="none" w="sm" len="sm"/>
            </a:ln>
          </p:spPr>
          <p:txBody>
            <a:bodyPr/>
            <a:lstStyle/>
            <a:p>
              <a:endParaRPr lang="en-GB"/>
            </a:p>
          </p:txBody>
        </p:sp>
        <p:sp>
          <p:nvSpPr>
            <p:cNvPr id="85" name="AutoShape 28">
              <a:extLst>
                <a:ext uri="{FF2B5EF4-FFF2-40B4-BE49-F238E27FC236}">
                  <a16:creationId xmlns:a16="http://schemas.microsoft.com/office/drawing/2014/main" id="{022EAB3E-93BD-951E-8810-A95C88D0D238}"/>
                </a:ext>
              </a:extLst>
            </p:cNvPr>
            <p:cNvSpPr/>
            <p:nvPr/>
          </p:nvSpPr>
          <p:spPr>
            <a:xfrm>
              <a:off x="2660423" y="4913546"/>
              <a:ext cx="8656320" cy="0"/>
            </a:xfrm>
            <a:prstGeom prst="line">
              <a:avLst/>
            </a:prstGeom>
            <a:ln w="50800" cap="flat">
              <a:solidFill>
                <a:srgbClr val="000000"/>
              </a:solidFill>
              <a:prstDash val="solid"/>
              <a:headEnd type="none" w="sm" len="sm"/>
              <a:tailEnd type="none" w="sm" len="sm"/>
            </a:ln>
          </p:spPr>
          <p:txBody>
            <a:bodyPr/>
            <a:lstStyle/>
            <a:p>
              <a:endParaRPr lang="en-GB"/>
            </a:p>
          </p:txBody>
        </p:sp>
        <p:sp>
          <p:nvSpPr>
            <p:cNvPr id="86" name="AutoShape 29">
              <a:extLst>
                <a:ext uri="{FF2B5EF4-FFF2-40B4-BE49-F238E27FC236}">
                  <a16:creationId xmlns:a16="http://schemas.microsoft.com/office/drawing/2014/main" id="{A5DD80EE-0781-1051-C5F7-08430C5FFE7B}"/>
                </a:ext>
              </a:extLst>
            </p:cNvPr>
            <p:cNvSpPr/>
            <p:nvPr/>
          </p:nvSpPr>
          <p:spPr>
            <a:xfrm>
              <a:off x="2673123" y="5203530"/>
              <a:ext cx="8656320" cy="0"/>
            </a:xfrm>
            <a:prstGeom prst="line">
              <a:avLst/>
            </a:prstGeom>
            <a:ln w="50800" cap="flat">
              <a:solidFill>
                <a:srgbClr val="000000"/>
              </a:solidFill>
              <a:prstDash val="solid"/>
              <a:headEnd type="none" w="sm" len="sm"/>
              <a:tailEnd type="none" w="sm" len="sm"/>
            </a:ln>
          </p:spPr>
          <p:txBody>
            <a:bodyPr/>
            <a:lstStyle/>
            <a:p>
              <a:endParaRPr lang="en-GB"/>
            </a:p>
          </p:txBody>
        </p:sp>
        <p:sp>
          <p:nvSpPr>
            <p:cNvPr id="87" name="AutoShape 30">
              <a:extLst>
                <a:ext uri="{FF2B5EF4-FFF2-40B4-BE49-F238E27FC236}">
                  <a16:creationId xmlns:a16="http://schemas.microsoft.com/office/drawing/2014/main" id="{2AA26D8A-153B-58E3-46B3-57FABEC54786}"/>
                </a:ext>
              </a:extLst>
            </p:cNvPr>
            <p:cNvSpPr/>
            <p:nvPr/>
          </p:nvSpPr>
          <p:spPr>
            <a:xfrm>
              <a:off x="2685823" y="5507708"/>
              <a:ext cx="8656320" cy="0"/>
            </a:xfrm>
            <a:prstGeom prst="line">
              <a:avLst/>
            </a:prstGeom>
            <a:ln w="50800" cap="flat">
              <a:solidFill>
                <a:srgbClr val="000000"/>
              </a:solidFill>
              <a:prstDash val="solid"/>
              <a:headEnd type="none" w="sm" len="sm"/>
              <a:tailEnd type="none" w="sm" len="sm"/>
            </a:ln>
          </p:spPr>
          <p:txBody>
            <a:bodyPr/>
            <a:lstStyle/>
            <a:p>
              <a:endParaRPr lang="en-GB"/>
            </a:p>
          </p:txBody>
        </p:sp>
        <p:sp>
          <p:nvSpPr>
            <p:cNvPr id="88" name="TextBox 31">
              <a:extLst>
                <a:ext uri="{FF2B5EF4-FFF2-40B4-BE49-F238E27FC236}">
                  <a16:creationId xmlns:a16="http://schemas.microsoft.com/office/drawing/2014/main" id="{F82B00F3-9A59-ED14-FC4D-7145B81C9AE9}"/>
                </a:ext>
              </a:extLst>
            </p:cNvPr>
            <p:cNvSpPr txBox="1"/>
            <p:nvPr/>
          </p:nvSpPr>
          <p:spPr>
            <a:xfrm>
              <a:off x="9866149" y="1169803"/>
              <a:ext cx="4441308" cy="440267"/>
            </a:xfrm>
            <a:prstGeom prst="rect">
              <a:avLst/>
            </a:prstGeom>
          </p:spPr>
          <p:txBody>
            <a:bodyPr lIns="0" tIns="0" rIns="0" bIns="0" rtlCol="0" anchor="t">
              <a:spAutoFit/>
            </a:bodyPr>
            <a:lstStyle/>
            <a:p>
              <a:pPr algn="ctr">
                <a:lnSpc>
                  <a:spcPts val="2799"/>
                </a:lnSpc>
              </a:pPr>
              <a:r>
                <a:rPr lang="en-US" sz="1999">
                  <a:solidFill>
                    <a:srgbClr val="000000"/>
                  </a:solidFill>
                  <a:latin typeface="Montserrat Classic"/>
                  <a:ea typeface="Montserrat Classic"/>
                  <a:cs typeface="Montserrat Classic"/>
                  <a:sym typeface="Montserrat Classic"/>
                </a:rPr>
                <a:t>Long Distance</a:t>
              </a:r>
            </a:p>
          </p:txBody>
        </p:sp>
        <p:sp>
          <p:nvSpPr>
            <p:cNvPr id="89" name="TextBox 32">
              <a:extLst>
                <a:ext uri="{FF2B5EF4-FFF2-40B4-BE49-F238E27FC236}">
                  <a16:creationId xmlns:a16="http://schemas.microsoft.com/office/drawing/2014/main" id="{E8A35B4F-5262-AF4E-6569-D5536058CAF2}"/>
                </a:ext>
              </a:extLst>
            </p:cNvPr>
            <p:cNvSpPr txBox="1"/>
            <p:nvPr/>
          </p:nvSpPr>
          <p:spPr>
            <a:xfrm rot="-1909718">
              <a:off x="12935828" y="1812283"/>
              <a:ext cx="1967609" cy="576498"/>
            </a:xfrm>
            <a:prstGeom prst="rect">
              <a:avLst/>
            </a:prstGeom>
          </p:spPr>
          <p:txBody>
            <a:bodyPr lIns="0" tIns="0" rIns="0" bIns="0" rtlCol="0" anchor="t">
              <a:spAutoFit/>
            </a:bodyPr>
            <a:lstStyle/>
            <a:p>
              <a:pPr algn="ctr">
                <a:lnSpc>
                  <a:spcPts val="2799"/>
                </a:lnSpc>
              </a:pPr>
              <a:r>
                <a:rPr lang="en-US" sz="1999">
                  <a:solidFill>
                    <a:srgbClr val="000000"/>
                  </a:solidFill>
                  <a:latin typeface="Montserrat Classic"/>
                  <a:ea typeface="Montserrat Classic"/>
                  <a:cs typeface="Montserrat Classic"/>
                  <a:sym typeface="Montserrat Classic"/>
                </a:rPr>
                <a:t>Large Area </a:t>
              </a:r>
            </a:p>
          </p:txBody>
        </p:sp>
        <p:sp>
          <p:nvSpPr>
            <p:cNvPr id="90" name="TextBox 33">
              <a:extLst>
                <a:ext uri="{FF2B5EF4-FFF2-40B4-BE49-F238E27FC236}">
                  <a16:creationId xmlns:a16="http://schemas.microsoft.com/office/drawing/2014/main" id="{B0CA2849-0CA1-D928-CE6D-770B76E6F8B1}"/>
                </a:ext>
              </a:extLst>
            </p:cNvPr>
            <p:cNvSpPr txBox="1"/>
            <p:nvPr/>
          </p:nvSpPr>
          <p:spPr>
            <a:xfrm rot="-5400000">
              <a:off x="10845964" y="4886760"/>
              <a:ext cx="1961595" cy="506540"/>
            </a:xfrm>
            <a:prstGeom prst="rect">
              <a:avLst/>
            </a:prstGeom>
          </p:spPr>
          <p:txBody>
            <a:bodyPr lIns="0" tIns="0" rIns="0" bIns="0" rtlCol="0" anchor="t">
              <a:spAutoFit/>
            </a:bodyPr>
            <a:lstStyle/>
            <a:p>
              <a:pPr algn="ctr">
                <a:lnSpc>
                  <a:spcPts val="2799"/>
                </a:lnSpc>
              </a:pPr>
              <a:r>
                <a:rPr lang="en-US" sz="1999">
                  <a:solidFill>
                    <a:srgbClr val="000000"/>
                  </a:solidFill>
                  <a:latin typeface="Montserrat Classic"/>
                  <a:ea typeface="Montserrat Classic"/>
                  <a:cs typeface="Montserrat Classic"/>
                  <a:sym typeface="Montserrat Classic"/>
                </a:rPr>
                <a:t>Small Area </a:t>
              </a:r>
            </a:p>
          </p:txBody>
        </p:sp>
        <p:sp>
          <p:nvSpPr>
            <p:cNvPr id="91" name="TextBox 34">
              <a:extLst>
                <a:ext uri="{FF2B5EF4-FFF2-40B4-BE49-F238E27FC236}">
                  <a16:creationId xmlns:a16="http://schemas.microsoft.com/office/drawing/2014/main" id="{B276A54A-6FC5-A6AA-C182-9FE79E318E28}"/>
                </a:ext>
              </a:extLst>
            </p:cNvPr>
            <p:cNvSpPr txBox="1"/>
            <p:nvPr/>
          </p:nvSpPr>
          <p:spPr>
            <a:xfrm rot="1003806">
              <a:off x="15267561" y="561235"/>
              <a:ext cx="2184358" cy="618546"/>
            </a:xfrm>
            <a:prstGeom prst="rect">
              <a:avLst/>
            </a:prstGeom>
          </p:spPr>
          <p:txBody>
            <a:bodyPr lIns="0" tIns="0" rIns="0" bIns="0" rtlCol="0" anchor="t">
              <a:spAutoFit/>
            </a:bodyPr>
            <a:lstStyle/>
            <a:p>
              <a:pPr algn="ctr">
                <a:lnSpc>
                  <a:spcPts val="2799"/>
                </a:lnSpc>
              </a:pPr>
              <a:r>
                <a:rPr lang="en-US" sz="1999">
                  <a:solidFill>
                    <a:srgbClr val="000000"/>
                  </a:solidFill>
                  <a:latin typeface="Montserrat Classic"/>
                  <a:ea typeface="Montserrat Classic"/>
                  <a:cs typeface="Montserrat Classic"/>
                  <a:sym typeface="Montserrat Classic"/>
                </a:rPr>
                <a:t>Atmosphere</a:t>
              </a:r>
            </a:p>
          </p:txBody>
        </p:sp>
        <p:sp>
          <p:nvSpPr>
            <p:cNvPr id="92" name="Freeform 35">
              <a:extLst>
                <a:ext uri="{FF2B5EF4-FFF2-40B4-BE49-F238E27FC236}">
                  <a16:creationId xmlns:a16="http://schemas.microsoft.com/office/drawing/2014/main" id="{57ECEB3F-CF29-0CDD-9338-33276DE2C533}"/>
                </a:ext>
              </a:extLst>
            </p:cNvPr>
            <p:cNvSpPr/>
            <p:nvPr/>
          </p:nvSpPr>
          <p:spPr>
            <a:xfrm rot="404004">
              <a:off x="464321" y="464321"/>
              <a:ext cx="8415250" cy="8415250"/>
            </a:xfrm>
            <a:custGeom>
              <a:avLst/>
              <a:gdLst/>
              <a:ahLst/>
              <a:cxnLst/>
              <a:rect l="l" t="t" r="r" b="b"/>
              <a:pathLst>
                <a:path w="8415250" h="8415250">
                  <a:moveTo>
                    <a:pt x="0" y="0"/>
                  </a:moveTo>
                  <a:lnTo>
                    <a:pt x="8415250" y="0"/>
                  </a:lnTo>
                  <a:lnTo>
                    <a:pt x="8415250" y="8415250"/>
                  </a:lnTo>
                  <a:lnTo>
                    <a:pt x="0" y="8415250"/>
                  </a:lnTo>
                  <a:lnTo>
                    <a:pt x="0" y="0"/>
                  </a:lnTo>
                  <a:close/>
                </a:path>
              </a:pathLst>
            </a:custGeom>
            <a:blipFill>
              <a:blip>
                <a:extLst>
                  <a:ext uri="{96DAC541-7B7A-43D3-8B79-37D633B846F1}">
                    <asvg:svgBlip xmlns:asvg="http://schemas.microsoft.com/office/drawing/2016/SVG/main" r:embed="rId9"/>
                  </a:ext>
                </a:extLst>
              </a:blip>
              <a:stretch>
                <a:fillRect/>
              </a:stretch>
            </a:blipFill>
          </p:spPr>
          <p:txBody>
            <a:bodyPr/>
            <a:lstStyle/>
            <a:p>
              <a:endParaRPr lang="en-GB"/>
            </a:p>
          </p:txBody>
        </p:sp>
      </p:grpSp>
    </p:spTree>
    <p:extLst>
      <p:ext uri="{BB962C8B-B14F-4D97-AF65-F5344CB8AC3E}">
        <p14:creationId xmlns:p14="http://schemas.microsoft.com/office/powerpoint/2010/main" val="4269123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139650"/>
            <a:ext cx="18775720" cy="13720367"/>
            <a:chOff x="0" y="0"/>
            <a:chExt cx="25034293" cy="18293822"/>
          </a:xfrm>
        </p:grpSpPr>
        <p:sp>
          <p:nvSpPr>
            <p:cNvPr id="3" name="Freeform 3"/>
            <p:cNvSpPr/>
            <p:nvPr/>
          </p:nvSpPr>
          <p:spPr>
            <a:xfrm>
              <a:off x="431803" y="0"/>
              <a:ext cx="23952197" cy="18293822"/>
            </a:xfrm>
            <a:custGeom>
              <a:avLst/>
              <a:gdLst/>
              <a:ahLst/>
              <a:cxnLst/>
              <a:rect l="l" t="t" r="r" b="b"/>
              <a:pathLst>
                <a:path w="23952197" h="18293822">
                  <a:moveTo>
                    <a:pt x="0" y="0"/>
                  </a:moveTo>
                  <a:lnTo>
                    <a:pt x="23952197" y="0"/>
                  </a:lnTo>
                  <a:lnTo>
                    <a:pt x="23952197" y="18293822"/>
                  </a:lnTo>
                  <a:lnTo>
                    <a:pt x="0" y="18293822"/>
                  </a:lnTo>
                  <a:lnTo>
                    <a:pt x="0" y="0"/>
                  </a:lnTo>
                  <a:close/>
                </a:path>
              </a:pathLst>
            </a:custGeom>
            <a:blipFill>
              <a:blip r:embed="rId2">
                <a:alphaModFix amt="10999"/>
              </a:blip>
              <a:stretch>
                <a:fillRect b="-30930"/>
              </a:stretch>
            </a:blipFill>
          </p:spPr>
          <p:txBody>
            <a:bodyPr/>
            <a:lstStyle/>
            <a:p>
              <a:endParaRPr lang="en-GB"/>
            </a:p>
          </p:txBody>
        </p:sp>
        <p:grpSp>
          <p:nvGrpSpPr>
            <p:cNvPr id="4" name="Group 4"/>
            <p:cNvGrpSpPr/>
            <p:nvPr/>
          </p:nvGrpSpPr>
          <p:grpSpPr>
            <a:xfrm>
              <a:off x="0" y="4572816"/>
              <a:ext cx="25034293" cy="2148369"/>
              <a:chOff x="0" y="-142875"/>
              <a:chExt cx="7425681" cy="637250"/>
            </a:xfrm>
          </p:grpSpPr>
          <p:sp>
            <p:nvSpPr>
              <p:cNvPr id="5" name="Freeform 5"/>
              <p:cNvSpPr/>
              <p:nvPr/>
            </p:nvSpPr>
            <p:spPr>
              <a:xfrm>
                <a:off x="0" y="0"/>
                <a:ext cx="7425681" cy="494375"/>
              </a:xfrm>
              <a:custGeom>
                <a:avLst/>
                <a:gdLst/>
                <a:ahLst/>
                <a:cxnLst/>
                <a:rect l="l" t="t" r="r" b="b"/>
                <a:pathLst>
                  <a:path w="7425681" h="494375">
                    <a:moveTo>
                      <a:pt x="0" y="0"/>
                    </a:moveTo>
                    <a:lnTo>
                      <a:pt x="7425681" y="0"/>
                    </a:lnTo>
                    <a:lnTo>
                      <a:pt x="7425681" y="494375"/>
                    </a:lnTo>
                    <a:lnTo>
                      <a:pt x="0" y="494375"/>
                    </a:lnTo>
                    <a:close/>
                  </a:path>
                </a:pathLst>
              </a:custGeom>
              <a:solidFill>
                <a:srgbClr val="1C78B6"/>
              </a:solidFill>
            </p:spPr>
            <p:txBody>
              <a:bodyPr/>
              <a:lstStyle/>
              <a:p>
                <a:endParaRPr lang="en-GB"/>
              </a:p>
            </p:txBody>
          </p:sp>
          <p:sp>
            <p:nvSpPr>
              <p:cNvPr id="6" name="TextBox 6"/>
              <p:cNvSpPr txBox="1"/>
              <p:nvPr/>
            </p:nvSpPr>
            <p:spPr>
              <a:xfrm>
                <a:off x="0" y="-142875"/>
                <a:ext cx="7425681" cy="637250"/>
              </a:xfrm>
              <a:prstGeom prst="rect">
                <a:avLst/>
              </a:prstGeom>
            </p:spPr>
            <p:txBody>
              <a:bodyPr lIns="50800" tIns="50800" rIns="50800" bIns="50800" rtlCol="0" anchor="ctr"/>
              <a:lstStyle/>
              <a:p>
                <a:pPr algn="ctr">
                  <a:lnSpc>
                    <a:spcPts val="10499"/>
                  </a:lnSpc>
                </a:pPr>
                <a:endParaRPr/>
              </a:p>
            </p:txBody>
          </p:sp>
        </p:grpSp>
        <p:sp>
          <p:nvSpPr>
            <p:cNvPr id="7" name="Freeform 7"/>
            <p:cNvSpPr/>
            <p:nvPr/>
          </p:nvSpPr>
          <p:spPr>
            <a:xfrm>
              <a:off x="1927422" y="4375554"/>
              <a:ext cx="3119787" cy="3115887"/>
            </a:xfrm>
            <a:custGeom>
              <a:avLst/>
              <a:gdLst/>
              <a:ahLst/>
              <a:cxnLst/>
              <a:rect l="l" t="t" r="r" b="b"/>
              <a:pathLst>
                <a:path w="3119787" h="3115887">
                  <a:moveTo>
                    <a:pt x="0" y="0"/>
                  </a:moveTo>
                  <a:lnTo>
                    <a:pt x="3119787" y="0"/>
                  </a:lnTo>
                  <a:lnTo>
                    <a:pt x="3119787" y="3115887"/>
                  </a:lnTo>
                  <a:lnTo>
                    <a:pt x="0" y="3115887"/>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GB"/>
            </a:p>
          </p:txBody>
        </p:sp>
      </p:grpSp>
      <p:grpSp>
        <p:nvGrpSpPr>
          <p:cNvPr id="9" name="Group 9"/>
          <p:cNvGrpSpPr/>
          <p:nvPr/>
        </p:nvGrpSpPr>
        <p:grpSpPr>
          <a:xfrm>
            <a:off x="14780472" y="8166572"/>
            <a:ext cx="4205466" cy="2628361"/>
            <a:chOff x="0" y="0"/>
            <a:chExt cx="5607288" cy="3504482"/>
          </a:xfrm>
        </p:grpSpPr>
        <p:sp>
          <p:nvSpPr>
            <p:cNvPr id="10" name="Freeform 10"/>
            <p:cNvSpPr/>
            <p:nvPr/>
          </p:nvSpPr>
          <p:spPr>
            <a:xfrm>
              <a:off x="76200" y="0"/>
              <a:ext cx="5531088" cy="3504482"/>
            </a:xfrm>
            <a:custGeom>
              <a:avLst/>
              <a:gdLst/>
              <a:ahLst/>
              <a:cxnLst/>
              <a:rect l="l" t="t" r="r" b="b"/>
              <a:pathLst>
                <a:path w="5531088" h="3504482">
                  <a:moveTo>
                    <a:pt x="0" y="0"/>
                  </a:moveTo>
                  <a:lnTo>
                    <a:pt x="5531088" y="0"/>
                  </a:lnTo>
                  <a:lnTo>
                    <a:pt x="5531088" y="3504482"/>
                  </a:lnTo>
                  <a:lnTo>
                    <a:pt x="0" y="3504482"/>
                  </a:lnTo>
                  <a:lnTo>
                    <a:pt x="0" y="0"/>
                  </a:lnTo>
                  <a:close/>
                </a:path>
              </a:pathLst>
            </a:custGeom>
            <a:blipFill>
              <a:blip r:embed="rId4"/>
              <a:stretch>
                <a:fillRect l="-25363" t="-23128" r="-49588" b="-152995"/>
              </a:stretch>
            </a:blipFill>
          </p:spPr>
          <p:txBody>
            <a:bodyPr/>
            <a:lstStyle/>
            <a:p>
              <a:endParaRPr lang="en-GB"/>
            </a:p>
          </p:txBody>
        </p:sp>
        <p:sp>
          <p:nvSpPr>
            <p:cNvPr id="11" name="Freeform 11"/>
            <p:cNvSpPr/>
            <p:nvPr/>
          </p:nvSpPr>
          <p:spPr>
            <a:xfrm>
              <a:off x="0" y="575644"/>
              <a:ext cx="4676704" cy="2251594"/>
            </a:xfrm>
            <a:custGeom>
              <a:avLst/>
              <a:gdLst/>
              <a:ahLst/>
              <a:cxnLst/>
              <a:rect l="l" t="t" r="r" b="b"/>
              <a:pathLst>
                <a:path w="4676704" h="2251594">
                  <a:moveTo>
                    <a:pt x="0" y="0"/>
                  </a:moveTo>
                  <a:lnTo>
                    <a:pt x="4676704" y="0"/>
                  </a:lnTo>
                  <a:lnTo>
                    <a:pt x="4676704" y="2251594"/>
                  </a:lnTo>
                  <a:lnTo>
                    <a:pt x="0" y="2251594"/>
                  </a:lnTo>
                  <a:lnTo>
                    <a:pt x="0" y="0"/>
                  </a:lnTo>
                  <a:close/>
                </a:path>
              </a:pathLst>
            </a:custGeom>
            <a:blipFill>
              <a:blip r:embed="rId5"/>
              <a:stretch>
                <a:fillRect l="-21116" r="-19874" b="-67942"/>
              </a:stretch>
            </a:blipFill>
          </p:spPr>
          <p:txBody>
            <a:bodyPr/>
            <a:lstStyle/>
            <a:p>
              <a:endParaRPr lang="en-GB"/>
            </a:p>
          </p:txBody>
        </p:sp>
      </p:grpSp>
      <p:sp>
        <p:nvSpPr>
          <p:cNvPr id="13" name="TextBox 13"/>
          <p:cNvSpPr txBox="1"/>
          <p:nvPr/>
        </p:nvSpPr>
        <p:spPr>
          <a:xfrm>
            <a:off x="7940892" y="2036766"/>
            <a:ext cx="2730068" cy="650114"/>
          </a:xfrm>
          <a:prstGeom prst="rect">
            <a:avLst/>
          </a:prstGeom>
        </p:spPr>
        <p:txBody>
          <a:bodyPr wrap="square" lIns="0" tIns="0" rIns="0" bIns="0" rtlCol="0" anchor="t">
            <a:spAutoFit/>
          </a:bodyPr>
          <a:lstStyle/>
          <a:p>
            <a:pPr algn="ctr">
              <a:lnSpc>
                <a:spcPts val="5733"/>
              </a:lnSpc>
              <a:spcBef>
                <a:spcPct val="0"/>
              </a:spcBef>
            </a:pPr>
            <a:r>
              <a:rPr lang="en-US" sz="4095" b="1" dirty="0">
                <a:solidFill>
                  <a:srgbClr val="000000"/>
                </a:solidFill>
                <a:latin typeface="Montserrat Classic Bold"/>
                <a:ea typeface="Montserrat Classic Bold"/>
                <a:cs typeface="Montserrat Classic Bold"/>
                <a:sym typeface="Montserrat Classic Bold"/>
              </a:rPr>
              <a:t>Latitude</a:t>
            </a:r>
          </a:p>
        </p:txBody>
      </p:sp>
      <p:grpSp>
        <p:nvGrpSpPr>
          <p:cNvPr id="14" name="Group 14"/>
          <p:cNvGrpSpPr/>
          <p:nvPr/>
        </p:nvGrpSpPr>
        <p:grpSpPr>
          <a:xfrm>
            <a:off x="11048723" y="2499384"/>
            <a:ext cx="10870791" cy="6075927"/>
            <a:chOff x="752377" y="407349"/>
            <a:chExt cx="14494390" cy="8101236"/>
          </a:xfrm>
        </p:grpSpPr>
        <p:sp>
          <p:nvSpPr>
            <p:cNvPr id="15" name="AutoShape 15"/>
            <p:cNvSpPr/>
            <p:nvPr/>
          </p:nvSpPr>
          <p:spPr>
            <a:xfrm flipH="1" flipV="1">
              <a:off x="1833890" y="2388509"/>
              <a:ext cx="2689763" cy="6063589"/>
            </a:xfrm>
            <a:prstGeom prst="line">
              <a:avLst/>
            </a:prstGeom>
            <a:ln w="76200" cap="flat">
              <a:solidFill>
                <a:srgbClr val="000000"/>
              </a:solidFill>
              <a:prstDash val="solid"/>
              <a:headEnd type="none" w="sm" len="sm"/>
              <a:tailEnd type="none" w="sm" len="sm"/>
            </a:ln>
          </p:spPr>
          <p:txBody>
            <a:bodyPr/>
            <a:lstStyle/>
            <a:p>
              <a:endParaRPr lang="en-GB"/>
            </a:p>
          </p:txBody>
        </p:sp>
        <p:sp>
          <p:nvSpPr>
            <p:cNvPr id="16" name="Freeform 16"/>
            <p:cNvSpPr/>
            <p:nvPr/>
          </p:nvSpPr>
          <p:spPr>
            <a:xfrm rot="-1392169">
              <a:off x="752377" y="2903019"/>
              <a:ext cx="4805939" cy="4805939"/>
            </a:xfrm>
            <a:custGeom>
              <a:avLst/>
              <a:gdLst/>
              <a:ahLst/>
              <a:cxnLst/>
              <a:rect l="l" t="t" r="r" b="b"/>
              <a:pathLst>
                <a:path w="4805939" h="4805939">
                  <a:moveTo>
                    <a:pt x="0" y="0"/>
                  </a:moveTo>
                  <a:lnTo>
                    <a:pt x="4805940" y="0"/>
                  </a:lnTo>
                  <a:lnTo>
                    <a:pt x="4805940" y="4805939"/>
                  </a:lnTo>
                  <a:lnTo>
                    <a:pt x="0" y="4805939"/>
                  </a:lnTo>
                  <a:lnTo>
                    <a:pt x="0" y="0"/>
                  </a:lnTo>
                  <a:close/>
                </a:path>
              </a:pathLst>
            </a:custGeom>
            <a:blipFill>
              <a:blip r:embed="rId6"/>
              <a:stretch>
                <a:fillRect/>
              </a:stretch>
            </a:blipFill>
          </p:spPr>
          <p:txBody>
            <a:bodyPr/>
            <a:lstStyle/>
            <a:p>
              <a:endParaRPr lang="en-GB"/>
            </a:p>
          </p:txBody>
        </p:sp>
        <p:sp>
          <p:nvSpPr>
            <p:cNvPr id="17" name="Freeform 17"/>
            <p:cNvSpPr/>
            <p:nvPr/>
          </p:nvSpPr>
          <p:spPr>
            <a:xfrm rot="-5400000">
              <a:off x="-304437" y="4162187"/>
              <a:ext cx="4602409" cy="2295452"/>
            </a:xfrm>
            <a:custGeom>
              <a:avLst/>
              <a:gdLst/>
              <a:ahLst/>
              <a:cxnLst/>
              <a:rect l="l" t="t" r="r" b="b"/>
              <a:pathLst>
                <a:path w="4602409" h="2295452">
                  <a:moveTo>
                    <a:pt x="0" y="0"/>
                  </a:moveTo>
                  <a:lnTo>
                    <a:pt x="4602410" y="0"/>
                  </a:lnTo>
                  <a:lnTo>
                    <a:pt x="4602410" y="2295452"/>
                  </a:lnTo>
                  <a:lnTo>
                    <a:pt x="0" y="2295452"/>
                  </a:lnTo>
                  <a:lnTo>
                    <a:pt x="0" y="0"/>
                  </a:lnTo>
                  <a:close/>
                </a:path>
              </a:pathLst>
            </a:custGeom>
            <a:blipFill>
              <a:blip>
                <a:alphaModFix amt="56000"/>
                <a:extLst>
                  <a:ext uri="{96DAC541-7B7A-43D3-8B79-37D633B846F1}">
                    <asvg:svgBlip xmlns:asvg="http://schemas.microsoft.com/office/drawing/2016/SVG/main" r:embed="rId7"/>
                  </a:ext>
                </a:extLst>
              </a:blip>
              <a:stretch>
                <a:fillRect/>
              </a:stretch>
            </a:blipFill>
          </p:spPr>
          <p:txBody>
            <a:bodyPr/>
            <a:lstStyle/>
            <a:p>
              <a:endParaRPr lang="en-GB"/>
            </a:p>
          </p:txBody>
        </p:sp>
        <p:sp>
          <p:nvSpPr>
            <p:cNvPr id="18" name="Freeform 18"/>
            <p:cNvSpPr/>
            <p:nvPr/>
          </p:nvSpPr>
          <p:spPr>
            <a:xfrm rot="5400000">
              <a:off x="2016415" y="4149487"/>
              <a:ext cx="4602409" cy="2295452"/>
            </a:xfrm>
            <a:custGeom>
              <a:avLst/>
              <a:gdLst/>
              <a:ahLst/>
              <a:cxnLst/>
              <a:rect l="l" t="t" r="r" b="b"/>
              <a:pathLst>
                <a:path w="4602409" h="2295452">
                  <a:moveTo>
                    <a:pt x="0" y="0"/>
                  </a:moveTo>
                  <a:lnTo>
                    <a:pt x="4602409" y="0"/>
                  </a:lnTo>
                  <a:lnTo>
                    <a:pt x="4602409" y="2295452"/>
                  </a:lnTo>
                  <a:lnTo>
                    <a:pt x="0" y="2295452"/>
                  </a:lnTo>
                  <a:lnTo>
                    <a:pt x="0" y="0"/>
                  </a:lnTo>
                  <a:close/>
                </a:path>
              </a:pathLst>
            </a:custGeom>
            <a:blipFill>
              <a:blip>
                <a:alphaModFix amt="69000"/>
                <a:extLst>
                  <a:ext uri="{96DAC541-7B7A-43D3-8B79-37D633B846F1}">
                    <asvg:svgBlip xmlns:asvg="http://schemas.microsoft.com/office/drawing/2016/SVG/main" r:embed="rId8"/>
                  </a:ext>
                </a:extLst>
              </a:blip>
              <a:stretch>
                <a:fillRect/>
              </a:stretch>
            </a:blipFill>
          </p:spPr>
          <p:txBody>
            <a:bodyPr/>
            <a:lstStyle/>
            <a:p>
              <a:endParaRPr lang="en-GB"/>
            </a:p>
          </p:txBody>
        </p:sp>
        <p:sp>
          <p:nvSpPr>
            <p:cNvPr id="19" name="AutoShape 19"/>
            <p:cNvSpPr/>
            <p:nvPr/>
          </p:nvSpPr>
          <p:spPr>
            <a:xfrm flipV="1">
              <a:off x="976831" y="4299788"/>
              <a:ext cx="4335326" cy="1994851"/>
            </a:xfrm>
            <a:prstGeom prst="line">
              <a:avLst/>
            </a:prstGeom>
            <a:ln w="127000" cap="flat">
              <a:solidFill>
                <a:srgbClr val="000000"/>
              </a:solidFill>
              <a:prstDash val="solid"/>
              <a:headEnd type="none" w="sm" len="sm"/>
              <a:tailEnd type="none" w="sm" len="sm"/>
            </a:ln>
          </p:spPr>
          <p:txBody>
            <a:bodyPr/>
            <a:lstStyle/>
            <a:p>
              <a:endParaRPr lang="en-GB"/>
            </a:p>
          </p:txBody>
        </p:sp>
        <p:sp>
          <p:nvSpPr>
            <p:cNvPr id="20" name="AutoShape 20"/>
            <p:cNvSpPr/>
            <p:nvPr/>
          </p:nvSpPr>
          <p:spPr>
            <a:xfrm flipV="1">
              <a:off x="3145065" y="6863136"/>
              <a:ext cx="1720847" cy="736047"/>
            </a:xfrm>
            <a:prstGeom prst="line">
              <a:avLst/>
            </a:prstGeom>
            <a:ln w="127000" cap="flat">
              <a:solidFill>
                <a:srgbClr val="2394E0"/>
              </a:solidFill>
              <a:prstDash val="solid"/>
              <a:headEnd type="none" w="sm" len="sm"/>
              <a:tailEnd type="none" w="sm" len="sm"/>
            </a:ln>
          </p:spPr>
          <p:txBody>
            <a:bodyPr/>
            <a:lstStyle/>
            <a:p>
              <a:endParaRPr lang="en-GB"/>
            </a:p>
          </p:txBody>
        </p:sp>
        <p:sp>
          <p:nvSpPr>
            <p:cNvPr id="21" name="AutoShape 21"/>
            <p:cNvSpPr/>
            <p:nvPr/>
          </p:nvSpPr>
          <p:spPr>
            <a:xfrm flipV="1">
              <a:off x="1474958" y="2964557"/>
              <a:ext cx="1693281" cy="797421"/>
            </a:xfrm>
            <a:prstGeom prst="line">
              <a:avLst/>
            </a:prstGeom>
            <a:ln w="127000" cap="flat">
              <a:solidFill>
                <a:srgbClr val="2394E0"/>
              </a:solidFill>
              <a:prstDash val="solid"/>
              <a:headEnd type="none" w="sm" len="sm"/>
              <a:tailEnd type="none" w="sm" len="sm"/>
            </a:ln>
          </p:spPr>
          <p:txBody>
            <a:bodyPr/>
            <a:lstStyle/>
            <a:p>
              <a:endParaRPr lang="en-GB"/>
            </a:p>
          </p:txBody>
        </p:sp>
        <p:sp>
          <p:nvSpPr>
            <p:cNvPr id="22" name="TextBox 22"/>
            <p:cNvSpPr txBox="1"/>
            <p:nvPr/>
          </p:nvSpPr>
          <p:spPr>
            <a:xfrm>
              <a:off x="1024038" y="2047741"/>
              <a:ext cx="4441308" cy="440267"/>
            </a:xfrm>
            <a:prstGeom prst="rect">
              <a:avLst/>
            </a:prstGeom>
          </p:spPr>
          <p:txBody>
            <a:bodyPr lIns="0" tIns="0" rIns="0" bIns="0" rtlCol="0" anchor="t">
              <a:spAutoFit/>
            </a:bodyPr>
            <a:lstStyle/>
            <a:p>
              <a:pPr algn="ctr">
                <a:lnSpc>
                  <a:spcPts val="2799"/>
                </a:lnSpc>
              </a:pPr>
              <a:r>
                <a:rPr lang="en-US" sz="1999">
                  <a:solidFill>
                    <a:srgbClr val="000000"/>
                  </a:solidFill>
                  <a:latin typeface="Montserrat Classic"/>
                  <a:ea typeface="Montserrat Classic"/>
                  <a:cs typeface="Montserrat Classic"/>
                  <a:sym typeface="Montserrat Classic"/>
                </a:rPr>
                <a:t>North Pole </a:t>
              </a:r>
            </a:p>
          </p:txBody>
        </p:sp>
        <p:sp>
          <p:nvSpPr>
            <p:cNvPr id="23" name="TextBox 23"/>
            <p:cNvSpPr txBox="1"/>
            <p:nvPr/>
          </p:nvSpPr>
          <p:spPr>
            <a:xfrm>
              <a:off x="3434767" y="8068318"/>
              <a:ext cx="4441308" cy="440267"/>
            </a:xfrm>
            <a:prstGeom prst="rect">
              <a:avLst/>
            </a:prstGeom>
          </p:spPr>
          <p:txBody>
            <a:bodyPr lIns="0" tIns="0" rIns="0" bIns="0" rtlCol="0" anchor="t">
              <a:spAutoFit/>
            </a:bodyPr>
            <a:lstStyle/>
            <a:p>
              <a:pPr algn="ctr">
                <a:lnSpc>
                  <a:spcPts val="2799"/>
                </a:lnSpc>
              </a:pPr>
              <a:r>
                <a:rPr lang="en-US" sz="1999">
                  <a:solidFill>
                    <a:srgbClr val="000000"/>
                  </a:solidFill>
                  <a:latin typeface="Montserrat Classic"/>
                  <a:ea typeface="Montserrat Classic"/>
                  <a:cs typeface="Montserrat Classic"/>
                  <a:sym typeface="Montserrat Classic"/>
                </a:rPr>
                <a:t>South Pole </a:t>
              </a:r>
            </a:p>
          </p:txBody>
        </p:sp>
        <p:sp>
          <p:nvSpPr>
            <p:cNvPr id="24" name="TextBox 24"/>
            <p:cNvSpPr txBox="1"/>
            <p:nvPr/>
          </p:nvSpPr>
          <p:spPr>
            <a:xfrm>
              <a:off x="4160494" y="3859521"/>
              <a:ext cx="4441308" cy="440267"/>
            </a:xfrm>
            <a:prstGeom prst="rect">
              <a:avLst/>
            </a:prstGeom>
          </p:spPr>
          <p:txBody>
            <a:bodyPr lIns="0" tIns="0" rIns="0" bIns="0" rtlCol="0" anchor="t">
              <a:spAutoFit/>
            </a:bodyPr>
            <a:lstStyle/>
            <a:p>
              <a:pPr algn="ctr">
                <a:lnSpc>
                  <a:spcPts val="2799"/>
                </a:lnSpc>
              </a:pPr>
              <a:r>
                <a:rPr lang="en-US" sz="1999">
                  <a:solidFill>
                    <a:srgbClr val="000000"/>
                  </a:solidFill>
                  <a:latin typeface="Montserrat Classic"/>
                  <a:ea typeface="Montserrat Classic"/>
                  <a:cs typeface="Montserrat Classic"/>
                  <a:sym typeface="Montserrat Classic"/>
                </a:rPr>
                <a:t>Equator</a:t>
              </a:r>
            </a:p>
          </p:txBody>
        </p:sp>
        <p:sp>
          <p:nvSpPr>
            <p:cNvPr id="25" name="Freeform 25"/>
            <p:cNvSpPr/>
            <p:nvPr/>
          </p:nvSpPr>
          <p:spPr>
            <a:xfrm rot="404004">
              <a:off x="7864057" y="407349"/>
              <a:ext cx="7382710" cy="7382710"/>
            </a:xfrm>
            <a:custGeom>
              <a:avLst/>
              <a:gdLst/>
              <a:ahLst/>
              <a:cxnLst/>
              <a:rect l="l" t="t" r="r" b="b"/>
              <a:pathLst>
                <a:path w="7382710" h="7382710">
                  <a:moveTo>
                    <a:pt x="0" y="0"/>
                  </a:moveTo>
                  <a:lnTo>
                    <a:pt x="7382710" y="0"/>
                  </a:lnTo>
                  <a:lnTo>
                    <a:pt x="7382710" y="7382710"/>
                  </a:lnTo>
                  <a:lnTo>
                    <a:pt x="0" y="7382710"/>
                  </a:lnTo>
                  <a:lnTo>
                    <a:pt x="0" y="0"/>
                  </a:lnTo>
                  <a:close/>
                </a:path>
              </a:pathLst>
            </a:custGeom>
            <a:blipFill>
              <a:blip>
                <a:extLst>
                  <a:ext uri="{96DAC541-7B7A-43D3-8B79-37D633B846F1}">
                    <asvg:svgBlip xmlns:asvg="http://schemas.microsoft.com/office/drawing/2016/SVG/main" r:embed="rId9"/>
                  </a:ext>
                </a:extLst>
              </a:blip>
              <a:stretch>
                <a:fillRect/>
              </a:stretch>
            </a:blipFill>
          </p:spPr>
          <p:txBody>
            <a:bodyPr/>
            <a:lstStyle/>
            <a:p>
              <a:endParaRPr lang="en-GB"/>
            </a:p>
          </p:txBody>
        </p:sp>
        <p:sp>
          <p:nvSpPr>
            <p:cNvPr id="26" name="TextBox 26"/>
            <p:cNvSpPr txBox="1"/>
            <p:nvPr/>
          </p:nvSpPr>
          <p:spPr>
            <a:xfrm>
              <a:off x="4317620" y="6794349"/>
              <a:ext cx="4441308" cy="440267"/>
            </a:xfrm>
            <a:prstGeom prst="rect">
              <a:avLst/>
            </a:prstGeom>
          </p:spPr>
          <p:txBody>
            <a:bodyPr lIns="0" tIns="0" rIns="0" bIns="0" rtlCol="0" anchor="t">
              <a:spAutoFit/>
            </a:bodyPr>
            <a:lstStyle/>
            <a:p>
              <a:pPr algn="ctr">
                <a:lnSpc>
                  <a:spcPts val="2799"/>
                </a:lnSpc>
              </a:pPr>
              <a:r>
                <a:rPr lang="en-US" sz="1999">
                  <a:solidFill>
                    <a:srgbClr val="000000"/>
                  </a:solidFill>
                  <a:latin typeface="Montserrat Classic"/>
                  <a:ea typeface="Montserrat Classic"/>
                  <a:cs typeface="Montserrat Classic"/>
                  <a:sym typeface="Montserrat Classic"/>
                </a:rPr>
                <a:t>Antarctic Circle</a:t>
              </a:r>
            </a:p>
          </p:txBody>
        </p:sp>
        <p:sp>
          <p:nvSpPr>
            <p:cNvPr id="27" name="TextBox 27"/>
            <p:cNvSpPr txBox="1"/>
            <p:nvPr/>
          </p:nvSpPr>
          <p:spPr>
            <a:xfrm>
              <a:off x="2631475" y="2524290"/>
              <a:ext cx="4441308" cy="440267"/>
            </a:xfrm>
            <a:prstGeom prst="rect">
              <a:avLst/>
            </a:prstGeom>
          </p:spPr>
          <p:txBody>
            <a:bodyPr lIns="0" tIns="0" rIns="0" bIns="0" rtlCol="0" anchor="t">
              <a:spAutoFit/>
            </a:bodyPr>
            <a:lstStyle/>
            <a:p>
              <a:pPr algn="ctr">
                <a:lnSpc>
                  <a:spcPts val="2799"/>
                </a:lnSpc>
              </a:pPr>
              <a:r>
                <a:rPr lang="en-US" sz="1999">
                  <a:solidFill>
                    <a:srgbClr val="000000"/>
                  </a:solidFill>
                  <a:latin typeface="Montserrat Classic"/>
                  <a:ea typeface="Montserrat Classic"/>
                  <a:cs typeface="Montserrat Classic"/>
                  <a:sym typeface="Montserrat Classic"/>
                </a:rPr>
                <a:t>Arctic Circle</a:t>
              </a:r>
            </a:p>
          </p:txBody>
        </p:sp>
        <p:sp>
          <p:nvSpPr>
            <p:cNvPr id="28" name="TextBox 28"/>
            <p:cNvSpPr txBox="1"/>
            <p:nvPr/>
          </p:nvSpPr>
          <p:spPr>
            <a:xfrm>
              <a:off x="2853092" y="829723"/>
              <a:ext cx="6889804" cy="1330538"/>
            </a:xfrm>
            <a:prstGeom prst="rect">
              <a:avLst/>
            </a:prstGeom>
          </p:spPr>
          <p:txBody>
            <a:bodyPr lIns="0" tIns="0" rIns="0" bIns="0" rtlCol="0" anchor="t">
              <a:spAutoFit/>
            </a:bodyPr>
            <a:lstStyle/>
            <a:p>
              <a:pPr algn="ctr">
                <a:lnSpc>
                  <a:spcPts val="4059"/>
                </a:lnSpc>
              </a:pPr>
              <a:r>
                <a:rPr lang="en-US" sz="2899" b="1">
                  <a:solidFill>
                    <a:srgbClr val="000000"/>
                  </a:solidFill>
                  <a:latin typeface="Montserrat Classic Bold"/>
                  <a:ea typeface="Montserrat Classic Bold"/>
                  <a:cs typeface="Montserrat Classic Bold"/>
                  <a:sym typeface="Montserrat Classic Bold"/>
                </a:rPr>
                <a:t>Winter in the Northern Hemisphere </a:t>
              </a:r>
            </a:p>
          </p:txBody>
        </p:sp>
      </p:grpSp>
      <p:sp>
        <p:nvSpPr>
          <p:cNvPr id="29" name="TextBox 29"/>
          <p:cNvSpPr txBox="1"/>
          <p:nvPr/>
        </p:nvSpPr>
        <p:spPr>
          <a:xfrm>
            <a:off x="823311" y="3070714"/>
            <a:ext cx="10126461" cy="1661795"/>
          </a:xfrm>
          <a:prstGeom prst="rect">
            <a:avLst/>
          </a:prstGeom>
        </p:spPr>
        <p:txBody>
          <a:bodyPr lIns="0" tIns="0" rIns="0" bIns="0" rtlCol="0" anchor="t">
            <a:spAutoFit/>
          </a:bodyPr>
          <a:lstStyle/>
          <a:p>
            <a:pPr marL="690879" lvl="1" indent="-345439" algn="l">
              <a:lnSpc>
                <a:spcPts val="4479"/>
              </a:lnSpc>
              <a:buFont typeface="Arial"/>
              <a:buChar char="•"/>
            </a:pPr>
            <a:r>
              <a:rPr lang="en-US" sz="3199" dirty="0">
                <a:solidFill>
                  <a:srgbClr val="000000"/>
                </a:solidFill>
                <a:latin typeface="Montserrat Classic"/>
                <a:ea typeface="Montserrat Classic"/>
                <a:cs typeface="Montserrat Classic"/>
                <a:sym typeface="Montserrat Classic"/>
              </a:rPr>
              <a:t>In summer, polar regions can have almost 24 hours of daylight, while in winter, they experience long periods of darkness.</a:t>
            </a:r>
          </a:p>
        </p:txBody>
      </p:sp>
      <p:sp>
        <p:nvSpPr>
          <p:cNvPr id="30" name="TextBox 30"/>
          <p:cNvSpPr txBox="1"/>
          <p:nvPr/>
        </p:nvSpPr>
        <p:spPr>
          <a:xfrm>
            <a:off x="823311" y="5015356"/>
            <a:ext cx="10250286" cy="1661795"/>
          </a:xfrm>
          <a:prstGeom prst="rect">
            <a:avLst/>
          </a:prstGeom>
        </p:spPr>
        <p:txBody>
          <a:bodyPr lIns="0" tIns="0" rIns="0" bIns="0" rtlCol="0" anchor="t">
            <a:spAutoFit/>
          </a:bodyPr>
          <a:lstStyle/>
          <a:p>
            <a:pPr marL="690881" lvl="1" indent="-345440" algn="l">
              <a:lnSpc>
                <a:spcPts val="4480"/>
              </a:lnSpc>
              <a:buFont typeface="Arial"/>
              <a:buChar char="•"/>
            </a:pPr>
            <a:r>
              <a:rPr lang="en-US" sz="3200" dirty="0">
                <a:solidFill>
                  <a:srgbClr val="000000"/>
                </a:solidFill>
                <a:latin typeface="Montserrat Classic"/>
                <a:ea typeface="Montserrat Classic"/>
                <a:cs typeface="Montserrat Classic"/>
                <a:sym typeface="Montserrat Classic"/>
              </a:rPr>
              <a:t>Locations on the equator have a fairly consistent day length throughout the year, with around 12 hours of daylight. </a:t>
            </a:r>
          </a:p>
        </p:txBody>
      </p:sp>
      <p:sp>
        <p:nvSpPr>
          <p:cNvPr id="31" name="TextBox 31"/>
          <p:cNvSpPr txBox="1"/>
          <p:nvPr/>
        </p:nvSpPr>
        <p:spPr>
          <a:xfrm>
            <a:off x="461898" y="8270422"/>
            <a:ext cx="12677661" cy="1607185"/>
          </a:xfrm>
          <a:prstGeom prst="rect">
            <a:avLst/>
          </a:prstGeom>
        </p:spPr>
        <p:txBody>
          <a:bodyPr lIns="0" tIns="0" rIns="0" bIns="0" rtlCol="0" anchor="t">
            <a:spAutoFit/>
          </a:bodyPr>
          <a:lstStyle/>
          <a:p>
            <a:pPr algn="ctr">
              <a:lnSpc>
                <a:spcPts val="4340"/>
              </a:lnSpc>
            </a:pPr>
            <a:r>
              <a:rPr lang="en-US" sz="3100" dirty="0">
                <a:solidFill>
                  <a:srgbClr val="000000"/>
                </a:solidFill>
                <a:latin typeface="Montserrat Classic"/>
                <a:ea typeface="Montserrat Classic"/>
                <a:cs typeface="Montserrat Classic"/>
                <a:sym typeface="Montserrat Classic"/>
              </a:rPr>
              <a:t>This difference in how long the Sun shines on different parts of the Earth helps explain why polar regions have such unique and varied climates compared to places near the Equator.</a:t>
            </a:r>
          </a:p>
        </p:txBody>
      </p:sp>
      <p:sp>
        <p:nvSpPr>
          <p:cNvPr id="32" name="TextBox 15">
            <a:extLst>
              <a:ext uri="{FF2B5EF4-FFF2-40B4-BE49-F238E27FC236}">
                <a16:creationId xmlns:a16="http://schemas.microsoft.com/office/drawing/2014/main" id="{F74DF0D3-E796-9E0A-BA5B-468A3CADEB48}"/>
              </a:ext>
            </a:extLst>
          </p:cNvPr>
          <p:cNvSpPr txBox="1"/>
          <p:nvPr/>
        </p:nvSpPr>
        <p:spPr>
          <a:xfrm>
            <a:off x="17053636" y="103604"/>
            <a:ext cx="1158164" cy="239296"/>
          </a:xfrm>
          <a:prstGeom prst="rect">
            <a:avLst/>
          </a:prstGeom>
        </p:spPr>
        <p:txBody>
          <a:bodyPr wrap="square" lIns="0" tIns="0" rIns="0" bIns="0" rtlCol="0" anchor="t">
            <a:spAutoFit/>
          </a:bodyPr>
          <a:lstStyle/>
          <a:p>
            <a:pPr algn="ctr">
              <a:lnSpc>
                <a:spcPts val="2099"/>
              </a:lnSpc>
              <a:spcBef>
                <a:spcPct val="0"/>
              </a:spcBef>
            </a:pPr>
            <a:r>
              <a:rPr lang="en-US" sz="1499" dirty="0">
                <a:solidFill>
                  <a:srgbClr val="000000"/>
                </a:solidFill>
                <a:latin typeface="Montserrat Classic"/>
                <a:ea typeface="Montserrat Classic"/>
                <a:cs typeface="Montserrat Classic"/>
                <a:sym typeface="Montserrat Classic"/>
              </a:rPr>
              <a:t>FT Q C53 R2</a:t>
            </a:r>
          </a:p>
        </p:txBody>
      </p:sp>
      <p:sp>
        <p:nvSpPr>
          <p:cNvPr id="33" name="TextBox 23">
            <a:extLst>
              <a:ext uri="{FF2B5EF4-FFF2-40B4-BE49-F238E27FC236}">
                <a16:creationId xmlns:a16="http://schemas.microsoft.com/office/drawing/2014/main" id="{FD4FED44-C7ED-87E4-BFE9-075730BEEE78}"/>
              </a:ext>
            </a:extLst>
          </p:cNvPr>
          <p:cNvSpPr txBox="1"/>
          <p:nvPr/>
        </p:nvSpPr>
        <p:spPr>
          <a:xfrm>
            <a:off x="4208181" y="777520"/>
            <a:ext cx="11870019" cy="934487"/>
          </a:xfrm>
          <a:prstGeom prst="rect">
            <a:avLst/>
          </a:prstGeom>
        </p:spPr>
        <p:txBody>
          <a:bodyPr wrap="square" lIns="0" tIns="0" rIns="0" bIns="0" rtlCol="0" anchor="t">
            <a:spAutoFit/>
          </a:bodyPr>
          <a:lstStyle/>
          <a:p>
            <a:pPr algn="ctr">
              <a:lnSpc>
                <a:spcPts val="8205"/>
              </a:lnSpc>
              <a:spcBef>
                <a:spcPct val="0"/>
              </a:spcBef>
            </a:pPr>
            <a:r>
              <a:rPr lang="en-US" sz="5861" b="1" dirty="0">
                <a:solidFill>
                  <a:srgbClr val="FFFFFF"/>
                </a:solidFill>
                <a:latin typeface="Montserrat Classic Bold"/>
                <a:ea typeface="Montserrat Classic Bold"/>
                <a:cs typeface="Montserrat Classic Bold"/>
                <a:sym typeface="Montserrat Classic Bold"/>
              </a:rPr>
              <a:t>Factors Influencing Climate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139650"/>
            <a:ext cx="18775720" cy="13720367"/>
            <a:chOff x="0" y="0"/>
            <a:chExt cx="25034293" cy="18293822"/>
          </a:xfrm>
        </p:grpSpPr>
        <p:sp>
          <p:nvSpPr>
            <p:cNvPr id="3" name="Freeform 3"/>
            <p:cNvSpPr/>
            <p:nvPr/>
          </p:nvSpPr>
          <p:spPr>
            <a:xfrm>
              <a:off x="431803" y="0"/>
              <a:ext cx="23952197" cy="18293822"/>
            </a:xfrm>
            <a:custGeom>
              <a:avLst/>
              <a:gdLst/>
              <a:ahLst/>
              <a:cxnLst/>
              <a:rect l="l" t="t" r="r" b="b"/>
              <a:pathLst>
                <a:path w="23952197" h="18293822">
                  <a:moveTo>
                    <a:pt x="0" y="0"/>
                  </a:moveTo>
                  <a:lnTo>
                    <a:pt x="23952197" y="0"/>
                  </a:lnTo>
                  <a:lnTo>
                    <a:pt x="23952197" y="18293822"/>
                  </a:lnTo>
                  <a:lnTo>
                    <a:pt x="0" y="18293822"/>
                  </a:lnTo>
                  <a:lnTo>
                    <a:pt x="0" y="0"/>
                  </a:lnTo>
                  <a:close/>
                </a:path>
              </a:pathLst>
            </a:custGeom>
            <a:blipFill>
              <a:blip r:embed="rId2">
                <a:alphaModFix amt="10999"/>
              </a:blip>
              <a:stretch>
                <a:fillRect b="-30930"/>
              </a:stretch>
            </a:blipFill>
          </p:spPr>
          <p:txBody>
            <a:bodyPr/>
            <a:lstStyle/>
            <a:p>
              <a:endParaRPr lang="en-GB"/>
            </a:p>
          </p:txBody>
        </p:sp>
        <p:grpSp>
          <p:nvGrpSpPr>
            <p:cNvPr id="4" name="Group 4"/>
            <p:cNvGrpSpPr/>
            <p:nvPr/>
          </p:nvGrpSpPr>
          <p:grpSpPr>
            <a:xfrm>
              <a:off x="0" y="4572816"/>
              <a:ext cx="25034293" cy="2148369"/>
              <a:chOff x="0" y="-142875"/>
              <a:chExt cx="7425681" cy="637250"/>
            </a:xfrm>
          </p:grpSpPr>
          <p:sp>
            <p:nvSpPr>
              <p:cNvPr id="5" name="Freeform 5"/>
              <p:cNvSpPr/>
              <p:nvPr/>
            </p:nvSpPr>
            <p:spPr>
              <a:xfrm>
                <a:off x="0" y="0"/>
                <a:ext cx="7425681" cy="494375"/>
              </a:xfrm>
              <a:custGeom>
                <a:avLst/>
                <a:gdLst/>
                <a:ahLst/>
                <a:cxnLst/>
                <a:rect l="l" t="t" r="r" b="b"/>
                <a:pathLst>
                  <a:path w="7425681" h="494375">
                    <a:moveTo>
                      <a:pt x="0" y="0"/>
                    </a:moveTo>
                    <a:lnTo>
                      <a:pt x="7425681" y="0"/>
                    </a:lnTo>
                    <a:lnTo>
                      <a:pt x="7425681" y="494375"/>
                    </a:lnTo>
                    <a:lnTo>
                      <a:pt x="0" y="494375"/>
                    </a:lnTo>
                    <a:close/>
                  </a:path>
                </a:pathLst>
              </a:custGeom>
              <a:solidFill>
                <a:srgbClr val="1C78B6"/>
              </a:solidFill>
            </p:spPr>
            <p:txBody>
              <a:bodyPr/>
              <a:lstStyle/>
              <a:p>
                <a:endParaRPr lang="en-GB"/>
              </a:p>
            </p:txBody>
          </p:sp>
          <p:sp>
            <p:nvSpPr>
              <p:cNvPr id="6" name="TextBox 6"/>
              <p:cNvSpPr txBox="1"/>
              <p:nvPr/>
            </p:nvSpPr>
            <p:spPr>
              <a:xfrm>
                <a:off x="0" y="-142875"/>
                <a:ext cx="7425681" cy="637250"/>
              </a:xfrm>
              <a:prstGeom prst="rect">
                <a:avLst/>
              </a:prstGeom>
            </p:spPr>
            <p:txBody>
              <a:bodyPr lIns="50800" tIns="50800" rIns="50800" bIns="50800" rtlCol="0" anchor="ctr"/>
              <a:lstStyle/>
              <a:p>
                <a:pPr algn="ctr">
                  <a:lnSpc>
                    <a:spcPts val="10499"/>
                  </a:lnSpc>
                </a:pPr>
                <a:endParaRPr/>
              </a:p>
            </p:txBody>
          </p:sp>
        </p:grpSp>
        <p:sp>
          <p:nvSpPr>
            <p:cNvPr id="7" name="Freeform 7"/>
            <p:cNvSpPr/>
            <p:nvPr/>
          </p:nvSpPr>
          <p:spPr>
            <a:xfrm>
              <a:off x="1927422" y="4375554"/>
              <a:ext cx="3119787" cy="3115887"/>
            </a:xfrm>
            <a:custGeom>
              <a:avLst/>
              <a:gdLst/>
              <a:ahLst/>
              <a:cxnLst/>
              <a:rect l="l" t="t" r="r" b="b"/>
              <a:pathLst>
                <a:path w="3119787" h="3115887">
                  <a:moveTo>
                    <a:pt x="0" y="0"/>
                  </a:moveTo>
                  <a:lnTo>
                    <a:pt x="3119787" y="0"/>
                  </a:lnTo>
                  <a:lnTo>
                    <a:pt x="3119787" y="3115887"/>
                  </a:lnTo>
                  <a:lnTo>
                    <a:pt x="0" y="3115887"/>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GB"/>
            </a:p>
          </p:txBody>
        </p:sp>
      </p:grpSp>
      <p:sp>
        <p:nvSpPr>
          <p:cNvPr id="9" name="Freeform 9"/>
          <p:cNvSpPr/>
          <p:nvPr/>
        </p:nvSpPr>
        <p:spPr>
          <a:xfrm>
            <a:off x="14837622" y="8166572"/>
            <a:ext cx="4148316" cy="2628361"/>
          </a:xfrm>
          <a:custGeom>
            <a:avLst/>
            <a:gdLst/>
            <a:ahLst/>
            <a:cxnLst/>
            <a:rect l="l" t="t" r="r" b="b"/>
            <a:pathLst>
              <a:path w="4148316" h="2628361">
                <a:moveTo>
                  <a:pt x="0" y="0"/>
                </a:moveTo>
                <a:lnTo>
                  <a:pt x="4148316" y="0"/>
                </a:lnTo>
                <a:lnTo>
                  <a:pt x="4148316" y="2628361"/>
                </a:lnTo>
                <a:lnTo>
                  <a:pt x="0" y="2628361"/>
                </a:lnTo>
                <a:lnTo>
                  <a:pt x="0" y="0"/>
                </a:lnTo>
                <a:close/>
              </a:path>
            </a:pathLst>
          </a:custGeom>
          <a:blipFill>
            <a:blip r:embed="rId4"/>
            <a:stretch>
              <a:fillRect l="-25363" t="-23128" r="-49588" b="-152995"/>
            </a:stretch>
          </a:blipFill>
        </p:spPr>
        <p:txBody>
          <a:bodyPr/>
          <a:lstStyle/>
          <a:p>
            <a:endParaRPr lang="en-GB"/>
          </a:p>
        </p:txBody>
      </p:sp>
      <p:sp>
        <p:nvSpPr>
          <p:cNvPr id="10" name="Freeform 10"/>
          <p:cNvSpPr/>
          <p:nvPr/>
        </p:nvSpPr>
        <p:spPr>
          <a:xfrm>
            <a:off x="14780472" y="8598304"/>
            <a:ext cx="3507528" cy="1688696"/>
          </a:xfrm>
          <a:custGeom>
            <a:avLst/>
            <a:gdLst/>
            <a:ahLst/>
            <a:cxnLst/>
            <a:rect l="l" t="t" r="r" b="b"/>
            <a:pathLst>
              <a:path w="3507528" h="1688696">
                <a:moveTo>
                  <a:pt x="0" y="0"/>
                </a:moveTo>
                <a:lnTo>
                  <a:pt x="3507528" y="0"/>
                </a:lnTo>
                <a:lnTo>
                  <a:pt x="3507528" y="1688696"/>
                </a:lnTo>
                <a:lnTo>
                  <a:pt x="0" y="1688696"/>
                </a:lnTo>
                <a:lnTo>
                  <a:pt x="0" y="0"/>
                </a:lnTo>
                <a:close/>
              </a:path>
            </a:pathLst>
          </a:custGeom>
          <a:blipFill>
            <a:blip r:embed="rId5"/>
            <a:stretch>
              <a:fillRect l="-21116" r="-19874" b="-67942"/>
            </a:stretch>
          </a:blipFill>
        </p:spPr>
        <p:txBody>
          <a:bodyPr/>
          <a:lstStyle/>
          <a:p>
            <a:endParaRPr lang="en-GB"/>
          </a:p>
        </p:txBody>
      </p:sp>
      <p:sp>
        <p:nvSpPr>
          <p:cNvPr id="11" name="Freeform 11"/>
          <p:cNvSpPr/>
          <p:nvPr/>
        </p:nvSpPr>
        <p:spPr>
          <a:xfrm>
            <a:off x="4747422" y="4348323"/>
            <a:ext cx="8730540" cy="5827635"/>
          </a:xfrm>
          <a:custGeom>
            <a:avLst/>
            <a:gdLst/>
            <a:ahLst/>
            <a:cxnLst/>
            <a:rect l="l" t="t" r="r" b="b"/>
            <a:pathLst>
              <a:path w="8730540" h="5827635">
                <a:moveTo>
                  <a:pt x="0" y="0"/>
                </a:moveTo>
                <a:lnTo>
                  <a:pt x="8730540" y="0"/>
                </a:lnTo>
                <a:lnTo>
                  <a:pt x="8730540" y="5827636"/>
                </a:lnTo>
                <a:lnTo>
                  <a:pt x="0" y="5827636"/>
                </a:lnTo>
                <a:lnTo>
                  <a:pt x="0" y="0"/>
                </a:lnTo>
                <a:close/>
              </a:path>
            </a:pathLst>
          </a:custGeom>
          <a:blipFill>
            <a:blip r:embed="rId6"/>
            <a:stretch>
              <a:fillRect/>
            </a:stretch>
          </a:blipFill>
        </p:spPr>
        <p:txBody>
          <a:bodyPr/>
          <a:lstStyle/>
          <a:p>
            <a:endParaRPr lang="en-GB"/>
          </a:p>
        </p:txBody>
      </p:sp>
      <p:sp>
        <p:nvSpPr>
          <p:cNvPr id="13" name="TextBox 13"/>
          <p:cNvSpPr txBox="1"/>
          <p:nvPr/>
        </p:nvSpPr>
        <p:spPr>
          <a:xfrm>
            <a:off x="3444912" y="2781300"/>
            <a:ext cx="11335559" cy="1064260"/>
          </a:xfrm>
          <a:prstGeom prst="rect">
            <a:avLst/>
          </a:prstGeom>
        </p:spPr>
        <p:txBody>
          <a:bodyPr lIns="0" tIns="0" rIns="0" bIns="0" rtlCol="0" anchor="t">
            <a:spAutoFit/>
          </a:bodyPr>
          <a:lstStyle/>
          <a:p>
            <a:pPr algn="ctr">
              <a:lnSpc>
                <a:spcPts val="4339"/>
              </a:lnSpc>
              <a:spcBef>
                <a:spcPct val="0"/>
              </a:spcBef>
            </a:pPr>
            <a:r>
              <a:rPr lang="en-US" sz="3099" dirty="0">
                <a:solidFill>
                  <a:srgbClr val="000000"/>
                </a:solidFill>
                <a:latin typeface="Montserrat Classic"/>
                <a:ea typeface="Montserrat Classic"/>
                <a:cs typeface="Montserrat Classic"/>
                <a:sym typeface="Montserrat Classic"/>
              </a:rPr>
              <a:t>On your worksheet, complete the information on latitude by filling in the blanks </a:t>
            </a:r>
          </a:p>
        </p:txBody>
      </p:sp>
      <p:sp>
        <p:nvSpPr>
          <p:cNvPr id="14" name="Freeform 14"/>
          <p:cNvSpPr/>
          <p:nvPr/>
        </p:nvSpPr>
        <p:spPr>
          <a:xfrm flipH="1">
            <a:off x="2592317" y="4012875"/>
            <a:ext cx="2155106" cy="2261250"/>
          </a:xfrm>
          <a:custGeom>
            <a:avLst/>
            <a:gdLst/>
            <a:ahLst/>
            <a:cxnLst/>
            <a:rect l="l" t="t" r="r" b="b"/>
            <a:pathLst>
              <a:path w="2155106" h="2261250">
                <a:moveTo>
                  <a:pt x="2155105" y="0"/>
                </a:moveTo>
                <a:lnTo>
                  <a:pt x="0" y="0"/>
                </a:lnTo>
                <a:lnTo>
                  <a:pt x="0" y="2261250"/>
                </a:lnTo>
                <a:lnTo>
                  <a:pt x="2155105" y="2261250"/>
                </a:lnTo>
                <a:lnTo>
                  <a:pt x="2155105" y="0"/>
                </a:lnTo>
                <a:close/>
              </a:path>
            </a:pathLst>
          </a:custGeom>
          <a:blipFill>
            <a:blip r:embed="rId7"/>
            <a:stretch>
              <a:fillRect l="-175504" t="-8863" r="-45209" b="-66424"/>
            </a:stretch>
          </a:blipFill>
        </p:spPr>
        <p:txBody>
          <a:bodyPr/>
          <a:lstStyle/>
          <a:p>
            <a:endParaRPr lang="en-GB"/>
          </a:p>
        </p:txBody>
      </p:sp>
      <p:sp>
        <p:nvSpPr>
          <p:cNvPr id="15" name="TextBox 15"/>
          <p:cNvSpPr txBox="1"/>
          <p:nvPr/>
        </p:nvSpPr>
        <p:spPr>
          <a:xfrm>
            <a:off x="8245498" y="2019300"/>
            <a:ext cx="1797004" cy="629920"/>
          </a:xfrm>
          <a:prstGeom prst="rect">
            <a:avLst/>
          </a:prstGeom>
        </p:spPr>
        <p:txBody>
          <a:bodyPr lIns="0" tIns="0" rIns="0" bIns="0" rtlCol="0" anchor="t">
            <a:spAutoFit/>
          </a:bodyPr>
          <a:lstStyle/>
          <a:p>
            <a:pPr algn="ctr">
              <a:lnSpc>
                <a:spcPts val="5179"/>
              </a:lnSpc>
              <a:spcBef>
                <a:spcPct val="0"/>
              </a:spcBef>
            </a:pPr>
            <a:r>
              <a:rPr lang="en-US" sz="3699" b="1" dirty="0">
                <a:solidFill>
                  <a:srgbClr val="000000"/>
                </a:solidFill>
                <a:latin typeface="Montserrat Classic Bold"/>
                <a:ea typeface="Montserrat Classic Bold"/>
                <a:cs typeface="Montserrat Classic Bold"/>
                <a:sym typeface="Montserrat Classic Bold"/>
              </a:rPr>
              <a:t>TASK:</a:t>
            </a:r>
          </a:p>
        </p:txBody>
      </p:sp>
      <p:sp>
        <p:nvSpPr>
          <p:cNvPr id="16" name="TextBox 15">
            <a:extLst>
              <a:ext uri="{FF2B5EF4-FFF2-40B4-BE49-F238E27FC236}">
                <a16:creationId xmlns:a16="http://schemas.microsoft.com/office/drawing/2014/main" id="{C4F81A04-D2EC-1059-8DD0-A081B9A3216C}"/>
              </a:ext>
            </a:extLst>
          </p:cNvPr>
          <p:cNvSpPr txBox="1"/>
          <p:nvPr/>
        </p:nvSpPr>
        <p:spPr>
          <a:xfrm>
            <a:off x="17068800" y="142016"/>
            <a:ext cx="1143000" cy="239296"/>
          </a:xfrm>
          <a:prstGeom prst="rect">
            <a:avLst/>
          </a:prstGeom>
        </p:spPr>
        <p:txBody>
          <a:bodyPr wrap="square" lIns="0" tIns="0" rIns="0" bIns="0" rtlCol="0" anchor="t">
            <a:spAutoFit/>
          </a:bodyPr>
          <a:lstStyle/>
          <a:p>
            <a:pPr algn="ctr">
              <a:lnSpc>
                <a:spcPts val="2099"/>
              </a:lnSpc>
              <a:spcBef>
                <a:spcPct val="0"/>
              </a:spcBef>
            </a:pPr>
            <a:r>
              <a:rPr lang="en-US" sz="1499" dirty="0">
                <a:solidFill>
                  <a:srgbClr val="000000"/>
                </a:solidFill>
                <a:latin typeface="Montserrat Classic"/>
                <a:ea typeface="Montserrat Classic"/>
                <a:cs typeface="Montserrat Classic"/>
                <a:sym typeface="Montserrat Classic"/>
              </a:rPr>
              <a:t>FT Q C53 R2</a:t>
            </a:r>
          </a:p>
        </p:txBody>
      </p:sp>
      <p:sp>
        <p:nvSpPr>
          <p:cNvPr id="17" name="TextBox 23">
            <a:extLst>
              <a:ext uri="{FF2B5EF4-FFF2-40B4-BE49-F238E27FC236}">
                <a16:creationId xmlns:a16="http://schemas.microsoft.com/office/drawing/2014/main" id="{08C25914-17EC-45A1-ABAA-8B90BED58FA4}"/>
              </a:ext>
            </a:extLst>
          </p:cNvPr>
          <p:cNvSpPr txBox="1"/>
          <p:nvPr/>
        </p:nvSpPr>
        <p:spPr>
          <a:xfrm>
            <a:off x="4208181" y="777520"/>
            <a:ext cx="11870019" cy="934487"/>
          </a:xfrm>
          <a:prstGeom prst="rect">
            <a:avLst/>
          </a:prstGeom>
        </p:spPr>
        <p:txBody>
          <a:bodyPr wrap="square" lIns="0" tIns="0" rIns="0" bIns="0" rtlCol="0" anchor="t">
            <a:spAutoFit/>
          </a:bodyPr>
          <a:lstStyle/>
          <a:p>
            <a:pPr algn="ctr">
              <a:lnSpc>
                <a:spcPts val="8205"/>
              </a:lnSpc>
              <a:spcBef>
                <a:spcPct val="0"/>
              </a:spcBef>
            </a:pPr>
            <a:r>
              <a:rPr lang="en-US" sz="5861" b="1" dirty="0">
                <a:solidFill>
                  <a:srgbClr val="FFFFFF"/>
                </a:solidFill>
                <a:latin typeface="Montserrat Classic Bold"/>
                <a:ea typeface="Montserrat Classic Bold"/>
                <a:cs typeface="Montserrat Classic Bold"/>
                <a:sym typeface="Montserrat Classic Bold"/>
              </a:rPr>
              <a:t>Factors Influencing Climate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139650"/>
            <a:ext cx="18775720" cy="13720367"/>
            <a:chOff x="0" y="0"/>
            <a:chExt cx="25034293" cy="18293822"/>
          </a:xfrm>
        </p:grpSpPr>
        <p:sp>
          <p:nvSpPr>
            <p:cNvPr id="3" name="Freeform 3"/>
            <p:cNvSpPr/>
            <p:nvPr/>
          </p:nvSpPr>
          <p:spPr>
            <a:xfrm>
              <a:off x="431803" y="0"/>
              <a:ext cx="23952197" cy="18293822"/>
            </a:xfrm>
            <a:custGeom>
              <a:avLst/>
              <a:gdLst/>
              <a:ahLst/>
              <a:cxnLst/>
              <a:rect l="l" t="t" r="r" b="b"/>
              <a:pathLst>
                <a:path w="23952197" h="18293822">
                  <a:moveTo>
                    <a:pt x="0" y="0"/>
                  </a:moveTo>
                  <a:lnTo>
                    <a:pt x="23952197" y="0"/>
                  </a:lnTo>
                  <a:lnTo>
                    <a:pt x="23952197" y="18293822"/>
                  </a:lnTo>
                  <a:lnTo>
                    <a:pt x="0" y="18293822"/>
                  </a:lnTo>
                  <a:lnTo>
                    <a:pt x="0" y="0"/>
                  </a:lnTo>
                  <a:close/>
                </a:path>
              </a:pathLst>
            </a:custGeom>
            <a:blipFill>
              <a:blip r:embed="rId2">
                <a:alphaModFix amt="10999"/>
              </a:blip>
              <a:stretch>
                <a:fillRect b="-30930"/>
              </a:stretch>
            </a:blipFill>
          </p:spPr>
          <p:txBody>
            <a:bodyPr/>
            <a:lstStyle/>
            <a:p>
              <a:endParaRPr lang="en-GB"/>
            </a:p>
          </p:txBody>
        </p:sp>
        <p:grpSp>
          <p:nvGrpSpPr>
            <p:cNvPr id="4" name="Group 4"/>
            <p:cNvGrpSpPr/>
            <p:nvPr/>
          </p:nvGrpSpPr>
          <p:grpSpPr>
            <a:xfrm>
              <a:off x="0" y="4572816"/>
              <a:ext cx="25034293" cy="2148369"/>
              <a:chOff x="0" y="-142875"/>
              <a:chExt cx="7425681" cy="637250"/>
            </a:xfrm>
          </p:grpSpPr>
          <p:sp>
            <p:nvSpPr>
              <p:cNvPr id="5" name="Freeform 5"/>
              <p:cNvSpPr/>
              <p:nvPr/>
            </p:nvSpPr>
            <p:spPr>
              <a:xfrm>
                <a:off x="0" y="0"/>
                <a:ext cx="7425681" cy="494375"/>
              </a:xfrm>
              <a:custGeom>
                <a:avLst/>
                <a:gdLst/>
                <a:ahLst/>
                <a:cxnLst/>
                <a:rect l="l" t="t" r="r" b="b"/>
                <a:pathLst>
                  <a:path w="7425681" h="494375">
                    <a:moveTo>
                      <a:pt x="0" y="0"/>
                    </a:moveTo>
                    <a:lnTo>
                      <a:pt x="7425681" y="0"/>
                    </a:lnTo>
                    <a:lnTo>
                      <a:pt x="7425681" y="494375"/>
                    </a:lnTo>
                    <a:lnTo>
                      <a:pt x="0" y="494375"/>
                    </a:lnTo>
                    <a:close/>
                  </a:path>
                </a:pathLst>
              </a:custGeom>
              <a:solidFill>
                <a:srgbClr val="1C78B6"/>
              </a:solidFill>
            </p:spPr>
            <p:txBody>
              <a:bodyPr/>
              <a:lstStyle/>
              <a:p>
                <a:endParaRPr lang="en-GB"/>
              </a:p>
            </p:txBody>
          </p:sp>
          <p:sp>
            <p:nvSpPr>
              <p:cNvPr id="6" name="TextBox 6"/>
              <p:cNvSpPr txBox="1"/>
              <p:nvPr/>
            </p:nvSpPr>
            <p:spPr>
              <a:xfrm>
                <a:off x="0" y="-142875"/>
                <a:ext cx="7425681" cy="637250"/>
              </a:xfrm>
              <a:prstGeom prst="rect">
                <a:avLst/>
              </a:prstGeom>
            </p:spPr>
            <p:txBody>
              <a:bodyPr lIns="50800" tIns="50800" rIns="50800" bIns="50800" rtlCol="0" anchor="ctr"/>
              <a:lstStyle/>
              <a:p>
                <a:pPr algn="ctr">
                  <a:lnSpc>
                    <a:spcPts val="10499"/>
                  </a:lnSpc>
                </a:pPr>
                <a:endParaRPr/>
              </a:p>
            </p:txBody>
          </p:sp>
        </p:grpSp>
        <p:sp>
          <p:nvSpPr>
            <p:cNvPr id="7" name="Freeform 7"/>
            <p:cNvSpPr/>
            <p:nvPr/>
          </p:nvSpPr>
          <p:spPr>
            <a:xfrm>
              <a:off x="1927422" y="4375554"/>
              <a:ext cx="3119787" cy="3115887"/>
            </a:xfrm>
            <a:custGeom>
              <a:avLst/>
              <a:gdLst/>
              <a:ahLst/>
              <a:cxnLst/>
              <a:rect l="l" t="t" r="r" b="b"/>
              <a:pathLst>
                <a:path w="3119787" h="3115887">
                  <a:moveTo>
                    <a:pt x="0" y="0"/>
                  </a:moveTo>
                  <a:lnTo>
                    <a:pt x="3119787" y="0"/>
                  </a:lnTo>
                  <a:lnTo>
                    <a:pt x="3119787" y="3115887"/>
                  </a:lnTo>
                  <a:lnTo>
                    <a:pt x="0" y="3115887"/>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GB"/>
            </a:p>
          </p:txBody>
        </p:sp>
      </p:grpSp>
      <p:sp>
        <p:nvSpPr>
          <p:cNvPr id="9" name="Freeform 9"/>
          <p:cNvSpPr/>
          <p:nvPr/>
        </p:nvSpPr>
        <p:spPr>
          <a:xfrm>
            <a:off x="14837622" y="8166572"/>
            <a:ext cx="4148316" cy="2628361"/>
          </a:xfrm>
          <a:custGeom>
            <a:avLst/>
            <a:gdLst/>
            <a:ahLst/>
            <a:cxnLst/>
            <a:rect l="l" t="t" r="r" b="b"/>
            <a:pathLst>
              <a:path w="4148316" h="2628361">
                <a:moveTo>
                  <a:pt x="0" y="0"/>
                </a:moveTo>
                <a:lnTo>
                  <a:pt x="4148316" y="0"/>
                </a:lnTo>
                <a:lnTo>
                  <a:pt x="4148316" y="2628361"/>
                </a:lnTo>
                <a:lnTo>
                  <a:pt x="0" y="2628361"/>
                </a:lnTo>
                <a:lnTo>
                  <a:pt x="0" y="0"/>
                </a:lnTo>
                <a:close/>
              </a:path>
            </a:pathLst>
          </a:custGeom>
          <a:blipFill>
            <a:blip r:embed="rId4"/>
            <a:stretch>
              <a:fillRect l="-25363" t="-23128" r="-49588" b="-152995"/>
            </a:stretch>
          </a:blipFill>
        </p:spPr>
        <p:txBody>
          <a:bodyPr/>
          <a:lstStyle/>
          <a:p>
            <a:endParaRPr lang="en-GB"/>
          </a:p>
        </p:txBody>
      </p:sp>
      <p:sp>
        <p:nvSpPr>
          <p:cNvPr id="10" name="Freeform 10"/>
          <p:cNvSpPr/>
          <p:nvPr/>
        </p:nvSpPr>
        <p:spPr>
          <a:xfrm>
            <a:off x="14780472" y="8598304"/>
            <a:ext cx="3507528" cy="1688696"/>
          </a:xfrm>
          <a:custGeom>
            <a:avLst/>
            <a:gdLst/>
            <a:ahLst/>
            <a:cxnLst/>
            <a:rect l="l" t="t" r="r" b="b"/>
            <a:pathLst>
              <a:path w="3507528" h="1688696">
                <a:moveTo>
                  <a:pt x="0" y="0"/>
                </a:moveTo>
                <a:lnTo>
                  <a:pt x="3507528" y="0"/>
                </a:lnTo>
                <a:lnTo>
                  <a:pt x="3507528" y="1688696"/>
                </a:lnTo>
                <a:lnTo>
                  <a:pt x="0" y="1688696"/>
                </a:lnTo>
                <a:lnTo>
                  <a:pt x="0" y="0"/>
                </a:lnTo>
                <a:close/>
              </a:path>
            </a:pathLst>
          </a:custGeom>
          <a:blipFill>
            <a:blip r:embed="rId5"/>
            <a:stretch>
              <a:fillRect l="-21116" r="-19874" b="-67942"/>
            </a:stretch>
          </a:blipFill>
        </p:spPr>
        <p:txBody>
          <a:bodyPr/>
          <a:lstStyle/>
          <a:p>
            <a:endParaRPr lang="en-GB"/>
          </a:p>
        </p:txBody>
      </p:sp>
      <p:sp>
        <p:nvSpPr>
          <p:cNvPr id="11" name="Freeform 11"/>
          <p:cNvSpPr/>
          <p:nvPr/>
        </p:nvSpPr>
        <p:spPr>
          <a:xfrm>
            <a:off x="3492942" y="2622540"/>
            <a:ext cx="11302117" cy="7628929"/>
          </a:xfrm>
          <a:custGeom>
            <a:avLst/>
            <a:gdLst/>
            <a:ahLst/>
            <a:cxnLst/>
            <a:rect l="l" t="t" r="r" b="b"/>
            <a:pathLst>
              <a:path w="11302117" h="7628929">
                <a:moveTo>
                  <a:pt x="0" y="0"/>
                </a:moveTo>
                <a:lnTo>
                  <a:pt x="11302116" y="0"/>
                </a:lnTo>
                <a:lnTo>
                  <a:pt x="11302116" y="7628929"/>
                </a:lnTo>
                <a:lnTo>
                  <a:pt x="0" y="7628929"/>
                </a:lnTo>
                <a:lnTo>
                  <a:pt x="0" y="0"/>
                </a:lnTo>
                <a:close/>
              </a:path>
            </a:pathLst>
          </a:custGeom>
          <a:blipFill>
            <a:blip r:embed="rId6"/>
            <a:stretch>
              <a:fillRect/>
            </a:stretch>
          </a:blipFill>
        </p:spPr>
        <p:txBody>
          <a:bodyPr/>
          <a:lstStyle/>
          <a:p>
            <a:endParaRPr lang="en-GB"/>
          </a:p>
        </p:txBody>
      </p:sp>
      <p:sp>
        <p:nvSpPr>
          <p:cNvPr id="13" name="TextBox 15">
            <a:extLst>
              <a:ext uri="{FF2B5EF4-FFF2-40B4-BE49-F238E27FC236}">
                <a16:creationId xmlns:a16="http://schemas.microsoft.com/office/drawing/2014/main" id="{FEF02319-7E73-F127-E627-117CFC1B7C6A}"/>
              </a:ext>
            </a:extLst>
          </p:cNvPr>
          <p:cNvSpPr txBox="1"/>
          <p:nvPr/>
        </p:nvSpPr>
        <p:spPr>
          <a:xfrm>
            <a:off x="16992600" y="103604"/>
            <a:ext cx="1219200" cy="239296"/>
          </a:xfrm>
          <a:prstGeom prst="rect">
            <a:avLst/>
          </a:prstGeom>
        </p:spPr>
        <p:txBody>
          <a:bodyPr wrap="square" lIns="0" tIns="0" rIns="0" bIns="0" rtlCol="0" anchor="t">
            <a:spAutoFit/>
          </a:bodyPr>
          <a:lstStyle/>
          <a:p>
            <a:pPr algn="ctr">
              <a:lnSpc>
                <a:spcPts val="2099"/>
              </a:lnSpc>
              <a:spcBef>
                <a:spcPct val="0"/>
              </a:spcBef>
            </a:pPr>
            <a:r>
              <a:rPr lang="en-US" sz="1499" dirty="0">
                <a:solidFill>
                  <a:srgbClr val="000000"/>
                </a:solidFill>
                <a:latin typeface="Montserrat Classic"/>
                <a:ea typeface="Montserrat Classic"/>
                <a:cs typeface="Montserrat Classic"/>
                <a:sym typeface="Montserrat Classic"/>
              </a:rPr>
              <a:t>FT Q C53 R2</a:t>
            </a:r>
          </a:p>
        </p:txBody>
      </p:sp>
      <p:sp>
        <p:nvSpPr>
          <p:cNvPr id="14" name="TextBox 23">
            <a:extLst>
              <a:ext uri="{FF2B5EF4-FFF2-40B4-BE49-F238E27FC236}">
                <a16:creationId xmlns:a16="http://schemas.microsoft.com/office/drawing/2014/main" id="{23A39ED0-2F79-DE3C-2A3B-6F36D0831ACB}"/>
              </a:ext>
            </a:extLst>
          </p:cNvPr>
          <p:cNvSpPr txBox="1"/>
          <p:nvPr/>
        </p:nvSpPr>
        <p:spPr>
          <a:xfrm>
            <a:off x="4208181" y="777520"/>
            <a:ext cx="11870019" cy="934487"/>
          </a:xfrm>
          <a:prstGeom prst="rect">
            <a:avLst/>
          </a:prstGeom>
        </p:spPr>
        <p:txBody>
          <a:bodyPr wrap="square" lIns="0" tIns="0" rIns="0" bIns="0" rtlCol="0" anchor="t">
            <a:spAutoFit/>
          </a:bodyPr>
          <a:lstStyle/>
          <a:p>
            <a:pPr algn="ctr">
              <a:lnSpc>
                <a:spcPts val="8205"/>
              </a:lnSpc>
              <a:spcBef>
                <a:spcPct val="0"/>
              </a:spcBef>
            </a:pPr>
            <a:r>
              <a:rPr lang="en-US" sz="5861" b="1" dirty="0">
                <a:solidFill>
                  <a:srgbClr val="FFFFFF"/>
                </a:solidFill>
                <a:latin typeface="Montserrat Classic Bold"/>
                <a:ea typeface="Montserrat Classic Bold"/>
                <a:cs typeface="Montserrat Classic Bold"/>
                <a:sym typeface="Montserrat Classic Bold"/>
              </a:rPr>
              <a:t>Factors Influencing Climate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139650"/>
            <a:ext cx="18775720" cy="13720367"/>
            <a:chOff x="0" y="0"/>
            <a:chExt cx="25034293" cy="18293822"/>
          </a:xfrm>
        </p:grpSpPr>
        <p:sp>
          <p:nvSpPr>
            <p:cNvPr id="3" name="Freeform 3"/>
            <p:cNvSpPr/>
            <p:nvPr/>
          </p:nvSpPr>
          <p:spPr>
            <a:xfrm>
              <a:off x="431803" y="0"/>
              <a:ext cx="23952197" cy="18293822"/>
            </a:xfrm>
            <a:custGeom>
              <a:avLst/>
              <a:gdLst/>
              <a:ahLst/>
              <a:cxnLst/>
              <a:rect l="l" t="t" r="r" b="b"/>
              <a:pathLst>
                <a:path w="23952197" h="18293822">
                  <a:moveTo>
                    <a:pt x="0" y="0"/>
                  </a:moveTo>
                  <a:lnTo>
                    <a:pt x="23952197" y="0"/>
                  </a:lnTo>
                  <a:lnTo>
                    <a:pt x="23952197" y="18293822"/>
                  </a:lnTo>
                  <a:lnTo>
                    <a:pt x="0" y="18293822"/>
                  </a:lnTo>
                  <a:lnTo>
                    <a:pt x="0" y="0"/>
                  </a:lnTo>
                  <a:close/>
                </a:path>
              </a:pathLst>
            </a:custGeom>
            <a:blipFill>
              <a:blip r:embed="rId2">
                <a:alphaModFix amt="10999"/>
              </a:blip>
              <a:stretch>
                <a:fillRect b="-30930"/>
              </a:stretch>
            </a:blipFill>
          </p:spPr>
          <p:txBody>
            <a:bodyPr/>
            <a:lstStyle/>
            <a:p>
              <a:endParaRPr lang="en-GB"/>
            </a:p>
          </p:txBody>
        </p:sp>
        <p:grpSp>
          <p:nvGrpSpPr>
            <p:cNvPr id="4" name="Group 4"/>
            <p:cNvGrpSpPr/>
            <p:nvPr/>
          </p:nvGrpSpPr>
          <p:grpSpPr>
            <a:xfrm>
              <a:off x="0" y="4572816"/>
              <a:ext cx="25034293" cy="2148369"/>
              <a:chOff x="0" y="-142875"/>
              <a:chExt cx="7425681" cy="637250"/>
            </a:xfrm>
          </p:grpSpPr>
          <p:sp>
            <p:nvSpPr>
              <p:cNvPr id="5" name="Freeform 5"/>
              <p:cNvSpPr/>
              <p:nvPr/>
            </p:nvSpPr>
            <p:spPr>
              <a:xfrm>
                <a:off x="0" y="0"/>
                <a:ext cx="7425681" cy="494375"/>
              </a:xfrm>
              <a:custGeom>
                <a:avLst/>
                <a:gdLst/>
                <a:ahLst/>
                <a:cxnLst/>
                <a:rect l="l" t="t" r="r" b="b"/>
                <a:pathLst>
                  <a:path w="7425681" h="494375">
                    <a:moveTo>
                      <a:pt x="0" y="0"/>
                    </a:moveTo>
                    <a:lnTo>
                      <a:pt x="7425681" y="0"/>
                    </a:lnTo>
                    <a:lnTo>
                      <a:pt x="7425681" y="494375"/>
                    </a:lnTo>
                    <a:lnTo>
                      <a:pt x="0" y="494375"/>
                    </a:lnTo>
                    <a:close/>
                  </a:path>
                </a:pathLst>
              </a:custGeom>
              <a:solidFill>
                <a:srgbClr val="1C78B6"/>
              </a:solidFill>
            </p:spPr>
            <p:txBody>
              <a:bodyPr/>
              <a:lstStyle/>
              <a:p>
                <a:endParaRPr lang="en-GB"/>
              </a:p>
            </p:txBody>
          </p:sp>
          <p:sp>
            <p:nvSpPr>
              <p:cNvPr id="6" name="TextBox 6"/>
              <p:cNvSpPr txBox="1"/>
              <p:nvPr/>
            </p:nvSpPr>
            <p:spPr>
              <a:xfrm>
                <a:off x="0" y="-142875"/>
                <a:ext cx="7425681" cy="637250"/>
              </a:xfrm>
              <a:prstGeom prst="rect">
                <a:avLst/>
              </a:prstGeom>
            </p:spPr>
            <p:txBody>
              <a:bodyPr lIns="50800" tIns="50800" rIns="50800" bIns="50800" rtlCol="0" anchor="ctr"/>
              <a:lstStyle/>
              <a:p>
                <a:pPr algn="ctr">
                  <a:lnSpc>
                    <a:spcPts val="10499"/>
                  </a:lnSpc>
                </a:pPr>
                <a:endParaRPr/>
              </a:p>
            </p:txBody>
          </p:sp>
        </p:grpSp>
        <p:sp>
          <p:nvSpPr>
            <p:cNvPr id="7" name="Freeform 7"/>
            <p:cNvSpPr/>
            <p:nvPr/>
          </p:nvSpPr>
          <p:spPr>
            <a:xfrm>
              <a:off x="1927422" y="4375554"/>
              <a:ext cx="3119787" cy="3115887"/>
            </a:xfrm>
            <a:custGeom>
              <a:avLst/>
              <a:gdLst/>
              <a:ahLst/>
              <a:cxnLst/>
              <a:rect l="l" t="t" r="r" b="b"/>
              <a:pathLst>
                <a:path w="3119787" h="3115887">
                  <a:moveTo>
                    <a:pt x="0" y="0"/>
                  </a:moveTo>
                  <a:lnTo>
                    <a:pt x="3119787" y="0"/>
                  </a:lnTo>
                  <a:lnTo>
                    <a:pt x="3119787" y="3115887"/>
                  </a:lnTo>
                  <a:lnTo>
                    <a:pt x="0" y="3115887"/>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GB"/>
            </a:p>
          </p:txBody>
        </p:sp>
      </p:grpSp>
      <p:sp>
        <p:nvSpPr>
          <p:cNvPr id="10" name="Freeform 10"/>
          <p:cNvSpPr/>
          <p:nvPr/>
        </p:nvSpPr>
        <p:spPr>
          <a:xfrm>
            <a:off x="-3773411" y="2297420"/>
            <a:ext cx="9981973" cy="8047966"/>
          </a:xfrm>
          <a:custGeom>
            <a:avLst/>
            <a:gdLst/>
            <a:ahLst/>
            <a:cxnLst/>
            <a:rect l="l" t="t" r="r" b="b"/>
            <a:pathLst>
              <a:path w="13309298" h="10730621">
                <a:moveTo>
                  <a:pt x="0" y="0"/>
                </a:moveTo>
                <a:lnTo>
                  <a:pt x="13309298" y="0"/>
                </a:lnTo>
                <a:lnTo>
                  <a:pt x="13309298" y="10730621"/>
                </a:lnTo>
                <a:lnTo>
                  <a:pt x="0" y="10730621"/>
                </a:lnTo>
                <a:lnTo>
                  <a:pt x="0" y="0"/>
                </a:lnTo>
                <a:close/>
              </a:path>
            </a:pathLst>
          </a:custGeom>
          <a:blipFill>
            <a:blip r:embed="rId4"/>
            <a:stretch>
              <a:fillRect/>
            </a:stretch>
          </a:blipFill>
        </p:spPr>
        <p:txBody>
          <a:bodyPr/>
          <a:lstStyle/>
          <a:p>
            <a:endParaRPr lang="en-GB"/>
          </a:p>
        </p:txBody>
      </p:sp>
      <p:sp>
        <p:nvSpPr>
          <p:cNvPr id="12" name="TextBox 12"/>
          <p:cNvSpPr txBox="1"/>
          <p:nvPr/>
        </p:nvSpPr>
        <p:spPr>
          <a:xfrm>
            <a:off x="4781631" y="3168617"/>
            <a:ext cx="13320177" cy="2150110"/>
          </a:xfrm>
          <a:prstGeom prst="rect">
            <a:avLst/>
          </a:prstGeom>
        </p:spPr>
        <p:txBody>
          <a:bodyPr lIns="0" tIns="0" rIns="0" bIns="0" rtlCol="0" anchor="t">
            <a:spAutoFit/>
          </a:bodyPr>
          <a:lstStyle/>
          <a:p>
            <a:pPr algn="ctr">
              <a:lnSpc>
                <a:spcPts val="4339"/>
              </a:lnSpc>
              <a:spcBef>
                <a:spcPct val="0"/>
              </a:spcBef>
            </a:pPr>
            <a:r>
              <a:rPr lang="en-US" sz="3099" b="1" dirty="0">
                <a:solidFill>
                  <a:srgbClr val="000000"/>
                </a:solidFill>
                <a:latin typeface="Montserrat Classic Bold"/>
                <a:ea typeface="Montserrat Classic Bold"/>
                <a:cs typeface="Montserrat Classic Bold"/>
                <a:sym typeface="Montserrat Classic Bold"/>
              </a:rPr>
              <a:t>Global atmospheric circulation is the large-scale movement of air around the Earth, which helps distribute heat from the Equator toward the poles. This movement of air creates different climate zones and weather patterns across the planet.</a:t>
            </a:r>
          </a:p>
        </p:txBody>
      </p:sp>
      <p:grpSp>
        <p:nvGrpSpPr>
          <p:cNvPr id="14" name="Group 14"/>
          <p:cNvGrpSpPr/>
          <p:nvPr/>
        </p:nvGrpSpPr>
        <p:grpSpPr>
          <a:xfrm>
            <a:off x="5874294" y="5919926"/>
            <a:ext cx="4947860" cy="4024176"/>
            <a:chOff x="0" y="-17351"/>
            <a:chExt cx="1303140" cy="1059865"/>
          </a:xfrm>
        </p:grpSpPr>
        <p:sp>
          <p:nvSpPr>
            <p:cNvPr id="15" name="Freeform 15"/>
            <p:cNvSpPr/>
            <p:nvPr/>
          </p:nvSpPr>
          <p:spPr>
            <a:xfrm>
              <a:off x="0" y="0"/>
              <a:ext cx="1303140" cy="1012240"/>
            </a:xfrm>
            <a:custGeom>
              <a:avLst/>
              <a:gdLst/>
              <a:ahLst/>
              <a:cxnLst/>
              <a:rect l="l" t="t" r="r" b="b"/>
              <a:pathLst>
                <a:path w="1303140" h="1012240">
                  <a:moveTo>
                    <a:pt x="79800" y="0"/>
                  </a:moveTo>
                  <a:lnTo>
                    <a:pt x="1223340" y="0"/>
                  </a:lnTo>
                  <a:cubicBezTo>
                    <a:pt x="1267412" y="0"/>
                    <a:pt x="1303140" y="35728"/>
                    <a:pt x="1303140" y="79800"/>
                  </a:cubicBezTo>
                  <a:lnTo>
                    <a:pt x="1303140" y="932440"/>
                  </a:lnTo>
                  <a:cubicBezTo>
                    <a:pt x="1303140" y="976513"/>
                    <a:pt x="1267412" y="1012240"/>
                    <a:pt x="1223340" y="1012240"/>
                  </a:cubicBezTo>
                  <a:lnTo>
                    <a:pt x="79800" y="1012240"/>
                  </a:lnTo>
                  <a:cubicBezTo>
                    <a:pt x="35728" y="1012240"/>
                    <a:pt x="0" y="976513"/>
                    <a:pt x="0" y="932440"/>
                  </a:cubicBezTo>
                  <a:lnTo>
                    <a:pt x="0" y="79800"/>
                  </a:lnTo>
                  <a:cubicBezTo>
                    <a:pt x="0" y="35728"/>
                    <a:pt x="35728" y="0"/>
                    <a:pt x="79800" y="0"/>
                  </a:cubicBezTo>
                  <a:close/>
                </a:path>
              </a:pathLst>
            </a:custGeom>
            <a:solidFill>
              <a:srgbClr val="FFFFFF"/>
            </a:solidFill>
            <a:ln w="38100" cap="rnd">
              <a:solidFill>
                <a:srgbClr val="FFFFFF"/>
              </a:solidFill>
              <a:prstDash val="solid"/>
              <a:round/>
            </a:ln>
          </p:spPr>
          <p:txBody>
            <a:bodyPr/>
            <a:lstStyle/>
            <a:p>
              <a:endParaRPr lang="en-GB"/>
            </a:p>
          </p:txBody>
        </p:sp>
        <p:sp>
          <p:nvSpPr>
            <p:cNvPr id="16" name="TextBox 16"/>
            <p:cNvSpPr txBox="1"/>
            <p:nvPr/>
          </p:nvSpPr>
          <p:spPr>
            <a:xfrm>
              <a:off x="0" y="-17351"/>
              <a:ext cx="1303140" cy="1059865"/>
            </a:xfrm>
            <a:prstGeom prst="rect">
              <a:avLst/>
            </a:prstGeom>
          </p:spPr>
          <p:txBody>
            <a:bodyPr lIns="50800" tIns="50800" rIns="50800" bIns="50800" rtlCol="0" anchor="ctr"/>
            <a:lstStyle/>
            <a:p>
              <a:pPr algn="ctr">
                <a:lnSpc>
                  <a:spcPts val="3639"/>
                </a:lnSpc>
              </a:pPr>
              <a:r>
                <a:rPr lang="en-US" sz="2599" dirty="0">
                  <a:solidFill>
                    <a:srgbClr val="000000"/>
                  </a:solidFill>
                  <a:latin typeface="Montserrat Classic"/>
                  <a:ea typeface="Montserrat Classic"/>
                  <a:cs typeface="Montserrat Classic"/>
                  <a:sym typeface="Montserrat Classic"/>
                </a:rPr>
                <a:t> In the </a:t>
              </a:r>
              <a:r>
                <a:rPr lang="en-US" sz="2599" b="1" dirty="0">
                  <a:solidFill>
                    <a:srgbClr val="000000"/>
                  </a:solidFill>
                  <a:latin typeface="Montserrat Classic Bold"/>
                  <a:ea typeface="Montserrat Classic Bold"/>
                  <a:cs typeface="Montserrat Classic Bold"/>
                  <a:sym typeface="Montserrat Classic Bold"/>
                </a:rPr>
                <a:t>Hadley cell</a:t>
              </a:r>
              <a:r>
                <a:rPr lang="en-US" sz="2599" dirty="0">
                  <a:solidFill>
                    <a:srgbClr val="000000"/>
                  </a:solidFill>
                  <a:latin typeface="Montserrat Classic"/>
                  <a:ea typeface="Montserrat Classic"/>
                  <a:cs typeface="Montserrat Classic"/>
                  <a:sym typeface="Montserrat Classic"/>
                </a:rPr>
                <a:t>, warm    air rises at the Equator, then cools and sinks around 30° north and south, creating deserts like the Sahara. The air then flows back toward </a:t>
              </a:r>
            </a:p>
            <a:p>
              <a:pPr algn="ctr">
                <a:lnSpc>
                  <a:spcPts val="3639"/>
                </a:lnSpc>
              </a:pPr>
              <a:r>
                <a:rPr lang="en-US" sz="2599" dirty="0">
                  <a:solidFill>
                    <a:srgbClr val="000000"/>
                  </a:solidFill>
                  <a:latin typeface="Montserrat Classic"/>
                  <a:ea typeface="Montserrat Classic"/>
                  <a:cs typeface="Montserrat Classic"/>
                  <a:sym typeface="Montserrat Classic"/>
                </a:rPr>
                <a:t>   the Equator, completing the loop.</a:t>
              </a:r>
            </a:p>
          </p:txBody>
        </p:sp>
      </p:grpSp>
      <p:sp>
        <p:nvSpPr>
          <p:cNvPr id="17" name="AutoShape 17"/>
          <p:cNvSpPr/>
          <p:nvPr/>
        </p:nvSpPr>
        <p:spPr>
          <a:xfrm>
            <a:off x="10772888" y="6615212"/>
            <a:ext cx="0" cy="3204418"/>
          </a:xfrm>
          <a:prstGeom prst="line">
            <a:avLst/>
          </a:prstGeom>
          <a:ln w="101600" cap="flat">
            <a:solidFill>
              <a:srgbClr val="F14545"/>
            </a:solidFill>
            <a:prstDash val="solid"/>
            <a:headEnd type="none" w="sm" len="sm"/>
            <a:tailEnd type="none" w="sm" len="sm"/>
          </a:ln>
        </p:spPr>
        <p:txBody>
          <a:bodyPr/>
          <a:lstStyle/>
          <a:p>
            <a:endParaRPr lang="en-GB"/>
          </a:p>
        </p:txBody>
      </p:sp>
      <p:sp>
        <p:nvSpPr>
          <p:cNvPr id="18" name="AutoShape 18"/>
          <p:cNvSpPr/>
          <p:nvPr/>
        </p:nvSpPr>
        <p:spPr>
          <a:xfrm>
            <a:off x="5824531" y="9781530"/>
            <a:ext cx="4948357" cy="0"/>
          </a:xfrm>
          <a:prstGeom prst="line">
            <a:avLst/>
          </a:prstGeom>
          <a:ln w="101600" cap="flat">
            <a:solidFill>
              <a:srgbClr val="F14545"/>
            </a:solidFill>
            <a:prstDash val="solid"/>
            <a:headEnd type="none" w="sm" len="sm"/>
            <a:tailEnd type="none" w="sm" len="sm"/>
          </a:ln>
        </p:spPr>
        <p:txBody>
          <a:bodyPr/>
          <a:lstStyle/>
          <a:p>
            <a:endParaRPr lang="en-GB"/>
          </a:p>
        </p:txBody>
      </p:sp>
      <p:sp>
        <p:nvSpPr>
          <p:cNvPr id="19" name="Freeform 19"/>
          <p:cNvSpPr/>
          <p:nvPr/>
        </p:nvSpPr>
        <p:spPr>
          <a:xfrm rot="16200000">
            <a:off x="9125473" y="7331079"/>
            <a:ext cx="3197756" cy="755470"/>
          </a:xfrm>
          <a:custGeom>
            <a:avLst/>
            <a:gdLst/>
            <a:ahLst/>
            <a:cxnLst/>
            <a:rect l="l" t="t" r="r" b="b"/>
            <a:pathLst>
              <a:path w="4263674" h="1007293">
                <a:moveTo>
                  <a:pt x="0" y="0"/>
                </a:moveTo>
                <a:lnTo>
                  <a:pt x="4263674" y="0"/>
                </a:lnTo>
                <a:lnTo>
                  <a:pt x="4263674" y="1007293"/>
                </a:lnTo>
                <a:lnTo>
                  <a:pt x="0" y="1007293"/>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GB"/>
          </a:p>
        </p:txBody>
      </p:sp>
      <p:sp>
        <p:nvSpPr>
          <p:cNvPr id="20" name="AutoShape 20"/>
          <p:cNvSpPr/>
          <p:nvPr/>
        </p:nvSpPr>
        <p:spPr>
          <a:xfrm flipH="1">
            <a:off x="5855244" y="6042627"/>
            <a:ext cx="4948357" cy="0"/>
          </a:xfrm>
          <a:prstGeom prst="line">
            <a:avLst/>
          </a:prstGeom>
          <a:ln w="101600" cap="flat">
            <a:solidFill>
              <a:srgbClr val="62B4E5"/>
            </a:solidFill>
            <a:prstDash val="solid"/>
            <a:headEnd type="none" w="sm" len="sm"/>
            <a:tailEnd type="none" w="sm" len="sm"/>
          </a:ln>
        </p:spPr>
        <p:txBody>
          <a:bodyPr/>
          <a:lstStyle/>
          <a:p>
            <a:endParaRPr lang="en-GB"/>
          </a:p>
        </p:txBody>
      </p:sp>
      <p:sp>
        <p:nvSpPr>
          <p:cNvPr id="21" name="AutoShape 21"/>
          <p:cNvSpPr/>
          <p:nvPr/>
        </p:nvSpPr>
        <p:spPr>
          <a:xfrm flipV="1">
            <a:off x="5855244" y="6014052"/>
            <a:ext cx="0" cy="3204418"/>
          </a:xfrm>
          <a:prstGeom prst="line">
            <a:avLst/>
          </a:prstGeom>
          <a:ln w="101600" cap="flat">
            <a:solidFill>
              <a:srgbClr val="62B4E5"/>
            </a:solidFill>
            <a:prstDash val="solid"/>
            <a:headEnd type="none" w="sm" len="sm"/>
            <a:tailEnd type="none" w="sm" len="sm"/>
          </a:ln>
        </p:spPr>
        <p:txBody>
          <a:bodyPr/>
          <a:lstStyle/>
          <a:p>
            <a:endParaRPr lang="en-GB"/>
          </a:p>
        </p:txBody>
      </p:sp>
      <p:sp>
        <p:nvSpPr>
          <p:cNvPr id="22" name="Freeform 22"/>
          <p:cNvSpPr/>
          <p:nvPr/>
        </p:nvSpPr>
        <p:spPr>
          <a:xfrm rot="5400000">
            <a:off x="4294466" y="7747132"/>
            <a:ext cx="3197756" cy="755470"/>
          </a:xfrm>
          <a:custGeom>
            <a:avLst/>
            <a:gdLst/>
            <a:ahLst/>
            <a:cxnLst/>
            <a:rect l="l" t="t" r="r" b="b"/>
            <a:pathLst>
              <a:path w="4263674" h="1007293">
                <a:moveTo>
                  <a:pt x="0" y="0"/>
                </a:moveTo>
                <a:lnTo>
                  <a:pt x="4263675" y="0"/>
                </a:lnTo>
                <a:lnTo>
                  <a:pt x="4263675" y="1007293"/>
                </a:lnTo>
                <a:lnTo>
                  <a:pt x="0" y="1007293"/>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GB"/>
          </a:p>
        </p:txBody>
      </p:sp>
      <p:sp>
        <p:nvSpPr>
          <p:cNvPr id="24" name="TextBox 24"/>
          <p:cNvSpPr txBox="1"/>
          <p:nvPr/>
        </p:nvSpPr>
        <p:spPr>
          <a:xfrm>
            <a:off x="4443672" y="2081459"/>
            <a:ext cx="9357777" cy="650114"/>
          </a:xfrm>
          <a:prstGeom prst="rect">
            <a:avLst/>
          </a:prstGeom>
        </p:spPr>
        <p:txBody>
          <a:bodyPr wrap="square" lIns="0" tIns="0" rIns="0" bIns="0" rtlCol="0" anchor="t">
            <a:spAutoFit/>
          </a:bodyPr>
          <a:lstStyle/>
          <a:p>
            <a:pPr algn="ctr">
              <a:lnSpc>
                <a:spcPts val="5733"/>
              </a:lnSpc>
              <a:spcBef>
                <a:spcPct val="0"/>
              </a:spcBef>
            </a:pPr>
            <a:r>
              <a:rPr lang="en-US" sz="4095" b="1" dirty="0">
                <a:solidFill>
                  <a:srgbClr val="000000"/>
                </a:solidFill>
                <a:latin typeface="Montserrat Classic Bold"/>
                <a:ea typeface="Montserrat Classic Bold"/>
                <a:cs typeface="Montserrat Classic Bold"/>
                <a:sym typeface="Montserrat Classic Bold"/>
              </a:rPr>
              <a:t>Global Atmospheric Circulation</a:t>
            </a:r>
          </a:p>
        </p:txBody>
      </p:sp>
      <p:grpSp>
        <p:nvGrpSpPr>
          <p:cNvPr id="26" name="Group 26"/>
          <p:cNvGrpSpPr/>
          <p:nvPr/>
        </p:nvGrpSpPr>
        <p:grpSpPr>
          <a:xfrm>
            <a:off x="11460770" y="6058266"/>
            <a:ext cx="4947860" cy="3504834"/>
            <a:chOff x="0" y="0"/>
            <a:chExt cx="1303140" cy="923084"/>
          </a:xfrm>
        </p:grpSpPr>
        <p:sp>
          <p:nvSpPr>
            <p:cNvPr id="27" name="Freeform 27"/>
            <p:cNvSpPr/>
            <p:nvPr/>
          </p:nvSpPr>
          <p:spPr>
            <a:xfrm>
              <a:off x="0" y="0"/>
              <a:ext cx="1303140" cy="923084"/>
            </a:xfrm>
            <a:custGeom>
              <a:avLst/>
              <a:gdLst/>
              <a:ahLst/>
              <a:cxnLst/>
              <a:rect l="l" t="t" r="r" b="b"/>
              <a:pathLst>
                <a:path w="1303140" h="923084">
                  <a:moveTo>
                    <a:pt x="79800" y="0"/>
                  </a:moveTo>
                  <a:lnTo>
                    <a:pt x="1223340" y="0"/>
                  </a:lnTo>
                  <a:cubicBezTo>
                    <a:pt x="1267412" y="0"/>
                    <a:pt x="1303140" y="35728"/>
                    <a:pt x="1303140" y="79800"/>
                  </a:cubicBezTo>
                  <a:lnTo>
                    <a:pt x="1303140" y="843284"/>
                  </a:lnTo>
                  <a:cubicBezTo>
                    <a:pt x="1303140" y="887356"/>
                    <a:pt x="1267412" y="923084"/>
                    <a:pt x="1223340" y="923084"/>
                  </a:cubicBezTo>
                  <a:lnTo>
                    <a:pt x="79800" y="923084"/>
                  </a:lnTo>
                  <a:cubicBezTo>
                    <a:pt x="35728" y="923084"/>
                    <a:pt x="0" y="887356"/>
                    <a:pt x="0" y="843284"/>
                  </a:cubicBezTo>
                  <a:lnTo>
                    <a:pt x="0" y="79800"/>
                  </a:lnTo>
                  <a:cubicBezTo>
                    <a:pt x="0" y="35728"/>
                    <a:pt x="35728" y="0"/>
                    <a:pt x="79800" y="0"/>
                  </a:cubicBezTo>
                  <a:close/>
                </a:path>
              </a:pathLst>
            </a:custGeom>
            <a:solidFill>
              <a:srgbClr val="FFFFFF"/>
            </a:solidFill>
            <a:ln w="38100" cap="rnd">
              <a:solidFill>
                <a:srgbClr val="FFFFFF"/>
              </a:solidFill>
              <a:prstDash val="solid"/>
              <a:round/>
            </a:ln>
          </p:spPr>
          <p:txBody>
            <a:bodyPr/>
            <a:lstStyle/>
            <a:p>
              <a:endParaRPr lang="en-GB"/>
            </a:p>
          </p:txBody>
        </p:sp>
        <p:sp>
          <p:nvSpPr>
            <p:cNvPr id="28" name="TextBox 28"/>
            <p:cNvSpPr txBox="1"/>
            <p:nvPr/>
          </p:nvSpPr>
          <p:spPr>
            <a:xfrm>
              <a:off x="0" y="-47625"/>
              <a:ext cx="1303140" cy="970709"/>
            </a:xfrm>
            <a:prstGeom prst="rect">
              <a:avLst/>
            </a:prstGeom>
          </p:spPr>
          <p:txBody>
            <a:bodyPr lIns="50800" tIns="50800" rIns="50800" bIns="50800" rtlCol="0" anchor="ctr"/>
            <a:lstStyle/>
            <a:p>
              <a:pPr algn="ctr">
                <a:lnSpc>
                  <a:spcPts val="3639"/>
                </a:lnSpc>
              </a:pPr>
              <a:r>
                <a:rPr lang="en-US" sz="2599" dirty="0">
                  <a:solidFill>
                    <a:srgbClr val="000000"/>
                  </a:solidFill>
                  <a:latin typeface="Montserrat Classic"/>
                  <a:ea typeface="Montserrat Classic"/>
                  <a:cs typeface="Montserrat Classic"/>
                  <a:sym typeface="Montserrat Classic"/>
                </a:rPr>
                <a:t>The </a:t>
              </a:r>
              <a:r>
                <a:rPr lang="en-US" sz="2599" b="1" dirty="0">
                  <a:solidFill>
                    <a:srgbClr val="000000"/>
                  </a:solidFill>
                  <a:latin typeface="Montserrat Classic Bold"/>
                  <a:ea typeface="Montserrat Classic Bold"/>
                  <a:cs typeface="Montserrat Classic Bold"/>
                  <a:sym typeface="Montserrat Classic Bold"/>
                </a:rPr>
                <a:t>Ferrel cell</a:t>
              </a:r>
              <a:r>
                <a:rPr lang="en-US" sz="2599" dirty="0">
                  <a:solidFill>
                    <a:srgbClr val="000000"/>
                  </a:solidFill>
                  <a:latin typeface="Montserrat Classic"/>
                  <a:ea typeface="Montserrat Classic"/>
                  <a:cs typeface="Montserrat Classic"/>
                  <a:sym typeface="Montserrat Classic"/>
                </a:rPr>
                <a:t>, between     30° and 60°, moves in the opposite direction. Air rises at around 60° and sinks at 30°, bringing wet and windy weather to places like the UK.</a:t>
              </a:r>
            </a:p>
          </p:txBody>
        </p:sp>
      </p:grpSp>
      <p:sp>
        <p:nvSpPr>
          <p:cNvPr id="29" name="AutoShape 29"/>
          <p:cNvSpPr/>
          <p:nvPr/>
        </p:nvSpPr>
        <p:spPr>
          <a:xfrm>
            <a:off x="11441720" y="9525408"/>
            <a:ext cx="4948357" cy="0"/>
          </a:xfrm>
          <a:prstGeom prst="line">
            <a:avLst/>
          </a:prstGeom>
          <a:ln w="101600" cap="flat">
            <a:solidFill>
              <a:srgbClr val="62B4E5"/>
            </a:solidFill>
            <a:prstDash val="solid"/>
            <a:headEnd type="none" w="sm" len="sm"/>
            <a:tailEnd type="none" w="sm" len="sm"/>
          </a:ln>
        </p:spPr>
        <p:txBody>
          <a:bodyPr/>
          <a:lstStyle/>
          <a:p>
            <a:endParaRPr lang="en-GB"/>
          </a:p>
        </p:txBody>
      </p:sp>
      <p:sp>
        <p:nvSpPr>
          <p:cNvPr id="30" name="AutoShape 30"/>
          <p:cNvSpPr/>
          <p:nvPr/>
        </p:nvSpPr>
        <p:spPr>
          <a:xfrm>
            <a:off x="16359364" y="6276696"/>
            <a:ext cx="0" cy="3204418"/>
          </a:xfrm>
          <a:prstGeom prst="line">
            <a:avLst/>
          </a:prstGeom>
          <a:ln w="101600" cap="flat">
            <a:solidFill>
              <a:srgbClr val="62B4E5"/>
            </a:solidFill>
            <a:prstDash val="solid"/>
            <a:headEnd type="none" w="sm" len="sm"/>
            <a:tailEnd type="none" w="sm" len="sm"/>
          </a:ln>
        </p:spPr>
        <p:txBody>
          <a:bodyPr/>
          <a:lstStyle/>
          <a:p>
            <a:endParaRPr lang="en-GB"/>
          </a:p>
        </p:txBody>
      </p:sp>
      <p:sp>
        <p:nvSpPr>
          <p:cNvPr id="31" name="Freeform 31"/>
          <p:cNvSpPr/>
          <p:nvPr/>
        </p:nvSpPr>
        <p:spPr>
          <a:xfrm rot="16200000">
            <a:off x="14711948" y="7321554"/>
            <a:ext cx="3197756" cy="755470"/>
          </a:xfrm>
          <a:custGeom>
            <a:avLst/>
            <a:gdLst/>
            <a:ahLst/>
            <a:cxnLst/>
            <a:rect l="l" t="t" r="r" b="b"/>
            <a:pathLst>
              <a:path w="4263674" h="1007293">
                <a:moveTo>
                  <a:pt x="0" y="0"/>
                </a:moveTo>
                <a:lnTo>
                  <a:pt x="4263674" y="0"/>
                </a:lnTo>
                <a:lnTo>
                  <a:pt x="4263674" y="1007293"/>
                </a:lnTo>
                <a:lnTo>
                  <a:pt x="0" y="1007293"/>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en-GB"/>
          </a:p>
        </p:txBody>
      </p:sp>
      <p:sp>
        <p:nvSpPr>
          <p:cNvPr id="32" name="AutoShape 32"/>
          <p:cNvSpPr/>
          <p:nvPr/>
        </p:nvSpPr>
        <p:spPr>
          <a:xfrm flipH="1">
            <a:off x="11441720" y="6033102"/>
            <a:ext cx="4948357" cy="0"/>
          </a:xfrm>
          <a:prstGeom prst="line">
            <a:avLst/>
          </a:prstGeom>
          <a:ln w="101600" cap="flat">
            <a:solidFill>
              <a:srgbClr val="F14545"/>
            </a:solidFill>
            <a:prstDash val="solid"/>
            <a:headEnd type="none" w="sm" len="sm"/>
            <a:tailEnd type="none" w="sm" len="sm"/>
          </a:ln>
        </p:spPr>
        <p:txBody>
          <a:bodyPr/>
          <a:lstStyle/>
          <a:p>
            <a:endParaRPr lang="en-GB"/>
          </a:p>
        </p:txBody>
      </p:sp>
      <p:sp>
        <p:nvSpPr>
          <p:cNvPr id="33" name="AutoShape 33"/>
          <p:cNvSpPr/>
          <p:nvPr/>
        </p:nvSpPr>
        <p:spPr>
          <a:xfrm flipV="1">
            <a:off x="11441720" y="6004527"/>
            <a:ext cx="0" cy="3204418"/>
          </a:xfrm>
          <a:prstGeom prst="line">
            <a:avLst/>
          </a:prstGeom>
          <a:ln w="101600" cap="flat">
            <a:solidFill>
              <a:srgbClr val="F14545"/>
            </a:solidFill>
            <a:prstDash val="solid"/>
            <a:headEnd type="none" w="sm" len="sm"/>
            <a:tailEnd type="none" w="sm" len="sm"/>
          </a:ln>
        </p:spPr>
        <p:txBody>
          <a:bodyPr/>
          <a:lstStyle/>
          <a:p>
            <a:endParaRPr lang="en-GB"/>
          </a:p>
        </p:txBody>
      </p:sp>
      <p:sp>
        <p:nvSpPr>
          <p:cNvPr id="34" name="Freeform 34"/>
          <p:cNvSpPr/>
          <p:nvPr/>
        </p:nvSpPr>
        <p:spPr>
          <a:xfrm rot="5400000">
            <a:off x="9880942" y="7520220"/>
            <a:ext cx="3197756" cy="755470"/>
          </a:xfrm>
          <a:custGeom>
            <a:avLst/>
            <a:gdLst/>
            <a:ahLst/>
            <a:cxnLst/>
            <a:rect l="l" t="t" r="r" b="b"/>
            <a:pathLst>
              <a:path w="4263674" h="1007293">
                <a:moveTo>
                  <a:pt x="0" y="0"/>
                </a:moveTo>
                <a:lnTo>
                  <a:pt x="4263675" y="0"/>
                </a:lnTo>
                <a:lnTo>
                  <a:pt x="4263675" y="1007293"/>
                </a:lnTo>
                <a:lnTo>
                  <a:pt x="0" y="1007293"/>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GB"/>
          </a:p>
        </p:txBody>
      </p:sp>
      <p:sp>
        <p:nvSpPr>
          <p:cNvPr id="35" name="Freeform 35"/>
          <p:cNvSpPr/>
          <p:nvPr/>
        </p:nvSpPr>
        <p:spPr>
          <a:xfrm>
            <a:off x="14837622" y="8166572"/>
            <a:ext cx="4148316" cy="2628361"/>
          </a:xfrm>
          <a:custGeom>
            <a:avLst/>
            <a:gdLst/>
            <a:ahLst/>
            <a:cxnLst/>
            <a:rect l="l" t="t" r="r" b="b"/>
            <a:pathLst>
              <a:path w="4148316" h="2628361">
                <a:moveTo>
                  <a:pt x="0" y="0"/>
                </a:moveTo>
                <a:lnTo>
                  <a:pt x="4148316" y="0"/>
                </a:lnTo>
                <a:lnTo>
                  <a:pt x="4148316" y="2628361"/>
                </a:lnTo>
                <a:lnTo>
                  <a:pt x="0" y="2628361"/>
                </a:lnTo>
                <a:lnTo>
                  <a:pt x="0" y="0"/>
                </a:lnTo>
                <a:close/>
              </a:path>
            </a:pathLst>
          </a:custGeom>
          <a:blipFill>
            <a:blip r:embed="rId8"/>
            <a:stretch>
              <a:fillRect l="-25363" t="-23128" r="-49588" b="-152995"/>
            </a:stretch>
          </a:blipFill>
        </p:spPr>
        <p:txBody>
          <a:bodyPr/>
          <a:lstStyle/>
          <a:p>
            <a:endParaRPr lang="en-GB"/>
          </a:p>
        </p:txBody>
      </p:sp>
      <p:sp>
        <p:nvSpPr>
          <p:cNvPr id="36" name="Freeform 36"/>
          <p:cNvSpPr/>
          <p:nvPr/>
        </p:nvSpPr>
        <p:spPr>
          <a:xfrm>
            <a:off x="14780472" y="8598304"/>
            <a:ext cx="3507528" cy="1688696"/>
          </a:xfrm>
          <a:custGeom>
            <a:avLst/>
            <a:gdLst/>
            <a:ahLst/>
            <a:cxnLst/>
            <a:rect l="l" t="t" r="r" b="b"/>
            <a:pathLst>
              <a:path w="3507528" h="1688696">
                <a:moveTo>
                  <a:pt x="0" y="0"/>
                </a:moveTo>
                <a:lnTo>
                  <a:pt x="3507528" y="0"/>
                </a:lnTo>
                <a:lnTo>
                  <a:pt x="3507528" y="1688696"/>
                </a:lnTo>
                <a:lnTo>
                  <a:pt x="0" y="1688696"/>
                </a:lnTo>
                <a:lnTo>
                  <a:pt x="0" y="0"/>
                </a:lnTo>
                <a:close/>
              </a:path>
            </a:pathLst>
          </a:custGeom>
          <a:blipFill>
            <a:blip r:embed="rId9"/>
            <a:stretch>
              <a:fillRect l="-21116" r="-19874" b="-67942"/>
            </a:stretch>
          </a:blipFill>
        </p:spPr>
        <p:txBody>
          <a:bodyPr/>
          <a:lstStyle/>
          <a:p>
            <a:endParaRPr lang="en-GB"/>
          </a:p>
        </p:txBody>
      </p:sp>
      <p:sp>
        <p:nvSpPr>
          <p:cNvPr id="13" name="TextBox 15">
            <a:extLst>
              <a:ext uri="{FF2B5EF4-FFF2-40B4-BE49-F238E27FC236}">
                <a16:creationId xmlns:a16="http://schemas.microsoft.com/office/drawing/2014/main" id="{74862DF2-2537-EF70-5BD4-5541FFB95979}"/>
              </a:ext>
            </a:extLst>
          </p:cNvPr>
          <p:cNvSpPr txBox="1"/>
          <p:nvPr/>
        </p:nvSpPr>
        <p:spPr>
          <a:xfrm>
            <a:off x="17068800" y="103604"/>
            <a:ext cx="1143000" cy="239296"/>
          </a:xfrm>
          <a:prstGeom prst="rect">
            <a:avLst/>
          </a:prstGeom>
        </p:spPr>
        <p:txBody>
          <a:bodyPr wrap="square" lIns="0" tIns="0" rIns="0" bIns="0" rtlCol="0" anchor="t">
            <a:spAutoFit/>
          </a:bodyPr>
          <a:lstStyle/>
          <a:p>
            <a:pPr algn="ctr">
              <a:lnSpc>
                <a:spcPts val="2099"/>
              </a:lnSpc>
              <a:spcBef>
                <a:spcPct val="0"/>
              </a:spcBef>
            </a:pPr>
            <a:r>
              <a:rPr lang="en-US" sz="1499" dirty="0">
                <a:solidFill>
                  <a:srgbClr val="000000"/>
                </a:solidFill>
                <a:latin typeface="Montserrat Classic"/>
                <a:ea typeface="Montserrat Classic"/>
                <a:cs typeface="Montserrat Classic"/>
                <a:sym typeface="Montserrat Classic"/>
              </a:rPr>
              <a:t>FT Q C53 R2</a:t>
            </a:r>
          </a:p>
        </p:txBody>
      </p:sp>
      <p:pic>
        <p:nvPicPr>
          <p:cNvPr id="37" name="Picture 36" descr="A drawing of a planet with different degrees&#10;&#10;Description automatically generated">
            <a:extLst>
              <a:ext uri="{FF2B5EF4-FFF2-40B4-BE49-F238E27FC236}">
                <a16:creationId xmlns:a16="http://schemas.microsoft.com/office/drawing/2014/main" id="{F9CCF7AF-10CC-92BE-FD82-AA40BADC1EE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409879" y="3695704"/>
            <a:ext cx="5340167" cy="5333994"/>
          </a:xfrm>
          <a:prstGeom prst="rect">
            <a:avLst/>
          </a:prstGeom>
        </p:spPr>
      </p:pic>
      <p:sp>
        <p:nvSpPr>
          <p:cNvPr id="38" name="TextBox 23">
            <a:extLst>
              <a:ext uri="{FF2B5EF4-FFF2-40B4-BE49-F238E27FC236}">
                <a16:creationId xmlns:a16="http://schemas.microsoft.com/office/drawing/2014/main" id="{F52B1925-A7F3-C3E6-58CF-15979673219F}"/>
              </a:ext>
            </a:extLst>
          </p:cNvPr>
          <p:cNvSpPr txBox="1"/>
          <p:nvPr/>
        </p:nvSpPr>
        <p:spPr>
          <a:xfrm>
            <a:off x="4208181" y="777520"/>
            <a:ext cx="11870019" cy="934487"/>
          </a:xfrm>
          <a:prstGeom prst="rect">
            <a:avLst/>
          </a:prstGeom>
        </p:spPr>
        <p:txBody>
          <a:bodyPr wrap="square" lIns="0" tIns="0" rIns="0" bIns="0" rtlCol="0" anchor="t">
            <a:spAutoFit/>
          </a:bodyPr>
          <a:lstStyle/>
          <a:p>
            <a:pPr algn="ctr">
              <a:lnSpc>
                <a:spcPts val="8205"/>
              </a:lnSpc>
              <a:spcBef>
                <a:spcPct val="0"/>
              </a:spcBef>
            </a:pPr>
            <a:r>
              <a:rPr lang="en-US" sz="5861" b="1" dirty="0">
                <a:solidFill>
                  <a:srgbClr val="FFFFFF"/>
                </a:solidFill>
                <a:latin typeface="Montserrat Classic Bold"/>
                <a:ea typeface="Montserrat Classic Bold"/>
                <a:cs typeface="Montserrat Classic Bold"/>
                <a:sym typeface="Montserrat Classic Bold"/>
              </a:rPr>
              <a:t>Factors Influencing Climate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139650"/>
            <a:ext cx="18775720" cy="13720367"/>
            <a:chOff x="0" y="0"/>
            <a:chExt cx="25034293" cy="18293822"/>
          </a:xfrm>
        </p:grpSpPr>
        <p:sp>
          <p:nvSpPr>
            <p:cNvPr id="3" name="Freeform 3"/>
            <p:cNvSpPr/>
            <p:nvPr/>
          </p:nvSpPr>
          <p:spPr>
            <a:xfrm>
              <a:off x="431803" y="0"/>
              <a:ext cx="23952197" cy="18293822"/>
            </a:xfrm>
            <a:custGeom>
              <a:avLst/>
              <a:gdLst/>
              <a:ahLst/>
              <a:cxnLst/>
              <a:rect l="l" t="t" r="r" b="b"/>
              <a:pathLst>
                <a:path w="23952197" h="18293822">
                  <a:moveTo>
                    <a:pt x="0" y="0"/>
                  </a:moveTo>
                  <a:lnTo>
                    <a:pt x="23952197" y="0"/>
                  </a:lnTo>
                  <a:lnTo>
                    <a:pt x="23952197" y="18293822"/>
                  </a:lnTo>
                  <a:lnTo>
                    <a:pt x="0" y="18293822"/>
                  </a:lnTo>
                  <a:lnTo>
                    <a:pt x="0" y="0"/>
                  </a:lnTo>
                  <a:close/>
                </a:path>
              </a:pathLst>
            </a:custGeom>
            <a:blipFill>
              <a:blip r:embed="rId2">
                <a:alphaModFix amt="10999"/>
              </a:blip>
              <a:stretch>
                <a:fillRect b="-30930"/>
              </a:stretch>
            </a:blipFill>
          </p:spPr>
          <p:txBody>
            <a:bodyPr/>
            <a:lstStyle/>
            <a:p>
              <a:endParaRPr lang="en-GB"/>
            </a:p>
          </p:txBody>
        </p:sp>
        <p:grpSp>
          <p:nvGrpSpPr>
            <p:cNvPr id="4" name="Group 4"/>
            <p:cNvGrpSpPr/>
            <p:nvPr/>
          </p:nvGrpSpPr>
          <p:grpSpPr>
            <a:xfrm>
              <a:off x="0" y="4572816"/>
              <a:ext cx="25034293" cy="2148369"/>
              <a:chOff x="0" y="-142875"/>
              <a:chExt cx="7425681" cy="637250"/>
            </a:xfrm>
          </p:grpSpPr>
          <p:sp>
            <p:nvSpPr>
              <p:cNvPr id="5" name="Freeform 5"/>
              <p:cNvSpPr/>
              <p:nvPr/>
            </p:nvSpPr>
            <p:spPr>
              <a:xfrm>
                <a:off x="0" y="0"/>
                <a:ext cx="7425681" cy="494375"/>
              </a:xfrm>
              <a:custGeom>
                <a:avLst/>
                <a:gdLst/>
                <a:ahLst/>
                <a:cxnLst/>
                <a:rect l="l" t="t" r="r" b="b"/>
                <a:pathLst>
                  <a:path w="7425681" h="494375">
                    <a:moveTo>
                      <a:pt x="0" y="0"/>
                    </a:moveTo>
                    <a:lnTo>
                      <a:pt x="7425681" y="0"/>
                    </a:lnTo>
                    <a:lnTo>
                      <a:pt x="7425681" y="494375"/>
                    </a:lnTo>
                    <a:lnTo>
                      <a:pt x="0" y="494375"/>
                    </a:lnTo>
                    <a:close/>
                  </a:path>
                </a:pathLst>
              </a:custGeom>
              <a:solidFill>
                <a:srgbClr val="1C78B6"/>
              </a:solidFill>
            </p:spPr>
            <p:txBody>
              <a:bodyPr/>
              <a:lstStyle/>
              <a:p>
                <a:endParaRPr lang="en-GB"/>
              </a:p>
            </p:txBody>
          </p:sp>
          <p:sp>
            <p:nvSpPr>
              <p:cNvPr id="6" name="TextBox 6"/>
              <p:cNvSpPr txBox="1"/>
              <p:nvPr/>
            </p:nvSpPr>
            <p:spPr>
              <a:xfrm>
                <a:off x="0" y="-142875"/>
                <a:ext cx="7425681" cy="637250"/>
              </a:xfrm>
              <a:prstGeom prst="rect">
                <a:avLst/>
              </a:prstGeom>
            </p:spPr>
            <p:txBody>
              <a:bodyPr lIns="50800" tIns="50800" rIns="50800" bIns="50800" rtlCol="0" anchor="ctr"/>
              <a:lstStyle/>
              <a:p>
                <a:pPr algn="ctr">
                  <a:lnSpc>
                    <a:spcPts val="10499"/>
                  </a:lnSpc>
                </a:pPr>
                <a:endParaRPr/>
              </a:p>
            </p:txBody>
          </p:sp>
        </p:grpSp>
        <p:sp>
          <p:nvSpPr>
            <p:cNvPr id="7" name="Freeform 7"/>
            <p:cNvSpPr/>
            <p:nvPr/>
          </p:nvSpPr>
          <p:spPr>
            <a:xfrm>
              <a:off x="1927422" y="4375554"/>
              <a:ext cx="3119787" cy="3115887"/>
            </a:xfrm>
            <a:custGeom>
              <a:avLst/>
              <a:gdLst/>
              <a:ahLst/>
              <a:cxnLst/>
              <a:rect l="l" t="t" r="r" b="b"/>
              <a:pathLst>
                <a:path w="3119787" h="3115887">
                  <a:moveTo>
                    <a:pt x="0" y="0"/>
                  </a:moveTo>
                  <a:lnTo>
                    <a:pt x="3119787" y="0"/>
                  </a:lnTo>
                  <a:lnTo>
                    <a:pt x="3119787" y="3115887"/>
                  </a:lnTo>
                  <a:lnTo>
                    <a:pt x="0" y="3115887"/>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GB"/>
            </a:p>
          </p:txBody>
        </p:sp>
      </p:grpSp>
      <p:sp>
        <p:nvSpPr>
          <p:cNvPr id="9" name="Freeform 9"/>
          <p:cNvSpPr/>
          <p:nvPr/>
        </p:nvSpPr>
        <p:spPr>
          <a:xfrm>
            <a:off x="14837622" y="8166572"/>
            <a:ext cx="4148316" cy="2628361"/>
          </a:xfrm>
          <a:custGeom>
            <a:avLst/>
            <a:gdLst/>
            <a:ahLst/>
            <a:cxnLst/>
            <a:rect l="l" t="t" r="r" b="b"/>
            <a:pathLst>
              <a:path w="4148316" h="2628361">
                <a:moveTo>
                  <a:pt x="0" y="0"/>
                </a:moveTo>
                <a:lnTo>
                  <a:pt x="4148316" y="0"/>
                </a:lnTo>
                <a:lnTo>
                  <a:pt x="4148316" y="2628361"/>
                </a:lnTo>
                <a:lnTo>
                  <a:pt x="0" y="2628361"/>
                </a:lnTo>
                <a:lnTo>
                  <a:pt x="0" y="0"/>
                </a:lnTo>
                <a:close/>
              </a:path>
            </a:pathLst>
          </a:custGeom>
          <a:blipFill>
            <a:blip r:embed="rId4"/>
            <a:stretch>
              <a:fillRect l="-25363" t="-23128" r="-49588" b="-152995"/>
            </a:stretch>
          </a:blipFill>
        </p:spPr>
        <p:txBody>
          <a:bodyPr/>
          <a:lstStyle/>
          <a:p>
            <a:endParaRPr lang="en-GB"/>
          </a:p>
        </p:txBody>
      </p:sp>
      <p:sp>
        <p:nvSpPr>
          <p:cNvPr id="10" name="Freeform 10"/>
          <p:cNvSpPr/>
          <p:nvPr/>
        </p:nvSpPr>
        <p:spPr>
          <a:xfrm>
            <a:off x="14780472" y="8598304"/>
            <a:ext cx="3507528" cy="1688696"/>
          </a:xfrm>
          <a:custGeom>
            <a:avLst/>
            <a:gdLst/>
            <a:ahLst/>
            <a:cxnLst/>
            <a:rect l="l" t="t" r="r" b="b"/>
            <a:pathLst>
              <a:path w="3507528" h="1688696">
                <a:moveTo>
                  <a:pt x="0" y="0"/>
                </a:moveTo>
                <a:lnTo>
                  <a:pt x="3507528" y="0"/>
                </a:lnTo>
                <a:lnTo>
                  <a:pt x="3507528" y="1688696"/>
                </a:lnTo>
                <a:lnTo>
                  <a:pt x="0" y="1688696"/>
                </a:lnTo>
                <a:lnTo>
                  <a:pt x="0" y="0"/>
                </a:lnTo>
                <a:close/>
              </a:path>
            </a:pathLst>
          </a:custGeom>
          <a:blipFill>
            <a:blip r:embed="rId5"/>
            <a:stretch>
              <a:fillRect l="-21116" r="-19874" b="-67942"/>
            </a:stretch>
          </a:blipFill>
        </p:spPr>
        <p:txBody>
          <a:bodyPr/>
          <a:lstStyle/>
          <a:p>
            <a:endParaRPr lang="en-GB"/>
          </a:p>
        </p:txBody>
      </p:sp>
      <p:sp>
        <p:nvSpPr>
          <p:cNvPr id="11" name="TextBox 11"/>
          <p:cNvSpPr txBox="1"/>
          <p:nvPr/>
        </p:nvSpPr>
        <p:spPr>
          <a:xfrm>
            <a:off x="3444912" y="3245963"/>
            <a:ext cx="11335559" cy="1064260"/>
          </a:xfrm>
          <a:prstGeom prst="rect">
            <a:avLst/>
          </a:prstGeom>
        </p:spPr>
        <p:txBody>
          <a:bodyPr lIns="0" tIns="0" rIns="0" bIns="0" rtlCol="0" anchor="t">
            <a:spAutoFit/>
          </a:bodyPr>
          <a:lstStyle/>
          <a:p>
            <a:pPr algn="ctr">
              <a:lnSpc>
                <a:spcPts val="4339"/>
              </a:lnSpc>
              <a:spcBef>
                <a:spcPct val="0"/>
              </a:spcBef>
            </a:pPr>
            <a:r>
              <a:rPr lang="en-US" sz="3099" dirty="0">
                <a:solidFill>
                  <a:srgbClr val="000000"/>
                </a:solidFill>
                <a:latin typeface="Montserrat Classic"/>
                <a:ea typeface="Montserrat Classic"/>
                <a:cs typeface="Montserrat Classic"/>
                <a:sym typeface="Montserrat Classic"/>
              </a:rPr>
              <a:t>On your worksheet, complete the information on Global Atmospheric Circulation by filling in the blanks </a:t>
            </a:r>
          </a:p>
        </p:txBody>
      </p:sp>
      <p:sp>
        <p:nvSpPr>
          <p:cNvPr id="12" name="Freeform 12"/>
          <p:cNvSpPr/>
          <p:nvPr/>
        </p:nvSpPr>
        <p:spPr>
          <a:xfrm>
            <a:off x="3462063" y="5143500"/>
            <a:ext cx="11301259" cy="4465679"/>
          </a:xfrm>
          <a:custGeom>
            <a:avLst/>
            <a:gdLst/>
            <a:ahLst/>
            <a:cxnLst/>
            <a:rect l="l" t="t" r="r" b="b"/>
            <a:pathLst>
              <a:path w="11301259" h="4465679">
                <a:moveTo>
                  <a:pt x="0" y="0"/>
                </a:moveTo>
                <a:lnTo>
                  <a:pt x="11301259" y="0"/>
                </a:lnTo>
                <a:lnTo>
                  <a:pt x="11301259" y="4465679"/>
                </a:lnTo>
                <a:lnTo>
                  <a:pt x="0" y="4465679"/>
                </a:lnTo>
                <a:lnTo>
                  <a:pt x="0" y="0"/>
                </a:lnTo>
                <a:close/>
              </a:path>
            </a:pathLst>
          </a:custGeom>
          <a:blipFill>
            <a:blip r:embed="rId6"/>
            <a:stretch>
              <a:fillRect t="-4707"/>
            </a:stretch>
          </a:blipFill>
        </p:spPr>
        <p:txBody>
          <a:bodyPr/>
          <a:lstStyle/>
          <a:p>
            <a:endParaRPr lang="en-GB"/>
          </a:p>
        </p:txBody>
      </p:sp>
      <p:sp>
        <p:nvSpPr>
          <p:cNvPr id="13" name="Freeform 13"/>
          <p:cNvSpPr/>
          <p:nvPr/>
        </p:nvSpPr>
        <p:spPr>
          <a:xfrm flipH="1">
            <a:off x="2128735" y="2882250"/>
            <a:ext cx="2155106" cy="2261250"/>
          </a:xfrm>
          <a:custGeom>
            <a:avLst/>
            <a:gdLst/>
            <a:ahLst/>
            <a:cxnLst/>
            <a:rect l="l" t="t" r="r" b="b"/>
            <a:pathLst>
              <a:path w="2155106" h="2261250">
                <a:moveTo>
                  <a:pt x="2155106" y="0"/>
                </a:moveTo>
                <a:lnTo>
                  <a:pt x="0" y="0"/>
                </a:lnTo>
                <a:lnTo>
                  <a:pt x="0" y="2261250"/>
                </a:lnTo>
                <a:lnTo>
                  <a:pt x="2155106" y="2261250"/>
                </a:lnTo>
                <a:lnTo>
                  <a:pt x="2155106" y="0"/>
                </a:lnTo>
                <a:close/>
              </a:path>
            </a:pathLst>
          </a:custGeom>
          <a:blipFill>
            <a:blip r:embed="rId7"/>
            <a:stretch>
              <a:fillRect l="-175504" t="-8863" r="-45209" b="-66424"/>
            </a:stretch>
          </a:blipFill>
        </p:spPr>
        <p:txBody>
          <a:bodyPr/>
          <a:lstStyle/>
          <a:p>
            <a:endParaRPr lang="en-GB"/>
          </a:p>
        </p:txBody>
      </p:sp>
      <p:sp>
        <p:nvSpPr>
          <p:cNvPr id="15" name="TextBox 15"/>
          <p:cNvSpPr txBox="1"/>
          <p:nvPr/>
        </p:nvSpPr>
        <p:spPr>
          <a:xfrm>
            <a:off x="8214190" y="2247900"/>
            <a:ext cx="1797004" cy="629920"/>
          </a:xfrm>
          <a:prstGeom prst="rect">
            <a:avLst/>
          </a:prstGeom>
        </p:spPr>
        <p:txBody>
          <a:bodyPr lIns="0" tIns="0" rIns="0" bIns="0" rtlCol="0" anchor="t">
            <a:spAutoFit/>
          </a:bodyPr>
          <a:lstStyle/>
          <a:p>
            <a:pPr algn="ctr">
              <a:lnSpc>
                <a:spcPts val="5179"/>
              </a:lnSpc>
              <a:spcBef>
                <a:spcPct val="0"/>
              </a:spcBef>
            </a:pPr>
            <a:r>
              <a:rPr lang="en-US" sz="3699" b="1" dirty="0">
                <a:solidFill>
                  <a:srgbClr val="000000"/>
                </a:solidFill>
                <a:latin typeface="Montserrat Classic Bold"/>
                <a:ea typeface="Montserrat Classic Bold"/>
                <a:cs typeface="Montserrat Classic Bold"/>
                <a:sym typeface="Montserrat Classic Bold"/>
              </a:rPr>
              <a:t>TASK:</a:t>
            </a:r>
          </a:p>
        </p:txBody>
      </p:sp>
      <p:sp>
        <p:nvSpPr>
          <p:cNvPr id="16" name="TextBox 15">
            <a:extLst>
              <a:ext uri="{FF2B5EF4-FFF2-40B4-BE49-F238E27FC236}">
                <a16:creationId xmlns:a16="http://schemas.microsoft.com/office/drawing/2014/main" id="{361EFD6B-DE4D-7415-8804-F3F65D80E6AF}"/>
              </a:ext>
            </a:extLst>
          </p:cNvPr>
          <p:cNvSpPr txBox="1"/>
          <p:nvPr/>
        </p:nvSpPr>
        <p:spPr>
          <a:xfrm>
            <a:off x="17068800" y="103604"/>
            <a:ext cx="1143000" cy="239296"/>
          </a:xfrm>
          <a:prstGeom prst="rect">
            <a:avLst/>
          </a:prstGeom>
        </p:spPr>
        <p:txBody>
          <a:bodyPr wrap="square" lIns="0" tIns="0" rIns="0" bIns="0" rtlCol="0" anchor="t">
            <a:spAutoFit/>
          </a:bodyPr>
          <a:lstStyle/>
          <a:p>
            <a:pPr algn="ctr">
              <a:lnSpc>
                <a:spcPts val="2099"/>
              </a:lnSpc>
              <a:spcBef>
                <a:spcPct val="0"/>
              </a:spcBef>
            </a:pPr>
            <a:r>
              <a:rPr lang="en-US" sz="1499" dirty="0">
                <a:solidFill>
                  <a:srgbClr val="000000"/>
                </a:solidFill>
                <a:latin typeface="Montserrat Classic"/>
                <a:ea typeface="Montserrat Classic"/>
                <a:cs typeface="Montserrat Classic"/>
                <a:sym typeface="Montserrat Classic"/>
              </a:rPr>
              <a:t>FT Q C53 R2</a:t>
            </a:r>
          </a:p>
        </p:txBody>
      </p:sp>
      <p:sp>
        <p:nvSpPr>
          <p:cNvPr id="17" name="TextBox 23">
            <a:extLst>
              <a:ext uri="{FF2B5EF4-FFF2-40B4-BE49-F238E27FC236}">
                <a16:creationId xmlns:a16="http://schemas.microsoft.com/office/drawing/2014/main" id="{C9B85CB5-D198-082B-AB72-A152B7C9FF87}"/>
              </a:ext>
            </a:extLst>
          </p:cNvPr>
          <p:cNvSpPr txBox="1"/>
          <p:nvPr/>
        </p:nvSpPr>
        <p:spPr>
          <a:xfrm>
            <a:off x="4208181" y="777520"/>
            <a:ext cx="11870019" cy="934487"/>
          </a:xfrm>
          <a:prstGeom prst="rect">
            <a:avLst/>
          </a:prstGeom>
        </p:spPr>
        <p:txBody>
          <a:bodyPr wrap="square" lIns="0" tIns="0" rIns="0" bIns="0" rtlCol="0" anchor="t">
            <a:spAutoFit/>
          </a:bodyPr>
          <a:lstStyle/>
          <a:p>
            <a:pPr algn="ctr">
              <a:lnSpc>
                <a:spcPts val="8205"/>
              </a:lnSpc>
              <a:spcBef>
                <a:spcPct val="0"/>
              </a:spcBef>
            </a:pPr>
            <a:r>
              <a:rPr lang="en-US" sz="5861" b="1" dirty="0">
                <a:solidFill>
                  <a:srgbClr val="FFFFFF"/>
                </a:solidFill>
                <a:latin typeface="Montserrat Classic Bold"/>
                <a:ea typeface="Montserrat Classic Bold"/>
                <a:cs typeface="Montserrat Classic Bold"/>
                <a:sym typeface="Montserrat Classic Bold"/>
              </a:rPr>
              <a:t>Factors Influencing Climate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60f3ec4-cbfd-415b-8990-83a34b195ccb">
      <Terms xmlns="http://schemas.microsoft.com/office/infopath/2007/PartnerControls"/>
    </lcf76f155ced4ddcb4097134ff3c332f>
    <TaxCatchAll xmlns="109b8aaf-fb93-4003-ad70-8b3202c0329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1578B761A605E4CBEF87E3F0A1E57E6" ma:contentTypeVersion="14" ma:contentTypeDescription="Create a new document." ma:contentTypeScope="" ma:versionID="d06e931ef9b3fa290e8d323539bfe749">
  <xsd:schema xmlns:xsd="http://www.w3.org/2001/XMLSchema" xmlns:xs="http://www.w3.org/2001/XMLSchema" xmlns:p="http://schemas.microsoft.com/office/2006/metadata/properties" xmlns:ns2="460f3ec4-cbfd-415b-8990-83a34b195ccb" xmlns:ns3="109b8aaf-fb93-4003-ad70-8b3202c03298" targetNamespace="http://schemas.microsoft.com/office/2006/metadata/properties" ma:root="true" ma:fieldsID="545c6f75aa5bb8fa13f76422907df7b2" ns2:_="" ns3:_="">
    <xsd:import namespace="460f3ec4-cbfd-415b-8990-83a34b195ccb"/>
    <xsd:import namespace="109b8aaf-fb93-4003-ad70-8b3202c0329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0f3ec4-cbfd-415b-8990-83a34b195c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ed852382-b7e0-4a57-b6bc-e925b7845a1a"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09b8aaf-fb93-4003-ad70-8b3202c03298"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e78ba668-579f-49f2-bee8-b2d720e6dd5e}" ma:internalName="TaxCatchAll" ma:showField="CatchAllData" ma:web="109b8aaf-fb93-4003-ad70-8b3202c0329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395BC2F-7D59-4AB6-AB5F-425B529EE520}">
  <ds:schemaRefs>
    <ds:schemaRef ds:uri="http://schemas.microsoft.com/office/2006/metadata/properties"/>
    <ds:schemaRef ds:uri="http://purl.org/dc/dcmitype/"/>
    <ds:schemaRef ds:uri="http://schemas.microsoft.com/office/infopath/2007/PartnerControls"/>
    <ds:schemaRef ds:uri="460f3ec4-cbfd-415b-8990-83a34b195ccb"/>
    <ds:schemaRef ds:uri="http://purl.org/dc/terms/"/>
    <ds:schemaRef ds:uri="http://www.w3.org/XML/1998/namespace"/>
    <ds:schemaRef ds:uri="http://schemas.microsoft.com/office/2006/documentManagement/types"/>
    <ds:schemaRef ds:uri="http://schemas.openxmlformats.org/package/2006/metadata/core-properties"/>
    <ds:schemaRef ds:uri="109b8aaf-fb93-4003-ad70-8b3202c03298"/>
    <ds:schemaRef ds:uri="http://purl.org/dc/elements/1.1/"/>
  </ds:schemaRefs>
</ds:datastoreItem>
</file>

<file path=customXml/itemProps2.xml><?xml version="1.0" encoding="utf-8"?>
<ds:datastoreItem xmlns:ds="http://schemas.openxmlformats.org/officeDocument/2006/customXml" ds:itemID="{E5D03221-C32B-4647-98E9-005E70EF2016}">
  <ds:schemaRefs>
    <ds:schemaRef ds:uri="http://schemas.microsoft.com/sharepoint/v3/contenttype/forms"/>
  </ds:schemaRefs>
</ds:datastoreItem>
</file>

<file path=customXml/itemProps3.xml><?xml version="1.0" encoding="utf-8"?>
<ds:datastoreItem xmlns:ds="http://schemas.openxmlformats.org/officeDocument/2006/customXml" ds:itemID="{C3B7591B-032F-494E-8DF5-22FD095EE9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60f3ec4-cbfd-415b-8990-83a34b195ccb"/>
    <ds:schemaRef ds:uri="109b8aaf-fb93-4003-ad70-8b3202c0329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1085</Words>
  <Application>Microsoft Office PowerPoint</Application>
  <PresentationFormat>Custom</PresentationFormat>
  <Paragraphs>130</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Montserrat Classic Bold</vt:lpstr>
      <vt:lpstr>Montserrat Classic</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p:lastModifiedBy/>
  <cp:revision>1</cp:revision>
  <dcterms:created xsi:type="dcterms:W3CDTF">2025-03-19T10:03:44Z</dcterms:created>
  <dcterms:modified xsi:type="dcterms:W3CDTF">2026-03-23T11:41:47Z</dcterms:modified>
  <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0x010100C1578B761A605E4CBEF87E3F0A1E57E6</vt:lpwstr>
  </property>
</Properties>
</file>