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8288000" cy="10287000"/>
  <p:notesSz cx="6858000" cy="9144000"/>
  <p:embeddedFontLst>
    <p:embeddedFont>
      <p:font typeface="Montserrat Classic" panose="020B0604020202020204" charset="0"/>
      <p:regular r:id="rId36"/>
    </p:embeddedFont>
    <p:embeddedFont>
      <p:font typeface="Montserrat Classic 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75E2A-3D44-4DAD-9DF5-9D98C352FC5D}" v="2" dt="2026-03-23T11:55:04.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946" y="1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svg"/><Relationship Id="rId3" Type="http://schemas.openxmlformats.org/officeDocument/2006/relationships/image" Target="../media/image5.svg"/><Relationship Id="rId7" Type="http://schemas.openxmlformats.org/officeDocument/2006/relationships/image" Target="../media/image20.png"/><Relationship Id="rId12"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23.svg"/><Relationship Id="rId4" Type="http://schemas.openxmlformats.org/officeDocument/2006/relationships/image" Target="../media/image2.png"/><Relationship Id="rId9" Type="http://schemas.openxmlformats.org/officeDocument/2006/relationships/image" Target="../media/image22.png"/><Relationship Id="rId14"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svg"/><Relationship Id="rId3" Type="http://schemas.openxmlformats.org/officeDocument/2006/relationships/image" Target="../media/image5.svg"/><Relationship Id="rId7" Type="http://schemas.openxmlformats.org/officeDocument/2006/relationships/image" Target="../media/image20.png"/><Relationship Id="rId12"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4.png"/><Relationship Id="rId5" Type="http://schemas.openxmlformats.org/officeDocument/2006/relationships/image" Target="../media/image3.png"/><Relationship Id="rId1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2.png"/><Relationship Id="rId9" Type="http://schemas.openxmlformats.org/officeDocument/2006/relationships/image" Target="../media/image22.png"/><Relationship Id="rId14"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4.svg"/><Relationship Id="rId3" Type="http://schemas.openxmlformats.org/officeDocument/2006/relationships/image" Target="../media/image2.png"/><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31.svg"/><Relationship Id="rId5" Type="http://schemas.openxmlformats.org/officeDocument/2006/relationships/image" Target="../media/image26.svg"/><Relationship Id="rId10" Type="http://schemas.openxmlformats.org/officeDocument/2006/relationships/image" Target="../media/image30.svg"/><Relationship Id="rId4" Type="http://schemas.openxmlformats.org/officeDocument/2006/relationships/image" Target="../media/image9.png"/><Relationship Id="rId9" Type="http://schemas.openxmlformats.org/officeDocument/2006/relationships/image" Target="../media/image29.svg"/><Relationship Id="rId14"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pn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svg"/><Relationship Id="rId10" Type="http://schemas.openxmlformats.org/officeDocument/2006/relationships/image" Target="../media/image15.png"/><Relationship Id="rId4" Type="http://schemas.openxmlformats.org/officeDocument/2006/relationships/image" Target="../media/image4.sv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pn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4.sv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4.sv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5.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3.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8" Type="http://schemas.openxmlformats.org/officeDocument/2006/relationships/hyperlink" Target="https://thefloodhubpeople.co.uk" TargetMode="External"/><Relationship Id="rId3" Type="http://schemas.openxmlformats.org/officeDocument/2006/relationships/image" Target="../media/image5.sv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 Id="rId9" Type="http://schemas.openxmlformats.org/officeDocument/2006/relationships/hyperlink" Target="https://thefloodhub.co.uk/learnin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4.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587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3"/>
            <a:stretch>
              <a:fillRect l="-25363" t="-23128" r="-49588" b="-152995"/>
            </a:stretch>
          </a:blipFill>
        </p:spPr>
        <p:txBody>
          <a:bodyPr/>
          <a:lstStyle/>
          <a:p>
            <a:endParaRPr lang="en-GB"/>
          </a:p>
        </p:txBody>
      </p:sp>
      <p:sp>
        <p:nvSpPr>
          <p:cNvPr id="4" name="Freeform 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5" name="TextBox 5"/>
          <p:cNvSpPr txBox="1"/>
          <p:nvPr/>
        </p:nvSpPr>
        <p:spPr>
          <a:xfrm>
            <a:off x="786360" y="4964632"/>
            <a:ext cx="16965188" cy="4573270"/>
          </a:xfrm>
          <a:prstGeom prst="rect">
            <a:avLst/>
          </a:prstGeom>
        </p:spPr>
        <p:txBody>
          <a:bodyPr lIns="0" tIns="0" rIns="0" bIns="0" rtlCol="0" anchor="t">
            <a:spAutoFit/>
          </a:bodyPr>
          <a:lstStyle/>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To define climate change and explain the natural and human causes.</a:t>
            </a:r>
          </a:p>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Explain the greenhouse effect and its role in global warming, including how key greenhouse gases contribute to climate change.</a:t>
            </a:r>
          </a:p>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Understand the impact of the Industrial Revolution in driving climate change.</a:t>
            </a:r>
          </a:p>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Evaluate evidence for climate change.</a:t>
            </a:r>
          </a:p>
        </p:txBody>
      </p:sp>
      <p:sp>
        <p:nvSpPr>
          <p:cNvPr id="6" name="TextBox 6"/>
          <p:cNvSpPr txBox="1"/>
          <p:nvPr/>
        </p:nvSpPr>
        <p:spPr>
          <a:xfrm>
            <a:off x="1028700" y="3869589"/>
            <a:ext cx="8616708" cy="1094676"/>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Learning Objectives: </a:t>
            </a:r>
          </a:p>
        </p:txBody>
      </p:sp>
      <p:grpSp>
        <p:nvGrpSpPr>
          <p:cNvPr id="7" name="Group 7"/>
          <p:cNvGrpSpPr/>
          <p:nvPr/>
        </p:nvGrpSpPr>
        <p:grpSpPr>
          <a:xfrm>
            <a:off x="0" y="1528078"/>
            <a:ext cx="18288000" cy="1877081"/>
            <a:chOff x="0" y="0"/>
            <a:chExt cx="4816593" cy="494375"/>
          </a:xfrm>
        </p:grpSpPr>
        <p:sp>
          <p:nvSpPr>
            <p:cNvPr id="8" name="Freeform 8"/>
            <p:cNvSpPr/>
            <p:nvPr/>
          </p:nvSpPr>
          <p:spPr>
            <a:xfrm>
              <a:off x="0" y="0"/>
              <a:ext cx="4816592" cy="494375"/>
            </a:xfrm>
            <a:custGeom>
              <a:avLst/>
              <a:gdLst/>
              <a:ahLst/>
              <a:cxnLst/>
              <a:rect l="l" t="t" r="r" b="b"/>
              <a:pathLst>
                <a:path w="4816592" h="494375">
                  <a:moveTo>
                    <a:pt x="0" y="0"/>
                  </a:moveTo>
                  <a:lnTo>
                    <a:pt x="4816592" y="0"/>
                  </a:lnTo>
                  <a:lnTo>
                    <a:pt x="4816592" y="494375"/>
                  </a:lnTo>
                  <a:lnTo>
                    <a:pt x="0" y="494375"/>
                  </a:lnTo>
                  <a:close/>
                </a:path>
              </a:pathLst>
            </a:custGeom>
            <a:solidFill>
              <a:srgbClr val="1C78B6"/>
            </a:solidFill>
          </p:spPr>
          <p:txBody>
            <a:bodyPr/>
            <a:lstStyle/>
            <a:p>
              <a:endParaRPr lang="en-GB"/>
            </a:p>
          </p:txBody>
        </p:sp>
        <p:sp>
          <p:nvSpPr>
            <p:cNvPr id="9" name="TextBox 9"/>
            <p:cNvSpPr txBox="1"/>
            <p:nvPr/>
          </p:nvSpPr>
          <p:spPr>
            <a:xfrm>
              <a:off x="0" y="-142875"/>
              <a:ext cx="4816593" cy="637250"/>
            </a:xfrm>
            <a:prstGeom prst="rect">
              <a:avLst/>
            </a:prstGeom>
          </p:spPr>
          <p:txBody>
            <a:bodyPr lIns="50800" tIns="50800" rIns="50800" bIns="50800" rtlCol="0" anchor="ctr"/>
            <a:lstStyle/>
            <a:p>
              <a:pPr algn="ctr">
                <a:lnSpc>
                  <a:spcPts val="10499"/>
                </a:lnSpc>
              </a:pPr>
              <a:endParaRPr/>
            </a:p>
          </p:txBody>
        </p:sp>
      </p:grpSp>
      <p:sp>
        <p:nvSpPr>
          <p:cNvPr id="10" name="TextBox 10"/>
          <p:cNvSpPr txBox="1"/>
          <p:nvPr/>
        </p:nvSpPr>
        <p:spPr>
          <a:xfrm>
            <a:off x="4272339" y="1739224"/>
            <a:ext cx="12986961" cy="1302388"/>
          </a:xfrm>
          <a:prstGeom prst="rect">
            <a:avLst/>
          </a:prstGeom>
        </p:spPr>
        <p:txBody>
          <a:bodyPr lIns="0" tIns="0" rIns="0" bIns="0" rtlCol="0" anchor="t">
            <a:spAutoFit/>
          </a:bodyPr>
          <a:lstStyle/>
          <a:p>
            <a:pPr algn="l">
              <a:lnSpc>
                <a:spcPts val="10639"/>
              </a:lnSpc>
              <a:spcBef>
                <a:spcPct val="0"/>
              </a:spcBef>
            </a:pPr>
            <a:r>
              <a:rPr lang="en-US" sz="7599" b="1" dirty="0">
                <a:solidFill>
                  <a:srgbClr val="FFFFFF"/>
                </a:solidFill>
                <a:latin typeface="Montserrat Classic Bold"/>
                <a:ea typeface="Montserrat Classic Bold"/>
                <a:cs typeface="Montserrat Classic Bold"/>
                <a:sym typeface="Montserrat Classic Bold"/>
              </a:rPr>
              <a:t>Climate Change </a:t>
            </a:r>
          </a:p>
        </p:txBody>
      </p:sp>
      <p:sp>
        <p:nvSpPr>
          <p:cNvPr id="11" name="Freeform 11"/>
          <p:cNvSpPr/>
          <p:nvPr/>
        </p:nvSpPr>
        <p:spPr>
          <a:xfrm>
            <a:off x="323852" y="83504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TextBox 12"/>
          <p:cNvSpPr txBox="1"/>
          <p:nvPr/>
        </p:nvSpPr>
        <p:spPr>
          <a:xfrm>
            <a:off x="17021107" y="193434"/>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4"/>
            <a:stretch>
              <a:fillRect l="-25363" t="-23128" r="-49588" b="-152995"/>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1" name="Group 11"/>
          <p:cNvGrpSpPr/>
          <p:nvPr/>
        </p:nvGrpSpPr>
        <p:grpSpPr>
          <a:xfrm>
            <a:off x="6475632" y="3907245"/>
            <a:ext cx="5336737" cy="5336737"/>
            <a:chOff x="0" y="0"/>
            <a:chExt cx="7115649" cy="7115649"/>
          </a:xfrm>
        </p:grpSpPr>
        <p:grpSp>
          <p:nvGrpSpPr>
            <p:cNvPr id="12" name="Group 12"/>
            <p:cNvGrpSpPr/>
            <p:nvPr/>
          </p:nvGrpSpPr>
          <p:grpSpPr>
            <a:xfrm>
              <a:off x="0" y="0"/>
              <a:ext cx="7115649" cy="711564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DEFB"/>
              </a:solidFill>
              <a:ln w="95250" cap="sq">
                <a:solidFill>
                  <a:srgbClr val="1C78B6"/>
                </a:solidFill>
                <a:prstDash val="solid"/>
                <a:miter/>
              </a:ln>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56"/>
                  </a:lnSpc>
                </a:pPr>
                <a:endParaRPr/>
              </a:p>
            </p:txBody>
          </p:sp>
        </p:grpSp>
        <p:sp>
          <p:nvSpPr>
            <p:cNvPr id="15" name="TextBox 15"/>
            <p:cNvSpPr txBox="1"/>
            <p:nvPr/>
          </p:nvSpPr>
          <p:spPr>
            <a:xfrm>
              <a:off x="487753" y="531279"/>
              <a:ext cx="6140143" cy="6164216"/>
            </a:xfrm>
            <a:prstGeom prst="rect">
              <a:avLst/>
            </a:prstGeom>
          </p:spPr>
          <p:txBody>
            <a:bodyPr lIns="0" tIns="0" rIns="0" bIns="0" rtlCol="0" anchor="t">
              <a:spAutoFit/>
            </a:bodyPr>
            <a:lstStyle/>
            <a:p>
              <a:pPr algn="ctr">
                <a:lnSpc>
                  <a:spcPts val="4628"/>
                </a:lnSpc>
                <a:spcBef>
                  <a:spcPct val="0"/>
                </a:spcBef>
              </a:pPr>
              <a:r>
                <a:rPr lang="en-US" sz="3306" b="1" dirty="0">
                  <a:solidFill>
                    <a:srgbClr val="000000"/>
                  </a:solidFill>
                  <a:latin typeface="Montserrat Classic Bold"/>
                  <a:ea typeface="Montserrat Classic Bold"/>
                  <a:cs typeface="Montserrat Classic Bold"/>
                  <a:sym typeface="Montserrat Classic Bold"/>
                </a:rPr>
                <a:t>The Problem </a:t>
              </a:r>
            </a:p>
            <a:p>
              <a:pPr algn="ctr">
                <a:lnSpc>
                  <a:spcPts val="4628"/>
                </a:lnSpc>
                <a:spcBef>
                  <a:spcPct val="0"/>
                </a:spcBef>
              </a:pPr>
              <a:r>
                <a:rPr lang="en-US" sz="3306" dirty="0">
                  <a:solidFill>
                    <a:srgbClr val="000000"/>
                  </a:solidFill>
                  <a:latin typeface="Montserrat Classic"/>
                  <a:ea typeface="Montserrat Classic"/>
                  <a:cs typeface="Montserrat Classic"/>
                  <a:sym typeface="Montserrat Classic"/>
                </a:rPr>
                <a:t>Human activities have increased greenhouse gas levels, trapping too much heat and causing global warming.</a:t>
              </a:r>
            </a:p>
          </p:txBody>
        </p:sp>
      </p:grpSp>
      <p:sp>
        <p:nvSpPr>
          <p:cNvPr id="16" name="TextBox 16"/>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7" name="Freeform 17"/>
          <p:cNvSpPr/>
          <p:nvPr/>
        </p:nvSpPr>
        <p:spPr>
          <a:xfrm>
            <a:off x="363753" y="2829837"/>
            <a:ext cx="3575664" cy="2735383"/>
          </a:xfrm>
          <a:custGeom>
            <a:avLst/>
            <a:gdLst/>
            <a:ahLst/>
            <a:cxnLst/>
            <a:rect l="l" t="t" r="r" b="b"/>
            <a:pathLst>
              <a:path w="3575664" h="2735383">
                <a:moveTo>
                  <a:pt x="0" y="0"/>
                </a:moveTo>
                <a:lnTo>
                  <a:pt x="3575664" y="0"/>
                </a:lnTo>
                <a:lnTo>
                  <a:pt x="3575664" y="2735383"/>
                </a:lnTo>
                <a:lnTo>
                  <a:pt x="0" y="2735383"/>
                </a:lnTo>
                <a:lnTo>
                  <a:pt x="0" y="0"/>
                </a:lnTo>
                <a:close/>
              </a:path>
            </a:pathLst>
          </a:custGeom>
          <a:blipFill>
            <a:blip r:embed="rId7"/>
            <a:stretch>
              <a:fillRect/>
            </a:stretch>
          </a:blipFill>
        </p:spPr>
        <p:txBody>
          <a:bodyPr/>
          <a:lstStyle/>
          <a:p>
            <a:endParaRPr lang="en-GB"/>
          </a:p>
        </p:txBody>
      </p:sp>
      <p:sp>
        <p:nvSpPr>
          <p:cNvPr id="18" name="Freeform 1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4"/>
            <a:stretch>
              <a:fillRect l="-25363" t="-23128" r="-49588" b="-152995"/>
            </a:stretch>
          </a:blipFill>
        </p:spPr>
        <p:txBody>
          <a:bodyPr/>
          <a:lstStyle/>
          <a:p>
            <a:endParaRPr lang="en-GB"/>
          </a:p>
        </p:txBody>
      </p:sp>
      <p:sp>
        <p:nvSpPr>
          <p:cNvPr id="19" name="Freeform 1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20" name="Freeform 20"/>
          <p:cNvSpPr/>
          <p:nvPr/>
        </p:nvSpPr>
        <p:spPr>
          <a:xfrm>
            <a:off x="10443437" y="8514234"/>
            <a:ext cx="2737862" cy="1772766"/>
          </a:xfrm>
          <a:custGeom>
            <a:avLst/>
            <a:gdLst/>
            <a:ahLst/>
            <a:cxnLst/>
            <a:rect l="l" t="t" r="r" b="b"/>
            <a:pathLst>
              <a:path w="2737862" h="1772766">
                <a:moveTo>
                  <a:pt x="0" y="0"/>
                </a:moveTo>
                <a:lnTo>
                  <a:pt x="2737862" y="0"/>
                </a:lnTo>
                <a:lnTo>
                  <a:pt x="2737862" y="1772766"/>
                </a:lnTo>
                <a:lnTo>
                  <a:pt x="0" y="177276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a:off x="3422249" y="7835651"/>
            <a:ext cx="4154829" cy="2451349"/>
          </a:xfrm>
          <a:custGeom>
            <a:avLst/>
            <a:gdLst/>
            <a:ahLst/>
            <a:cxnLst/>
            <a:rect l="l" t="t" r="r" b="b"/>
            <a:pathLst>
              <a:path w="4154829" h="2451349">
                <a:moveTo>
                  <a:pt x="0" y="0"/>
                </a:moveTo>
                <a:lnTo>
                  <a:pt x="4154829" y="0"/>
                </a:lnTo>
                <a:lnTo>
                  <a:pt x="4154829" y="2451349"/>
                </a:lnTo>
                <a:lnTo>
                  <a:pt x="0" y="2451349"/>
                </a:lnTo>
                <a:lnTo>
                  <a:pt x="0" y="0"/>
                </a:lnTo>
                <a:close/>
              </a:path>
            </a:pathLst>
          </a:custGeom>
          <a:blipFill>
            <a:blip r:embed="rId9"/>
            <a:stretch>
              <a:fillRect/>
            </a:stretch>
          </a:blipFill>
        </p:spPr>
        <p:txBody>
          <a:bodyPr/>
          <a:lstStyle/>
          <a:p>
            <a:endParaRPr lang="en-GB"/>
          </a:p>
        </p:txBody>
      </p:sp>
      <p:sp>
        <p:nvSpPr>
          <p:cNvPr id="22" name="Freeform 22"/>
          <p:cNvSpPr/>
          <p:nvPr/>
        </p:nvSpPr>
        <p:spPr>
          <a:xfrm>
            <a:off x="13662548" y="7014493"/>
            <a:ext cx="4625452" cy="3272507"/>
          </a:xfrm>
          <a:custGeom>
            <a:avLst/>
            <a:gdLst/>
            <a:ahLst/>
            <a:cxnLst/>
            <a:rect l="l" t="t" r="r" b="b"/>
            <a:pathLst>
              <a:path w="4625452" h="3272507">
                <a:moveTo>
                  <a:pt x="0" y="0"/>
                </a:moveTo>
                <a:lnTo>
                  <a:pt x="4625452" y="0"/>
                </a:lnTo>
                <a:lnTo>
                  <a:pt x="4625452" y="3272507"/>
                </a:lnTo>
                <a:lnTo>
                  <a:pt x="0" y="3272507"/>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3" name="Freeform 23"/>
          <p:cNvSpPr/>
          <p:nvPr/>
        </p:nvSpPr>
        <p:spPr>
          <a:xfrm>
            <a:off x="373884" y="6244804"/>
            <a:ext cx="2708417" cy="3181694"/>
          </a:xfrm>
          <a:custGeom>
            <a:avLst/>
            <a:gdLst/>
            <a:ahLst/>
            <a:cxnLst/>
            <a:rect l="l" t="t" r="r" b="b"/>
            <a:pathLst>
              <a:path w="2708417" h="3181694">
                <a:moveTo>
                  <a:pt x="0" y="0"/>
                </a:moveTo>
                <a:lnTo>
                  <a:pt x="2708417" y="0"/>
                </a:lnTo>
                <a:lnTo>
                  <a:pt x="2708417" y="3181694"/>
                </a:lnTo>
                <a:lnTo>
                  <a:pt x="0" y="3181694"/>
                </a:lnTo>
                <a:lnTo>
                  <a:pt x="0" y="0"/>
                </a:lnTo>
                <a:close/>
              </a:path>
            </a:pathLst>
          </a:custGeom>
          <a:blipFill>
            <a:blip r:embed="rId11"/>
            <a:stretch>
              <a:fillRect/>
            </a:stretch>
          </a:blipFill>
        </p:spPr>
        <p:txBody>
          <a:bodyPr/>
          <a:lstStyle/>
          <a:p>
            <a:endParaRPr lang="en-GB"/>
          </a:p>
        </p:txBody>
      </p:sp>
      <p:sp>
        <p:nvSpPr>
          <p:cNvPr id="24" name="Freeform 24"/>
          <p:cNvSpPr/>
          <p:nvPr/>
        </p:nvSpPr>
        <p:spPr>
          <a:xfrm rot="942371">
            <a:off x="15007507" y="3737139"/>
            <a:ext cx="2477381" cy="2019065"/>
          </a:xfrm>
          <a:custGeom>
            <a:avLst/>
            <a:gdLst/>
            <a:ahLst/>
            <a:cxnLst/>
            <a:rect l="l" t="t" r="r" b="b"/>
            <a:pathLst>
              <a:path w="2477381" h="2019065">
                <a:moveTo>
                  <a:pt x="0" y="0"/>
                </a:moveTo>
                <a:lnTo>
                  <a:pt x="2477381" y="0"/>
                </a:lnTo>
                <a:lnTo>
                  <a:pt x="2477381" y="2019066"/>
                </a:lnTo>
                <a:lnTo>
                  <a:pt x="0" y="2019066"/>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5" name="Freeform 25"/>
          <p:cNvSpPr/>
          <p:nvPr/>
        </p:nvSpPr>
        <p:spPr>
          <a:xfrm>
            <a:off x="10979536" y="1720906"/>
            <a:ext cx="3445154" cy="2756123"/>
          </a:xfrm>
          <a:custGeom>
            <a:avLst/>
            <a:gdLst/>
            <a:ahLst/>
            <a:cxnLst/>
            <a:rect l="l" t="t" r="r" b="b"/>
            <a:pathLst>
              <a:path w="3445154" h="2756123">
                <a:moveTo>
                  <a:pt x="0" y="0"/>
                </a:moveTo>
                <a:lnTo>
                  <a:pt x="3445154" y="0"/>
                </a:lnTo>
                <a:lnTo>
                  <a:pt x="3445154" y="2756123"/>
                </a:lnTo>
                <a:lnTo>
                  <a:pt x="0" y="2756123"/>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6" name="Freeform 26"/>
          <p:cNvSpPr/>
          <p:nvPr/>
        </p:nvSpPr>
        <p:spPr>
          <a:xfrm>
            <a:off x="4958492" y="2481716"/>
            <a:ext cx="2116678" cy="1915594"/>
          </a:xfrm>
          <a:custGeom>
            <a:avLst/>
            <a:gdLst/>
            <a:ahLst/>
            <a:cxnLst/>
            <a:rect l="l" t="t" r="r" b="b"/>
            <a:pathLst>
              <a:path w="2116678" h="1915594">
                <a:moveTo>
                  <a:pt x="0" y="0"/>
                </a:moveTo>
                <a:lnTo>
                  <a:pt x="2116679" y="0"/>
                </a:lnTo>
                <a:lnTo>
                  <a:pt x="2116679" y="1915594"/>
                </a:lnTo>
                <a:lnTo>
                  <a:pt x="0" y="1915594"/>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7" name="TextBox 27"/>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4"/>
            <a:stretch>
              <a:fillRect l="-25363" t="-23128" r="-49588" b="-152995"/>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2" name="Freeform 12"/>
          <p:cNvSpPr/>
          <p:nvPr/>
        </p:nvSpPr>
        <p:spPr>
          <a:xfrm>
            <a:off x="363753" y="2829837"/>
            <a:ext cx="3575664" cy="2735383"/>
          </a:xfrm>
          <a:custGeom>
            <a:avLst/>
            <a:gdLst/>
            <a:ahLst/>
            <a:cxnLst/>
            <a:rect l="l" t="t" r="r" b="b"/>
            <a:pathLst>
              <a:path w="3575664" h="2735383">
                <a:moveTo>
                  <a:pt x="0" y="0"/>
                </a:moveTo>
                <a:lnTo>
                  <a:pt x="3575664" y="0"/>
                </a:lnTo>
                <a:lnTo>
                  <a:pt x="3575664" y="2735383"/>
                </a:lnTo>
                <a:lnTo>
                  <a:pt x="0" y="2735383"/>
                </a:lnTo>
                <a:lnTo>
                  <a:pt x="0" y="0"/>
                </a:lnTo>
                <a:close/>
              </a:path>
            </a:pathLst>
          </a:custGeom>
          <a:blipFill>
            <a:blip r:embed="rId7"/>
            <a:stretch>
              <a:fillRect/>
            </a:stretch>
          </a:blipFill>
        </p:spPr>
        <p:txBody>
          <a:bodyPr/>
          <a:lstStyle/>
          <a:p>
            <a:endParaRPr lang="en-GB"/>
          </a:p>
        </p:txBody>
      </p:sp>
      <p:sp>
        <p:nvSpPr>
          <p:cNvPr id="13" name="Freeform 13"/>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4"/>
            <a:stretch>
              <a:fillRect l="-25363" t="-23128" r="-49588" b="-152995"/>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Freeform 15"/>
          <p:cNvSpPr/>
          <p:nvPr/>
        </p:nvSpPr>
        <p:spPr>
          <a:xfrm>
            <a:off x="10443437" y="8514234"/>
            <a:ext cx="2737862" cy="1772766"/>
          </a:xfrm>
          <a:custGeom>
            <a:avLst/>
            <a:gdLst/>
            <a:ahLst/>
            <a:cxnLst/>
            <a:rect l="l" t="t" r="r" b="b"/>
            <a:pathLst>
              <a:path w="2737862" h="1772766">
                <a:moveTo>
                  <a:pt x="0" y="0"/>
                </a:moveTo>
                <a:lnTo>
                  <a:pt x="2737862" y="0"/>
                </a:lnTo>
                <a:lnTo>
                  <a:pt x="2737862" y="1772766"/>
                </a:lnTo>
                <a:lnTo>
                  <a:pt x="0" y="177276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Freeform 16"/>
          <p:cNvSpPr/>
          <p:nvPr/>
        </p:nvSpPr>
        <p:spPr>
          <a:xfrm>
            <a:off x="3422249" y="7835651"/>
            <a:ext cx="4154829" cy="2451349"/>
          </a:xfrm>
          <a:custGeom>
            <a:avLst/>
            <a:gdLst/>
            <a:ahLst/>
            <a:cxnLst/>
            <a:rect l="l" t="t" r="r" b="b"/>
            <a:pathLst>
              <a:path w="4154829" h="2451349">
                <a:moveTo>
                  <a:pt x="0" y="0"/>
                </a:moveTo>
                <a:lnTo>
                  <a:pt x="4154829" y="0"/>
                </a:lnTo>
                <a:lnTo>
                  <a:pt x="4154829" y="2451349"/>
                </a:lnTo>
                <a:lnTo>
                  <a:pt x="0" y="2451349"/>
                </a:lnTo>
                <a:lnTo>
                  <a:pt x="0" y="0"/>
                </a:lnTo>
                <a:close/>
              </a:path>
            </a:pathLst>
          </a:custGeom>
          <a:blipFill>
            <a:blip r:embed="rId9"/>
            <a:stretch>
              <a:fillRect/>
            </a:stretch>
          </a:blipFill>
        </p:spPr>
        <p:txBody>
          <a:bodyPr/>
          <a:lstStyle/>
          <a:p>
            <a:endParaRPr lang="en-GB"/>
          </a:p>
        </p:txBody>
      </p:sp>
      <p:sp>
        <p:nvSpPr>
          <p:cNvPr id="17" name="Freeform 17"/>
          <p:cNvSpPr/>
          <p:nvPr/>
        </p:nvSpPr>
        <p:spPr>
          <a:xfrm>
            <a:off x="13662548" y="7014493"/>
            <a:ext cx="4625452" cy="3272507"/>
          </a:xfrm>
          <a:custGeom>
            <a:avLst/>
            <a:gdLst/>
            <a:ahLst/>
            <a:cxnLst/>
            <a:rect l="l" t="t" r="r" b="b"/>
            <a:pathLst>
              <a:path w="4625452" h="3272507">
                <a:moveTo>
                  <a:pt x="0" y="0"/>
                </a:moveTo>
                <a:lnTo>
                  <a:pt x="4625452" y="0"/>
                </a:lnTo>
                <a:lnTo>
                  <a:pt x="4625452" y="3272507"/>
                </a:lnTo>
                <a:lnTo>
                  <a:pt x="0" y="3272507"/>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8" name="Freeform 18"/>
          <p:cNvSpPr/>
          <p:nvPr/>
        </p:nvSpPr>
        <p:spPr>
          <a:xfrm>
            <a:off x="373884" y="6244804"/>
            <a:ext cx="2708417" cy="3181694"/>
          </a:xfrm>
          <a:custGeom>
            <a:avLst/>
            <a:gdLst/>
            <a:ahLst/>
            <a:cxnLst/>
            <a:rect l="l" t="t" r="r" b="b"/>
            <a:pathLst>
              <a:path w="2708417" h="3181694">
                <a:moveTo>
                  <a:pt x="0" y="0"/>
                </a:moveTo>
                <a:lnTo>
                  <a:pt x="2708417" y="0"/>
                </a:lnTo>
                <a:lnTo>
                  <a:pt x="2708417" y="3181694"/>
                </a:lnTo>
                <a:lnTo>
                  <a:pt x="0" y="3181694"/>
                </a:lnTo>
                <a:lnTo>
                  <a:pt x="0" y="0"/>
                </a:lnTo>
                <a:close/>
              </a:path>
            </a:pathLst>
          </a:custGeom>
          <a:blipFill>
            <a:blip r:embed="rId11"/>
            <a:stretch>
              <a:fillRect/>
            </a:stretch>
          </a:blipFill>
        </p:spPr>
        <p:txBody>
          <a:bodyPr/>
          <a:lstStyle/>
          <a:p>
            <a:endParaRPr lang="en-GB"/>
          </a:p>
        </p:txBody>
      </p:sp>
      <p:sp>
        <p:nvSpPr>
          <p:cNvPr id="19" name="Freeform 19"/>
          <p:cNvSpPr/>
          <p:nvPr/>
        </p:nvSpPr>
        <p:spPr>
          <a:xfrm rot="942371">
            <a:off x="15007507" y="3737139"/>
            <a:ext cx="2477381" cy="2019065"/>
          </a:xfrm>
          <a:custGeom>
            <a:avLst/>
            <a:gdLst/>
            <a:ahLst/>
            <a:cxnLst/>
            <a:rect l="l" t="t" r="r" b="b"/>
            <a:pathLst>
              <a:path w="2477381" h="2019065">
                <a:moveTo>
                  <a:pt x="0" y="0"/>
                </a:moveTo>
                <a:lnTo>
                  <a:pt x="2477381" y="0"/>
                </a:lnTo>
                <a:lnTo>
                  <a:pt x="2477381" y="2019066"/>
                </a:lnTo>
                <a:lnTo>
                  <a:pt x="0" y="2019066"/>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0" name="Freeform 20"/>
          <p:cNvSpPr/>
          <p:nvPr/>
        </p:nvSpPr>
        <p:spPr>
          <a:xfrm>
            <a:off x="10979536" y="1720906"/>
            <a:ext cx="3445154" cy="2756123"/>
          </a:xfrm>
          <a:custGeom>
            <a:avLst/>
            <a:gdLst/>
            <a:ahLst/>
            <a:cxnLst/>
            <a:rect l="l" t="t" r="r" b="b"/>
            <a:pathLst>
              <a:path w="3445154" h="2756123">
                <a:moveTo>
                  <a:pt x="0" y="0"/>
                </a:moveTo>
                <a:lnTo>
                  <a:pt x="3445154" y="0"/>
                </a:lnTo>
                <a:lnTo>
                  <a:pt x="3445154" y="2756123"/>
                </a:lnTo>
                <a:lnTo>
                  <a:pt x="0" y="2756123"/>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1" name="Freeform 21"/>
          <p:cNvSpPr/>
          <p:nvPr/>
        </p:nvSpPr>
        <p:spPr>
          <a:xfrm>
            <a:off x="4958492" y="2481716"/>
            <a:ext cx="2116678" cy="1915594"/>
          </a:xfrm>
          <a:custGeom>
            <a:avLst/>
            <a:gdLst/>
            <a:ahLst/>
            <a:cxnLst/>
            <a:rect l="l" t="t" r="r" b="b"/>
            <a:pathLst>
              <a:path w="2116678" h="1915594">
                <a:moveTo>
                  <a:pt x="0" y="0"/>
                </a:moveTo>
                <a:lnTo>
                  <a:pt x="2116679" y="0"/>
                </a:lnTo>
                <a:lnTo>
                  <a:pt x="2116679" y="1915594"/>
                </a:lnTo>
                <a:lnTo>
                  <a:pt x="0" y="1915594"/>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2" name="TextBox 22"/>
          <p:cNvSpPr txBox="1"/>
          <p:nvPr/>
        </p:nvSpPr>
        <p:spPr>
          <a:xfrm>
            <a:off x="4504578" y="4809704"/>
            <a:ext cx="9710732" cy="2794001"/>
          </a:xfrm>
          <a:prstGeom prst="rect">
            <a:avLst/>
          </a:prstGeom>
        </p:spPr>
        <p:txBody>
          <a:bodyPr lIns="0" tIns="0" rIns="0" bIns="0" rtlCol="0" anchor="t">
            <a:spAutoFit/>
          </a:bodyPr>
          <a:lstStyle/>
          <a:p>
            <a:pPr algn="ctr">
              <a:lnSpc>
                <a:spcPts val="5599"/>
              </a:lnSpc>
            </a:pPr>
            <a:r>
              <a:rPr lang="en-US" sz="3999" b="1">
                <a:solidFill>
                  <a:srgbClr val="000000"/>
                </a:solidFill>
                <a:latin typeface="Montserrat Classic Bold"/>
                <a:ea typeface="Montserrat Classic Bold"/>
                <a:cs typeface="Montserrat Classic Bold"/>
                <a:sym typeface="Montserrat Classic Bold"/>
              </a:rPr>
              <a:t>Task:</a:t>
            </a:r>
          </a:p>
          <a:p>
            <a:pPr algn="ctr">
              <a:lnSpc>
                <a:spcPts val="5599"/>
              </a:lnSpc>
              <a:spcBef>
                <a:spcPct val="0"/>
              </a:spcBef>
            </a:pPr>
            <a:r>
              <a:rPr lang="en-US" sz="3999">
                <a:solidFill>
                  <a:srgbClr val="000000"/>
                </a:solidFill>
                <a:latin typeface="Montserrat Classic"/>
                <a:ea typeface="Montserrat Classic"/>
                <a:cs typeface="Montserrat Classic"/>
                <a:sym typeface="Montserrat Classic"/>
              </a:rPr>
              <a:t>On your worksheet, write down any ways which your lifestyle produces greenhouse gasses </a:t>
            </a:r>
          </a:p>
        </p:txBody>
      </p:sp>
      <p:sp>
        <p:nvSpPr>
          <p:cNvPr id="23" name="Freeform 23"/>
          <p:cNvSpPr/>
          <p:nvPr/>
        </p:nvSpPr>
        <p:spPr>
          <a:xfrm>
            <a:off x="12702113" y="6179425"/>
            <a:ext cx="2250652" cy="1656226"/>
          </a:xfrm>
          <a:custGeom>
            <a:avLst/>
            <a:gdLst/>
            <a:ahLst/>
            <a:cxnLst/>
            <a:rect l="l" t="t" r="r" b="b"/>
            <a:pathLst>
              <a:path w="2250652" h="1656226">
                <a:moveTo>
                  <a:pt x="0" y="0"/>
                </a:moveTo>
                <a:lnTo>
                  <a:pt x="2250652" y="0"/>
                </a:lnTo>
                <a:lnTo>
                  <a:pt x="2250652" y="1656226"/>
                </a:lnTo>
                <a:lnTo>
                  <a:pt x="0" y="1656226"/>
                </a:lnTo>
                <a:lnTo>
                  <a:pt x="0" y="0"/>
                </a:lnTo>
                <a:close/>
              </a:path>
            </a:pathLst>
          </a:custGeom>
          <a:blipFill>
            <a:blip r:embed="rId15"/>
            <a:stretch>
              <a:fillRect l="-175911" t="-49040" r="-45275" b="-101260"/>
            </a:stretch>
          </a:blipFill>
        </p:spPr>
        <p:txBody>
          <a:bodyPr/>
          <a:lstStyle/>
          <a:p>
            <a:endParaRPr lang="en-GB"/>
          </a:p>
        </p:txBody>
      </p:sp>
      <p:sp>
        <p:nvSpPr>
          <p:cNvPr id="24" name="TextBox 24"/>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926" y="-3274032"/>
            <a:ext cx="17964148" cy="13720367"/>
            <a:chOff x="0" y="0"/>
            <a:chExt cx="23952197" cy="18293822"/>
          </a:xfrm>
        </p:grpSpPr>
        <p:sp>
          <p:nvSpPr>
            <p:cNvPr id="3" name="Freeform 3"/>
            <p:cNvSpPr/>
            <p:nvPr/>
          </p:nvSpPr>
          <p:spPr>
            <a:xfrm>
              <a:off x="0"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sp>
          <p:nvSpPr>
            <p:cNvPr id="4" name="TextBox 4"/>
            <p:cNvSpPr txBox="1"/>
            <p:nvPr/>
          </p:nvSpPr>
          <p:spPr>
            <a:xfrm>
              <a:off x="5179105" y="5171111"/>
              <a:ext cx="12626620" cy="1309631"/>
            </a:xfrm>
            <a:prstGeom prst="rect">
              <a:avLst/>
            </a:prstGeom>
          </p:spPr>
          <p:txBody>
            <a:bodyPr lIns="0" tIns="0" rIns="0" bIns="0" rtlCol="0" anchor="t">
              <a:spAutoFit/>
            </a:bodyPr>
            <a:lstStyle/>
            <a:p>
              <a:pPr algn="ctr">
                <a:lnSpc>
                  <a:spcPts val="8205"/>
                </a:lnSpc>
                <a:spcBef>
                  <a:spcPct val="0"/>
                </a:spcBef>
              </a:pPr>
              <a:endParaRPr/>
            </a:p>
          </p:txBody>
        </p:sp>
      </p:grpSp>
      <p:grpSp>
        <p:nvGrpSpPr>
          <p:cNvPr id="5" name="Group 5"/>
          <p:cNvGrpSpPr/>
          <p:nvPr/>
        </p:nvGrpSpPr>
        <p:grpSpPr>
          <a:xfrm>
            <a:off x="161926" y="3968183"/>
            <a:ext cx="7217971" cy="1874265"/>
            <a:chOff x="0" y="0"/>
            <a:chExt cx="9623961" cy="2499020"/>
          </a:xfrm>
        </p:grpSpPr>
        <p:grpSp>
          <p:nvGrpSpPr>
            <p:cNvPr id="6" name="Group 6"/>
            <p:cNvGrpSpPr/>
            <p:nvPr/>
          </p:nvGrpSpPr>
          <p:grpSpPr>
            <a:xfrm>
              <a:off x="0" y="0"/>
              <a:ext cx="9623961" cy="2499020"/>
              <a:chOff x="0" y="0"/>
              <a:chExt cx="2041720" cy="530166"/>
            </a:xfrm>
          </p:grpSpPr>
          <p:sp>
            <p:nvSpPr>
              <p:cNvPr id="7" name="Freeform 7"/>
              <p:cNvSpPr/>
              <p:nvPr/>
            </p:nvSpPr>
            <p:spPr>
              <a:xfrm>
                <a:off x="0" y="0"/>
                <a:ext cx="2041720" cy="530166"/>
              </a:xfrm>
              <a:custGeom>
                <a:avLst/>
                <a:gdLst/>
                <a:ahLst/>
                <a:cxnLst/>
                <a:rect l="l" t="t" r="r" b="b"/>
                <a:pathLst>
                  <a:path w="2041720" h="530166">
                    <a:moveTo>
                      <a:pt x="54702" y="0"/>
                    </a:moveTo>
                    <a:lnTo>
                      <a:pt x="1987018" y="0"/>
                    </a:lnTo>
                    <a:cubicBezTo>
                      <a:pt x="2017229" y="0"/>
                      <a:pt x="2041720" y="24491"/>
                      <a:pt x="2041720" y="54702"/>
                    </a:cubicBezTo>
                    <a:lnTo>
                      <a:pt x="2041720" y="475464"/>
                    </a:lnTo>
                    <a:cubicBezTo>
                      <a:pt x="2041720" y="489972"/>
                      <a:pt x="2035957" y="503886"/>
                      <a:pt x="2025698" y="514144"/>
                    </a:cubicBezTo>
                    <a:cubicBezTo>
                      <a:pt x="2015440" y="524403"/>
                      <a:pt x="2001526" y="530166"/>
                      <a:pt x="1987018" y="530166"/>
                    </a:cubicBezTo>
                    <a:lnTo>
                      <a:pt x="54702" y="530166"/>
                    </a:lnTo>
                    <a:cubicBezTo>
                      <a:pt x="24491" y="530166"/>
                      <a:pt x="0" y="505675"/>
                      <a:pt x="0" y="475464"/>
                    </a:cubicBezTo>
                    <a:lnTo>
                      <a:pt x="0" y="54702"/>
                    </a:lnTo>
                    <a:cubicBezTo>
                      <a:pt x="0" y="24491"/>
                      <a:pt x="24491" y="0"/>
                      <a:pt x="54702" y="0"/>
                    </a:cubicBezTo>
                    <a:close/>
                  </a:path>
                </a:pathLst>
              </a:custGeom>
              <a:solidFill>
                <a:srgbClr val="FFFFFF"/>
              </a:solidFill>
              <a:ln w="57150" cap="rnd">
                <a:solidFill>
                  <a:srgbClr val="2394E0"/>
                </a:solidFill>
                <a:prstDash val="solid"/>
                <a:round/>
              </a:ln>
            </p:spPr>
            <p:txBody>
              <a:bodyPr/>
              <a:lstStyle/>
              <a:p>
                <a:endParaRPr lang="en-GB"/>
              </a:p>
            </p:txBody>
          </p:sp>
          <p:sp>
            <p:nvSpPr>
              <p:cNvPr id="8" name="TextBox 8"/>
              <p:cNvSpPr txBox="1"/>
              <p:nvPr/>
            </p:nvSpPr>
            <p:spPr>
              <a:xfrm>
                <a:off x="0" y="-47625"/>
                <a:ext cx="2041720" cy="577791"/>
              </a:xfrm>
              <a:prstGeom prst="rect">
                <a:avLst/>
              </a:prstGeom>
            </p:spPr>
            <p:txBody>
              <a:bodyPr lIns="47299" tIns="47299" rIns="47299" bIns="47299" rtlCol="0" anchor="ctr"/>
              <a:lstStyle/>
              <a:p>
                <a:pPr algn="ctr">
                  <a:lnSpc>
                    <a:spcPts val="2659"/>
                  </a:lnSpc>
                </a:pPr>
                <a:endParaRPr/>
              </a:p>
            </p:txBody>
          </p:sp>
        </p:grpSp>
        <p:sp>
          <p:nvSpPr>
            <p:cNvPr id="9" name="TextBox 9"/>
            <p:cNvSpPr txBox="1"/>
            <p:nvPr/>
          </p:nvSpPr>
          <p:spPr>
            <a:xfrm>
              <a:off x="229994" y="294991"/>
              <a:ext cx="9202626" cy="1861413"/>
            </a:xfrm>
            <a:prstGeom prst="rect">
              <a:avLst/>
            </a:prstGeom>
          </p:spPr>
          <p:txBody>
            <a:bodyPr lIns="0" tIns="0" rIns="0" bIns="0" rtlCol="0" anchor="t">
              <a:spAutoFit/>
            </a:bodyPr>
            <a:lstStyle/>
            <a:p>
              <a:pPr algn="ctr">
                <a:lnSpc>
                  <a:spcPts val="3770"/>
                </a:lnSpc>
                <a:spcBef>
                  <a:spcPct val="0"/>
                </a:spcBef>
              </a:pPr>
              <a:r>
                <a:rPr lang="en-US" sz="2693" b="1">
                  <a:solidFill>
                    <a:srgbClr val="000000"/>
                  </a:solidFill>
                  <a:latin typeface="Montserrat Classic Bold"/>
                  <a:ea typeface="Montserrat Classic Bold"/>
                  <a:cs typeface="Montserrat Classic Bold"/>
                  <a:sym typeface="Montserrat Classic Bold"/>
                </a:rPr>
                <a:t>Carbon Dioxide (CO₂): </a:t>
              </a:r>
              <a:r>
                <a:rPr lang="en-US" sz="2693">
                  <a:solidFill>
                    <a:srgbClr val="000000"/>
                  </a:solidFill>
                  <a:latin typeface="Montserrat Classic"/>
                  <a:ea typeface="Montserrat Classic"/>
                  <a:cs typeface="Montserrat Classic"/>
                  <a:sym typeface="Montserrat Classic"/>
                </a:rPr>
                <a:t>Released by burning fossil fuels (coal, oil, gas), deforestation and industrial processes.</a:t>
              </a:r>
            </a:p>
          </p:txBody>
        </p:sp>
      </p:grpSp>
      <p:grpSp>
        <p:nvGrpSpPr>
          <p:cNvPr id="10" name="Group 10"/>
          <p:cNvGrpSpPr/>
          <p:nvPr/>
        </p:nvGrpSpPr>
        <p:grpSpPr>
          <a:xfrm>
            <a:off x="2063653" y="6223448"/>
            <a:ext cx="7492370" cy="1874265"/>
            <a:chOff x="0" y="0"/>
            <a:chExt cx="9989827" cy="2499020"/>
          </a:xfrm>
        </p:grpSpPr>
        <p:grpSp>
          <p:nvGrpSpPr>
            <p:cNvPr id="11" name="Group 11"/>
            <p:cNvGrpSpPr/>
            <p:nvPr/>
          </p:nvGrpSpPr>
          <p:grpSpPr>
            <a:xfrm>
              <a:off x="0" y="0"/>
              <a:ext cx="9989827" cy="2499020"/>
              <a:chOff x="0" y="0"/>
              <a:chExt cx="2119339" cy="530166"/>
            </a:xfrm>
          </p:grpSpPr>
          <p:sp>
            <p:nvSpPr>
              <p:cNvPr id="12" name="Freeform 12"/>
              <p:cNvSpPr/>
              <p:nvPr/>
            </p:nvSpPr>
            <p:spPr>
              <a:xfrm>
                <a:off x="0" y="0"/>
                <a:ext cx="2119339" cy="530166"/>
              </a:xfrm>
              <a:custGeom>
                <a:avLst/>
                <a:gdLst/>
                <a:ahLst/>
                <a:cxnLst/>
                <a:rect l="l" t="t" r="r" b="b"/>
                <a:pathLst>
                  <a:path w="2119339" h="530166">
                    <a:moveTo>
                      <a:pt x="49067" y="0"/>
                    </a:moveTo>
                    <a:lnTo>
                      <a:pt x="2070271" y="0"/>
                    </a:lnTo>
                    <a:cubicBezTo>
                      <a:pt x="2083285" y="0"/>
                      <a:pt x="2095765" y="5170"/>
                      <a:pt x="2104967" y="14371"/>
                    </a:cubicBezTo>
                    <a:cubicBezTo>
                      <a:pt x="2114169" y="23573"/>
                      <a:pt x="2119339" y="36054"/>
                      <a:pt x="2119339" y="49067"/>
                    </a:cubicBezTo>
                    <a:lnTo>
                      <a:pt x="2119339" y="481099"/>
                    </a:lnTo>
                    <a:cubicBezTo>
                      <a:pt x="2119339" y="494112"/>
                      <a:pt x="2114169" y="506593"/>
                      <a:pt x="2104967" y="515795"/>
                    </a:cubicBezTo>
                    <a:cubicBezTo>
                      <a:pt x="2095765" y="524997"/>
                      <a:pt x="2083285" y="530166"/>
                      <a:pt x="2070271" y="530166"/>
                    </a:cubicBezTo>
                    <a:lnTo>
                      <a:pt x="49067" y="530166"/>
                    </a:lnTo>
                    <a:cubicBezTo>
                      <a:pt x="21968" y="530166"/>
                      <a:pt x="0" y="508198"/>
                      <a:pt x="0" y="481099"/>
                    </a:cubicBezTo>
                    <a:lnTo>
                      <a:pt x="0" y="49067"/>
                    </a:lnTo>
                    <a:cubicBezTo>
                      <a:pt x="0" y="36054"/>
                      <a:pt x="5170" y="23573"/>
                      <a:pt x="14371" y="14371"/>
                    </a:cubicBezTo>
                    <a:cubicBezTo>
                      <a:pt x="23573" y="5170"/>
                      <a:pt x="36054" y="0"/>
                      <a:pt x="49067" y="0"/>
                    </a:cubicBezTo>
                    <a:close/>
                  </a:path>
                </a:pathLst>
              </a:custGeom>
              <a:solidFill>
                <a:srgbClr val="FFFFFF"/>
              </a:solidFill>
              <a:ln w="57150" cap="rnd">
                <a:solidFill>
                  <a:srgbClr val="2394E0"/>
                </a:solidFill>
                <a:prstDash val="solid"/>
                <a:round/>
              </a:ln>
            </p:spPr>
            <p:txBody>
              <a:bodyPr/>
              <a:lstStyle/>
              <a:p>
                <a:endParaRPr lang="en-GB"/>
              </a:p>
            </p:txBody>
          </p:sp>
          <p:sp>
            <p:nvSpPr>
              <p:cNvPr id="13" name="TextBox 13"/>
              <p:cNvSpPr txBox="1"/>
              <p:nvPr/>
            </p:nvSpPr>
            <p:spPr>
              <a:xfrm>
                <a:off x="0" y="-47625"/>
                <a:ext cx="2119339" cy="57779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93600" y="294991"/>
              <a:ext cx="9202626" cy="1861413"/>
            </a:xfrm>
            <a:prstGeom prst="rect">
              <a:avLst/>
            </a:prstGeom>
          </p:spPr>
          <p:txBody>
            <a:bodyPr lIns="0" tIns="0" rIns="0" bIns="0" rtlCol="0" anchor="t">
              <a:spAutoFit/>
            </a:bodyPr>
            <a:lstStyle/>
            <a:p>
              <a:pPr algn="ctr">
                <a:lnSpc>
                  <a:spcPts val="3770"/>
                </a:lnSpc>
                <a:spcBef>
                  <a:spcPct val="0"/>
                </a:spcBef>
              </a:pPr>
              <a:r>
                <a:rPr lang="en-US" sz="2693" b="1" dirty="0">
                  <a:solidFill>
                    <a:srgbClr val="000000"/>
                  </a:solidFill>
                  <a:latin typeface="Montserrat Classic Bold"/>
                  <a:ea typeface="Montserrat Classic Bold"/>
                  <a:cs typeface="Montserrat Classic Bold"/>
                  <a:sym typeface="Montserrat Classic Bold"/>
                </a:rPr>
                <a:t>Methane (CH₄): </a:t>
              </a:r>
              <a:r>
                <a:rPr lang="en-US" sz="2693" dirty="0">
                  <a:solidFill>
                    <a:srgbClr val="000000"/>
                  </a:solidFill>
                  <a:latin typeface="Montserrat Classic"/>
                  <a:ea typeface="Montserrat Classic"/>
                  <a:cs typeface="Montserrat Classic"/>
                  <a:sym typeface="Montserrat Classic"/>
                </a:rPr>
                <a:t>Produced </a:t>
              </a:r>
              <a:r>
                <a:rPr lang="en-US" sz="2800" dirty="0">
                  <a:solidFill>
                    <a:srgbClr val="000000"/>
                  </a:solidFill>
                  <a:latin typeface="Montserrat Classic"/>
                  <a:ea typeface="Montserrat Classic"/>
                  <a:cs typeface="Montserrat Classic"/>
                  <a:sym typeface="Montserrat Classic"/>
                </a:rPr>
                <a:t>livestock (e.g. sheep and cows), </a:t>
              </a:r>
              <a:r>
                <a:rPr lang="en-US" sz="2693" dirty="0">
                  <a:solidFill>
                    <a:srgbClr val="000000"/>
                  </a:solidFill>
                  <a:latin typeface="Montserrat Classic"/>
                  <a:ea typeface="Montserrat Classic"/>
                  <a:cs typeface="Montserrat Classic"/>
                  <a:sym typeface="Montserrat Classic"/>
                </a:rPr>
                <a:t>waste in landfills and fossil fuel extraction.</a:t>
              </a:r>
            </a:p>
          </p:txBody>
        </p:sp>
      </p:grpSp>
      <p:grpSp>
        <p:nvGrpSpPr>
          <p:cNvPr id="15" name="Group 15"/>
          <p:cNvGrpSpPr/>
          <p:nvPr/>
        </p:nvGrpSpPr>
        <p:grpSpPr>
          <a:xfrm>
            <a:off x="11556617" y="6223448"/>
            <a:ext cx="6447709" cy="1807775"/>
            <a:chOff x="0" y="0"/>
            <a:chExt cx="8596946" cy="2410367"/>
          </a:xfrm>
        </p:grpSpPr>
        <p:grpSp>
          <p:nvGrpSpPr>
            <p:cNvPr id="16" name="Group 16"/>
            <p:cNvGrpSpPr/>
            <p:nvPr/>
          </p:nvGrpSpPr>
          <p:grpSpPr>
            <a:xfrm>
              <a:off x="0" y="0"/>
              <a:ext cx="8596946" cy="2410367"/>
              <a:chOff x="0" y="0"/>
              <a:chExt cx="1823839" cy="511359"/>
            </a:xfrm>
          </p:grpSpPr>
          <p:sp>
            <p:nvSpPr>
              <p:cNvPr id="17" name="Freeform 17"/>
              <p:cNvSpPr/>
              <p:nvPr/>
            </p:nvSpPr>
            <p:spPr>
              <a:xfrm>
                <a:off x="0" y="0"/>
                <a:ext cx="1823839" cy="511359"/>
              </a:xfrm>
              <a:custGeom>
                <a:avLst/>
                <a:gdLst/>
                <a:ahLst/>
                <a:cxnLst/>
                <a:rect l="l" t="t" r="r" b="b"/>
                <a:pathLst>
                  <a:path w="1823839" h="511359">
                    <a:moveTo>
                      <a:pt x="61237" y="0"/>
                    </a:moveTo>
                    <a:lnTo>
                      <a:pt x="1762602" y="0"/>
                    </a:lnTo>
                    <a:cubicBezTo>
                      <a:pt x="1778843" y="0"/>
                      <a:pt x="1794419" y="6452"/>
                      <a:pt x="1805903" y="17936"/>
                    </a:cubicBezTo>
                    <a:cubicBezTo>
                      <a:pt x="1817388" y="29420"/>
                      <a:pt x="1823839" y="44996"/>
                      <a:pt x="1823839" y="61237"/>
                    </a:cubicBezTo>
                    <a:lnTo>
                      <a:pt x="1823839" y="450122"/>
                    </a:lnTo>
                    <a:cubicBezTo>
                      <a:pt x="1823839" y="466363"/>
                      <a:pt x="1817388" y="481939"/>
                      <a:pt x="1805903" y="493423"/>
                    </a:cubicBezTo>
                    <a:cubicBezTo>
                      <a:pt x="1794419" y="504907"/>
                      <a:pt x="1778843" y="511359"/>
                      <a:pt x="1762602" y="511359"/>
                    </a:cubicBezTo>
                    <a:lnTo>
                      <a:pt x="61237" y="511359"/>
                    </a:lnTo>
                    <a:cubicBezTo>
                      <a:pt x="27417" y="511359"/>
                      <a:pt x="0" y="483942"/>
                      <a:pt x="0" y="450122"/>
                    </a:cubicBezTo>
                    <a:lnTo>
                      <a:pt x="0" y="61237"/>
                    </a:lnTo>
                    <a:cubicBezTo>
                      <a:pt x="0" y="27417"/>
                      <a:pt x="27417" y="0"/>
                      <a:pt x="61237" y="0"/>
                    </a:cubicBezTo>
                    <a:close/>
                  </a:path>
                </a:pathLst>
              </a:custGeom>
              <a:solidFill>
                <a:srgbClr val="FFFFFF"/>
              </a:solidFill>
              <a:ln w="57150" cap="rnd">
                <a:solidFill>
                  <a:srgbClr val="2394E0"/>
                </a:solidFill>
                <a:prstDash val="solid"/>
                <a:round/>
              </a:ln>
            </p:spPr>
            <p:txBody>
              <a:bodyPr/>
              <a:lstStyle/>
              <a:p>
                <a:endParaRPr lang="en-GB"/>
              </a:p>
            </p:txBody>
          </p:sp>
          <p:sp>
            <p:nvSpPr>
              <p:cNvPr id="18" name="TextBox 18"/>
              <p:cNvSpPr txBox="1"/>
              <p:nvPr/>
            </p:nvSpPr>
            <p:spPr>
              <a:xfrm>
                <a:off x="0" y="-47625"/>
                <a:ext cx="1823839" cy="558984"/>
              </a:xfrm>
              <a:prstGeom prst="rect">
                <a:avLst/>
              </a:prstGeom>
            </p:spPr>
            <p:txBody>
              <a:bodyPr lIns="47299" tIns="47299" rIns="47299" bIns="47299" rtlCol="0" anchor="ctr"/>
              <a:lstStyle/>
              <a:p>
                <a:pPr algn="ctr">
                  <a:lnSpc>
                    <a:spcPts val="2659"/>
                  </a:lnSpc>
                </a:pPr>
                <a:endParaRPr/>
              </a:p>
            </p:txBody>
          </p:sp>
        </p:grpSp>
        <p:sp>
          <p:nvSpPr>
            <p:cNvPr id="19" name="TextBox 19"/>
            <p:cNvSpPr txBox="1"/>
            <p:nvPr/>
          </p:nvSpPr>
          <p:spPr>
            <a:xfrm>
              <a:off x="338721" y="282291"/>
              <a:ext cx="7919504" cy="1861413"/>
            </a:xfrm>
            <a:prstGeom prst="rect">
              <a:avLst/>
            </a:prstGeom>
          </p:spPr>
          <p:txBody>
            <a:bodyPr lIns="0" tIns="0" rIns="0" bIns="0" rtlCol="0" anchor="t">
              <a:spAutoFit/>
            </a:bodyPr>
            <a:lstStyle/>
            <a:p>
              <a:pPr algn="ctr">
                <a:lnSpc>
                  <a:spcPts val="3770"/>
                </a:lnSpc>
                <a:spcBef>
                  <a:spcPct val="0"/>
                </a:spcBef>
              </a:pPr>
              <a:r>
                <a:rPr lang="en-US" sz="2693" b="1">
                  <a:solidFill>
                    <a:srgbClr val="000000"/>
                  </a:solidFill>
                  <a:latin typeface="Montserrat Classic Bold"/>
                  <a:ea typeface="Montserrat Classic Bold"/>
                  <a:cs typeface="Montserrat Classic Bold"/>
                  <a:sym typeface="Montserrat Classic Bold"/>
                </a:rPr>
                <a:t>Nitrous Oxide (N₂O): </a:t>
              </a:r>
              <a:r>
                <a:rPr lang="en-US" sz="2693">
                  <a:solidFill>
                    <a:srgbClr val="000000"/>
                  </a:solidFill>
                  <a:latin typeface="Montserrat Classic"/>
                  <a:ea typeface="Montserrat Classic"/>
                  <a:cs typeface="Montserrat Classic"/>
                  <a:sym typeface="Montserrat Classic"/>
                </a:rPr>
                <a:t>Emitted by fertilisers, industrial processes, and burning fossil fuels.</a:t>
              </a:r>
            </a:p>
          </p:txBody>
        </p:sp>
      </p:grpSp>
      <p:grpSp>
        <p:nvGrpSpPr>
          <p:cNvPr id="20" name="Group 20"/>
          <p:cNvGrpSpPr/>
          <p:nvPr/>
        </p:nvGrpSpPr>
        <p:grpSpPr>
          <a:xfrm>
            <a:off x="-432308" y="5425010"/>
            <a:ext cx="3229488" cy="3229488"/>
            <a:chOff x="0" y="0"/>
            <a:chExt cx="4305984" cy="4305984"/>
          </a:xfrm>
        </p:grpSpPr>
        <p:sp>
          <p:nvSpPr>
            <p:cNvPr id="21" name="Freeform 21"/>
            <p:cNvSpPr/>
            <p:nvPr/>
          </p:nvSpPr>
          <p:spPr>
            <a:xfrm>
              <a:off x="0" y="0"/>
              <a:ext cx="4305984" cy="4305984"/>
            </a:xfrm>
            <a:custGeom>
              <a:avLst/>
              <a:gdLst/>
              <a:ahLst/>
              <a:cxnLst/>
              <a:rect l="l" t="t" r="r" b="b"/>
              <a:pathLst>
                <a:path w="4305984" h="4305984">
                  <a:moveTo>
                    <a:pt x="0" y="0"/>
                  </a:moveTo>
                  <a:lnTo>
                    <a:pt x="4305984" y="0"/>
                  </a:lnTo>
                  <a:lnTo>
                    <a:pt x="4305984" y="4305984"/>
                  </a:lnTo>
                  <a:lnTo>
                    <a:pt x="0" y="4305984"/>
                  </a:lnTo>
                  <a:lnTo>
                    <a:pt x="0" y="0"/>
                  </a:lnTo>
                  <a:close/>
                </a:path>
              </a:pathLst>
            </a:custGeom>
            <a:blipFill>
              <a:blip r:embed="rId3"/>
              <a:stretch>
                <a:fillRect/>
              </a:stretch>
            </a:blipFill>
          </p:spPr>
          <p:txBody>
            <a:bodyPr/>
            <a:lstStyle/>
            <a:p>
              <a:endParaRPr lang="en-GB"/>
            </a:p>
          </p:txBody>
        </p:sp>
        <p:sp>
          <p:nvSpPr>
            <p:cNvPr id="22" name="Freeform 22"/>
            <p:cNvSpPr/>
            <p:nvPr/>
          </p:nvSpPr>
          <p:spPr>
            <a:xfrm>
              <a:off x="1188018" y="1196456"/>
              <a:ext cx="2245035" cy="2262000"/>
            </a:xfrm>
            <a:custGeom>
              <a:avLst/>
              <a:gdLst/>
              <a:ahLst/>
              <a:cxnLst/>
              <a:rect l="l" t="t" r="r" b="b"/>
              <a:pathLst>
                <a:path w="2245035" h="2262000">
                  <a:moveTo>
                    <a:pt x="0" y="0"/>
                  </a:moveTo>
                  <a:lnTo>
                    <a:pt x="2245035" y="0"/>
                  </a:lnTo>
                  <a:lnTo>
                    <a:pt x="2245035" y="2262000"/>
                  </a:lnTo>
                  <a:lnTo>
                    <a:pt x="0" y="2262000"/>
                  </a:lnTo>
                  <a:lnTo>
                    <a:pt x="0" y="0"/>
                  </a:lnTo>
                  <a:close/>
                </a:path>
              </a:pathLst>
            </a:custGeom>
            <a:blipFill>
              <a:blip r:embed="rId4"/>
              <a:stretch>
                <a:fillRect/>
              </a:stretch>
            </a:blipFill>
          </p:spPr>
          <p:txBody>
            <a:bodyPr/>
            <a:lstStyle/>
            <a:p>
              <a:endParaRPr lang="en-GB"/>
            </a:p>
          </p:txBody>
        </p:sp>
        <p:sp>
          <p:nvSpPr>
            <p:cNvPr id="23" name="Freeform 23"/>
            <p:cNvSpPr/>
            <p:nvPr/>
          </p:nvSpPr>
          <p:spPr>
            <a:xfrm>
              <a:off x="817378" y="998319"/>
              <a:ext cx="1597726" cy="964627"/>
            </a:xfrm>
            <a:custGeom>
              <a:avLst/>
              <a:gdLst/>
              <a:ahLst/>
              <a:cxnLst/>
              <a:rect l="l" t="t" r="r" b="b"/>
              <a:pathLst>
                <a:path w="1597726" h="964627">
                  <a:moveTo>
                    <a:pt x="0" y="0"/>
                  </a:moveTo>
                  <a:lnTo>
                    <a:pt x="1597726" y="0"/>
                  </a:lnTo>
                  <a:lnTo>
                    <a:pt x="1597726" y="964627"/>
                  </a:lnTo>
                  <a:lnTo>
                    <a:pt x="0" y="96462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grpSp>
      <p:grpSp>
        <p:nvGrpSpPr>
          <p:cNvPr id="24" name="Group 24"/>
          <p:cNvGrpSpPr/>
          <p:nvPr/>
        </p:nvGrpSpPr>
        <p:grpSpPr>
          <a:xfrm>
            <a:off x="6731298" y="3851798"/>
            <a:ext cx="2824726" cy="2434497"/>
            <a:chOff x="0" y="0"/>
            <a:chExt cx="3766301" cy="3245997"/>
          </a:xfrm>
        </p:grpSpPr>
        <p:sp>
          <p:nvSpPr>
            <p:cNvPr id="25" name="Freeform 25"/>
            <p:cNvSpPr/>
            <p:nvPr/>
          </p:nvSpPr>
          <p:spPr>
            <a:xfrm>
              <a:off x="0" y="60080"/>
              <a:ext cx="3185917" cy="3185917"/>
            </a:xfrm>
            <a:custGeom>
              <a:avLst/>
              <a:gdLst/>
              <a:ahLst/>
              <a:cxnLst/>
              <a:rect l="l" t="t" r="r" b="b"/>
              <a:pathLst>
                <a:path w="3185917" h="3185917">
                  <a:moveTo>
                    <a:pt x="0" y="0"/>
                  </a:moveTo>
                  <a:lnTo>
                    <a:pt x="3185917" y="0"/>
                  </a:lnTo>
                  <a:lnTo>
                    <a:pt x="3185917" y="3185917"/>
                  </a:lnTo>
                  <a:lnTo>
                    <a:pt x="0" y="3185917"/>
                  </a:lnTo>
                  <a:lnTo>
                    <a:pt x="0" y="0"/>
                  </a:lnTo>
                  <a:close/>
                </a:path>
              </a:pathLst>
            </a:custGeom>
            <a:blipFill>
              <a:blip r:embed="rId3"/>
              <a:stretch>
                <a:fillRect/>
              </a:stretch>
            </a:blipFill>
          </p:spPr>
          <p:txBody>
            <a:bodyPr/>
            <a:lstStyle/>
            <a:p>
              <a:endParaRPr lang="en-GB"/>
            </a:p>
          </p:txBody>
        </p:sp>
        <p:sp>
          <p:nvSpPr>
            <p:cNvPr id="26" name="Freeform 26"/>
            <p:cNvSpPr/>
            <p:nvPr/>
          </p:nvSpPr>
          <p:spPr>
            <a:xfrm>
              <a:off x="616303" y="346593"/>
              <a:ext cx="3149998" cy="2169561"/>
            </a:xfrm>
            <a:custGeom>
              <a:avLst/>
              <a:gdLst/>
              <a:ahLst/>
              <a:cxnLst/>
              <a:rect l="l" t="t" r="r" b="b"/>
              <a:pathLst>
                <a:path w="3149998" h="2169561">
                  <a:moveTo>
                    <a:pt x="0" y="0"/>
                  </a:moveTo>
                  <a:lnTo>
                    <a:pt x="3149998" y="0"/>
                  </a:lnTo>
                  <a:lnTo>
                    <a:pt x="3149998" y="2169561"/>
                  </a:lnTo>
                  <a:lnTo>
                    <a:pt x="0" y="216956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Freeform 27"/>
            <p:cNvSpPr/>
            <p:nvPr/>
          </p:nvSpPr>
          <p:spPr>
            <a:xfrm>
              <a:off x="1638413" y="0"/>
              <a:ext cx="1105779" cy="707699"/>
            </a:xfrm>
            <a:custGeom>
              <a:avLst/>
              <a:gdLst/>
              <a:ahLst/>
              <a:cxnLst/>
              <a:rect l="l" t="t" r="r" b="b"/>
              <a:pathLst>
                <a:path w="1105779" h="707699">
                  <a:moveTo>
                    <a:pt x="0" y="0"/>
                  </a:moveTo>
                  <a:lnTo>
                    <a:pt x="1105779" y="0"/>
                  </a:lnTo>
                  <a:lnTo>
                    <a:pt x="1105779" y="707699"/>
                  </a:lnTo>
                  <a:lnTo>
                    <a:pt x="0" y="70769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grpSp>
      <p:grpSp>
        <p:nvGrpSpPr>
          <p:cNvPr id="28" name="Group 28"/>
          <p:cNvGrpSpPr/>
          <p:nvPr/>
        </p:nvGrpSpPr>
        <p:grpSpPr>
          <a:xfrm>
            <a:off x="8943164" y="4054045"/>
            <a:ext cx="7703276" cy="1874265"/>
            <a:chOff x="0" y="0"/>
            <a:chExt cx="10271035" cy="2499020"/>
          </a:xfrm>
        </p:grpSpPr>
        <p:grpSp>
          <p:nvGrpSpPr>
            <p:cNvPr id="29" name="Group 29"/>
            <p:cNvGrpSpPr/>
            <p:nvPr/>
          </p:nvGrpSpPr>
          <p:grpSpPr>
            <a:xfrm>
              <a:off x="0" y="0"/>
              <a:ext cx="10271035" cy="2499020"/>
              <a:chOff x="0" y="0"/>
              <a:chExt cx="2178997" cy="530166"/>
            </a:xfrm>
          </p:grpSpPr>
          <p:sp>
            <p:nvSpPr>
              <p:cNvPr id="30" name="Freeform 30"/>
              <p:cNvSpPr/>
              <p:nvPr/>
            </p:nvSpPr>
            <p:spPr>
              <a:xfrm>
                <a:off x="0" y="0"/>
                <a:ext cx="2178997" cy="530166"/>
              </a:xfrm>
              <a:custGeom>
                <a:avLst/>
                <a:gdLst/>
                <a:ahLst/>
                <a:cxnLst/>
                <a:rect l="l" t="t" r="r" b="b"/>
                <a:pathLst>
                  <a:path w="2178997" h="530166">
                    <a:moveTo>
                      <a:pt x="47724" y="0"/>
                    </a:moveTo>
                    <a:lnTo>
                      <a:pt x="2131273" y="0"/>
                    </a:lnTo>
                    <a:cubicBezTo>
                      <a:pt x="2157630" y="0"/>
                      <a:pt x="2178997" y="21367"/>
                      <a:pt x="2178997" y="47724"/>
                    </a:cubicBezTo>
                    <a:lnTo>
                      <a:pt x="2178997" y="482442"/>
                    </a:lnTo>
                    <a:cubicBezTo>
                      <a:pt x="2178997" y="508800"/>
                      <a:pt x="2157630" y="530166"/>
                      <a:pt x="2131273" y="530166"/>
                    </a:cubicBezTo>
                    <a:lnTo>
                      <a:pt x="47724" y="530166"/>
                    </a:lnTo>
                    <a:cubicBezTo>
                      <a:pt x="21367" y="530166"/>
                      <a:pt x="0" y="508800"/>
                      <a:pt x="0" y="482442"/>
                    </a:cubicBezTo>
                    <a:lnTo>
                      <a:pt x="0" y="47724"/>
                    </a:lnTo>
                    <a:cubicBezTo>
                      <a:pt x="0" y="21367"/>
                      <a:pt x="21367" y="0"/>
                      <a:pt x="47724" y="0"/>
                    </a:cubicBezTo>
                    <a:close/>
                  </a:path>
                </a:pathLst>
              </a:custGeom>
              <a:solidFill>
                <a:srgbClr val="FFFFFF"/>
              </a:solidFill>
              <a:ln w="57150" cap="rnd">
                <a:solidFill>
                  <a:srgbClr val="2394E0"/>
                </a:solidFill>
                <a:prstDash val="solid"/>
                <a:round/>
              </a:ln>
            </p:spPr>
            <p:txBody>
              <a:bodyPr/>
              <a:lstStyle/>
              <a:p>
                <a:endParaRPr lang="en-GB"/>
              </a:p>
            </p:txBody>
          </p:sp>
          <p:sp>
            <p:nvSpPr>
              <p:cNvPr id="31" name="TextBox 31"/>
              <p:cNvSpPr txBox="1"/>
              <p:nvPr/>
            </p:nvSpPr>
            <p:spPr>
              <a:xfrm>
                <a:off x="0" y="-47625"/>
                <a:ext cx="2178997" cy="577791"/>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404680" y="294991"/>
              <a:ext cx="9461675" cy="1861413"/>
            </a:xfrm>
            <a:prstGeom prst="rect">
              <a:avLst/>
            </a:prstGeom>
          </p:spPr>
          <p:txBody>
            <a:bodyPr lIns="0" tIns="0" rIns="0" bIns="0" rtlCol="0" anchor="t">
              <a:spAutoFit/>
            </a:bodyPr>
            <a:lstStyle/>
            <a:p>
              <a:pPr algn="ctr">
                <a:lnSpc>
                  <a:spcPts val="3770"/>
                </a:lnSpc>
                <a:spcBef>
                  <a:spcPct val="0"/>
                </a:spcBef>
              </a:pPr>
              <a:r>
                <a:rPr lang="en-US" sz="2693" b="1">
                  <a:solidFill>
                    <a:srgbClr val="000000"/>
                  </a:solidFill>
                  <a:latin typeface="Montserrat Classic Bold"/>
                  <a:ea typeface="Montserrat Classic Bold"/>
                  <a:cs typeface="Montserrat Classic Bold"/>
                  <a:sym typeface="Montserrat Classic Bold"/>
                </a:rPr>
                <a:t>Water Vapour (H₂O): </a:t>
              </a:r>
              <a:r>
                <a:rPr lang="en-US" sz="2693">
                  <a:solidFill>
                    <a:srgbClr val="000000"/>
                  </a:solidFill>
                  <a:latin typeface="Montserrat Classic"/>
                  <a:ea typeface="Montserrat Classic"/>
                  <a:cs typeface="Montserrat Classic"/>
                  <a:sym typeface="Montserrat Classic"/>
                </a:rPr>
                <a:t>The most abundant greenhouse gas, intensifies the greenhouse effect as temperatures rise.</a:t>
              </a:r>
            </a:p>
          </p:txBody>
        </p:sp>
      </p:grpSp>
      <p:grpSp>
        <p:nvGrpSpPr>
          <p:cNvPr id="33" name="Group 33"/>
          <p:cNvGrpSpPr/>
          <p:nvPr/>
        </p:nvGrpSpPr>
        <p:grpSpPr>
          <a:xfrm>
            <a:off x="16253166" y="4339795"/>
            <a:ext cx="2012268" cy="1788403"/>
            <a:chOff x="0" y="0"/>
            <a:chExt cx="2683024" cy="2384538"/>
          </a:xfrm>
        </p:grpSpPr>
        <p:sp>
          <p:nvSpPr>
            <p:cNvPr id="34" name="Freeform 34"/>
            <p:cNvSpPr/>
            <p:nvPr/>
          </p:nvSpPr>
          <p:spPr>
            <a:xfrm>
              <a:off x="0" y="0"/>
              <a:ext cx="2683024" cy="2384538"/>
            </a:xfrm>
            <a:custGeom>
              <a:avLst/>
              <a:gdLst/>
              <a:ahLst/>
              <a:cxnLst/>
              <a:rect l="l" t="t" r="r" b="b"/>
              <a:pathLst>
                <a:path w="2683024" h="2384538">
                  <a:moveTo>
                    <a:pt x="0" y="0"/>
                  </a:moveTo>
                  <a:lnTo>
                    <a:pt x="2683024" y="0"/>
                  </a:lnTo>
                  <a:lnTo>
                    <a:pt x="2683024" y="2384538"/>
                  </a:lnTo>
                  <a:lnTo>
                    <a:pt x="0" y="238453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5" name="Freeform 35"/>
            <p:cNvSpPr/>
            <p:nvPr/>
          </p:nvSpPr>
          <p:spPr>
            <a:xfrm rot="-827997">
              <a:off x="388161" y="90862"/>
              <a:ext cx="830976" cy="571296"/>
            </a:xfrm>
            <a:custGeom>
              <a:avLst/>
              <a:gdLst/>
              <a:ahLst/>
              <a:cxnLst/>
              <a:rect l="l" t="t" r="r" b="b"/>
              <a:pathLst>
                <a:path w="830976" h="571296">
                  <a:moveTo>
                    <a:pt x="0" y="0"/>
                  </a:moveTo>
                  <a:lnTo>
                    <a:pt x="830975" y="0"/>
                  </a:lnTo>
                  <a:lnTo>
                    <a:pt x="830975" y="571296"/>
                  </a:lnTo>
                  <a:lnTo>
                    <a:pt x="0" y="57129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grpSp>
      <p:grpSp>
        <p:nvGrpSpPr>
          <p:cNvPr id="36" name="Group 36"/>
          <p:cNvGrpSpPr/>
          <p:nvPr/>
        </p:nvGrpSpPr>
        <p:grpSpPr>
          <a:xfrm>
            <a:off x="9189105" y="5597314"/>
            <a:ext cx="3126533" cy="3126533"/>
            <a:chOff x="0" y="0"/>
            <a:chExt cx="4168711" cy="4168711"/>
          </a:xfrm>
        </p:grpSpPr>
        <p:sp>
          <p:nvSpPr>
            <p:cNvPr id="37" name="Freeform 37"/>
            <p:cNvSpPr/>
            <p:nvPr/>
          </p:nvSpPr>
          <p:spPr>
            <a:xfrm>
              <a:off x="0" y="0"/>
              <a:ext cx="4168711" cy="4168711"/>
            </a:xfrm>
            <a:custGeom>
              <a:avLst/>
              <a:gdLst/>
              <a:ahLst/>
              <a:cxnLst/>
              <a:rect l="l" t="t" r="r" b="b"/>
              <a:pathLst>
                <a:path w="4168711" h="4168711">
                  <a:moveTo>
                    <a:pt x="0" y="0"/>
                  </a:moveTo>
                  <a:lnTo>
                    <a:pt x="4168711" y="0"/>
                  </a:lnTo>
                  <a:lnTo>
                    <a:pt x="4168711" y="4168711"/>
                  </a:lnTo>
                  <a:lnTo>
                    <a:pt x="0" y="4168711"/>
                  </a:lnTo>
                  <a:lnTo>
                    <a:pt x="0" y="0"/>
                  </a:lnTo>
                  <a:close/>
                </a:path>
              </a:pathLst>
            </a:custGeom>
            <a:blipFill>
              <a:blip r:embed="rId3"/>
              <a:stretch>
                <a:fillRect/>
              </a:stretch>
            </a:blipFill>
          </p:spPr>
          <p:txBody>
            <a:bodyPr/>
            <a:lstStyle/>
            <a:p>
              <a:endParaRPr lang="en-GB"/>
            </a:p>
          </p:txBody>
        </p:sp>
        <p:sp>
          <p:nvSpPr>
            <p:cNvPr id="38" name="Freeform 38"/>
            <p:cNvSpPr/>
            <p:nvPr/>
          </p:nvSpPr>
          <p:spPr>
            <a:xfrm rot="-1278820">
              <a:off x="816089" y="803486"/>
              <a:ext cx="1424983" cy="1369765"/>
            </a:xfrm>
            <a:custGeom>
              <a:avLst/>
              <a:gdLst/>
              <a:ahLst/>
              <a:cxnLst/>
              <a:rect l="l" t="t" r="r" b="b"/>
              <a:pathLst>
                <a:path w="1424983" h="1369765">
                  <a:moveTo>
                    <a:pt x="0" y="0"/>
                  </a:moveTo>
                  <a:lnTo>
                    <a:pt x="1424983" y="0"/>
                  </a:lnTo>
                  <a:lnTo>
                    <a:pt x="1424983" y="1369764"/>
                  </a:lnTo>
                  <a:lnTo>
                    <a:pt x="0" y="1369764"/>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9" name="Freeform 39"/>
            <p:cNvSpPr/>
            <p:nvPr/>
          </p:nvSpPr>
          <p:spPr>
            <a:xfrm>
              <a:off x="1392159" y="591357"/>
              <a:ext cx="2098237" cy="2849897"/>
            </a:xfrm>
            <a:custGeom>
              <a:avLst/>
              <a:gdLst/>
              <a:ahLst/>
              <a:cxnLst/>
              <a:rect l="l" t="t" r="r" b="b"/>
              <a:pathLst>
                <a:path w="2098237" h="2849897">
                  <a:moveTo>
                    <a:pt x="0" y="0"/>
                  </a:moveTo>
                  <a:lnTo>
                    <a:pt x="2098237" y="0"/>
                  </a:lnTo>
                  <a:lnTo>
                    <a:pt x="2098237" y="2849897"/>
                  </a:lnTo>
                  <a:lnTo>
                    <a:pt x="0" y="2849897"/>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40" name="Freeform 40"/>
          <p:cNvSpPr/>
          <p:nvPr/>
        </p:nvSpPr>
        <p:spPr>
          <a:xfrm>
            <a:off x="14044896" y="8378273"/>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3"/>
            <a:stretch>
              <a:fillRect l="-25363" t="-23128" r="-49588" b="-152995"/>
            </a:stretch>
          </a:blipFill>
        </p:spPr>
        <p:txBody>
          <a:bodyPr/>
          <a:lstStyle/>
          <a:p>
            <a:endParaRPr lang="en-GB"/>
          </a:p>
        </p:txBody>
      </p:sp>
      <p:sp>
        <p:nvSpPr>
          <p:cNvPr id="41" name="Freeform 4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12"/>
            <a:stretch>
              <a:fillRect l="-21116" r="-19874" b="-67942"/>
            </a:stretch>
          </a:blipFill>
        </p:spPr>
        <p:txBody>
          <a:bodyPr/>
          <a:lstStyle/>
          <a:p>
            <a:endParaRPr lang="en-GB"/>
          </a:p>
        </p:txBody>
      </p:sp>
      <p:grpSp>
        <p:nvGrpSpPr>
          <p:cNvPr id="42" name="Group 42"/>
          <p:cNvGrpSpPr/>
          <p:nvPr/>
        </p:nvGrpSpPr>
        <p:grpSpPr>
          <a:xfrm>
            <a:off x="0" y="651219"/>
            <a:ext cx="18775720" cy="1250020"/>
            <a:chOff x="0" y="0"/>
            <a:chExt cx="7425681" cy="494375"/>
          </a:xfrm>
        </p:grpSpPr>
        <p:sp>
          <p:nvSpPr>
            <p:cNvPr id="43" name="Freeform 4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44" name="TextBox 4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45" name="Freeform 4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46" name="Group 46"/>
          <p:cNvGrpSpPr/>
          <p:nvPr/>
        </p:nvGrpSpPr>
        <p:grpSpPr>
          <a:xfrm>
            <a:off x="5923560" y="8335838"/>
            <a:ext cx="7770467" cy="1769490"/>
            <a:chOff x="0" y="0"/>
            <a:chExt cx="10360623" cy="2359320"/>
          </a:xfrm>
        </p:grpSpPr>
        <p:grpSp>
          <p:nvGrpSpPr>
            <p:cNvPr id="47" name="Group 47"/>
            <p:cNvGrpSpPr/>
            <p:nvPr/>
          </p:nvGrpSpPr>
          <p:grpSpPr>
            <a:xfrm>
              <a:off x="0" y="0"/>
              <a:ext cx="10360623" cy="2359320"/>
              <a:chOff x="0" y="0"/>
              <a:chExt cx="2198003" cy="500529"/>
            </a:xfrm>
          </p:grpSpPr>
          <p:sp>
            <p:nvSpPr>
              <p:cNvPr id="48" name="Freeform 48"/>
              <p:cNvSpPr/>
              <p:nvPr/>
            </p:nvSpPr>
            <p:spPr>
              <a:xfrm>
                <a:off x="0" y="0"/>
                <a:ext cx="2198003" cy="500529"/>
              </a:xfrm>
              <a:custGeom>
                <a:avLst/>
                <a:gdLst/>
                <a:ahLst/>
                <a:cxnLst/>
                <a:rect l="l" t="t" r="r" b="b"/>
                <a:pathLst>
                  <a:path w="2198003" h="500529">
                    <a:moveTo>
                      <a:pt x="50813" y="0"/>
                    </a:moveTo>
                    <a:lnTo>
                      <a:pt x="2147190" y="0"/>
                    </a:lnTo>
                    <a:cubicBezTo>
                      <a:pt x="2160667" y="0"/>
                      <a:pt x="2173591" y="5353"/>
                      <a:pt x="2183120" y="14883"/>
                    </a:cubicBezTo>
                    <a:cubicBezTo>
                      <a:pt x="2192649" y="24412"/>
                      <a:pt x="2198003" y="37336"/>
                      <a:pt x="2198003" y="50813"/>
                    </a:cubicBezTo>
                    <a:lnTo>
                      <a:pt x="2198003" y="449716"/>
                    </a:lnTo>
                    <a:cubicBezTo>
                      <a:pt x="2198003" y="463193"/>
                      <a:pt x="2192649" y="476117"/>
                      <a:pt x="2183120" y="485646"/>
                    </a:cubicBezTo>
                    <a:cubicBezTo>
                      <a:pt x="2173591" y="495175"/>
                      <a:pt x="2160667" y="500529"/>
                      <a:pt x="2147190" y="500529"/>
                    </a:cubicBezTo>
                    <a:lnTo>
                      <a:pt x="50813" y="500529"/>
                    </a:lnTo>
                    <a:cubicBezTo>
                      <a:pt x="37336" y="500529"/>
                      <a:pt x="24412" y="495175"/>
                      <a:pt x="14883" y="485646"/>
                    </a:cubicBezTo>
                    <a:cubicBezTo>
                      <a:pt x="5353" y="476117"/>
                      <a:pt x="0" y="463193"/>
                      <a:pt x="0" y="449716"/>
                    </a:cubicBezTo>
                    <a:lnTo>
                      <a:pt x="0" y="50813"/>
                    </a:lnTo>
                    <a:cubicBezTo>
                      <a:pt x="0" y="37336"/>
                      <a:pt x="5353" y="24412"/>
                      <a:pt x="14883" y="14883"/>
                    </a:cubicBezTo>
                    <a:cubicBezTo>
                      <a:pt x="24412" y="5353"/>
                      <a:pt x="37336" y="0"/>
                      <a:pt x="50813" y="0"/>
                    </a:cubicBezTo>
                    <a:close/>
                  </a:path>
                </a:pathLst>
              </a:custGeom>
              <a:solidFill>
                <a:srgbClr val="FFFFFF"/>
              </a:solidFill>
              <a:ln w="57150" cap="rnd">
                <a:solidFill>
                  <a:srgbClr val="2394E0"/>
                </a:solidFill>
                <a:prstDash val="solid"/>
                <a:round/>
              </a:ln>
            </p:spPr>
            <p:txBody>
              <a:bodyPr/>
              <a:lstStyle/>
              <a:p>
                <a:endParaRPr lang="en-GB"/>
              </a:p>
            </p:txBody>
          </p:sp>
          <p:sp>
            <p:nvSpPr>
              <p:cNvPr id="49" name="TextBox 49"/>
              <p:cNvSpPr txBox="1"/>
              <p:nvPr/>
            </p:nvSpPr>
            <p:spPr>
              <a:xfrm>
                <a:off x="0" y="-47625"/>
                <a:ext cx="2198003" cy="548154"/>
              </a:xfrm>
              <a:prstGeom prst="rect">
                <a:avLst/>
              </a:prstGeom>
            </p:spPr>
            <p:txBody>
              <a:bodyPr lIns="47299" tIns="47299" rIns="47299" bIns="47299" rtlCol="0" anchor="ctr"/>
              <a:lstStyle/>
              <a:p>
                <a:pPr algn="ctr">
                  <a:lnSpc>
                    <a:spcPts val="2659"/>
                  </a:lnSpc>
                </a:pPr>
                <a:endParaRPr/>
              </a:p>
            </p:txBody>
          </p:sp>
        </p:grpSp>
        <p:sp>
          <p:nvSpPr>
            <p:cNvPr id="50" name="TextBox 50"/>
            <p:cNvSpPr txBox="1"/>
            <p:nvPr/>
          </p:nvSpPr>
          <p:spPr>
            <a:xfrm>
              <a:off x="244903" y="206375"/>
              <a:ext cx="9985806" cy="1788599"/>
            </a:xfrm>
            <a:prstGeom prst="rect">
              <a:avLst/>
            </a:prstGeom>
          </p:spPr>
          <p:txBody>
            <a:bodyPr lIns="0" tIns="0" rIns="0" bIns="0" rtlCol="0" anchor="t">
              <a:spAutoFit/>
            </a:bodyPr>
            <a:lstStyle/>
            <a:p>
              <a:pPr algn="ctr">
                <a:lnSpc>
                  <a:spcPts val="3630"/>
                </a:lnSpc>
                <a:spcBef>
                  <a:spcPct val="0"/>
                </a:spcBef>
              </a:pPr>
              <a:r>
                <a:rPr lang="en-US" sz="2593" b="1">
                  <a:solidFill>
                    <a:srgbClr val="000000"/>
                  </a:solidFill>
                  <a:latin typeface="Montserrat Classic Bold"/>
                  <a:ea typeface="Montserrat Classic Bold"/>
                  <a:cs typeface="Montserrat Classic Bold"/>
                  <a:sym typeface="Montserrat Classic Bold"/>
                </a:rPr>
                <a:t>Fluorinated Gases (e.g., HFCs, PFCs): </a:t>
              </a:r>
              <a:r>
                <a:rPr lang="en-US" sz="2593">
                  <a:solidFill>
                    <a:srgbClr val="000000"/>
                  </a:solidFill>
                  <a:latin typeface="Montserrat Classic"/>
                  <a:ea typeface="Montserrat Classic"/>
                  <a:cs typeface="Montserrat Classic"/>
                  <a:sym typeface="Montserrat Classic"/>
                </a:rPr>
                <a:t>Synthetic greenhouse gases used in industrial processes, refrigeration and air conditioning.</a:t>
              </a:r>
            </a:p>
          </p:txBody>
        </p:sp>
      </p:grpSp>
      <p:sp>
        <p:nvSpPr>
          <p:cNvPr id="51" name="Freeform 51"/>
          <p:cNvSpPr/>
          <p:nvPr/>
        </p:nvSpPr>
        <p:spPr>
          <a:xfrm>
            <a:off x="4445327" y="8268044"/>
            <a:ext cx="1364512" cy="1905077"/>
          </a:xfrm>
          <a:custGeom>
            <a:avLst/>
            <a:gdLst/>
            <a:ahLst/>
            <a:cxnLst/>
            <a:rect l="l" t="t" r="r" b="b"/>
            <a:pathLst>
              <a:path w="1364512" h="1905077">
                <a:moveTo>
                  <a:pt x="0" y="0"/>
                </a:moveTo>
                <a:lnTo>
                  <a:pt x="1364512" y="0"/>
                </a:lnTo>
                <a:lnTo>
                  <a:pt x="1364512" y="1905078"/>
                </a:lnTo>
                <a:lnTo>
                  <a:pt x="0" y="1905078"/>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52" name="TextBox 52"/>
          <p:cNvSpPr txBox="1"/>
          <p:nvPr/>
        </p:nvSpPr>
        <p:spPr>
          <a:xfrm>
            <a:off x="6609636" y="1924108"/>
            <a:ext cx="5068729"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Greenhouse Gasses</a:t>
            </a:r>
          </a:p>
        </p:txBody>
      </p:sp>
      <p:sp>
        <p:nvSpPr>
          <p:cNvPr id="53" name="TextBox 53"/>
          <p:cNvSpPr txBox="1"/>
          <p:nvPr/>
        </p:nvSpPr>
        <p:spPr>
          <a:xfrm>
            <a:off x="2797180" y="2663258"/>
            <a:ext cx="12693639" cy="10572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Greenhouse Gasses are gases in the atmosphere that trap heat, keeping the Earth warm enough to support life.</a:t>
            </a:r>
          </a:p>
        </p:txBody>
      </p:sp>
      <p:sp>
        <p:nvSpPr>
          <p:cNvPr id="54" name="TextBox 54"/>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55" name="TextBox 55"/>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926" y="-3274032"/>
            <a:ext cx="17964148" cy="13720367"/>
            <a:chOff x="0" y="0"/>
            <a:chExt cx="23952197" cy="18293822"/>
          </a:xfrm>
        </p:grpSpPr>
        <p:sp>
          <p:nvSpPr>
            <p:cNvPr id="3" name="Freeform 3"/>
            <p:cNvSpPr/>
            <p:nvPr/>
          </p:nvSpPr>
          <p:spPr>
            <a:xfrm>
              <a:off x="0"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sp>
          <p:nvSpPr>
            <p:cNvPr id="4" name="TextBox 4"/>
            <p:cNvSpPr txBox="1"/>
            <p:nvPr/>
          </p:nvSpPr>
          <p:spPr>
            <a:xfrm>
              <a:off x="5179105" y="5171111"/>
              <a:ext cx="12626620" cy="1309631"/>
            </a:xfrm>
            <a:prstGeom prst="rect">
              <a:avLst/>
            </a:prstGeom>
          </p:spPr>
          <p:txBody>
            <a:bodyPr lIns="0" tIns="0" rIns="0" bIns="0" rtlCol="0" anchor="t">
              <a:spAutoFit/>
            </a:bodyPr>
            <a:lstStyle/>
            <a:p>
              <a:pPr algn="ctr">
                <a:lnSpc>
                  <a:spcPts val="8205"/>
                </a:lnSpc>
                <a:spcBef>
                  <a:spcPct val="0"/>
                </a:spcBef>
              </a:pPr>
              <a:endParaRPr/>
            </a:p>
          </p:txBody>
        </p:sp>
      </p:grpSp>
      <p:sp>
        <p:nvSpPr>
          <p:cNvPr id="5" name="Freeform 5"/>
          <p:cNvSpPr/>
          <p:nvPr/>
        </p:nvSpPr>
        <p:spPr>
          <a:xfrm>
            <a:off x="14044896" y="8378273"/>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3"/>
            <a:stretch>
              <a:fillRect l="-25363" t="-23128" r="-49588" b="-152995"/>
            </a:stretch>
          </a:blipFill>
        </p:spPr>
        <p:txBody>
          <a:bodyPr/>
          <a:lstStyle/>
          <a:p>
            <a:endParaRPr lang="en-GB"/>
          </a:p>
        </p:txBody>
      </p:sp>
      <p:grpSp>
        <p:nvGrpSpPr>
          <p:cNvPr id="6" name="Group 6"/>
          <p:cNvGrpSpPr/>
          <p:nvPr/>
        </p:nvGrpSpPr>
        <p:grpSpPr>
          <a:xfrm>
            <a:off x="0" y="651219"/>
            <a:ext cx="18775720" cy="1250020"/>
            <a:chOff x="0" y="0"/>
            <a:chExt cx="7425681" cy="494375"/>
          </a:xfrm>
        </p:grpSpPr>
        <p:sp>
          <p:nvSpPr>
            <p:cNvPr id="7" name="Freeform 7"/>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8" name="TextBox 8"/>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9" name="Freeform 9"/>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10"/>
          <p:cNvSpPr txBox="1"/>
          <p:nvPr/>
        </p:nvSpPr>
        <p:spPr>
          <a:xfrm>
            <a:off x="6609636" y="1924108"/>
            <a:ext cx="5068729"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Greenhouse Gasses</a:t>
            </a:r>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grpSp>
        <p:nvGrpSpPr>
          <p:cNvPr id="12" name="Group 12"/>
          <p:cNvGrpSpPr/>
          <p:nvPr/>
        </p:nvGrpSpPr>
        <p:grpSpPr>
          <a:xfrm>
            <a:off x="2435066" y="4540740"/>
            <a:ext cx="13016194" cy="5055348"/>
            <a:chOff x="0" y="-252591"/>
            <a:chExt cx="17354928" cy="6740469"/>
          </a:xfrm>
        </p:grpSpPr>
        <p:grpSp>
          <p:nvGrpSpPr>
            <p:cNvPr id="13" name="Group 13"/>
            <p:cNvGrpSpPr/>
            <p:nvPr/>
          </p:nvGrpSpPr>
          <p:grpSpPr>
            <a:xfrm>
              <a:off x="0" y="-202251"/>
              <a:ext cx="3972667" cy="1316974"/>
              <a:chOff x="0" y="-38100"/>
              <a:chExt cx="599223" cy="198648"/>
            </a:xfrm>
          </p:grpSpPr>
          <p:sp>
            <p:nvSpPr>
              <p:cNvPr id="14" name="Freeform 14"/>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15" name="TextBox 15"/>
              <p:cNvSpPr txBox="1"/>
              <p:nvPr/>
            </p:nvSpPr>
            <p:spPr>
              <a:xfrm>
                <a:off x="0" y="-38100"/>
                <a:ext cx="599223" cy="198648"/>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Carbon Dioxide</a:t>
                </a:r>
              </a:p>
            </p:txBody>
          </p:sp>
        </p:grpSp>
        <p:grpSp>
          <p:nvGrpSpPr>
            <p:cNvPr id="16" name="Group 16"/>
            <p:cNvGrpSpPr/>
            <p:nvPr/>
          </p:nvGrpSpPr>
          <p:grpSpPr>
            <a:xfrm>
              <a:off x="0" y="1111862"/>
              <a:ext cx="3972667" cy="1316974"/>
              <a:chOff x="0" y="-38100"/>
              <a:chExt cx="599223" cy="198648"/>
            </a:xfrm>
          </p:grpSpPr>
          <p:sp>
            <p:nvSpPr>
              <p:cNvPr id="17" name="Freeform 17"/>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18" name="TextBox 18"/>
              <p:cNvSpPr txBox="1"/>
              <p:nvPr/>
            </p:nvSpPr>
            <p:spPr>
              <a:xfrm>
                <a:off x="0" y="-38100"/>
                <a:ext cx="599223" cy="198648"/>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Water Vapour</a:t>
                </a:r>
              </a:p>
            </p:txBody>
          </p:sp>
        </p:grpSp>
        <p:grpSp>
          <p:nvGrpSpPr>
            <p:cNvPr id="19" name="Group 19"/>
            <p:cNvGrpSpPr/>
            <p:nvPr/>
          </p:nvGrpSpPr>
          <p:grpSpPr>
            <a:xfrm>
              <a:off x="0" y="2425975"/>
              <a:ext cx="3972667" cy="1316974"/>
              <a:chOff x="0" y="-38100"/>
              <a:chExt cx="599223" cy="198648"/>
            </a:xfrm>
          </p:grpSpPr>
          <p:sp>
            <p:nvSpPr>
              <p:cNvPr id="20" name="Freeform 20"/>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1" name="TextBox 21"/>
              <p:cNvSpPr txBox="1"/>
              <p:nvPr/>
            </p:nvSpPr>
            <p:spPr>
              <a:xfrm>
                <a:off x="0" y="-38100"/>
                <a:ext cx="599223" cy="198648"/>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Methane</a:t>
                </a:r>
              </a:p>
            </p:txBody>
          </p:sp>
        </p:grpSp>
        <p:grpSp>
          <p:nvGrpSpPr>
            <p:cNvPr id="22" name="Group 22"/>
            <p:cNvGrpSpPr/>
            <p:nvPr/>
          </p:nvGrpSpPr>
          <p:grpSpPr>
            <a:xfrm>
              <a:off x="0" y="3740088"/>
              <a:ext cx="3972667" cy="1316974"/>
              <a:chOff x="0" y="-38100"/>
              <a:chExt cx="599223" cy="198648"/>
            </a:xfrm>
          </p:grpSpPr>
          <p:sp>
            <p:nvSpPr>
              <p:cNvPr id="23" name="Freeform 23"/>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4" name="TextBox 24"/>
              <p:cNvSpPr txBox="1"/>
              <p:nvPr/>
            </p:nvSpPr>
            <p:spPr>
              <a:xfrm>
                <a:off x="0" y="-38100"/>
                <a:ext cx="599223" cy="198648"/>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Nitrous Oxide</a:t>
                </a:r>
              </a:p>
            </p:txBody>
          </p:sp>
        </p:grpSp>
        <p:grpSp>
          <p:nvGrpSpPr>
            <p:cNvPr id="25" name="Group 25"/>
            <p:cNvGrpSpPr/>
            <p:nvPr/>
          </p:nvGrpSpPr>
          <p:grpSpPr>
            <a:xfrm>
              <a:off x="7923533" y="-252591"/>
              <a:ext cx="9420449" cy="1484017"/>
              <a:chOff x="0" y="-38100"/>
              <a:chExt cx="1420946" cy="223844"/>
            </a:xfrm>
          </p:grpSpPr>
          <p:sp>
            <p:nvSpPr>
              <p:cNvPr id="26" name="Freeform 26"/>
              <p:cNvSpPr/>
              <p:nvPr/>
            </p:nvSpPr>
            <p:spPr>
              <a:xfrm>
                <a:off x="0" y="0"/>
                <a:ext cx="1420946" cy="185744"/>
              </a:xfrm>
              <a:custGeom>
                <a:avLst/>
                <a:gdLst/>
                <a:ahLst/>
                <a:cxnLst/>
                <a:rect l="l" t="t" r="r" b="b"/>
                <a:pathLst>
                  <a:path w="1420946" h="185744">
                    <a:moveTo>
                      <a:pt x="0" y="0"/>
                    </a:moveTo>
                    <a:lnTo>
                      <a:pt x="1420946" y="0"/>
                    </a:lnTo>
                    <a:lnTo>
                      <a:pt x="1420946" y="185744"/>
                    </a:lnTo>
                    <a:lnTo>
                      <a:pt x="0" y="18574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7" name="TextBox 27"/>
              <p:cNvSpPr txBox="1"/>
              <p:nvPr/>
            </p:nvSpPr>
            <p:spPr>
              <a:xfrm>
                <a:off x="0" y="-38100"/>
                <a:ext cx="1420946" cy="223844"/>
              </a:xfrm>
              <a:prstGeom prst="rect">
                <a:avLst/>
              </a:prstGeom>
            </p:spPr>
            <p:txBody>
              <a:bodyPr lIns="28508" tIns="28508" rIns="28508" bIns="28508" rtlCol="0" anchor="ctr"/>
              <a:lstStyle/>
              <a:p>
                <a:pPr algn="ctr">
                  <a:lnSpc>
                    <a:spcPts val="3079"/>
                  </a:lnSpc>
                </a:pPr>
                <a:r>
                  <a:rPr lang="en-US" sz="2199" b="1" dirty="0">
                    <a:solidFill>
                      <a:srgbClr val="000000"/>
                    </a:solidFill>
                    <a:latin typeface="Montserrat Classic Bold"/>
                    <a:ea typeface="Montserrat Classic Bold"/>
                    <a:cs typeface="Montserrat Classic Bold"/>
                    <a:sym typeface="Montserrat Classic Bold"/>
                  </a:rPr>
                  <a:t> </a:t>
                </a:r>
                <a:r>
                  <a:rPr lang="en-US" sz="2199" dirty="0">
                    <a:solidFill>
                      <a:srgbClr val="000000"/>
                    </a:solidFill>
                    <a:latin typeface="Montserrat Classic"/>
                    <a:ea typeface="Montserrat Classic"/>
                    <a:cs typeface="Montserrat Classic"/>
                    <a:sym typeface="Montserrat Classic"/>
                  </a:rPr>
                  <a:t>Produced by livestock (e.g. sheep and cows), waste in landfills and fossil fuel extraction.</a:t>
                </a:r>
              </a:p>
            </p:txBody>
          </p:sp>
        </p:grpSp>
        <p:grpSp>
          <p:nvGrpSpPr>
            <p:cNvPr id="28" name="Group 28"/>
            <p:cNvGrpSpPr/>
            <p:nvPr/>
          </p:nvGrpSpPr>
          <p:grpSpPr>
            <a:xfrm>
              <a:off x="7934479" y="2325295"/>
              <a:ext cx="9420449" cy="1484017"/>
              <a:chOff x="0" y="-38100"/>
              <a:chExt cx="1420946" cy="223844"/>
            </a:xfrm>
          </p:grpSpPr>
          <p:sp>
            <p:nvSpPr>
              <p:cNvPr id="29" name="Freeform 29"/>
              <p:cNvSpPr/>
              <p:nvPr/>
            </p:nvSpPr>
            <p:spPr>
              <a:xfrm>
                <a:off x="0" y="0"/>
                <a:ext cx="1420946" cy="185744"/>
              </a:xfrm>
              <a:custGeom>
                <a:avLst/>
                <a:gdLst/>
                <a:ahLst/>
                <a:cxnLst/>
                <a:rect l="l" t="t" r="r" b="b"/>
                <a:pathLst>
                  <a:path w="1420946" h="185744">
                    <a:moveTo>
                      <a:pt x="0" y="0"/>
                    </a:moveTo>
                    <a:lnTo>
                      <a:pt x="1420946" y="0"/>
                    </a:lnTo>
                    <a:lnTo>
                      <a:pt x="1420946" y="185744"/>
                    </a:lnTo>
                    <a:lnTo>
                      <a:pt x="0" y="18574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0" name="TextBox 30"/>
              <p:cNvSpPr txBox="1"/>
              <p:nvPr/>
            </p:nvSpPr>
            <p:spPr>
              <a:xfrm>
                <a:off x="0" y="-38100"/>
                <a:ext cx="1420946" cy="223844"/>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The most abundant greenhouse gas, intensifies the greenhouse effect as temperatures rise.</a:t>
                </a:r>
              </a:p>
            </p:txBody>
          </p:sp>
        </p:grpSp>
        <p:grpSp>
          <p:nvGrpSpPr>
            <p:cNvPr id="31" name="Group 31"/>
            <p:cNvGrpSpPr/>
            <p:nvPr/>
          </p:nvGrpSpPr>
          <p:grpSpPr>
            <a:xfrm>
              <a:off x="7934479" y="1036352"/>
              <a:ext cx="9420449" cy="1484017"/>
              <a:chOff x="0" y="-38100"/>
              <a:chExt cx="1420946" cy="223844"/>
            </a:xfrm>
          </p:grpSpPr>
          <p:sp>
            <p:nvSpPr>
              <p:cNvPr id="32" name="Freeform 32"/>
              <p:cNvSpPr/>
              <p:nvPr/>
            </p:nvSpPr>
            <p:spPr>
              <a:xfrm>
                <a:off x="0" y="0"/>
                <a:ext cx="1420946" cy="185744"/>
              </a:xfrm>
              <a:custGeom>
                <a:avLst/>
                <a:gdLst/>
                <a:ahLst/>
                <a:cxnLst/>
                <a:rect l="l" t="t" r="r" b="b"/>
                <a:pathLst>
                  <a:path w="1420946" h="185744">
                    <a:moveTo>
                      <a:pt x="0" y="0"/>
                    </a:moveTo>
                    <a:lnTo>
                      <a:pt x="1420946" y="0"/>
                    </a:lnTo>
                    <a:lnTo>
                      <a:pt x="1420946" y="185744"/>
                    </a:lnTo>
                    <a:lnTo>
                      <a:pt x="0" y="18574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3" name="TextBox 33"/>
              <p:cNvSpPr txBox="1"/>
              <p:nvPr/>
            </p:nvSpPr>
            <p:spPr>
              <a:xfrm>
                <a:off x="0" y="-38100"/>
                <a:ext cx="1420946" cy="223844"/>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Synthetic greenhouse gases used in industrial processes, refrigeration and air conditioning.</a:t>
                </a:r>
              </a:p>
            </p:txBody>
          </p:sp>
        </p:grpSp>
        <p:grpSp>
          <p:nvGrpSpPr>
            <p:cNvPr id="34" name="Group 34"/>
            <p:cNvGrpSpPr/>
            <p:nvPr/>
          </p:nvGrpSpPr>
          <p:grpSpPr>
            <a:xfrm>
              <a:off x="7923533" y="3689748"/>
              <a:ext cx="9431395" cy="1484017"/>
              <a:chOff x="0" y="-38100"/>
              <a:chExt cx="1422597" cy="223844"/>
            </a:xfrm>
          </p:grpSpPr>
          <p:sp>
            <p:nvSpPr>
              <p:cNvPr id="35" name="Freeform 35"/>
              <p:cNvSpPr/>
              <p:nvPr/>
            </p:nvSpPr>
            <p:spPr>
              <a:xfrm>
                <a:off x="0" y="0"/>
                <a:ext cx="1422597" cy="185744"/>
              </a:xfrm>
              <a:custGeom>
                <a:avLst/>
                <a:gdLst/>
                <a:ahLst/>
                <a:cxnLst/>
                <a:rect l="l" t="t" r="r" b="b"/>
                <a:pathLst>
                  <a:path w="1422597" h="185744">
                    <a:moveTo>
                      <a:pt x="0" y="0"/>
                    </a:moveTo>
                    <a:lnTo>
                      <a:pt x="1422597" y="0"/>
                    </a:lnTo>
                    <a:lnTo>
                      <a:pt x="1422597" y="185744"/>
                    </a:lnTo>
                    <a:lnTo>
                      <a:pt x="0" y="18574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6" name="TextBox 36"/>
              <p:cNvSpPr txBox="1"/>
              <p:nvPr/>
            </p:nvSpPr>
            <p:spPr>
              <a:xfrm>
                <a:off x="0" y="-38100"/>
                <a:ext cx="1422597" cy="223844"/>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Emitted by fertilisers, industrial processes, and burning fossil fuels.</a:t>
                </a:r>
              </a:p>
            </p:txBody>
          </p:sp>
        </p:grpSp>
        <p:grpSp>
          <p:nvGrpSpPr>
            <p:cNvPr id="37" name="Group 37"/>
            <p:cNvGrpSpPr/>
            <p:nvPr/>
          </p:nvGrpSpPr>
          <p:grpSpPr>
            <a:xfrm>
              <a:off x="4619162" y="3843939"/>
              <a:ext cx="2500652" cy="1213123"/>
              <a:chOff x="0" y="-19050"/>
              <a:chExt cx="377189" cy="182983"/>
            </a:xfrm>
          </p:grpSpPr>
          <p:sp>
            <p:nvSpPr>
              <p:cNvPr id="38" name="Freeform 38"/>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9" name="TextBox 39"/>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40" name="Freeform 40"/>
            <p:cNvSpPr/>
            <p:nvPr/>
          </p:nvSpPr>
          <p:spPr>
            <a:xfrm>
              <a:off x="5416249" y="4156723"/>
              <a:ext cx="906478" cy="713851"/>
            </a:xfrm>
            <a:custGeom>
              <a:avLst/>
              <a:gdLst/>
              <a:ahLst/>
              <a:cxnLst/>
              <a:rect l="l" t="t" r="r" b="b"/>
              <a:pathLst>
                <a:path w="906478" h="713851">
                  <a:moveTo>
                    <a:pt x="0" y="0"/>
                  </a:moveTo>
                  <a:lnTo>
                    <a:pt x="906478" y="0"/>
                  </a:lnTo>
                  <a:lnTo>
                    <a:pt x="906478" y="713851"/>
                  </a:lnTo>
                  <a:lnTo>
                    <a:pt x="0" y="713851"/>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grpSp>
          <p:nvGrpSpPr>
            <p:cNvPr id="41" name="Group 41"/>
            <p:cNvGrpSpPr/>
            <p:nvPr/>
          </p:nvGrpSpPr>
          <p:grpSpPr>
            <a:xfrm>
              <a:off x="4619162" y="-98400"/>
              <a:ext cx="2500652" cy="1213123"/>
              <a:chOff x="0" y="-19050"/>
              <a:chExt cx="377189" cy="182983"/>
            </a:xfrm>
          </p:grpSpPr>
          <p:sp>
            <p:nvSpPr>
              <p:cNvPr id="42" name="Freeform 42"/>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43" name="TextBox 43"/>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44" name="Freeform 44"/>
            <p:cNvSpPr/>
            <p:nvPr/>
          </p:nvSpPr>
          <p:spPr>
            <a:xfrm>
              <a:off x="5225892" y="136745"/>
              <a:ext cx="1287192" cy="869129"/>
            </a:xfrm>
            <a:custGeom>
              <a:avLst/>
              <a:gdLst/>
              <a:ahLst/>
              <a:cxnLst/>
              <a:rect l="l" t="t" r="r" b="b"/>
              <a:pathLst>
                <a:path w="1287192" h="869129">
                  <a:moveTo>
                    <a:pt x="0" y="0"/>
                  </a:moveTo>
                  <a:lnTo>
                    <a:pt x="1287192" y="0"/>
                  </a:lnTo>
                  <a:lnTo>
                    <a:pt x="1287192" y="869129"/>
                  </a:lnTo>
                  <a:lnTo>
                    <a:pt x="0" y="869129"/>
                  </a:lnTo>
                  <a:lnTo>
                    <a:pt x="0" y="0"/>
                  </a:lnTo>
                  <a:close/>
                </a:path>
              </a:pathLst>
            </a:custGeom>
            <a:blipFill>
              <a:blip>
                <a:extLst>
                  <a:ext uri="{96DAC541-7B7A-43D3-8B79-37D633B846F1}">
                    <asvg:svgBlip xmlns:asvg="http://schemas.microsoft.com/office/drawing/2016/SVG/main" r:embed="rId6"/>
                  </a:ext>
                </a:extLst>
              </a:blip>
              <a:stretch>
                <a:fillRect l="-12150" t="-12672" r="-14099" b="-19848"/>
              </a:stretch>
            </a:blipFill>
            <a:ln cap="sq">
              <a:noFill/>
              <a:prstDash val="solid"/>
              <a:miter/>
            </a:ln>
          </p:spPr>
          <p:txBody>
            <a:bodyPr/>
            <a:lstStyle/>
            <a:p>
              <a:endParaRPr lang="en-GB"/>
            </a:p>
          </p:txBody>
        </p:sp>
        <p:grpSp>
          <p:nvGrpSpPr>
            <p:cNvPr id="45" name="Group 45"/>
            <p:cNvGrpSpPr/>
            <p:nvPr/>
          </p:nvGrpSpPr>
          <p:grpSpPr>
            <a:xfrm>
              <a:off x="4619162" y="1215713"/>
              <a:ext cx="2500652" cy="1213123"/>
              <a:chOff x="0" y="-19050"/>
              <a:chExt cx="377189" cy="182983"/>
            </a:xfrm>
          </p:grpSpPr>
          <p:sp>
            <p:nvSpPr>
              <p:cNvPr id="46" name="Freeform 46"/>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47" name="TextBox 47"/>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48" name="Freeform 48"/>
            <p:cNvSpPr/>
            <p:nvPr/>
          </p:nvSpPr>
          <p:spPr>
            <a:xfrm>
              <a:off x="5258431" y="1586768"/>
              <a:ext cx="1222115" cy="597309"/>
            </a:xfrm>
            <a:custGeom>
              <a:avLst/>
              <a:gdLst/>
              <a:ahLst/>
              <a:cxnLst/>
              <a:rect l="l" t="t" r="r" b="b"/>
              <a:pathLst>
                <a:path w="1222115" h="597309">
                  <a:moveTo>
                    <a:pt x="0" y="0"/>
                  </a:moveTo>
                  <a:lnTo>
                    <a:pt x="1222114" y="0"/>
                  </a:lnTo>
                  <a:lnTo>
                    <a:pt x="1222114" y="597309"/>
                  </a:lnTo>
                  <a:lnTo>
                    <a:pt x="0" y="597309"/>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grpSp>
          <p:nvGrpSpPr>
            <p:cNvPr id="49" name="Group 49"/>
            <p:cNvGrpSpPr/>
            <p:nvPr/>
          </p:nvGrpSpPr>
          <p:grpSpPr>
            <a:xfrm>
              <a:off x="4619162" y="5158052"/>
              <a:ext cx="2500652" cy="1213123"/>
              <a:chOff x="0" y="-19050"/>
              <a:chExt cx="377189" cy="182983"/>
            </a:xfrm>
          </p:grpSpPr>
          <p:sp>
            <p:nvSpPr>
              <p:cNvPr id="50" name="Freeform 50"/>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51" name="TextBox 51"/>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52" name="Freeform 52"/>
            <p:cNvSpPr/>
            <p:nvPr/>
          </p:nvSpPr>
          <p:spPr>
            <a:xfrm>
              <a:off x="5252973" y="5467831"/>
              <a:ext cx="1233030" cy="719861"/>
            </a:xfrm>
            <a:custGeom>
              <a:avLst/>
              <a:gdLst/>
              <a:ahLst/>
              <a:cxnLst/>
              <a:rect l="l" t="t" r="r" b="b"/>
              <a:pathLst>
                <a:path w="1233030" h="719861">
                  <a:moveTo>
                    <a:pt x="0" y="0"/>
                  </a:moveTo>
                  <a:lnTo>
                    <a:pt x="1233030" y="0"/>
                  </a:lnTo>
                  <a:lnTo>
                    <a:pt x="1233030" y="719861"/>
                  </a:lnTo>
                  <a:lnTo>
                    <a:pt x="0" y="719861"/>
                  </a:lnTo>
                  <a:lnTo>
                    <a:pt x="0" y="0"/>
                  </a:lnTo>
                  <a:close/>
                </a:path>
              </a:pathLst>
            </a:custGeom>
            <a:blipFill>
              <a:blip>
                <a:extLst>
                  <a:ext uri="{96DAC541-7B7A-43D3-8B79-37D633B846F1}">
                    <asvg:svgBlip xmlns:asvg="http://schemas.microsoft.com/office/drawing/2016/SVG/main" r:embed="rId8"/>
                  </a:ext>
                </a:extLst>
              </a:blip>
              <a:stretch>
                <a:fillRect l="-32619" t="-64562" r="-38146" b="-66877"/>
              </a:stretch>
            </a:blipFill>
            <a:ln cap="sq">
              <a:noFill/>
              <a:prstDash val="solid"/>
              <a:miter/>
            </a:ln>
          </p:spPr>
          <p:txBody>
            <a:bodyPr/>
            <a:lstStyle/>
            <a:p>
              <a:endParaRPr lang="en-GB"/>
            </a:p>
          </p:txBody>
        </p:sp>
        <p:grpSp>
          <p:nvGrpSpPr>
            <p:cNvPr id="53" name="Group 53"/>
            <p:cNvGrpSpPr/>
            <p:nvPr/>
          </p:nvGrpSpPr>
          <p:grpSpPr>
            <a:xfrm>
              <a:off x="0" y="5054201"/>
              <a:ext cx="3972667" cy="1316974"/>
              <a:chOff x="0" y="-38100"/>
              <a:chExt cx="599223" cy="198648"/>
            </a:xfrm>
          </p:grpSpPr>
          <p:sp>
            <p:nvSpPr>
              <p:cNvPr id="54" name="Freeform 54"/>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55" name="TextBox 55"/>
              <p:cNvSpPr txBox="1"/>
              <p:nvPr/>
            </p:nvSpPr>
            <p:spPr>
              <a:xfrm>
                <a:off x="0" y="-38100"/>
                <a:ext cx="599223" cy="198648"/>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Fluorinated Gases</a:t>
                </a:r>
              </a:p>
            </p:txBody>
          </p:sp>
        </p:grpSp>
        <p:grpSp>
          <p:nvGrpSpPr>
            <p:cNvPr id="56" name="Group 56"/>
            <p:cNvGrpSpPr/>
            <p:nvPr/>
          </p:nvGrpSpPr>
          <p:grpSpPr>
            <a:xfrm>
              <a:off x="7923533" y="5003861"/>
              <a:ext cx="9420449" cy="1484017"/>
              <a:chOff x="0" y="-38100"/>
              <a:chExt cx="1420946" cy="223844"/>
            </a:xfrm>
          </p:grpSpPr>
          <p:sp>
            <p:nvSpPr>
              <p:cNvPr id="57" name="Freeform 57"/>
              <p:cNvSpPr/>
              <p:nvPr/>
            </p:nvSpPr>
            <p:spPr>
              <a:xfrm>
                <a:off x="0" y="0"/>
                <a:ext cx="1420946" cy="185744"/>
              </a:xfrm>
              <a:custGeom>
                <a:avLst/>
                <a:gdLst/>
                <a:ahLst/>
                <a:cxnLst/>
                <a:rect l="l" t="t" r="r" b="b"/>
                <a:pathLst>
                  <a:path w="1420946" h="185744">
                    <a:moveTo>
                      <a:pt x="0" y="0"/>
                    </a:moveTo>
                    <a:lnTo>
                      <a:pt x="1420946" y="0"/>
                    </a:lnTo>
                    <a:lnTo>
                      <a:pt x="1420946" y="185744"/>
                    </a:lnTo>
                    <a:lnTo>
                      <a:pt x="0" y="18574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58" name="TextBox 58"/>
              <p:cNvSpPr txBox="1"/>
              <p:nvPr/>
            </p:nvSpPr>
            <p:spPr>
              <a:xfrm>
                <a:off x="0" y="-38100"/>
                <a:ext cx="1420946" cy="223844"/>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Released by burning fossil fuels (coal, oil, gas), deforestation and industrial processes.</a:t>
                </a:r>
              </a:p>
            </p:txBody>
          </p:sp>
        </p:grpSp>
        <p:grpSp>
          <p:nvGrpSpPr>
            <p:cNvPr id="59" name="Group 59"/>
            <p:cNvGrpSpPr/>
            <p:nvPr/>
          </p:nvGrpSpPr>
          <p:grpSpPr>
            <a:xfrm>
              <a:off x="4619162" y="2529826"/>
              <a:ext cx="2500652" cy="1213123"/>
              <a:chOff x="0" y="-19050"/>
              <a:chExt cx="377189" cy="182983"/>
            </a:xfrm>
          </p:grpSpPr>
          <p:sp>
            <p:nvSpPr>
              <p:cNvPr id="60" name="Freeform 60"/>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61" name="TextBox 61"/>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62" name="TextBox 62"/>
            <p:cNvSpPr txBox="1"/>
            <p:nvPr/>
          </p:nvSpPr>
          <p:spPr>
            <a:xfrm>
              <a:off x="4779816" y="2684690"/>
              <a:ext cx="2179344" cy="512311"/>
            </a:xfrm>
            <a:prstGeom prst="rect">
              <a:avLst/>
            </a:prstGeom>
          </p:spPr>
          <p:txBody>
            <a:bodyPr lIns="0" tIns="0" rIns="0" bIns="0" rtlCol="0" anchor="t">
              <a:spAutoFit/>
            </a:bodyPr>
            <a:lstStyle/>
            <a:p>
              <a:pPr algn="ctr">
                <a:lnSpc>
                  <a:spcPts val="3243"/>
                </a:lnSpc>
                <a:spcBef>
                  <a:spcPct val="0"/>
                </a:spcBef>
              </a:pPr>
              <a:r>
                <a:rPr lang="en-US" sz="2316" b="1" dirty="0">
                  <a:solidFill>
                    <a:srgbClr val="000000"/>
                  </a:solidFill>
                  <a:latin typeface="Montserrat Classic Bold"/>
                  <a:ea typeface="Montserrat Classic Bold"/>
                  <a:cs typeface="Montserrat Classic Bold"/>
                  <a:sym typeface="Montserrat Classic Bold"/>
                </a:rPr>
                <a:t>HFCs, PFCs</a:t>
              </a:r>
            </a:p>
          </p:txBody>
        </p:sp>
      </p:grpSp>
      <p:sp>
        <p:nvSpPr>
          <p:cNvPr id="63" name="Freeform 6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9"/>
            <a:stretch>
              <a:fillRect l="-21116" r="-19874" b="-67942"/>
            </a:stretch>
          </a:blipFill>
        </p:spPr>
        <p:txBody>
          <a:bodyPr/>
          <a:lstStyle/>
          <a:p>
            <a:endParaRPr lang="en-GB"/>
          </a:p>
        </p:txBody>
      </p:sp>
      <p:sp>
        <p:nvSpPr>
          <p:cNvPr id="64" name="TextBox 64"/>
          <p:cNvSpPr txBox="1"/>
          <p:nvPr/>
        </p:nvSpPr>
        <p:spPr>
          <a:xfrm>
            <a:off x="2994128" y="2639507"/>
            <a:ext cx="12299743" cy="1817088"/>
          </a:xfrm>
          <a:prstGeom prst="rect">
            <a:avLst/>
          </a:prstGeom>
        </p:spPr>
        <p:txBody>
          <a:bodyPr lIns="0" tIns="0" rIns="0" bIns="0" rtlCol="0" anchor="t">
            <a:spAutoFit/>
          </a:bodyPr>
          <a:lstStyle/>
          <a:p>
            <a:pPr algn="ctr">
              <a:lnSpc>
                <a:spcPts val="4845"/>
              </a:lnSpc>
            </a:pPr>
            <a:r>
              <a:rPr lang="en-US" sz="3461" b="1">
                <a:solidFill>
                  <a:srgbClr val="000000"/>
                </a:solidFill>
                <a:latin typeface="Montserrat Classic Bold"/>
                <a:ea typeface="Montserrat Classic Bold"/>
                <a:cs typeface="Montserrat Classic Bold"/>
                <a:sym typeface="Montserrat Classic Bold"/>
              </a:rPr>
              <a:t>TASK:</a:t>
            </a:r>
          </a:p>
          <a:p>
            <a:pPr algn="ctr">
              <a:lnSpc>
                <a:spcPts val="4845"/>
              </a:lnSpc>
              <a:spcBef>
                <a:spcPct val="0"/>
              </a:spcBef>
            </a:pPr>
            <a:r>
              <a:rPr lang="en-US" sz="3461">
                <a:solidFill>
                  <a:srgbClr val="000000"/>
                </a:solidFill>
                <a:latin typeface="Montserrat Classic"/>
                <a:ea typeface="Montserrat Classic"/>
                <a:cs typeface="Montserrat Classic"/>
                <a:sym typeface="Montserrat Classic"/>
              </a:rPr>
              <a:t>On your worksheet, match the name of the greenhouse gas to its chemical symbol and its description:</a:t>
            </a:r>
          </a:p>
        </p:txBody>
      </p:sp>
      <p:sp>
        <p:nvSpPr>
          <p:cNvPr id="65" name="Freeform 65"/>
          <p:cNvSpPr/>
          <p:nvPr/>
        </p:nvSpPr>
        <p:spPr>
          <a:xfrm>
            <a:off x="14580248" y="3073958"/>
            <a:ext cx="2250652" cy="1656226"/>
          </a:xfrm>
          <a:custGeom>
            <a:avLst/>
            <a:gdLst/>
            <a:ahLst/>
            <a:cxnLst/>
            <a:rect l="l" t="t" r="r" b="b"/>
            <a:pathLst>
              <a:path w="2250652" h="1656226">
                <a:moveTo>
                  <a:pt x="0" y="0"/>
                </a:moveTo>
                <a:lnTo>
                  <a:pt x="2250652" y="0"/>
                </a:lnTo>
                <a:lnTo>
                  <a:pt x="2250652" y="1656225"/>
                </a:lnTo>
                <a:lnTo>
                  <a:pt x="0" y="1656225"/>
                </a:lnTo>
                <a:lnTo>
                  <a:pt x="0" y="0"/>
                </a:lnTo>
                <a:close/>
              </a:path>
            </a:pathLst>
          </a:custGeom>
          <a:blipFill>
            <a:blip r:embed="rId10"/>
            <a:stretch>
              <a:fillRect l="-175911" t="-49040" r="-45275" b="-101260"/>
            </a:stretch>
          </a:blipFill>
        </p:spPr>
        <p:txBody>
          <a:bodyPr/>
          <a:lstStyle/>
          <a:p>
            <a:endParaRPr lang="en-GB"/>
          </a:p>
        </p:txBody>
      </p:sp>
      <p:sp>
        <p:nvSpPr>
          <p:cNvPr id="66" name="TextBox 66"/>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926" y="-3274032"/>
            <a:ext cx="17964148" cy="13720367"/>
            <a:chOff x="0" y="0"/>
            <a:chExt cx="23952197" cy="18293822"/>
          </a:xfrm>
        </p:grpSpPr>
        <p:sp>
          <p:nvSpPr>
            <p:cNvPr id="3" name="Freeform 3"/>
            <p:cNvSpPr/>
            <p:nvPr/>
          </p:nvSpPr>
          <p:spPr>
            <a:xfrm>
              <a:off x="0"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sp>
          <p:nvSpPr>
            <p:cNvPr id="4" name="TextBox 4"/>
            <p:cNvSpPr txBox="1"/>
            <p:nvPr/>
          </p:nvSpPr>
          <p:spPr>
            <a:xfrm>
              <a:off x="5179105" y="5171111"/>
              <a:ext cx="12626620" cy="1309631"/>
            </a:xfrm>
            <a:prstGeom prst="rect">
              <a:avLst/>
            </a:prstGeom>
          </p:spPr>
          <p:txBody>
            <a:bodyPr lIns="0" tIns="0" rIns="0" bIns="0" rtlCol="0" anchor="t">
              <a:spAutoFit/>
            </a:bodyPr>
            <a:lstStyle/>
            <a:p>
              <a:pPr algn="ctr">
                <a:lnSpc>
                  <a:spcPts val="8205"/>
                </a:lnSpc>
                <a:spcBef>
                  <a:spcPct val="0"/>
                </a:spcBef>
              </a:pPr>
              <a:endParaRPr/>
            </a:p>
          </p:txBody>
        </p:sp>
      </p:grpSp>
      <p:sp>
        <p:nvSpPr>
          <p:cNvPr id="5" name="Freeform 5"/>
          <p:cNvSpPr/>
          <p:nvPr/>
        </p:nvSpPr>
        <p:spPr>
          <a:xfrm>
            <a:off x="14044896" y="8378273"/>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3"/>
            <a:stretch>
              <a:fillRect l="-25363" t="-23128" r="-49588" b="-152995"/>
            </a:stretch>
          </a:blipFill>
        </p:spPr>
        <p:txBody>
          <a:bodyPr/>
          <a:lstStyle/>
          <a:p>
            <a:endParaRPr lang="en-GB"/>
          </a:p>
        </p:txBody>
      </p:sp>
      <p:grpSp>
        <p:nvGrpSpPr>
          <p:cNvPr id="6" name="Group 6"/>
          <p:cNvGrpSpPr/>
          <p:nvPr/>
        </p:nvGrpSpPr>
        <p:grpSpPr>
          <a:xfrm>
            <a:off x="0" y="651219"/>
            <a:ext cx="18775720" cy="1250020"/>
            <a:chOff x="0" y="0"/>
            <a:chExt cx="7425681" cy="494375"/>
          </a:xfrm>
        </p:grpSpPr>
        <p:sp>
          <p:nvSpPr>
            <p:cNvPr id="7" name="Freeform 7"/>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8" name="TextBox 8"/>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9" name="Freeform 9"/>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10"/>
          <p:cNvSpPr txBox="1"/>
          <p:nvPr/>
        </p:nvSpPr>
        <p:spPr>
          <a:xfrm>
            <a:off x="6609636" y="1924108"/>
            <a:ext cx="5068729"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Greenhouse Gasses</a:t>
            </a:r>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grpSp>
        <p:nvGrpSpPr>
          <p:cNvPr id="12" name="Group 12"/>
          <p:cNvGrpSpPr/>
          <p:nvPr/>
        </p:nvGrpSpPr>
        <p:grpSpPr>
          <a:xfrm>
            <a:off x="347639" y="2958119"/>
            <a:ext cx="4027100" cy="1078967"/>
            <a:chOff x="0" y="0"/>
            <a:chExt cx="599223" cy="160548"/>
          </a:xfrm>
        </p:grpSpPr>
        <p:sp>
          <p:nvSpPr>
            <p:cNvPr id="13" name="Freeform 13"/>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14" name="TextBox 14"/>
            <p:cNvSpPr txBox="1"/>
            <p:nvPr/>
          </p:nvSpPr>
          <p:spPr>
            <a:xfrm>
              <a:off x="0" y="-47625"/>
              <a:ext cx="599223" cy="20817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Carbon Dioxide</a:t>
              </a:r>
            </a:p>
          </p:txBody>
        </p:sp>
      </p:grpSp>
      <p:grpSp>
        <p:nvGrpSpPr>
          <p:cNvPr id="15" name="Group 15"/>
          <p:cNvGrpSpPr/>
          <p:nvPr/>
        </p:nvGrpSpPr>
        <p:grpSpPr>
          <a:xfrm>
            <a:off x="347639" y="4290238"/>
            <a:ext cx="4027100" cy="1078967"/>
            <a:chOff x="0" y="0"/>
            <a:chExt cx="599223" cy="160548"/>
          </a:xfrm>
        </p:grpSpPr>
        <p:sp>
          <p:nvSpPr>
            <p:cNvPr id="16" name="Freeform 16"/>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17" name="TextBox 17"/>
            <p:cNvSpPr txBox="1"/>
            <p:nvPr/>
          </p:nvSpPr>
          <p:spPr>
            <a:xfrm>
              <a:off x="0" y="-47625"/>
              <a:ext cx="599223" cy="20817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Water Vapour</a:t>
              </a:r>
            </a:p>
          </p:txBody>
        </p:sp>
      </p:grpSp>
      <p:grpSp>
        <p:nvGrpSpPr>
          <p:cNvPr id="18" name="Group 18"/>
          <p:cNvGrpSpPr/>
          <p:nvPr/>
        </p:nvGrpSpPr>
        <p:grpSpPr>
          <a:xfrm>
            <a:off x="347639" y="5622356"/>
            <a:ext cx="4027100" cy="1078967"/>
            <a:chOff x="0" y="0"/>
            <a:chExt cx="599223" cy="160548"/>
          </a:xfrm>
        </p:grpSpPr>
        <p:sp>
          <p:nvSpPr>
            <p:cNvPr id="19" name="Freeform 19"/>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0" name="TextBox 20"/>
            <p:cNvSpPr txBox="1"/>
            <p:nvPr/>
          </p:nvSpPr>
          <p:spPr>
            <a:xfrm>
              <a:off x="0" y="-47625"/>
              <a:ext cx="599223" cy="20817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Methane</a:t>
              </a:r>
            </a:p>
          </p:txBody>
        </p:sp>
      </p:grpSp>
      <p:grpSp>
        <p:nvGrpSpPr>
          <p:cNvPr id="21" name="Group 21"/>
          <p:cNvGrpSpPr/>
          <p:nvPr/>
        </p:nvGrpSpPr>
        <p:grpSpPr>
          <a:xfrm>
            <a:off x="347639" y="6954475"/>
            <a:ext cx="4027100" cy="1078967"/>
            <a:chOff x="0" y="0"/>
            <a:chExt cx="599223" cy="160548"/>
          </a:xfrm>
        </p:grpSpPr>
        <p:sp>
          <p:nvSpPr>
            <p:cNvPr id="22" name="Freeform 22"/>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3" name="TextBox 23"/>
            <p:cNvSpPr txBox="1"/>
            <p:nvPr/>
          </p:nvSpPr>
          <p:spPr>
            <a:xfrm>
              <a:off x="0" y="-47625"/>
              <a:ext cx="599223" cy="20817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Nitrous Oxide</a:t>
              </a:r>
            </a:p>
          </p:txBody>
        </p:sp>
      </p:grpSp>
      <p:grpSp>
        <p:nvGrpSpPr>
          <p:cNvPr id="24" name="Group 24"/>
          <p:cNvGrpSpPr/>
          <p:nvPr/>
        </p:nvGrpSpPr>
        <p:grpSpPr>
          <a:xfrm>
            <a:off x="8379739" y="2907089"/>
            <a:ext cx="9549526" cy="1181027"/>
            <a:chOff x="0" y="0"/>
            <a:chExt cx="1420946" cy="175734"/>
          </a:xfrm>
        </p:grpSpPr>
        <p:sp>
          <p:nvSpPr>
            <p:cNvPr id="25" name="Freeform 25"/>
            <p:cNvSpPr/>
            <p:nvPr/>
          </p:nvSpPr>
          <p:spPr>
            <a:xfrm>
              <a:off x="0" y="0"/>
              <a:ext cx="1420946" cy="175734"/>
            </a:xfrm>
            <a:custGeom>
              <a:avLst/>
              <a:gdLst/>
              <a:ahLst/>
              <a:cxnLst/>
              <a:rect l="l" t="t" r="r" b="b"/>
              <a:pathLst>
                <a:path w="1420946" h="175734">
                  <a:moveTo>
                    <a:pt x="0" y="0"/>
                  </a:moveTo>
                  <a:lnTo>
                    <a:pt x="1420946" y="0"/>
                  </a:lnTo>
                  <a:lnTo>
                    <a:pt x="1420946" y="175734"/>
                  </a:lnTo>
                  <a:lnTo>
                    <a:pt x="0" y="17573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6" name="TextBox 26"/>
            <p:cNvSpPr txBox="1"/>
            <p:nvPr/>
          </p:nvSpPr>
          <p:spPr>
            <a:xfrm>
              <a:off x="0" y="-47625"/>
              <a:ext cx="1420946" cy="223359"/>
            </a:xfrm>
            <a:prstGeom prst="rect">
              <a:avLst/>
            </a:prstGeom>
          </p:spPr>
          <p:txBody>
            <a:bodyPr lIns="50800" tIns="50800" rIns="50800" bIns="50800" rtlCol="0" anchor="ctr"/>
            <a:lstStyle/>
            <a:p>
              <a:pPr algn="ctr">
                <a:lnSpc>
                  <a:spcPts val="3359"/>
                </a:lnSpc>
              </a:pPr>
              <a:r>
                <a:rPr lang="en-US" sz="2399" b="1" dirty="0">
                  <a:solidFill>
                    <a:srgbClr val="000000"/>
                  </a:solidFill>
                  <a:latin typeface="Montserrat Classic Bold"/>
                  <a:ea typeface="Montserrat Classic Bold"/>
                  <a:cs typeface="Montserrat Classic Bold"/>
                  <a:sym typeface="Montserrat Classic Bold"/>
                </a:rPr>
                <a:t> </a:t>
              </a:r>
              <a:r>
                <a:rPr lang="en-US" sz="2399" dirty="0">
                  <a:solidFill>
                    <a:srgbClr val="000000"/>
                  </a:solidFill>
                  <a:latin typeface="Montserrat Classic"/>
                  <a:ea typeface="Montserrat Classic"/>
                  <a:cs typeface="Montserrat Classic"/>
                  <a:sym typeface="Montserrat Classic"/>
                </a:rPr>
                <a:t>Produced </a:t>
              </a:r>
              <a:r>
                <a:rPr lang="en-US" sz="2400" dirty="0">
                  <a:solidFill>
                    <a:srgbClr val="000000"/>
                  </a:solidFill>
                  <a:latin typeface="Montserrat Classic"/>
                  <a:ea typeface="Montserrat Classic"/>
                  <a:cs typeface="Montserrat Classic"/>
                  <a:sym typeface="Montserrat Classic"/>
                </a:rPr>
                <a:t>livestock (e.g. sheep and cows), </a:t>
              </a:r>
              <a:r>
                <a:rPr lang="en-US" sz="2399" dirty="0">
                  <a:solidFill>
                    <a:srgbClr val="000000"/>
                  </a:solidFill>
                  <a:latin typeface="Montserrat Classic"/>
                  <a:ea typeface="Montserrat Classic"/>
                  <a:cs typeface="Montserrat Classic"/>
                  <a:sym typeface="Montserrat Classic"/>
                </a:rPr>
                <a:t>waste in landfills and fossil fuel extraction.</a:t>
              </a:r>
            </a:p>
          </p:txBody>
        </p:sp>
      </p:grpSp>
      <p:grpSp>
        <p:nvGrpSpPr>
          <p:cNvPr id="27" name="Group 27"/>
          <p:cNvGrpSpPr/>
          <p:nvPr/>
        </p:nvGrpSpPr>
        <p:grpSpPr>
          <a:xfrm>
            <a:off x="8390835" y="5520296"/>
            <a:ext cx="9549526" cy="1181027"/>
            <a:chOff x="0" y="0"/>
            <a:chExt cx="1420946" cy="175734"/>
          </a:xfrm>
        </p:grpSpPr>
        <p:sp>
          <p:nvSpPr>
            <p:cNvPr id="28" name="Freeform 28"/>
            <p:cNvSpPr/>
            <p:nvPr/>
          </p:nvSpPr>
          <p:spPr>
            <a:xfrm>
              <a:off x="0" y="0"/>
              <a:ext cx="1420946" cy="175734"/>
            </a:xfrm>
            <a:custGeom>
              <a:avLst/>
              <a:gdLst/>
              <a:ahLst/>
              <a:cxnLst/>
              <a:rect l="l" t="t" r="r" b="b"/>
              <a:pathLst>
                <a:path w="1420946" h="175734">
                  <a:moveTo>
                    <a:pt x="0" y="0"/>
                  </a:moveTo>
                  <a:lnTo>
                    <a:pt x="1420946" y="0"/>
                  </a:lnTo>
                  <a:lnTo>
                    <a:pt x="1420946" y="175734"/>
                  </a:lnTo>
                  <a:lnTo>
                    <a:pt x="0" y="17573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9" name="TextBox 29"/>
            <p:cNvSpPr txBox="1"/>
            <p:nvPr/>
          </p:nvSpPr>
          <p:spPr>
            <a:xfrm>
              <a:off x="0" y="-47625"/>
              <a:ext cx="1420946" cy="223359"/>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a:ea typeface="Montserrat Classic"/>
                  <a:cs typeface="Montserrat Classic"/>
                  <a:sym typeface="Montserrat Classic"/>
                </a:rPr>
                <a:t>The most abundant greenhouse gas, intensifies the greenhouse effect as temperatures rise.</a:t>
              </a:r>
            </a:p>
          </p:txBody>
        </p:sp>
      </p:grpSp>
      <p:grpSp>
        <p:nvGrpSpPr>
          <p:cNvPr id="30" name="Group 30"/>
          <p:cNvGrpSpPr/>
          <p:nvPr/>
        </p:nvGrpSpPr>
        <p:grpSpPr>
          <a:xfrm>
            <a:off x="8390835" y="4213693"/>
            <a:ext cx="9549526" cy="1181027"/>
            <a:chOff x="0" y="0"/>
            <a:chExt cx="1420946" cy="175734"/>
          </a:xfrm>
        </p:grpSpPr>
        <p:sp>
          <p:nvSpPr>
            <p:cNvPr id="31" name="Freeform 31"/>
            <p:cNvSpPr/>
            <p:nvPr/>
          </p:nvSpPr>
          <p:spPr>
            <a:xfrm>
              <a:off x="0" y="0"/>
              <a:ext cx="1420946" cy="175734"/>
            </a:xfrm>
            <a:custGeom>
              <a:avLst/>
              <a:gdLst/>
              <a:ahLst/>
              <a:cxnLst/>
              <a:rect l="l" t="t" r="r" b="b"/>
              <a:pathLst>
                <a:path w="1420946" h="175734">
                  <a:moveTo>
                    <a:pt x="0" y="0"/>
                  </a:moveTo>
                  <a:lnTo>
                    <a:pt x="1420946" y="0"/>
                  </a:lnTo>
                  <a:lnTo>
                    <a:pt x="1420946" y="175734"/>
                  </a:lnTo>
                  <a:lnTo>
                    <a:pt x="0" y="17573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2" name="TextBox 32"/>
            <p:cNvSpPr txBox="1"/>
            <p:nvPr/>
          </p:nvSpPr>
          <p:spPr>
            <a:xfrm>
              <a:off x="0" y="-47625"/>
              <a:ext cx="1420946" cy="223359"/>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a:ea typeface="Montserrat Classic"/>
                  <a:cs typeface="Montserrat Classic"/>
                  <a:sym typeface="Montserrat Classic"/>
                </a:rPr>
                <a:t>Synthetic greenhouse gases used in industrial processes, refrigeration and air conditioning.</a:t>
              </a:r>
            </a:p>
          </p:txBody>
        </p:sp>
      </p:grpSp>
      <p:grpSp>
        <p:nvGrpSpPr>
          <p:cNvPr id="33" name="Group 33"/>
          <p:cNvGrpSpPr/>
          <p:nvPr/>
        </p:nvGrpSpPr>
        <p:grpSpPr>
          <a:xfrm>
            <a:off x="8379739" y="6903445"/>
            <a:ext cx="9560622" cy="1181027"/>
            <a:chOff x="0" y="0"/>
            <a:chExt cx="1422597" cy="175734"/>
          </a:xfrm>
        </p:grpSpPr>
        <p:sp>
          <p:nvSpPr>
            <p:cNvPr id="34" name="Freeform 34"/>
            <p:cNvSpPr/>
            <p:nvPr/>
          </p:nvSpPr>
          <p:spPr>
            <a:xfrm>
              <a:off x="0" y="0"/>
              <a:ext cx="1422597" cy="175734"/>
            </a:xfrm>
            <a:custGeom>
              <a:avLst/>
              <a:gdLst/>
              <a:ahLst/>
              <a:cxnLst/>
              <a:rect l="l" t="t" r="r" b="b"/>
              <a:pathLst>
                <a:path w="1422597" h="175734">
                  <a:moveTo>
                    <a:pt x="0" y="0"/>
                  </a:moveTo>
                  <a:lnTo>
                    <a:pt x="1422597" y="0"/>
                  </a:lnTo>
                  <a:lnTo>
                    <a:pt x="1422597" y="175734"/>
                  </a:lnTo>
                  <a:lnTo>
                    <a:pt x="0" y="17573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5" name="TextBox 35"/>
            <p:cNvSpPr txBox="1"/>
            <p:nvPr/>
          </p:nvSpPr>
          <p:spPr>
            <a:xfrm>
              <a:off x="0" y="-47625"/>
              <a:ext cx="1422597" cy="223359"/>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a:ea typeface="Montserrat Classic"/>
                  <a:cs typeface="Montserrat Classic"/>
                  <a:sym typeface="Montserrat Classic"/>
                </a:rPr>
                <a:t>Emitted by fertilisers, industrial processes, and burning fossil fuels.</a:t>
              </a:r>
            </a:p>
          </p:txBody>
        </p:sp>
      </p:grpSp>
      <p:grpSp>
        <p:nvGrpSpPr>
          <p:cNvPr id="36" name="Group 36"/>
          <p:cNvGrpSpPr/>
          <p:nvPr/>
        </p:nvGrpSpPr>
        <p:grpSpPr>
          <a:xfrm>
            <a:off x="5030092" y="6803696"/>
            <a:ext cx="2534916" cy="1229746"/>
            <a:chOff x="0" y="-170702"/>
            <a:chExt cx="3379888" cy="1639660"/>
          </a:xfrm>
        </p:grpSpPr>
        <p:grpSp>
          <p:nvGrpSpPr>
            <p:cNvPr id="37" name="Group 37"/>
            <p:cNvGrpSpPr/>
            <p:nvPr/>
          </p:nvGrpSpPr>
          <p:grpSpPr>
            <a:xfrm>
              <a:off x="0" y="-170702"/>
              <a:ext cx="3379888" cy="1639660"/>
              <a:chOff x="0" y="-19050"/>
              <a:chExt cx="377189" cy="182983"/>
            </a:xfrm>
          </p:grpSpPr>
          <p:sp>
            <p:nvSpPr>
              <p:cNvPr id="38" name="Freeform 38"/>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9" name="TextBox 39"/>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40" name="Freeform 40"/>
            <p:cNvSpPr/>
            <p:nvPr/>
          </p:nvSpPr>
          <p:spPr>
            <a:xfrm>
              <a:off x="1077345" y="252058"/>
              <a:ext cx="1225197" cy="964843"/>
            </a:xfrm>
            <a:custGeom>
              <a:avLst/>
              <a:gdLst/>
              <a:ahLst/>
              <a:cxnLst/>
              <a:rect l="l" t="t" r="r" b="b"/>
              <a:pathLst>
                <a:path w="1225197" h="964843">
                  <a:moveTo>
                    <a:pt x="0" y="0"/>
                  </a:moveTo>
                  <a:lnTo>
                    <a:pt x="1225197" y="0"/>
                  </a:lnTo>
                  <a:lnTo>
                    <a:pt x="1225197" y="964842"/>
                  </a:lnTo>
                  <a:lnTo>
                    <a:pt x="0" y="96484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grpSp>
      <p:grpSp>
        <p:nvGrpSpPr>
          <p:cNvPr id="41" name="Group 41"/>
          <p:cNvGrpSpPr/>
          <p:nvPr/>
        </p:nvGrpSpPr>
        <p:grpSpPr>
          <a:xfrm>
            <a:off x="5030092" y="2807340"/>
            <a:ext cx="2534916" cy="1229746"/>
            <a:chOff x="0" y="-170702"/>
            <a:chExt cx="3379888" cy="1639660"/>
          </a:xfrm>
        </p:grpSpPr>
        <p:grpSp>
          <p:nvGrpSpPr>
            <p:cNvPr id="42" name="Group 42"/>
            <p:cNvGrpSpPr/>
            <p:nvPr/>
          </p:nvGrpSpPr>
          <p:grpSpPr>
            <a:xfrm>
              <a:off x="0" y="-170702"/>
              <a:ext cx="3379888" cy="1639660"/>
              <a:chOff x="0" y="-19050"/>
              <a:chExt cx="377189" cy="182983"/>
            </a:xfrm>
          </p:grpSpPr>
          <p:sp>
            <p:nvSpPr>
              <p:cNvPr id="43" name="Freeform 43"/>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44" name="TextBox 44"/>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45" name="Freeform 45"/>
            <p:cNvSpPr/>
            <p:nvPr/>
          </p:nvSpPr>
          <p:spPr>
            <a:xfrm>
              <a:off x="820058" y="147120"/>
              <a:ext cx="1739771" cy="1174717"/>
            </a:xfrm>
            <a:custGeom>
              <a:avLst/>
              <a:gdLst/>
              <a:ahLst/>
              <a:cxnLst/>
              <a:rect l="l" t="t" r="r" b="b"/>
              <a:pathLst>
                <a:path w="1739771" h="1174717">
                  <a:moveTo>
                    <a:pt x="0" y="0"/>
                  </a:moveTo>
                  <a:lnTo>
                    <a:pt x="1739771" y="0"/>
                  </a:lnTo>
                  <a:lnTo>
                    <a:pt x="1739771" y="1174718"/>
                  </a:lnTo>
                  <a:lnTo>
                    <a:pt x="0" y="1174718"/>
                  </a:lnTo>
                  <a:lnTo>
                    <a:pt x="0" y="0"/>
                  </a:lnTo>
                  <a:close/>
                </a:path>
              </a:pathLst>
            </a:custGeom>
            <a:blipFill>
              <a:blip>
                <a:extLst>
                  <a:ext uri="{96DAC541-7B7A-43D3-8B79-37D633B846F1}">
                    <asvg:svgBlip xmlns:asvg="http://schemas.microsoft.com/office/drawing/2016/SVG/main" r:embed="rId6"/>
                  </a:ext>
                </a:extLst>
              </a:blip>
              <a:stretch>
                <a:fillRect l="-12150" t="-12672" r="-14099" b="-19848"/>
              </a:stretch>
            </a:blipFill>
          </p:spPr>
          <p:txBody>
            <a:bodyPr/>
            <a:lstStyle/>
            <a:p>
              <a:endParaRPr lang="en-GB"/>
            </a:p>
          </p:txBody>
        </p:sp>
      </p:grpSp>
      <p:grpSp>
        <p:nvGrpSpPr>
          <p:cNvPr id="46" name="Group 46"/>
          <p:cNvGrpSpPr/>
          <p:nvPr/>
        </p:nvGrpSpPr>
        <p:grpSpPr>
          <a:xfrm>
            <a:off x="5030092" y="4139459"/>
            <a:ext cx="2534916" cy="1229746"/>
            <a:chOff x="0" y="-170702"/>
            <a:chExt cx="3379888" cy="1639660"/>
          </a:xfrm>
        </p:grpSpPr>
        <p:grpSp>
          <p:nvGrpSpPr>
            <p:cNvPr id="47" name="Group 47"/>
            <p:cNvGrpSpPr/>
            <p:nvPr/>
          </p:nvGrpSpPr>
          <p:grpSpPr>
            <a:xfrm>
              <a:off x="0" y="-170702"/>
              <a:ext cx="3379888" cy="1639660"/>
              <a:chOff x="0" y="-19050"/>
              <a:chExt cx="377189" cy="182983"/>
            </a:xfrm>
          </p:grpSpPr>
          <p:sp>
            <p:nvSpPr>
              <p:cNvPr id="48" name="Freeform 48"/>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49" name="TextBox 49"/>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50" name="Freeform 50"/>
            <p:cNvSpPr/>
            <p:nvPr/>
          </p:nvSpPr>
          <p:spPr>
            <a:xfrm>
              <a:off x="864037" y="330817"/>
              <a:ext cx="1651813" cy="807324"/>
            </a:xfrm>
            <a:custGeom>
              <a:avLst/>
              <a:gdLst/>
              <a:ahLst/>
              <a:cxnLst/>
              <a:rect l="l" t="t" r="r" b="b"/>
              <a:pathLst>
                <a:path w="1651813" h="807324">
                  <a:moveTo>
                    <a:pt x="0" y="0"/>
                  </a:moveTo>
                  <a:lnTo>
                    <a:pt x="1651814" y="0"/>
                  </a:lnTo>
                  <a:lnTo>
                    <a:pt x="1651814" y="807324"/>
                  </a:lnTo>
                  <a:lnTo>
                    <a:pt x="0" y="80732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grpSp>
      <p:grpSp>
        <p:nvGrpSpPr>
          <p:cNvPr id="51" name="Group 51"/>
          <p:cNvGrpSpPr/>
          <p:nvPr/>
        </p:nvGrpSpPr>
        <p:grpSpPr>
          <a:xfrm>
            <a:off x="5030092" y="8135815"/>
            <a:ext cx="2534916" cy="1229746"/>
            <a:chOff x="0" y="-170702"/>
            <a:chExt cx="3379888" cy="1639660"/>
          </a:xfrm>
        </p:grpSpPr>
        <p:grpSp>
          <p:nvGrpSpPr>
            <p:cNvPr id="52" name="Group 52"/>
            <p:cNvGrpSpPr/>
            <p:nvPr/>
          </p:nvGrpSpPr>
          <p:grpSpPr>
            <a:xfrm>
              <a:off x="0" y="-170702"/>
              <a:ext cx="3379888" cy="1639660"/>
              <a:chOff x="0" y="-19050"/>
              <a:chExt cx="377189" cy="182983"/>
            </a:xfrm>
          </p:grpSpPr>
          <p:sp>
            <p:nvSpPr>
              <p:cNvPr id="53" name="Freeform 53"/>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54" name="TextBox 54"/>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55" name="Freeform 55"/>
            <p:cNvSpPr/>
            <p:nvPr/>
          </p:nvSpPr>
          <p:spPr>
            <a:xfrm>
              <a:off x="856661" y="247996"/>
              <a:ext cx="1666566" cy="972966"/>
            </a:xfrm>
            <a:custGeom>
              <a:avLst/>
              <a:gdLst/>
              <a:ahLst/>
              <a:cxnLst/>
              <a:rect l="l" t="t" r="r" b="b"/>
              <a:pathLst>
                <a:path w="1666566" h="972966">
                  <a:moveTo>
                    <a:pt x="0" y="0"/>
                  </a:moveTo>
                  <a:lnTo>
                    <a:pt x="1666566" y="0"/>
                  </a:lnTo>
                  <a:lnTo>
                    <a:pt x="1666566" y="972966"/>
                  </a:lnTo>
                  <a:lnTo>
                    <a:pt x="0" y="972966"/>
                  </a:lnTo>
                  <a:lnTo>
                    <a:pt x="0" y="0"/>
                  </a:lnTo>
                  <a:close/>
                </a:path>
              </a:pathLst>
            </a:custGeom>
            <a:blipFill>
              <a:blip>
                <a:extLst>
                  <a:ext uri="{96DAC541-7B7A-43D3-8B79-37D633B846F1}">
                    <asvg:svgBlip xmlns:asvg="http://schemas.microsoft.com/office/drawing/2016/SVG/main" r:embed="rId8"/>
                  </a:ext>
                </a:extLst>
              </a:blip>
              <a:stretch>
                <a:fillRect l="-32619" t="-64562" r="-38146" b="-66877"/>
              </a:stretch>
            </a:blipFill>
          </p:spPr>
          <p:txBody>
            <a:bodyPr/>
            <a:lstStyle/>
            <a:p>
              <a:endParaRPr lang="en-GB"/>
            </a:p>
          </p:txBody>
        </p:sp>
      </p:grpSp>
      <p:grpSp>
        <p:nvGrpSpPr>
          <p:cNvPr id="56" name="Group 56"/>
          <p:cNvGrpSpPr/>
          <p:nvPr/>
        </p:nvGrpSpPr>
        <p:grpSpPr>
          <a:xfrm>
            <a:off x="347639" y="8286594"/>
            <a:ext cx="4027100" cy="1078967"/>
            <a:chOff x="0" y="0"/>
            <a:chExt cx="599223" cy="160548"/>
          </a:xfrm>
        </p:grpSpPr>
        <p:sp>
          <p:nvSpPr>
            <p:cNvPr id="57" name="Freeform 57"/>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58" name="TextBox 58"/>
            <p:cNvSpPr txBox="1"/>
            <p:nvPr/>
          </p:nvSpPr>
          <p:spPr>
            <a:xfrm>
              <a:off x="0" y="-47625"/>
              <a:ext cx="599223" cy="20817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Fluorinated Gases</a:t>
              </a:r>
            </a:p>
          </p:txBody>
        </p:sp>
      </p:grpSp>
      <p:grpSp>
        <p:nvGrpSpPr>
          <p:cNvPr id="59" name="Group 59"/>
          <p:cNvGrpSpPr/>
          <p:nvPr/>
        </p:nvGrpSpPr>
        <p:grpSpPr>
          <a:xfrm>
            <a:off x="8379739" y="8235564"/>
            <a:ext cx="9549526" cy="1181027"/>
            <a:chOff x="0" y="0"/>
            <a:chExt cx="1420946" cy="175734"/>
          </a:xfrm>
        </p:grpSpPr>
        <p:sp>
          <p:nvSpPr>
            <p:cNvPr id="60" name="Freeform 60"/>
            <p:cNvSpPr/>
            <p:nvPr/>
          </p:nvSpPr>
          <p:spPr>
            <a:xfrm>
              <a:off x="0" y="0"/>
              <a:ext cx="1420946" cy="175734"/>
            </a:xfrm>
            <a:custGeom>
              <a:avLst/>
              <a:gdLst/>
              <a:ahLst/>
              <a:cxnLst/>
              <a:rect l="l" t="t" r="r" b="b"/>
              <a:pathLst>
                <a:path w="1420946" h="175734">
                  <a:moveTo>
                    <a:pt x="0" y="0"/>
                  </a:moveTo>
                  <a:lnTo>
                    <a:pt x="1420946" y="0"/>
                  </a:lnTo>
                  <a:lnTo>
                    <a:pt x="1420946" y="175734"/>
                  </a:lnTo>
                  <a:lnTo>
                    <a:pt x="0" y="17573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61" name="TextBox 61"/>
            <p:cNvSpPr txBox="1"/>
            <p:nvPr/>
          </p:nvSpPr>
          <p:spPr>
            <a:xfrm>
              <a:off x="0" y="-47625"/>
              <a:ext cx="1420946" cy="223359"/>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a:ea typeface="Montserrat Classic"/>
                  <a:cs typeface="Montserrat Classic"/>
                  <a:sym typeface="Montserrat Classic"/>
                </a:rPr>
                <a:t>Released by burning fossil fuels (coal, oil, gas), deforestation and industrial processes.</a:t>
              </a:r>
            </a:p>
          </p:txBody>
        </p:sp>
      </p:grpSp>
      <p:sp>
        <p:nvSpPr>
          <p:cNvPr id="62" name="Freeform 6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9"/>
            <a:stretch>
              <a:fillRect l="-21116" r="-19874" b="-67942"/>
            </a:stretch>
          </a:blipFill>
        </p:spPr>
        <p:txBody>
          <a:bodyPr/>
          <a:lstStyle/>
          <a:p>
            <a:endParaRPr lang="en-GB"/>
          </a:p>
        </p:txBody>
      </p:sp>
      <p:grpSp>
        <p:nvGrpSpPr>
          <p:cNvPr id="63" name="Group 63"/>
          <p:cNvGrpSpPr/>
          <p:nvPr/>
        </p:nvGrpSpPr>
        <p:grpSpPr>
          <a:xfrm>
            <a:off x="5030092" y="5599604"/>
            <a:ext cx="2534916" cy="1101719"/>
            <a:chOff x="0" y="0"/>
            <a:chExt cx="3379888" cy="1468958"/>
          </a:xfrm>
        </p:grpSpPr>
        <p:grpSp>
          <p:nvGrpSpPr>
            <p:cNvPr id="64" name="Group 64"/>
            <p:cNvGrpSpPr/>
            <p:nvPr/>
          </p:nvGrpSpPr>
          <p:grpSpPr>
            <a:xfrm>
              <a:off x="0" y="0"/>
              <a:ext cx="3379888" cy="1468958"/>
              <a:chOff x="0" y="0"/>
              <a:chExt cx="377189" cy="163933"/>
            </a:xfrm>
          </p:grpSpPr>
          <p:sp>
            <p:nvSpPr>
              <p:cNvPr id="65" name="Freeform 65"/>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66" name="TextBox 66"/>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67" name="TextBox 67"/>
            <p:cNvSpPr txBox="1"/>
            <p:nvPr/>
          </p:nvSpPr>
          <p:spPr>
            <a:xfrm>
              <a:off x="217140" y="389804"/>
              <a:ext cx="2945607" cy="685220"/>
            </a:xfrm>
            <a:prstGeom prst="rect">
              <a:avLst/>
            </a:prstGeom>
          </p:spPr>
          <p:txBody>
            <a:bodyPr lIns="0" tIns="0" rIns="0" bIns="0" rtlCol="0" anchor="t">
              <a:spAutoFit/>
            </a:bodyPr>
            <a:lstStyle/>
            <a:p>
              <a:pPr algn="ctr">
                <a:lnSpc>
                  <a:spcPts val="4383"/>
                </a:lnSpc>
                <a:spcBef>
                  <a:spcPct val="0"/>
                </a:spcBef>
              </a:pPr>
              <a:r>
                <a:rPr lang="en-US" sz="3131" b="1">
                  <a:solidFill>
                    <a:srgbClr val="000000"/>
                  </a:solidFill>
                  <a:latin typeface="Montserrat Classic Bold"/>
                  <a:ea typeface="Montserrat Classic Bold"/>
                  <a:cs typeface="Montserrat Classic Bold"/>
                  <a:sym typeface="Montserrat Classic Bold"/>
                </a:rPr>
                <a:t>HFCs, PFCs</a:t>
              </a:r>
            </a:p>
          </p:txBody>
        </p:sp>
      </p:grpSp>
      <p:sp>
        <p:nvSpPr>
          <p:cNvPr id="68" name="AutoShape 68"/>
          <p:cNvSpPr/>
          <p:nvPr/>
        </p:nvSpPr>
        <p:spPr>
          <a:xfrm>
            <a:off x="4374740" y="3497602"/>
            <a:ext cx="655353" cy="3984980"/>
          </a:xfrm>
          <a:prstGeom prst="line">
            <a:avLst/>
          </a:prstGeom>
          <a:ln w="47625" cap="flat">
            <a:solidFill>
              <a:srgbClr val="FF0000"/>
            </a:solidFill>
            <a:prstDash val="solid"/>
            <a:headEnd type="none" w="sm" len="sm"/>
            <a:tailEnd type="none" w="sm" len="sm"/>
          </a:ln>
        </p:spPr>
        <p:txBody>
          <a:bodyPr/>
          <a:lstStyle/>
          <a:p>
            <a:endParaRPr lang="en-GB"/>
          </a:p>
        </p:txBody>
      </p:sp>
      <p:sp>
        <p:nvSpPr>
          <p:cNvPr id="69" name="AutoShape 69"/>
          <p:cNvSpPr/>
          <p:nvPr/>
        </p:nvSpPr>
        <p:spPr>
          <a:xfrm flipV="1">
            <a:off x="4374740" y="3486226"/>
            <a:ext cx="655353" cy="1343495"/>
          </a:xfrm>
          <a:prstGeom prst="line">
            <a:avLst/>
          </a:prstGeom>
          <a:ln w="47625" cap="flat">
            <a:solidFill>
              <a:srgbClr val="FF0000"/>
            </a:solidFill>
            <a:prstDash val="solid"/>
            <a:headEnd type="none" w="sm" len="sm"/>
            <a:tailEnd type="none" w="sm" len="sm"/>
          </a:ln>
        </p:spPr>
        <p:txBody>
          <a:bodyPr/>
          <a:lstStyle/>
          <a:p>
            <a:endParaRPr lang="en-GB"/>
          </a:p>
        </p:txBody>
      </p:sp>
      <p:sp>
        <p:nvSpPr>
          <p:cNvPr id="70" name="AutoShape 70"/>
          <p:cNvSpPr/>
          <p:nvPr/>
        </p:nvSpPr>
        <p:spPr>
          <a:xfrm flipV="1">
            <a:off x="4374740" y="4818345"/>
            <a:ext cx="655353" cy="1343495"/>
          </a:xfrm>
          <a:prstGeom prst="line">
            <a:avLst/>
          </a:prstGeom>
          <a:ln w="47625" cap="flat">
            <a:solidFill>
              <a:srgbClr val="FF0000"/>
            </a:solidFill>
            <a:prstDash val="solid"/>
            <a:headEnd type="none" w="sm" len="sm"/>
            <a:tailEnd type="none" w="sm" len="sm"/>
          </a:ln>
        </p:spPr>
        <p:txBody>
          <a:bodyPr/>
          <a:lstStyle/>
          <a:p>
            <a:endParaRPr lang="en-GB"/>
          </a:p>
        </p:txBody>
      </p:sp>
      <p:sp>
        <p:nvSpPr>
          <p:cNvPr id="71" name="AutoShape 71"/>
          <p:cNvSpPr/>
          <p:nvPr/>
        </p:nvSpPr>
        <p:spPr>
          <a:xfrm>
            <a:off x="4374740" y="7493958"/>
            <a:ext cx="655353" cy="1320743"/>
          </a:xfrm>
          <a:prstGeom prst="line">
            <a:avLst/>
          </a:prstGeom>
          <a:ln w="47625" cap="flat">
            <a:solidFill>
              <a:srgbClr val="FF0000"/>
            </a:solidFill>
            <a:prstDash val="solid"/>
            <a:headEnd type="none" w="sm" len="sm"/>
            <a:tailEnd type="none" w="sm" len="sm"/>
          </a:ln>
        </p:spPr>
        <p:txBody>
          <a:bodyPr/>
          <a:lstStyle/>
          <a:p>
            <a:endParaRPr lang="en-GB"/>
          </a:p>
        </p:txBody>
      </p:sp>
      <p:sp>
        <p:nvSpPr>
          <p:cNvPr id="72" name="AutoShape 72"/>
          <p:cNvSpPr/>
          <p:nvPr/>
        </p:nvSpPr>
        <p:spPr>
          <a:xfrm flipV="1">
            <a:off x="4374740" y="6150464"/>
            <a:ext cx="655353" cy="2675614"/>
          </a:xfrm>
          <a:prstGeom prst="line">
            <a:avLst/>
          </a:prstGeom>
          <a:ln w="47625" cap="flat">
            <a:solidFill>
              <a:srgbClr val="FF0000"/>
            </a:solidFill>
            <a:prstDash val="solid"/>
            <a:headEnd type="none" w="sm" len="sm"/>
            <a:tailEnd type="none" w="sm" len="sm"/>
          </a:ln>
        </p:spPr>
        <p:txBody>
          <a:bodyPr/>
          <a:lstStyle/>
          <a:p>
            <a:endParaRPr lang="en-GB"/>
          </a:p>
        </p:txBody>
      </p:sp>
      <p:sp>
        <p:nvSpPr>
          <p:cNvPr id="73" name="AutoShape 73"/>
          <p:cNvSpPr/>
          <p:nvPr/>
        </p:nvSpPr>
        <p:spPr>
          <a:xfrm flipV="1">
            <a:off x="7587290" y="7493958"/>
            <a:ext cx="792449" cy="1348952"/>
          </a:xfrm>
          <a:prstGeom prst="line">
            <a:avLst/>
          </a:prstGeom>
          <a:ln w="47625" cap="flat">
            <a:solidFill>
              <a:srgbClr val="FF0000"/>
            </a:solidFill>
            <a:prstDash val="solid"/>
            <a:headEnd type="none" w="sm" len="sm"/>
            <a:tailEnd type="none" w="sm" len="sm"/>
          </a:ln>
        </p:spPr>
        <p:txBody>
          <a:bodyPr/>
          <a:lstStyle/>
          <a:p>
            <a:endParaRPr lang="en-GB"/>
          </a:p>
        </p:txBody>
      </p:sp>
      <p:sp>
        <p:nvSpPr>
          <p:cNvPr id="74" name="AutoShape 74"/>
          <p:cNvSpPr/>
          <p:nvPr/>
        </p:nvSpPr>
        <p:spPr>
          <a:xfrm>
            <a:off x="7565008" y="7482582"/>
            <a:ext cx="814731" cy="1343495"/>
          </a:xfrm>
          <a:prstGeom prst="line">
            <a:avLst/>
          </a:prstGeom>
          <a:ln w="47625" cap="flat">
            <a:solidFill>
              <a:srgbClr val="FF0000"/>
            </a:solidFill>
            <a:prstDash val="solid"/>
            <a:headEnd type="none" w="sm" len="sm"/>
            <a:tailEnd type="none" w="sm" len="sm"/>
          </a:ln>
        </p:spPr>
        <p:txBody>
          <a:bodyPr/>
          <a:lstStyle/>
          <a:p>
            <a:endParaRPr lang="en-GB"/>
          </a:p>
        </p:txBody>
      </p:sp>
      <p:sp>
        <p:nvSpPr>
          <p:cNvPr id="75" name="AutoShape 75"/>
          <p:cNvSpPr/>
          <p:nvPr/>
        </p:nvSpPr>
        <p:spPr>
          <a:xfrm flipV="1">
            <a:off x="7565008" y="4804206"/>
            <a:ext cx="825827" cy="1346258"/>
          </a:xfrm>
          <a:prstGeom prst="line">
            <a:avLst/>
          </a:prstGeom>
          <a:ln w="47625" cap="flat">
            <a:solidFill>
              <a:srgbClr val="FF0000"/>
            </a:solidFill>
            <a:prstDash val="solid"/>
            <a:headEnd type="none" w="sm" len="sm"/>
            <a:tailEnd type="none" w="sm" len="sm"/>
          </a:ln>
        </p:spPr>
        <p:txBody>
          <a:bodyPr/>
          <a:lstStyle/>
          <a:p>
            <a:endParaRPr lang="en-GB"/>
          </a:p>
        </p:txBody>
      </p:sp>
      <p:sp>
        <p:nvSpPr>
          <p:cNvPr id="76" name="AutoShape 76"/>
          <p:cNvSpPr/>
          <p:nvPr/>
        </p:nvSpPr>
        <p:spPr>
          <a:xfrm>
            <a:off x="7566488" y="3473469"/>
            <a:ext cx="824347" cy="2637341"/>
          </a:xfrm>
          <a:prstGeom prst="line">
            <a:avLst/>
          </a:prstGeom>
          <a:ln w="47625" cap="flat">
            <a:solidFill>
              <a:srgbClr val="FF0000"/>
            </a:solidFill>
            <a:prstDash val="solid"/>
            <a:headEnd type="none" w="sm" len="sm"/>
            <a:tailEnd type="none" w="sm" len="sm"/>
          </a:ln>
        </p:spPr>
        <p:txBody>
          <a:bodyPr/>
          <a:lstStyle/>
          <a:p>
            <a:endParaRPr lang="en-GB"/>
          </a:p>
        </p:txBody>
      </p:sp>
      <p:sp>
        <p:nvSpPr>
          <p:cNvPr id="77" name="AutoShape 77"/>
          <p:cNvSpPr/>
          <p:nvPr/>
        </p:nvSpPr>
        <p:spPr>
          <a:xfrm flipV="1">
            <a:off x="7565008" y="3497602"/>
            <a:ext cx="814731" cy="1320743"/>
          </a:xfrm>
          <a:prstGeom prst="line">
            <a:avLst/>
          </a:prstGeom>
          <a:ln w="47625" cap="flat">
            <a:solidFill>
              <a:srgbClr val="FF0000"/>
            </a:solidFill>
            <a:prstDash val="solid"/>
            <a:headEnd type="none" w="sm" len="sm"/>
            <a:tailEnd type="none" w="sm" len="sm"/>
          </a:ln>
        </p:spPr>
        <p:txBody>
          <a:bodyPr/>
          <a:lstStyle/>
          <a:p>
            <a:endParaRPr lang="en-GB"/>
          </a:p>
        </p:txBody>
      </p:sp>
      <p:sp>
        <p:nvSpPr>
          <p:cNvPr id="78" name="TextBox 78"/>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4"/>
            <a:stretch>
              <a:fillRect l="-25363" t="-23128" r="-49588" b="-152995"/>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TextBox 10"/>
          <p:cNvSpPr txBox="1"/>
          <p:nvPr/>
        </p:nvSpPr>
        <p:spPr>
          <a:xfrm>
            <a:off x="6722507" y="2045151"/>
            <a:ext cx="4842986"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Greenhouse Effect</a:t>
            </a:r>
          </a:p>
        </p:txBody>
      </p:sp>
      <p:grpSp>
        <p:nvGrpSpPr>
          <p:cNvPr id="11" name="Group 11"/>
          <p:cNvGrpSpPr/>
          <p:nvPr/>
        </p:nvGrpSpPr>
        <p:grpSpPr>
          <a:xfrm>
            <a:off x="3408349" y="5904994"/>
            <a:ext cx="6093811" cy="609381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F9">
                <a:alpha val="37647"/>
              </a:srgbClr>
            </a:solidFill>
            <a:ln w="38100" cap="sq">
              <a:solidFill>
                <a:srgbClr val="010101">
                  <a:alpha val="37647"/>
                </a:srgbClr>
              </a:solidFill>
              <a:prstDash val="solid"/>
              <a:miter/>
            </a:ln>
          </p:spPr>
          <p:txBody>
            <a:bodyPr/>
            <a:lstStyle/>
            <a:p>
              <a:endParaRPr lang="en-GB"/>
            </a:p>
          </p:txBody>
        </p:sp>
        <p:sp>
          <p:nvSpPr>
            <p:cNvPr id="13" name="TextBox 13"/>
            <p:cNvSpPr txBox="1"/>
            <p:nvPr/>
          </p:nvSpPr>
          <p:spPr>
            <a:xfrm>
              <a:off x="76200" y="47625"/>
              <a:ext cx="660400" cy="688975"/>
            </a:xfrm>
            <a:prstGeom prst="rect">
              <a:avLst/>
            </a:prstGeom>
          </p:spPr>
          <p:txBody>
            <a:bodyPr lIns="41761" tIns="41761" rIns="41761" bIns="41761" rtlCol="0" anchor="ctr"/>
            <a:lstStyle/>
            <a:p>
              <a:pPr algn="ctr">
                <a:lnSpc>
                  <a:spcPts val="2240"/>
                </a:lnSpc>
              </a:pPr>
              <a:endParaRPr/>
            </a:p>
          </p:txBody>
        </p:sp>
      </p:grpSp>
      <p:sp>
        <p:nvSpPr>
          <p:cNvPr id="14" name="AutoShape 14"/>
          <p:cNvSpPr/>
          <p:nvPr/>
        </p:nvSpPr>
        <p:spPr>
          <a:xfrm>
            <a:off x="611124" y="8359440"/>
            <a:ext cx="3939337" cy="0"/>
          </a:xfrm>
          <a:prstGeom prst="line">
            <a:avLst/>
          </a:prstGeom>
          <a:ln w="142875" cap="flat">
            <a:solidFill>
              <a:srgbClr val="FAF255"/>
            </a:solidFill>
            <a:prstDash val="solid"/>
            <a:headEnd type="none" w="sm" len="sm"/>
            <a:tailEnd type="none" w="sm" len="sm"/>
          </a:ln>
        </p:spPr>
        <p:txBody>
          <a:bodyPr/>
          <a:lstStyle/>
          <a:p>
            <a:endParaRPr lang="en-GB"/>
          </a:p>
        </p:txBody>
      </p:sp>
      <p:sp>
        <p:nvSpPr>
          <p:cNvPr id="15" name="AutoShape 15"/>
          <p:cNvSpPr/>
          <p:nvPr/>
        </p:nvSpPr>
        <p:spPr>
          <a:xfrm>
            <a:off x="611124" y="7509738"/>
            <a:ext cx="3939337" cy="0"/>
          </a:xfrm>
          <a:prstGeom prst="line">
            <a:avLst/>
          </a:prstGeom>
          <a:ln w="142875" cap="flat">
            <a:solidFill>
              <a:srgbClr val="FAF255"/>
            </a:solidFill>
            <a:prstDash val="solid"/>
            <a:headEnd type="none" w="sm" len="sm"/>
            <a:tailEnd type="none" w="sm" len="sm"/>
          </a:ln>
        </p:spPr>
        <p:txBody>
          <a:bodyPr/>
          <a:lstStyle/>
          <a:p>
            <a:endParaRPr lang="en-GB"/>
          </a:p>
        </p:txBody>
      </p:sp>
      <p:sp>
        <p:nvSpPr>
          <p:cNvPr id="16" name="AutoShape 16"/>
          <p:cNvSpPr/>
          <p:nvPr/>
        </p:nvSpPr>
        <p:spPr>
          <a:xfrm>
            <a:off x="622683" y="9209142"/>
            <a:ext cx="3939337" cy="0"/>
          </a:xfrm>
          <a:prstGeom prst="line">
            <a:avLst/>
          </a:prstGeom>
          <a:ln w="142875" cap="flat">
            <a:solidFill>
              <a:srgbClr val="FAF255"/>
            </a:solidFill>
            <a:prstDash val="solid"/>
            <a:headEnd type="none" w="sm" len="sm"/>
            <a:tailEnd type="none" w="sm" len="sm"/>
          </a:ln>
        </p:spPr>
        <p:txBody>
          <a:bodyPr/>
          <a:lstStyle/>
          <a:p>
            <a:endParaRPr lang="en-GB"/>
          </a:p>
        </p:txBody>
      </p:sp>
      <p:sp>
        <p:nvSpPr>
          <p:cNvPr id="17" name="Freeform 17"/>
          <p:cNvSpPr/>
          <p:nvPr/>
        </p:nvSpPr>
        <p:spPr>
          <a:xfrm rot="110295">
            <a:off x="4044622" y="6503309"/>
            <a:ext cx="4821266" cy="4821266"/>
          </a:xfrm>
          <a:custGeom>
            <a:avLst/>
            <a:gdLst/>
            <a:ahLst/>
            <a:cxnLst/>
            <a:rect l="l" t="t" r="r" b="b"/>
            <a:pathLst>
              <a:path w="4821266" h="4821266">
                <a:moveTo>
                  <a:pt x="0" y="0"/>
                </a:moveTo>
                <a:lnTo>
                  <a:pt x="4821266" y="0"/>
                </a:lnTo>
                <a:lnTo>
                  <a:pt x="4821266" y="4821266"/>
                </a:lnTo>
                <a:lnTo>
                  <a:pt x="0" y="4821266"/>
                </a:lnTo>
                <a:lnTo>
                  <a:pt x="0" y="0"/>
                </a:lnTo>
                <a:close/>
              </a:path>
            </a:pathLst>
          </a:custGeom>
          <a:blipFill>
            <a:blip r:embed="rId6"/>
            <a:stretch>
              <a:fillRect/>
            </a:stretch>
          </a:blipFill>
        </p:spPr>
        <p:txBody>
          <a:bodyPr/>
          <a:lstStyle/>
          <a:p>
            <a:endParaRPr lang="en-GB"/>
          </a:p>
        </p:txBody>
      </p:sp>
      <p:sp>
        <p:nvSpPr>
          <p:cNvPr id="18" name="TextBox 18"/>
          <p:cNvSpPr txBox="1"/>
          <p:nvPr/>
        </p:nvSpPr>
        <p:spPr>
          <a:xfrm rot="1003806">
            <a:off x="6216328" y="6335640"/>
            <a:ext cx="2033647" cy="584933"/>
          </a:xfrm>
          <a:prstGeom prst="rect">
            <a:avLst/>
          </a:prstGeom>
        </p:spPr>
        <p:txBody>
          <a:bodyPr lIns="0" tIns="0" rIns="0" bIns="0" rtlCol="0" anchor="t">
            <a:prstTxWarp prst="textArchUp">
              <a:avLst/>
            </a:prstTxWarp>
            <a:spAutoFit/>
          </a:bodyPr>
          <a:lstStyle/>
          <a:p>
            <a:pPr algn="ctr">
              <a:lnSpc>
                <a:spcPts val="2301"/>
              </a:lnSpc>
            </a:pPr>
            <a:r>
              <a:rPr lang="en-US" sz="1644" dirty="0">
                <a:solidFill>
                  <a:srgbClr val="000000"/>
                </a:solidFill>
                <a:latin typeface="Montserrat Classic"/>
                <a:ea typeface="Montserrat Classic"/>
                <a:cs typeface="Montserrat Classic"/>
                <a:sym typeface="Montserrat Classic"/>
              </a:rPr>
              <a:t>Greenhouse Gasses</a:t>
            </a:r>
          </a:p>
        </p:txBody>
      </p:sp>
      <p:sp>
        <p:nvSpPr>
          <p:cNvPr id="19" name="Freeform 19"/>
          <p:cNvSpPr/>
          <p:nvPr/>
        </p:nvSpPr>
        <p:spPr>
          <a:xfrm>
            <a:off x="-579998" y="6205121"/>
            <a:ext cx="2616830" cy="5188378"/>
          </a:xfrm>
          <a:custGeom>
            <a:avLst/>
            <a:gdLst/>
            <a:ahLst/>
            <a:cxnLst/>
            <a:rect l="l" t="t" r="r" b="b"/>
            <a:pathLst>
              <a:path w="2616830" h="5188378">
                <a:moveTo>
                  <a:pt x="0" y="0"/>
                </a:moveTo>
                <a:lnTo>
                  <a:pt x="2616830" y="0"/>
                </a:lnTo>
                <a:lnTo>
                  <a:pt x="2616830" y="5188378"/>
                </a:lnTo>
                <a:lnTo>
                  <a:pt x="0" y="5188378"/>
                </a:lnTo>
                <a:lnTo>
                  <a:pt x="0" y="0"/>
                </a:lnTo>
                <a:close/>
              </a:path>
            </a:pathLst>
          </a:custGeom>
          <a:blipFill>
            <a:blip>
              <a:extLst>
                <a:ext uri="{96DAC541-7B7A-43D3-8B79-37D633B846F1}">
                  <asvg:svgBlip xmlns:asvg="http://schemas.microsoft.com/office/drawing/2016/SVG/main" r:embed="rId7"/>
                </a:ext>
              </a:extLst>
            </a:blip>
            <a:stretch>
              <a:fillRect l="-98269"/>
            </a:stretch>
          </a:blipFill>
        </p:spPr>
        <p:txBody>
          <a:bodyPr/>
          <a:lstStyle/>
          <a:p>
            <a:endParaRPr lang="en-GB"/>
          </a:p>
        </p:txBody>
      </p:sp>
      <p:sp>
        <p:nvSpPr>
          <p:cNvPr id="20" name="AutoShape 20"/>
          <p:cNvSpPr/>
          <p:nvPr/>
        </p:nvSpPr>
        <p:spPr>
          <a:xfrm flipV="1">
            <a:off x="3626628" y="7509738"/>
            <a:ext cx="923833" cy="442350"/>
          </a:xfrm>
          <a:prstGeom prst="line">
            <a:avLst/>
          </a:prstGeom>
          <a:ln w="142875" cap="flat">
            <a:solidFill>
              <a:srgbClr val="FAF255"/>
            </a:solidFill>
            <a:prstDash val="solid"/>
            <a:headEnd type="none" w="sm" len="sm"/>
            <a:tailEnd type="none" w="sm" len="sm"/>
          </a:ln>
        </p:spPr>
        <p:txBody>
          <a:bodyPr/>
          <a:lstStyle/>
          <a:p>
            <a:endParaRPr lang="en-GB"/>
          </a:p>
        </p:txBody>
      </p:sp>
      <p:sp>
        <p:nvSpPr>
          <p:cNvPr id="21" name="AutoShape 21"/>
          <p:cNvSpPr/>
          <p:nvPr/>
        </p:nvSpPr>
        <p:spPr>
          <a:xfrm flipV="1">
            <a:off x="3419697" y="8348378"/>
            <a:ext cx="746331" cy="457477"/>
          </a:xfrm>
          <a:prstGeom prst="line">
            <a:avLst/>
          </a:prstGeom>
          <a:ln w="142875" cap="flat">
            <a:solidFill>
              <a:srgbClr val="FAF255"/>
            </a:solidFill>
            <a:prstDash val="solid"/>
            <a:headEnd type="none" w="sm" len="sm"/>
            <a:tailEnd type="none" w="sm" len="sm"/>
          </a:ln>
        </p:spPr>
        <p:txBody>
          <a:bodyPr/>
          <a:lstStyle/>
          <a:p>
            <a:endParaRPr lang="en-GB"/>
          </a:p>
        </p:txBody>
      </p:sp>
      <p:sp>
        <p:nvSpPr>
          <p:cNvPr id="22" name="AutoShape 22"/>
          <p:cNvSpPr/>
          <p:nvPr/>
        </p:nvSpPr>
        <p:spPr>
          <a:xfrm flipV="1">
            <a:off x="3533851" y="9209142"/>
            <a:ext cx="487567" cy="448450"/>
          </a:xfrm>
          <a:prstGeom prst="line">
            <a:avLst/>
          </a:prstGeom>
          <a:ln w="142875" cap="flat">
            <a:solidFill>
              <a:srgbClr val="FAF255"/>
            </a:solidFill>
            <a:prstDash val="solid"/>
            <a:headEnd type="none" w="sm" len="sm"/>
            <a:tailEnd type="none" w="sm" len="sm"/>
          </a:ln>
        </p:spPr>
        <p:txBody>
          <a:bodyPr/>
          <a:lstStyle/>
          <a:p>
            <a:endParaRPr lang="en-GB"/>
          </a:p>
        </p:txBody>
      </p:sp>
      <p:sp>
        <p:nvSpPr>
          <p:cNvPr id="23" name="TextBox 23"/>
          <p:cNvSpPr txBox="1"/>
          <p:nvPr/>
        </p:nvSpPr>
        <p:spPr>
          <a:xfrm>
            <a:off x="334521" y="2780481"/>
            <a:ext cx="17611360" cy="1407795"/>
          </a:xfrm>
          <a:prstGeom prst="rect">
            <a:avLst/>
          </a:prstGeom>
        </p:spPr>
        <p:txBody>
          <a:bodyPr lIns="0" tIns="0" rIns="0" bIns="0" rtlCol="0" anchor="t">
            <a:spAutoFit/>
          </a:bodyPr>
          <a:lstStyle/>
          <a:p>
            <a:pPr algn="ctr">
              <a:lnSpc>
                <a:spcPts val="3780"/>
              </a:lnSpc>
            </a:pPr>
            <a:r>
              <a:rPr lang="en-US" sz="2700">
                <a:solidFill>
                  <a:srgbClr val="000000"/>
                </a:solidFill>
                <a:latin typeface="Montserrat Classic"/>
                <a:ea typeface="Montserrat Classic"/>
                <a:cs typeface="Montserrat Classic"/>
                <a:sym typeface="Montserrat Classic"/>
              </a:rPr>
              <a:t>The greenhouse effect is a natural process where certain gases in the Earth's atmosphere trap heat from the Sun, keeping the planet warm enough to support life. Without the greenhouse effect, Earth would be too cold to support life (average temperature would be around -18°C instead of +15°C).</a:t>
            </a:r>
          </a:p>
        </p:txBody>
      </p:sp>
      <p:sp>
        <p:nvSpPr>
          <p:cNvPr id="24" name="TextBox 24"/>
          <p:cNvSpPr txBox="1"/>
          <p:nvPr/>
        </p:nvSpPr>
        <p:spPr>
          <a:xfrm>
            <a:off x="9140201" y="5771644"/>
            <a:ext cx="9002718" cy="3789045"/>
          </a:xfrm>
          <a:prstGeom prst="rect">
            <a:avLst/>
          </a:prstGeom>
        </p:spPr>
        <p:txBody>
          <a:bodyPr lIns="0" tIns="0" rIns="0" bIns="0" rtlCol="0" anchor="t">
            <a:spAutoFit/>
          </a:bodyPr>
          <a:lstStyle/>
          <a:p>
            <a:pPr marL="582932" lvl="1" indent="-291466" algn="l">
              <a:lnSpc>
                <a:spcPts val="3780"/>
              </a:lnSpc>
              <a:buFont typeface="Arial"/>
              <a:buChar char="•"/>
            </a:pPr>
            <a:r>
              <a:rPr lang="en-US" sz="2700" dirty="0">
                <a:solidFill>
                  <a:srgbClr val="000000"/>
                </a:solidFill>
                <a:latin typeface="Montserrat Classic"/>
                <a:ea typeface="Montserrat Classic"/>
                <a:cs typeface="Montserrat Classic"/>
                <a:sym typeface="Montserrat Classic"/>
              </a:rPr>
              <a:t>Step 3: The Earth releases heat back toward space as infrared radiation.</a:t>
            </a:r>
          </a:p>
          <a:p>
            <a:pPr marL="582932" lvl="1" indent="-291466" algn="l">
              <a:lnSpc>
                <a:spcPts val="3780"/>
              </a:lnSpc>
              <a:buFont typeface="Arial"/>
              <a:buChar char="•"/>
            </a:pPr>
            <a:r>
              <a:rPr lang="en-US" sz="2700" dirty="0">
                <a:solidFill>
                  <a:srgbClr val="000000"/>
                </a:solidFill>
                <a:latin typeface="Montserrat Classic"/>
                <a:ea typeface="Montserrat Classic"/>
                <a:cs typeface="Montserrat Classic"/>
                <a:sym typeface="Montserrat Classic"/>
              </a:rPr>
              <a:t>Step 4: Greenhouse gases like carbon dioxide (CO₂), methane (CH₄), and water </a:t>
            </a:r>
            <a:r>
              <a:rPr lang="en-US" sz="2700" dirty="0" err="1">
                <a:solidFill>
                  <a:srgbClr val="000000"/>
                </a:solidFill>
                <a:latin typeface="Montserrat Classic"/>
                <a:ea typeface="Montserrat Classic"/>
                <a:cs typeface="Montserrat Classic"/>
                <a:sym typeface="Montserrat Classic"/>
              </a:rPr>
              <a:t>vapour</a:t>
            </a:r>
            <a:r>
              <a:rPr lang="en-US" sz="2700" dirty="0">
                <a:solidFill>
                  <a:srgbClr val="000000"/>
                </a:solidFill>
                <a:latin typeface="Montserrat Classic"/>
                <a:ea typeface="Montserrat Classic"/>
                <a:cs typeface="Montserrat Classic"/>
                <a:sym typeface="Montserrat Classic"/>
              </a:rPr>
              <a:t> trap some of this heat, keeping it in the atmosphere and causing the Earth's surface to heat up further, a process known</a:t>
            </a:r>
          </a:p>
          <a:p>
            <a:pPr algn="l">
              <a:lnSpc>
                <a:spcPts val="3780"/>
              </a:lnSpc>
            </a:pPr>
            <a:r>
              <a:rPr lang="en-US" sz="2700" dirty="0">
                <a:solidFill>
                  <a:srgbClr val="000000"/>
                </a:solidFill>
                <a:latin typeface="Montserrat Classic"/>
                <a:ea typeface="Montserrat Classic"/>
                <a:cs typeface="Montserrat Classic"/>
                <a:sym typeface="Montserrat Classic"/>
              </a:rPr>
              <a:t>       as global warming.</a:t>
            </a:r>
          </a:p>
        </p:txBody>
      </p:sp>
      <p:sp>
        <p:nvSpPr>
          <p:cNvPr id="25" name="Freeform 2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6" name="TextBox 26"/>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27" name="TextBox 27"/>
          <p:cNvSpPr txBox="1"/>
          <p:nvPr/>
        </p:nvSpPr>
        <p:spPr>
          <a:xfrm>
            <a:off x="4921351" y="4396740"/>
            <a:ext cx="13221568" cy="1407795"/>
          </a:xfrm>
          <a:prstGeom prst="rect">
            <a:avLst/>
          </a:prstGeom>
        </p:spPr>
        <p:txBody>
          <a:bodyPr lIns="0" tIns="0" rIns="0" bIns="0" rtlCol="0" anchor="t">
            <a:spAutoFit/>
          </a:bodyPr>
          <a:lstStyle/>
          <a:p>
            <a:pPr algn="l">
              <a:lnSpc>
                <a:spcPts val="3779"/>
              </a:lnSpc>
              <a:spcBef>
                <a:spcPct val="0"/>
              </a:spcBef>
            </a:pPr>
            <a:r>
              <a:rPr lang="en-US" sz="2700" b="1">
                <a:solidFill>
                  <a:srgbClr val="000000"/>
                </a:solidFill>
                <a:latin typeface="Montserrat Classic Bold"/>
                <a:ea typeface="Montserrat Classic Bold"/>
                <a:cs typeface="Montserrat Classic Bold"/>
                <a:sym typeface="Montserrat Classic Bold"/>
              </a:rPr>
              <a:t>How It Works</a:t>
            </a:r>
          </a:p>
          <a:p>
            <a:pPr marL="582930" lvl="1" indent="-291465" algn="just">
              <a:lnSpc>
                <a:spcPts val="3779"/>
              </a:lnSpc>
              <a:buFont typeface="Arial"/>
              <a:buChar char="•"/>
            </a:pPr>
            <a:r>
              <a:rPr lang="en-US" sz="2700">
                <a:solidFill>
                  <a:srgbClr val="000000"/>
                </a:solidFill>
                <a:latin typeface="Montserrat Classic"/>
                <a:ea typeface="Montserrat Classic"/>
                <a:cs typeface="Montserrat Classic"/>
                <a:sym typeface="Montserrat Classic"/>
              </a:rPr>
              <a:t>Step 1: The Sun’s energy reaches Earth as light and heat.</a:t>
            </a:r>
          </a:p>
          <a:p>
            <a:pPr marL="582930" lvl="1" indent="-291465" algn="just">
              <a:lnSpc>
                <a:spcPts val="3779"/>
              </a:lnSpc>
              <a:buFont typeface="Arial"/>
              <a:buChar char="•"/>
            </a:pPr>
            <a:r>
              <a:rPr lang="en-US" sz="2700">
                <a:solidFill>
                  <a:srgbClr val="000000"/>
                </a:solidFill>
                <a:latin typeface="Montserrat Classic"/>
                <a:ea typeface="Montserrat Classic"/>
                <a:cs typeface="Montserrat Classic"/>
                <a:sym typeface="Montserrat Classic"/>
              </a:rPr>
              <a:t>Step 2: Some of this energy is absorbed by the Earth’s surface, warming it.</a:t>
            </a:r>
          </a:p>
        </p:txBody>
      </p:sp>
      <p:sp>
        <p:nvSpPr>
          <p:cNvPr id="28" name="TextBox 28"/>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
        <p:nvSpPr>
          <p:cNvPr id="29" name="TextBox 28">
            <a:extLst>
              <a:ext uri="{FF2B5EF4-FFF2-40B4-BE49-F238E27FC236}">
                <a16:creationId xmlns:a16="http://schemas.microsoft.com/office/drawing/2014/main" id="{20175FEB-D99B-5F90-0517-715FE354F992}"/>
              </a:ext>
            </a:extLst>
          </p:cNvPr>
          <p:cNvSpPr txBox="1"/>
          <p:nvPr/>
        </p:nvSpPr>
        <p:spPr>
          <a:xfrm>
            <a:off x="1164225" y="7294970"/>
            <a:ext cx="1414149" cy="369332"/>
          </a:xfrm>
          <a:prstGeom prst="rect">
            <a:avLst/>
          </a:prstGeom>
          <a:noFill/>
        </p:spPr>
        <p:txBody>
          <a:bodyPr wrap="square" rtlCol="0">
            <a:spAutoFit/>
          </a:bodyPr>
          <a:lstStyle/>
          <a:p>
            <a:r>
              <a:rPr lang="en-GB" dirty="0">
                <a:latin typeface="Montserrat Classic" panose="020B0604020202020204" charset="0"/>
              </a:rPr>
              <a:t>Step 1</a:t>
            </a:r>
          </a:p>
        </p:txBody>
      </p:sp>
      <p:sp>
        <p:nvSpPr>
          <p:cNvPr id="30" name="TextBox 29">
            <a:extLst>
              <a:ext uri="{FF2B5EF4-FFF2-40B4-BE49-F238E27FC236}">
                <a16:creationId xmlns:a16="http://schemas.microsoft.com/office/drawing/2014/main" id="{6602F057-95EC-F77A-5CE4-4D0817C5EEE2}"/>
              </a:ext>
            </a:extLst>
          </p:cNvPr>
          <p:cNvSpPr txBox="1"/>
          <p:nvPr/>
        </p:nvSpPr>
        <p:spPr>
          <a:xfrm>
            <a:off x="3533851" y="7299661"/>
            <a:ext cx="1414149" cy="369332"/>
          </a:xfrm>
          <a:prstGeom prst="rect">
            <a:avLst/>
          </a:prstGeom>
          <a:noFill/>
        </p:spPr>
        <p:txBody>
          <a:bodyPr wrap="square" rtlCol="0">
            <a:spAutoFit/>
          </a:bodyPr>
          <a:lstStyle/>
          <a:p>
            <a:r>
              <a:rPr lang="en-GB" dirty="0">
                <a:latin typeface="Montserrat Classic" panose="020B0604020202020204" charset="0"/>
              </a:rPr>
              <a:t>Step 2</a:t>
            </a:r>
          </a:p>
        </p:txBody>
      </p:sp>
      <p:sp>
        <p:nvSpPr>
          <p:cNvPr id="31" name="TextBox 30">
            <a:extLst>
              <a:ext uri="{FF2B5EF4-FFF2-40B4-BE49-F238E27FC236}">
                <a16:creationId xmlns:a16="http://schemas.microsoft.com/office/drawing/2014/main" id="{9B34D1FD-6EDE-48B5-DBB5-0B0EECD9AC89}"/>
              </a:ext>
            </a:extLst>
          </p:cNvPr>
          <p:cNvSpPr txBox="1"/>
          <p:nvPr/>
        </p:nvSpPr>
        <p:spPr>
          <a:xfrm>
            <a:off x="4439695" y="7610198"/>
            <a:ext cx="1414149" cy="369332"/>
          </a:xfrm>
          <a:prstGeom prst="rect">
            <a:avLst/>
          </a:prstGeom>
          <a:noFill/>
        </p:spPr>
        <p:txBody>
          <a:bodyPr wrap="square" rtlCol="0">
            <a:spAutoFit/>
          </a:bodyPr>
          <a:lstStyle/>
          <a:p>
            <a:r>
              <a:rPr lang="en-GB" dirty="0">
                <a:latin typeface="Montserrat Classic" panose="020B0604020202020204" charset="0"/>
              </a:rPr>
              <a:t>Step 3</a:t>
            </a:r>
          </a:p>
        </p:txBody>
      </p:sp>
      <p:sp>
        <p:nvSpPr>
          <p:cNvPr id="33" name="TextBox 32">
            <a:extLst>
              <a:ext uri="{FF2B5EF4-FFF2-40B4-BE49-F238E27FC236}">
                <a16:creationId xmlns:a16="http://schemas.microsoft.com/office/drawing/2014/main" id="{F5107A92-E1C0-F088-CDC2-322C6A88FF39}"/>
              </a:ext>
            </a:extLst>
          </p:cNvPr>
          <p:cNvSpPr txBox="1"/>
          <p:nvPr/>
        </p:nvSpPr>
        <p:spPr>
          <a:xfrm>
            <a:off x="2989915" y="7928817"/>
            <a:ext cx="1414149" cy="369332"/>
          </a:xfrm>
          <a:prstGeom prst="rect">
            <a:avLst/>
          </a:prstGeom>
          <a:noFill/>
        </p:spPr>
        <p:txBody>
          <a:bodyPr wrap="square" rtlCol="0">
            <a:spAutoFit/>
          </a:bodyPr>
          <a:lstStyle/>
          <a:p>
            <a:r>
              <a:rPr lang="en-GB" dirty="0">
                <a:latin typeface="Montserrat Classic" panose="020B0604020202020204" charset="0"/>
              </a:rPr>
              <a:t>Step 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4"/>
            <a:stretch>
              <a:fillRect l="-25363" t="-23128" r="-49588" b="-152995"/>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3292534" y="4505906"/>
            <a:ext cx="11324828" cy="5652010"/>
          </a:xfrm>
          <a:custGeom>
            <a:avLst/>
            <a:gdLst/>
            <a:ahLst/>
            <a:cxnLst/>
            <a:rect l="l" t="t" r="r" b="b"/>
            <a:pathLst>
              <a:path w="11324828" h="5652010">
                <a:moveTo>
                  <a:pt x="0" y="0"/>
                </a:moveTo>
                <a:lnTo>
                  <a:pt x="11324828" y="0"/>
                </a:lnTo>
                <a:lnTo>
                  <a:pt x="11324828" y="5652010"/>
                </a:lnTo>
                <a:lnTo>
                  <a:pt x="0" y="5652010"/>
                </a:lnTo>
                <a:lnTo>
                  <a:pt x="0" y="0"/>
                </a:lnTo>
                <a:close/>
              </a:path>
            </a:pathLst>
          </a:custGeom>
          <a:blipFill>
            <a:blip r:embed="rId7"/>
            <a:stretch>
              <a:fillRect t="-7343" b="-104"/>
            </a:stretch>
          </a:blipFill>
        </p:spPr>
        <p:txBody>
          <a:bodyPr/>
          <a:lstStyle/>
          <a:p>
            <a:endParaRPr lang="en-GB"/>
          </a:p>
        </p:txBody>
      </p:sp>
      <p:sp>
        <p:nvSpPr>
          <p:cNvPr id="12" name="TextBox 12"/>
          <p:cNvSpPr txBox="1"/>
          <p:nvPr/>
        </p:nvSpPr>
        <p:spPr>
          <a:xfrm>
            <a:off x="6722507" y="2045151"/>
            <a:ext cx="4842986"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Greenhouse Effect</a:t>
            </a:r>
          </a:p>
        </p:txBody>
      </p:sp>
      <p:sp>
        <p:nvSpPr>
          <p:cNvPr id="13" name="TextBox 13"/>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4" name="TextBox 14"/>
          <p:cNvSpPr txBox="1"/>
          <p:nvPr/>
        </p:nvSpPr>
        <p:spPr>
          <a:xfrm>
            <a:off x="1297167" y="2754652"/>
            <a:ext cx="15693666" cy="1672308"/>
          </a:xfrm>
          <a:prstGeom prst="rect">
            <a:avLst/>
          </a:prstGeom>
        </p:spPr>
        <p:txBody>
          <a:bodyPr lIns="0" tIns="0" rIns="0" bIns="0" rtlCol="0" anchor="t">
            <a:spAutoFit/>
          </a:bodyPr>
          <a:lstStyle/>
          <a:p>
            <a:pPr algn="ctr">
              <a:lnSpc>
                <a:spcPts val="4425"/>
              </a:lnSpc>
            </a:pPr>
            <a:r>
              <a:rPr lang="en-US" sz="3161" b="1">
                <a:solidFill>
                  <a:srgbClr val="000000"/>
                </a:solidFill>
                <a:latin typeface="Montserrat Classic Bold"/>
                <a:ea typeface="Montserrat Classic Bold"/>
                <a:cs typeface="Montserrat Classic Bold"/>
                <a:sym typeface="Montserrat Classic Bold"/>
              </a:rPr>
              <a:t>TASK:</a:t>
            </a:r>
          </a:p>
          <a:p>
            <a:pPr algn="ctr">
              <a:lnSpc>
                <a:spcPts val="4425"/>
              </a:lnSpc>
              <a:spcBef>
                <a:spcPct val="0"/>
              </a:spcBef>
            </a:pPr>
            <a:r>
              <a:rPr lang="en-US" sz="3161">
                <a:solidFill>
                  <a:srgbClr val="000000"/>
                </a:solidFill>
                <a:latin typeface="Montserrat Classic"/>
                <a:ea typeface="Montserrat Classic"/>
                <a:cs typeface="Montserrat Classic"/>
                <a:sym typeface="Montserrat Classic"/>
              </a:rPr>
              <a:t>On your worksheet, explain why the greenhouse effect is necessary to support life on earth and fill the blanks on the process of the greenhouse effect:</a:t>
            </a:r>
          </a:p>
        </p:txBody>
      </p:sp>
      <p:sp>
        <p:nvSpPr>
          <p:cNvPr id="15" name="Freeform 15"/>
          <p:cNvSpPr/>
          <p:nvPr/>
        </p:nvSpPr>
        <p:spPr>
          <a:xfrm>
            <a:off x="15208872" y="4051997"/>
            <a:ext cx="2050428" cy="1508883"/>
          </a:xfrm>
          <a:custGeom>
            <a:avLst/>
            <a:gdLst/>
            <a:ahLst/>
            <a:cxnLst/>
            <a:rect l="l" t="t" r="r" b="b"/>
            <a:pathLst>
              <a:path w="2050428" h="1508883">
                <a:moveTo>
                  <a:pt x="0" y="0"/>
                </a:moveTo>
                <a:lnTo>
                  <a:pt x="2050428" y="0"/>
                </a:lnTo>
                <a:lnTo>
                  <a:pt x="2050428" y="1508884"/>
                </a:lnTo>
                <a:lnTo>
                  <a:pt x="0" y="1508884"/>
                </a:lnTo>
                <a:lnTo>
                  <a:pt x="0" y="0"/>
                </a:lnTo>
                <a:close/>
              </a:path>
            </a:pathLst>
          </a:custGeom>
          <a:blipFill>
            <a:blip r:embed="rId8"/>
            <a:stretch>
              <a:fillRect l="-175911" t="-49040" r="-45275" b="-101260"/>
            </a:stretch>
          </a:blipFill>
        </p:spPr>
        <p:txBody>
          <a:bodyPr/>
          <a:lstStyle/>
          <a:p>
            <a:endParaRPr lang="en-GB"/>
          </a:p>
        </p:txBody>
      </p:sp>
      <p:sp>
        <p:nvSpPr>
          <p:cNvPr id="16" name="TextBox 16"/>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2153438" y="1990880"/>
            <a:ext cx="13981125" cy="8144005"/>
          </a:xfrm>
          <a:custGeom>
            <a:avLst/>
            <a:gdLst/>
            <a:ahLst/>
            <a:cxnLst/>
            <a:rect l="l" t="t" r="r" b="b"/>
            <a:pathLst>
              <a:path w="13981125" h="8144005">
                <a:moveTo>
                  <a:pt x="0" y="0"/>
                </a:moveTo>
                <a:lnTo>
                  <a:pt x="13981124" y="0"/>
                </a:lnTo>
                <a:lnTo>
                  <a:pt x="13981124" y="8144005"/>
                </a:lnTo>
                <a:lnTo>
                  <a:pt x="0" y="8144005"/>
                </a:lnTo>
                <a:lnTo>
                  <a:pt x="0" y="0"/>
                </a:lnTo>
                <a:close/>
              </a:path>
            </a:pathLst>
          </a:custGeom>
          <a:blipFill>
            <a:blip r:embed="rId4"/>
            <a:stretch>
              <a:fillRect/>
            </a:stretch>
          </a:blipFill>
        </p:spPr>
        <p:txBody>
          <a:bodyPr/>
          <a:lstStyle/>
          <a:p>
            <a:endParaRPr lang="en-GB"/>
          </a:p>
        </p:txBody>
      </p:sp>
      <p:sp>
        <p:nvSpPr>
          <p:cNvPr id="9" name="Freeform 9"/>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2153438" y="1882216"/>
            <a:ext cx="2478828" cy="1193429"/>
          </a:xfrm>
          <a:custGeom>
            <a:avLst/>
            <a:gdLst/>
            <a:ahLst/>
            <a:cxnLst/>
            <a:rect l="l" t="t" r="r" b="b"/>
            <a:pathLst>
              <a:path w="2478828" h="1193429">
                <a:moveTo>
                  <a:pt x="0" y="0"/>
                </a:moveTo>
                <a:lnTo>
                  <a:pt x="2478828" y="0"/>
                </a:lnTo>
                <a:lnTo>
                  <a:pt x="2478828" y="1193429"/>
                </a:lnTo>
                <a:lnTo>
                  <a:pt x="0" y="1193429"/>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2" name="TextBox 12"/>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3785407" y="3720533"/>
            <a:ext cx="10612737" cy="6248249"/>
          </a:xfrm>
          <a:custGeom>
            <a:avLst/>
            <a:gdLst/>
            <a:ahLst/>
            <a:cxnLst/>
            <a:rect l="l" t="t" r="r" b="b"/>
            <a:pathLst>
              <a:path w="10612737" h="6248249">
                <a:moveTo>
                  <a:pt x="0" y="0"/>
                </a:moveTo>
                <a:lnTo>
                  <a:pt x="10612737" y="0"/>
                </a:lnTo>
                <a:lnTo>
                  <a:pt x="10612737" y="6248249"/>
                </a:lnTo>
                <a:lnTo>
                  <a:pt x="0" y="6248249"/>
                </a:lnTo>
                <a:lnTo>
                  <a:pt x="0" y="0"/>
                </a:lnTo>
                <a:close/>
              </a:path>
            </a:pathLst>
          </a:custGeom>
          <a:blipFill>
            <a:blip r:embed="rId7"/>
            <a:stretch>
              <a:fillRect/>
            </a:stretch>
          </a:blipFill>
        </p:spPr>
        <p:txBody>
          <a:bodyPr/>
          <a:lstStyle/>
          <a:p>
            <a:endParaRPr lang="en-GB"/>
          </a:p>
        </p:txBody>
      </p:sp>
      <p:sp>
        <p:nvSpPr>
          <p:cNvPr id="12" name="TextBox 12"/>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3" name="TextBox 13"/>
          <p:cNvSpPr txBox="1"/>
          <p:nvPr/>
        </p:nvSpPr>
        <p:spPr>
          <a:xfrm>
            <a:off x="3785407" y="2038700"/>
            <a:ext cx="10461368" cy="1630318"/>
          </a:xfrm>
          <a:prstGeom prst="rect">
            <a:avLst/>
          </a:prstGeom>
        </p:spPr>
        <p:txBody>
          <a:bodyPr lIns="0" tIns="0" rIns="0" bIns="0" rtlCol="0" anchor="t">
            <a:spAutoFit/>
          </a:bodyPr>
          <a:lstStyle/>
          <a:p>
            <a:pPr algn="ctr">
              <a:lnSpc>
                <a:spcPts val="4425"/>
              </a:lnSpc>
            </a:pPr>
            <a:r>
              <a:rPr lang="en-US" sz="3161" b="1" dirty="0">
                <a:solidFill>
                  <a:srgbClr val="000000"/>
                </a:solidFill>
                <a:latin typeface="Montserrat Classic Bold"/>
                <a:ea typeface="Montserrat Classic Bold"/>
                <a:cs typeface="Montserrat Classic Bold"/>
                <a:sym typeface="Montserrat Classic Bold"/>
              </a:rPr>
              <a:t>TASK:</a:t>
            </a:r>
          </a:p>
          <a:p>
            <a:pPr algn="ctr">
              <a:lnSpc>
                <a:spcPts val="4425"/>
              </a:lnSpc>
            </a:pPr>
            <a:r>
              <a:rPr lang="en-US" sz="3161" dirty="0">
                <a:solidFill>
                  <a:srgbClr val="000000"/>
                </a:solidFill>
                <a:latin typeface="Montserrat Classic"/>
                <a:ea typeface="Montserrat Classic"/>
                <a:cs typeface="Montserrat Classic"/>
                <a:sym typeface="Montserrat Classic"/>
              </a:rPr>
              <a:t>Write the label on the correct place on the diagram to explain the greenhouse effect </a:t>
            </a:r>
          </a:p>
        </p:txBody>
      </p:sp>
      <p:sp>
        <p:nvSpPr>
          <p:cNvPr id="14" name="Freeform 14"/>
          <p:cNvSpPr/>
          <p:nvPr/>
        </p:nvSpPr>
        <p:spPr>
          <a:xfrm>
            <a:off x="13678146" y="2810954"/>
            <a:ext cx="1599240" cy="1176860"/>
          </a:xfrm>
          <a:custGeom>
            <a:avLst/>
            <a:gdLst/>
            <a:ahLst/>
            <a:cxnLst/>
            <a:rect l="l" t="t" r="r" b="b"/>
            <a:pathLst>
              <a:path w="1599240" h="1176860">
                <a:moveTo>
                  <a:pt x="0" y="0"/>
                </a:moveTo>
                <a:lnTo>
                  <a:pt x="1599240" y="0"/>
                </a:lnTo>
                <a:lnTo>
                  <a:pt x="1599240" y="1176860"/>
                </a:lnTo>
                <a:lnTo>
                  <a:pt x="0" y="1176860"/>
                </a:lnTo>
                <a:lnTo>
                  <a:pt x="0" y="0"/>
                </a:lnTo>
                <a:close/>
              </a:path>
            </a:pathLst>
          </a:custGeom>
          <a:blipFill>
            <a:blip r:embed="rId8"/>
            <a:stretch>
              <a:fillRect l="-175911" t="-49040" r="-45275" b="-101260"/>
            </a:stretch>
          </a:blipFill>
        </p:spPr>
        <p:txBody>
          <a:bodyPr/>
          <a:lstStyle/>
          <a:p>
            <a:endParaRPr lang="en-GB"/>
          </a:p>
        </p:txBody>
      </p:sp>
      <p:sp>
        <p:nvSpPr>
          <p:cNvPr id="15" name="TextBox 15"/>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4"/>
            <a:stretch>
              <a:fillRect l="-25363" t="-23128" r="-49588" b="-152995"/>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836170" y="3432717"/>
            <a:ext cx="7739033" cy="6764261"/>
          </a:xfrm>
          <a:custGeom>
            <a:avLst/>
            <a:gdLst/>
            <a:ahLst/>
            <a:cxnLst/>
            <a:rect l="l" t="t" r="r" b="b"/>
            <a:pathLst>
              <a:path w="7739033" h="6764261">
                <a:moveTo>
                  <a:pt x="0" y="0"/>
                </a:moveTo>
                <a:lnTo>
                  <a:pt x="7739033" y="0"/>
                </a:lnTo>
                <a:lnTo>
                  <a:pt x="7739033" y="6764261"/>
                </a:lnTo>
                <a:lnTo>
                  <a:pt x="0" y="6764261"/>
                </a:lnTo>
                <a:lnTo>
                  <a:pt x="0" y="0"/>
                </a:lnTo>
                <a:close/>
              </a:path>
            </a:pathLst>
          </a:custGeom>
          <a:blipFill>
            <a:blip r:embed="rId7"/>
            <a:stretch>
              <a:fillRect l="-4115" t="-3047"/>
            </a:stretch>
          </a:blipFill>
        </p:spPr>
        <p:txBody>
          <a:bodyPr/>
          <a:lstStyle/>
          <a:p>
            <a:endParaRPr lang="en-GB"/>
          </a:p>
        </p:txBody>
      </p:sp>
      <p:sp>
        <p:nvSpPr>
          <p:cNvPr id="12" name="TextBox 12"/>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3" name="TextBox 13"/>
          <p:cNvSpPr txBox="1"/>
          <p:nvPr/>
        </p:nvSpPr>
        <p:spPr>
          <a:xfrm>
            <a:off x="5359658" y="20451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4" name="TextBox 14"/>
          <p:cNvSpPr txBox="1"/>
          <p:nvPr/>
        </p:nvSpPr>
        <p:spPr>
          <a:xfrm>
            <a:off x="9831535" y="4157372"/>
            <a:ext cx="6193614" cy="26574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Scientists use different types of evidence to study past and present climate patterns. These help us understand how Earth’s climate is changing over time.</a:t>
            </a:r>
          </a:p>
        </p:txBody>
      </p:sp>
      <p:sp>
        <p:nvSpPr>
          <p:cNvPr id="15" name="TextBox 15"/>
          <p:cNvSpPr txBox="1"/>
          <p:nvPr/>
        </p:nvSpPr>
        <p:spPr>
          <a:xfrm>
            <a:off x="6823412" y="2773587"/>
            <a:ext cx="4641175" cy="563880"/>
          </a:xfrm>
          <a:prstGeom prst="rect">
            <a:avLst/>
          </a:prstGeom>
        </p:spPr>
        <p:txBody>
          <a:bodyPr lIns="0" tIns="0" rIns="0" bIns="0" rtlCol="0" anchor="t">
            <a:spAutoFit/>
          </a:bodyPr>
          <a:lstStyle/>
          <a:p>
            <a:pPr algn="ctr">
              <a:lnSpc>
                <a:spcPts val="4620"/>
              </a:lnSpc>
              <a:spcBef>
                <a:spcPct val="0"/>
              </a:spcBef>
            </a:pPr>
            <a:r>
              <a:rPr lang="en-US" sz="3300" b="1">
                <a:solidFill>
                  <a:srgbClr val="000000"/>
                </a:solidFill>
                <a:latin typeface="Montserrat Classic Bold"/>
                <a:ea typeface="Montserrat Classic Bold"/>
                <a:cs typeface="Montserrat Classic Bold"/>
                <a:sym typeface="Montserrat Classic Bold"/>
              </a:rPr>
              <a:t>Temperature Records</a:t>
            </a:r>
          </a:p>
        </p:txBody>
      </p:sp>
      <p:sp>
        <p:nvSpPr>
          <p:cNvPr id="16" name="TextBox 16"/>
          <p:cNvSpPr txBox="1"/>
          <p:nvPr/>
        </p:nvSpPr>
        <p:spPr>
          <a:xfrm>
            <a:off x="9202918" y="7353152"/>
            <a:ext cx="7942659" cy="522605"/>
          </a:xfrm>
          <a:prstGeom prst="rect">
            <a:avLst/>
          </a:prstGeom>
        </p:spPr>
        <p:txBody>
          <a:bodyPr lIns="0" tIns="0" rIns="0" bIns="0" rtlCol="0" anchor="t">
            <a:spAutoFit/>
          </a:bodyPr>
          <a:lstStyle/>
          <a:p>
            <a:pPr algn="ctr">
              <a:lnSpc>
                <a:spcPts val="4270"/>
              </a:lnSpc>
              <a:spcBef>
                <a:spcPct val="0"/>
              </a:spcBef>
            </a:pPr>
            <a:r>
              <a:rPr lang="en-US" sz="3050">
                <a:solidFill>
                  <a:srgbClr val="000000"/>
                </a:solidFill>
                <a:latin typeface="Montserrat Classic"/>
                <a:ea typeface="Montserrat Classic"/>
                <a:cs typeface="Montserrat Classic"/>
                <a:sym typeface="Montserrat Classic"/>
              </a:rPr>
              <a:t>What trend do you observe in the graph ?</a:t>
            </a:r>
          </a:p>
        </p:txBody>
      </p:sp>
      <p:sp>
        <p:nvSpPr>
          <p:cNvPr id="17" name="TextBox 17"/>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4" name="Freeform 14"/>
          <p:cNvSpPr/>
          <p:nvPr/>
        </p:nvSpPr>
        <p:spPr>
          <a:xfrm>
            <a:off x="482946" y="7047176"/>
            <a:ext cx="3055628" cy="2654577"/>
          </a:xfrm>
          <a:custGeom>
            <a:avLst/>
            <a:gdLst/>
            <a:ahLst/>
            <a:cxnLst/>
            <a:rect l="l" t="t" r="r" b="b"/>
            <a:pathLst>
              <a:path w="3055628" h="2654577">
                <a:moveTo>
                  <a:pt x="0" y="0"/>
                </a:moveTo>
                <a:lnTo>
                  <a:pt x="3055627" y="0"/>
                </a:lnTo>
                <a:lnTo>
                  <a:pt x="3055627" y="2654576"/>
                </a:lnTo>
                <a:lnTo>
                  <a:pt x="0" y="265457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TextBox 15"/>
          <p:cNvSpPr txBox="1"/>
          <p:nvPr/>
        </p:nvSpPr>
        <p:spPr>
          <a:xfrm>
            <a:off x="752477" y="2562144"/>
            <a:ext cx="3871004" cy="1094742"/>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Starter:  </a:t>
            </a:r>
          </a:p>
        </p:txBody>
      </p:sp>
      <p:sp>
        <p:nvSpPr>
          <p:cNvPr id="16" name="TextBox 16"/>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7" name="TextBox 17"/>
          <p:cNvSpPr txBox="1"/>
          <p:nvPr/>
        </p:nvSpPr>
        <p:spPr>
          <a:xfrm>
            <a:off x="2704000" y="4519521"/>
            <a:ext cx="13016196" cy="1384301"/>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Montserrat Classic"/>
                <a:ea typeface="Montserrat Classic"/>
                <a:cs typeface="Montserrat Classic"/>
                <a:sym typeface="Montserrat Classic"/>
              </a:rPr>
              <a:t>On whiteboards, create a mind map of words that come to mind when you think of Climate Change</a:t>
            </a:r>
          </a:p>
        </p:txBody>
      </p:sp>
      <p:sp>
        <p:nvSpPr>
          <p:cNvPr id="18" name="Freeform 18"/>
          <p:cNvSpPr/>
          <p:nvPr/>
        </p:nvSpPr>
        <p:spPr>
          <a:xfrm>
            <a:off x="4089767" y="7144190"/>
            <a:ext cx="3572483" cy="2460548"/>
          </a:xfrm>
          <a:custGeom>
            <a:avLst/>
            <a:gdLst/>
            <a:ahLst/>
            <a:cxnLst/>
            <a:rect l="l" t="t" r="r" b="b"/>
            <a:pathLst>
              <a:path w="3572483" h="2460548">
                <a:moveTo>
                  <a:pt x="0" y="0"/>
                </a:moveTo>
                <a:lnTo>
                  <a:pt x="3572483" y="0"/>
                </a:lnTo>
                <a:lnTo>
                  <a:pt x="3572483" y="2460548"/>
                </a:lnTo>
                <a:lnTo>
                  <a:pt x="0" y="24605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9" name="Freeform 19"/>
          <p:cNvSpPr/>
          <p:nvPr/>
        </p:nvSpPr>
        <p:spPr>
          <a:xfrm>
            <a:off x="7559061" y="6984550"/>
            <a:ext cx="3445154" cy="2756123"/>
          </a:xfrm>
          <a:custGeom>
            <a:avLst/>
            <a:gdLst/>
            <a:ahLst/>
            <a:cxnLst/>
            <a:rect l="l" t="t" r="r" b="b"/>
            <a:pathLst>
              <a:path w="3445154" h="2756123">
                <a:moveTo>
                  <a:pt x="0" y="0"/>
                </a:moveTo>
                <a:lnTo>
                  <a:pt x="3445154" y="0"/>
                </a:lnTo>
                <a:lnTo>
                  <a:pt x="3445154" y="2756123"/>
                </a:lnTo>
                <a:lnTo>
                  <a:pt x="0" y="275612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a:off x="11328067" y="7328603"/>
            <a:ext cx="2259064" cy="2276135"/>
          </a:xfrm>
          <a:custGeom>
            <a:avLst/>
            <a:gdLst/>
            <a:ahLst/>
            <a:cxnLst/>
            <a:rect l="l" t="t" r="r" b="b"/>
            <a:pathLst>
              <a:path w="3012085" h="3034846">
                <a:moveTo>
                  <a:pt x="0" y="0"/>
                </a:moveTo>
                <a:lnTo>
                  <a:pt x="3012085" y="0"/>
                </a:lnTo>
                <a:lnTo>
                  <a:pt x="3012085" y="3034847"/>
                </a:lnTo>
                <a:lnTo>
                  <a:pt x="0" y="3034847"/>
                </a:lnTo>
                <a:lnTo>
                  <a:pt x="0" y="0"/>
                </a:lnTo>
                <a:close/>
              </a:path>
            </a:pathLst>
          </a:custGeom>
          <a:blipFill>
            <a:blip r:embed="rId9"/>
            <a:stretch>
              <a:fillRect/>
            </a:stretch>
          </a:blipFill>
        </p:spPr>
        <p:txBody>
          <a:bodyPr/>
          <a:lstStyle/>
          <a:p>
            <a:endParaRPr lang="en-GB"/>
          </a:p>
        </p:txBody>
      </p:sp>
      <p:sp>
        <p:nvSpPr>
          <p:cNvPr id="23" name="TextBox 23"/>
          <p:cNvSpPr txBox="1"/>
          <p:nvPr/>
        </p:nvSpPr>
        <p:spPr>
          <a:xfrm>
            <a:off x="17038506" y="142015"/>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
        <p:nvSpPr>
          <p:cNvPr id="24" name="Freeform 19">
            <a:extLst>
              <a:ext uri="{FF2B5EF4-FFF2-40B4-BE49-F238E27FC236}">
                <a16:creationId xmlns:a16="http://schemas.microsoft.com/office/drawing/2014/main" id="{7F5B3978-B771-D546-50CD-D0D0D02E271F}"/>
              </a:ext>
            </a:extLst>
          </p:cNvPr>
          <p:cNvSpPr/>
          <p:nvPr/>
        </p:nvSpPr>
        <p:spPr>
          <a:xfrm rot="942371">
            <a:off x="14401696" y="6480653"/>
            <a:ext cx="3102387" cy="2319986"/>
          </a:xfrm>
          <a:custGeom>
            <a:avLst/>
            <a:gdLst/>
            <a:ahLst/>
            <a:cxnLst/>
            <a:rect l="l" t="t" r="r" b="b"/>
            <a:pathLst>
              <a:path w="2477381" h="2019065">
                <a:moveTo>
                  <a:pt x="0" y="0"/>
                </a:moveTo>
                <a:lnTo>
                  <a:pt x="2477381" y="0"/>
                </a:lnTo>
                <a:lnTo>
                  <a:pt x="2477381" y="2019066"/>
                </a:lnTo>
                <a:lnTo>
                  <a:pt x="0" y="2019066"/>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0" name="TextBox 10"/>
          <p:cNvSpPr txBox="1"/>
          <p:nvPr/>
        </p:nvSpPr>
        <p:spPr>
          <a:xfrm>
            <a:off x="5359658" y="20451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1" name="TextBox 11"/>
          <p:cNvSpPr txBox="1"/>
          <p:nvPr/>
        </p:nvSpPr>
        <p:spPr>
          <a:xfrm>
            <a:off x="1668577" y="3340008"/>
            <a:ext cx="14010171" cy="1407795"/>
          </a:xfrm>
          <a:prstGeom prst="rect">
            <a:avLst/>
          </a:prstGeom>
        </p:spPr>
        <p:txBody>
          <a:bodyPr lIns="0" tIns="0" rIns="0" bIns="0" rtlCol="0" anchor="t">
            <a:spAutoFit/>
          </a:bodyPr>
          <a:lstStyle/>
          <a:p>
            <a:pPr algn="ctr">
              <a:lnSpc>
                <a:spcPts val="3780"/>
              </a:lnSpc>
              <a:spcBef>
                <a:spcPct val="0"/>
              </a:spcBef>
            </a:pPr>
            <a:r>
              <a:rPr lang="en-US" sz="2700">
                <a:solidFill>
                  <a:srgbClr val="000000"/>
                </a:solidFill>
                <a:latin typeface="Montserrat Classic"/>
                <a:ea typeface="Montserrat Classic"/>
                <a:cs typeface="Montserrat Classic"/>
                <a:sym typeface="Montserrat Classic"/>
              </a:rPr>
              <a:t>Scientists have been recording global temperatures since 1850.</a:t>
            </a:r>
          </a:p>
          <a:p>
            <a:pPr algn="ctr">
              <a:lnSpc>
                <a:spcPts val="3780"/>
              </a:lnSpc>
              <a:spcBef>
                <a:spcPct val="0"/>
              </a:spcBef>
            </a:pPr>
            <a:r>
              <a:rPr lang="en-US" sz="2700">
                <a:solidFill>
                  <a:srgbClr val="000000"/>
                </a:solidFill>
                <a:latin typeface="Montserrat Classic"/>
                <a:ea typeface="Montserrat Classic"/>
                <a:cs typeface="Montserrat Classic"/>
                <a:sym typeface="Montserrat Classic"/>
              </a:rPr>
              <a:t>While early records are less complete, temperature data from the past 50 years is highly accurate and reliable.</a:t>
            </a:r>
          </a:p>
        </p:txBody>
      </p:sp>
      <p:sp>
        <p:nvSpPr>
          <p:cNvPr id="12" name="TextBox 12"/>
          <p:cNvSpPr txBox="1"/>
          <p:nvPr/>
        </p:nvSpPr>
        <p:spPr>
          <a:xfrm>
            <a:off x="6823412" y="2747553"/>
            <a:ext cx="4641175" cy="563880"/>
          </a:xfrm>
          <a:prstGeom prst="rect">
            <a:avLst/>
          </a:prstGeom>
        </p:spPr>
        <p:txBody>
          <a:bodyPr lIns="0" tIns="0" rIns="0" bIns="0" rtlCol="0" anchor="t">
            <a:spAutoFit/>
          </a:bodyPr>
          <a:lstStyle/>
          <a:p>
            <a:pPr algn="ctr">
              <a:lnSpc>
                <a:spcPts val="4620"/>
              </a:lnSpc>
              <a:spcBef>
                <a:spcPct val="0"/>
              </a:spcBef>
            </a:pPr>
            <a:r>
              <a:rPr lang="en-US" sz="3300" b="1">
                <a:solidFill>
                  <a:srgbClr val="000000"/>
                </a:solidFill>
                <a:latin typeface="Montserrat Classic Bold"/>
                <a:ea typeface="Montserrat Classic Bold"/>
                <a:cs typeface="Montserrat Classic Bold"/>
                <a:sym typeface="Montserrat Classic Bold"/>
              </a:rPr>
              <a:t>Temperature Records</a:t>
            </a:r>
          </a:p>
        </p:txBody>
      </p:sp>
      <p:grpSp>
        <p:nvGrpSpPr>
          <p:cNvPr id="13" name="Group 13"/>
          <p:cNvGrpSpPr/>
          <p:nvPr/>
        </p:nvGrpSpPr>
        <p:grpSpPr>
          <a:xfrm>
            <a:off x="142859" y="5114395"/>
            <a:ext cx="6680553" cy="4764011"/>
            <a:chOff x="0" y="0"/>
            <a:chExt cx="8907404" cy="6352014"/>
          </a:xfrm>
        </p:grpSpPr>
        <p:grpSp>
          <p:nvGrpSpPr>
            <p:cNvPr id="14" name="Group 14"/>
            <p:cNvGrpSpPr/>
            <p:nvPr/>
          </p:nvGrpSpPr>
          <p:grpSpPr>
            <a:xfrm>
              <a:off x="0" y="0"/>
              <a:ext cx="8907404" cy="6352014"/>
              <a:chOff x="0" y="0"/>
              <a:chExt cx="1759487" cy="1254719"/>
            </a:xfrm>
          </p:grpSpPr>
          <p:sp>
            <p:nvSpPr>
              <p:cNvPr id="15" name="Freeform 15"/>
              <p:cNvSpPr/>
              <p:nvPr/>
            </p:nvSpPr>
            <p:spPr>
              <a:xfrm>
                <a:off x="0" y="0"/>
                <a:ext cx="1759487" cy="1254719"/>
              </a:xfrm>
              <a:custGeom>
                <a:avLst/>
                <a:gdLst/>
                <a:ahLst/>
                <a:cxnLst/>
                <a:rect l="l" t="t" r="r" b="b"/>
                <a:pathLst>
                  <a:path w="1759487" h="1254719">
                    <a:moveTo>
                      <a:pt x="59103" y="0"/>
                    </a:moveTo>
                    <a:lnTo>
                      <a:pt x="1700385" y="0"/>
                    </a:lnTo>
                    <a:cubicBezTo>
                      <a:pt x="1733026" y="0"/>
                      <a:pt x="1759487" y="26461"/>
                      <a:pt x="1759487" y="59103"/>
                    </a:cubicBezTo>
                    <a:lnTo>
                      <a:pt x="1759487" y="1195616"/>
                    </a:lnTo>
                    <a:cubicBezTo>
                      <a:pt x="1759487" y="1211291"/>
                      <a:pt x="1753260" y="1226324"/>
                      <a:pt x="1742176" y="1237408"/>
                    </a:cubicBezTo>
                    <a:cubicBezTo>
                      <a:pt x="1731093" y="1248492"/>
                      <a:pt x="1716060" y="1254719"/>
                      <a:pt x="1700385" y="1254719"/>
                    </a:cubicBezTo>
                    <a:lnTo>
                      <a:pt x="59103" y="1254719"/>
                    </a:lnTo>
                    <a:cubicBezTo>
                      <a:pt x="26461" y="1254719"/>
                      <a:pt x="0" y="1228258"/>
                      <a:pt x="0" y="1195616"/>
                    </a:cubicBezTo>
                    <a:lnTo>
                      <a:pt x="0" y="59103"/>
                    </a:lnTo>
                    <a:cubicBezTo>
                      <a:pt x="0" y="43428"/>
                      <a:pt x="6227" y="28395"/>
                      <a:pt x="17311" y="17311"/>
                    </a:cubicBezTo>
                    <a:cubicBezTo>
                      <a:pt x="28395" y="6227"/>
                      <a:pt x="43428" y="0"/>
                      <a:pt x="59103" y="0"/>
                    </a:cubicBezTo>
                    <a:close/>
                  </a:path>
                </a:pathLst>
              </a:custGeom>
              <a:solidFill>
                <a:srgbClr val="BBDEFB"/>
              </a:solidFill>
              <a:ln w="66675" cap="rnd">
                <a:solidFill>
                  <a:srgbClr val="1C78B6"/>
                </a:solidFill>
                <a:prstDash val="solid"/>
                <a:round/>
              </a:ln>
            </p:spPr>
            <p:txBody>
              <a:bodyPr/>
              <a:lstStyle/>
              <a:p>
                <a:endParaRPr lang="en-GB"/>
              </a:p>
            </p:txBody>
          </p:sp>
          <p:sp>
            <p:nvSpPr>
              <p:cNvPr id="16" name="TextBox 16"/>
              <p:cNvSpPr txBox="1"/>
              <p:nvPr/>
            </p:nvSpPr>
            <p:spPr>
              <a:xfrm>
                <a:off x="0" y="-47625"/>
                <a:ext cx="1759487" cy="1302344"/>
              </a:xfrm>
              <a:prstGeom prst="rect">
                <a:avLst/>
              </a:prstGeom>
            </p:spPr>
            <p:txBody>
              <a:bodyPr lIns="50800" tIns="50800" rIns="50800" bIns="50800" rtlCol="0" anchor="ctr"/>
              <a:lstStyle/>
              <a:p>
                <a:pPr algn="ctr">
                  <a:lnSpc>
                    <a:spcPts val="2856"/>
                  </a:lnSpc>
                </a:pPr>
                <a:endParaRPr/>
              </a:p>
            </p:txBody>
          </p:sp>
        </p:grpSp>
        <p:sp>
          <p:nvSpPr>
            <p:cNvPr id="17" name="TextBox 17"/>
            <p:cNvSpPr txBox="1"/>
            <p:nvPr/>
          </p:nvSpPr>
          <p:spPr>
            <a:xfrm>
              <a:off x="327947" y="223594"/>
              <a:ext cx="8579457" cy="5905923"/>
            </a:xfrm>
            <a:prstGeom prst="rect">
              <a:avLst/>
            </a:prstGeom>
          </p:spPr>
          <p:txBody>
            <a:bodyPr lIns="0" tIns="0" rIns="0" bIns="0" rtlCol="0" anchor="t">
              <a:spAutoFit/>
            </a:bodyPr>
            <a:lstStyle/>
            <a:p>
              <a:pPr algn="l">
                <a:lnSpc>
                  <a:spcPts val="3920"/>
                </a:lnSpc>
                <a:spcBef>
                  <a:spcPct val="0"/>
                </a:spcBef>
              </a:pPr>
              <a:r>
                <a:rPr lang="en-US" sz="2800" b="1">
                  <a:solidFill>
                    <a:srgbClr val="000000"/>
                  </a:solidFill>
                  <a:latin typeface="Montserrat Classic Bold"/>
                  <a:ea typeface="Montserrat Classic Bold"/>
                  <a:cs typeface="Montserrat Classic Bold"/>
                  <a:sym typeface="Montserrat Classic Bold"/>
                </a:rPr>
                <a:t>What Do Temperature Records Show?</a:t>
              </a:r>
            </a:p>
            <a:p>
              <a:pPr algn="l">
                <a:lnSpc>
                  <a:spcPts val="3920"/>
                </a:lnSpc>
                <a:spcBef>
                  <a:spcPct val="0"/>
                </a:spcBef>
              </a:pPr>
              <a:r>
                <a:rPr lang="en-US" sz="2800">
                  <a:solidFill>
                    <a:srgbClr val="000000"/>
                  </a:solidFill>
                  <a:latin typeface="Montserrat Classic"/>
                  <a:ea typeface="Montserrat Classic"/>
                  <a:cs typeface="Montserrat Classic"/>
                  <a:sym typeface="Montserrat Classic"/>
                </a:rPr>
                <a:t>A steady increase in global average temperatures over the past century.</a:t>
              </a:r>
            </a:p>
            <a:p>
              <a:pPr algn="l">
                <a:lnSpc>
                  <a:spcPts val="3920"/>
                </a:lnSpc>
                <a:spcBef>
                  <a:spcPct val="0"/>
                </a:spcBef>
              </a:pPr>
              <a:r>
                <a:rPr lang="en-US" sz="2800">
                  <a:solidFill>
                    <a:srgbClr val="000000"/>
                  </a:solidFill>
                  <a:latin typeface="Montserrat Classic"/>
                  <a:ea typeface="Montserrat Classic"/>
                  <a:cs typeface="Montserrat Classic"/>
                  <a:sym typeface="Montserrat Classic"/>
                </a:rPr>
                <a:t>The last few decades have seen some of the hottest years on record, with global temperatures now around 1°C higher than pre-industrial levels.</a:t>
              </a:r>
            </a:p>
          </p:txBody>
        </p:sp>
      </p:grpSp>
      <p:grpSp>
        <p:nvGrpSpPr>
          <p:cNvPr id="18" name="Group 18"/>
          <p:cNvGrpSpPr/>
          <p:nvPr/>
        </p:nvGrpSpPr>
        <p:grpSpPr>
          <a:xfrm>
            <a:off x="7204161" y="5114395"/>
            <a:ext cx="10857863" cy="4764011"/>
            <a:chOff x="0" y="0"/>
            <a:chExt cx="14477150" cy="6352014"/>
          </a:xfrm>
        </p:grpSpPr>
        <p:grpSp>
          <p:nvGrpSpPr>
            <p:cNvPr id="19" name="Group 19"/>
            <p:cNvGrpSpPr/>
            <p:nvPr/>
          </p:nvGrpSpPr>
          <p:grpSpPr>
            <a:xfrm>
              <a:off x="0" y="0"/>
              <a:ext cx="14477150" cy="6352014"/>
              <a:chOff x="0" y="0"/>
              <a:chExt cx="2859684" cy="1254719"/>
            </a:xfrm>
          </p:grpSpPr>
          <p:sp>
            <p:nvSpPr>
              <p:cNvPr id="20" name="Freeform 20"/>
              <p:cNvSpPr/>
              <p:nvPr/>
            </p:nvSpPr>
            <p:spPr>
              <a:xfrm>
                <a:off x="0" y="0"/>
                <a:ext cx="2859684" cy="1254719"/>
              </a:xfrm>
              <a:custGeom>
                <a:avLst/>
                <a:gdLst/>
                <a:ahLst/>
                <a:cxnLst/>
                <a:rect l="l" t="t" r="r" b="b"/>
                <a:pathLst>
                  <a:path w="2859684" h="1254719">
                    <a:moveTo>
                      <a:pt x="36364" y="0"/>
                    </a:moveTo>
                    <a:lnTo>
                      <a:pt x="2823320" y="0"/>
                    </a:lnTo>
                    <a:cubicBezTo>
                      <a:pt x="2843403" y="0"/>
                      <a:pt x="2859684" y="16281"/>
                      <a:pt x="2859684" y="36364"/>
                    </a:cubicBezTo>
                    <a:lnTo>
                      <a:pt x="2859684" y="1218355"/>
                    </a:lnTo>
                    <a:cubicBezTo>
                      <a:pt x="2859684" y="1238438"/>
                      <a:pt x="2843403" y="1254719"/>
                      <a:pt x="2823320" y="1254719"/>
                    </a:cubicBezTo>
                    <a:lnTo>
                      <a:pt x="36364" y="1254719"/>
                    </a:lnTo>
                    <a:cubicBezTo>
                      <a:pt x="16281" y="1254719"/>
                      <a:pt x="0" y="1238438"/>
                      <a:pt x="0" y="1218355"/>
                    </a:cubicBezTo>
                    <a:lnTo>
                      <a:pt x="0" y="36364"/>
                    </a:lnTo>
                    <a:cubicBezTo>
                      <a:pt x="0" y="16281"/>
                      <a:pt x="16281" y="0"/>
                      <a:pt x="36364" y="0"/>
                    </a:cubicBezTo>
                    <a:close/>
                  </a:path>
                </a:pathLst>
              </a:custGeom>
              <a:solidFill>
                <a:srgbClr val="BBDEFB"/>
              </a:solidFill>
              <a:ln w="57150" cap="rnd">
                <a:solidFill>
                  <a:srgbClr val="1C78B6"/>
                </a:solidFill>
                <a:prstDash val="solid"/>
                <a:round/>
              </a:ln>
            </p:spPr>
            <p:txBody>
              <a:bodyPr/>
              <a:lstStyle/>
              <a:p>
                <a:endParaRPr lang="en-GB"/>
              </a:p>
            </p:txBody>
          </p:sp>
          <p:sp>
            <p:nvSpPr>
              <p:cNvPr id="21" name="TextBox 21"/>
              <p:cNvSpPr txBox="1"/>
              <p:nvPr/>
            </p:nvSpPr>
            <p:spPr>
              <a:xfrm>
                <a:off x="0" y="-57150"/>
                <a:ext cx="2859684" cy="1311869"/>
              </a:xfrm>
              <a:prstGeom prst="rect">
                <a:avLst/>
              </a:prstGeom>
            </p:spPr>
            <p:txBody>
              <a:bodyPr lIns="50800" tIns="50800" rIns="50800" bIns="50800" rtlCol="0" anchor="ctr"/>
              <a:lstStyle/>
              <a:p>
                <a:pPr algn="ctr">
                  <a:lnSpc>
                    <a:spcPts val="2716"/>
                  </a:lnSpc>
                </a:pPr>
                <a:endParaRPr/>
              </a:p>
            </p:txBody>
          </p:sp>
        </p:grpSp>
        <p:sp>
          <p:nvSpPr>
            <p:cNvPr id="22" name="TextBox 22"/>
            <p:cNvSpPr txBox="1"/>
            <p:nvPr/>
          </p:nvSpPr>
          <p:spPr>
            <a:xfrm>
              <a:off x="176946" y="223594"/>
              <a:ext cx="14062950" cy="5905923"/>
            </a:xfrm>
            <a:prstGeom prst="rect">
              <a:avLst/>
            </a:prstGeom>
          </p:spPr>
          <p:txBody>
            <a:bodyPr lIns="0" tIns="0" rIns="0" bIns="0" rtlCol="0" anchor="t">
              <a:spAutoFit/>
            </a:bodyPr>
            <a:lstStyle/>
            <a:p>
              <a:pPr algn="l">
                <a:lnSpc>
                  <a:spcPts val="3920"/>
                </a:lnSpc>
              </a:pPr>
              <a:r>
                <a:rPr lang="en-US" sz="2800" b="1">
                  <a:solidFill>
                    <a:srgbClr val="000000"/>
                  </a:solidFill>
                  <a:latin typeface="Montserrat Classic Bold"/>
                  <a:ea typeface="Montserrat Classic Bold"/>
                  <a:cs typeface="Montserrat Classic Bold"/>
                  <a:sym typeface="Montserrat Classic Bold"/>
                </a:rPr>
                <a:t>Why Are They Important?</a:t>
              </a:r>
            </a:p>
            <a:p>
              <a:pPr marL="604521" lvl="1" indent="-302261" algn="l">
                <a:lnSpc>
                  <a:spcPts val="3920"/>
                </a:lnSpc>
                <a:buFont typeface="Arial"/>
                <a:buChar char="•"/>
              </a:pPr>
              <a:r>
                <a:rPr lang="en-US" sz="2800">
                  <a:solidFill>
                    <a:srgbClr val="000000"/>
                  </a:solidFill>
                  <a:latin typeface="Montserrat Classic"/>
                  <a:ea typeface="Montserrat Classic"/>
                  <a:cs typeface="Montserrat Classic"/>
                  <a:sym typeface="Montserrat Classic"/>
                </a:rPr>
                <a:t>Long-Term Trends: Even though records only go back 170 years, they show a clear trend of warming.</a:t>
              </a:r>
            </a:p>
            <a:p>
              <a:pPr marL="604521" lvl="1" indent="-302261" algn="l">
                <a:lnSpc>
                  <a:spcPts val="3920"/>
                </a:lnSpc>
                <a:buFont typeface="Arial"/>
                <a:buChar char="•"/>
              </a:pPr>
              <a:r>
                <a:rPr lang="en-US" sz="2800">
                  <a:solidFill>
                    <a:srgbClr val="000000"/>
                  </a:solidFill>
                  <a:latin typeface="Montserrat Classic"/>
                  <a:ea typeface="Montserrat Classic"/>
                  <a:cs typeface="Montserrat Classic"/>
                  <a:sym typeface="Montserrat Classic"/>
                </a:rPr>
                <a:t>Human Impact: The rapid rise in temperature aligns with increased greenhouse gas emissions from human activities.</a:t>
              </a:r>
            </a:p>
            <a:p>
              <a:pPr marL="604521" lvl="1" indent="-302261" algn="l">
                <a:lnSpc>
                  <a:spcPts val="3920"/>
                </a:lnSpc>
                <a:buFont typeface="Arial"/>
                <a:buChar char="•"/>
              </a:pPr>
              <a:r>
                <a:rPr lang="en-US" sz="2800">
                  <a:solidFill>
                    <a:srgbClr val="000000"/>
                  </a:solidFill>
                  <a:latin typeface="Montserrat Classic"/>
                  <a:ea typeface="Montserrat Classic"/>
                  <a:cs typeface="Montserrat Classic"/>
                  <a:sym typeface="Montserrat Classic"/>
                </a:rPr>
                <a:t>Real-Time Data: Unlike other evidence (e.g., ice cores or tree rings), temperature records provide ongoing, up-to-date information about current climate changes.</a:t>
              </a:r>
            </a:p>
          </p:txBody>
        </p:sp>
      </p:grpSp>
      <p:sp>
        <p:nvSpPr>
          <p:cNvPr id="23" name="Freeform 23"/>
          <p:cNvSpPr/>
          <p:nvPr/>
        </p:nvSpPr>
        <p:spPr>
          <a:xfrm>
            <a:off x="15226358" y="1909130"/>
            <a:ext cx="2032942" cy="2957006"/>
          </a:xfrm>
          <a:custGeom>
            <a:avLst/>
            <a:gdLst/>
            <a:ahLst/>
            <a:cxnLst/>
            <a:rect l="l" t="t" r="r" b="b"/>
            <a:pathLst>
              <a:path w="2032942" h="2957006">
                <a:moveTo>
                  <a:pt x="0" y="0"/>
                </a:moveTo>
                <a:lnTo>
                  <a:pt x="2032942" y="0"/>
                </a:lnTo>
                <a:lnTo>
                  <a:pt x="2032942" y="2957006"/>
                </a:lnTo>
                <a:lnTo>
                  <a:pt x="0" y="295700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4" name="TextBox 24"/>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5226358" y="1909130"/>
            <a:ext cx="2032942" cy="2957006"/>
          </a:xfrm>
          <a:custGeom>
            <a:avLst/>
            <a:gdLst/>
            <a:ahLst/>
            <a:cxnLst/>
            <a:rect l="l" t="t" r="r" b="b"/>
            <a:pathLst>
              <a:path w="2032942" h="2957006">
                <a:moveTo>
                  <a:pt x="0" y="0"/>
                </a:moveTo>
                <a:lnTo>
                  <a:pt x="2032942" y="0"/>
                </a:lnTo>
                <a:lnTo>
                  <a:pt x="2032942" y="2957006"/>
                </a:lnTo>
                <a:lnTo>
                  <a:pt x="0" y="295700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TextBox 10"/>
          <p:cNvSpPr txBox="1"/>
          <p:nvPr/>
        </p:nvSpPr>
        <p:spPr>
          <a:xfrm>
            <a:off x="3634911" y="3996645"/>
            <a:ext cx="11018177" cy="1672308"/>
          </a:xfrm>
          <a:prstGeom prst="rect">
            <a:avLst/>
          </a:prstGeom>
        </p:spPr>
        <p:txBody>
          <a:bodyPr lIns="0" tIns="0" rIns="0" bIns="0" rtlCol="0" anchor="t">
            <a:spAutoFit/>
          </a:bodyPr>
          <a:lstStyle/>
          <a:p>
            <a:pPr algn="ctr">
              <a:lnSpc>
                <a:spcPts val="4425"/>
              </a:lnSpc>
            </a:pPr>
            <a:r>
              <a:rPr lang="en-US" sz="3161" b="1">
                <a:solidFill>
                  <a:srgbClr val="000000"/>
                </a:solidFill>
                <a:latin typeface="Montserrat Classic Bold"/>
                <a:ea typeface="Montserrat Classic Bold"/>
                <a:cs typeface="Montserrat Classic Bold"/>
                <a:sym typeface="Montserrat Classic Bold"/>
              </a:rPr>
              <a:t>TASK:</a:t>
            </a:r>
          </a:p>
          <a:p>
            <a:pPr algn="ctr">
              <a:lnSpc>
                <a:spcPts val="4425"/>
              </a:lnSpc>
              <a:spcBef>
                <a:spcPct val="0"/>
              </a:spcBef>
            </a:pPr>
            <a:r>
              <a:rPr lang="en-US" sz="3161">
                <a:solidFill>
                  <a:srgbClr val="000000"/>
                </a:solidFill>
                <a:latin typeface="Montserrat Classic"/>
                <a:ea typeface="Montserrat Classic"/>
                <a:cs typeface="Montserrat Classic"/>
                <a:sym typeface="Montserrat Classic"/>
              </a:rPr>
              <a:t>On your worksheet, explain what temperature records show and why they are important </a:t>
            </a:r>
          </a:p>
        </p:txBody>
      </p:sp>
      <p:sp>
        <p:nvSpPr>
          <p:cNvPr id="11" name="Freeform 11"/>
          <p:cNvSpPr/>
          <p:nvPr/>
        </p:nvSpPr>
        <p:spPr>
          <a:xfrm>
            <a:off x="3493371" y="6078528"/>
            <a:ext cx="11301259" cy="2161366"/>
          </a:xfrm>
          <a:custGeom>
            <a:avLst/>
            <a:gdLst/>
            <a:ahLst/>
            <a:cxnLst/>
            <a:rect l="l" t="t" r="r" b="b"/>
            <a:pathLst>
              <a:path w="11301259" h="2161366">
                <a:moveTo>
                  <a:pt x="0" y="0"/>
                </a:moveTo>
                <a:lnTo>
                  <a:pt x="11301258" y="0"/>
                </a:lnTo>
                <a:lnTo>
                  <a:pt x="11301258" y="2161365"/>
                </a:lnTo>
                <a:lnTo>
                  <a:pt x="0" y="2161365"/>
                </a:lnTo>
                <a:lnTo>
                  <a:pt x="0" y="0"/>
                </a:lnTo>
                <a:close/>
              </a:path>
            </a:pathLst>
          </a:custGeom>
          <a:blipFill>
            <a:blip r:embed="rId6"/>
            <a:stretch>
              <a:fillRect/>
            </a:stretch>
          </a:blipFill>
        </p:spPr>
        <p:txBody>
          <a:bodyPr/>
          <a:lstStyle/>
          <a:p>
            <a:endParaRPr lang="en-GB"/>
          </a:p>
        </p:txBody>
      </p:sp>
      <p:sp>
        <p:nvSpPr>
          <p:cNvPr id="12" name="Freeform 12"/>
          <p:cNvSpPr/>
          <p:nvPr/>
        </p:nvSpPr>
        <p:spPr>
          <a:xfrm flipH="1">
            <a:off x="2468156" y="4866136"/>
            <a:ext cx="2050428" cy="1508883"/>
          </a:xfrm>
          <a:custGeom>
            <a:avLst/>
            <a:gdLst/>
            <a:ahLst/>
            <a:cxnLst/>
            <a:rect l="l" t="t" r="r" b="b"/>
            <a:pathLst>
              <a:path w="2050428" h="1508883">
                <a:moveTo>
                  <a:pt x="2050429" y="0"/>
                </a:moveTo>
                <a:lnTo>
                  <a:pt x="0" y="0"/>
                </a:lnTo>
                <a:lnTo>
                  <a:pt x="0" y="1508884"/>
                </a:lnTo>
                <a:lnTo>
                  <a:pt x="2050429" y="1508884"/>
                </a:lnTo>
                <a:lnTo>
                  <a:pt x="2050429" y="0"/>
                </a:lnTo>
                <a:close/>
              </a:path>
            </a:pathLst>
          </a:custGeom>
          <a:blipFill>
            <a:blip r:embed="rId7"/>
            <a:stretch>
              <a:fillRect l="-175911" t="-49040" r="-45275" b="-101260"/>
            </a:stretch>
          </a:blipFill>
        </p:spPr>
        <p:txBody>
          <a:bodyPr/>
          <a:lstStyle/>
          <a:p>
            <a:endParaRPr lang="en-GB"/>
          </a:p>
        </p:txBody>
      </p:sp>
      <p:sp>
        <p:nvSpPr>
          <p:cNvPr id="13" name="TextBox 13"/>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4" name="TextBox 14"/>
          <p:cNvSpPr txBox="1"/>
          <p:nvPr/>
        </p:nvSpPr>
        <p:spPr>
          <a:xfrm>
            <a:off x="5359658" y="20451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5" name="TextBox 15"/>
          <p:cNvSpPr txBox="1"/>
          <p:nvPr/>
        </p:nvSpPr>
        <p:spPr>
          <a:xfrm>
            <a:off x="6823412" y="2747553"/>
            <a:ext cx="4641175" cy="563880"/>
          </a:xfrm>
          <a:prstGeom prst="rect">
            <a:avLst/>
          </a:prstGeom>
        </p:spPr>
        <p:txBody>
          <a:bodyPr lIns="0" tIns="0" rIns="0" bIns="0" rtlCol="0" anchor="t">
            <a:spAutoFit/>
          </a:bodyPr>
          <a:lstStyle/>
          <a:p>
            <a:pPr algn="ctr">
              <a:lnSpc>
                <a:spcPts val="4620"/>
              </a:lnSpc>
              <a:spcBef>
                <a:spcPct val="0"/>
              </a:spcBef>
            </a:pPr>
            <a:r>
              <a:rPr lang="en-US" sz="3300" b="1">
                <a:solidFill>
                  <a:srgbClr val="000000"/>
                </a:solidFill>
                <a:latin typeface="Montserrat Classic Bold"/>
                <a:ea typeface="Montserrat Classic Bold"/>
                <a:cs typeface="Montserrat Classic Bold"/>
                <a:sym typeface="Montserrat Classic Bold"/>
              </a:rPr>
              <a:t>Temperature Records</a:t>
            </a:r>
          </a:p>
        </p:txBody>
      </p:sp>
      <p:sp>
        <p:nvSpPr>
          <p:cNvPr id="16" name="TextBox 16"/>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60753" y="2742381"/>
            <a:ext cx="7249308" cy="7249308"/>
          </a:xfrm>
          <a:custGeom>
            <a:avLst/>
            <a:gdLst/>
            <a:ahLst/>
            <a:cxnLst/>
            <a:rect l="l" t="t" r="r" b="b"/>
            <a:pathLst>
              <a:path w="7249308" h="7249308">
                <a:moveTo>
                  <a:pt x="0" y="0"/>
                </a:moveTo>
                <a:lnTo>
                  <a:pt x="7249308" y="0"/>
                </a:lnTo>
                <a:lnTo>
                  <a:pt x="7249308" y="7249308"/>
                </a:lnTo>
                <a:lnTo>
                  <a:pt x="0" y="7249308"/>
                </a:lnTo>
                <a:lnTo>
                  <a:pt x="0" y="0"/>
                </a:lnTo>
                <a:close/>
              </a:path>
            </a:pathLst>
          </a:custGeom>
          <a:blipFill>
            <a:blip r:embed="rId4"/>
            <a:stretch>
              <a:fillRect/>
            </a:stretch>
          </a:blipFill>
        </p:spPr>
        <p:txBody>
          <a:bodyPr/>
          <a:lstStyle/>
          <a:p>
            <a:endParaRPr lang="en-GB"/>
          </a:p>
        </p:txBody>
      </p:sp>
      <p:sp>
        <p:nvSpPr>
          <p:cNvPr id="9" name="TextBox 9"/>
          <p:cNvSpPr txBox="1"/>
          <p:nvPr/>
        </p:nvSpPr>
        <p:spPr>
          <a:xfrm>
            <a:off x="4338547" y="9755165"/>
            <a:ext cx="3023889"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Tree Rings by Gabriella Aguilar from Getty Images</a:t>
            </a:r>
          </a:p>
        </p:txBody>
      </p:sp>
      <p:sp>
        <p:nvSpPr>
          <p:cNvPr id="10" name="Freeform 10"/>
          <p:cNvSpPr/>
          <p:nvPr/>
        </p:nvSpPr>
        <p:spPr>
          <a:xfrm>
            <a:off x="-335138" y="6353135"/>
            <a:ext cx="4543319" cy="4543319"/>
          </a:xfrm>
          <a:custGeom>
            <a:avLst/>
            <a:gdLst/>
            <a:ahLst/>
            <a:cxnLst/>
            <a:rect l="l" t="t" r="r" b="b"/>
            <a:pathLst>
              <a:path w="4543319" h="4543319">
                <a:moveTo>
                  <a:pt x="0" y="0"/>
                </a:moveTo>
                <a:lnTo>
                  <a:pt x="4543319" y="0"/>
                </a:lnTo>
                <a:lnTo>
                  <a:pt x="4543319" y="4543319"/>
                </a:lnTo>
                <a:lnTo>
                  <a:pt x="0" y="4543319"/>
                </a:lnTo>
                <a:lnTo>
                  <a:pt x="0" y="0"/>
                </a:lnTo>
                <a:close/>
              </a:path>
            </a:pathLst>
          </a:custGeom>
          <a:blipFill>
            <a:blip r:embed="rId5"/>
            <a:stretch>
              <a:fillRect/>
            </a:stretch>
          </a:blipFill>
        </p:spPr>
        <p:txBody>
          <a:bodyPr/>
          <a:lstStyle/>
          <a:p>
            <a:endParaRPr lang="en-GB"/>
          </a:p>
        </p:txBody>
      </p:sp>
      <p:sp>
        <p:nvSpPr>
          <p:cNvPr id="11" name="Freeform 11"/>
          <p:cNvSpPr/>
          <p:nvPr/>
        </p:nvSpPr>
        <p:spPr>
          <a:xfrm>
            <a:off x="0" y="6962589"/>
            <a:ext cx="4338547" cy="3324411"/>
          </a:xfrm>
          <a:custGeom>
            <a:avLst/>
            <a:gdLst/>
            <a:ahLst/>
            <a:cxnLst/>
            <a:rect l="l" t="t" r="r" b="b"/>
            <a:pathLst>
              <a:path w="4338547" h="3324411">
                <a:moveTo>
                  <a:pt x="0" y="0"/>
                </a:moveTo>
                <a:lnTo>
                  <a:pt x="4338547" y="0"/>
                </a:lnTo>
                <a:lnTo>
                  <a:pt x="4338547" y="3324411"/>
                </a:lnTo>
                <a:lnTo>
                  <a:pt x="0" y="3324411"/>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945942" y="9935571"/>
            <a:ext cx="1347157"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Tree Ring by Billion Photos</a:t>
            </a:r>
          </a:p>
        </p:txBody>
      </p:sp>
      <p:sp>
        <p:nvSpPr>
          <p:cNvPr id="13" name="Freeform 13"/>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14" name="TextBox 14"/>
          <p:cNvSpPr txBox="1"/>
          <p:nvPr/>
        </p:nvSpPr>
        <p:spPr>
          <a:xfrm>
            <a:off x="7362436" y="3222405"/>
            <a:ext cx="10858889" cy="7154446"/>
          </a:xfrm>
          <a:prstGeom prst="rect">
            <a:avLst/>
          </a:prstGeom>
        </p:spPr>
        <p:txBody>
          <a:bodyPr lIns="0" tIns="0" rIns="0" bIns="0" rtlCol="0" anchor="t">
            <a:spAutoFit/>
          </a:bodyPr>
          <a:lstStyle/>
          <a:p>
            <a:pPr algn="ctr">
              <a:lnSpc>
                <a:spcPts val="4053"/>
              </a:lnSpc>
              <a:spcBef>
                <a:spcPct val="0"/>
              </a:spcBef>
            </a:pPr>
            <a:r>
              <a:rPr lang="en-US" sz="2895">
                <a:solidFill>
                  <a:srgbClr val="000000"/>
                </a:solidFill>
                <a:latin typeface="Montserrat Classic"/>
                <a:ea typeface="Montserrat Classic"/>
                <a:cs typeface="Montserrat Classic"/>
                <a:sym typeface="Montserrat Classic"/>
              </a:rPr>
              <a:t>Trees grow a new ring each year, and their thickness reveals past climate conditions. </a:t>
            </a:r>
          </a:p>
          <a:p>
            <a:pPr algn="ctr">
              <a:lnSpc>
                <a:spcPts val="4053"/>
              </a:lnSpc>
              <a:spcBef>
                <a:spcPct val="0"/>
              </a:spcBef>
            </a:pPr>
            <a:endParaRPr lang="en-US" sz="2895">
              <a:solidFill>
                <a:srgbClr val="000000"/>
              </a:solidFill>
              <a:latin typeface="Montserrat Classic"/>
              <a:ea typeface="Montserrat Classic"/>
              <a:cs typeface="Montserrat Classic"/>
              <a:sym typeface="Montserrat Classic"/>
            </a:endParaRPr>
          </a:p>
          <a:p>
            <a:pPr algn="ctr">
              <a:lnSpc>
                <a:spcPts val="4053"/>
              </a:lnSpc>
              <a:spcBef>
                <a:spcPct val="0"/>
              </a:spcBef>
            </a:pPr>
            <a:endParaRPr lang="en-US" sz="2895">
              <a:solidFill>
                <a:srgbClr val="000000"/>
              </a:solidFill>
              <a:latin typeface="Montserrat Classic"/>
              <a:ea typeface="Montserrat Classic"/>
              <a:cs typeface="Montserrat Classic"/>
              <a:sym typeface="Montserrat Classic"/>
            </a:endParaRPr>
          </a:p>
          <a:p>
            <a:pPr algn="ctr">
              <a:lnSpc>
                <a:spcPts val="4053"/>
              </a:lnSpc>
              <a:spcBef>
                <a:spcPct val="0"/>
              </a:spcBef>
            </a:pPr>
            <a:endParaRPr lang="en-US" sz="2895">
              <a:solidFill>
                <a:srgbClr val="000000"/>
              </a:solidFill>
              <a:latin typeface="Montserrat Classic"/>
              <a:ea typeface="Montserrat Classic"/>
              <a:cs typeface="Montserrat Classic"/>
              <a:sym typeface="Montserrat Classic"/>
            </a:endParaRPr>
          </a:p>
          <a:p>
            <a:pPr algn="ctr">
              <a:lnSpc>
                <a:spcPts val="4053"/>
              </a:lnSpc>
              <a:spcBef>
                <a:spcPct val="0"/>
              </a:spcBef>
            </a:pPr>
            <a:r>
              <a:rPr lang="en-US" sz="2895" b="1">
                <a:solidFill>
                  <a:srgbClr val="000000"/>
                </a:solidFill>
                <a:latin typeface="Montserrat Classic Bold"/>
                <a:ea typeface="Montserrat Classic Bold"/>
                <a:cs typeface="Montserrat Classic Bold"/>
                <a:sym typeface="Montserrat Classic Bold"/>
              </a:rPr>
              <a:t>What Can Tree Rings Tell Us?</a:t>
            </a:r>
          </a:p>
          <a:p>
            <a:pPr algn="ctr">
              <a:lnSpc>
                <a:spcPts val="4053"/>
              </a:lnSpc>
              <a:spcBef>
                <a:spcPct val="0"/>
              </a:spcBef>
            </a:pPr>
            <a:r>
              <a:rPr lang="en-US" sz="2895">
                <a:solidFill>
                  <a:srgbClr val="000000"/>
                </a:solidFill>
                <a:latin typeface="Montserrat Classic"/>
                <a:ea typeface="Montserrat Classic"/>
                <a:cs typeface="Montserrat Classic"/>
                <a:sym typeface="Montserrat Classic"/>
              </a:rPr>
              <a:t>By studying tree rings, scientists can:</a:t>
            </a:r>
          </a:p>
          <a:p>
            <a:pPr marL="625152" lvl="1" indent="-312576" algn="l">
              <a:lnSpc>
                <a:spcPts val="4053"/>
              </a:lnSpc>
              <a:buFont typeface="Arial"/>
              <a:buChar char="•"/>
            </a:pPr>
            <a:r>
              <a:rPr lang="en-US" sz="2895">
                <a:solidFill>
                  <a:srgbClr val="000000"/>
                </a:solidFill>
                <a:latin typeface="Montserrat Classic"/>
                <a:ea typeface="Montserrat Classic"/>
                <a:cs typeface="Montserrat Classic"/>
                <a:sym typeface="Montserrat Classic"/>
              </a:rPr>
              <a:t>Determine the age of a tree by counting its rings.</a:t>
            </a:r>
          </a:p>
          <a:p>
            <a:pPr marL="625152" lvl="1" indent="-312576" algn="l">
              <a:lnSpc>
                <a:spcPts val="4053"/>
              </a:lnSpc>
              <a:buFont typeface="Arial"/>
              <a:buChar char="•"/>
            </a:pPr>
            <a:r>
              <a:rPr lang="en-US" sz="2895">
                <a:solidFill>
                  <a:srgbClr val="000000"/>
                </a:solidFill>
                <a:latin typeface="Montserrat Classic"/>
                <a:ea typeface="Montserrat Classic"/>
                <a:cs typeface="Montserrat Classic"/>
                <a:sym typeface="Montserrat Classic"/>
              </a:rPr>
              <a:t>Analyse the climate conditions during each year of the tree's life.</a:t>
            </a:r>
          </a:p>
          <a:p>
            <a:pPr marL="625152" lvl="1" indent="-312576" algn="l">
              <a:lnSpc>
                <a:spcPts val="4053"/>
              </a:lnSpc>
              <a:buFont typeface="Arial"/>
              <a:buChar char="•"/>
            </a:pPr>
            <a:r>
              <a:rPr lang="en-US" sz="2895">
                <a:solidFill>
                  <a:srgbClr val="000000"/>
                </a:solidFill>
                <a:latin typeface="Montserrat Classic"/>
                <a:ea typeface="Montserrat Classic"/>
                <a:cs typeface="Montserrat Classic"/>
                <a:sym typeface="Montserrat Classic"/>
              </a:rPr>
              <a:t>Track climate data for up to </a:t>
            </a:r>
            <a:r>
              <a:rPr lang="en-US" sz="2895" b="1">
                <a:solidFill>
                  <a:srgbClr val="000000"/>
                </a:solidFill>
                <a:latin typeface="Montserrat Classic Bold"/>
                <a:ea typeface="Montserrat Classic Bold"/>
                <a:cs typeface="Montserrat Classic Bold"/>
                <a:sym typeface="Montserrat Classic Bold"/>
              </a:rPr>
              <a:t>10,000 years</a:t>
            </a:r>
            <a:r>
              <a:rPr lang="en-US" sz="2895">
                <a:solidFill>
                  <a:srgbClr val="000000"/>
                </a:solidFill>
                <a:latin typeface="Montserrat Classic"/>
                <a:ea typeface="Montserrat Classic"/>
                <a:cs typeface="Montserrat Classic"/>
                <a:sym typeface="Montserrat Classic"/>
              </a:rPr>
              <a:t>, providing insights into long-term                                                                                climate patterns.</a:t>
            </a:r>
          </a:p>
          <a:p>
            <a:pPr algn="ctr">
              <a:lnSpc>
                <a:spcPts val="4053"/>
              </a:lnSpc>
              <a:spcBef>
                <a:spcPct val="0"/>
              </a:spcBef>
            </a:pPr>
            <a:endParaRPr lang="en-US" sz="2895">
              <a:solidFill>
                <a:srgbClr val="000000"/>
              </a:solidFill>
              <a:latin typeface="Montserrat Classic"/>
              <a:ea typeface="Montserrat Classic"/>
              <a:cs typeface="Montserrat Classic"/>
              <a:sym typeface="Montserrat Classic"/>
            </a:endParaRPr>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6" name="Freeform 1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7" name="TextBox 17"/>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8" name="TextBox 18"/>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9" name="TextBox 19"/>
          <p:cNvSpPr txBox="1"/>
          <p:nvPr/>
        </p:nvSpPr>
        <p:spPr>
          <a:xfrm>
            <a:off x="11225540" y="2667605"/>
            <a:ext cx="3405604" cy="555461"/>
          </a:xfrm>
          <a:prstGeom prst="rect">
            <a:avLst/>
          </a:prstGeom>
        </p:spPr>
        <p:txBody>
          <a:bodyPr wrap="square" lIns="0" tIns="0" rIns="0" bIns="0" rtlCol="0" anchor="t">
            <a:spAutoFit/>
          </a:bodyPr>
          <a:lstStyle/>
          <a:p>
            <a:pPr algn="ctr">
              <a:lnSpc>
                <a:spcPts val="4829"/>
              </a:lnSpc>
            </a:pPr>
            <a:r>
              <a:rPr lang="en-US" sz="3449" b="1" dirty="0">
                <a:solidFill>
                  <a:srgbClr val="000000"/>
                </a:solidFill>
                <a:latin typeface="Montserrat Classic Bold"/>
                <a:ea typeface="Montserrat Classic Bold"/>
                <a:cs typeface="Montserrat Classic Bold"/>
                <a:sym typeface="Montserrat Classic Bold"/>
              </a:rPr>
              <a:t>Tree Rings</a:t>
            </a:r>
          </a:p>
        </p:txBody>
      </p:sp>
      <p:grpSp>
        <p:nvGrpSpPr>
          <p:cNvPr id="20" name="Group 20"/>
          <p:cNvGrpSpPr/>
          <p:nvPr/>
        </p:nvGrpSpPr>
        <p:grpSpPr>
          <a:xfrm>
            <a:off x="6070974" y="4110500"/>
            <a:ext cx="5999508" cy="1642268"/>
            <a:chOff x="-119192" y="-337542"/>
            <a:chExt cx="7999344" cy="2189689"/>
          </a:xfrm>
        </p:grpSpPr>
        <p:grpSp>
          <p:nvGrpSpPr>
            <p:cNvPr id="21" name="Group 21"/>
            <p:cNvGrpSpPr/>
            <p:nvPr/>
          </p:nvGrpSpPr>
          <p:grpSpPr>
            <a:xfrm>
              <a:off x="-119192" y="-337542"/>
              <a:ext cx="7999344" cy="2189689"/>
              <a:chOff x="-23544" y="-66675"/>
              <a:chExt cx="1580117" cy="432531"/>
            </a:xfrm>
          </p:grpSpPr>
          <p:sp>
            <p:nvSpPr>
              <p:cNvPr id="22" name="Freeform 22"/>
              <p:cNvSpPr/>
              <p:nvPr/>
            </p:nvSpPr>
            <p:spPr>
              <a:xfrm>
                <a:off x="-23544" y="2814"/>
                <a:ext cx="1556573" cy="363042"/>
              </a:xfrm>
              <a:custGeom>
                <a:avLst/>
                <a:gdLst/>
                <a:ahLst/>
                <a:cxnLst/>
                <a:rect l="l" t="t" r="r" b="b"/>
                <a:pathLst>
                  <a:path w="1556573" h="363042">
                    <a:moveTo>
                      <a:pt x="66807" y="0"/>
                    </a:moveTo>
                    <a:lnTo>
                      <a:pt x="1489766" y="0"/>
                    </a:lnTo>
                    <a:cubicBezTo>
                      <a:pt x="1507485" y="0"/>
                      <a:pt x="1524477" y="7039"/>
                      <a:pt x="1537006" y="19567"/>
                    </a:cubicBezTo>
                    <a:cubicBezTo>
                      <a:pt x="1549535" y="32096"/>
                      <a:pt x="1556573" y="49089"/>
                      <a:pt x="1556573" y="66807"/>
                    </a:cubicBezTo>
                    <a:lnTo>
                      <a:pt x="1556573" y="296235"/>
                    </a:lnTo>
                    <a:cubicBezTo>
                      <a:pt x="1556573" y="313953"/>
                      <a:pt x="1549535" y="330946"/>
                      <a:pt x="1537006" y="343475"/>
                    </a:cubicBezTo>
                    <a:cubicBezTo>
                      <a:pt x="1524477" y="356004"/>
                      <a:pt x="1507485" y="363042"/>
                      <a:pt x="1489766" y="363042"/>
                    </a:cubicBezTo>
                    <a:lnTo>
                      <a:pt x="66807" y="363042"/>
                    </a:lnTo>
                    <a:cubicBezTo>
                      <a:pt x="49089" y="363042"/>
                      <a:pt x="32096" y="356004"/>
                      <a:pt x="19567" y="343475"/>
                    </a:cubicBezTo>
                    <a:cubicBezTo>
                      <a:pt x="7039" y="330946"/>
                      <a:pt x="0" y="313953"/>
                      <a:pt x="0" y="296235"/>
                    </a:cubicBezTo>
                    <a:lnTo>
                      <a:pt x="0" y="66807"/>
                    </a:lnTo>
                    <a:cubicBezTo>
                      <a:pt x="0" y="49089"/>
                      <a:pt x="7039" y="32096"/>
                      <a:pt x="19567" y="19567"/>
                    </a:cubicBezTo>
                    <a:cubicBezTo>
                      <a:pt x="32096" y="7039"/>
                      <a:pt x="49089" y="0"/>
                      <a:pt x="66807" y="0"/>
                    </a:cubicBezTo>
                    <a:close/>
                  </a:path>
                </a:pathLst>
              </a:custGeom>
              <a:solidFill>
                <a:srgbClr val="BBDEFB"/>
              </a:solidFill>
              <a:ln w="57150" cap="rnd">
                <a:solidFill>
                  <a:srgbClr val="2394E0"/>
                </a:solidFill>
                <a:prstDash val="solid"/>
                <a:round/>
              </a:ln>
            </p:spPr>
            <p:txBody>
              <a:bodyPr/>
              <a:lstStyle/>
              <a:p>
                <a:endParaRPr lang="en-GB"/>
              </a:p>
            </p:txBody>
          </p:sp>
          <p:sp>
            <p:nvSpPr>
              <p:cNvPr id="23" name="TextBox 23"/>
              <p:cNvSpPr txBox="1"/>
              <p:nvPr/>
            </p:nvSpPr>
            <p:spPr>
              <a:xfrm>
                <a:off x="0" y="-66675"/>
                <a:ext cx="1556573" cy="429717"/>
              </a:xfrm>
              <a:prstGeom prst="rect">
                <a:avLst/>
              </a:prstGeom>
            </p:spPr>
            <p:txBody>
              <a:bodyPr lIns="50800" tIns="50800" rIns="50800" bIns="50800" rtlCol="0" anchor="ctr"/>
              <a:lstStyle/>
              <a:p>
                <a:pPr algn="ctr">
                  <a:lnSpc>
                    <a:spcPts val="4200"/>
                  </a:lnSpc>
                </a:pPr>
                <a:endParaRPr/>
              </a:p>
            </p:txBody>
          </p:sp>
        </p:grpSp>
        <p:sp>
          <p:nvSpPr>
            <p:cNvPr id="24" name="TextBox 24"/>
            <p:cNvSpPr txBox="1"/>
            <p:nvPr/>
          </p:nvSpPr>
          <p:spPr>
            <a:xfrm>
              <a:off x="67485" y="122343"/>
              <a:ext cx="7579257" cy="1715557"/>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Montserrat Classic Bold"/>
                  <a:ea typeface="Montserrat Classic Bold"/>
                  <a:cs typeface="Montserrat Classic Bold"/>
                  <a:sym typeface="Montserrat Classic Bold"/>
                </a:rPr>
                <a:t>Thinner Rings: </a:t>
              </a:r>
              <a:r>
                <a:rPr lang="en-US" sz="2499" dirty="0">
                  <a:solidFill>
                    <a:srgbClr val="000000"/>
                  </a:solidFill>
                  <a:latin typeface="Montserrat Classic"/>
                  <a:ea typeface="Montserrat Classic"/>
                  <a:cs typeface="Montserrat Classic"/>
                  <a:sym typeface="Montserrat Classic"/>
                </a:rPr>
                <a:t>Indicate harsher conditions, such as drought or cold weather.</a:t>
              </a:r>
            </a:p>
          </p:txBody>
        </p:sp>
      </p:grpSp>
      <p:grpSp>
        <p:nvGrpSpPr>
          <p:cNvPr id="25" name="Group 25"/>
          <p:cNvGrpSpPr/>
          <p:nvPr/>
        </p:nvGrpSpPr>
        <p:grpSpPr>
          <a:xfrm>
            <a:off x="12099057" y="4373467"/>
            <a:ext cx="6122268" cy="1368616"/>
            <a:chOff x="0" y="0"/>
            <a:chExt cx="8163024" cy="1824821"/>
          </a:xfrm>
        </p:grpSpPr>
        <p:grpSp>
          <p:nvGrpSpPr>
            <p:cNvPr id="26" name="Group 26"/>
            <p:cNvGrpSpPr/>
            <p:nvPr/>
          </p:nvGrpSpPr>
          <p:grpSpPr>
            <a:xfrm>
              <a:off x="0" y="0"/>
              <a:ext cx="8163024" cy="1824821"/>
              <a:chOff x="0" y="0"/>
              <a:chExt cx="1612449" cy="360458"/>
            </a:xfrm>
          </p:grpSpPr>
          <p:sp>
            <p:nvSpPr>
              <p:cNvPr id="27" name="Freeform 27"/>
              <p:cNvSpPr/>
              <p:nvPr/>
            </p:nvSpPr>
            <p:spPr>
              <a:xfrm>
                <a:off x="0" y="0"/>
                <a:ext cx="1612449" cy="360458"/>
              </a:xfrm>
              <a:custGeom>
                <a:avLst/>
                <a:gdLst/>
                <a:ahLst/>
                <a:cxnLst/>
                <a:rect l="l" t="t" r="r" b="b"/>
                <a:pathLst>
                  <a:path w="1612449" h="360458">
                    <a:moveTo>
                      <a:pt x="64492" y="0"/>
                    </a:moveTo>
                    <a:lnTo>
                      <a:pt x="1547957" y="0"/>
                    </a:lnTo>
                    <a:cubicBezTo>
                      <a:pt x="1565061" y="0"/>
                      <a:pt x="1581465" y="6795"/>
                      <a:pt x="1593560" y="18889"/>
                    </a:cubicBezTo>
                    <a:cubicBezTo>
                      <a:pt x="1605655" y="30984"/>
                      <a:pt x="1612449" y="47388"/>
                      <a:pt x="1612449" y="64492"/>
                    </a:cubicBezTo>
                    <a:lnTo>
                      <a:pt x="1612449" y="295966"/>
                    </a:lnTo>
                    <a:cubicBezTo>
                      <a:pt x="1612449" y="331584"/>
                      <a:pt x="1583575" y="360458"/>
                      <a:pt x="1547957" y="360458"/>
                    </a:cubicBezTo>
                    <a:lnTo>
                      <a:pt x="64492" y="360458"/>
                    </a:lnTo>
                    <a:cubicBezTo>
                      <a:pt x="47388" y="360458"/>
                      <a:pt x="30984" y="353664"/>
                      <a:pt x="18889" y="341569"/>
                    </a:cubicBezTo>
                    <a:cubicBezTo>
                      <a:pt x="6795" y="329474"/>
                      <a:pt x="0" y="313071"/>
                      <a:pt x="0" y="295966"/>
                    </a:cubicBezTo>
                    <a:lnTo>
                      <a:pt x="0" y="64492"/>
                    </a:lnTo>
                    <a:cubicBezTo>
                      <a:pt x="0" y="28874"/>
                      <a:pt x="28874" y="0"/>
                      <a:pt x="64492" y="0"/>
                    </a:cubicBezTo>
                    <a:close/>
                  </a:path>
                </a:pathLst>
              </a:custGeom>
              <a:solidFill>
                <a:srgbClr val="BBDEFB"/>
              </a:solidFill>
              <a:ln w="57150" cap="rnd">
                <a:solidFill>
                  <a:srgbClr val="42A5F5"/>
                </a:solidFill>
                <a:prstDash val="solid"/>
                <a:round/>
              </a:ln>
            </p:spPr>
            <p:txBody>
              <a:bodyPr/>
              <a:lstStyle/>
              <a:p>
                <a:endParaRPr lang="en-GB"/>
              </a:p>
            </p:txBody>
          </p:sp>
          <p:sp>
            <p:nvSpPr>
              <p:cNvPr id="28" name="TextBox 28"/>
              <p:cNvSpPr txBox="1"/>
              <p:nvPr/>
            </p:nvSpPr>
            <p:spPr>
              <a:xfrm>
                <a:off x="0" y="-66675"/>
                <a:ext cx="1612449" cy="427133"/>
              </a:xfrm>
              <a:prstGeom prst="rect">
                <a:avLst/>
              </a:prstGeom>
            </p:spPr>
            <p:txBody>
              <a:bodyPr lIns="50800" tIns="50800" rIns="50800" bIns="50800" rtlCol="0" anchor="ctr"/>
              <a:lstStyle/>
              <a:p>
                <a:pPr algn="ctr">
                  <a:lnSpc>
                    <a:spcPts val="4200"/>
                  </a:lnSpc>
                </a:pPr>
                <a:endParaRPr/>
              </a:p>
            </p:txBody>
          </p:sp>
        </p:grpSp>
        <p:sp>
          <p:nvSpPr>
            <p:cNvPr id="29" name="TextBox 29"/>
            <p:cNvSpPr txBox="1"/>
            <p:nvPr/>
          </p:nvSpPr>
          <p:spPr>
            <a:xfrm>
              <a:off x="413931" y="43519"/>
              <a:ext cx="7335163" cy="1715558"/>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Thicker Rings:</a:t>
              </a:r>
              <a:r>
                <a:rPr lang="en-US" sz="2499">
                  <a:solidFill>
                    <a:srgbClr val="000000"/>
                  </a:solidFill>
                  <a:latin typeface="Montserrat Classic"/>
                  <a:ea typeface="Montserrat Classic"/>
                  <a:cs typeface="Montserrat Classic"/>
                  <a:sym typeface="Montserrat Classic"/>
                </a:rPr>
                <a:t> Indicate favourable conditions for growth, such as a warm, wet climate.</a:t>
              </a:r>
            </a:p>
          </p:txBody>
        </p:sp>
      </p:grpSp>
      <p:sp>
        <p:nvSpPr>
          <p:cNvPr id="30" name="TextBox 30"/>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0" name="TextBox 10"/>
          <p:cNvSpPr txBox="1"/>
          <p:nvPr/>
        </p:nvSpPr>
        <p:spPr>
          <a:xfrm>
            <a:off x="331180" y="3236812"/>
            <a:ext cx="10042610" cy="5659352"/>
          </a:xfrm>
          <a:prstGeom prst="rect">
            <a:avLst/>
          </a:prstGeom>
        </p:spPr>
        <p:txBody>
          <a:bodyPr lIns="0" tIns="0" rIns="0" bIns="0" rtlCol="0" anchor="t">
            <a:spAutoFit/>
          </a:bodyPr>
          <a:lstStyle/>
          <a:p>
            <a:pPr algn="ctr">
              <a:lnSpc>
                <a:spcPts val="4852"/>
              </a:lnSpc>
              <a:spcBef>
                <a:spcPct val="0"/>
              </a:spcBef>
            </a:pPr>
            <a:r>
              <a:rPr lang="en-US" sz="3465" b="1">
                <a:solidFill>
                  <a:srgbClr val="000000"/>
                </a:solidFill>
                <a:latin typeface="Montserrat Classic Bold"/>
                <a:ea typeface="Montserrat Classic Bold"/>
                <a:cs typeface="Montserrat Classic Bold"/>
                <a:sym typeface="Montserrat Classic Bold"/>
              </a:rPr>
              <a:t>Why Is This Useful?</a:t>
            </a:r>
          </a:p>
          <a:p>
            <a:pPr marL="683508" lvl="1" indent="-341754" algn="l">
              <a:lnSpc>
                <a:spcPts val="4432"/>
              </a:lnSpc>
              <a:buFont typeface="Arial"/>
              <a:buChar char="•"/>
            </a:pPr>
            <a:r>
              <a:rPr lang="en-US" sz="3165">
                <a:solidFill>
                  <a:srgbClr val="000000"/>
                </a:solidFill>
                <a:latin typeface="Montserrat Classic"/>
                <a:ea typeface="Montserrat Classic"/>
                <a:cs typeface="Montserrat Classic"/>
                <a:sym typeface="Montserrat Classic"/>
              </a:rPr>
              <a:t>Tree rings are a natural </a:t>
            </a:r>
            <a:r>
              <a:rPr lang="en-US" sz="3165" b="1">
                <a:solidFill>
                  <a:srgbClr val="000000"/>
                </a:solidFill>
                <a:latin typeface="Montserrat Classic Bold"/>
                <a:ea typeface="Montserrat Classic Bold"/>
                <a:cs typeface="Montserrat Classic Bold"/>
                <a:sym typeface="Montserrat Classic Bold"/>
              </a:rPr>
              <a:t>record of past climates</a:t>
            </a:r>
            <a:r>
              <a:rPr lang="en-US" sz="3165">
                <a:solidFill>
                  <a:srgbClr val="000000"/>
                </a:solidFill>
                <a:latin typeface="Montserrat Classic"/>
                <a:ea typeface="Montserrat Classic"/>
                <a:cs typeface="Montserrat Classic"/>
                <a:sym typeface="Montserrat Classic"/>
              </a:rPr>
              <a:t>, even before modern weather instruments existed.</a:t>
            </a:r>
          </a:p>
          <a:p>
            <a:pPr marL="683508" lvl="1" indent="-341754" algn="l">
              <a:lnSpc>
                <a:spcPts val="4432"/>
              </a:lnSpc>
              <a:buFont typeface="Arial"/>
              <a:buChar char="•"/>
            </a:pPr>
            <a:r>
              <a:rPr lang="en-US" sz="3165">
                <a:solidFill>
                  <a:srgbClr val="000000"/>
                </a:solidFill>
                <a:latin typeface="Montserrat Classic"/>
                <a:ea typeface="Montserrat Classic"/>
                <a:cs typeface="Montserrat Classic"/>
                <a:sym typeface="Montserrat Classic"/>
              </a:rPr>
              <a:t>Older trees (e.g., ancient bristlecone pines) can reveal information about climate changes that happened thousands of years ago.</a:t>
            </a:r>
          </a:p>
          <a:p>
            <a:pPr marL="683508" lvl="1" indent="-341754" algn="l">
              <a:lnSpc>
                <a:spcPts val="4432"/>
              </a:lnSpc>
              <a:buFont typeface="Arial"/>
              <a:buChar char="•"/>
            </a:pPr>
            <a:r>
              <a:rPr lang="en-US" sz="3165">
                <a:solidFill>
                  <a:srgbClr val="000000"/>
                </a:solidFill>
                <a:latin typeface="Montserrat Classic"/>
                <a:ea typeface="Montserrat Classic"/>
                <a:cs typeface="Montserrat Classic"/>
                <a:sym typeface="Montserrat Classic"/>
              </a:rPr>
              <a:t>They help identify climate cycles and compare past natural changes to the rapid warming caused by human activity today.</a:t>
            </a:r>
          </a:p>
        </p:txBody>
      </p:sp>
      <p:sp>
        <p:nvSpPr>
          <p:cNvPr id="11" name="Freeform 11"/>
          <p:cNvSpPr/>
          <p:nvPr/>
        </p:nvSpPr>
        <p:spPr>
          <a:xfrm flipH="1">
            <a:off x="10799333" y="2646116"/>
            <a:ext cx="7249308" cy="7249308"/>
          </a:xfrm>
          <a:custGeom>
            <a:avLst/>
            <a:gdLst/>
            <a:ahLst/>
            <a:cxnLst/>
            <a:rect l="l" t="t" r="r" b="b"/>
            <a:pathLst>
              <a:path w="7249308" h="7249308">
                <a:moveTo>
                  <a:pt x="7249308" y="0"/>
                </a:moveTo>
                <a:lnTo>
                  <a:pt x="0" y="0"/>
                </a:lnTo>
                <a:lnTo>
                  <a:pt x="0" y="7249307"/>
                </a:lnTo>
                <a:lnTo>
                  <a:pt x="7249308" y="7249307"/>
                </a:lnTo>
                <a:lnTo>
                  <a:pt x="7249308" y="0"/>
                </a:lnTo>
                <a:close/>
              </a:path>
            </a:pathLst>
          </a:custGeom>
          <a:blipFill>
            <a:blip r:embed="rId5"/>
            <a:stretch>
              <a:fillRect/>
            </a:stretch>
          </a:blipFill>
        </p:spPr>
        <p:txBody>
          <a:bodyPr/>
          <a:lstStyle/>
          <a:p>
            <a:endParaRPr lang="en-GB"/>
          </a:p>
        </p:txBody>
      </p:sp>
      <p:sp>
        <p:nvSpPr>
          <p:cNvPr id="12" name="Freeform 12"/>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4" name="TextBox 14"/>
          <p:cNvSpPr txBox="1"/>
          <p:nvPr/>
        </p:nvSpPr>
        <p:spPr>
          <a:xfrm>
            <a:off x="3952441" y="2569916"/>
            <a:ext cx="2408277" cy="614680"/>
          </a:xfrm>
          <a:prstGeom prst="rect">
            <a:avLst/>
          </a:prstGeom>
        </p:spPr>
        <p:txBody>
          <a:bodyPr lIns="0" tIns="0" rIns="0" bIns="0" rtlCol="0" anchor="t">
            <a:spAutoFit/>
          </a:bodyPr>
          <a:lstStyle/>
          <a:p>
            <a:pPr algn="ctr">
              <a:lnSpc>
                <a:spcPts val="4969"/>
              </a:lnSpc>
            </a:pPr>
            <a:r>
              <a:rPr lang="en-US" sz="3549" b="1">
                <a:solidFill>
                  <a:srgbClr val="000000"/>
                </a:solidFill>
                <a:latin typeface="Montserrat Classic Bold"/>
                <a:ea typeface="Montserrat Classic Bold"/>
                <a:cs typeface="Montserrat Classic Bold"/>
                <a:sym typeface="Montserrat Classic Bold"/>
              </a:rPr>
              <a:t>Tree Rings</a:t>
            </a:r>
          </a:p>
        </p:txBody>
      </p:sp>
      <p:sp>
        <p:nvSpPr>
          <p:cNvPr id="15" name="TextBox 15"/>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6" name="TextBox 16"/>
          <p:cNvSpPr txBox="1"/>
          <p:nvPr/>
        </p:nvSpPr>
        <p:spPr>
          <a:xfrm>
            <a:off x="11021007" y="9686812"/>
            <a:ext cx="3023889"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Tree Rings by Gabriella Aguilar from Getty Images</a:t>
            </a:r>
          </a:p>
        </p:txBody>
      </p:sp>
      <p:sp>
        <p:nvSpPr>
          <p:cNvPr id="17" name="TextBox 17"/>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3634911" y="3578133"/>
            <a:ext cx="11018177" cy="2234283"/>
          </a:xfrm>
          <a:prstGeom prst="rect">
            <a:avLst/>
          </a:prstGeom>
        </p:spPr>
        <p:txBody>
          <a:bodyPr lIns="0" tIns="0" rIns="0" bIns="0" rtlCol="0" anchor="t">
            <a:spAutoFit/>
          </a:bodyPr>
          <a:lstStyle/>
          <a:p>
            <a:pPr algn="ctr">
              <a:lnSpc>
                <a:spcPts val="4425"/>
              </a:lnSpc>
            </a:pPr>
            <a:r>
              <a:rPr lang="en-US" sz="3161" b="1">
                <a:solidFill>
                  <a:srgbClr val="000000"/>
                </a:solidFill>
                <a:latin typeface="Montserrat Classic Bold"/>
                <a:ea typeface="Montserrat Classic Bold"/>
                <a:cs typeface="Montserrat Classic Bold"/>
                <a:sym typeface="Montserrat Classic Bold"/>
              </a:rPr>
              <a:t>TASK:</a:t>
            </a:r>
          </a:p>
          <a:p>
            <a:pPr algn="ctr">
              <a:lnSpc>
                <a:spcPts val="4425"/>
              </a:lnSpc>
              <a:spcBef>
                <a:spcPct val="0"/>
              </a:spcBef>
            </a:pPr>
            <a:r>
              <a:rPr lang="en-US" sz="3161">
                <a:solidFill>
                  <a:srgbClr val="000000"/>
                </a:solidFill>
                <a:latin typeface="Montserrat Classic"/>
                <a:ea typeface="Montserrat Classic"/>
                <a:cs typeface="Montserrat Classic"/>
                <a:sym typeface="Montserrat Classic"/>
              </a:rPr>
              <a:t>On your worksheet, explain what thinner and thicker tree rings mean and note down what tree rings can tell us and why they're helpful.</a:t>
            </a:r>
          </a:p>
        </p:txBody>
      </p:sp>
      <p:sp>
        <p:nvSpPr>
          <p:cNvPr id="10" name="Freeform 10"/>
          <p:cNvSpPr/>
          <p:nvPr/>
        </p:nvSpPr>
        <p:spPr>
          <a:xfrm flipH="1">
            <a:off x="2425985" y="5051796"/>
            <a:ext cx="2050428" cy="1508883"/>
          </a:xfrm>
          <a:custGeom>
            <a:avLst/>
            <a:gdLst/>
            <a:ahLst/>
            <a:cxnLst/>
            <a:rect l="l" t="t" r="r" b="b"/>
            <a:pathLst>
              <a:path w="2050428" h="1508883">
                <a:moveTo>
                  <a:pt x="2050428" y="0"/>
                </a:moveTo>
                <a:lnTo>
                  <a:pt x="0" y="0"/>
                </a:lnTo>
                <a:lnTo>
                  <a:pt x="0" y="1508883"/>
                </a:lnTo>
                <a:lnTo>
                  <a:pt x="2050428" y="1508883"/>
                </a:lnTo>
                <a:lnTo>
                  <a:pt x="2050428" y="0"/>
                </a:lnTo>
                <a:close/>
              </a:path>
            </a:pathLst>
          </a:custGeom>
          <a:blipFill>
            <a:blip r:embed="rId5"/>
            <a:stretch>
              <a:fillRect l="-175911" t="-49040" r="-45275" b="-101260"/>
            </a:stretch>
          </a:blipFill>
        </p:spPr>
        <p:txBody>
          <a:bodyPr/>
          <a:lstStyle/>
          <a:p>
            <a:endParaRPr lang="en-GB"/>
          </a:p>
        </p:txBody>
      </p:sp>
      <p:sp>
        <p:nvSpPr>
          <p:cNvPr id="11" name="Freeform 11"/>
          <p:cNvSpPr/>
          <p:nvPr/>
        </p:nvSpPr>
        <p:spPr>
          <a:xfrm>
            <a:off x="3737231" y="6560679"/>
            <a:ext cx="11301259" cy="3461011"/>
          </a:xfrm>
          <a:custGeom>
            <a:avLst/>
            <a:gdLst/>
            <a:ahLst/>
            <a:cxnLst/>
            <a:rect l="l" t="t" r="r" b="b"/>
            <a:pathLst>
              <a:path w="11301259" h="3461011">
                <a:moveTo>
                  <a:pt x="0" y="0"/>
                </a:moveTo>
                <a:lnTo>
                  <a:pt x="11301259" y="0"/>
                </a:lnTo>
                <a:lnTo>
                  <a:pt x="11301259" y="3461010"/>
                </a:lnTo>
                <a:lnTo>
                  <a:pt x="0" y="3461010"/>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3" name="TextBox 13"/>
          <p:cNvSpPr txBox="1"/>
          <p:nvPr/>
        </p:nvSpPr>
        <p:spPr>
          <a:xfrm>
            <a:off x="5359658" y="20451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4" name="TextBox 14"/>
          <p:cNvSpPr txBox="1"/>
          <p:nvPr/>
        </p:nvSpPr>
        <p:spPr>
          <a:xfrm>
            <a:off x="6823412" y="2747553"/>
            <a:ext cx="4641175" cy="563880"/>
          </a:xfrm>
          <a:prstGeom prst="rect">
            <a:avLst/>
          </a:prstGeom>
        </p:spPr>
        <p:txBody>
          <a:bodyPr lIns="0" tIns="0" rIns="0" bIns="0" rtlCol="0" anchor="t">
            <a:spAutoFit/>
          </a:bodyPr>
          <a:lstStyle/>
          <a:p>
            <a:pPr algn="ctr">
              <a:lnSpc>
                <a:spcPts val="4620"/>
              </a:lnSpc>
              <a:spcBef>
                <a:spcPct val="0"/>
              </a:spcBef>
            </a:pPr>
            <a:r>
              <a:rPr lang="en-US" sz="3300" b="1">
                <a:solidFill>
                  <a:srgbClr val="000000"/>
                </a:solidFill>
                <a:latin typeface="Montserrat Classic Bold"/>
                <a:ea typeface="Montserrat Classic Bold"/>
                <a:cs typeface="Montserrat Classic Bold"/>
                <a:sym typeface="Montserrat Classic Bold"/>
              </a:rPr>
              <a:t>Temperature Records</a:t>
            </a:r>
          </a:p>
        </p:txBody>
      </p:sp>
      <p:sp>
        <p:nvSpPr>
          <p:cNvPr id="15" name="Freeform 15"/>
          <p:cNvSpPr/>
          <p:nvPr/>
        </p:nvSpPr>
        <p:spPr>
          <a:xfrm>
            <a:off x="14097246" y="1152023"/>
            <a:ext cx="4338547" cy="3324411"/>
          </a:xfrm>
          <a:custGeom>
            <a:avLst/>
            <a:gdLst/>
            <a:ahLst/>
            <a:cxnLst/>
            <a:rect l="l" t="t" r="r" b="b"/>
            <a:pathLst>
              <a:path w="4338547" h="3324411">
                <a:moveTo>
                  <a:pt x="0" y="0"/>
                </a:moveTo>
                <a:lnTo>
                  <a:pt x="4338547" y="0"/>
                </a:lnTo>
                <a:lnTo>
                  <a:pt x="4338547" y="3324411"/>
                </a:lnTo>
                <a:lnTo>
                  <a:pt x="0" y="3324411"/>
                </a:lnTo>
                <a:lnTo>
                  <a:pt x="0" y="0"/>
                </a:lnTo>
                <a:close/>
              </a:path>
            </a:pathLst>
          </a:custGeom>
          <a:blipFill>
            <a:blip r:embed="rId7"/>
            <a:stretch>
              <a:fillRect/>
            </a:stretch>
          </a:blipFill>
        </p:spPr>
        <p:txBody>
          <a:bodyPr/>
          <a:lstStyle/>
          <a:p>
            <a:endParaRPr lang="en-GB"/>
          </a:p>
        </p:txBody>
      </p:sp>
      <p:sp>
        <p:nvSpPr>
          <p:cNvPr id="16" name="TextBox 16"/>
          <p:cNvSpPr txBox="1"/>
          <p:nvPr/>
        </p:nvSpPr>
        <p:spPr>
          <a:xfrm>
            <a:off x="16330293" y="4083492"/>
            <a:ext cx="1347157"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Tree Ring by Billion Photos</a:t>
            </a:r>
          </a:p>
        </p:txBody>
      </p:sp>
      <p:sp>
        <p:nvSpPr>
          <p:cNvPr id="17" name="TextBox 17"/>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212330" y="2829654"/>
            <a:ext cx="4492754" cy="7322425"/>
          </a:xfrm>
          <a:custGeom>
            <a:avLst/>
            <a:gdLst/>
            <a:ahLst/>
            <a:cxnLst/>
            <a:rect l="l" t="t" r="r" b="b"/>
            <a:pathLst>
              <a:path w="4492754" h="7322425">
                <a:moveTo>
                  <a:pt x="0" y="0"/>
                </a:moveTo>
                <a:lnTo>
                  <a:pt x="4492755" y="0"/>
                </a:lnTo>
                <a:lnTo>
                  <a:pt x="4492755" y="7322425"/>
                </a:lnTo>
                <a:lnTo>
                  <a:pt x="0" y="7322425"/>
                </a:lnTo>
                <a:lnTo>
                  <a:pt x="0" y="0"/>
                </a:lnTo>
                <a:close/>
              </a:path>
            </a:pathLst>
          </a:custGeom>
          <a:blipFill>
            <a:blip r:embed="rId4"/>
            <a:stretch>
              <a:fillRect l="-7976"/>
            </a:stretch>
          </a:blipFill>
        </p:spPr>
        <p:txBody>
          <a:bodyPr/>
          <a:lstStyle/>
          <a:p>
            <a:endParaRPr lang="en-GB"/>
          </a:p>
        </p:txBody>
      </p:sp>
      <p:sp>
        <p:nvSpPr>
          <p:cNvPr id="9" name="TextBox 9"/>
          <p:cNvSpPr txBox="1"/>
          <p:nvPr/>
        </p:nvSpPr>
        <p:spPr>
          <a:xfrm>
            <a:off x="283614" y="9998832"/>
            <a:ext cx="2079843"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Ice-drill by Balakleypb from Getty Images</a:t>
            </a:r>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2" name="Freeform 1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3" name="Group 13"/>
          <p:cNvGrpSpPr/>
          <p:nvPr/>
        </p:nvGrpSpPr>
        <p:grpSpPr>
          <a:xfrm>
            <a:off x="2150781" y="5524943"/>
            <a:ext cx="4114801" cy="4627136"/>
            <a:chOff x="0" y="-241102"/>
            <a:chExt cx="5486400" cy="6169516"/>
          </a:xfrm>
        </p:grpSpPr>
        <p:grpSp>
          <p:nvGrpSpPr>
            <p:cNvPr id="14" name="Group 14"/>
            <p:cNvGrpSpPr/>
            <p:nvPr/>
          </p:nvGrpSpPr>
          <p:grpSpPr>
            <a:xfrm>
              <a:off x="1551818" y="-241102"/>
              <a:ext cx="2382765" cy="6169516"/>
              <a:chOff x="0" y="-47625"/>
              <a:chExt cx="470670" cy="1218670"/>
            </a:xfrm>
          </p:grpSpPr>
          <p:sp>
            <p:nvSpPr>
              <p:cNvPr id="15" name="Freeform 15"/>
              <p:cNvSpPr/>
              <p:nvPr/>
            </p:nvSpPr>
            <p:spPr>
              <a:xfrm>
                <a:off x="0" y="0"/>
                <a:ext cx="470670" cy="1171045"/>
              </a:xfrm>
              <a:custGeom>
                <a:avLst/>
                <a:gdLst/>
                <a:ahLst/>
                <a:cxnLst/>
                <a:rect l="l" t="t" r="r" b="b"/>
                <a:pathLst>
                  <a:path w="470670" h="1171045">
                    <a:moveTo>
                      <a:pt x="220941" y="0"/>
                    </a:moveTo>
                    <a:lnTo>
                      <a:pt x="249728" y="0"/>
                    </a:lnTo>
                    <a:cubicBezTo>
                      <a:pt x="308326" y="0"/>
                      <a:pt x="364523" y="23278"/>
                      <a:pt x="405957" y="64712"/>
                    </a:cubicBezTo>
                    <a:cubicBezTo>
                      <a:pt x="447392" y="106147"/>
                      <a:pt x="470670" y="162344"/>
                      <a:pt x="470670" y="220941"/>
                    </a:cubicBezTo>
                    <a:lnTo>
                      <a:pt x="470670" y="950104"/>
                    </a:lnTo>
                    <a:cubicBezTo>
                      <a:pt x="470670" y="1072126"/>
                      <a:pt x="371751" y="1171045"/>
                      <a:pt x="249728" y="1171045"/>
                    </a:cubicBezTo>
                    <a:lnTo>
                      <a:pt x="220941" y="1171045"/>
                    </a:lnTo>
                    <a:cubicBezTo>
                      <a:pt x="162344" y="1171045"/>
                      <a:pt x="106147" y="1147767"/>
                      <a:pt x="64712" y="1106333"/>
                    </a:cubicBezTo>
                    <a:cubicBezTo>
                      <a:pt x="23278" y="1064898"/>
                      <a:pt x="0" y="1008701"/>
                      <a:pt x="0" y="950104"/>
                    </a:cubicBezTo>
                    <a:lnTo>
                      <a:pt x="0" y="220941"/>
                    </a:lnTo>
                    <a:cubicBezTo>
                      <a:pt x="0" y="162344"/>
                      <a:pt x="23278" y="106147"/>
                      <a:pt x="64712" y="64712"/>
                    </a:cubicBezTo>
                    <a:cubicBezTo>
                      <a:pt x="106147" y="23278"/>
                      <a:pt x="162344" y="0"/>
                      <a:pt x="220941" y="0"/>
                    </a:cubicBezTo>
                    <a:close/>
                  </a:path>
                </a:pathLst>
              </a:custGeom>
              <a:solidFill>
                <a:srgbClr val="309DC3">
                  <a:alpha val="40784"/>
                </a:srgbClr>
              </a:solidFill>
            </p:spPr>
            <p:txBody>
              <a:bodyPr/>
              <a:lstStyle/>
              <a:p>
                <a:endParaRPr lang="en-GB"/>
              </a:p>
            </p:txBody>
          </p:sp>
          <p:sp>
            <p:nvSpPr>
              <p:cNvPr id="16" name="TextBox 16"/>
              <p:cNvSpPr txBox="1"/>
              <p:nvPr/>
            </p:nvSpPr>
            <p:spPr>
              <a:xfrm>
                <a:off x="0" y="-47625"/>
                <a:ext cx="470670" cy="1218670"/>
              </a:xfrm>
              <a:prstGeom prst="rect">
                <a:avLst/>
              </a:prstGeom>
            </p:spPr>
            <p:txBody>
              <a:bodyPr lIns="50800" tIns="50800" rIns="50800" bIns="50800" rtlCol="0" anchor="ctr"/>
              <a:lstStyle/>
              <a:p>
                <a:pPr algn="ctr">
                  <a:lnSpc>
                    <a:spcPts val="2856"/>
                  </a:lnSpc>
                </a:pPr>
                <a:endParaRPr/>
              </a:p>
            </p:txBody>
          </p:sp>
        </p:grpSp>
        <p:sp>
          <p:nvSpPr>
            <p:cNvPr id="17" name="Freeform 17"/>
            <p:cNvSpPr/>
            <p:nvPr/>
          </p:nvSpPr>
          <p:spPr>
            <a:xfrm>
              <a:off x="0" y="221007"/>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18" name="TextBox 18"/>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9" name="TextBox 19"/>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20" name="TextBox 20"/>
          <p:cNvSpPr txBox="1"/>
          <p:nvPr/>
        </p:nvSpPr>
        <p:spPr>
          <a:xfrm>
            <a:off x="4889321" y="3290385"/>
            <a:ext cx="13159085" cy="69246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Ice cores are cylinders of ice drilled from ice sheets or glaciers.</a:t>
            </a:r>
          </a:p>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Tiny air bubbles trapped in the ice contain gases from the atmosphere at the time the ice formed.</a:t>
            </a:r>
          </a:p>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What Do Ice Cores Show Us?</a:t>
            </a:r>
          </a:p>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Each year, a new layer of ice forms, preserving a record of climate conditions.</a:t>
            </a:r>
          </a:p>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Scientists analyse the trapped gases (like CO₂ and methane) to determine:</a:t>
            </a:r>
          </a:p>
          <a:p>
            <a:pPr marL="1295400" lvl="2" indent="-43180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Atmospheric composition during different periods.</a:t>
            </a:r>
          </a:p>
          <a:p>
            <a:pPr marL="1295400" lvl="2" indent="-43180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Temperatures hundreds of thousands of years ago.</a:t>
            </a:r>
          </a:p>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Some ice cores also contain fossils or sediments,                              offering additional clues about the environment.</a:t>
            </a:r>
          </a:p>
          <a:p>
            <a:pPr algn="ctr">
              <a:lnSpc>
                <a:spcPts val="4200"/>
              </a:lnSpc>
              <a:spcBef>
                <a:spcPct val="0"/>
              </a:spcBef>
            </a:pPr>
            <a:endParaRPr lang="en-US" sz="3000">
              <a:solidFill>
                <a:srgbClr val="000000"/>
              </a:solidFill>
              <a:latin typeface="Montserrat Classic"/>
              <a:ea typeface="Montserrat Classic"/>
              <a:cs typeface="Montserrat Classic"/>
              <a:sym typeface="Montserrat Classic"/>
            </a:endParaRPr>
          </a:p>
        </p:txBody>
      </p:sp>
      <p:sp>
        <p:nvSpPr>
          <p:cNvPr id="21" name="TextBox 21"/>
          <p:cNvSpPr txBox="1"/>
          <p:nvPr/>
        </p:nvSpPr>
        <p:spPr>
          <a:xfrm>
            <a:off x="10208511" y="2647131"/>
            <a:ext cx="2066925" cy="614680"/>
          </a:xfrm>
          <a:prstGeom prst="rect">
            <a:avLst/>
          </a:prstGeom>
        </p:spPr>
        <p:txBody>
          <a:bodyPr lIns="0" tIns="0" rIns="0" bIns="0" rtlCol="0" anchor="t">
            <a:spAutoFit/>
          </a:bodyPr>
          <a:lstStyle/>
          <a:p>
            <a:pPr algn="ctr">
              <a:lnSpc>
                <a:spcPts val="4969"/>
              </a:lnSpc>
            </a:pPr>
            <a:r>
              <a:rPr lang="en-US" sz="3549" b="1">
                <a:solidFill>
                  <a:srgbClr val="000000"/>
                </a:solidFill>
                <a:latin typeface="Montserrat Classic Bold"/>
                <a:ea typeface="Montserrat Classic Bold"/>
                <a:cs typeface="Montserrat Classic Bold"/>
                <a:sym typeface="Montserrat Classic Bold"/>
              </a:rPr>
              <a:t>Ice Cores</a:t>
            </a:r>
          </a:p>
        </p:txBody>
      </p:sp>
      <p:sp>
        <p:nvSpPr>
          <p:cNvPr id="22" name="TextBox 22"/>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3471361" y="2628081"/>
            <a:ext cx="4492754" cy="7322425"/>
          </a:xfrm>
          <a:custGeom>
            <a:avLst/>
            <a:gdLst/>
            <a:ahLst/>
            <a:cxnLst/>
            <a:rect l="l" t="t" r="r" b="b"/>
            <a:pathLst>
              <a:path w="4492754" h="7322425">
                <a:moveTo>
                  <a:pt x="0" y="0"/>
                </a:moveTo>
                <a:lnTo>
                  <a:pt x="4492754" y="0"/>
                </a:lnTo>
                <a:lnTo>
                  <a:pt x="4492754" y="7322425"/>
                </a:lnTo>
                <a:lnTo>
                  <a:pt x="0" y="7322425"/>
                </a:lnTo>
                <a:lnTo>
                  <a:pt x="0" y="0"/>
                </a:lnTo>
                <a:close/>
              </a:path>
            </a:pathLst>
          </a:custGeom>
          <a:blipFill>
            <a:blip r:embed="rId5"/>
            <a:stretch>
              <a:fillRect l="-7976"/>
            </a:stretch>
          </a:blipFill>
        </p:spPr>
        <p:txBody>
          <a:bodyPr/>
          <a:lstStyle/>
          <a:p>
            <a:endParaRPr lang="en-GB"/>
          </a:p>
        </p:txBody>
      </p:sp>
      <p:sp>
        <p:nvSpPr>
          <p:cNvPr id="10" name="Freeform 10"/>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2" name="Group 12"/>
          <p:cNvGrpSpPr/>
          <p:nvPr/>
        </p:nvGrpSpPr>
        <p:grpSpPr>
          <a:xfrm>
            <a:off x="11620746" y="5480149"/>
            <a:ext cx="4114801" cy="4627136"/>
            <a:chOff x="0" y="-241102"/>
            <a:chExt cx="5486400" cy="6169516"/>
          </a:xfrm>
        </p:grpSpPr>
        <p:grpSp>
          <p:nvGrpSpPr>
            <p:cNvPr id="13" name="Group 13"/>
            <p:cNvGrpSpPr/>
            <p:nvPr/>
          </p:nvGrpSpPr>
          <p:grpSpPr>
            <a:xfrm>
              <a:off x="1551818" y="-241102"/>
              <a:ext cx="2382765" cy="6169516"/>
              <a:chOff x="0" y="-47625"/>
              <a:chExt cx="470670" cy="1218670"/>
            </a:xfrm>
          </p:grpSpPr>
          <p:sp>
            <p:nvSpPr>
              <p:cNvPr id="14" name="Freeform 14"/>
              <p:cNvSpPr/>
              <p:nvPr/>
            </p:nvSpPr>
            <p:spPr>
              <a:xfrm>
                <a:off x="0" y="0"/>
                <a:ext cx="470670" cy="1171045"/>
              </a:xfrm>
              <a:custGeom>
                <a:avLst/>
                <a:gdLst/>
                <a:ahLst/>
                <a:cxnLst/>
                <a:rect l="l" t="t" r="r" b="b"/>
                <a:pathLst>
                  <a:path w="470670" h="1171045">
                    <a:moveTo>
                      <a:pt x="220941" y="0"/>
                    </a:moveTo>
                    <a:lnTo>
                      <a:pt x="249728" y="0"/>
                    </a:lnTo>
                    <a:cubicBezTo>
                      <a:pt x="308326" y="0"/>
                      <a:pt x="364523" y="23278"/>
                      <a:pt x="405957" y="64712"/>
                    </a:cubicBezTo>
                    <a:cubicBezTo>
                      <a:pt x="447392" y="106147"/>
                      <a:pt x="470670" y="162344"/>
                      <a:pt x="470670" y="220941"/>
                    </a:cubicBezTo>
                    <a:lnTo>
                      <a:pt x="470670" y="950104"/>
                    </a:lnTo>
                    <a:cubicBezTo>
                      <a:pt x="470670" y="1072126"/>
                      <a:pt x="371751" y="1171045"/>
                      <a:pt x="249728" y="1171045"/>
                    </a:cubicBezTo>
                    <a:lnTo>
                      <a:pt x="220941" y="1171045"/>
                    </a:lnTo>
                    <a:cubicBezTo>
                      <a:pt x="162344" y="1171045"/>
                      <a:pt x="106147" y="1147767"/>
                      <a:pt x="64712" y="1106333"/>
                    </a:cubicBezTo>
                    <a:cubicBezTo>
                      <a:pt x="23278" y="1064898"/>
                      <a:pt x="0" y="1008701"/>
                      <a:pt x="0" y="950104"/>
                    </a:cubicBezTo>
                    <a:lnTo>
                      <a:pt x="0" y="220941"/>
                    </a:lnTo>
                    <a:cubicBezTo>
                      <a:pt x="0" y="162344"/>
                      <a:pt x="23278" y="106147"/>
                      <a:pt x="64712" y="64712"/>
                    </a:cubicBezTo>
                    <a:cubicBezTo>
                      <a:pt x="106147" y="23278"/>
                      <a:pt x="162344" y="0"/>
                      <a:pt x="220941" y="0"/>
                    </a:cubicBezTo>
                    <a:close/>
                  </a:path>
                </a:pathLst>
              </a:custGeom>
              <a:solidFill>
                <a:srgbClr val="309DC3">
                  <a:alpha val="40784"/>
                </a:srgbClr>
              </a:solidFill>
            </p:spPr>
            <p:txBody>
              <a:bodyPr/>
              <a:lstStyle/>
              <a:p>
                <a:endParaRPr lang="en-GB"/>
              </a:p>
            </p:txBody>
          </p:sp>
          <p:sp>
            <p:nvSpPr>
              <p:cNvPr id="15" name="TextBox 15"/>
              <p:cNvSpPr txBox="1"/>
              <p:nvPr/>
            </p:nvSpPr>
            <p:spPr>
              <a:xfrm>
                <a:off x="0" y="-47625"/>
                <a:ext cx="470670" cy="1218670"/>
              </a:xfrm>
              <a:prstGeom prst="rect">
                <a:avLst/>
              </a:prstGeom>
            </p:spPr>
            <p:txBody>
              <a:bodyPr lIns="50800" tIns="50800" rIns="50800" bIns="50800" rtlCol="0" anchor="ctr"/>
              <a:lstStyle/>
              <a:p>
                <a:pPr algn="ctr">
                  <a:lnSpc>
                    <a:spcPts val="2856"/>
                  </a:lnSpc>
                </a:pPr>
                <a:endParaRPr/>
              </a:p>
            </p:txBody>
          </p:sp>
        </p:grpSp>
        <p:sp>
          <p:nvSpPr>
            <p:cNvPr id="16" name="Freeform 16"/>
            <p:cNvSpPr/>
            <p:nvPr/>
          </p:nvSpPr>
          <p:spPr>
            <a:xfrm>
              <a:off x="0" y="221007"/>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17" name="TextBox 17"/>
          <p:cNvSpPr txBox="1"/>
          <p:nvPr/>
        </p:nvSpPr>
        <p:spPr>
          <a:xfrm>
            <a:off x="501098" y="3653858"/>
            <a:ext cx="11725676" cy="3190875"/>
          </a:xfrm>
          <a:prstGeom prst="rect">
            <a:avLst/>
          </a:prstGeom>
        </p:spPr>
        <p:txBody>
          <a:bodyPr lIns="0" tIns="0" rIns="0" bIns="0" rtlCol="0" anchor="t">
            <a:spAutoFit/>
          </a:bodyPr>
          <a:lstStyle/>
          <a:p>
            <a:pPr algn="ctr">
              <a:lnSpc>
                <a:spcPts val="4200"/>
              </a:lnSpc>
            </a:pPr>
            <a:r>
              <a:rPr lang="en-US" sz="3000" b="1">
                <a:solidFill>
                  <a:srgbClr val="000000"/>
                </a:solidFill>
                <a:latin typeface="Montserrat Classic Bold"/>
                <a:ea typeface="Montserrat Classic Bold"/>
                <a:cs typeface="Montserrat Classic Bold"/>
                <a:sym typeface="Montserrat Classic Bold"/>
              </a:rPr>
              <a:t>Why Are Ice Cores Important?</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Ice cores from Antarctica provide data going back 800,000 years, giving us a detailed record of past climates.</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They reveal natural cycles of warming and cooling, as well as the sharp rise in greenhouse gases caused by human activity since the </a:t>
            </a:r>
            <a:r>
              <a:rPr lang="en-US" sz="3000" b="1">
                <a:solidFill>
                  <a:srgbClr val="000000"/>
                </a:solidFill>
                <a:latin typeface="Montserrat Classic Bold"/>
                <a:ea typeface="Montserrat Classic Bold"/>
                <a:cs typeface="Montserrat Classic Bold"/>
                <a:sym typeface="Montserrat Classic Bold"/>
              </a:rPr>
              <a:t>Industrial Revolution.</a:t>
            </a:r>
          </a:p>
        </p:txBody>
      </p:sp>
      <p:grpSp>
        <p:nvGrpSpPr>
          <p:cNvPr id="18" name="Group 18"/>
          <p:cNvGrpSpPr/>
          <p:nvPr/>
        </p:nvGrpSpPr>
        <p:grpSpPr>
          <a:xfrm>
            <a:off x="952991" y="7921691"/>
            <a:ext cx="10880260" cy="1202227"/>
            <a:chOff x="0" y="0"/>
            <a:chExt cx="14507013" cy="1602970"/>
          </a:xfrm>
        </p:grpSpPr>
        <p:grpSp>
          <p:nvGrpSpPr>
            <p:cNvPr id="19" name="Group 19"/>
            <p:cNvGrpSpPr/>
            <p:nvPr/>
          </p:nvGrpSpPr>
          <p:grpSpPr>
            <a:xfrm>
              <a:off x="0" y="0"/>
              <a:ext cx="14507013" cy="1602970"/>
              <a:chOff x="0" y="0"/>
              <a:chExt cx="2865583" cy="316636"/>
            </a:xfrm>
          </p:grpSpPr>
          <p:sp>
            <p:nvSpPr>
              <p:cNvPr id="20" name="Freeform 20"/>
              <p:cNvSpPr/>
              <p:nvPr/>
            </p:nvSpPr>
            <p:spPr>
              <a:xfrm>
                <a:off x="0" y="0"/>
                <a:ext cx="2865583" cy="316636"/>
              </a:xfrm>
              <a:custGeom>
                <a:avLst/>
                <a:gdLst/>
                <a:ahLst/>
                <a:cxnLst/>
                <a:rect l="l" t="t" r="r" b="b"/>
                <a:pathLst>
                  <a:path w="2865583" h="316636">
                    <a:moveTo>
                      <a:pt x="36289" y="0"/>
                    </a:moveTo>
                    <a:lnTo>
                      <a:pt x="2829293" y="0"/>
                    </a:lnTo>
                    <a:cubicBezTo>
                      <a:pt x="2838918" y="0"/>
                      <a:pt x="2848148" y="3823"/>
                      <a:pt x="2854954" y="10629"/>
                    </a:cubicBezTo>
                    <a:cubicBezTo>
                      <a:pt x="2861759" y="17434"/>
                      <a:pt x="2865583" y="26665"/>
                      <a:pt x="2865583" y="36289"/>
                    </a:cubicBezTo>
                    <a:lnTo>
                      <a:pt x="2865583" y="280347"/>
                    </a:lnTo>
                    <a:cubicBezTo>
                      <a:pt x="2865583" y="289971"/>
                      <a:pt x="2861759" y="299202"/>
                      <a:pt x="2854954" y="306007"/>
                    </a:cubicBezTo>
                    <a:cubicBezTo>
                      <a:pt x="2848148" y="312813"/>
                      <a:pt x="2838918" y="316636"/>
                      <a:pt x="2829293" y="316636"/>
                    </a:cubicBezTo>
                    <a:lnTo>
                      <a:pt x="36289" y="316636"/>
                    </a:lnTo>
                    <a:cubicBezTo>
                      <a:pt x="26665" y="316636"/>
                      <a:pt x="17434" y="312813"/>
                      <a:pt x="10629" y="306007"/>
                    </a:cubicBezTo>
                    <a:cubicBezTo>
                      <a:pt x="3823" y="299202"/>
                      <a:pt x="0" y="289971"/>
                      <a:pt x="0" y="280347"/>
                    </a:cubicBezTo>
                    <a:lnTo>
                      <a:pt x="0" y="36289"/>
                    </a:lnTo>
                    <a:cubicBezTo>
                      <a:pt x="0" y="26665"/>
                      <a:pt x="3823" y="17434"/>
                      <a:pt x="10629" y="10629"/>
                    </a:cubicBezTo>
                    <a:cubicBezTo>
                      <a:pt x="17434" y="3823"/>
                      <a:pt x="26665" y="0"/>
                      <a:pt x="36289" y="0"/>
                    </a:cubicBezTo>
                    <a:close/>
                  </a:path>
                </a:pathLst>
              </a:custGeom>
              <a:solidFill>
                <a:srgbClr val="C2E2A1"/>
              </a:solidFill>
            </p:spPr>
            <p:txBody>
              <a:bodyPr/>
              <a:lstStyle/>
              <a:p>
                <a:endParaRPr lang="en-GB"/>
              </a:p>
            </p:txBody>
          </p:sp>
          <p:sp>
            <p:nvSpPr>
              <p:cNvPr id="21" name="TextBox 21"/>
              <p:cNvSpPr txBox="1"/>
              <p:nvPr/>
            </p:nvSpPr>
            <p:spPr>
              <a:xfrm>
                <a:off x="0" y="-47625"/>
                <a:ext cx="2865583" cy="364261"/>
              </a:xfrm>
              <a:prstGeom prst="rect">
                <a:avLst/>
              </a:prstGeom>
            </p:spPr>
            <p:txBody>
              <a:bodyPr lIns="50800" tIns="50800" rIns="50800" bIns="50800" rtlCol="0" anchor="ctr"/>
              <a:lstStyle/>
              <a:p>
                <a:pPr algn="ctr">
                  <a:lnSpc>
                    <a:spcPts val="2856"/>
                  </a:lnSpc>
                </a:pPr>
                <a:endParaRPr/>
              </a:p>
            </p:txBody>
          </p:sp>
        </p:grpSp>
        <p:sp>
          <p:nvSpPr>
            <p:cNvPr id="22" name="TextBox 22"/>
            <p:cNvSpPr txBox="1"/>
            <p:nvPr/>
          </p:nvSpPr>
          <p:spPr>
            <a:xfrm>
              <a:off x="496514" y="74410"/>
              <a:ext cx="13513984" cy="13874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The deepest ice core ever drilled is over 3 kilometres long, containing 420,000 years of climate history!</a:t>
              </a:r>
            </a:p>
          </p:txBody>
        </p:sp>
      </p:grpSp>
      <p:sp>
        <p:nvSpPr>
          <p:cNvPr id="23" name="TextBox 23"/>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24" name="TextBox 24"/>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25" name="TextBox 25"/>
          <p:cNvSpPr txBox="1"/>
          <p:nvPr/>
        </p:nvSpPr>
        <p:spPr>
          <a:xfrm>
            <a:off x="5359658" y="2847156"/>
            <a:ext cx="2066925" cy="614680"/>
          </a:xfrm>
          <a:prstGeom prst="rect">
            <a:avLst/>
          </a:prstGeom>
        </p:spPr>
        <p:txBody>
          <a:bodyPr lIns="0" tIns="0" rIns="0" bIns="0" rtlCol="0" anchor="t">
            <a:spAutoFit/>
          </a:bodyPr>
          <a:lstStyle/>
          <a:p>
            <a:pPr algn="ctr">
              <a:lnSpc>
                <a:spcPts val="4969"/>
              </a:lnSpc>
            </a:pPr>
            <a:r>
              <a:rPr lang="en-US" sz="3549" b="1">
                <a:solidFill>
                  <a:srgbClr val="000000"/>
                </a:solidFill>
                <a:latin typeface="Montserrat Classic Bold"/>
                <a:ea typeface="Montserrat Classic Bold"/>
                <a:cs typeface="Montserrat Classic Bold"/>
                <a:sym typeface="Montserrat Classic Bold"/>
              </a:rPr>
              <a:t>Ice Cores</a:t>
            </a:r>
          </a:p>
        </p:txBody>
      </p:sp>
      <p:sp>
        <p:nvSpPr>
          <p:cNvPr id="26" name="TextBox 26"/>
          <p:cNvSpPr txBox="1"/>
          <p:nvPr/>
        </p:nvSpPr>
        <p:spPr>
          <a:xfrm>
            <a:off x="1288787" y="7440008"/>
            <a:ext cx="3096578" cy="548358"/>
          </a:xfrm>
          <a:prstGeom prst="rect">
            <a:avLst/>
          </a:prstGeom>
        </p:spPr>
        <p:txBody>
          <a:bodyPr lIns="0" tIns="0" rIns="0" bIns="0" rtlCol="0" anchor="t">
            <a:spAutoFit/>
          </a:bodyPr>
          <a:lstStyle/>
          <a:p>
            <a:pPr algn="ctr">
              <a:lnSpc>
                <a:spcPts val="4425"/>
              </a:lnSpc>
              <a:spcBef>
                <a:spcPct val="0"/>
              </a:spcBef>
            </a:pPr>
            <a:r>
              <a:rPr lang="en-US" sz="3161" b="1">
                <a:solidFill>
                  <a:srgbClr val="000000"/>
                </a:solidFill>
                <a:latin typeface="Montserrat Classic Bold"/>
                <a:ea typeface="Montserrat Classic Bold"/>
                <a:cs typeface="Montserrat Classic Bold"/>
                <a:sym typeface="Montserrat Classic Bold"/>
              </a:rPr>
              <a:t>Did you know...</a:t>
            </a:r>
          </a:p>
        </p:txBody>
      </p:sp>
      <p:sp>
        <p:nvSpPr>
          <p:cNvPr id="27" name="TextBox 27"/>
          <p:cNvSpPr txBox="1"/>
          <p:nvPr/>
        </p:nvSpPr>
        <p:spPr>
          <a:xfrm>
            <a:off x="15807872" y="2717873"/>
            <a:ext cx="2079843"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Ice-drill by Balakleypb from Getty Images</a:t>
            </a:r>
          </a:p>
        </p:txBody>
      </p:sp>
      <p:sp>
        <p:nvSpPr>
          <p:cNvPr id="28" name="TextBox 28"/>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2" name="TextBox 12"/>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3" name="TextBox 13"/>
          <p:cNvSpPr txBox="1"/>
          <p:nvPr/>
        </p:nvSpPr>
        <p:spPr>
          <a:xfrm>
            <a:off x="10411616" y="2770956"/>
            <a:ext cx="3596997" cy="614680"/>
          </a:xfrm>
          <a:prstGeom prst="rect">
            <a:avLst/>
          </a:prstGeom>
        </p:spPr>
        <p:txBody>
          <a:bodyPr lIns="0" tIns="0" rIns="0" bIns="0" rtlCol="0" anchor="t">
            <a:spAutoFit/>
          </a:bodyPr>
          <a:lstStyle/>
          <a:p>
            <a:pPr algn="ctr">
              <a:lnSpc>
                <a:spcPts val="4969"/>
              </a:lnSpc>
            </a:pPr>
            <a:r>
              <a:rPr lang="en-US" sz="3549" b="1">
                <a:solidFill>
                  <a:srgbClr val="000000"/>
                </a:solidFill>
                <a:latin typeface="Montserrat Classic Bold"/>
                <a:ea typeface="Montserrat Classic Bold"/>
                <a:cs typeface="Montserrat Classic Bold"/>
                <a:sym typeface="Montserrat Classic Bold"/>
              </a:rPr>
              <a:t>Pollen Analysis </a:t>
            </a:r>
          </a:p>
        </p:txBody>
      </p:sp>
      <p:sp>
        <p:nvSpPr>
          <p:cNvPr id="14" name="TextBox 14"/>
          <p:cNvSpPr txBox="1"/>
          <p:nvPr/>
        </p:nvSpPr>
        <p:spPr>
          <a:xfrm>
            <a:off x="6208946" y="3376112"/>
            <a:ext cx="11830888" cy="65817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Plant pollen can be preserved in sediment layers for thousands of years. By examining pollen in these layers, scientists can identify the types of plants that grew in the area during different time periods.</a:t>
            </a:r>
          </a:p>
          <a:p>
            <a:pPr algn="ctr">
              <a:lnSpc>
                <a:spcPts val="1500"/>
              </a:lnSpc>
            </a:pPr>
            <a:endParaRPr lang="en-US" sz="3000">
              <a:solidFill>
                <a:srgbClr val="000000"/>
              </a:solidFill>
              <a:latin typeface="Montserrat Classic"/>
              <a:ea typeface="Montserrat Classic"/>
              <a:cs typeface="Montserrat Classic"/>
              <a:sym typeface="Montserrat Classic"/>
            </a:endParaRPr>
          </a:p>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How does it show Climate Change?</a:t>
            </a:r>
          </a:p>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Different plants thrive in different climates.</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Comparing ancient pollen with modern pollen reveals how plant life—and by extension, climate—has changed over time.</a:t>
            </a:r>
          </a:p>
          <a:p>
            <a:pPr marL="1295400" lvl="2" indent="-43180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Warm periods may show pollen from tropical plants.</a:t>
            </a:r>
          </a:p>
          <a:p>
            <a:pPr marL="1295400" lvl="2" indent="-43180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Cold periods may show pollen from                                          tundra or boreal species.</a:t>
            </a:r>
          </a:p>
        </p:txBody>
      </p:sp>
      <p:grpSp>
        <p:nvGrpSpPr>
          <p:cNvPr id="15" name="Group 15"/>
          <p:cNvGrpSpPr/>
          <p:nvPr/>
        </p:nvGrpSpPr>
        <p:grpSpPr>
          <a:xfrm>
            <a:off x="156779" y="2923356"/>
            <a:ext cx="5852392" cy="7183929"/>
            <a:chOff x="0" y="0"/>
            <a:chExt cx="7803190" cy="9578572"/>
          </a:xfrm>
        </p:grpSpPr>
        <p:sp>
          <p:nvSpPr>
            <p:cNvPr id="16" name="Freeform 16"/>
            <p:cNvSpPr/>
            <p:nvPr/>
          </p:nvSpPr>
          <p:spPr>
            <a:xfrm>
              <a:off x="0" y="0"/>
              <a:ext cx="7803190" cy="9578572"/>
            </a:xfrm>
            <a:custGeom>
              <a:avLst/>
              <a:gdLst/>
              <a:ahLst/>
              <a:cxnLst/>
              <a:rect l="l" t="t" r="r" b="b"/>
              <a:pathLst>
                <a:path w="7803190" h="9578572">
                  <a:moveTo>
                    <a:pt x="0" y="0"/>
                  </a:moveTo>
                  <a:lnTo>
                    <a:pt x="7803190" y="0"/>
                  </a:lnTo>
                  <a:lnTo>
                    <a:pt x="7803190" y="9578572"/>
                  </a:lnTo>
                  <a:lnTo>
                    <a:pt x="0" y="9578572"/>
                  </a:lnTo>
                  <a:lnTo>
                    <a:pt x="0" y="0"/>
                  </a:lnTo>
                  <a:close/>
                </a:path>
              </a:pathLst>
            </a:custGeom>
            <a:blipFill>
              <a:blip r:embed="rId7"/>
              <a:stretch>
                <a:fillRect l="-48834" t="-3174" r="-42981" b="-935"/>
              </a:stretch>
            </a:blipFill>
          </p:spPr>
          <p:txBody>
            <a:bodyPr/>
            <a:lstStyle/>
            <a:p>
              <a:endParaRPr lang="en-GB"/>
            </a:p>
          </p:txBody>
        </p:sp>
        <p:sp>
          <p:nvSpPr>
            <p:cNvPr id="17" name="TextBox 17"/>
            <p:cNvSpPr txBox="1"/>
            <p:nvPr/>
          </p:nvSpPr>
          <p:spPr>
            <a:xfrm>
              <a:off x="188664" y="9283559"/>
              <a:ext cx="2907039" cy="172579"/>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Pollen allergy by fotojog from Getty Images</a:t>
              </a:r>
            </a:p>
          </p:txBody>
        </p:sp>
      </p:grpSp>
      <p:sp>
        <p:nvSpPr>
          <p:cNvPr id="18" name="TextBox 18"/>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2" name="TextBox 12"/>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3" name="TextBox 13"/>
          <p:cNvSpPr txBox="1"/>
          <p:nvPr/>
        </p:nvSpPr>
        <p:spPr>
          <a:xfrm>
            <a:off x="11853208" y="2609031"/>
            <a:ext cx="2093119" cy="614680"/>
          </a:xfrm>
          <a:prstGeom prst="rect">
            <a:avLst/>
          </a:prstGeom>
        </p:spPr>
        <p:txBody>
          <a:bodyPr lIns="0" tIns="0" rIns="0" bIns="0" rtlCol="0" anchor="t">
            <a:spAutoFit/>
          </a:bodyPr>
          <a:lstStyle/>
          <a:p>
            <a:pPr algn="ctr">
              <a:lnSpc>
                <a:spcPts val="4969"/>
              </a:lnSpc>
            </a:pPr>
            <a:r>
              <a:rPr lang="en-US" sz="3549" b="1">
                <a:solidFill>
                  <a:srgbClr val="000000"/>
                </a:solidFill>
                <a:latin typeface="Montserrat Classic Bold"/>
                <a:ea typeface="Montserrat Classic Bold"/>
                <a:cs typeface="Montserrat Classic Bold"/>
                <a:sym typeface="Montserrat Classic Bold"/>
              </a:rPr>
              <a:t>Ice Cover</a:t>
            </a:r>
          </a:p>
        </p:txBody>
      </p:sp>
      <p:sp>
        <p:nvSpPr>
          <p:cNvPr id="14" name="TextBox 14"/>
          <p:cNvSpPr txBox="1"/>
          <p:nvPr/>
        </p:nvSpPr>
        <p:spPr>
          <a:xfrm>
            <a:off x="6733528" y="3176086"/>
            <a:ext cx="11447332" cy="694372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Ice cover refers to the ice sheets, glaciers, and sea ice found in regions like the Arctic, Antarctica, and high-altitude mountains. These icy areas expand during colder periods and shrink as temperatures rise.</a:t>
            </a:r>
          </a:p>
          <a:p>
            <a:pPr algn="ctr">
              <a:lnSpc>
                <a:spcPts val="2790"/>
              </a:lnSpc>
            </a:pPr>
            <a:endParaRPr lang="en-US" sz="3000">
              <a:solidFill>
                <a:srgbClr val="000000"/>
              </a:solidFill>
              <a:latin typeface="Montserrat Classic"/>
              <a:ea typeface="Montserrat Classic"/>
              <a:cs typeface="Montserrat Classic"/>
              <a:sym typeface="Montserrat Classic"/>
            </a:endParaRPr>
          </a:p>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Less ice means less sunlight is reflected back into space, which accelerates global warming (known as the </a:t>
            </a:r>
            <a:r>
              <a:rPr lang="en-US" sz="3000" b="1">
                <a:solidFill>
                  <a:srgbClr val="000000"/>
                </a:solidFill>
                <a:latin typeface="Montserrat Classic Bold"/>
                <a:ea typeface="Montserrat Classic Bold"/>
                <a:cs typeface="Montserrat Classic Bold"/>
                <a:sym typeface="Montserrat Classic Bold"/>
              </a:rPr>
              <a:t>albedo effect</a:t>
            </a:r>
            <a:r>
              <a:rPr lang="en-US" sz="3000">
                <a:solidFill>
                  <a:srgbClr val="000000"/>
                </a:solidFill>
                <a:latin typeface="Montserrat Classic"/>
                <a:ea typeface="Montserrat Classic"/>
                <a:cs typeface="Montserrat Classic"/>
                <a:sym typeface="Montserrat Classic"/>
              </a:rPr>
              <a:t>).</a:t>
            </a:r>
          </a:p>
          <a:p>
            <a:pPr algn="ctr">
              <a:lnSpc>
                <a:spcPts val="1620"/>
              </a:lnSpc>
            </a:pPr>
            <a:endParaRPr lang="en-US" sz="3000">
              <a:solidFill>
                <a:srgbClr val="000000"/>
              </a:solidFill>
              <a:latin typeface="Montserrat Classic"/>
              <a:ea typeface="Montserrat Classic"/>
              <a:cs typeface="Montserrat Classic"/>
              <a:sym typeface="Montserrat Classic"/>
            </a:endParaRPr>
          </a:p>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Ice cover is a clear and measurable indicator of rising global temperatures.</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Changes in ice size and thickness                                             provide a visual record of the Earth’s                                    warming climate.</a:t>
            </a:r>
          </a:p>
        </p:txBody>
      </p:sp>
      <p:grpSp>
        <p:nvGrpSpPr>
          <p:cNvPr id="15" name="Group 15"/>
          <p:cNvGrpSpPr/>
          <p:nvPr/>
        </p:nvGrpSpPr>
        <p:grpSpPr>
          <a:xfrm>
            <a:off x="383807" y="2923356"/>
            <a:ext cx="6349721" cy="7242119"/>
            <a:chOff x="0" y="0"/>
            <a:chExt cx="8466295" cy="9656158"/>
          </a:xfrm>
        </p:grpSpPr>
        <p:sp>
          <p:nvSpPr>
            <p:cNvPr id="16" name="Freeform 16"/>
            <p:cNvSpPr/>
            <p:nvPr/>
          </p:nvSpPr>
          <p:spPr>
            <a:xfrm>
              <a:off x="0" y="0"/>
              <a:ext cx="8466295" cy="9656158"/>
            </a:xfrm>
            <a:custGeom>
              <a:avLst/>
              <a:gdLst/>
              <a:ahLst/>
              <a:cxnLst/>
              <a:rect l="l" t="t" r="r" b="b"/>
              <a:pathLst>
                <a:path w="8466295" h="9656158">
                  <a:moveTo>
                    <a:pt x="0" y="0"/>
                  </a:moveTo>
                  <a:lnTo>
                    <a:pt x="8466295" y="0"/>
                  </a:lnTo>
                  <a:lnTo>
                    <a:pt x="8466295" y="9656158"/>
                  </a:lnTo>
                  <a:lnTo>
                    <a:pt x="0" y="9656158"/>
                  </a:lnTo>
                  <a:lnTo>
                    <a:pt x="0" y="0"/>
                  </a:lnTo>
                  <a:close/>
                </a:path>
              </a:pathLst>
            </a:custGeom>
            <a:blipFill>
              <a:blip r:embed="rId7"/>
              <a:stretch>
                <a:fillRect t="-4077" r="-94530" b="-9558"/>
              </a:stretch>
            </a:blipFill>
          </p:spPr>
          <p:txBody>
            <a:bodyPr/>
            <a:lstStyle/>
            <a:p>
              <a:endParaRPr lang="en-GB"/>
            </a:p>
          </p:txBody>
        </p:sp>
        <p:sp>
          <p:nvSpPr>
            <p:cNvPr id="17" name="TextBox 17"/>
            <p:cNvSpPr txBox="1"/>
            <p:nvPr/>
          </p:nvSpPr>
          <p:spPr>
            <a:xfrm>
              <a:off x="114300" y="9384593"/>
              <a:ext cx="3799711" cy="172579"/>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Ice Covered Land by AvatarKnowmad from Getty Images</a:t>
              </a:r>
            </a:p>
          </p:txBody>
        </p:sp>
      </p:grpSp>
      <p:sp>
        <p:nvSpPr>
          <p:cNvPr id="18" name="TextBox 18"/>
          <p:cNvSpPr txBox="1"/>
          <p:nvPr/>
        </p:nvSpPr>
        <p:spPr>
          <a:xfrm>
            <a:off x="169926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2" name="TextBox 12"/>
          <p:cNvSpPr txBox="1"/>
          <p:nvPr/>
        </p:nvSpPr>
        <p:spPr>
          <a:xfrm>
            <a:off x="752477" y="2562144"/>
            <a:ext cx="3871004" cy="1094742"/>
          </a:xfrm>
          <a:prstGeom prst="rect">
            <a:avLst/>
          </a:prstGeom>
        </p:spPr>
        <p:txBody>
          <a:bodyPr lIns="0" tIns="0" rIns="0" bIns="0" rtlCol="0" anchor="t">
            <a:spAutoFit/>
          </a:bodyPr>
          <a:lstStyle/>
          <a:p>
            <a:pPr algn="l">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Recap:</a:t>
            </a:r>
          </a:p>
        </p:txBody>
      </p:sp>
      <p:sp>
        <p:nvSpPr>
          <p:cNvPr id="13" name="TextBox 13"/>
          <p:cNvSpPr txBox="1"/>
          <p:nvPr/>
        </p:nvSpPr>
        <p:spPr>
          <a:xfrm>
            <a:off x="752477" y="3580686"/>
            <a:ext cx="7147428" cy="622936"/>
          </a:xfrm>
          <a:prstGeom prst="rect">
            <a:avLst/>
          </a:prstGeom>
        </p:spPr>
        <p:txBody>
          <a:bodyPr lIns="0" tIns="0" rIns="0" bIns="0" rtlCol="0" anchor="t">
            <a:spAutoFit/>
          </a:bodyPr>
          <a:lstStyle/>
          <a:p>
            <a:pPr algn="l">
              <a:lnSpc>
                <a:spcPts val="5039"/>
              </a:lnSpc>
              <a:spcBef>
                <a:spcPct val="0"/>
              </a:spcBef>
            </a:pPr>
            <a:r>
              <a:rPr lang="en-US" sz="3599">
                <a:solidFill>
                  <a:srgbClr val="000000"/>
                </a:solidFill>
                <a:latin typeface="Montserrat Classic"/>
                <a:ea typeface="Montserrat Classic"/>
                <a:cs typeface="Montserrat Classic"/>
                <a:sym typeface="Montserrat Classic"/>
              </a:rPr>
              <a:t>Discuss with your neighbour...</a:t>
            </a:r>
          </a:p>
        </p:txBody>
      </p:sp>
      <p:sp>
        <p:nvSpPr>
          <p:cNvPr id="14" name="Freeform 14"/>
          <p:cNvSpPr/>
          <p:nvPr/>
        </p:nvSpPr>
        <p:spPr>
          <a:xfrm flipH="1">
            <a:off x="3162209" y="3720533"/>
            <a:ext cx="11227641" cy="6826796"/>
          </a:xfrm>
          <a:custGeom>
            <a:avLst/>
            <a:gdLst/>
            <a:ahLst/>
            <a:cxnLst/>
            <a:rect l="l" t="t" r="r" b="b"/>
            <a:pathLst>
              <a:path w="11227641" h="6826796">
                <a:moveTo>
                  <a:pt x="11227641" y="0"/>
                </a:moveTo>
                <a:lnTo>
                  <a:pt x="0" y="0"/>
                </a:lnTo>
                <a:lnTo>
                  <a:pt x="0" y="6826796"/>
                </a:lnTo>
                <a:lnTo>
                  <a:pt x="11227641" y="6826796"/>
                </a:lnTo>
                <a:lnTo>
                  <a:pt x="11227641"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TextBox 15"/>
          <p:cNvSpPr txBox="1"/>
          <p:nvPr/>
        </p:nvSpPr>
        <p:spPr>
          <a:xfrm>
            <a:off x="4882955" y="5426311"/>
            <a:ext cx="8402000" cy="3241411"/>
          </a:xfrm>
          <a:prstGeom prst="rect">
            <a:avLst/>
          </a:prstGeom>
        </p:spPr>
        <p:txBody>
          <a:bodyPr lIns="0" tIns="0" rIns="0" bIns="0" rtlCol="0" anchor="t">
            <a:spAutoFit/>
          </a:bodyPr>
          <a:lstStyle/>
          <a:p>
            <a:pPr algn="ctr">
              <a:lnSpc>
                <a:spcPts val="6446"/>
              </a:lnSpc>
              <a:spcBef>
                <a:spcPct val="0"/>
              </a:spcBef>
            </a:pPr>
            <a:r>
              <a:rPr lang="en-US" sz="4604" b="1">
                <a:solidFill>
                  <a:srgbClr val="000000"/>
                </a:solidFill>
                <a:latin typeface="Montserrat Classic Bold"/>
                <a:ea typeface="Montserrat Classic Bold"/>
                <a:cs typeface="Montserrat Classic Bold"/>
                <a:sym typeface="Montserrat Classic Bold"/>
              </a:rPr>
              <a:t>How do you think climate change might affect your life or the world around you?</a:t>
            </a:r>
          </a:p>
        </p:txBody>
      </p:sp>
      <p:sp>
        <p:nvSpPr>
          <p:cNvPr id="16" name="TextBox 16"/>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4" name="Freeform 14"/>
          <p:cNvSpPr/>
          <p:nvPr/>
        </p:nvSpPr>
        <p:spPr>
          <a:xfrm rot="-1697603">
            <a:off x="9973992" y="7555802"/>
            <a:ext cx="708035" cy="1828260"/>
          </a:xfrm>
          <a:custGeom>
            <a:avLst/>
            <a:gdLst/>
            <a:ahLst/>
            <a:cxnLst/>
            <a:rect l="l" t="t" r="r" b="b"/>
            <a:pathLst>
              <a:path w="708035" h="1828260">
                <a:moveTo>
                  <a:pt x="0" y="0"/>
                </a:moveTo>
                <a:lnTo>
                  <a:pt x="708035" y="0"/>
                </a:lnTo>
                <a:lnTo>
                  <a:pt x="708035" y="1828260"/>
                </a:lnTo>
                <a:lnTo>
                  <a:pt x="0" y="18282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TextBox 15"/>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6" name="TextBox 16"/>
          <p:cNvSpPr txBox="1"/>
          <p:nvPr/>
        </p:nvSpPr>
        <p:spPr>
          <a:xfrm>
            <a:off x="2435066" y="2553608"/>
            <a:ext cx="13016196" cy="1261110"/>
          </a:xfrm>
          <a:prstGeom prst="rect">
            <a:avLst/>
          </a:prstGeom>
        </p:spPr>
        <p:txBody>
          <a:bodyPr lIns="0" tIns="0" rIns="0" bIns="0" rtlCol="0" anchor="t">
            <a:spAutoFit/>
          </a:bodyPr>
          <a:lstStyle/>
          <a:p>
            <a:pPr algn="ctr">
              <a:lnSpc>
                <a:spcPts val="5039"/>
              </a:lnSpc>
              <a:spcBef>
                <a:spcPct val="0"/>
              </a:spcBef>
            </a:pPr>
            <a:r>
              <a:rPr lang="en-US" sz="3599">
                <a:solidFill>
                  <a:srgbClr val="000000"/>
                </a:solidFill>
                <a:latin typeface="Montserrat Classic"/>
                <a:ea typeface="Montserrat Classic"/>
                <a:cs typeface="Montserrat Classic"/>
                <a:sym typeface="Montserrat Classic"/>
              </a:rPr>
              <a:t>Share with the class what words that come to mind when you think of Climate Change</a:t>
            </a:r>
          </a:p>
        </p:txBody>
      </p:sp>
      <p:sp>
        <p:nvSpPr>
          <p:cNvPr id="17" name="Freeform 17"/>
          <p:cNvSpPr/>
          <p:nvPr/>
        </p:nvSpPr>
        <p:spPr>
          <a:xfrm rot="-2914432">
            <a:off x="11638662" y="7555802"/>
            <a:ext cx="708035" cy="1828260"/>
          </a:xfrm>
          <a:custGeom>
            <a:avLst/>
            <a:gdLst/>
            <a:ahLst/>
            <a:cxnLst/>
            <a:rect l="l" t="t" r="r" b="b"/>
            <a:pathLst>
              <a:path w="708035" h="1828260">
                <a:moveTo>
                  <a:pt x="0" y="0"/>
                </a:moveTo>
                <a:lnTo>
                  <a:pt x="708035" y="0"/>
                </a:lnTo>
                <a:lnTo>
                  <a:pt x="708035" y="1828260"/>
                </a:lnTo>
                <a:lnTo>
                  <a:pt x="0" y="18282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18"/>
          <p:cNvSpPr/>
          <p:nvPr/>
        </p:nvSpPr>
        <p:spPr>
          <a:xfrm rot="-4434647">
            <a:off x="11178270" y="5989595"/>
            <a:ext cx="708035" cy="1828260"/>
          </a:xfrm>
          <a:custGeom>
            <a:avLst/>
            <a:gdLst/>
            <a:ahLst/>
            <a:cxnLst/>
            <a:rect l="l" t="t" r="r" b="b"/>
            <a:pathLst>
              <a:path w="708035" h="1828260">
                <a:moveTo>
                  <a:pt x="0" y="0"/>
                </a:moveTo>
                <a:lnTo>
                  <a:pt x="708035" y="0"/>
                </a:lnTo>
                <a:lnTo>
                  <a:pt x="708035" y="1828259"/>
                </a:lnTo>
                <a:lnTo>
                  <a:pt x="0" y="182825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Freeform 19"/>
          <p:cNvSpPr/>
          <p:nvPr/>
        </p:nvSpPr>
        <p:spPr>
          <a:xfrm rot="-5682377">
            <a:off x="11943462" y="4313035"/>
            <a:ext cx="708035" cy="1828260"/>
          </a:xfrm>
          <a:custGeom>
            <a:avLst/>
            <a:gdLst/>
            <a:ahLst/>
            <a:cxnLst/>
            <a:rect l="l" t="t" r="r" b="b"/>
            <a:pathLst>
              <a:path w="708035" h="1828260">
                <a:moveTo>
                  <a:pt x="0" y="0"/>
                </a:moveTo>
                <a:lnTo>
                  <a:pt x="708035" y="0"/>
                </a:lnTo>
                <a:lnTo>
                  <a:pt x="708035" y="1828259"/>
                </a:lnTo>
                <a:lnTo>
                  <a:pt x="0" y="182825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0" name="Freeform 20"/>
          <p:cNvSpPr/>
          <p:nvPr/>
        </p:nvSpPr>
        <p:spPr>
          <a:xfrm rot="7137780">
            <a:off x="6675013" y="4474850"/>
            <a:ext cx="708035" cy="1828260"/>
          </a:xfrm>
          <a:custGeom>
            <a:avLst/>
            <a:gdLst/>
            <a:ahLst/>
            <a:cxnLst/>
            <a:rect l="l" t="t" r="r" b="b"/>
            <a:pathLst>
              <a:path w="708035" h="1828260">
                <a:moveTo>
                  <a:pt x="0" y="0"/>
                </a:moveTo>
                <a:lnTo>
                  <a:pt x="708035" y="0"/>
                </a:lnTo>
                <a:lnTo>
                  <a:pt x="708035" y="1828259"/>
                </a:lnTo>
                <a:lnTo>
                  <a:pt x="0" y="182825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21"/>
          <p:cNvSpPr/>
          <p:nvPr/>
        </p:nvSpPr>
        <p:spPr>
          <a:xfrm rot="5702663">
            <a:off x="5177589" y="5396107"/>
            <a:ext cx="708035" cy="1828260"/>
          </a:xfrm>
          <a:custGeom>
            <a:avLst/>
            <a:gdLst/>
            <a:ahLst/>
            <a:cxnLst/>
            <a:rect l="l" t="t" r="r" b="b"/>
            <a:pathLst>
              <a:path w="708035" h="1828260">
                <a:moveTo>
                  <a:pt x="0" y="0"/>
                </a:moveTo>
                <a:lnTo>
                  <a:pt x="708035" y="0"/>
                </a:lnTo>
                <a:lnTo>
                  <a:pt x="708035" y="1828260"/>
                </a:lnTo>
                <a:lnTo>
                  <a:pt x="0" y="18282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rot="3698462">
            <a:off x="6150170" y="6300057"/>
            <a:ext cx="708035" cy="1828260"/>
          </a:xfrm>
          <a:custGeom>
            <a:avLst/>
            <a:gdLst/>
            <a:ahLst/>
            <a:cxnLst/>
            <a:rect l="l" t="t" r="r" b="b"/>
            <a:pathLst>
              <a:path w="708035" h="1828260">
                <a:moveTo>
                  <a:pt x="0" y="0"/>
                </a:moveTo>
                <a:lnTo>
                  <a:pt x="708035" y="0"/>
                </a:lnTo>
                <a:lnTo>
                  <a:pt x="708035" y="1828260"/>
                </a:lnTo>
                <a:lnTo>
                  <a:pt x="0" y="18282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Freeform 23"/>
          <p:cNvSpPr/>
          <p:nvPr/>
        </p:nvSpPr>
        <p:spPr>
          <a:xfrm rot="3698462">
            <a:off x="5515285" y="7791533"/>
            <a:ext cx="708035" cy="1828260"/>
          </a:xfrm>
          <a:custGeom>
            <a:avLst/>
            <a:gdLst/>
            <a:ahLst/>
            <a:cxnLst/>
            <a:rect l="l" t="t" r="r" b="b"/>
            <a:pathLst>
              <a:path w="708035" h="1828260">
                <a:moveTo>
                  <a:pt x="0" y="0"/>
                </a:moveTo>
                <a:lnTo>
                  <a:pt x="708035" y="0"/>
                </a:lnTo>
                <a:lnTo>
                  <a:pt x="708035" y="1828259"/>
                </a:lnTo>
                <a:lnTo>
                  <a:pt x="0" y="182825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4" name="Freeform 24"/>
          <p:cNvSpPr/>
          <p:nvPr/>
        </p:nvSpPr>
        <p:spPr>
          <a:xfrm rot="3698462">
            <a:off x="6684538" y="7518652"/>
            <a:ext cx="708035" cy="996240"/>
          </a:xfrm>
          <a:custGeom>
            <a:avLst/>
            <a:gdLst/>
            <a:ahLst/>
            <a:cxnLst/>
            <a:rect l="l" t="t" r="r" b="b"/>
            <a:pathLst>
              <a:path w="708035" h="996240">
                <a:moveTo>
                  <a:pt x="0" y="0"/>
                </a:moveTo>
                <a:lnTo>
                  <a:pt x="708035" y="0"/>
                </a:lnTo>
                <a:lnTo>
                  <a:pt x="708035" y="996240"/>
                </a:lnTo>
                <a:lnTo>
                  <a:pt x="0" y="996240"/>
                </a:lnTo>
                <a:lnTo>
                  <a:pt x="0" y="0"/>
                </a:lnTo>
                <a:close/>
              </a:path>
            </a:pathLst>
          </a:custGeom>
          <a:blipFill>
            <a:blip>
              <a:extLst>
                <a:ext uri="{96DAC541-7B7A-43D3-8B79-37D633B846F1}">
                  <asvg:svgBlip xmlns:asvg="http://schemas.microsoft.com/office/drawing/2016/SVG/main" r:embed="rId6"/>
                </a:ext>
              </a:extLst>
            </a:blip>
            <a:stretch>
              <a:fillRect b="-83516"/>
            </a:stretch>
          </a:blipFill>
        </p:spPr>
        <p:txBody>
          <a:bodyPr/>
          <a:lstStyle/>
          <a:p>
            <a:endParaRPr lang="en-GB"/>
          </a:p>
        </p:txBody>
      </p:sp>
      <p:sp>
        <p:nvSpPr>
          <p:cNvPr id="25" name="Freeform 25"/>
          <p:cNvSpPr/>
          <p:nvPr/>
        </p:nvSpPr>
        <p:spPr>
          <a:xfrm rot="5718218">
            <a:off x="6242015" y="5875171"/>
            <a:ext cx="708035" cy="996240"/>
          </a:xfrm>
          <a:custGeom>
            <a:avLst/>
            <a:gdLst/>
            <a:ahLst/>
            <a:cxnLst/>
            <a:rect l="l" t="t" r="r" b="b"/>
            <a:pathLst>
              <a:path w="708035" h="996240">
                <a:moveTo>
                  <a:pt x="0" y="0"/>
                </a:moveTo>
                <a:lnTo>
                  <a:pt x="708035" y="0"/>
                </a:lnTo>
                <a:lnTo>
                  <a:pt x="708035" y="996239"/>
                </a:lnTo>
                <a:lnTo>
                  <a:pt x="0" y="996239"/>
                </a:lnTo>
                <a:lnTo>
                  <a:pt x="0" y="0"/>
                </a:lnTo>
                <a:close/>
              </a:path>
            </a:pathLst>
          </a:custGeom>
          <a:blipFill>
            <a:blip>
              <a:extLst>
                <a:ext uri="{96DAC541-7B7A-43D3-8B79-37D633B846F1}">
                  <asvg:svgBlip xmlns:asvg="http://schemas.microsoft.com/office/drawing/2016/SVG/main" r:embed="rId6"/>
                </a:ext>
              </a:extLst>
            </a:blip>
            <a:stretch>
              <a:fillRect b="-83516"/>
            </a:stretch>
          </a:blipFill>
        </p:spPr>
        <p:txBody>
          <a:bodyPr/>
          <a:lstStyle/>
          <a:p>
            <a:endParaRPr lang="en-GB"/>
          </a:p>
        </p:txBody>
      </p:sp>
      <p:sp>
        <p:nvSpPr>
          <p:cNvPr id="26" name="Freeform 26"/>
          <p:cNvSpPr/>
          <p:nvPr/>
        </p:nvSpPr>
        <p:spPr>
          <a:xfrm rot="-5772402">
            <a:off x="10735310" y="4881335"/>
            <a:ext cx="708035" cy="996240"/>
          </a:xfrm>
          <a:custGeom>
            <a:avLst/>
            <a:gdLst/>
            <a:ahLst/>
            <a:cxnLst/>
            <a:rect l="l" t="t" r="r" b="b"/>
            <a:pathLst>
              <a:path w="708035" h="996240">
                <a:moveTo>
                  <a:pt x="0" y="0"/>
                </a:moveTo>
                <a:lnTo>
                  <a:pt x="708035" y="0"/>
                </a:lnTo>
                <a:lnTo>
                  <a:pt x="708035" y="996240"/>
                </a:lnTo>
                <a:lnTo>
                  <a:pt x="0" y="996240"/>
                </a:lnTo>
                <a:lnTo>
                  <a:pt x="0" y="0"/>
                </a:lnTo>
                <a:close/>
              </a:path>
            </a:pathLst>
          </a:custGeom>
          <a:blipFill>
            <a:blip>
              <a:extLst>
                <a:ext uri="{96DAC541-7B7A-43D3-8B79-37D633B846F1}">
                  <asvg:svgBlip xmlns:asvg="http://schemas.microsoft.com/office/drawing/2016/SVG/main" r:embed="rId6"/>
                </a:ext>
              </a:extLst>
            </a:blip>
            <a:stretch>
              <a:fillRect b="-83516"/>
            </a:stretch>
          </a:blipFill>
        </p:spPr>
        <p:txBody>
          <a:bodyPr/>
          <a:lstStyle/>
          <a:p>
            <a:endParaRPr lang="en-GB"/>
          </a:p>
        </p:txBody>
      </p:sp>
      <p:sp>
        <p:nvSpPr>
          <p:cNvPr id="27" name="Freeform 27"/>
          <p:cNvSpPr/>
          <p:nvPr/>
        </p:nvSpPr>
        <p:spPr>
          <a:xfrm rot="-2989988">
            <a:off x="10569275" y="7111054"/>
            <a:ext cx="708035" cy="996240"/>
          </a:xfrm>
          <a:custGeom>
            <a:avLst/>
            <a:gdLst/>
            <a:ahLst/>
            <a:cxnLst/>
            <a:rect l="l" t="t" r="r" b="b"/>
            <a:pathLst>
              <a:path w="708035" h="996240">
                <a:moveTo>
                  <a:pt x="0" y="0"/>
                </a:moveTo>
                <a:lnTo>
                  <a:pt x="708035" y="0"/>
                </a:lnTo>
                <a:lnTo>
                  <a:pt x="708035" y="996240"/>
                </a:lnTo>
                <a:lnTo>
                  <a:pt x="0" y="996240"/>
                </a:lnTo>
                <a:lnTo>
                  <a:pt x="0" y="0"/>
                </a:lnTo>
                <a:close/>
              </a:path>
            </a:pathLst>
          </a:custGeom>
          <a:blipFill>
            <a:blip>
              <a:extLst>
                <a:ext uri="{96DAC541-7B7A-43D3-8B79-37D633B846F1}">
                  <asvg:svgBlip xmlns:asvg="http://schemas.microsoft.com/office/drawing/2016/SVG/main" r:embed="rId6"/>
                </a:ext>
              </a:extLst>
            </a:blip>
            <a:stretch>
              <a:fillRect b="-83516"/>
            </a:stretch>
          </a:blipFill>
        </p:spPr>
        <p:txBody>
          <a:bodyPr/>
          <a:lstStyle/>
          <a:p>
            <a:endParaRPr lang="en-GB"/>
          </a:p>
        </p:txBody>
      </p:sp>
      <p:grpSp>
        <p:nvGrpSpPr>
          <p:cNvPr id="28" name="Group 28"/>
          <p:cNvGrpSpPr/>
          <p:nvPr/>
        </p:nvGrpSpPr>
        <p:grpSpPr>
          <a:xfrm>
            <a:off x="7014145" y="4338594"/>
            <a:ext cx="4259711" cy="4259711"/>
            <a:chOff x="0" y="0"/>
            <a:chExt cx="5679614" cy="5679614"/>
          </a:xfrm>
        </p:grpSpPr>
        <p:grpSp>
          <p:nvGrpSpPr>
            <p:cNvPr id="29" name="Group 29"/>
            <p:cNvGrpSpPr/>
            <p:nvPr/>
          </p:nvGrpSpPr>
          <p:grpSpPr>
            <a:xfrm>
              <a:off x="0" y="0"/>
              <a:ext cx="5679614" cy="567961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GB"/>
              </a:p>
            </p:txBody>
          </p:sp>
          <p:sp>
            <p:nvSpPr>
              <p:cNvPr id="31" name="TextBox 31"/>
              <p:cNvSpPr txBox="1"/>
              <p:nvPr/>
            </p:nvSpPr>
            <p:spPr>
              <a:xfrm>
                <a:off x="76200" y="28575"/>
                <a:ext cx="660400" cy="708025"/>
              </a:xfrm>
              <a:prstGeom prst="rect">
                <a:avLst/>
              </a:prstGeom>
            </p:spPr>
            <p:txBody>
              <a:bodyPr lIns="50800" tIns="50800" rIns="50800" bIns="50800" rtlCol="0" anchor="ctr"/>
              <a:lstStyle/>
              <a:p>
                <a:pPr algn="ctr">
                  <a:lnSpc>
                    <a:spcPts val="2856"/>
                  </a:lnSpc>
                </a:pPr>
                <a:endParaRPr/>
              </a:p>
            </p:txBody>
          </p:sp>
        </p:grpSp>
        <p:sp>
          <p:nvSpPr>
            <p:cNvPr id="32" name="Freeform 32"/>
            <p:cNvSpPr/>
            <p:nvPr/>
          </p:nvSpPr>
          <p:spPr>
            <a:xfrm>
              <a:off x="96607" y="96607"/>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a:alphaModFix amt="47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3" name="TextBox 33"/>
            <p:cNvSpPr txBox="1"/>
            <p:nvPr/>
          </p:nvSpPr>
          <p:spPr>
            <a:xfrm>
              <a:off x="385774" y="1671830"/>
              <a:ext cx="4908067" cy="2240705"/>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CLIMATE CHANGE</a:t>
              </a:r>
            </a:p>
          </p:txBody>
        </p:sp>
      </p:grpSp>
      <p:sp>
        <p:nvSpPr>
          <p:cNvPr id="34" name="TextBox 34"/>
          <p:cNvSpPr txBox="1"/>
          <p:nvPr/>
        </p:nvSpPr>
        <p:spPr>
          <a:xfrm>
            <a:off x="17038506" y="118206"/>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2430834" y="2260541"/>
            <a:ext cx="13914052" cy="21240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Homework Task:</a:t>
            </a:r>
          </a:p>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Demonstrate your understanding of the evidence for climate change by creatively presenting your knowledge in one of the following formats.</a:t>
            </a:r>
          </a:p>
          <a:p>
            <a:pPr algn="ctr">
              <a:lnSpc>
                <a:spcPts val="4200"/>
              </a:lnSpc>
              <a:spcBef>
                <a:spcPct val="0"/>
              </a:spcBef>
            </a:pPr>
            <a:endParaRPr lang="en-US" sz="3000">
              <a:solidFill>
                <a:srgbClr val="000000"/>
              </a:solidFill>
              <a:latin typeface="Montserrat Classic"/>
              <a:ea typeface="Montserrat Classic"/>
              <a:cs typeface="Montserrat Classic"/>
              <a:sym typeface="Montserrat Classic"/>
            </a:endParaRPr>
          </a:p>
        </p:txBody>
      </p:sp>
      <p:grpSp>
        <p:nvGrpSpPr>
          <p:cNvPr id="12" name="Group 12"/>
          <p:cNvGrpSpPr/>
          <p:nvPr/>
        </p:nvGrpSpPr>
        <p:grpSpPr>
          <a:xfrm>
            <a:off x="294090" y="4124412"/>
            <a:ext cx="6145825" cy="5133888"/>
            <a:chOff x="0" y="0"/>
            <a:chExt cx="1618653" cy="1352135"/>
          </a:xfrm>
        </p:grpSpPr>
        <p:sp>
          <p:nvSpPr>
            <p:cNvPr id="13" name="Freeform 13"/>
            <p:cNvSpPr/>
            <p:nvPr/>
          </p:nvSpPr>
          <p:spPr>
            <a:xfrm>
              <a:off x="0" y="0"/>
              <a:ext cx="1618653" cy="1352135"/>
            </a:xfrm>
            <a:custGeom>
              <a:avLst/>
              <a:gdLst/>
              <a:ahLst/>
              <a:cxnLst/>
              <a:rect l="l" t="t" r="r" b="b"/>
              <a:pathLst>
                <a:path w="1618653" h="1352135">
                  <a:moveTo>
                    <a:pt x="64245" y="0"/>
                  </a:moveTo>
                  <a:lnTo>
                    <a:pt x="1554409" y="0"/>
                  </a:lnTo>
                  <a:cubicBezTo>
                    <a:pt x="1571447" y="0"/>
                    <a:pt x="1587788" y="6769"/>
                    <a:pt x="1599837" y="18817"/>
                  </a:cubicBezTo>
                  <a:cubicBezTo>
                    <a:pt x="1611885" y="30865"/>
                    <a:pt x="1618653" y="47206"/>
                    <a:pt x="1618653" y="64245"/>
                  </a:cubicBezTo>
                  <a:lnTo>
                    <a:pt x="1618653" y="1287890"/>
                  </a:lnTo>
                  <a:cubicBezTo>
                    <a:pt x="1618653" y="1323372"/>
                    <a:pt x="1589890" y="1352135"/>
                    <a:pt x="1554409" y="1352135"/>
                  </a:cubicBezTo>
                  <a:lnTo>
                    <a:pt x="64245" y="1352135"/>
                  </a:lnTo>
                  <a:cubicBezTo>
                    <a:pt x="47206" y="1352135"/>
                    <a:pt x="30865" y="1345366"/>
                    <a:pt x="18817" y="1333318"/>
                  </a:cubicBezTo>
                  <a:cubicBezTo>
                    <a:pt x="6769" y="1321270"/>
                    <a:pt x="0" y="1304929"/>
                    <a:pt x="0" y="1287890"/>
                  </a:cubicBezTo>
                  <a:lnTo>
                    <a:pt x="0" y="64245"/>
                  </a:lnTo>
                  <a:cubicBezTo>
                    <a:pt x="0" y="47206"/>
                    <a:pt x="6769" y="30865"/>
                    <a:pt x="18817" y="18817"/>
                  </a:cubicBezTo>
                  <a:cubicBezTo>
                    <a:pt x="30865" y="6769"/>
                    <a:pt x="47206" y="0"/>
                    <a:pt x="64245" y="0"/>
                  </a:cubicBezTo>
                  <a:close/>
                </a:path>
              </a:pathLst>
            </a:custGeom>
            <a:solidFill>
              <a:srgbClr val="FFF8D8"/>
            </a:solidFill>
          </p:spPr>
          <p:txBody>
            <a:bodyPr/>
            <a:lstStyle/>
            <a:p>
              <a:endParaRPr lang="en-GB"/>
            </a:p>
          </p:txBody>
        </p:sp>
        <p:sp>
          <p:nvSpPr>
            <p:cNvPr id="14" name="TextBox 14"/>
            <p:cNvSpPr txBox="1"/>
            <p:nvPr/>
          </p:nvSpPr>
          <p:spPr>
            <a:xfrm>
              <a:off x="0" y="-47625"/>
              <a:ext cx="1618653" cy="1399760"/>
            </a:xfrm>
            <a:prstGeom prst="rect">
              <a:avLst/>
            </a:prstGeom>
          </p:spPr>
          <p:txBody>
            <a:bodyPr lIns="50800" tIns="50800" rIns="50800" bIns="50800" rtlCol="0" anchor="ctr"/>
            <a:lstStyle/>
            <a:p>
              <a:pPr algn="ctr">
                <a:lnSpc>
                  <a:spcPts val="2856"/>
                </a:lnSpc>
              </a:pPr>
              <a:endParaRPr/>
            </a:p>
          </p:txBody>
        </p:sp>
      </p:grpSp>
      <p:sp>
        <p:nvSpPr>
          <p:cNvPr id="15" name="TextBox 15"/>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6" name="TextBox 16"/>
          <p:cNvSpPr txBox="1"/>
          <p:nvPr/>
        </p:nvSpPr>
        <p:spPr>
          <a:xfrm>
            <a:off x="341715" y="4448688"/>
            <a:ext cx="5917225" cy="4375150"/>
          </a:xfrm>
          <a:prstGeom prst="rect">
            <a:avLst/>
          </a:prstGeom>
        </p:spPr>
        <p:txBody>
          <a:bodyPr lIns="0" tIns="0" rIns="0" bIns="0" rtlCol="0" anchor="t">
            <a:spAutoFit/>
          </a:bodyPr>
          <a:lstStyle/>
          <a:p>
            <a:pPr algn="ctr">
              <a:lnSpc>
                <a:spcPts val="3500"/>
              </a:lnSpc>
              <a:spcBef>
                <a:spcPct val="0"/>
              </a:spcBef>
            </a:pPr>
            <a:r>
              <a:rPr lang="en-US" sz="2500" b="1">
                <a:solidFill>
                  <a:srgbClr val="000000"/>
                </a:solidFill>
                <a:latin typeface="Montserrat Classic Bold"/>
                <a:ea typeface="Montserrat Classic Bold"/>
                <a:cs typeface="Montserrat Classic Bold"/>
                <a:sym typeface="Montserrat Classic Bold"/>
              </a:rPr>
              <a:t>Create a Poster:</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Design a poster showcasing the key evidence of climate change.</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Include examples such as tree rings, ice cores, temperature records, ice cover, and pollen analysis.</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Use visuals like diagrams, graphs, or illustrations to make the poster engaging.</a:t>
            </a:r>
          </a:p>
        </p:txBody>
      </p:sp>
      <p:grpSp>
        <p:nvGrpSpPr>
          <p:cNvPr id="17" name="Group 17"/>
          <p:cNvGrpSpPr/>
          <p:nvPr/>
        </p:nvGrpSpPr>
        <p:grpSpPr>
          <a:xfrm>
            <a:off x="6614637" y="4124412"/>
            <a:ext cx="5546446" cy="5133888"/>
            <a:chOff x="0" y="0"/>
            <a:chExt cx="7395261" cy="6845183"/>
          </a:xfrm>
        </p:grpSpPr>
        <p:grpSp>
          <p:nvGrpSpPr>
            <p:cNvPr id="18" name="Group 18"/>
            <p:cNvGrpSpPr/>
            <p:nvPr/>
          </p:nvGrpSpPr>
          <p:grpSpPr>
            <a:xfrm>
              <a:off x="0" y="0"/>
              <a:ext cx="7395261" cy="6845183"/>
              <a:chOff x="0" y="0"/>
              <a:chExt cx="1460792" cy="1352135"/>
            </a:xfrm>
          </p:grpSpPr>
          <p:sp>
            <p:nvSpPr>
              <p:cNvPr id="19" name="Freeform 19"/>
              <p:cNvSpPr/>
              <p:nvPr/>
            </p:nvSpPr>
            <p:spPr>
              <a:xfrm>
                <a:off x="0" y="0"/>
                <a:ext cx="1460792" cy="1352135"/>
              </a:xfrm>
              <a:custGeom>
                <a:avLst/>
                <a:gdLst/>
                <a:ahLst/>
                <a:cxnLst/>
                <a:rect l="l" t="t" r="r" b="b"/>
                <a:pathLst>
                  <a:path w="1460792" h="1352135">
                    <a:moveTo>
                      <a:pt x="71188" y="0"/>
                    </a:moveTo>
                    <a:lnTo>
                      <a:pt x="1389605" y="0"/>
                    </a:lnTo>
                    <a:cubicBezTo>
                      <a:pt x="1428921" y="0"/>
                      <a:pt x="1460792" y="31872"/>
                      <a:pt x="1460792" y="71188"/>
                    </a:cubicBezTo>
                    <a:lnTo>
                      <a:pt x="1460792" y="1280947"/>
                    </a:lnTo>
                    <a:cubicBezTo>
                      <a:pt x="1460792" y="1320263"/>
                      <a:pt x="1428921" y="1352135"/>
                      <a:pt x="1389605" y="1352135"/>
                    </a:cubicBezTo>
                    <a:lnTo>
                      <a:pt x="71188" y="1352135"/>
                    </a:lnTo>
                    <a:cubicBezTo>
                      <a:pt x="31872" y="1352135"/>
                      <a:pt x="0" y="1320263"/>
                      <a:pt x="0" y="1280947"/>
                    </a:cubicBezTo>
                    <a:lnTo>
                      <a:pt x="0" y="71188"/>
                    </a:lnTo>
                    <a:cubicBezTo>
                      <a:pt x="0" y="31872"/>
                      <a:pt x="31872" y="0"/>
                      <a:pt x="71188" y="0"/>
                    </a:cubicBezTo>
                    <a:close/>
                  </a:path>
                </a:pathLst>
              </a:custGeom>
              <a:solidFill>
                <a:srgbClr val="DCF5C3"/>
              </a:solidFill>
            </p:spPr>
            <p:txBody>
              <a:bodyPr/>
              <a:lstStyle/>
              <a:p>
                <a:endParaRPr lang="en-GB"/>
              </a:p>
            </p:txBody>
          </p:sp>
          <p:sp>
            <p:nvSpPr>
              <p:cNvPr id="20" name="TextBox 20"/>
              <p:cNvSpPr txBox="1"/>
              <p:nvPr/>
            </p:nvSpPr>
            <p:spPr>
              <a:xfrm>
                <a:off x="0" y="-47625"/>
                <a:ext cx="1460792" cy="1399760"/>
              </a:xfrm>
              <a:prstGeom prst="rect">
                <a:avLst/>
              </a:prstGeom>
            </p:spPr>
            <p:txBody>
              <a:bodyPr lIns="50800" tIns="50800" rIns="50800" bIns="50800" rtlCol="0" anchor="ctr"/>
              <a:lstStyle/>
              <a:p>
                <a:pPr algn="ctr">
                  <a:lnSpc>
                    <a:spcPts val="2856"/>
                  </a:lnSpc>
                </a:pPr>
                <a:endParaRPr/>
              </a:p>
            </p:txBody>
          </p:sp>
        </p:grpSp>
        <p:sp>
          <p:nvSpPr>
            <p:cNvPr id="21" name="TextBox 21"/>
            <p:cNvSpPr txBox="1"/>
            <p:nvPr/>
          </p:nvSpPr>
          <p:spPr>
            <a:xfrm>
              <a:off x="0" y="486775"/>
              <a:ext cx="7149835" cy="5814483"/>
            </a:xfrm>
            <a:prstGeom prst="rect">
              <a:avLst/>
            </a:prstGeom>
          </p:spPr>
          <p:txBody>
            <a:bodyPr lIns="0" tIns="0" rIns="0" bIns="0" rtlCol="0" anchor="t">
              <a:spAutoFit/>
            </a:bodyPr>
            <a:lstStyle/>
            <a:p>
              <a:pPr algn="ctr">
                <a:lnSpc>
                  <a:spcPts val="3500"/>
                </a:lnSpc>
                <a:spcBef>
                  <a:spcPct val="0"/>
                </a:spcBef>
              </a:pPr>
              <a:r>
                <a:rPr lang="en-US" sz="2500" b="1">
                  <a:solidFill>
                    <a:srgbClr val="000000"/>
                  </a:solidFill>
                  <a:latin typeface="Montserrat Classic Bold"/>
                  <a:ea typeface="Montserrat Classic Bold"/>
                  <a:cs typeface="Montserrat Classic Bold"/>
                  <a:sym typeface="Montserrat Classic Bold"/>
                </a:rPr>
                <a:t>Write an Article or Report:</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Write a 1-2 page article aimed at convincing someone who is sceptical about climate change.</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Include an introduction, the evidence (with explanations), and a conclusion.</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Use real-world examples and data to support your points.</a:t>
              </a:r>
            </a:p>
          </p:txBody>
        </p:sp>
      </p:grpSp>
      <p:grpSp>
        <p:nvGrpSpPr>
          <p:cNvPr id="22" name="Group 22"/>
          <p:cNvGrpSpPr/>
          <p:nvPr/>
        </p:nvGrpSpPr>
        <p:grpSpPr>
          <a:xfrm>
            <a:off x="12513508" y="4124412"/>
            <a:ext cx="5546446" cy="4222648"/>
            <a:chOff x="0" y="0"/>
            <a:chExt cx="1460792" cy="1112138"/>
          </a:xfrm>
        </p:grpSpPr>
        <p:sp>
          <p:nvSpPr>
            <p:cNvPr id="23" name="Freeform 23"/>
            <p:cNvSpPr/>
            <p:nvPr/>
          </p:nvSpPr>
          <p:spPr>
            <a:xfrm>
              <a:off x="0" y="0"/>
              <a:ext cx="1460792" cy="1112138"/>
            </a:xfrm>
            <a:custGeom>
              <a:avLst/>
              <a:gdLst/>
              <a:ahLst/>
              <a:cxnLst/>
              <a:rect l="l" t="t" r="r" b="b"/>
              <a:pathLst>
                <a:path w="1460792" h="1112138">
                  <a:moveTo>
                    <a:pt x="71188" y="0"/>
                  </a:moveTo>
                  <a:lnTo>
                    <a:pt x="1389605" y="0"/>
                  </a:lnTo>
                  <a:cubicBezTo>
                    <a:pt x="1428921" y="0"/>
                    <a:pt x="1460792" y="31872"/>
                    <a:pt x="1460792" y="71188"/>
                  </a:cubicBezTo>
                  <a:lnTo>
                    <a:pt x="1460792" y="1040950"/>
                  </a:lnTo>
                  <a:cubicBezTo>
                    <a:pt x="1460792" y="1080266"/>
                    <a:pt x="1428921" y="1112138"/>
                    <a:pt x="1389605" y="1112138"/>
                  </a:cubicBezTo>
                  <a:lnTo>
                    <a:pt x="71188" y="1112138"/>
                  </a:lnTo>
                  <a:cubicBezTo>
                    <a:pt x="31872" y="1112138"/>
                    <a:pt x="0" y="1080266"/>
                    <a:pt x="0" y="1040950"/>
                  </a:cubicBezTo>
                  <a:lnTo>
                    <a:pt x="0" y="71188"/>
                  </a:lnTo>
                  <a:cubicBezTo>
                    <a:pt x="0" y="31872"/>
                    <a:pt x="31872" y="0"/>
                    <a:pt x="71188" y="0"/>
                  </a:cubicBezTo>
                  <a:close/>
                </a:path>
              </a:pathLst>
            </a:custGeom>
            <a:solidFill>
              <a:srgbClr val="BBDEFB"/>
            </a:solidFill>
          </p:spPr>
          <p:txBody>
            <a:bodyPr/>
            <a:lstStyle/>
            <a:p>
              <a:endParaRPr lang="en-GB"/>
            </a:p>
          </p:txBody>
        </p:sp>
        <p:sp>
          <p:nvSpPr>
            <p:cNvPr id="24" name="TextBox 24"/>
            <p:cNvSpPr txBox="1"/>
            <p:nvPr/>
          </p:nvSpPr>
          <p:spPr>
            <a:xfrm>
              <a:off x="0" y="-47625"/>
              <a:ext cx="1460792" cy="1159763"/>
            </a:xfrm>
            <a:prstGeom prst="rect">
              <a:avLst/>
            </a:prstGeom>
          </p:spPr>
          <p:txBody>
            <a:bodyPr lIns="50800" tIns="50800" rIns="50800" bIns="50800" rtlCol="0" anchor="ctr"/>
            <a:lstStyle/>
            <a:p>
              <a:pPr algn="ctr">
                <a:lnSpc>
                  <a:spcPts val="2856"/>
                </a:lnSpc>
              </a:pPr>
              <a:endParaRPr/>
            </a:p>
          </p:txBody>
        </p:sp>
      </p:grpSp>
      <p:sp>
        <p:nvSpPr>
          <p:cNvPr id="25" name="Freeform 25"/>
          <p:cNvSpPr/>
          <p:nvPr/>
        </p:nvSpPr>
        <p:spPr>
          <a:xfrm>
            <a:off x="15660060" y="3132103"/>
            <a:ext cx="1902810" cy="1400253"/>
          </a:xfrm>
          <a:custGeom>
            <a:avLst/>
            <a:gdLst/>
            <a:ahLst/>
            <a:cxnLst/>
            <a:rect l="l" t="t" r="r" b="b"/>
            <a:pathLst>
              <a:path w="1902810" h="1400253">
                <a:moveTo>
                  <a:pt x="0" y="0"/>
                </a:moveTo>
                <a:lnTo>
                  <a:pt x="1902810" y="0"/>
                </a:lnTo>
                <a:lnTo>
                  <a:pt x="1902810" y="1400253"/>
                </a:lnTo>
                <a:lnTo>
                  <a:pt x="0" y="1400253"/>
                </a:lnTo>
                <a:lnTo>
                  <a:pt x="0" y="0"/>
                </a:lnTo>
                <a:close/>
              </a:path>
            </a:pathLst>
          </a:custGeom>
          <a:blipFill>
            <a:blip r:embed="rId7"/>
            <a:stretch>
              <a:fillRect l="-175911" t="-49040" r="-45275" b="-101260"/>
            </a:stretch>
          </a:blipFill>
        </p:spPr>
        <p:txBody>
          <a:bodyPr/>
          <a:lstStyle/>
          <a:p>
            <a:endParaRPr lang="en-GB"/>
          </a:p>
        </p:txBody>
      </p:sp>
      <p:sp>
        <p:nvSpPr>
          <p:cNvPr id="26" name="TextBox 26"/>
          <p:cNvSpPr txBox="1"/>
          <p:nvPr/>
        </p:nvSpPr>
        <p:spPr>
          <a:xfrm>
            <a:off x="12706184" y="4475206"/>
            <a:ext cx="5161093" cy="3498850"/>
          </a:xfrm>
          <a:prstGeom prst="rect">
            <a:avLst/>
          </a:prstGeom>
        </p:spPr>
        <p:txBody>
          <a:bodyPr lIns="0" tIns="0" rIns="0" bIns="0" rtlCol="0" anchor="t">
            <a:spAutoFit/>
          </a:bodyPr>
          <a:lstStyle/>
          <a:p>
            <a:pPr algn="ctr">
              <a:lnSpc>
                <a:spcPts val="3500"/>
              </a:lnSpc>
              <a:spcBef>
                <a:spcPct val="0"/>
              </a:spcBef>
            </a:pPr>
            <a:r>
              <a:rPr lang="en-US" sz="2500" b="1">
                <a:solidFill>
                  <a:srgbClr val="000000"/>
                </a:solidFill>
                <a:latin typeface="Montserrat Classic Bold"/>
                <a:ea typeface="Montserrat Classic Bold"/>
                <a:cs typeface="Montserrat Classic Bold"/>
                <a:sym typeface="Montserrat Classic Bold"/>
              </a:rPr>
              <a:t>Make an Infographic:</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Create a digital or hand-drawn infographic summarising the key evidence of climate change.</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Use concise text and visuals to explain each piece of evidence.</a:t>
            </a:r>
          </a:p>
        </p:txBody>
      </p:sp>
      <p:sp>
        <p:nvSpPr>
          <p:cNvPr id="27" name="TextBox 27"/>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3474D-2866-492D-8337-7B178E9C2B1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48D2986-13F6-B0C8-C9EC-EBF78B1E7410}"/>
              </a:ext>
            </a:extLst>
          </p:cNvPr>
          <p:cNvGrpSpPr/>
          <p:nvPr/>
        </p:nvGrpSpPr>
        <p:grpSpPr>
          <a:xfrm>
            <a:off x="0" y="-3139650"/>
            <a:ext cx="18775720" cy="13720367"/>
            <a:chOff x="0" y="0"/>
            <a:chExt cx="25034293" cy="18293822"/>
          </a:xfrm>
        </p:grpSpPr>
        <p:sp>
          <p:nvSpPr>
            <p:cNvPr id="3" name="Freeform 3">
              <a:extLst>
                <a:ext uri="{FF2B5EF4-FFF2-40B4-BE49-F238E27FC236}">
                  <a16:creationId xmlns:a16="http://schemas.microsoft.com/office/drawing/2014/main" id="{CEB6993A-0880-AFD6-E24D-50D645EBD02F}"/>
                </a:ext>
              </a:extLst>
            </p:cNvPr>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a:extLst>
                <a:ext uri="{FF2B5EF4-FFF2-40B4-BE49-F238E27FC236}">
                  <a16:creationId xmlns:a16="http://schemas.microsoft.com/office/drawing/2014/main" id="{24315D69-1903-0610-985F-BE381F635CF8}"/>
                </a:ext>
              </a:extLst>
            </p:cNvPr>
            <p:cNvGrpSpPr/>
            <p:nvPr/>
          </p:nvGrpSpPr>
          <p:grpSpPr>
            <a:xfrm>
              <a:off x="0" y="4572816"/>
              <a:ext cx="25034293" cy="2148369"/>
              <a:chOff x="0" y="-142875"/>
              <a:chExt cx="7425681" cy="637250"/>
            </a:xfrm>
          </p:grpSpPr>
          <p:sp>
            <p:nvSpPr>
              <p:cNvPr id="5" name="Freeform 5">
                <a:extLst>
                  <a:ext uri="{FF2B5EF4-FFF2-40B4-BE49-F238E27FC236}">
                    <a16:creationId xmlns:a16="http://schemas.microsoft.com/office/drawing/2014/main" id="{434FC003-CE0D-4C49-5AAF-D1F8F38C0CC6}"/>
                  </a:ext>
                </a:extLst>
              </p:cNvPr>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a:extLst>
                  <a:ext uri="{FF2B5EF4-FFF2-40B4-BE49-F238E27FC236}">
                    <a16:creationId xmlns:a16="http://schemas.microsoft.com/office/drawing/2014/main" id="{1F2D03FB-1024-CA62-9951-FDE97B82945F}"/>
                  </a:ext>
                </a:extLst>
              </p:cNvPr>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a:extLst>
                <a:ext uri="{FF2B5EF4-FFF2-40B4-BE49-F238E27FC236}">
                  <a16:creationId xmlns:a16="http://schemas.microsoft.com/office/drawing/2014/main" id="{C446EE8C-34A6-E22A-1ED8-CE0D21DAA7DB}"/>
                </a:ext>
              </a:extLst>
            </p:cNvPr>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sp>
        <p:nvSpPr>
          <p:cNvPr id="8" name="Freeform 8">
            <a:extLst>
              <a:ext uri="{FF2B5EF4-FFF2-40B4-BE49-F238E27FC236}">
                <a16:creationId xmlns:a16="http://schemas.microsoft.com/office/drawing/2014/main" id="{F5F23A7E-6645-284F-C531-088BAAB9FE66}"/>
              </a:ext>
            </a:extLst>
          </p:cNvPr>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a:extLst>
              <a:ext uri="{FF2B5EF4-FFF2-40B4-BE49-F238E27FC236}">
                <a16:creationId xmlns:a16="http://schemas.microsoft.com/office/drawing/2014/main" id="{11A8971D-38CD-182F-6FF8-2EAFCC261FD0}"/>
              </a:ext>
            </a:extLst>
          </p:cNvPr>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0" name="Freeform 10">
            <a:extLst>
              <a:ext uri="{FF2B5EF4-FFF2-40B4-BE49-F238E27FC236}">
                <a16:creationId xmlns:a16="http://schemas.microsoft.com/office/drawing/2014/main" id="{4DF273DD-6C2F-917D-7546-3C3A097A5B9B}"/>
              </a:ext>
            </a:extLst>
          </p:cNvPr>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TextBox 15">
            <a:extLst>
              <a:ext uri="{FF2B5EF4-FFF2-40B4-BE49-F238E27FC236}">
                <a16:creationId xmlns:a16="http://schemas.microsoft.com/office/drawing/2014/main" id="{DE0C7395-7424-FB7C-812F-A1A691206445}"/>
              </a:ext>
            </a:extLst>
          </p:cNvPr>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dirty="0">
                <a:solidFill>
                  <a:srgbClr val="FFFFFF"/>
                </a:solidFill>
                <a:latin typeface="Montserrat Classic Bold"/>
                <a:ea typeface="Montserrat Classic Bold"/>
                <a:cs typeface="Montserrat Classic Bold"/>
                <a:sym typeface="Montserrat Classic Bold"/>
              </a:rPr>
              <a:t>Climate Change</a:t>
            </a:r>
          </a:p>
        </p:txBody>
      </p:sp>
      <p:sp>
        <p:nvSpPr>
          <p:cNvPr id="27" name="TextBox 27">
            <a:extLst>
              <a:ext uri="{FF2B5EF4-FFF2-40B4-BE49-F238E27FC236}">
                <a16:creationId xmlns:a16="http://schemas.microsoft.com/office/drawing/2014/main" id="{B9248ABB-A842-D96C-1826-7A286ADB06F4}"/>
              </a:ext>
            </a:extLst>
          </p:cNvPr>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grpSp>
        <p:nvGrpSpPr>
          <p:cNvPr id="28" name="Group 27">
            <a:extLst>
              <a:ext uri="{FF2B5EF4-FFF2-40B4-BE49-F238E27FC236}">
                <a16:creationId xmlns:a16="http://schemas.microsoft.com/office/drawing/2014/main" id="{4BA54C0E-BCA6-300D-C316-2CCCB108820E}"/>
              </a:ext>
            </a:extLst>
          </p:cNvPr>
          <p:cNvGrpSpPr/>
          <p:nvPr/>
        </p:nvGrpSpPr>
        <p:grpSpPr>
          <a:xfrm>
            <a:off x="702289" y="3747557"/>
            <a:ext cx="16904126" cy="3697493"/>
            <a:chOff x="702289" y="3747557"/>
            <a:chExt cx="16904126" cy="3697493"/>
          </a:xfrm>
        </p:grpSpPr>
        <p:sp>
          <p:nvSpPr>
            <p:cNvPr id="29" name="Freeform 8">
              <a:extLst>
                <a:ext uri="{FF2B5EF4-FFF2-40B4-BE49-F238E27FC236}">
                  <a16:creationId xmlns:a16="http://schemas.microsoft.com/office/drawing/2014/main" id="{390CF2B9-76BC-9BDB-A1EC-5A592E0C9748}"/>
                </a:ext>
              </a:extLst>
            </p:cNvPr>
            <p:cNvSpPr/>
            <p:nvPr/>
          </p:nvSpPr>
          <p:spPr>
            <a:xfrm>
              <a:off x="702289" y="4049093"/>
              <a:ext cx="3252733" cy="3205253"/>
            </a:xfrm>
            <a:custGeom>
              <a:avLst/>
              <a:gdLst/>
              <a:ahLst/>
              <a:cxnLst/>
              <a:rect l="l" t="t" r="r" b="b"/>
              <a:pathLst>
                <a:path w="3252733" h="3205253">
                  <a:moveTo>
                    <a:pt x="0" y="0"/>
                  </a:moveTo>
                  <a:lnTo>
                    <a:pt x="3252732" y="0"/>
                  </a:lnTo>
                  <a:lnTo>
                    <a:pt x="3252732" y="3205253"/>
                  </a:lnTo>
                  <a:lnTo>
                    <a:pt x="0" y="3205253"/>
                  </a:lnTo>
                  <a:lnTo>
                    <a:pt x="0" y="0"/>
                  </a:lnTo>
                  <a:close/>
                </a:path>
              </a:pathLst>
            </a:custGeom>
            <a:blipFill>
              <a:blip r:embed="rId7"/>
              <a:stretch>
                <a:fillRect r="-1459" b="-2962"/>
              </a:stretch>
            </a:blipFill>
          </p:spPr>
          <p:txBody>
            <a:bodyPr/>
            <a:lstStyle/>
            <a:p>
              <a:endParaRPr lang="en-GB"/>
            </a:p>
          </p:txBody>
        </p:sp>
        <p:sp>
          <p:nvSpPr>
            <p:cNvPr id="30" name="TextBox 11">
              <a:extLst>
                <a:ext uri="{FF2B5EF4-FFF2-40B4-BE49-F238E27FC236}">
                  <a16:creationId xmlns:a16="http://schemas.microsoft.com/office/drawing/2014/main" id="{8D386B4B-AC91-2EB9-C52F-3C8BA0AC2585}"/>
                </a:ext>
              </a:extLst>
            </p:cNvPr>
            <p:cNvSpPr txBox="1"/>
            <p:nvPr/>
          </p:nvSpPr>
          <p:spPr>
            <a:xfrm>
              <a:off x="4531273" y="3747557"/>
              <a:ext cx="13075142" cy="1704342"/>
            </a:xfrm>
            <a:prstGeom prst="rect">
              <a:avLst/>
            </a:prstGeom>
          </p:spPr>
          <p:txBody>
            <a:bodyPr lIns="0" tIns="0" rIns="0" bIns="0" rtlCol="0" anchor="t">
              <a:spAutoFit/>
            </a:bodyPr>
            <a:lstStyle/>
            <a:p>
              <a:pPr algn="ctr">
                <a:lnSpc>
                  <a:spcPts val="6859"/>
                </a:lnSpc>
                <a:spcBef>
                  <a:spcPct val="0"/>
                </a:spcBef>
              </a:pPr>
              <a:r>
                <a:rPr lang="en-US" sz="4899" b="1" dirty="0">
                  <a:solidFill>
                    <a:srgbClr val="000000"/>
                  </a:solidFill>
                  <a:latin typeface="Montserrat Classic Bold"/>
                  <a:ea typeface="Montserrat Classic Bold"/>
                  <a:cs typeface="Montserrat Classic Bold"/>
                  <a:sym typeface="Montserrat Classic Bold"/>
                </a:rPr>
                <a:t>These lessons have been produced by </a:t>
              </a:r>
              <a:r>
                <a:rPr lang="en-US" sz="4899" b="1" u="sng" dirty="0">
                  <a:solidFill>
                    <a:srgbClr val="1C78B6"/>
                  </a:solidFill>
                  <a:latin typeface="Montserrat Classic Bold"/>
                  <a:ea typeface="Montserrat Classic Bold"/>
                  <a:cs typeface="Montserrat Classic Bold"/>
                  <a:sym typeface="Montserrat Classic Bold"/>
                  <a:hlinkClick r:id="rId8" tooltip="https://thefloodhubpeople.co.uk"/>
                </a:rPr>
                <a:t>The Flood Hub People</a:t>
              </a:r>
              <a:r>
                <a:rPr lang="en-US" sz="4899" b="1" dirty="0">
                  <a:solidFill>
                    <a:srgbClr val="000000"/>
                  </a:solidFill>
                  <a:latin typeface="Montserrat Classic Bold"/>
                  <a:ea typeface="Montserrat Classic Bold"/>
                  <a:cs typeface="Montserrat Classic Bold"/>
                  <a:sym typeface="Montserrat Classic Bold"/>
                </a:rPr>
                <a:t> for The Flood Hub.</a:t>
              </a:r>
            </a:p>
          </p:txBody>
        </p:sp>
        <p:sp>
          <p:nvSpPr>
            <p:cNvPr id="31" name="TextBox 12">
              <a:extLst>
                <a:ext uri="{FF2B5EF4-FFF2-40B4-BE49-F238E27FC236}">
                  <a16:creationId xmlns:a16="http://schemas.microsoft.com/office/drawing/2014/main" id="{1649A637-5F8B-9DEF-68B2-6D063A7867C6}"/>
                </a:ext>
              </a:extLst>
            </p:cNvPr>
            <p:cNvSpPr txBox="1"/>
            <p:nvPr/>
          </p:nvSpPr>
          <p:spPr>
            <a:xfrm>
              <a:off x="5200931" y="6183939"/>
              <a:ext cx="11735828" cy="1261111"/>
            </a:xfrm>
            <a:prstGeom prst="rect">
              <a:avLst/>
            </a:prstGeom>
          </p:spPr>
          <p:txBody>
            <a:bodyPr lIns="0" tIns="0" rIns="0" bIns="0" rtlCol="0" anchor="t">
              <a:spAutoFit/>
            </a:bodyPr>
            <a:lstStyle/>
            <a:p>
              <a:pPr algn="ctr">
                <a:lnSpc>
                  <a:spcPts val="5039"/>
                </a:lnSpc>
                <a:spcBef>
                  <a:spcPct val="0"/>
                </a:spcBef>
              </a:pPr>
              <a:r>
                <a:rPr lang="en-US" sz="3599" b="1" dirty="0">
                  <a:solidFill>
                    <a:srgbClr val="000000"/>
                  </a:solidFill>
                  <a:latin typeface="Montserrat Classic Bold"/>
                  <a:ea typeface="Montserrat Classic Bold"/>
                  <a:cs typeface="Montserrat Classic Bold"/>
                  <a:sym typeface="Montserrat Classic Bold"/>
                </a:rPr>
                <a:t>Scan the QR code to access our Learning section. Or visit here: </a:t>
              </a:r>
              <a:r>
                <a:rPr lang="en-US" sz="3599" b="1" u="sng" dirty="0">
                  <a:solidFill>
                    <a:srgbClr val="1C78B6"/>
                  </a:solidFill>
                  <a:latin typeface="Montserrat Classic Bold"/>
                  <a:ea typeface="Montserrat Classic Bold"/>
                  <a:cs typeface="Montserrat Classic Bold"/>
                  <a:sym typeface="Montserrat Classic Bold"/>
                  <a:hlinkClick r:id="rId9" tooltip="https://thefloodhub.co.uk/learning/"/>
                </a:rPr>
                <a:t>https://thefloodhub.co.uk/learning/</a:t>
              </a:r>
            </a:p>
          </p:txBody>
        </p:sp>
      </p:grpSp>
    </p:spTree>
    <p:extLst>
      <p:ext uri="{BB962C8B-B14F-4D97-AF65-F5344CB8AC3E}">
        <p14:creationId xmlns:p14="http://schemas.microsoft.com/office/powerpoint/2010/main" val="2502871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grpSp>
        <p:nvGrpSpPr>
          <p:cNvPr id="41" name="Group 18">
            <a:extLst>
              <a:ext uri="{FF2B5EF4-FFF2-40B4-BE49-F238E27FC236}">
                <a16:creationId xmlns:a16="http://schemas.microsoft.com/office/drawing/2014/main" id="{31D2EEA0-0338-7273-236A-8FD821336207}"/>
              </a:ext>
            </a:extLst>
          </p:cNvPr>
          <p:cNvGrpSpPr/>
          <p:nvPr/>
        </p:nvGrpSpPr>
        <p:grpSpPr>
          <a:xfrm>
            <a:off x="4162906" y="3486406"/>
            <a:ext cx="9919325" cy="4575181"/>
            <a:chOff x="0" y="0"/>
            <a:chExt cx="1554442" cy="716970"/>
          </a:xfrm>
        </p:grpSpPr>
        <p:sp>
          <p:nvSpPr>
            <p:cNvPr id="45" name="Freeform 19">
              <a:extLst>
                <a:ext uri="{FF2B5EF4-FFF2-40B4-BE49-F238E27FC236}">
                  <a16:creationId xmlns:a16="http://schemas.microsoft.com/office/drawing/2014/main" id="{A263B408-6AAB-66F7-82CB-F1EE4C958A89}"/>
                </a:ext>
              </a:extLst>
            </p:cNvPr>
            <p:cNvSpPr/>
            <p:nvPr/>
          </p:nvSpPr>
          <p:spPr>
            <a:xfrm>
              <a:off x="0" y="0"/>
              <a:ext cx="1554442" cy="716970"/>
            </a:xfrm>
            <a:custGeom>
              <a:avLst/>
              <a:gdLst/>
              <a:ahLst/>
              <a:cxnLst/>
              <a:rect l="l" t="t" r="r" b="b"/>
              <a:pathLst>
                <a:path w="1554442" h="716970">
                  <a:moveTo>
                    <a:pt x="28878" y="0"/>
                  </a:moveTo>
                  <a:lnTo>
                    <a:pt x="1525564" y="0"/>
                  </a:lnTo>
                  <a:cubicBezTo>
                    <a:pt x="1541513" y="0"/>
                    <a:pt x="1554442" y="12929"/>
                    <a:pt x="1554442" y="28878"/>
                  </a:cubicBezTo>
                  <a:lnTo>
                    <a:pt x="1554442" y="688091"/>
                  </a:lnTo>
                  <a:cubicBezTo>
                    <a:pt x="1554442" y="695750"/>
                    <a:pt x="1551399" y="703096"/>
                    <a:pt x="1545984" y="708511"/>
                  </a:cubicBezTo>
                  <a:cubicBezTo>
                    <a:pt x="1540568" y="713927"/>
                    <a:pt x="1533223" y="716970"/>
                    <a:pt x="1525564" y="716970"/>
                  </a:cubicBezTo>
                  <a:lnTo>
                    <a:pt x="28878" y="716970"/>
                  </a:lnTo>
                  <a:cubicBezTo>
                    <a:pt x="12929" y="716970"/>
                    <a:pt x="0" y="704040"/>
                    <a:pt x="0" y="688091"/>
                  </a:cubicBezTo>
                  <a:lnTo>
                    <a:pt x="0" y="28878"/>
                  </a:lnTo>
                  <a:cubicBezTo>
                    <a:pt x="0" y="21219"/>
                    <a:pt x="3043" y="13874"/>
                    <a:pt x="8458" y="8458"/>
                  </a:cubicBezTo>
                  <a:cubicBezTo>
                    <a:pt x="13874" y="3043"/>
                    <a:pt x="21219" y="0"/>
                    <a:pt x="28878" y="0"/>
                  </a:cubicBezTo>
                  <a:close/>
                </a:path>
              </a:pathLst>
            </a:custGeom>
            <a:solidFill>
              <a:srgbClr val="FFFFFF"/>
            </a:solidFill>
            <a:ln w="38100" cap="rnd">
              <a:solidFill>
                <a:srgbClr val="409091"/>
              </a:solidFill>
              <a:prstDash val="solid"/>
              <a:round/>
            </a:ln>
          </p:spPr>
          <p:txBody>
            <a:bodyPr/>
            <a:lstStyle/>
            <a:p>
              <a:endParaRPr lang="en-GB"/>
            </a:p>
          </p:txBody>
        </p:sp>
        <p:sp>
          <p:nvSpPr>
            <p:cNvPr id="46" name="TextBox 20">
              <a:extLst>
                <a:ext uri="{FF2B5EF4-FFF2-40B4-BE49-F238E27FC236}">
                  <a16:creationId xmlns:a16="http://schemas.microsoft.com/office/drawing/2014/main" id="{2C51E799-7F69-77A7-C495-F7D4DEFA9861}"/>
                </a:ext>
              </a:extLst>
            </p:cNvPr>
            <p:cNvSpPr txBox="1"/>
            <p:nvPr/>
          </p:nvSpPr>
          <p:spPr>
            <a:xfrm>
              <a:off x="0" y="-28575"/>
              <a:ext cx="1554442" cy="745545"/>
            </a:xfrm>
            <a:prstGeom prst="rect">
              <a:avLst/>
            </a:prstGeom>
          </p:spPr>
          <p:txBody>
            <a:bodyPr lIns="116175" tIns="116175" rIns="116175" bIns="116175" rtlCol="0" anchor="ctr"/>
            <a:lstStyle/>
            <a:p>
              <a:pPr algn="ctr">
                <a:lnSpc>
                  <a:spcPts val="1648"/>
                </a:lnSpc>
              </a:pPr>
              <a:endParaRPr/>
            </a:p>
          </p:txBody>
        </p:sp>
      </p:grpSp>
      <p:sp>
        <p:nvSpPr>
          <p:cNvPr id="42" name="TextBox 28">
            <a:extLst>
              <a:ext uri="{FF2B5EF4-FFF2-40B4-BE49-F238E27FC236}">
                <a16:creationId xmlns:a16="http://schemas.microsoft.com/office/drawing/2014/main" id="{828EE14D-287F-30CC-0D18-F303AFFDD410}"/>
              </a:ext>
            </a:extLst>
          </p:cNvPr>
          <p:cNvSpPr txBox="1"/>
          <p:nvPr/>
        </p:nvSpPr>
        <p:spPr>
          <a:xfrm>
            <a:off x="4304840" y="4384058"/>
            <a:ext cx="9635457" cy="3157915"/>
          </a:xfrm>
          <a:prstGeom prst="rect">
            <a:avLst/>
          </a:prstGeom>
        </p:spPr>
        <p:txBody>
          <a:bodyPr lIns="0" tIns="0" rIns="0" bIns="0" rtlCol="0" anchor="t">
            <a:spAutoFit/>
          </a:bodyPr>
          <a:lstStyle/>
          <a:p>
            <a:pPr algn="ctr">
              <a:lnSpc>
                <a:spcPts val="5074"/>
              </a:lnSpc>
            </a:pPr>
            <a:r>
              <a:rPr lang="en-US" sz="3731" b="1" spc="33" dirty="0">
                <a:solidFill>
                  <a:srgbClr val="000000"/>
                </a:solidFill>
                <a:latin typeface="Montserrat Classic Bold"/>
                <a:ea typeface="Montserrat Classic Bold"/>
                <a:cs typeface="Montserrat Classic Bold"/>
                <a:sym typeface="Montserrat Classic Bold"/>
              </a:rPr>
              <a:t>Definition:</a:t>
            </a:r>
          </a:p>
          <a:p>
            <a:pPr algn="ctr">
              <a:lnSpc>
                <a:spcPts val="5074"/>
              </a:lnSpc>
            </a:pPr>
            <a:r>
              <a:rPr lang="en-US" sz="3731" spc="33" dirty="0">
                <a:solidFill>
                  <a:srgbClr val="000000"/>
                </a:solidFill>
                <a:latin typeface="Montserrat Classic"/>
                <a:ea typeface="Montserrat Classic"/>
                <a:cs typeface="Montserrat Classic"/>
                <a:sym typeface="Montserrat Classic"/>
              </a:rPr>
              <a:t>Climate change refers to </a:t>
            </a:r>
            <a:r>
              <a:rPr lang="en-US" sz="3731" b="1" spc="33" dirty="0">
                <a:solidFill>
                  <a:srgbClr val="000000"/>
                </a:solidFill>
                <a:latin typeface="Montserrat Classic Bold"/>
                <a:ea typeface="Montserrat Classic Bold"/>
                <a:cs typeface="Montserrat Classic Bold"/>
                <a:sym typeface="Montserrat Classic Bold"/>
              </a:rPr>
              <a:t>long-term changes</a:t>
            </a:r>
            <a:r>
              <a:rPr lang="en-US" sz="3731" spc="33" dirty="0">
                <a:solidFill>
                  <a:srgbClr val="000000"/>
                </a:solidFill>
                <a:latin typeface="Montserrat Classic"/>
                <a:ea typeface="Montserrat Classic"/>
                <a:cs typeface="Montserrat Classic"/>
                <a:sym typeface="Montserrat Classic"/>
              </a:rPr>
              <a:t> in global or regional climate patterns, often linked to an increase in average global temperatures.</a:t>
            </a:r>
          </a:p>
        </p:txBody>
      </p:sp>
      <p:sp>
        <p:nvSpPr>
          <p:cNvPr id="43" name="Rectangle: Rounded Corners 42">
            <a:extLst>
              <a:ext uri="{FF2B5EF4-FFF2-40B4-BE49-F238E27FC236}">
                <a16:creationId xmlns:a16="http://schemas.microsoft.com/office/drawing/2014/main" id="{6DD35CC0-5814-6194-8DE2-532F4488971E}"/>
              </a:ext>
            </a:extLst>
          </p:cNvPr>
          <p:cNvSpPr/>
          <p:nvPr/>
        </p:nvSpPr>
        <p:spPr>
          <a:xfrm>
            <a:off x="4182333" y="3461428"/>
            <a:ext cx="9942761" cy="860854"/>
          </a:xfrm>
          <a:prstGeom prst="roundRect">
            <a:avLst/>
          </a:prstGeom>
          <a:solidFill>
            <a:srgbClr val="409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27">
            <a:extLst>
              <a:ext uri="{FF2B5EF4-FFF2-40B4-BE49-F238E27FC236}">
                <a16:creationId xmlns:a16="http://schemas.microsoft.com/office/drawing/2014/main" id="{2C8B81F8-450E-EC97-3913-717046E18B9D}"/>
              </a:ext>
            </a:extLst>
          </p:cNvPr>
          <p:cNvSpPr txBox="1"/>
          <p:nvPr/>
        </p:nvSpPr>
        <p:spPr>
          <a:xfrm>
            <a:off x="4672398" y="3384766"/>
            <a:ext cx="8919768" cy="937516"/>
          </a:xfrm>
          <a:prstGeom prst="rect">
            <a:avLst/>
          </a:prstGeom>
        </p:spPr>
        <p:txBody>
          <a:bodyPr lIns="0" tIns="0" rIns="0" bIns="0" rtlCol="0" anchor="t">
            <a:spAutoFit/>
          </a:bodyPr>
          <a:lstStyle/>
          <a:p>
            <a:pPr algn="ctr">
              <a:lnSpc>
                <a:spcPts val="7979"/>
              </a:lnSpc>
              <a:spcBef>
                <a:spcPct val="0"/>
              </a:spcBef>
            </a:pPr>
            <a:r>
              <a:rPr lang="en-US" sz="5599" b="1" dirty="0">
                <a:solidFill>
                  <a:srgbClr val="FFFFFF"/>
                </a:solidFill>
                <a:latin typeface="Montserrat Classic Bold"/>
                <a:ea typeface="Montserrat Classic Bold"/>
                <a:cs typeface="Montserrat Classic Bold"/>
                <a:sym typeface="Montserrat Classic Bold"/>
              </a:rPr>
              <a:t>Climate Change </a:t>
            </a:r>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11814276" y="-954614"/>
            <a:ext cx="7523614" cy="7523614"/>
          </a:xfrm>
          <a:custGeom>
            <a:avLst/>
            <a:gdLst/>
            <a:ahLst/>
            <a:cxnLst/>
            <a:rect l="l" t="t" r="r" b="b"/>
            <a:pathLst>
              <a:path w="7523614" h="7523614">
                <a:moveTo>
                  <a:pt x="0" y="0"/>
                </a:moveTo>
                <a:lnTo>
                  <a:pt x="7523614" y="0"/>
                </a:lnTo>
                <a:lnTo>
                  <a:pt x="7523614" y="7523614"/>
                </a:lnTo>
                <a:lnTo>
                  <a:pt x="0" y="7523614"/>
                </a:lnTo>
                <a:lnTo>
                  <a:pt x="0" y="0"/>
                </a:lnTo>
                <a:close/>
              </a:path>
            </a:pathLst>
          </a:custGeom>
          <a:blipFill>
            <a:blip r:embed="rId5"/>
            <a:stretch>
              <a:fillRect/>
            </a:stretch>
          </a:blipFill>
        </p:spPr>
        <p:txBody>
          <a:bodyPr/>
          <a:lstStyle/>
          <a:p>
            <a:endParaRPr lang="en-GB"/>
          </a:p>
        </p:txBody>
      </p:sp>
      <p:sp>
        <p:nvSpPr>
          <p:cNvPr id="16" name="TextBox 16"/>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33" name="Freeform 33"/>
          <p:cNvSpPr/>
          <p:nvPr/>
        </p:nvSpPr>
        <p:spPr>
          <a:xfrm>
            <a:off x="12845116" y="831552"/>
            <a:ext cx="5423834" cy="4311948"/>
          </a:xfrm>
          <a:custGeom>
            <a:avLst/>
            <a:gdLst/>
            <a:ahLst/>
            <a:cxnLst/>
            <a:rect l="l" t="t" r="r" b="b"/>
            <a:pathLst>
              <a:path w="5423834" h="4311948">
                <a:moveTo>
                  <a:pt x="0" y="0"/>
                </a:moveTo>
                <a:lnTo>
                  <a:pt x="5423834" y="0"/>
                </a:lnTo>
                <a:lnTo>
                  <a:pt x="5423834" y="4311948"/>
                </a:lnTo>
                <a:lnTo>
                  <a:pt x="0" y="4311948"/>
                </a:lnTo>
                <a:lnTo>
                  <a:pt x="0" y="0"/>
                </a:lnTo>
                <a:close/>
              </a:path>
            </a:pathLst>
          </a:custGeom>
          <a:blipFill>
            <a:blip r:embed="rId7"/>
            <a:stretch>
              <a:fillRect/>
            </a:stretch>
          </a:blipFill>
        </p:spPr>
        <p:txBody>
          <a:bodyPr/>
          <a:lstStyle/>
          <a:p>
            <a:endParaRPr lang="en-GB"/>
          </a:p>
        </p:txBody>
      </p:sp>
      <p:sp>
        <p:nvSpPr>
          <p:cNvPr id="34" name="Freeform 34"/>
          <p:cNvSpPr/>
          <p:nvPr/>
        </p:nvSpPr>
        <p:spPr>
          <a:xfrm>
            <a:off x="3062792" y="7054059"/>
            <a:ext cx="3232941" cy="3232941"/>
          </a:xfrm>
          <a:custGeom>
            <a:avLst/>
            <a:gdLst/>
            <a:ahLst/>
            <a:cxnLst/>
            <a:rect l="l" t="t" r="r" b="b"/>
            <a:pathLst>
              <a:path w="3232941" h="3232941">
                <a:moveTo>
                  <a:pt x="0" y="0"/>
                </a:moveTo>
                <a:lnTo>
                  <a:pt x="3232941" y="0"/>
                </a:lnTo>
                <a:lnTo>
                  <a:pt x="3232941" y="3232941"/>
                </a:lnTo>
                <a:lnTo>
                  <a:pt x="0" y="3232941"/>
                </a:lnTo>
                <a:lnTo>
                  <a:pt x="0" y="0"/>
                </a:lnTo>
                <a:close/>
              </a:path>
            </a:pathLst>
          </a:custGeom>
          <a:blipFill>
            <a:blip r:embed="rId5"/>
            <a:stretch>
              <a:fillRect/>
            </a:stretch>
          </a:blipFill>
        </p:spPr>
        <p:txBody>
          <a:bodyPr/>
          <a:lstStyle/>
          <a:p>
            <a:endParaRPr lang="en-GB"/>
          </a:p>
        </p:txBody>
      </p:sp>
      <p:grpSp>
        <p:nvGrpSpPr>
          <p:cNvPr id="35" name="Group 35"/>
          <p:cNvGrpSpPr/>
          <p:nvPr/>
        </p:nvGrpSpPr>
        <p:grpSpPr>
          <a:xfrm>
            <a:off x="370420" y="6569000"/>
            <a:ext cx="3613595" cy="3456691"/>
            <a:chOff x="0" y="0"/>
            <a:chExt cx="999086" cy="955706"/>
          </a:xfrm>
        </p:grpSpPr>
        <p:sp>
          <p:nvSpPr>
            <p:cNvPr id="36" name="Freeform 36"/>
            <p:cNvSpPr/>
            <p:nvPr/>
          </p:nvSpPr>
          <p:spPr>
            <a:xfrm>
              <a:off x="0" y="0"/>
              <a:ext cx="999086" cy="955706"/>
            </a:xfrm>
            <a:custGeom>
              <a:avLst/>
              <a:gdLst/>
              <a:ahLst/>
              <a:cxnLst/>
              <a:rect l="l" t="t" r="r" b="b"/>
              <a:pathLst>
                <a:path w="999086" h="955706">
                  <a:moveTo>
                    <a:pt x="499543" y="0"/>
                  </a:moveTo>
                  <a:cubicBezTo>
                    <a:pt x="223653" y="0"/>
                    <a:pt x="0" y="213942"/>
                    <a:pt x="0" y="477853"/>
                  </a:cubicBezTo>
                  <a:cubicBezTo>
                    <a:pt x="0" y="741764"/>
                    <a:pt x="223653" y="955706"/>
                    <a:pt x="499543" y="955706"/>
                  </a:cubicBezTo>
                  <a:cubicBezTo>
                    <a:pt x="775433" y="955706"/>
                    <a:pt x="999086" y="741764"/>
                    <a:pt x="999086" y="477853"/>
                  </a:cubicBezTo>
                  <a:cubicBezTo>
                    <a:pt x="999086" y="213942"/>
                    <a:pt x="775433" y="0"/>
                    <a:pt x="499543" y="0"/>
                  </a:cubicBezTo>
                  <a:close/>
                </a:path>
              </a:pathLst>
            </a:custGeom>
            <a:solidFill>
              <a:srgbClr val="FFF8D8"/>
            </a:solidFill>
            <a:ln w="76200" cap="sq">
              <a:solidFill>
                <a:srgbClr val="FFD21D"/>
              </a:solidFill>
              <a:prstDash val="solid"/>
              <a:miter/>
            </a:ln>
          </p:spPr>
          <p:txBody>
            <a:bodyPr/>
            <a:lstStyle/>
            <a:p>
              <a:endParaRPr lang="en-GB"/>
            </a:p>
          </p:txBody>
        </p:sp>
        <p:sp>
          <p:nvSpPr>
            <p:cNvPr id="37" name="TextBox 37"/>
            <p:cNvSpPr txBox="1"/>
            <p:nvPr/>
          </p:nvSpPr>
          <p:spPr>
            <a:xfrm>
              <a:off x="93664" y="32447"/>
              <a:ext cx="811758" cy="833661"/>
            </a:xfrm>
            <a:prstGeom prst="rect">
              <a:avLst/>
            </a:prstGeom>
          </p:spPr>
          <p:txBody>
            <a:bodyPr lIns="50800" tIns="50800" rIns="50800" bIns="50800" rtlCol="0" anchor="ctr"/>
            <a:lstStyle/>
            <a:p>
              <a:pPr algn="ctr">
                <a:lnSpc>
                  <a:spcPts val="3919"/>
                </a:lnSpc>
              </a:pPr>
              <a:r>
                <a:rPr lang="en-US" sz="2799" b="1">
                  <a:solidFill>
                    <a:srgbClr val="000000"/>
                  </a:solidFill>
                  <a:latin typeface="Montserrat Classic Bold"/>
                  <a:ea typeface="Montserrat Classic Bold"/>
                  <a:cs typeface="Montserrat Classic Bold"/>
                  <a:sym typeface="Montserrat Classic Bold"/>
                </a:rPr>
                <a:t>Global temperatures are 1°C higher than 100 years ago</a:t>
              </a:r>
            </a:p>
          </p:txBody>
        </p:sp>
      </p:grpSp>
      <p:sp>
        <p:nvSpPr>
          <p:cNvPr id="38" name="Freeform 38"/>
          <p:cNvSpPr/>
          <p:nvPr/>
        </p:nvSpPr>
        <p:spPr>
          <a:xfrm>
            <a:off x="3785407" y="7630539"/>
            <a:ext cx="1330678" cy="1935531"/>
          </a:xfrm>
          <a:custGeom>
            <a:avLst/>
            <a:gdLst/>
            <a:ahLst/>
            <a:cxnLst/>
            <a:rect l="l" t="t" r="r" b="b"/>
            <a:pathLst>
              <a:path w="1330678" h="1935531">
                <a:moveTo>
                  <a:pt x="0" y="0"/>
                </a:moveTo>
                <a:lnTo>
                  <a:pt x="1330677" y="0"/>
                </a:lnTo>
                <a:lnTo>
                  <a:pt x="1330677" y="1935531"/>
                </a:lnTo>
                <a:lnTo>
                  <a:pt x="0" y="193553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9" name="TextBox 39"/>
          <p:cNvSpPr txBox="1"/>
          <p:nvPr/>
        </p:nvSpPr>
        <p:spPr>
          <a:xfrm>
            <a:off x="17070979" y="134212"/>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329" y="-316230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11814276" y="-954614"/>
            <a:ext cx="7523614" cy="7523614"/>
          </a:xfrm>
          <a:custGeom>
            <a:avLst/>
            <a:gdLst/>
            <a:ahLst/>
            <a:cxnLst/>
            <a:rect l="l" t="t" r="r" b="b"/>
            <a:pathLst>
              <a:path w="7523614" h="7523614">
                <a:moveTo>
                  <a:pt x="0" y="0"/>
                </a:moveTo>
                <a:lnTo>
                  <a:pt x="7523614" y="0"/>
                </a:lnTo>
                <a:lnTo>
                  <a:pt x="7523614" y="7523614"/>
                </a:lnTo>
                <a:lnTo>
                  <a:pt x="0" y="7523614"/>
                </a:lnTo>
                <a:lnTo>
                  <a:pt x="0" y="0"/>
                </a:lnTo>
                <a:close/>
              </a:path>
            </a:pathLst>
          </a:custGeom>
          <a:blipFill>
            <a:blip r:embed="rId5"/>
            <a:stretch>
              <a:fillRect/>
            </a:stretch>
          </a:blipFill>
        </p:spPr>
        <p:txBody>
          <a:bodyPr/>
          <a:lstStyle/>
          <a:p>
            <a:endParaRPr lang="en-GB"/>
          </a:p>
        </p:txBody>
      </p:sp>
      <p:sp>
        <p:nvSpPr>
          <p:cNvPr id="16" name="TextBox 16"/>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grpSp>
        <p:nvGrpSpPr>
          <p:cNvPr id="41" name="Group 18">
            <a:extLst>
              <a:ext uri="{FF2B5EF4-FFF2-40B4-BE49-F238E27FC236}">
                <a16:creationId xmlns:a16="http://schemas.microsoft.com/office/drawing/2014/main" id="{03555BE4-0E02-AEA9-345E-EA1461E1CF85}"/>
              </a:ext>
            </a:extLst>
          </p:cNvPr>
          <p:cNvGrpSpPr/>
          <p:nvPr/>
        </p:nvGrpSpPr>
        <p:grpSpPr>
          <a:xfrm>
            <a:off x="4162906" y="3486406"/>
            <a:ext cx="9919325" cy="4575181"/>
            <a:chOff x="0" y="0"/>
            <a:chExt cx="1554442" cy="716970"/>
          </a:xfrm>
        </p:grpSpPr>
        <p:sp>
          <p:nvSpPr>
            <p:cNvPr id="45" name="Freeform 19">
              <a:extLst>
                <a:ext uri="{FF2B5EF4-FFF2-40B4-BE49-F238E27FC236}">
                  <a16:creationId xmlns:a16="http://schemas.microsoft.com/office/drawing/2014/main" id="{37D4EAA1-CD40-E266-D9E3-B04BDCDAD418}"/>
                </a:ext>
              </a:extLst>
            </p:cNvPr>
            <p:cNvSpPr/>
            <p:nvPr/>
          </p:nvSpPr>
          <p:spPr>
            <a:xfrm>
              <a:off x="0" y="0"/>
              <a:ext cx="1554442" cy="716970"/>
            </a:xfrm>
            <a:custGeom>
              <a:avLst/>
              <a:gdLst/>
              <a:ahLst/>
              <a:cxnLst/>
              <a:rect l="l" t="t" r="r" b="b"/>
              <a:pathLst>
                <a:path w="1554442" h="716970">
                  <a:moveTo>
                    <a:pt x="28878" y="0"/>
                  </a:moveTo>
                  <a:lnTo>
                    <a:pt x="1525564" y="0"/>
                  </a:lnTo>
                  <a:cubicBezTo>
                    <a:pt x="1541513" y="0"/>
                    <a:pt x="1554442" y="12929"/>
                    <a:pt x="1554442" y="28878"/>
                  </a:cubicBezTo>
                  <a:lnTo>
                    <a:pt x="1554442" y="688091"/>
                  </a:lnTo>
                  <a:cubicBezTo>
                    <a:pt x="1554442" y="695750"/>
                    <a:pt x="1551399" y="703096"/>
                    <a:pt x="1545984" y="708511"/>
                  </a:cubicBezTo>
                  <a:cubicBezTo>
                    <a:pt x="1540568" y="713927"/>
                    <a:pt x="1533223" y="716970"/>
                    <a:pt x="1525564" y="716970"/>
                  </a:cubicBezTo>
                  <a:lnTo>
                    <a:pt x="28878" y="716970"/>
                  </a:lnTo>
                  <a:cubicBezTo>
                    <a:pt x="12929" y="716970"/>
                    <a:pt x="0" y="704040"/>
                    <a:pt x="0" y="688091"/>
                  </a:cubicBezTo>
                  <a:lnTo>
                    <a:pt x="0" y="28878"/>
                  </a:lnTo>
                  <a:cubicBezTo>
                    <a:pt x="0" y="21219"/>
                    <a:pt x="3043" y="13874"/>
                    <a:pt x="8458" y="8458"/>
                  </a:cubicBezTo>
                  <a:cubicBezTo>
                    <a:pt x="13874" y="3043"/>
                    <a:pt x="21219" y="0"/>
                    <a:pt x="28878" y="0"/>
                  </a:cubicBezTo>
                  <a:close/>
                </a:path>
              </a:pathLst>
            </a:custGeom>
            <a:solidFill>
              <a:srgbClr val="FFFFFF"/>
            </a:solidFill>
            <a:ln w="38100" cap="rnd">
              <a:solidFill>
                <a:srgbClr val="409091"/>
              </a:solidFill>
              <a:prstDash val="solid"/>
              <a:round/>
            </a:ln>
          </p:spPr>
          <p:txBody>
            <a:bodyPr/>
            <a:lstStyle/>
            <a:p>
              <a:endParaRPr lang="en-GB"/>
            </a:p>
          </p:txBody>
        </p:sp>
        <p:sp>
          <p:nvSpPr>
            <p:cNvPr id="46" name="TextBox 20">
              <a:extLst>
                <a:ext uri="{FF2B5EF4-FFF2-40B4-BE49-F238E27FC236}">
                  <a16:creationId xmlns:a16="http://schemas.microsoft.com/office/drawing/2014/main" id="{9EEC5737-BD04-5D52-806A-22959149274F}"/>
                </a:ext>
              </a:extLst>
            </p:cNvPr>
            <p:cNvSpPr txBox="1"/>
            <p:nvPr/>
          </p:nvSpPr>
          <p:spPr>
            <a:xfrm>
              <a:off x="0" y="-28575"/>
              <a:ext cx="1554442" cy="745545"/>
            </a:xfrm>
            <a:prstGeom prst="rect">
              <a:avLst/>
            </a:prstGeom>
          </p:spPr>
          <p:txBody>
            <a:bodyPr lIns="116175" tIns="116175" rIns="116175" bIns="116175" rtlCol="0" anchor="ctr"/>
            <a:lstStyle/>
            <a:p>
              <a:pPr algn="ctr">
                <a:lnSpc>
                  <a:spcPts val="1648"/>
                </a:lnSpc>
              </a:pPr>
              <a:endParaRPr/>
            </a:p>
          </p:txBody>
        </p:sp>
      </p:grpSp>
      <p:sp>
        <p:nvSpPr>
          <p:cNvPr id="42" name="TextBox 28">
            <a:extLst>
              <a:ext uri="{FF2B5EF4-FFF2-40B4-BE49-F238E27FC236}">
                <a16:creationId xmlns:a16="http://schemas.microsoft.com/office/drawing/2014/main" id="{22389C71-3AF5-535E-D810-165EFCD27766}"/>
              </a:ext>
            </a:extLst>
          </p:cNvPr>
          <p:cNvSpPr txBox="1"/>
          <p:nvPr/>
        </p:nvSpPr>
        <p:spPr>
          <a:xfrm>
            <a:off x="4304840" y="4384058"/>
            <a:ext cx="9635457" cy="3157915"/>
          </a:xfrm>
          <a:prstGeom prst="rect">
            <a:avLst/>
          </a:prstGeom>
        </p:spPr>
        <p:txBody>
          <a:bodyPr lIns="0" tIns="0" rIns="0" bIns="0" rtlCol="0" anchor="t">
            <a:spAutoFit/>
          </a:bodyPr>
          <a:lstStyle/>
          <a:p>
            <a:pPr algn="ctr">
              <a:lnSpc>
                <a:spcPts val="5074"/>
              </a:lnSpc>
            </a:pPr>
            <a:r>
              <a:rPr lang="en-US" sz="3731" b="1" spc="33" dirty="0">
                <a:solidFill>
                  <a:srgbClr val="000000"/>
                </a:solidFill>
                <a:latin typeface="Montserrat Classic Bold"/>
                <a:ea typeface="Montserrat Classic Bold"/>
                <a:cs typeface="Montserrat Classic Bold"/>
                <a:sym typeface="Montserrat Classic Bold"/>
              </a:rPr>
              <a:t>Definition:</a:t>
            </a:r>
          </a:p>
          <a:p>
            <a:pPr algn="ctr">
              <a:lnSpc>
                <a:spcPts val="5074"/>
              </a:lnSpc>
            </a:pPr>
            <a:r>
              <a:rPr lang="en-US" sz="3731" spc="33" dirty="0">
                <a:solidFill>
                  <a:srgbClr val="000000"/>
                </a:solidFill>
                <a:latin typeface="Montserrat Classic"/>
                <a:ea typeface="Montserrat Classic"/>
                <a:cs typeface="Montserrat Classic"/>
                <a:sym typeface="Montserrat Classic"/>
              </a:rPr>
              <a:t>Climate change refers to </a:t>
            </a:r>
            <a:r>
              <a:rPr lang="en-US" sz="3731" b="1" spc="33" dirty="0">
                <a:solidFill>
                  <a:srgbClr val="000000"/>
                </a:solidFill>
                <a:latin typeface="Montserrat Classic Bold"/>
                <a:ea typeface="Montserrat Classic Bold"/>
                <a:cs typeface="Montserrat Classic Bold"/>
                <a:sym typeface="Montserrat Classic Bold"/>
              </a:rPr>
              <a:t>long-term changes</a:t>
            </a:r>
            <a:r>
              <a:rPr lang="en-US" sz="3731" spc="33" dirty="0">
                <a:solidFill>
                  <a:srgbClr val="000000"/>
                </a:solidFill>
                <a:latin typeface="Montserrat Classic"/>
                <a:ea typeface="Montserrat Classic"/>
                <a:cs typeface="Montserrat Classic"/>
                <a:sym typeface="Montserrat Classic"/>
              </a:rPr>
              <a:t> in global or regional climate patterns, often linked to an increase in average global temperatures.</a:t>
            </a:r>
          </a:p>
        </p:txBody>
      </p:sp>
      <p:sp>
        <p:nvSpPr>
          <p:cNvPr id="43" name="Rectangle: Rounded Corners 42">
            <a:extLst>
              <a:ext uri="{FF2B5EF4-FFF2-40B4-BE49-F238E27FC236}">
                <a16:creationId xmlns:a16="http://schemas.microsoft.com/office/drawing/2014/main" id="{B9BFADB8-28BD-5985-BAC9-51C82053B05A}"/>
              </a:ext>
            </a:extLst>
          </p:cNvPr>
          <p:cNvSpPr/>
          <p:nvPr/>
        </p:nvSpPr>
        <p:spPr>
          <a:xfrm>
            <a:off x="4182333" y="3461428"/>
            <a:ext cx="9942761" cy="922630"/>
          </a:xfrm>
          <a:prstGeom prst="roundRect">
            <a:avLst/>
          </a:prstGeom>
          <a:solidFill>
            <a:srgbClr val="409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27">
            <a:extLst>
              <a:ext uri="{FF2B5EF4-FFF2-40B4-BE49-F238E27FC236}">
                <a16:creationId xmlns:a16="http://schemas.microsoft.com/office/drawing/2014/main" id="{F4F3684B-1399-3D2A-4990-440D42086676}"/>
              </a:ext>
            </a:extLst>
          </p:cNvPr>
          <p:cNvSpPr txBox="1"/>
          <p:nvPr/>
        </p:nvSpPr>
        <p:spPr>
          <a:xfrm>
            <a:off x="4672398" y="3384766"/>
            <a:ext cx="8919768" cy="937516"/>
          </a:xfrm>
          <a:prstGeom prst="rect">
            <a:avLst/>
          </a:prstGeom>
        </p:spPr>
        <p:txBody>
          <a:bodyPr lIns="0" tIns="0" rIns="0" bIns="0" rtlCol="0" anchor="t">
            <a:spAutoFit/>
          </a:bodyPr>
          <a:lstStyle/>
          <a:p>
            <a:pPr algn="ctr">
              <a:lnSpc>
                <a:spcPts val="7979"/>
              </a:lnSpc>
              <a:spcBef>
                <a:spcPct val="0"/>
              </a:spcBef>
            </a:pPr>
            <a:r>
              <a:rPr lang="en-US" sz="5599" b="1" dirty="0">
                <a:solidFill>
                  <a:srgbClr val="FFFFFF"/>
                </a:solidFill>
                <a:latin typeface="Montserrat Classic Bold"/>
                <a:ea typeface="Montserrat Classic Bold"/>
                <a:cs typeface="Montserrat Classic Bold"/>
                <a:sym typeface="Montserrat Classic Bold"/>
              </a:rPr>
              <a:t>Climate Change </a:t>
            </a:r>
          </a:p>
        </p:txBody>
      </p:sp>
      <p:sp>
        <p:nvSpPr>
          <p:cNvPr id="33" name="Freeform 33"/>
          <p:cNvSpPr/>
          <p:nvPr/>
        </p:nvSpPr>
        <p:spPr>
          <a:xfrm>
            <a:off x="12845116" y="831552"/>
            <a:ext cx="5423834" cy="4311948"/>
          </a:xfrm>
          <a:custGeom>
            <a:avLst/>
            <a:gdLst/>
            <a:ahLst/>
            <a:cxnLst/>
            <a:rect l="l" t="t" r="r" b="b"/>
            <a:pathLst>
              <a:path w="5423834" h="4311948">
                <a:moveTo>
                  <a:pt x="0" y="0"/>
                </a:moveTo>
                <a:lnTo>
                  <a:pt x="5423834" y="0"/>
                </a:lnTo>
                <a:lnTo>
                  <a:pt x="5423834" y="4311948"/>
                </a:lnTo>
                <a:lnTo>
                  <a:pt x="0" y="4311948"/>
                </a:lnTo>
                <a:lnTo>
                  <a:pt x="0" y="0"/>
                </a:lnTo>
                <a:close/>
              </a:path>
            </a:pathLst>
          </a:custGeom>
          <a:blipFill>
            <a:blip r:embed="rId7"/>
            <a:stretch>
              <a:fillRect/>
            </a:stretch>
          </a:blipFill>
        </p:spPr>
        <p:txBody>
          <a:bodyPr/>
          <a:lstStyle/>
          <a:p>
            <a:endParaRPr lang="en-GB"/>
          </a:p>
        </p:txBody>
      </p:sp>
      <p:grpSp>
        <p:nvGrpSpPr>
          <p:cNvPr id="34" name="Group 34"/>
          <p:cNvGrpSpPr/>
          <p:nvPr/>
        </p:nvGrpSpPr>
        <p:grpSpPr>
          <a:xfrm>
            <a:off x="370420" y="6569000"/>
            <a:ext cx="3613595" cy="3456691"/>
            <a:chOff x="0" y="0"/>
            <a:chExt cx="999086" cy="955706"/>
          </a:xfrm>
        </p:grpSpPr>
        <p:sp>
          <p:nvSpPr>
            <p:cNvPr id="35" name="Freeform 35"/>
            <p:cNvSpPr/>
            <p:nvPr/>
          </p:nvSpPr>
          <p:spPr>
            <a:xfrm>
              <a:off x="0" y="0"/>
              <a:ext cx="999086" cy="955706"/>
            </a:xfrm>
            <a:custGeom>
              <a:avLst/>
              <a:gdLst/>
              <a:ahLst/>
              <a:cxnLst/>
              <a:rect l="l" t="t" r="r" b="b"/>
              <a:pathLst>
                <a:path w="999086" h="955706">
                  <a:moveTo>
                    <a:pt x="499543" y="0"/>
                  </a:moveTo>
                  <a:cubicBezTo>
                    <a:pt x="223653" y="0"/>
                    <a:pt x="0" y="213942"/>
                    <a:pt x="0" y="477853"/>
                  </a:cubicBezTo>
                  <a:cubicBezTo>
                    <a:pt x="0" y="741764"/>
                    <a:pt x="223653" y="955706"/>
                    <a:pt x="499543" y="955706"/>
                  </a:cubicBezTo>
                  <a:cubicBezTo>
                    <a:pt x="775433" y="955706"/>
                    <a:pt x="999086" y="741764"/>
                    <a:pt x="999086" y="477853"/>
                  </a:cubicBezTo>
                  <a:cubicBezTo>
                    <a:pt x="999086" y="213942"/>
                    <a:pt x="775433" y="0"/>
                    <a:pt x="499543" y="0"/>
                  </a:cubicBezTo>
                  <a:close/>
                </a:path>
              </a:pathLst>
            </a:custGeom>
            <a:solidFill>
              <a:srgbClr val="FFF8D8"/>
            </a:solidFill>
            <a:ln w="76200" cap="sq">
              <a:solidFill>
                <a:srgbClr val="FFD21D"/>
              </a:solidFill>
              <a:prstDash val="solid"/>
              <a:miter/>
            </a:ln>
          </p:spPr>
          <p:txBody>
            <a:bodyPr/>
            <a:lstStyle/>
            <a:p>
              <a:endParaRPr lang="en-GB"/>
            </a:p>
          </p:txBody>
        </p:sp>
        <p:sp>
          <p:nvSpPr>
            <p:cNvPr id="36" name="TextBox 36"/>
            <p:cNvSpPr txBox="1"/>
            <p:nvPr/>
          </p:nvSpPr>
          <p:spPr>
            <a:xfrm>
              <a:off x="93664" y="32447"/>
              <a:ext cx="811758" cy="833661"/>
            </a:xfrm>
            <a:prstGeom prst="rect">
              <a:avLst/>
            </a:prstGeom>
          </p:spPr>
          <p:txBody>
            <a:bodyPr lIns="50800" tIns="50800" rIns="50800" bIns="50800" rtlCol="0" anchor="ctr"/>
            <a:lstStyle/>
            <a:p>
              <a:pPr algn="ctr">
                <a:lnSpc>
                  <a:spcPts val="3919"/>
                </a:lnSpc>
              </a:pPr>
              <a:r>
                <a:rPr lang="en-US" sz="2799" b="1">
                  <a:solidFill>
                    <a:srgbClr val="000000"/>
                  </a:solidFill>
                  <a:latin typeface="Montserrat Classic Bold"/>
                  <a:ea typeface="Montserrat Classic Bold"/>
                  <a:cs typeface="Montserrat Classic Bold"/>
                  <a:sym typeface="Montserrat Classic Bold"/>
                </a:rPr>
                <a:t>Global temperatures are 1°C higher than 100 years ago</a:t>
              </a:r>
            </a:p>
          </p:txBody>
        </p:sp>
      </p:grpSp>
      <p:sp>
        <p:nvSpPr>
          <p:cNvPr id="37" name="TextBox 37"/>
          <p:cNvSpPr txBox="1"/>
          <p:nvPr/>
        </p:nvSpPr>
        <p:spPr>
          <a:xfrm>
            <a:off x="4019698" y="8320150"/>
            <a:ext cx="10354261" cy="1161793"/>
          </a:xfrm>
          <a:prstGeom prst="rect">
            <a:avLst/>
          </a:prstGeom>
        </p:spPr>
        <p:txBody>
          <a:bodyPr wrap="square" lIns="0" tIns="0" rIns="0" bIns="0" rtlCol="0" anchor="t">
            <a:spAutoFit/>
          </a:bodyPr>
          <a:lstStyle/>
          <a:p>
            <a:pPr algn="ctr">
              <a:lnSpc>
                <a:spcPts val="4759"/>
              </a:lnSpc>
            </a:pPr>
            <a:r>
              <a:rPr lang="en-US" sz="3399" b="1" dirty="0">
                <a:solidFill>
                  <a:srgbClr val="000000"/>
                </a:solidFill>
                <a:latin typeface="Montserrat Classic Bold"/>
                <a:ea typeface="Montserrat Classic Bold"/>
                <a:cs typeface="Montserrat Classic Bold"/>
                <a:sym typeface="Montserrat Classic Bold"/>
              </a:rPr>
              <a:t>Task:</a:t>
            </a:r>
          </a:p>
          <a:p>
            <a:pPr algn="ctr">
              <a:lnSpc>
                <a:spcPts val="4759"/>
              </a:lnSpc>
              <a:spcBef>
                <a:spcPct val="0"/>
              </a:spcBef>
            </a:pPr>
            <a:r>
              <a:rPr lang="en-US" sz="3399" dirty="0">
                <a:solidFill>
                  <a:srgbClr val="000000"/>
                </a:solidFill>
                <a:latin typeface="Montserrat Classic"/>
                <a:ea typeface="Montserrat Classic"/>
                <a:cs typeface="Montserrat Classic"/>
                <a:sym typeface="Montserrat Classic"/>
              </a:rPr>
              <a:t>Write down the definition on your worksheets </a:t>
            </a:r>
          </a:p>
        </p:txBody>
      </p:sp>
      <p:sp>
        <p:nvSpPr>
          <p:cNvPr id="38" name="Freeform 38"/>
          <p:cNvSpPr/>
          <p:nvPr/>
        </p:nvSpPr>
        <p:spPr>
          <a:xfrm flipH="1">
            <a:off x="3898327" y="7365877"/>
            <a:ext cx="2250652" cy="1656226"/>
          </a:xfrm>
          <a:custGeom>
            <a:avLst/>
            <a:gdLst/>
            <a:ahLst/>
            <a:cxnLst/>
            <a:rect l="l" t="t" r="r" b="b"/>
            <a:pathLst>
              <a:path w="2250652" h="1656226">
                <a:moveTo>
                  <a:pt x="2250652" y="0"/>
                </a:moveTo>
                <a:lnTo>
                  <a:pt x="0" y="0"/>
                </a:lnTo>
                <a:lnTo>
                  <a:pt x="0" y="1656226"/>
                </a:lnTo>
                <a:lnTo>
                  <a:pt x="2250652" y="1656226"/>
                </a:lnTo>
                <a:lnTo>
                  <a:pt x="2250652" y="0"/>
                </a:lnTo>
                <a:close/>
              </a:path>
            </a:pathLst>
          </a:custGeom>
          <a:blipFill>
            <a:blip r:embed="rId8"/>
            <a:stretch>
              <a:fillRect l="-175911" t="-49040" r="-45275" b="-101260"/>
            </a:stretch>
          </a:blipFill>
        </p:spPr>
        <p:txBody>
          <a:bodyPr/>
          <a:lstStyle/>
          <a:p>
            <a:endParaRPr lang="en-GB"/>
          </a:p>
        </p:txBody>
      </p:sp>
      <p:sp>
        <p:nvSpPr>
          <p:cNvPr id="39" name="TextBox 39"/>
          <p:cNvSpPr txBox="1"/>
          <p:nvPr/>
        </p:nvSpPr>
        <p:spPr>
          <a:xfrm>
            <a:off x="17014012" y="143959"/>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2">
            <a:extLst>
              <a:ext uri="{FF2B5EF4-FFF2-40B4-BE49-F238E27FC236}">
                <a16:creationId xmlns:a16="http://schemas.microsoft.com/office/drawing/2014/main" id="{17EDAF84-723F-1C29-5E93-ECD9B8BDCA0D}"/>
              </a:ext>
            </a:extLst>
          </p:cNvPr>
          <p:cNvGrpSpPr/>
          <p:nvPr/>
        </p:nvGrpSpPr>
        <p:grpSpPr>
          <a:xfrm>
            <a:off x="-16329" y="-3162300"/>
            <a:ext cx="18775720" cy="13720367"/>
            <a:chOff x="0" y="0"/>
            <a:chExt cx="25034293" cy="18293822"/>
          </a:xfrm>
        </p:grpSpPr>
        <p:sp>
          <p:nvSpPr>
            <p:cNvPr id="119" name="Freeform 3">
              <a:extLst>
                <a:ext uri="{FF2B5EF4-FFF2-40B4-BE49-F238E27FC236}">
                  <a16:creationId xmlns:a16="http://schemas.microsoft.com/office/drawing/2014/main" id="{029B16E6-27DC-38AE-E99D-E77D3C378E37}"/>
                </a:ext>
              </a:extLst>
            </p:cNvPr>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120" name="Group 4">
              <a:extLst>
                <a:ext uri="{FF2B5EF4-FFF2-40B4-BE49-F238E27FC236}">
                  <a16:creationId xmlns:a16="http://schemas.microsoft.com/office/drawing/2014/main" id="{09857598-2A5B-9CB3-823E-81217D785B87}"/>
                </a:ext>
              </a:extLst>
            </p:cNvPr>
            <p:cNvGrpSpPr/>
            <p:nvPr/>
          </p:nvGrpSpPr>
          <p:grpSpPr>
            <a:xfrm>
              <a:off x="0" y="4572816"/>
              <a:ext cx="25034293" cy="2148369"/>
              <a:chOff x="0" y="-142875"/>
              <a:chExt cx="7425681" cy="637250"/>
            </a:xfrm>
          </p:grpSpPr>
          <p:sp>
            <p:nvSpPr>
              <p:cNvPr id="123" name="Freeform 5">
                <a:extLst>
                  <a:ext uri="{FF2B5EF4-FFF2-40B4-BE49-F238E27FC236}">
                    <a16:creationId xmlns:a16="http://schemas.microsoft.com/office/drawing/2014/main" id="{00B41899-75DA-39FA-9402-9FA3AA1FCC0C}"/>
                  </a:ext>
                </a:extLst>
              </p:cNvPr>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24" name="TextBox 6">
                <a:extLst>
                  <a:ext uri="{FF2B5EF4-FFF2-40B4-BE49-F238E27FC236}">
                    <a16:creationId xmlns:a16="http://schemas.microsoft.com/office/drawing/2014/main" id="{1FD94F3B-7636-DEFE-FDAF-80E804A8A2FD}"/>
                  </a:ext>
                </a:extLst>
              </p:cNvPr>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1" name="Freeform 7">
              <a:extLst>
                <a:ext uri="{FF2B5EF4-FFF2-40B4-BE49-F238E27FC236}">
                  <a16:creationId xmlns:a16="http://schemas.microsoft.com/office/drawing/2014/main" id="{2E8C4082-B1A4-E3AB-A5B0-B853F310E936}"/>
                </a:ext>
              </a:extLst>
            </p:cNvPr>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2" name="TextBox 8">
              <a:extLst>
                <a:ext uri="{FF2B5EF4-FFF2-40B4-BE49-F238E27FC236}">
                  <a16:creationId xmlns:a16="http://schemas.microsoft.com/office/drawing/2014/main" id="{CF3BFEDD-9E91-4EA6-B5EE-AEBE26CF2A25}"/>
                </a:ext>
              </a:extLst>
            </p:cNvPr>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0" y="7305112"/>
            <a:ext cx="3849012" cy="3849012"/>
          </a:xfrm>
          <a:custGeom>
            <a:avLst/>
            <a:gdLst/>
            <a:ahLst/>
            <a:cxnLst/>
            <a:rect l="l" t="t" r="r" b="b"/>
            <a:pathLst>
              <a:path w="3849012" h="3849012">
                <a:moveTo>
                  <a:pt x="0" y="0"/>
                </a:moveTo>
                <a:lnTo>
                  <a:pt x="3849012" y="0"/>
                </a:lnTo>
                <a:lnTo>
                  <a:pt x="3849012" y="3849011"/>
                </a:lnTo>
                <a:lnTo>
                  <a:pt x="0" y="3849011"/>
                </a:lnTo>
                <a:lnTo>
                  <a:pt x="0" y="0"/>
                </a:lnTo>
                <a:close/>
              </a:path>
            </a:pathLst>
          </a:custGeom>
          <a:blipFill>
            <a:blip r:embed="rId4"/>
            <a:stretch>
              <a:fillRect/>
            </a:stretch>
          </a:blipFill>
        </p:spPr>
        <p:txBody>
          <a:bodyPr/>
          <a:lstStyle/>
          <a:p>
            <a:endParaRPr lang="en-GB"/>
          </a:p>
        </p:txBody>
      </p:sp>
      <p:grpSp>
        <p:nvGrpSpPr>
          <p:cNvPr id="10" name="Group 10"/>
          <p:cNvGrpSpPr/>
          <p:nvPr/>
        </p:nvGrpSpPr>
        <p:grpSpPr>
          <a:xfrm>
            <a:off x="0" y="651219"/>
            <a:ext cx="18775720" cy="1250020"/>
            <a:chOff x="0" y="0"/>
            <a:chExt cx="7425681" cy="494375"/>
          </a:xfrm>
        </p:grpSpPr>
        <p:sp>
          <p:nvSpPr>
            <p:cNvPr id="11" name="Freeform 11"/>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2" name="TextBox 12"/>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3" name="Freeform 13"/>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4"/>
            <a:stretch>
              <a:fillRect l="-25363" t="-23128" r="-49588" b="-152995"/>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65" name="Freeform 65"/>
          <p:cNvSpPr/>
          <p:nvPr/>
        </p:nvSpPr>
        <p:spPr>
          <a:xfrm>
            <a:off x="153857" y="8041927"/>
            <a:ext cx="2125499" cy="2106901"/>
          </a:xfrm>
          <a:custGeom>
            <a:avLst/>
            <a:gdLst/>
            <a:ahLst/>
            <a:cxnLst/>
            <a:rect l="l" t="t" r="r" b="b"/>
            <a:pathLst>
              <a:path w="2125499" h="2106901">
                <a:moveTo>
                  <a:pt x="0" y="0"/>
                </a:moveTo>
                <a:lnTo>
                  <a:pt x="2125499" y="0"/>
                </a:lnTo>
                <a:lnTo>
                  <a:pt x="2125499" y="2106901"/>
                </a:lnTo>
                <a:lnTo>
                  <a:pt x="0" y="210690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6" name="Freeform 66"/>
          <p:cNvSpPr/>
          <p:nvPr/>
        </p:nvSpPr>
        <p:spPr>
          <a:xfrm>
            <a:off x="14536822" y="3155999"/>
            <a:ext cx="3572483" cy="2460548"/>
          </a:xfrm>
          <a:custGeom>
            <a:avLst/>
            <a:gdLst/>
            <a:ahLst/>
            <a:cxnLst/>
            <a:rect l="l" t="t" r="r" b="b"/>
            <a:pathLst>
              <a:path w="3572483" h="2460548">
                <a:moveTo>
                  <a:pt x="0" y="0"/>
                </a:moveTo>
                <a:lnTo>
                  <a:pt x="3572482" y="0"/>
                </a:lnTo>
                <a:lnTo>
                  <a:pt x="3572482" y="2460547"/>
                </a:lnTo>
                <a:lnTo>
                  <a:pt x="0" y="246054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7" name="TextBox 67"/>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68" name="TextBox 68"/>
          <p:cNvSpPr txBox="1"/>
          <p:nvPr/>
        </p:nvSpPr>
        <p:spPr>
          <a:xfrm>
            <a:off x="17014012" y="17526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
        <p:nvSpPr>
          <p:cNvPr id="69" name="Freeform 16">
            <a:extLst>
              <a:ext uri="{FF2B5EF4-FFF2-40B4-BE49-F238E27FC236}">
                <a16:creationId xmlns:a16="http://schemas.microsoft.com/office/drawing/2014/main" id="{AC65A10D-5A53-5912-C619-4C1B875918A3}"/>
              </a:ext>
            </a:extLst>
          </p:cNvPr>
          <p:cNvSpPr/>
          <p:nvPr/>
        </p:nvSpPr>
        <p:spPr>
          <a:xfrm flipV="1">
            <a:off x="6651331" y="4230651"/>
            <a:ext cx="4985338" cy="3433652"/>
          </a:xfrm>
          <a:custGeom>
            <a:avLst/>
            <a:gdLst/>
            <a:ahLst/>
            <a:cxnLst/>
            <a:rect l="l" t="t" r="r" b="b"/>
            <a:pathLst>
              <a:path w="4985338" h="3433652">
                <a:moveTo>
                  <a:pt x="0" y="3433651"/>
                </a:moveTo>
                <a:lnTo>
                  <a:pt x="4985338" y="3433651"/>
                </a:lnTo>
                <a:lnTo>
                  <a:pt x="4985338" y="0"/>
                </a:lnTo>
                <a:lnTo>
                  <a:pt x="0" y="0"/>
                </a:lnTo>
                <a:lnTo>
                  <a:pt x="0" y="3433651"/>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70" name="Group 18">
            <a:extLst>
              <a:ext uri="{FF2B5EF4-FFF2-40B4-BE49-F238E27FC236}">
                <a16:creationId xmlns:a16="http://schemas.microsoft.com/office/drawing/2014/main" id="{13B076DB-E287-6F36-0998-CA0FE6A8F0B9}"/>
              </a:ext>
            </a:extLst>
          </p:cNvPr>
          <p:cNvGrpSpPr/>
          <p:nvPr/>
        </p:nvGrpSpPr>
        <p:grpSpPr>
          <a:xfrm>
            <a:off x="5675413" y="2428968"/>
            <a:ext cx="6950893" cy="2604603"/>
            <a:chOff x="0" y="0"/>
            <a:chExt cx="1554442" cy="582472"/>
          </a:xfrm>
        </p:grpSpPr>
        <p:sp>
          <p:nvSpPr>
            <p:cNvPr id="71" name="Freeform 19">
              <a:extLst>
                <a:ext uri="{FF2B5EF4-FFF2-40B4-BE49-F238E27FC236}">
                  <a16:creationId xmlns:a16="http://schemas.microsoft.com/office/drawing/2014/main" id="{2DEA4883-DA65-BA0A-1332-52387A282427}"/>
                </a:ext>
              </a:extLst>
            </p:cNvPr>
            <p:cNvSpPr/>
            <p:nvPr/>
          </p:nvSpPr>
          <p:spPr>
            <a:xfrm>
              <a:off x="0" y="0"/>
              <a:ext cx="1554442" cy="582472"/>
            </a:xfrm>
            <a:custGeom>
              <a:avLst/>
              <a:gdLst/>
              <a:ahLst/>
              <a:cxnLst/>
              <a:rect l="l" t="t" r="r" b="b"/>
              <a:pathLst>
                <a:path w="1554442" h="582472">
                  <a:moveTo>
                    <a:pt x="41211" y="0"/>
                  </a:moveTo>
                  <a:lnTo>
                    <a:pt x="1513231" y="0"/>
                  </a:lnTo>
                  <a:cubicBezTo>
                    <a:pt x="1535991" y="0"/>
                    <a:pt x="1554442" y="18451"/>
                    <a:pt x="1554442" y="41211"/>
                  </a:cubicBezTo>
                  <a:lnTo>
                    <a:pt x="1554442" y="541262"/>
                  </a:lnTo>
                  <a:cubicBezTo>
                    <a:pt x="1554442" y="552191"/>
                    <a:pt x="1550100" y="562674"/>
                    <a:pt x="1542372" y="570402"/>
                  </a:cubicBezTo>
                  <a:cubicBezTo>
                    <a:pt x="1534643" y="578131"/>
                    <a:pt x="1524161" y="582472"/>
                    <a:pt x="1513231" y="582472"/>
                  </a:cubicBezTo>
                  <a:lnTo>
                    <a:pt x="41211" y="582472"/>
                  </a:lnTo>
                  <a:cubicBezTo>
                    <a:pt x="30281" y="582472"/>
                    <a:pt x="19799" y="578131"/>
                    <a:pt x="12070" y="570402"/>
                  </a:cubicBezTo>
                  <a:cubicBezTo>
                    <a:pt x="4342" y="562674"/>
                    <a:pt x="0" y="552191"/>
                    <a:pt x="0" y="541262"/>
                  </a:cubicBezTo>
                  <a:lnTo>
                    <a:pt x="0" y="41211"/>
                  </a:lnTo>
                  <a:cubicBezTo>
                    <a:pt x="0" y="30281"/>
                    <a:pt x="4342" y="19799"/>
                    <a:pt x="12070" y="12070"/>
                  </a:cubicBezTo>
                  <a:cubicBezTo>
                    <a:pt x="19799" y="4342"/>
                    <a:pt x="30281" y="0"/>
                    <a:pt x="41211" y="0"/>
                  </a:cubicBezTo>
                  <a:close/>
                </a:path>
              </a:pathLst>
            </a:custGeom>
            <a:solidFill>
              <a:srgbClr val="FFFFFF"/>
            </a:solidFill>
            <a:ln w="38100" cap="rnd">
              <a:solidFill>
                <a:srgbClr val="409091"/>
              </a:solidFill>
              <a:prstDash val="solid"/>
              <a:round/>
            </a:ln>
          </p:spPr>
          <p:txBody>
            <a:bodyPr/>
            <a:lstStyle/>
            <a:p>
              <a:endParaRPr lang="en-GB"/>
            </a:p>
          </p:txBody>
        </p:sp>
        <p:sp>
          <p:nvSpPr>
            <p:cNvPr id="72" name="TextBox 20">
              <a:extLst>
                <a:ext uri="{FF2B5EF4-FFF2-40B4-BE49-F238E27FC236}">
                  <a16:creationId xmlns:a16="http://schemas.microsoft.com/office/drawing/2014/main" id="{D2E8690C-64E3-7D30-EFBB-DE09E56EE7AB}"/>
                </a:ext>
              </a:extLst>
            </p:cNvPr>
            <p:cNvSpPr txBox="1"/>
            <p:nvPr/>
          </p:nvSpPr>
          <p:spPr>
            <a:xfrm>
              <a:off x="0" y="-28575"/>
              <a:ext cx="1554442" cy="611047"/>
            </a:xfrm>
            <a:prstGeom prst="rect">
              <a:avLst/>
            </a:prstGeom>
          </p:spPr>
          <p:txBody>
            <a:bodyPr lIns="81409" tIns="81409" rIns="81409" bIns="81409" rtlCol="0" anchor="ctr"/>
            <a:lstStyle/>
            <a:p>
              <a:pPr algn="ctr">
                <a:lnSpc>
                  <a:spcPts val="1648"/>
                </a:lnSpc>
              </a:pPr>
              <a:endParaRPr/>
            </a:p>
          </p:txBody>
        </p:sp>
      </p:grpSp>
      <p:grpSp>
        <p:nvGrpSpPr>
          <p:cNvPr id="73" name="Group 21">
            <a:extLst>
              <a:ext uri="{FF2B5EF4-FFF2-40B4-BE49-F238E27FC236}">
                <a16:creationId xmlns:a16="http://schemas.microsoft.com/office/drawing/2014/main" id="{4E884FCC-C7CE-32F6-A0B6-0BBED74D2C4B}"/>
              </a:ext>
            </a:extLst>
          </p:cNvPr>
          <p:cNvGrpSpPr/>
          <p:nvPr/>
        </p:nvGrpSpPr>
        <p:grpSpPr>
          <a:xfrm>
            <a:off x="5689026" y="2849175"/>
            <a:ext cx="6937280" cy="188255"/>
            <a:chOff x="0" y="0"/>
            <a:chExt cx="1551398" cy="42100"/>
          </a:xfrm>
        </p:grpSpPr>
        <p:sp>
          <p:nvSpPr>
            <p:cNvPr id="74" name="Freeform 22">
              <a:extLst>
                <a:ext uri="{FF2B5EF4-FFF2-40B4-BE49-F238E27FC236}">
                  <a16:creationId xmlns:a16="http://schemas.microsoft.com/office/drawing/2014/main" id="{64597571-1C13-98EC-43B3-E322959A31B4}"/>
                </a:ext>
              </a:extLst>
            </p:cNvPr>
            <p:cNvSpPr/>
            <p:nvPr/>
          </p:nvSpPr>
          <p:spPr>
            <a:xfrm>
              <a:off x="0" y="0"/>
              <a:ext cx="1551398" cy="42100"/>
            </a:xfrm>
            <a:custGeom>
              <a:avLst/>
              <a:gdLst/>
              <a:ahLst/>
              <a:cxnLst/>
              <a:rect l="l" t="t" r="r" b="b"/>
              <a:pathLst>
                <a:path w="1551398" h="42100">
                  <a:moveTo>
                    <a:pt x="0" y="0"/>
                  </a:moveTo>
                  <a:lnTo>
                    <a:pt x="1551398" y="0"/>
                  </a:lnTo>
                  <a:lnTo>
                    <a:pt x="1551398" y="42100"/>
                  </a:lnTo>
                  <a:lnTo>
                    <a:pt x="0" y="42100"/>
                  </a:lnTo>
                  <a:close/>
                </a:path>
              </a:pathLst>
            </a:custGeom>
            <a:solidFill>
              <a:srgbClr val="409091"/>
            </a:solidFill>
          </p:spPr>
          <p:txBody>
            <a:bodyPr/>
            <a:lstStyle/>
            <a:p>
              <a:endParaRPr lang="en-GB"/>
            </a:p>
          </p:txBody>
        </p:sp>
        <p:sp>
          <p:nvSpPr>
            <p:cNvPr id="75" name="TextBox 23">
              <a:extLst>
                <a:ext uri="{FF2B5EF4-FFF2-40B4-BE49-F238E27FC236}">
                  <a16:creationId xmlns:a16="http://schemas.microsoft.com/office/drawing/2014/main" id="{BB5A3907-20C4-779D-E7FA-6703688D8E86}"/>
                </a:ext>
              </a:extLst>
            </p:cNvPr>
            <p:cNvSpPr txBox="1"/>
            <p:nvPr/>
          </p:nvSpPr>
          <p:spPr>
            <a:xfrm>
              <a:off x="0" y="-28575"/>
              <a:ext cx="1551398" cy="70675"/>
            </a:xfrm>
            <a:prstGeom prst="rect">
              <a:avLst/>
            </a:prstGeom>
          </p:spPr>
          <p:txBody>
            <a:bodyPr lIns="81409" tIns="81409" rIns="81409" bIns="81409" rtlCol="0" anchor="ctr"/>
            <a:lstStyle/>
            <a:p>
              <a:pPr algn="ctr">
                <a:lnSpc>
                  <a:spcPts val="1648"/>
                </a:lnSpc>
              </a:pPr>
              <a:endParaRPr/>
            </a:p>
          </p:txBody>
        </p:sp>
      </p:grpSp>
      <p:sp>
        <p:nvSpPr>
          <p:cNvPr id="76" name="Rectangle: Rounded Corners 75">
            <a:extLst>
              <a:ext uri="{FF2B5EF4-FFF2-40B4-BE49-F238E27FC236}">
                <a16:creationId xmlns:a16="http://schemas.microsoft.com/office/drawing/2014/main" id="{F6FB179D-4057-08DA-7020-CE4FA8FFCC37}"/>
              </a:ext>
            </a:extLst>
          </p:cNvPr>
          <p:cNvSpPr/>
          <p:nvPr/>
        </p:nvSpPr>
        <p:spPr>
          <a:xfrm>
            <a:off x="5658909" y="2445246"/>
            <a:ext cx="6950893" cy="556826"/>
          </a:xfrm>
          <a:prstGeom prst="roundRect">
            <a:avLst/>
          </a:prstGeom>
          <a:solidFill>
            <a:srgbClr val="409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24">
            <a:extLst>
              <a:ext uri="{FF2B5EF4-FFF2-40B4-BE49-F238E27FC236}">
                <a16:creationId xmlns:a16="http://schemas.microsoft.com/office/drawing/2014/main" id="{2FF52D6F-ABC4-633E-7CBE-57F9DEFB86A8}"/>
              </a:ext>
            </a:extLst>
          </p:cNvPr>
          <p:cNvGrpSpPr/>
          <p:nvPr/>
        </p:nvGrpSpPr>
        <p:grpSpPr>
          <a:xfrm>
            <a:off x="6265694" y="2445246"/>
            <a:ext cx="5783945" cy="486386"/>
            <a:chOff x="0" y="0"/>
            <a:chExt cx="1293475" cy="108771"/>
          </a:xfrm>
        </p:grpSpPr>
        <p:sp>
          <p:nvSpPr>
            <p:cNvPr id="78" name="Freeform 25">
              <a:extLst>
                <a:ext uri="{FF2B5EF4-FFF2-40B4-BE49-F238E27FC236}">
                  <a16:creationId xmlns:a16="http://schemas.microsoft.com/office/drawing/2014/main" id="{1E1D40A5-6CC8-1668-B207-0C1C2597051E}"/>
                </a:ext>
              </a:extLst>
            </p:cNvPr>
            <p:cNvSpPr/>
            <p:nvPr/>
          </p:nvSpPr>
          <p:spPr>
            <a:xfrm>
              <a:off x="0" y="0"/>
              <a:ext cx="1293475" cy="108771"/>
            </a:xfrm>
            <a:custGeom>
              <a:avLst/>
              <a:gdLst/>
              <a:ahLst/>
              <a:cxnLst/>
              <a:rect l="l" t="t" r="r" b="b"/>
              <a:pathLst>
                <a:path w="1293475" h="108771">
                  <a:moveTo>
                    <a:pt x="0" y="0"/>
                  </a:moveTo>
                  <a:lnTo>
                    <a:pt x="1293475" y="0"/>
                  </a:lnTo>
                  <a:lnTo>
                    <a:pt x="1293475" y="108771"/>
                  </a:lnTo>
                  <a:lnTo>
                    <a:pt x="0" y="108771"/>
                  </a:lnTo>
                  <a:close/>
                </a:path>
              </a:pathLst>
            </a:custGeom>
            <a:solidFill>
              <a:srgbClr val="409091"/>
            </a:solidFill>
          </p:spPr>
          <p:txBody>
            <a:bodyPr/>
            <a:lstStyle/>
            <a:p>
              <a:endParaRPr lang="en-GB"/>
            </a:p>
          </p:txBody>
        </p:sp>
        <p:sp>
          <p:nvSpPr>
            <p:cNvPr id="79" name="TextBox 26">
              <a:extLst>
                <a:ext uri="{FF2B5EF4-FFF2-40B4-BE49-F238E27FC236}">
                  <a16:creationId xmlns:a16="http://schemas.microsoft.com/office/drawing/2014/main" id="{E0EEBF17-0C88-C510-C202-0E56BD1FE70C}"/>
                </a:ext>
              </a:extLst>
            </p:cNvPr>
            <p:cNvSpPr txBox="1"/>
            <p:nvPr/>
          </p:nvSpPr>
          <p:spPr>
            <a:xfrm>
              <a:off x="0" y="-28575"/>
              <a:ext cx="1293475" cy="137346"/>
            </a:xfrm>
            <a:prstGeom prst="rect">
              <a:avLst/>
            </a:prstGeom>
          </p:spPr>
          <p:txBody>
            <a:bodyPr lIns="81409" tIns="81409" rIns="81409" bIns="81409" rtlCol="0" anchor="ctr"/>
            <a:lstStyle/>
            <a:p>
              <a:pPr algn="ctr">
                <a:lnSpc>
                  <a:spcPts val="1648"/>
                </a:lnSpc>
              </a:pPr>
              <a:endParaRPr/>
            </a:p>
          </p:txBody>
        </p:sp>
      </p:grpSp>
      <p:sp>
        <p:nvSpPr>
          <p:cNvPr id="80" name="TextBox 27">
            <a:extLst>
              <a:ext uri="{FF2B5EF4-FFF2-40B4-BE49-F238E27FC236}">
                <a16:creationId xmlns:a16="http://schemas.microsoft.com/office/drawing/2014/main" id="{E8143ECE-C61A-A6B9-F02A-C95351FBAC7F}"/>
              </a:ext>
            </a:extLst>
          </p:cNvPr>
          <p:cNvSpPr txBox="1"/>
          <p:nvPr/>
        </p:nvSpPr>
        <p:spPr>
          <a:xfrm>
            <a:off x="6032436" y="2358528"/>
            <a:ext cx="6250461" cy="656174"/>
          </a:xfrm>
          <a:prstGeom prst="rect">
            <a:avLst/>
          </a:prstGeom>
        </p:spPr>
        <p:txBody>
          <a:bodyPr lIns="0" tIns="0" rIns="0" bIns="0" rtlCol="0" anchor="t">
            <a:spAutoFit/>
          </a:bodyPr>
          <a:lstStyle/>
          <a:p>
            <a:pPr algn="ctr">
              <a:lnSpc>
                <a:spcPts val="5591"/>
              </a:lnSpc>
              <a:spcBef>
                <a:spcPct val="0"/>
              </a:spcBef>
            </a:pPr>
            <a:r>
              <a:rPr lang="en-US" sz="3923" b="1">
                <a:solidFill>
                  <a:srgbClr val="FFFFFF"/>
                </a:solidFill>
                <a:latin typeface="Montserrat Classic Bold"/>
                <a:ea typeface="Montserrat Classic Bold"/>
                <a:cs typeface="Montserrat Classic Bold"/>
                <a:sym typeface="Montserrat Classic Bold"/>
              </a:rPr>
              <a:t>Climate Change </a:t>
            </a:r>
          </a:p>
        </p:txBody>
      </p:sp>
      <p:sp>
        <p:nvSpPr>
          <p:cNvPr id="81" name="TextBox 28">
            <a:extLst>
              <a:ext uri="{FF2B5EF4-FFF2-40B4-BE49-F238E27FC236}">
                <a16:creationId xmlns:a16="http://schemas.microsoft.com/office/drawing/2014/main" id="{03AEB2DC-773B-B48E-3A1A-C404C699E282}"/>
              </a:ext>
            </a:extLst>
          </p:cNvPr>
          <p:cNvSpPr txBox="1"/>
          <p:nvPr/>
        </p:nvSpPr>
        <p:spPr>
          <a:xfrm>
            <a:off x="5774872" y="3078502"/>
            <a:ext cx="6751974" cy="1764228"/>
          </a:xfrm>
          <a:prstGeom prst="rect">
            <a:avLst/>
          </a:prstGeom>
        </p:spPr>
        <p:txBody>
          <a:bodyPr lIns="0" tIns="0" rIns="0" bIns="0" rtlCol="0" anchor="t">
            <a:spAutoFit/>
          </a:bodyPr>
          <a:lstStyle/>
          <a:p>
            <a:pPr algn="ctr">
              <a:lnSpc>
                <a:spcPts val="3556"/>
              </a:lnSpc>
            </a:pPr>
            <a:r>
              <a:rPr lang="en-US" sz="2614" spc="23" dirty="0">
                <a:solidFill>
                  <a:srgbClr val="000000"/>
                </a:solidFill>
                <a:latin typeface="Montserrat Classic"/>
                <a:ea typeface="Montserrat Classic"/>
                <a:cs typeface="Montserrat Classic"/>
                <a:sym typeface="Montserrat Classic"/>
              </a:rPr>
              <a:t>Climate change refers to long-term changes in global or regional climate patterns, often linked to an increase in average global temperatures.</a:t>
            </a:r>
          </a:p>
        </p:txBody>
      </p:sp>
      <p:grpSp>
        <p:nvGrpSpPr>
          <p:cNvPr id="82" name="Group 29">
            <a:extLst>
              <a:ext uri="{FF2B5EF4-FFF2-40B4-BE49-F238E27FC236}">
                <a16:creationId xmlns:a16="http://schemas.microsoft.com/office/drawing/2014/main" id="{D7560AEC-99B1-F29C-D4C3-EB7B53ADE8DA}"/>
              </a:ext>
            </a:extLst>
          </p:cNvPr>
          <p:cNvGrpSpPr/>
          <p:nvPr/>
        </p:nvGrpSpPr>
        <p:grpSpPr>
          <a:xfrm>
            <a:off x="11832035" y="2407495"/>
            <a:ext cx="833654" cy="551320"/>
            <a:chOff x="0" y="0"/>
            <a:chExt cx="1586230" cy="1049020"/>
          </a:xfrm>
        </p:grpSpPr>
        <p:sp>
          <p:nvSpPr>
            <p:cNvPr id="83" name="Freeform 30">
              <a:extLst>
                <a:ext uri="{FF2B5EF4-FFF2-40B4-BE49-F238E27FC236}">
                  <a16:creationId xmlns:a16="http://schemas.microsoft.com/office/drawing/2014/main" id="{5B94EFA0-9C1D-E9F1-8176-DA549A0ECB6A}"/>
                </a:ext>
              </a:extLst>
            </p:cNvPr>
            <p:cNvSpPr/>
            <p:nvPr/>
          </p:nvSpPr>
          <p:spPr>
            <a:xfrm>
              <a:off x="50800" y="49530"/>
              <a:ext cx="1490980" cy="947420"/>
            </a:xfrm>
            <a:custGeom>
              <a:avLst/>
              <a:gdLst/>
              <a:ahLst/>
              <a:cxnLst/>
              <a:rect l="l" t="t" r="r" b="b"/>
              <a:pathLst>
                <a:path w="1490980" h="947420">
                  <a:moveTo>
                    <a:pt x="0" y="723900"/>
                  </a:moveTo>
                  <a:cubicBezTo>
                    <a:pt x="116840" y="628650"/>
                    <a:pt x="140970" y="633730"/>
                    <a:pt x="170180" y="628650"/>
                  </a:cubicBezTo>
                  <a:cubicBezTo>
                    <a:pt x="203200" y="623570"/>
                    <a:pt x="279400" y="612140"/>
                    <a:pt x="279400" y="610870"/>
                  </a:cubicBezTo>
                  <a:cubicBezTo>
                    <a:pt x="276860" y="609600"/>
                    <a:pt x="267970" y="603250"/>
                    <a:pt x="262890" y="599440"/>
                  </a:cubicBezTo>
                  <a:cubicBezTo>
                    <a:pt x="259080" y="595630"/>
                    <a:pt x="254000" y="590550"/>
                    <a:pt x="251460" y="585470"/>
                  </a:cubicBezTo>
                  <a:cubicBezTo>
                    <a:pt x="247650" y="580390"/>
                    <a:pt x="245110" y="574040"/>
                    <a:pt x="242570" y="568960"/>
                  </a:cubicBezTo>
                  <a:cubicBezTo>
                    <a:pt x="240030" y="562610"/>
                    <a:pt x="238760" y="556260"/>
                    <a:pt x="237490" y="549910"/>
                  </a:cubicBezTo>
                  <a:cubicBezTo>
                    <a:pt x="237490" y="544830"/>
                    <a:pt x="237490" y="537210"/>
                    <a:pt x="237490" y="532130"/>
                  </a:cubicBezTo>
                  <a:cubicBezTo>
                    <a:pt x="238760" y="525780"/>
                    <a:pt x="240030" y="519430"/>
                    <a:pt x="242570" y="513080"/>
                  </a:cubicBezTo>
                  <a:cubicBezTo>
                    <a:pt x="245110" y="508000"/>
                    <a:pt x="250190" y="500380"/>
                    <a:pt x="250190" y="497840"/>
                  </a:cubicBezTo>
                  <a:cubicBezTo>
                    <a:pt x="250190" y="497840"/>
                    <a:pt x="248920" y="496570"/>
                    <a:pt x="248920" y="496570"/>
                  </a:cubicBezTo>
                  <a:cubicBezTo>
                    <a:pt x="248920" y="496570"/>
                    <a:pt x="246380" y="491490"/>
                    <a:pt x="245110" y="488950"/>
                  </a:cubicBezTo>
                  <a:cubicBezTo>
                    <a:pt x="243840" y="485140"/>
                    <a:pt x="240030" y="480060"/>
                    <a:pt x="240030" y="480060"/>
                  </a:cubicBezTo>
                  <a:cubicBezTo>
                    <a:pt x="240030" y="480060"/>
                    <a:pt x="238760" y="473710"/>
                    <a:pt x="238760" y="469900"/>
                  </a:cubicBezTo>
                  <a:cubicBezTo>
                    <a:pt x="237490" y="467360"/>
                    <a:pt x="236220" y="461010"/>
                    <a:pt x="236220" y="461010"/>
                  </a:cubicBezTo>
                  <a:cubicBezTo>
                    <a:pt x="236220" y="461010"/>
                    <a:pt x="236220" y="454660"/>
                    <a:pt x="236220" y="450850"/>
                  </a:cubicBezTo>
                  <a:cubicBezTo>
                    <a:pt x="236220" y="448310"/>
                    <a:pt x="236220" y="441960"/>
                    <a:pt x="236220" y="441960"/>
                  </a:cubicBezTo>
                  <a:cubicBezTo>
                    <a:pt x="236220" y="441960"/>
                    <a:pt x="237490" y="435610"/>
                    <a:pt x="238760" y="433070"/>
                  </a:cubicBezTo>
                  <a:cubicBezTo>
                    <a:pt x="240030" y="429260"/>
                    <a:pt x="241300" y="422910"/>
                    <a:pt x="241300" y="422910"/>
                  </a:cubicBezTo>
                  <a:cubicBezTo>
                    <a:pt x="241300" y="422910"/>
                    <a:pt x="245110" y="417830"/>
                    <a:pt x="245110" y="416560"/>
                  </a:cubicBezTo>
                  <a:cubicBezTo>
                    <a:pt x="245110" y="416560"/>
                    <a:pt x="243840" y="415290"/>
                    <a:pt x="243840" y="415290"/>
                  </a:cubicBezTo>
                  <a:cubicBezTo>
                    <a:pt x="243840" y="415290"/>
                    <a:pt x="242570" y="410210"/>
                    <a:pt x="242570" y="407670"/>
                  </a:cubicBezTo>
                  <a:cubicBezTo>
                    <a:pt x="241300" y="403860"/>
                    <a:pt x="240030" y="398780"/>
                    <a:pt x="240030" y="398780"/>
                  </a:cubicBezTo>
                  <a:cubicBezTo>
                    <a:pt x="240030" y="398780"/>
                    <a:pt x="240030" y="392430"/>
                    <a:pt x="240030" y="389890"/>
                  </a:cubicBezTo>
                  <a:cubicBezTo>
                    <a:pt x="240030" y="386080"/>
                    <a:pt x="240030" y="381000"/>
                    <a:pt x="240030" y="379730"/>
                  </a:cubicBezTo>
                  <a:cubicBezTo>
                    <a:pt x="240030" y="379730"/>
                    <a:pt x="242570" y="373380"/>
                    <a:pt x="242570" y="372110"/>
                  </a:cubicBezTo>
                  <a:cubicBezTo>
                    <a:pt x="242570" y="370840"/>
                    <a:pt x="242570" y="370840"/>
                    <a:pt x="242570" y="370840"/>
                  </a:cubicBezTo>
                  <a:cubicBezTo>
                    <a:pt x="242570" y="370840"/>
                    <a:pt x="237490" y="365760"/>
                    <a:pt x="236220" y="363220"/>
                  </a:cubicBezTo>
                  <a:cubicBezTo>
                    <a:pt x="233680" y="360680"/>
                    <a:pt x="229870" y="355600"/>
                    <a:pt x="229870" y="355600"/>
                  </a:cubicBezTo>
                  <a:cubicBezTo>
                    <a:pt x="229870" y="355600"/>
                    <a:pt x="227330" y="350520"/>
                    <a:pt x="226060" y="347980"/>
                  </a:cubicBezTo>
                  <a:cubicBezTo>
                    <a:pt x="223520" y="344170"/>
                    <a:pt x="220980" y="339090"/>
                    <a:pt x="220980" y="339090"/>
                  </a:cubicBezTo>
                  <a:cubicBezTo>
                    <a:pt x="220980" y="339090"/>
                    <a:pt x="219710" y="332740"/>
                    <a:pt x="219710" y="330200"/>
                  </a:cubicBezTo>
                  <a:cubicBezTo>
                    <a:pt x="218440" y="326390"/>
                    <a:pt x="217170" y="321310"/>
                    <a:pt x="217170" y="321310"/>
                  </a:cubicBezTo>
                  <a:cubicBezTo>
                    <a:pt x="217170" y="320040"/>
                    <a:pt x="217170" y="314960"/>
                    <a:pt x="217170" y="311150"/>
                  </a:cubicBezTo>
                  <a:cubicBezTo>
                    <a:pt x="217170" y="308610"/>
                    <a:pt x="217170" y="302260"/>
                    <a:pt x="217170" y="302260"/>
                  </a:cubicBezTo>
                  <a:cubicBezTo>
                    <a:pt x="217170" y="302260"/>
                    <a:pt x="219710" y="295910"/>
                    <a:pt x="219710" y="293370"/>
                  </a:cubicBezTo>
                  <a:cubicBezTo>
                    <a:pt x="218440" y="293370"/>
                    <a:pt x="215900" y="293370"/>
                    <a:pt x="214630" y="293370"/>
                  </a:cubicBezTo>
                  <a:cubicBezTo>
                    <a:pt x="212090" y="293370"/>
                    <a:pt x="208280" y="292100"/>
                    <a:pt x="205740" y="292100"/>
                  </a:cubicBezTo>
                  <a:cubicBezTo>
                    <a:pt x="201930" y="292100"/>
                    <a:pt x="196850" y="290830"/>
                    <a:pt x="196850" y="290830"/>
                  </a:cubicBezTo>
                  <a:cubicBezTo>
                    <a:pt x="195580" y="290830"/>
                    <a:pt x="190500" y="288290"/>
                    <a:pt x="187960" y="288290"/>
                  </a:cubicBezTo>
                  <a:cubicBezTo>
                    <a:pt x="185420" y="287020"/>
                    <a:pt x="179070" y="284480"/>
                    <a:pt x="179070" y="284480"/>
                  </a:cubicBezTo>
                  <a:cubicBezTo>
                    <a:pt x="179070" y="284480"/>
                    <a:pt x="173990" y="280670"/>
                    <a:pt x="171450" y="279400"/>
                  </a:cubicBezTo>
                  <a:cubicBezTo>
                    <a:pt x="168910" y="278130"/>
                    <a:pt x="163830" y="274320"/>
                    <a:pt x="163830" y="274320"/>
                  </a:cubicBezTo>
                  <a:cubicBezTo>
                    <a:pt x="163830" y="274320"/>
                    <a:pt x="160020" y="269240"/>
                    <a:pt x="157480" y="266700"/>
                  </a:cubicBezTo>
                  <a:cubicBezTo>
                    <a:pt x="156210" y="265430"/>
                    <a:pt x="152400" y="260350"/>
                    <a:pt x="152400" y="260350"/>
                  </a:cubicBezTo>
                  <a:cubicBezTo>
                    <a:pt x="151130" y="260350"/>
                    <a:pt x="148590" y="255270"/>
                    <a:pt x="147320" y="251460"/>
                  </a:cubicBezTo>
                  <a:cubicBezTo>
                    <a:pt x="146050" y="248920"/>
                    <a:pt x="143510" y="243840"/>
                    <a:pt x="143510" y="243840"/>
                  </a:cubicBezTo>
                  <a:cubicBezTo>
                    <a:pt x="143510" y="243840"/>
                    <a:pt x="142240" y="237490"/>
                    <a:pt x="140970" y="234950"/>
                  </a:cubicBezTo>
                  <a:cubicBezTo>
                    <a:pt x="139700" y="232410"/>
                    <a:pt x="138430" y="226060"/>
                    <a:pt x="138430" y="226060"/>
                  </a:cubicBezTo>
                  <a:cubicBezTo>
                    <a:pt x="138430" y="226060"/>
                    <a:pt x="138430" y="219710"/>
                    <a:pt x="138430" y="217170"/>
                  </a:cubicBezTo>
                  <a:cubicBezTo>
                    <a:pt x="138430" y="213360"/>
                    <a:pt x="138430" y="208280"/>
                    <a:pt x="138430" y="207010"/>
                  </a:cubicBezTo>
                  <a:cubicBezTo>
                    <a:pt x="138430" y="207010"/>
                    <a:pt x="140970" y="201930"/>
                    <a:pt x="140970" y="198120"/>
                  </a:cubicBezTo>
                  <a:cubicBezTo>
                    <a:pt x="142240" y="195580"/>
                    <a:pt x="143510" y="190500"/>
                    <a:pt x="143510" y="189230"/>
                  </a:cubicBezTo>
                  <a:cubicBezTo>
                    <a:pt x="143510" y="189230"/>
                    <a:pt x="146050" y="184150"/>
                    <a:pt x="147320" y="181610"/>
                  </a:cubicBezTo>
                  <a:cubicBezTo>
                    <a:pt x="148590" y="179070"/>
                    <a:pt x="152400" y="173990"/>
                    <a:pt x="152400" y="173990"/>
                  </a:cubicBezTo>
                  <a:cubicBezTo>
                    <a:pt x="152400" y="173990"/>
                    <a:pt x="156210" y="168910"/>
                    <a:pt x="157480" y="166370"/>
                  </a:cubicBezTo>
                  <a:cubicBezTo>
                    <a:pt x="160020" y="163830"/>
                    <a:pt x="163830" y="160020"/>
                    <a:pt x="163830" y="160020"/>
                  </a:cubicBezTo>
                  <a:cubicBezTo>
                    <a:pt x="163830" y="160020"/>
                    <a:pt x="168910" y="156210"/>
                    <a:pt x="171450" y="154940"/>
                  </a:cubicBezTo>
                  <a:cubicBezTo>
                    <a:pt x="173990" y="152400"/>
                    <a:pt x="179070" y="149860"/>
                    <a:pt x="179070" y="149860"/>
                  </a:cubicBezTo>
                  <a:cubicBezTo>
                    <a:pt x="179070" y="148590"/>
                    <a:pt x="185420" y="147320"/>
                    <a:pt x="187960" y="146050"/>
                  </a:cubicBezTo>
                  <a:cubicBezTo>
                    <a:pt x="190500" y="144780"/>
                    <a:pt x="196850" y="142240"/>
                    <a:pt x="196850" y="142240"/>
                  </a:cubicBezTo>
                  <a:cubicBezTo>
                    <a:pt x="196850" y="142240"/>
                    <a:pt x="203200" y="142240"/>
                    <a:pt x="205740" y="142240"/>
                  </a:cubicBezTo>
                  <a:cubicBezTo>
                    <a:pt x="208280" y="140970"/>
                    <a:pt x="214630" y="140970"/>
                    <a:pt x="214630" y="140970"/>
                  </a:cubicBezTo>
                  <a:cubicBezTo>
                    <a:pt x="214630" y="140970"/>
                    <a:pt x="219710" y="139700"/>
                    <a:pt x="220980" y="138430"/>
                  </a:cubicBezTo>
                  <a:cubicBezTo>
                    <a:pt x="223520" y="137160"/>
                    <a:pt x="223520" y="134620"/>
                    <a:pt x="224790" y="133350"/>
                  </a:cubicBezTo>
                  <a:cubicBezTo>
                    <a:pt x="226060" y="130810"/>
                    <a:pt x="228600" y="124460"/>
                    <a:pt x="228600" y="124460"/>
                  </a:cubicBezTo>
                  <a:cubicBezTo>
                    <a:pt x="228600" y="124460"/>
                    <a:pt x="233680" y="120650"/>
                    <a:pt x="234950" y="118110"/>
                  </a:cubicBezTo>
                  <a:cubicBezTo>
                    <a:pt x="237490" y="115570"/>
                    <a:pt x="241300" y="110490"/>
                    <a:pt x="241300" y="110490"/>
                  </a:cubicBezTo>
                  <a:cubicBezTo>
                    <a:pt x="242570" y="110490"/>
                    <a:pt x="247650" y="106680"/>
                    <a:pt x="250190" y="105410"/>
                  </a:cubicBezTo>
                  <a:cubicBezTo>
                    <a:pt x="252730" y="104140"/>
                    <a:pt x="257810" y="100330"/>
                    <a:pt x="257810" y="100330"/>
                  </a:cubicBezTo>
                  <a:cubicBezTo>
                    <a:pt x="257810" y="100330"/>
                    <a:pt x="257810" y="99060"/>
                    <a:pt x="257810" y="99060"/>
                  </a:cubicBezTo>
                  <a:cubicBezTo>
                    <a:pt x="257810" y="99060"/>
                    <a:pt x="257810" y="92710"/>
                    <a:pt x="257810" y="88900"/>
                  </a:cubicBezTo>
                  <a:cubicBezTo>
                    <a:pt x="257810" y="85090"/>
                    <a:pt x="257810" y="78740"/>
                    <a:pt x="257810" y="78740"/>
                  </a:cubicBezTo>
                  <a:cubicBezTo>
                    <a:pt x="257810" y="78740"/>
                    <a:pt x="259080" y="72390"/>
                    <a:pt x="260350" y="69850"/>
                  </a:cubicBezTo>
                  <a:cubicBezTo>
                    <a:pt x="260350" y="66040"/>
                    <a:pt x="261620" y="59690"/>
                    <a:pt x="262890" y="59690"/>
                  </a:cubicBezTo>
                  <a:cubicBezTo>
                    <a:pt x="262890" y="59690"/>
                    <a:pt x="265430" y="53340"/>
                    <a:pt x="266700" y="50800"/>
                  </a:cubicBezTo>
                  <a:cubicBezTo>
                    <a:pt x="267970" y="48260"/>
                    <a:pt x="271780" y="41910"/>
                    <a:pt x="271780" y="41910"/>
                  </a:cubicBezTo>
                  <a:cubicBezTo>
                    <a:pt x="271780" y="41910"/>
                    <a:pt x="275590" y="36830"/>
                    <a:pt x="278130" y="34290"/>
                  </a:cubicBezTo>
                  <a:cubicBezTo>
                    <a:pt x="280670" y="31750"/>
                    <a:pt x="284480" y="27940"/>
                    <a:pt x="284480" y="26670"/>
                  </a:cubicBezTo>
                  <a:cubicBezTo>
                    <a:pt x="284480" y="26670"/>
                    <a:pt x="289560" y="24130"/>
                    <a:pt x="293370" y="21590"/>
                  </a:cubicBezTo>
                  <a:cubicBezTo>
                    <a:pt x="295910" y="20320"/>
                    <a:pt x="300990" y="16510"/>
                    <a:pt x="300990" y="16510"/>
                  </a:cubicBezTo>
                  <a:cubicBezTo>
                    <a:pt x="300990" y="16510"/>
                    <a:pt x="307340" y="13970"/>
                    <a:pt x="309880" y="12700"/>
                  </a:cubicBezTo>
                  <a:cubicBezTo>
                    <a:pt x="313690" y="11430"/>
                    <a:pt x="320040" y="8890"/>
                    <a:pt x="320040" y="8890"/>
                  </a:cubicBezTo>
                  <a:cubicBezTo>
                    <a:pt x="320040" y="8890"/>
                    <a:pt x="326390" y="7620"/>
                    <a:pt x="328930" y="7620"/>
                  </a:cubicBezTo>
                  <a:cubicBezTo>
                    <a:pt x="332740" y="7620"/>
                    <a:pt x="339090" y="6350"/>
                    <a:pt x="339090" y="6350"/>
                  </a:cubicBezTo>
                  <a:cubicBezTo>
                    <a:pt x="339090" y="6350"/>
                    <a:pt x="398780" y="6350"/>
                    <a:pt x="427990" y="5080"/>
                  </a:cubicBezTo>
                  <a:cubicBezTo>
                    <a:pt x="454660" y="5080"/>
                    <a:pt x="478790" y="5080"/>
                    <a:pt x="504190" y="5080"/>
                  </a:cubicBezTo>
                  <a:cubicBezTo>
                    <a:pt x="530860" y="5080"/>
                    <a:pt x="557530" y="3810"/>
                    <a:pt x="585470" y="3810"/>
                  </a:cubicBezTo>
                  <a:cubicBezTo>
                    <a:pt x="613410" y="3810"/>
                    <a:pt x="643890" y="3810"/>
                    <a:pt x="671830" y="2540"/>
                  </a:cubicBezTo>
                  <a:cubicBezTo>
                    <a:pt x="698500" y="2540"/>
                    <a:pt x="722630" y="2540"/>
                    <a:pt x="749300" y="2540"/>
                  </a:cubicBezTo>
                  <a:cubicBezTo>
                    <a:pt x="775970" y="2540"/>
                    <a:pt x="803910" y="1270"/>
                    <a:pt x="831850" y="1270"/>
                  </a:cubicBezTo>
                  <a:cubicBezTo>
                    <a:pt x="858520" y="1270"/>
                    <a:pt x="883920" y="0"/>
                    <a:pt x="913130" y="1270"/>
                  </a:cubicBezTo>
                  <a:cubicBezTo>
                    <a:pt x="947420" y="2540"/>
                    <a:pt x="991870" y="5080"/>
                    <a:pt x="1024890" y="10160"/>
                  </a:cubicBezTo>
                  <a:cubicBezTo>
                    <a:pt x="1054100" y="13970"/>
                    <a:pt x="1078230" y="13970"/>
                    <a:pt x="1103630" y="24130"/>
                  </a:cubicBezTo>
                  <a:cubicBezTo>
                    <a:pt x="1130300" y="35560"/>
                    <a:pt x="1154430" y="59690"/>
                    <a:pt x="1181100" y="73660"/>
                  </a:cubicBezTo>
                  <a:cubicBezTo>
                    <a:pt x="1206500" y="86360"/>
                    <a:pt x="1234440" y="93980"/>
                    <a:pt x="1258570" y="105410"/>
                  </a:cubicBezTo>
                  <a:cubicBezTo>
                    <a:pt x="1283970" y="118110"/>
                    <a:pt x="1308100" y="130810"/>
                    <a:pt x="1332230" y="147320"/>
                  </a:cubicBezTo>
                  <a:cubicBezTo>
                    <a:pt x="1356360" y="166370"/>
                    <a:pt x="1383030" y="189230"/>
                    <a:pt x="1403350" y="214630"/>
                  </a:cubicBezTo>
                  <a:cubicBezTo>
                    <a:pt x="1423670" y="240030"/>
                    <a:pt x="1441450" y="269240"/>
                    <a:pt x="1452880" y="298450"/>
                  </a:cubicBezTo>
                  <a:cubicBezTo>
                    <a:pt x="1463040" y="325120"/>
                    <a:pt x="1464310" y="353060"/>
                    <a:pt x="1469390" y="381000"/>
                  </a:cubicBezTo>
                  <a:cubicBezTo>
                    <a:pt x="1474470" y="407670"/>
                    <a:pt x="1479550" y="431800"/>
                    <a:pt x="1482090" y="458470"/>
                  </a:cubicBezTo>
                  <a:cubicBezTo>
                    <a:pt x="1484630" y="485140"/>
                    <a:pt x="1483360" y="514350"/>
                    <a:pt x="1484630" y="541020"/>
                  </a:cubicBezTo>
                  <a:cubicBezTo>
                    <a:pt x="1484630" y="567690"/>
                    <a:pt x="1484630" y="594360"/>
                    <a:pt x="1484630" y="621030"/>
                  </a:cubicBezTo>
                  <a:cubicBezTo>
                    <a:pt x="1484630" y="648970"/>
                    <a:pt x="1484630" y="676910"/>
                    <a:pt x="1484630" y="703580"/>
                  </a:cubicBezTo>
                  <a:cubicBezTo>
                    <a:pt x="1484630" y="728980"/>
                    <a:pt x="1490980" y="755650"/>
                    <a:pt x="1484630" y="779780"/>
                  </a:cubicBezTo>
                  <a:cubicBezTo>
                    <a:pt x="1477010" y="806450"/>
                    <a:pt x="1460500" y="836930"/>
                    <a:pt x="1438910" y="854710"/>
                  </a:cubicBezTo>
                  <a:cubicBezTo>
                    <a:pt x="1417320" y="873760"/>
                    <a:pt x="1384300" y="886460"/>
                    <a:pt x="1355090" y="892810"/>
                  </a:cubicBezTo>
                  <a:cubicBezTo>
                    <a:pt x="1328420" y="899160"/>
                    <a:pt x="1300480" y="892810"/>
                    <a:pt x="1271270" y="892810"/>
                  </a:cubicBezTo>
                  <a:cubicBezTo>
                    <a:pt x="1239520" y="894080"/>
                    <a:pt x="1201420" y="895350"/>
                    <a:pt x="1169670" y="895350"/>
                  </a:cubicBezTo>
                  <a:cubicBezTo>
                    <a:pt x="1139190" y="895350"/>
                    <a:pt x="1092200" y="887730"/>
                    <a:pt x="1083310" y="894080"/>
                  </a:cubicBezTo>
                  <a:cubicBezTo>
                    <a:pt x="1080770" y="895350"/>
                    <a:pt x="1080770" y="900430"/>
                    <a:pt x="1080770" y="900430"/>
                  </a:cubicBezTo>
                  <a:cubicBezTo>
                    <a:pt x="1080770" y="900430"/>
                    <a:pt x="1076960" y="906780"/>
                    <a:pt x="1074420" y="909320"/>
                  </a:cubicBezTo>
                  <a:cubicBezTo>
                    <a:pt x="1073150" y="911860"/>
                    <a:pt x="1069340" y="918210"/>
                    <a:pt x="1069340" y="918210"/>
                  </a:cubicBezTo>
                  <a:cubicBezTo>
                    <a:pt x="1069340" y="918210"/>
                    <a:pt x="1064260" y="923290"/>
                    <a:pt x="1061720" y="924560"/>
                  </a:cubicBezTo>
                  <a:cubicBezTo>
                    <a:pt x="1059180" y="927100"/>
                    <a:pt x="1054100" y="932180"/>
                    <a:pt x="1054100" y="932180"/>
                  </a:cubicBezTo>
                  <a:cubicBezTo>
                    <a:pt x="1054100" y="932180"/>
                    <a:pt x="1047750" y="935990"/>
                    <a:pt x="1043940" y="937260"/>
                  </a:cubicBezTo>
                  <a:cubicBezTo>
                    <a:pt x="1041400" y="938530"/>
                    <a:pt x="1035050" y="942340"/>
                    <a:pt x="1035050" y="942340"/>
                  </a:cubicBezTo>
                  <a:cubicBezTo>
                    <a:pt x="1035050" y="942340"/>
                    <a:pt x="1028700" y="943610"/>
                    <a:pt x="1024890" y="944880"/>
                  </a:cubicBezTo>
                  <a:cubicBezTo>
                    <a:pt x="1022350" y="946150"/>
                    <a:pt x="1014730" y="947420"/>
                    <a:pt x="1014730" y="947420"/>
                  </a:cubicBezTo>
                  <a:cubicBezTo>
                    <a:pt x="1014730" y="947420"/>
                    <a:pt x="1008380" y="947420"/>
                    <a:pt x="1004570" y="947420"/>
                  </a:cubicBezTo>
                  <a:cubicBezTo>
                    <a:pt x="1000760" y="947420"/>
                    <a:pt x="994410" y="947420"/>
                    <a:pt x="994410" y="947420"/>
                  </a:cubicBezTo>
                  <a:cubicBezTo>
                    <a:pt x="994410" y="947420"/>
                    <a:pt x="986790" y="946150"/>
                    <a:pt x="984250" y="944880"/>
                  </a:cubicBezTo>
                  <a:cubicBezTo>
                    <a:pt x="980440" y="944880"/>
                    <a:pt x="974090" y="942340"/>
                    <a:pt x="974090" y="942340"/>
                  </a:cubicBezTo>
                  <a:cubicBezTo>
                    <a:pt x="974090" y="942340"/>
                    <a:pt x="967740" y="939800"/>
                    <a:pt x="963930" y="938530"/>
                  </a:cubicBezTo>
                  <a:cubicBezTo>
                    <a:pt x="961390" y="935990"/>
                    <a:pt x="955040" y="933450"/>
                    <a:pt x="955040" y="933450"/>
                  </a:cubicBezTo>
                  <a:cubicBezTo>
                    <a:pt x="955040" y="933450"/>
                    <a:pt x="949960" y="928370"/>
                    <a:pt x="947420" y="927100"/>
                  </a:cubicBezTo>
                  <a:cubicBezTo>
                    <a:pt x="944880" y="924560"/>
                    <a:pt x="939800" y="919480"/>
                    <a:pt x="939800" y="919480"/>
                  </a:cubicBezTo>
                  <a:cubicBezTo>
                    <a:pt x="939800" y="919480"/>
                    <a:pt x="935990" y="914400"/>
                    <a:pt x="933450" y="910590"/>
                  </a:cubicBezTo>
                  <a:cubicBezTo>
                    <a:pt x="930910" y="908050"/>
                    <a:pt x="927100" y="902970"/>
                    <a:pt x="927100" y="902970"/>
                  </a:cubicBezTo>
                  <a:cubicBezTo>
                    <a:pt x="927100" y="902970"/>
                    <a:pt x="925830" y="894080"/>
                    <a:pt x="923290" y="894080"/>
                  </a:cubicBezTo>
                  <a:cubicBezTo>
                    <a:pt x="922020" y="892810"/>
                    <a:pt x="915670" y="897890"/>
                    <a:pt x="915670" y="897890"/>
                  </a:cubicBezTo>
                  <a:cubicBezTo>
                    <a:pt x="915670" y="897890"/>
                    <a:pt x="908050" y="900430"/>
                    <a:pt x="905510" y="900430"/>
                  </a:cubicBezTo>
                  <a:cubicBezTo>
                    <a:pt x="901700" y="901700"/>
                    <a:pt x="895350" y="902970"/>
                    <a:pt x="895350" y="902970"/>
                  </a:cubicBezTo>
                  <a:cubicBezTo>
                    <a:pt x="895350" y="902970"/>
                    <a:pt x="887730" y="902970"/>
                    <a:pt x="883920" y="902970"/>
                  </a:cubicBezTo>
                  <a:cubicBezTo>
                    <a:pt x="881380" y="902970"/>
                    <a:pt x="873760" y="902970"/>
                    <a:pt x="873760" y="902970"/>
                  </a:cubicBezTo>
                  <a:cubicBezTo>
                    <a:pt x="873760" y="902970"/>
                    <a:pt x="867410" y="901700"/>
                    <a:pt x="863600" y="900430"/>
                  </a:cubicBezTo>
                  <a:cubicBezTo>
                    <a:pt x="859790" y="900430"/>
                    <a:pt x="853440" y="897890"/>
                    <a:pt x="853440" y="897890"/>
                  </a:cubicBezTo>
                  <a:cubicBezTo>
                    <a:pt x="853440" y="897890"/>
                    <a:pt x="845820" y="895350"/>
                    <a:pt x="844550" y="894080"/>
                  </a:cubicBezTo>
                  <a:cubicBezTo>
                    <a:pt x="842010" y="892810"/>
                    <a:pt x="842010" y="891540"/>
                    <a:pt x="840740" y="891540"/>
                  </a:cubicBezTo>
                  <a:cubicBezTo>
                    <a:pt x="838200" y="891540"/>
                    <a:pt x="835660" y="891540"/>
                    <a:pt x="833120" y="891540"/>
                  </a:cubicBezTo>
                  <a:cubicBezTo>
                    <a:pt x="830580" y="891540"/>
                    <a:pt x="829310" y="891540"/>
                    <a:pt x="826770" y="891540"/>
                  </a:cubicBezTo>
                  <a:cubicBezTo>
                    <a:pt x="822960" y="891540"/>
                    <a:pt x="816610" y="892810"/>
                    <a:pt x="815340" y="892810"/>
                  </a:cubicBezTo>
                  <a:cubicBezTo>
                    <a:pt x="815340" y="892810"/>
                    <a:pt x="811530" y="891540"/>
                    <a:pt x="810260" y="891540"/>
                  </a:cubicBezTo>
                  <a:cubicBezTo>
                    <a:pt x="807720" y="891540"/>
                    <a:pt x="806450" y="891540"/>
                    <a:pt x="802640" y="891540"/>
                  </a:cubicBezTo>
                  <a:cubicBezTo>
                    <a:pt x="788670" y="891540"/>
                    <a:pt x="739140" y="891540"/>
                    <a:pt x="708660" y="891540"/>
                  </a:cubicBezTo>
                  <a:cubicBezTo>
                    <a:pt x="680720" y="891540"/>
                    <a:pt x="645160" y="891540"/>
                    <a:pt x="624840" y="891540"/>
                  </a:cubicBezTo>
                  <a:cubicBezTo>
                    <a:pt x="612140" y="891540"/>
                    <a:pt x="594360" y="891540"/>
                    <a:pt x="594360" y="891540"/>
                  </a:cubicBezTo>
                  <a:cubicBezTo>
                    <a:pt x="594360" y="891540"/>
                    <a:pt x="586740" y="891540"/>
                    <a:pt x="584200" y="891540"/>
                  </a:cubicBezTo>
                  <a:cubicBezTo>
                    <a:pt x="580390" y="890270"/>
                    <a:pt x="574040" y="890270"/>
                    <a:pt x="574040" y="890270"/>
                  </a:cubicBezTo>
                  <a:cubicBezTo>
                    <a:pt x="574040" y="890270"/>
                    <a:pt x="567690" y="887730"/>
                    <a:pt x="563880" y="886460"/>
                  </a:cubicBezTo>
                  <a:cubicBezTo>
                    <a:pt x="561340" y="885190"/>
                    <a:pt x="554990" y="882650"/>
                    <a:pt x="554990" y="882650"/>
                  </a:cubicBezTo>
                  <a:cubicBezTo>
                    <a:pt x="554990" y="882650"/>
                    <a:pt x="553720" y="881380"/>
                    <a:pt x="553720" y="881380"/>
                  </a:cubicBezTo>
                  <a:cubicBezTo>
                    <a:pt x="549910" y="881380"/>
                    <a:pt x="535940" y="889000"/>
                    <a:pt x="525780" y="894080"/>
                  </a:cubicBezTo>
                  <a:cubicBezTo>
                    <a:pt x="513080" y="899160"/>
                    <a:pt x="481330" y="910590"/>
                    <a:pt x="481330" y="910590"/>
                  </a:cubicBezTo>
                  <a:cubicBezTo>
                    <a:pt x="481330" y="910590"/>
                    <a:pt x="474980" y="911860"/>
                    <a:pt x="472440" y="911860"/>
                  </a:cubicBezTo>
                  <a:cubicBezTo>
                    <a:pt x="469900" y="913130"/>
                    <a:pt x="464820" y="914400"/>
                    <a:pt x="463550" y="914400"/>
                  </a:cubicBezTo>
                  <a:cubicBezTo>
                    <a:pt x="463550" y="914400"/>
                    <a:pt x="458470" y="913130"/>
                    <a:pt x="454660" y="913130"/>
                  </a:cubicBezTo>
                  <a:cubicBezTo>
                    <a:pt x="452120" y="913130"/>
                    <a:pt x="447040" y="913130"/>
                    <a:pt x="447040" y="913130"/>
                  </a:cubicBezTo>
                  <a:cubicBezTo>
                    <a:pt x="445770" y="913130"/>
                    <a:pt x="440690" y="911860"/>
                    <a:pt x="438150" y="910590"/>
                  </a:cubicBezTo>
                  <a:cubicBezTo>
                    <a:pt x="435610" y="909320"/>
                    <a:pt x="429260" y="908050"/>
                    <a:pt x="429260" y="908050"/>
                  </a:cubicBezTo>
                  <a:cubicBezTo>
                    <a:pt x="429260" y="908050"/>
                    <a:pt x="424180" y="905510"/>
                    <a:pt x="421640" y="904240"/>
                  </a:cubicBezTo>
                  <a:cubicBezTo>
                    <a:pt x="419100" y="901700"/>
                    <a:pt x="414020" y="899160"/>
                    <a:pt x="414020" y="899160"/>
                  </a:cubicBezTo>
                  <a:cubicBezTo>
                    <a:pt x="414020" y="899160"/>
                    <a:pt x="410210" y="895350"/>
                    <a:pt x="407670" y="892810"/>
                  </a:cubicBezTo>
                  <a:cubicBezTo>
                    <a:pt x="406400" y="891540"/>
                    <a:pt x="401320" y="886460"/>
                    <a:pt x="401320" y="886460"/>
                  </a:cubicBezTo>
                  <a:cubicBezTo>
                    <a:pt x="401320" y="886460"/>
                    <a:pt x="398780" y="881380"/>
                    <a:pt x="397510" y="878840"/>
                  </a:cubicBezTo>
                  <a:cubicBezTo>
                    <a:pt x="394970" y="877570"/>
                    <a:pt x="392430" y="872490"/>
                    <a:pt x="392430" y="872490"/>
                  </a:cubicBezTo>
                  <a:cubicBezTo>
                    <a:pt x="392430" y="872490"/>
                    <a:pt x="391160" y="866140"/>
                    <a:pt x="389890" y="863600"/>
                  </a:cubicBezTo>
                  <a:cubicBezTo>
                    <a:pt x="388620" y="861060"/>
                    <a:pt x="387350" y="854710"/>
                    <a:pt x="387350" y="854710"/>
                  </a:cubicBezTo>
                  <a:cubicBezTo>
                    <a:pt x="387350" y="854710"/>
                    <a:pt x="386080" y="849630"/>
                    <a:pt x="386080" y="845820"/>
                  </a:cubicBezTo>
                  <a:cubicBezTo>
                    <a:pt x="386080" y="843280"/>
                    <a:pt x="386080" y="838200"/>
                    <a:pt x="386080" y="838200"/>
                  </a:cubicBezTo>
                  <a:cubicBezTo>
                    <a:pt x="386080" y="836930"/>
                    <a:pt x="388620" y="831850"/>
                    <a:pt x="387350" y="829310"/>
                  </a:cubicBezTo>
                  <a:cubicBezTo>
                    <a:pt x="382270" y="822960"/>
                    <a:pt x="346710" y="828040"/>
                    <a:pt x="321310" y="826770"/>
                  </a:cubicBezTo>
                  <a:cubicBezTo>
                    <a:pt x="287020" y="825500"/>
                    <a:pt x="236220" y="820420"/>
                    <a:pt x="199390" y="816610"/>
                  </a:cubicBezTo>
                  <a:cubicBezTo>
                    <a:pt x="168910" y="814070"/>
                    <a:pt x="143510" y="817880"/>
                    <a:pt x="114300" y="806450"/>
                  </a:cubicBezTo>
                  <a:cubicBezTo>
                    <a:pt x="77470" y="792480"/>
                    <a:pt x="0" y="723900"/>
                    <a:pt x="0" y="723900"/>
                  </a:cubicBezTo>
                </a:path>
              </a:pathLst>
            </a:custGeom>
            <a:solidFill>
              <a:srgbClr val="409091"/>
            </a:solidFill>
            <a:ln cap="sq">
              <a:noFill/>
              <a:prstDash val="solid"/>
              <a:miter/>
            </a:ln>
          </p:spPr>
          <p:txBody>
            <a:bodyPr/>
            <a:lstStyle/>
            <a:p>
              <a:endParaRPr lang="en-GB"/>
            </a:p>
          </p:txBody>
        </p:sp>
      </p:grpSp>
      <p:sp>
        <p:nvSpPr>
          <p:cNvPr id="84" name="Rectangle: Rounded Corners 83">
            <a:extLst>
              <a:ext uri="{FF2B5EF4-FFF2-40B4-BE49-F238E27FC236}">
                <a16:creationId xmlns:a16="http://schemas.microsoft.com/office/drawing/2014/main" id="{7A36F7F0-91D2-D232-5F7B-2EC50F220367}"/>
              </a:ext>
            </a:extLst>
          </p:cNvPr>
          <p:cNvSpPr/>
          <p:nvPr/>
        </p:nvSpPr>
        <p:spPr>
          <a:xfrm>
            <a:off x="1346889" y="5638019"/>
            <a:ext cx="5075873" cy="578313"/>
          </a:xfrm>
          <a:prstGeom prst="roundRect">
            <a:avLst/>
          </a:prstGeom>
          <a:solidFill>
            <a:srgbClr val="84B8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5" name="Group 31">
            <a:extLst>
              <a:ext uri="{FF2B5EF4-FFF2-40B4-BE49-F238E27FC236}">
                <a16:creationId xmlns:a16="http://schemas.microsoft.com/office/drawing/2014/main" id="{FA674017-E6BC-F7FD-A5D3-CC9393EA2DD1}"/>
              </a:ext>
            </a:extLst>
          </p:cNvPr>
          <p:cNvGrpSpPr/>
          <p:nvPr/>
        </p:nvGrpSpPr>
        <p:grpSpPr>
          <a:xfrm>
            <a:off x="5666065" y="2413502"/>
            <a:ext cx="672130" cy="540641"/>
            <a:chOff x="0" y="0"/>
            <a:chExt cx="1278890" cy="1028700"/>
          </a:xfrm>
        </p:grpSpPr>
        <p:sp>
          <p:nvSpPr>
            <p:cNvPr id="86" name="Freeform 32">
              <a:extLst>
                <a:ext uri="{FF2B5EF4-FFF2-40B4-BE49-F238E27FC236}">
                  <a16:creationId xmlns:a16="http://schemas.microsoft.com/office/drawing/2014/main" id="{72F2B41D-27DE-CAE6-AA5F-A47FE3FB1AF8}"/>
                </a:ext>
              </a:extLst>
            </p:cNvPr>
            <p:cNvSpPr/>
            <p:nvPr/>
          </p:nvSpPr>
          <p:spPr>
            <a:xfrm>
              <a:off x="50800" y="39370"/>
              <a:ext cx="1186180" cy="947420"/>
            </a:xfrm>
            <a:custGeom>
              <a:avLst/>
              <a:gdLst/>
              <a:ahLst/>
              <a:cxnLst/>
              <a:rect l="l" t="t" r="r" b="b"/>
              <a:pathLst>
                <a:path w="1186180" h="947420">
                  <a:moveTo>
                    <a:pt x="0" y="436880"/>
                  </a:moveTo>
                  <a:cubicBezTo>
                    <a:pt x="19050" y="372110"/>
                    <a:pt x="17780" y="368300"/>
                    <a:pt x="17780" y="368300"/>
                  </a:cubicBezTo>
                  <a:cubicBezTo>
                    <a:pt x="17780" y="368300"/>
                    <a:pt x="16510" y="361950"/>
                    <a:pt x="16510" y="358140"/>
                  </a:cubicBezTo>
                  <a:cubicBezTo>
                    <a:pt x="16510" y="354330"/>
                    <a:pt x="16510" y="350520"/>
                    <a:pt x="16510" y="346710"/>
                  </a:cubicBezTo>
                  <a:cubicBezTo>
                    <a:pt x="16510" y="344170"/>
                    <a:pt x="16510" y="342900"/>
                    <a:pt x="17780" y="339090"/>
                  </a:cubicBezTo>
                  <a:cubicBezTo>
                    <a:pt x="20320" y="323850"/>
                    <a:pt x="36830" y="273050"/>
                    <a:pt x="53340" y="250190"/>
                  </a:cubicBezTo>
                  <a:cubicBezTo>
                    <a:pt x="66040" y="229870"/>
                    <a:pt x="96520" y="212090"/>
                    <a:pt x="101600" y="204470"/>
                  </a:cubicBezTo>
                  <a:cubicBezTo>
                    <a:pt x="102870" y="201930"/>
                    <a:pt x="101600" y="201930"/>
                    <a:pt x="102870" y="199390"/>
                  </a:cubicBezTo>
                  <a:cubicBezTo>
                    <a:pt x="104140" y="198120"/>
                    <a:pt x="106680" y="194310"/>
                    <a:pt x="107950" y="191770"/>
                  </a:cubicBezTo>
                  <a:cubicBezTo>
                    <a:pt x="109220" y="189230"/>
                    <a:pt x="110490" y="185420"/>
                    <a:pt x="111760" y="184150"/>
                  </a:cubicBezTo>
                  <a:cubicBezTo>
                    <a:pt x="113030" y="181610"/>
                    <a:pt x="114300" y="181610"/>
                    <a:pt x="115570" y="180340"/>
                  </a:cubicBezTo>
                  <a:cubicBezTo>
                    <a:pt x="116840" y="179070"/>
                    <a:pt x="118110" y="177800"/>
                    <a:pt x="118110" y="177800"/>
                  </a:cubicBezTo>
                  <a:cubicBezTo>
                    <a:pt x="118110" y="177800"/>
                    <a:pt x="118110" y="176530"/>
                    <a:pt x="118110" y="176530"/>
                  </a:cubicBezTo>
                  <a:cubicBezTo>
                    <a:pt x="119380" y="176530"/>
                    <a:pt x="119380" y="175260"/>
                    <a:pt x="120650" y="175260"/>
                  </a:cubicBezTo>
                  <a:cubicBezTo>
                    <a:pt x="121920" y="173990"/>
                    <a:pt x="124460" y="171450"/>
                    <a:pt x="125730" y="170180"/>
                  </a:cubicBezTo>
                  <a:cubicBezTo>
                    <a:pt x="128270" y="168910"/>
                    <a:pt x="129540" y="166370"/>
                    <a:pt x="132080" y="165100"/>
                  </a:cubicBezTo>
                  <a:cubicBezTo>
                    <a:pt x="132080" y="165100"/>
                    <a:pt x="133350" y="163830"/>
                    <a:pt x="133350" y="163830"/>
                  </a:cubicBezTo>
                  <a:cubicBezTo>
                    <a:pt x="133350" y="163830"/>
                    <a:pt x="134620" y="163830"/>
                    <a:pt x="134620" y="163830"/>
                  </a:cubicBezTo>
                  <a:cubicBezTo>
                    <a:pt x="134620" y="162560"/>
                    <a:pt x="138430" y="161290"/>
                    <a:pt x="138430" y="161290"/>
                  </a:cubicBezTo>
                  <a:cubicBezTo>
                    <a:pt x="138430" y="161290"/>
                    <a:pt x="138430" y="161290"/>
                    <a:pt x="139700" y="160020"/>
                  </a:cubicBezTo>
                  <a:cubicBezTo>
                    <a:pt x="142240" y="157480"/>
                    <a:pt x="161290" y="121920"/>
                    <a:pt x="176530" y="104140"/>
                  </a:cubicBezTo>
                  <a:cubicBezTo>
                    <a:pt x="193040" y="85090"/>
                    <a:pt x="212090" y="62230"/>
                    <a:pt x="234950" y="48260"/>
                  </a:cubicBezTo>
                  <a:cubicBezTo>
                    <a:pt x="260350" y="34290"/>
                    <a:pt x="295910" y="27940"/>
                    <a:pt x="325120" y="22860"/>
                  </a:cubicBezTo>
                  <a:cubicBezTo>
                    <a:pt x="351790" y="17780"/>
                    <a:pt x="377190" y="17780"/>
                    <a:pt x="405130" y="16510"/>
                  </a:cubicBezTo>
                  <a:cubicBezTo>
                    <a:pt x="434340" y="16510"/>
                    <a:pt x="464820" y="17780"/>
                    <a:pt x="494030" y="16510"/>
                  </a:cubicBezTo>
                  <a:cubicBezTo>
                    <a:pt x="523240" y="15240"/>
                    <a:pt x="551180" y="12700"/>
                    <a:pt x="577850" y="11430"/>
                  </a:cubicBezTo>
                  <a:cubicBezTo>
                    <a:pt x="604520" y="11430"/>
                    <a:pt x="629920" y="11430"/>
                    <a:pt x="657860" y="11430"/>
                  </a:cubicBezTo>
                  <a:cubicBezTo>
                    <a:pt x="688340" y="11430"/>
                    <a:pt x="722630" y="11430"/>
                    <a:pt x="754380" y="11430"/>
                  </a:cubicBezTo>
                  <a:cubicBezTo>
                    <a:pt x="784860" y="11430"/>
                    <a:pt x="816610" y="11430"/>
                    <a:pt x="845820" y="11430"/>
                  </a:cubicBezTo>
                  <a:cubicBezTo>
                    <a:pt x="872490" y="11430"/>
                    <a:pt x="896620" y="11430"/>
                    <a:pt x="923290" y="11430"/>
                  </a:cubicBezTo>
                  <a:cubicBezTo>
                    <a:pt x="949960" y="11430"/>
                    <a:pt x="975360" y="11430"/>
                    <a:pt x="1004570" y="11430"/>
                  </a:cubicBezTo>
                  <a:cubicBezTo>
                    <a:pt x="1036320" y="12700"/>
                    <a:pt x="1076960" y="0"/>
                    <a:pt x="1104900" y="12700"/>
                  </a:cubicBezTo>
                  <a:cubicBezTo>
                    <a:pt x="1134110" y="27940"/>
                    <a:pt x="1165860" y="67310"/>
                    <a:pt x="1176020" y="99060"/>
                  </a:cubicBezTo>
                  <a:cubicBezTo>
                    <a:pt x="1186180" y="128270"/>
                    <a:pt x="1173480" y="162560"/>
                    <a:pt x="1170940" y="194310"/>
                  </a:cubicBezTo>
                  <a:cubicBezTo>
                    <a:pt x="1167130" y="226060"/>
                    <a:pt x="1163320" y="256540"/>
                    <a:pt x="1160780" y="287020"/>
                  </a:cubicBezTo>
                  <a:cubicBezTo>
                    <a:pt x="1156970" y="318770"/>
                    <a:pt x="1154430" y="350520"/>
                    <a:pt x="1154430" y="383540"/>
                  </a:cubicBezTo>
                  <a:cubicBezTo>
                    <a:pt x="1151890" y="417830"/>
                    <a:pt x="1155700" y="454660"/>
                    <a:pt x="1153160" y="487680"/>
                  </a:cubicBezTo>
                  <a:cubicBezTo>
                    <a:pt x="1149350" y="516890"/>
                    <a:pt x="1139190" y="541020"/>
                    <a:pt x="1136650" y="568960"/>
                  </a:cubicBezTo>
                  <a:cubicBezTo>
                    <a:pt x="1132840" y="598170"/>
                    <a:pt x="1135380" y="627380"/>
                    <a:pt x="1134110" y="656590"/>
                  </a:cubicBezTo>
                  <a:cubicBezTo>
                    <a:pt x="1134110" y="685800"/>
                    <a:pt x="1134110" y="715010"/>
                    <a:pt x="1134110" y="742950"/>
                  </a:cubicBezTo>
                  <a:cubicBezTo>
                    <a:pt x="1134110" y="769620"/>
                    <a:pt x="1140460" y="793750"/>
                    <a:pt x="1134110" y="821690"/>
                  </a:cubicBezTo>
                  <a:cubicBezTo>
                    <a:pt x="1126490" y="855980"/>
                    <a:pt x="1107440" y="910590"/>
                    <a:pt x="1078230" y="929640"/>
                  </a:cubicBezTo>
                  <a:cubicBezTo>
                    <a:pt x="1051560" y="947420"/>
                    <a:pt x="1007110" y="938530"/>
                    <a:pt x="970280" y="938530"/>
                  </a:cubicBezTo>
                  <a:cubicBezTo>
                    <a:pt x="932180" y="937260"/>
                    <a:pt x="887730" y="927100"/>
                    <a:pt x="850900" y="924560"/>
                  </a:cubicBezTo>
                  <a:cubicBezTo>
                    <a:pt x="819150" y="922020"/>
                    <a:pt x="792480" y="922020"/>
                    <a:pt x="760730" y="920750"/>
                  </a:cubicBezTo>
                  <a:cubicBezTo>
                    <a:pt x="723900" y="919480"/>
                    <a:pt x="680720" y="919480"/>
                    <a:pt x="643890" y="919480"/>
                  </a:cubicBezTo>
                  <a:cubicBezTo>
                    <a:pt x="613410" y="919480"/>
                    <a:pt x="586740" y="919480"/>
                    <a:pt x="556260" y="919480"/>
                  </a:cubicBezTo>
                  <a:cubicBezTo>
                    <a:pt x="524510" y="919480"/>
                    <a:pt x="490220" y="919480"/>
                    <a:pt x="457200" y="919480"/>
                  </a:cubicBezTo>
                  <a:cubicBezTo>
                    <a:pt x="420370" y="919480"/>
                    <a:pt x="382270" y="919480"/>
                    <a:pt x="346710" y="919480"/>
                  </a:cubicBezTo>
                  <a:cubicBezTo>
                    <a:pt x="311150" y="918210"/>
                    <a:pt x="276860" y="923290"/>
                    <a:pt x="241300" y="915670"/>
                  </a:cubicBezTo>
                  <a:cubicBezTo>
                    <a:pt x="201930" y="906780"/>
                    <a:pt x="134620" y="866140"/>
                    <a:pt x="121920" y="866140"/>
                  </a:cubicBezTo>
                  <a:cubicBezTo>
                    <a:pt x="119380" y="866140"/>
                    <a:pt x="119380" y="868680"/>
                    <a:pt x="116840" y="868680"/>
                  </a:cubicBezTo>
                  <a:cubicBezTo>
                    <a:pt x="113030" y="869950"/>
                    <a:pt x="105410" y="872490"/>
                    <a:pt x="99060" y="873760"/>
                  </a:cubicBezTo>
                  <a:cubicBezTo>
                    <a:pt x="92710" y="873760"/>
                    <a:pt x="86360" y="873760"/>
                    <a:pt x="80010" y="873760"/>
                  </a:cubicBezTo>
                  <a:cubicBezTo>
                    <a:pt x="73660" y="872490"/>
                    <a:pt x="67310" y="871220"/>
                    <a:pt x="62230" y="868680"/>
                  </a:cubicBezTo>
                  <a:cubicBezTo>
                    <a:pt x="55880" y="867410"/>
                    <a:pt x="50800" y="863600"/>
                    <a:pt x="45720" y="859790"/>
                  </a:cubicBezTo>
                  <a:cubicBezTo>
                    <a:pt x="40640" y="857250"/>
                    <a:pt x="35560" y="852170"/>
                    <a:pt x="31750" y="848360"/>
                  </a:cubicBezTo>
                  <a:cubicBezTo>
                    <a:pt x="27940" y="843280"/>
                    <a:pt x="24130" y="838200"/>
                    <a:pt x="20320" y="831850"/>
                  </a:cubicBezTo>
                  <a:cubicBezTo>
                    <a:pt x="17780" y="826770"/>
                    <a:pt x="15240" y="820420"/>
                    <a:pt x="13970" y="815340"/>
                  </a:cubicBezTo>
                  <a:cubicBezTo>
                    <a:pt x="12700" y="808990"/>
                    <a:pt x="11430" y="796290"/>
                    <a:pt x="11430" y="796290"/>
                  </a:cubicBezTo>
                  <a:cubicBezTo>
                    <a:pt x="11430" y="796290"/>
                    <a:pt x="11430" y="775970"/>
                    <a:pt x="11430" y="762000"/>
                  </a:cubicBezTo>
                  <a:cubicBezTo>
                    <a:pt x="10160" y="739140"/>
                    <a:pt x="6350" y="704850"/>
                    <a:pt x="5080" y="676910"/>
                  </a:cubicBezTo>
                  <a:cubicBezTo>
                    <a:pt x="3810" y="651510"/>
                    <a:pt x="3810" y="626110"/>
                    <a:pt x="2540" y="599440"/>
                  </a:cubicBezTo>
                  <a:cubicBezTo>
                    <a:pt x="2540" y="572770"/>
                    <a:pt x="1270" y="544830"/>
                    <a:pt x="1270" y="518160"/>
                  </a:cubicBezTo>
                  <a:cubicBezTo>
                    <a:pt x="1270" y="490220"/>
                    <a:pt x="0" y="436880"/>
                    <a:pt x="0" y="436880"/>
                  </a:cubicBezTo>
                  <a:moveTo>
                    <a:pt x="473710" y="408940"/>
                  </a:moveTo>
                  <a:cubicBezTo>
                    <a:pt x="474980" y="414020"/>
                    <a:pt x="483870" y="406400"/>
                    <a:pt x="482600" y="406400"/>
                  </a:cubicBezTo>
                  <a:cubicBezTo>
                    <a:pt x="482600" y="405130"/>
                    <a:pt x="473710" y="408940"/>
                    <a:pt x="473710" y="408940"/>
                  </a:cubicBezTo>
                </a:path>
              </a:pathLst>
            </a:custGeom>
            <a:solidFill>
              <a:srgbClr val="409091"/>
            </a:solidFill>
            <a:ln cap="sq">
              <a:noFill/>
              <a:prstDash val="solid"/>
              <a:miter/>
            </a:ln>
          </p:spPr>
          <p:txBody>
            <a:bodyPr/>
            <a:lstStyle/>
            <a:p>
              <a:endParaRPr lang="en-GB"/>
            </a:p>
          </p:txBody>
        </p:sp>
      </p:grpSp>
      <p:grpSp>
        <p:nvGrpSpPr>
          <p:cNvPr id="87" name="Group 34">
            <a:extLst>
              <a:ext uri="{FF2B5EF4-FFF2-40B4-BE49-F238E27FC236}">
                <a16:creationId xmlns:a16="http://schemas.microsoft.com/office/drawing/2014/main" id="{7AD9E87D-AC3E-6809-12D8-18CCB3FE4849}"/>
              </a:ext>
            </a:extLst>
          </p:cNvPr>
          <p:cNvGrpSpPr/>
          <p:nvPr/>
        </p:nvGrpSpPr>
        <p:grpSpPr>
          <a:xfrm>
            <a:off x="1378512" y="5778928"/>
            <a:ext cx="5037477" cy="3038127"/>
            <a:chOff x="0" y="0"/>
            <a:chExt cx="1126541" cy="679422"/>
          </a:xfrm>
        </p:grpSpPr>
        <p:sp>
          <p:nvSpPr>
            <p:cNvPr id="88" name="Freeform 35">
              <a:extLst>
                <a:ext uri="{FF2B5EF4-FFF2-40B4-BE49-F238E27FC236}">
                  <a16:creationId xmlns:a16="http://schemas.microsoft.com/office/drawing/2014/main" id="{6EECBACD-ACBC-986C-3723-BD534F28CEC1}"/>
                </a:ext>
              </a:extLst>
            </p:cNvPr>
            <p:cNvSpPr/>
            <p:nvPr/>
          </p:nvSpPr>
          <p:spPr>
            <a:xfrm>
              <a:off x="0" y="0"/>
              <a:ext cx="1126541" cy="679422"/>
            </a:xfrm>
            <a:custGeom>
              <a:avLst/>
              <a:gdLst/>
              <a:ahLst/>
              <a:cxnLst/>
              <a:rect l="l" t="t" r="r" b="b"/>
              <a:pathLst>
                <a:path w="1126541" h="679422">
                  <a:moveTo>
                    <a:pt x="56864" y="0"/>
                  </a:moveTo>
                  <a:lnTo>
                    <a:pt x="1069677" y="0"/>
                  </a:lnTo>
                  <a:cubicBezTo>
                    <a:pt x="1101082" y="0"/>
                    <a:pt x="1126541" y="25459"/>
                    <a:pt x="1126541" y="56864"/>
                  </a:cubicBezTo>
                  <a:lnTo>
                    <a:pt x="1126541" y="622558"/>
                  </a:lnTo>
                  <a:cubicBezTo>
                    <a:pt x="1126541" y="653964"/>
                    <a:pt x="1101082" y="679422"/>
                    <a:pt x="1069677" y="679422"/>
                  </a:cubicBezTo>
                  <a:lnTo>
                    <a:pt x="56864" y="679422"/>
                  </a:lnTo>
                  <a:cubicBezTo>
                    <a:pt x="25459" y="679422"/>
                    <a:pt x="0" y="653964"/>
                    <a:pt x="0" y="622558"/>
                  </a:cubicBezTo>
                  <a:lnTo>
                    <a:pt x="0" y="56864"/>
                  </a:lnTo>
                  <a:cubicBezTo>
                    <a:pt x="0" y="25459"/>
                    <a:pt x="25459" y="0"/>
                    <a:pt x="56864" y="0"/>
                  </a:cubicBezTo>
                  <a:close/>
                </a:path>
              </a:pathLst>
            </a:custGeom>
            <a:solidFill>
              <a:srgbClr val="FFFFFF"/>
            </a:solidFill>
            <a:ln w="38100" cap="rnd">
              <a:solidFill>
                <a:srgbClr val="84B850"/>
              </a:solidFill>
              <a:prstDash val="solid"/>
              <a:round/>
            </a:ln>
          </p:spPr>
          <p:txBody>
            <a:bodyPr/>
            <a:lstStyle/>
            <a:p>
              <a:endParaRPr lang="en-GB"/>
            </a:p>
          </p:txBody>
        </p:sp>
        <p:sp>
          <p:nvSpPr>
            <p:cNvPr id="89" name="TextBox 36">
              <a:extLst>
                <a:ext uri="{FF2B5EF4-FFF2-40B4-BE49-F238E27FC236}">
                  <a16:creationId xmlns:a16="http://schemas.microsoft.com/office/drawing/2014/main" id="{0F2F8EFD-E031-409B-0293-B1B560B1C658}"/>
                </a:ext>
              </a:extLst>
            </p:cNvPr>
            <p:cNvSpPr txBox="1"/>
            <p:nvPr/>
          </p:nvSpPr>
          <p:spPr>
            <a:xfrm>
              <a:off x="0" y="-28575"/>
              <a:ext cx="1126541" cy="707997"/>
            </a:xfrm>
            <a:prstGeom prst="rect">
              <a:avLst/>
            </a:prstGeom>
          </p:spPr>
          <p:txBody>
            <a:bodyPr lIns="81409" tIns="81409" rIns="81409" bIns="81409" rtlCol="0" anchor="ctr"/>
            <a:lstStyle/>
            <a:p>
              <a:pPr algn="ctr">
                <a:lnSpc>
                  <a:spcPts val="1648"/>
                </a:lnSpc>
              </a:pPr>
              <a:endParaRPr/>
            </a:p>
          </p:txBody>
        </p:sp>
      </p:grpSp>
      <p:grpSp>
        <p:nvGrpSpPr>
          <p:cNvPr id="90" name="Group 37">
            <a:extLst>
              <a:ext uri="{FF2B5EF4-FFF2-40B4-BE49-F238E27FC236}">
                <a16:creationId xmlns:a16="http://schemas.microsoft.com/office/drawing/2014/main" id="{1E197325-282B-44C9-C5E1-9A7ED5EEB0C8}"/>
              </a:ext>
            </a:extLst>
          </p:cNvPr>
          <p:cNvGrpSpPr/>
          <p:nvPr/>
        </p:nvGrpSpPr>
        <p:grpSpPr>
          <a:xfrm>
            <a:off x="1390219" y="5981700"/>
            <a:ext cx="5027611" cy="188255"/>
            <a:chOff x="0" y="0"/>
            <a:chExt cx="1124335" cy="42100"/>
          </a:xfrm>
        </p:grpSpPr>
        <p:sp>
          <p:nvSpPr>
            <p:cNvPr id="91" name="Freeform 38">
              <a:extLst>
                <a:ext uri="{FF2B5EF4-FFF2-40B4-BE49-F238E27FC236}">
                  <a16:creationId xmlns:a16="http://schemas.microsoft.com/office/drawing/2014/main" id="{E664EC97-637E-5425-CD05-A5B0D0D4CBEB}"/>
                </a:ext>
              </a:extLst>
            </p:cNvPr>
            <p:cNvSpPr/>
            <p:nvPr/>
          </p:nvSpPr>
          <p:spPr>
            <a:xfrm>
              <a:off x="0" y="0"/>
              <a:ext cx="1124335" cy="42100"/>
            </a:xfrm>
            <a:custGeom>
              <a:avLst/>
              <a:gdLst/>
              <a:ahLst/>
              <a:cxnLst/>
              <a:rect l="l" t="t" r="r" b="b"/>
              <a:pathLst>
                <a:path w="1124335" h="42100">
                  <a:moveTo>
                    <a:pt x="0" y="0"/>
                  </a:moveTo>
                  <a:lnTo>
                    <a:pt x="1124335" y="0"/>
                  </a:lnTo>
                  <a:lnTo>
                    <a:pt x="1124335" y="42100"/>
                  </a:lnTo>
                  <a:lnTo>
                    <a:pt x="0" y="42100"/>
                  </a:lnTo>
                  <a:close/>
                </a:path>
              </a:pathLst>
            </a:custGeom>
            <a:solidFill>
              <a:srgbClr val="84B850"/>
            </a:solidFill>
          </p:spPr>
          <p:txBody>
            <a:bodyPr/>
            <a:lstStyle/>
            <a:p>
              <a:endParaRPr lang="en-GB"/>
            </a:p>
          </p:txBody>
        </p:sp>
        <p:sp>
          <p:nvSpPr>
            <p:cNvPr id="92" name="TextBox 39">
              <a:extLst>
                <a:ext uri="{FF2B5EF4-FFF2-40B4-BE49-F238E27FC236}">
                  <a16:creationId xmlns:a16="http://schemas.microsoft.com/office/drawing/2014/main" id="{228CD5FD-D0DA-8B9E-94FB-8EF3575ABF75}"/>
                </a:ext>
              </a:extLst>
            </p:cNvPr>
            <p:cNvSpPr txBox="1"/>
            <p:nvPr/>
          </p:nvSpPr>
          <p:spPr>
            <a:xfrm>
              <a:off x="0" y="-28575"/>
              <a:ext cx="1124335" cy="70675"/>
            </a:xfrm>
            <a:prstGeom prst="rect">
              <a:avLst/>
            </a:prstGeom>
          </p:spPr>
          <p:txBody>
            <a:bodyPr lIns="81409" tIns="81409" rIns="81409" bIns="81409" rtlCol="0" anchor="ctr"/>
            <a:lstStyle/>
            <a:p>
              <a:pPr algn="ctr">
                <a:lnSpc>
                  <a:spcPts val="1648"/>
                </a:lnSpc>
              </a:pPr>
              <a:endParaRPr/>
            </a:p>
          </p:txBody>
        </p:sp>
      </p:grpSp>
      <p:grpSp>
        <p:nvGrpSpPr>
          <p:cNvPr id="93" name="Group 40">
            <a:extLst>
              <a:ext uri="{FF2B5EF4-FFF2-40B4-BE49-F238E27FC236}">
                <a16:creationId xmlns:a16="http://schemas.microsoft.com/office/drawing/2014/main" id="{9D470560-9F21-F75C-6474-D094A14BE2FF}"/>
              </a:ext>
            </a:extLst>
          </p:cNvPr>
          <p:cNvGrpSpPr/>
          <p:nvPr/>
        </p:nvGrpSpPr>
        <p:grpSpPr>
          <a:xfrm>
            <a:off x="1808144" y="5654296"/>
            <a:ext cx="4191762" cy="486386"/>
            <a:chOff x="0" y="0"/>
            <a:chExt cx="937412" cy="108771"/>
          </a:xfrm>
        </p:grpSpPr>
        <p:sp>
          <p:nvSpPr>
            <p:cNvPr id="94" name="Freeform 41">
              <a:extLst>
                <a:ext uri="{FF2B5EF4-FFF2-40B4-BE49-F238E27FC236}">
                  <a16:creationId xmlns:a16="http://schemas.microsoft.com/office/drawing/2014/main" id="{07FEC600-84BB-73F0-9290-4E33BBFF2317}"/>
                </a:ext>
              </a:extLst>
            </p:cNvPr>
            <p:cNvSpPr/>
            <p:nvPr/>
          </p:nvSpPr>
          <p:spPr>
            <a:xfrm>
              <a:off x="0" y="0"/>
              <a:ext cx="937412" cy="108771"/>
            </a:xfrm>
            <a:custGeom>
              <a:avLst/>
              <a:gdLst/>
              <a:ahLst/>
              <a:cxnLst/>
              <a:rect l="l" t="t" r="r" b="b"/>
              <a:pathLst>
                <a:path w="937412" h="108771">
                  <a:moveTo>
                    <a:pt x="0" y="0"/>
                  </a:moveTo>
                  <a:lnTo>
                    <a:pt x="937412" y="0"/>
                  </a:lnTo>
                  <a:lnTo>
                    <a:pt x="937412" y="108771"/>
                  </a:lnTo>
                  <a:lnTo>
                    <a:pt x="0" y="108771"/>
                  </a:lnTo>
                  <a:close/>
                </a:path>
              </a:pathLst>
            </a:custGeom>
            <a:solidFill>
              <a:srgbClr val="84B850"/>
            </a:solidFill>
          </p:spPr>
          <p:txBody>
            <a:bodyPr/>
            <a:lstStyle/>
            <a:p>
              <a:endParaRPr lang="en-GB"/>
            </a:p>
          </p:txBody>
        </p:sp>
        <p:sp>
          <p:nvSpPr>
            <p:cNvPr id="95" name="TextBox 42">
              <a:extLst>
                <a:ext uri="{FF2B5EF4-FFF2-40B4-BE49-F238E27FC236}">
                  <a16:creationId xmlns:a16="http://schemas.microsoft.com/office/drawing/2014/main" id="{D9F0E2B1-81CE-44A9-4A8C-1ACBBECC9630}"/>
                </a:ext>
              </a:extLst>
            </p:cNvPr>
            <p:cNvSpPr txBox="1"/>
            <p:nvPr/>
          </p:nvSpPr>
          <p:spPr>
            <a:xfrm>
              <a:off x="0" y="-28575"/>
              <a:ext cx="937412" cy="137346"/>
            </a:xfrm>
            <a:prstGeom prst="rect">
              <a:avLst/>
            </a:prstGeom>
          </p:spPr>
          <p:txBody>
            <a:bodyPr lIns="81409" tIns="81409" rIns="81409" bIns="81409" rtlCol="0" anchor="ctr"/>
            <a:lstStyle/>
            <a:p>
              <a:pPr algn="ctr">
                <a:lnSpc>
                  <a:spcPts val="1648"/>
                </a:lnSpc>
              </a:pPr>
              <a:endParaRPr/>
            </a:p>
          </p:txBody>
        </p:sp>
      </p:grpSp>
      <p:sp>
        <p:nvSpPr>
          <p:cNvPr id="96" name="TextBox 43">
            <a:extLst>
              <a:ext uri="{FF2B5EF4-FFF2-40B4-BE49-F238E27FC236}">
                <a16:creationId xmlns:a16="http://schemas.microsoft.com/office/drawing/2014/main" id="{9FC5177E-C699-F47D-B706-8607F87BEBE7}"/>
              </a:ext>
            </a:extLst>
          </p:cNvPr>
          <p:cNvSpPr txBox="1"/>
          <p:nvPr/>
        </p:nvSpPr>
        <p:spPr>
          <a:xfrm>
            <a:off x="1639096" y="5552252"/>
            <a:ext cx="4529857" cy="656173"/>
          </a:xfrm>
          <a:prstGeom prst="rect">
            <a:avLst/>
          </a:prstGeom>
        </p:spPr>
        <p:txBody>
          <a:bodyPr lIns="0" tIns="0" rIns="0" bIns="0" rtlCol="0" anchor="t">
            <a:spAutoFit/>
          </a:bodyPr>
          <a:lstStyle/>
          <a:p>
            <a:pPr algn="ctr">
              <a:lnSpc>
                <a:spcPts val="5591"/>
              </a:lnSpc>
              <a:spcBef>
                <a:spcPct val="0"/>
              </a:spcBef>
            </a:pPr>
            <a:r>
              <a:rPr lang="en-US" sz="3923" b="1" dirty="0">
                <a:solidFill>
                  <a:srgbClr val="FFFFFF"/>
                </a:solidFill>
                <a:latin typeface="Montserrat Classic Bold"/>
                <a:ea typeface="Montserrat Classic Bold"/>
                <a:cs typeface="Montserrat Classic Bold"/>
                <a:sym typeface="Montserrat Classic Bold"/>
              </a:rPr>
              <a:t>Natural Causes</a:t>
            </a:r>
          </a:p>
        </p:txBody>
      </p:sp>
      <p:sp>
        <p:nvSpPr>
          <p:cNvPr id="97" name="TextBox 44">
            <a:extLst>
              <a:ext uri="{FF2B5EF4-FFF2-40B4-BE49-F238E27FC236}">
                <a16:creationId xmlns:a16="http://schemas.microsoft.com/office/drawing/2014/main" id="{D8A752AD-E640-5278-7D53-2879FF574295}"/>
              </a:ext>
            </a:extLst>
          </p:cNvPr>
          <p:cNvSpPr txBox="1"/>
          <p:nvPr/>
        </p:nvSpPr>
        <p:spPr>
          <a:xfrm>
            <a:off x="1450592" y="6358305"/>
            <a:ext cx="4893316" cy="2211424"/>
          </a:xfrm>
          <a:prstGeom prst="rect">
            <a:avLst/>
          </a:prstGeom>
        </p:spPr>
        <p:txBody>
          <a:bodyPr lIns="0" tIns="0" rIns="0" bIns="0" rtlCol="0" anchor="t">
            <a:spAutoFit/>
          </a:bodyPr>
          <a:lstStyle/>
          <a:p>
            <a:pPr algn="ctr">
              <a:lnSpc>
                <a:spcPts val="3556"/>
              </a:lnSpc>
            </a:pPr>
            <a:r>
              <a:rPr lang="en-US" sz="2614" spc="23">
                <a:solidFill>
                  <a:srgbClr val="000000"/>
                </a:solidFill>
                <a:latin typeface="Montserrat Classic"/>
                <a:ea typeface="Montserrat Classic"/>
                <a:cs typeface="Montserrat Classic"/>
                <a:sym typeface="Montserrat Classic"/>
              </a:rPr>
              <a:t>It occurs naturally through events like volcanic eruptions, changes in the Earth’s orbit, and variations in the Sun’s energy.</a:t>
            </a:r>
          </a:p>
        </p:txBody>
      </p:sp>
      <p:grpSp>
        <p:nvGrpSpPr>
          <p:cNvPr id="98" name="Group 45">
            <a:extLst>
              <a:ext uri="{FF2B5EF4-FFF2-40B4-BE49-F238E27FC236}">
                <a16:creationId xmlns:a16="http://schemas.microsoft.com/office/drawing/2014/main" id="{23309AB4-8B5E-5534-15CE-85574B296D1D}"/>
              </a:ext>
            </a:extLst>
          </p:cNvPr>
          <p:cNvGrpSpPr/>
          <p:nvPr/>
        </p:nvGrpSpPr>
        <p:grpSpPr>
          <a:xfrm>
            <a:off x="5847137" y="5616546"/>
            <a:ext cx="604169" cy="551320"/>
            <a:chOff x="0" y="0"/>
            <a:chExt cx="1149579" cy="1049020"/>
          </a:xfrm>
        </p:grpSpPr>
        <p:sp>
          <p:nvSpPr>
            <p:cNvPr id="99" name="Freeform 46">
              <a:extLst>
                <a:ext uri="{FF2B5EF4-FFF2-40B4-BE49-F238E27FC236}">
                  <a16:creationId xmlns:a16="http://schemas.microsoft.com/office/drawing/2014/main" id="{505D6FC6-2F91-C3D4-8466-DDE2F0821C68}"/>
                </a:ext>
              </a:extLst>
            </p:cNvPr>
            <p:cNvSpPr/>
            <p:nvPr/>
          </p:nvSpPr>
          <p:spPr>
            <a:xfrm>
              <a:off x="36816" y="49530"/>
              <a:ext cx="1080549" cy="947420"/>
            </a:xfrm>
            <a:custGeom>
              <a:avLst/>
              <a:gdLst/>
              <a:ahLst/>
              <a:cxnLst/>
              <a:rect l="l" t="t" r="r" b="b"/>
              <a:pathLst>
                <a:path w="1080549" h="947420">
                  <a:moveTo>
                    <a:pt x="0" y="723900"/>
                  </a:moveTo>
                  <a:cubicBezTo>
                    <a:pt x="84677" y="628650"/>
                    <a:pt x="102164" y="633730"/>
                    <a:pt x="123333" y="628650"/>
                  </a:cubicBezTo>
                  <a:cubicBezTo>
                    <a:pt x="147264" y="623570"/>
                    <a:pt x="202488" y="612140"/>
                    <a:pt x="202488" y="610870"/>
                  </a:cubicBezTo>
                  <a:cubicBezTo>
                    <a:pt x="200647" y="609600"/>
                    <a:pt x="194204" y="603250"/>
                    <a:pt x="190523" y="599440"/>
                  </a:cubicBezTo>
                  <a:cubicBezTo>
                    <a:pt x="187761" y="595630"/>
                    <a:pt x="184080" y="590550"/>
                    <a:pt x="182239" y="585470"/>
                  </a:cubicBezTo>
                  <a:cubicBezTo>
                    <a:pt x="179478" y="580390"/>
                    <a:pt x="177637" y="574040"/>
                    <a:pt x="175796" y="568960"/>
                  </a:cubicBezTo>
                  <a:cubicBezTo>
                    <a:pt x="173955" y="562610"/>
                    <a:pt x="173035" y="556260"/>
                    <a:pt x="172115" y="549910"/>
                  </a:cubicBezTo>
                  <a:cubicBezTo>
                    <a:pt x="172115" y="544830"/>
                    <a:pt x="172115" y="537210"/>
                    <a:pt x="172115" y="532130"/>
                  </a:cubicBezTo>
                  <a:cubicBezTo>
                    <a:pt x="173035" y="525780"/>
                    <a:pt x="173955" y="519430"/>
                    <a:pt x="175796" y="513080"/>
                  </a:cubicBezTo>
                  <a:cubicBezTo>
                    <a:pt x="177637" y="508000"/>
                    <a:pt x="181319" y="500380"/>
                    <a:pt x="181319" y="497840"/>
                  </a:cubicBezTo>
                  <a:cubicBezTo>
                    <a:pt x="181319" y="497840"/>
                    <a:pt x="180398" y="496570"/>
                    <a:pt x="180398" y="496570"/>
                  </a:cubicBezTo>
                  <a:cubicBezTo>
                    <a:pt x="180398" y="496570"/>
                    <a:pt x="178557" y="491490"/>
                    <a:pt x="177637" y="488950"/>
                  </a:cubicBezTo>
                  <a:cubicBezTo>
                    <a:pt x="176717" y="485140"/>
                    <a:pt x="173955" y="480060"/>
                    <a:pt x="173955" y="480060"/>
                  </a:cubicBezTo>
                  <a:cubicBezTo>
                    <a:pt x="173955" y="480060"/>
                    <a:pt x="173035" y="473710"/>
                    <a:pt x="173035" y="469900"/>
                  </a:cubicBezTo>
                  <a:cubicBezTo>
                    <a:pt x="172115" y="467360"/>
                    <a:pt x="171194" y="461010"/>
                    <a:pt x="171194" y="461010"/>
                  </a:cubicBezTo>
                  <a:cubicBezTo>
                    <a:pt x="171194" y="461010"/>
                    <a:pt x="171194" y="454660"/>
                    <a:pt x="171194" y="450850"/>
                  </a:cubicBezTo>
                  <a:cubicBezTo>
                    <a:pt x="171194" y="448310"/>
                    <a:pt x="171194" y="441960"/>
                    <a:pt x="171194" y="441960"/>
                  </a:cubicBezTo>
                  <a:cubicBezTo>
                    <a:pt x="171194" y="441960"/>
                    <a:pt x="172115" y="435610"/>
                    <a:pt x="173035" y="433070"/>
                  </a:cubicBezTo>
                  <a:cubicBezTo>
                    <a:pt x="173955" y="429260"/>
                    <a:pt x="174876" y="422910"/>
                    <a:pt x="174876" y="422910"/>
                  </a:cubicBezTo>
                  <a:cubicBezTo>
                    <a:pt x="174876" y="422910"/>
                    <a:pt x="177637" y="417830"/>
                    <a:pt x="177637" y="416560"/>
                  </a:cubicBezTo>
                  <a:cubicBezTo>
                    <a:pt x="177637" y="416560"/>
                    <a:pt x="176717" y="415290"/>
                    <a:pt x="176717" y="415290"/>
                  </a:cubicBezTo>
                  <a:cubicBezTo>
                    <a:pt x="176717" y="415290"/>
                    <a:pt x="175796" y="410210"/>
                    <a:pt x="175796" y="407670"/>
                  </a:cubicBezTo>
                  <a:cubicBezTo>
                    <a:pt x="174876" y="403860"/>
                    <a:pt x="173955" y="398780"/>
                    <a:pt x="173955" y="398780"/>
                  </a:cubicBezTo>
                  <a:cubicBezTo>
                    <a:pt x="173955" y="398780"/>
                    <a:pt x="173955" y="392430"/>
                    <a:pt x="173955" y="389890"/>
                  </a:cubicBezTo>
                  <a:cubicBezTo>
                    <a:pt x="173955" y="386080"/>
                    <a:pt x="173955" y="381000"/>
                    <a:pt x="173955" y="379730"/>
                  </a:cubicBezTo>
                  <a:cubicBezTo>
                    <a:pt x="173955" y="379730"/>
                    <a:pt x="175796" y="373380"/>
                    <a:pt x="175796" y="372110"/>
                  </a:cubicBezTo>
                  <a:cubicBezTo>
                    <a:pt x="175796" y="370840"/>
                    <a:pt x="175796" y="370840"/>
                    <a:pt x="175796" y="370840"/>
                  </a:cubicBezTo>
                  <a:cubicBezTo>
                    <a:pt x="175796" y="370840"/>
                    <a:pt x="172115" y="365760"/>
                    <a:pt x="171194" y="363220"/>
                  </a:cubicBezTo>
                  <a:cubicBezTo>
                    <a:pt x="169353" y="360680"/>
                    <a:pt x="166592" y="355600"/>
                    <a:pt x="166592" y="355600"/>
                  </a:cubicBezTo>
                  <a:cubicBezTo>
                    <a:pt x="166592" y="355600"/>
                    <a:pt x="164751" y="350520"/>
                    <a:pt x="163831" y="347980"/>
                  </a:cubicBezTo>
                  <a:cubicBezTo>
                    <a:pt x="161990" y="344170"/>
                    <a:pt x="160149" y="339090"/>
                    <a:pt x="160149" y="339090"/>
                  </a:cubicBezTo>
                  <a:cubicBezTo>
                    <a:pt x="160149" y="339090"/>
                    <a:pt x="159229" y="332740"/>
                    <a:pt x="159229" y="330200"/>
                  </a:cubicBezTo>
                  <a:cubicBezTo>
                    <a:pt x="158309" y="326390"/>
                    <a:pt x="157388" y="321310"/>
                    <a:pt x="157388" y="321310"/>
                  </a:cubicBezTo>
                  <a:cubicBezTo>
                    <a:pt x="157388" y="320040"/>
                    <a:pt x="157388" y="314960"/>
                    <a:pt x="157388" y="311150"/>
                  </a:cubicBezTo>
                  <a:cubicBezTo>
                    <a:pt x="157388" y="308610"/>
                    <a:pt x="157388" y="302260"/>
                    <a:pt x="157388" y="302260"/>
                  </a:cubicBezTo>
                  <a:cubicBezTo>
                    <a:pt x="157388" y="302260"/>
                    <a:pt x="159229" y="295910"/>
                    <a:pt x="159229" y="293370"/>
                  </a:cubicBezTo>
                  <a:cubicBezTo>
                    <a:pt x="158309" y="293370"/>
                    <a:pt x="156468" y="293370"/>
                    <a:pt x="155547" y="293370"/>
                  </a:cubicBezTo>
                  <a:cubicBezTo>
                    <a:pt x="153707" y="293370"/>
                    <a:pt x="150945" y="292100"/>
                    <a:pt x="149105" y="292100"/>
                  </a:cubicBezTo>
                  <a:cubicBezTo>
                    <a:pt x="146343" y="292100"/>
                    <a:pt x="142662" y="290830"/>
                    <a:pt x="142662" y="290830"/>
                  </a:cubicBezTo>
                  <a:cubicBezTo>
                    <a:pt x="141741" y="290830"/>
                    <a:pt x="138060" y="288290"/>
                    <a:pt x="136219" y="288290"/>
                  </a:cubicBezTo>
                  <a:cubicBezTo>
                    <a:pt x="134378" y="287020"/>
                    <a:pt x="129776" y="284480"/>
                    <a:pt x="129776" y="284480"/>
                  </a:cubicBezTo>
                  <a:cubicBezTo>
                    <a:pt x="129776" y="284480"/>
                    <a:pt x="126095" y="280670"/>
                    <a:pt x="124254" y="279400"/>
                  </a:cubicBezTo>
                  <a:cubicBezTo>
                    <a:pt x="122413" y="278130"/>
                    <a:pt x="118731" y="274320"/>
                    <a:pt x="118731" y="274320"/>
                  </a:cubicBezTo>
                  <a:cubicBezTo>
                    <a:pt x="118731" y="274320"/>
                    <a:pt x="115970" y="269240"/>
                    <a:pt x="114129" y="266700"/>
                  </a:cubicBezTo>
                  <a:cubicBezTo>
                    <a:pt x="113209" y="265430"/>
                    <a:pt x="110448" y="260350"/>
                    <a:pt x="110448" y="260350"/>
                  </a:cubicBezTo>
                  <a:cubicBezTo>
                    <a:pt x="109527" y="260350"/>
                    <a:pt x="107687" y="255270"/>
                    <a:pt x="106766" y="251460"/>
                  </a:cubicBezTo>
                  <a:cubicBezTo>
                    <a:pt x="105846" y="248920"/>
                    <a:pt x="104005" y="243840"/>
                    <a:pt x="104005" y="243840"/>
                  </a:cubicBezTo>
                  <a:cubicBezTo>
                    <a:pt x="104005" y="243840"/>
                    <a:pt x="103085" y="237490"/>
                    <a:pt x="102164" y="234950"/>
                  </a:cubicBezTo>
                  <a:cubicBezTo>
                    <a:pt x="101244" y="232410"/>
                    <a:pt x="100323" y="226060"/>
                    <a:pt x="100323" y="226060"/>
                  </a:cubicBezTo>
                  <a:cubicBezTo>
                    <a:pt x="100323" y="226060"/>
                    <a:pt x="100323" y="219710"/>
                    <a:pt x="100323" y="217170"/>
                  </a:cubicBezTo>
                  <a:cubicBezTo>
                    <a:pt x="100323" y="213360"/>
                    <a:pt x="100323" y="208280"/>
                    <a:pt x="100323" y="207010"/>
                  </a:cubicBezTo>
                  <a:cubicBezTo>
                    <a:pt x="100323" y="207010"/>
                    <a:pt x="102164" y="201930"/>
                    <a:pt x="102164" y="198120"/>
                  </a:cubicBezTo>
                  <a:cubicBezTo>
                    <a:pt x="103085" y="195580"/>
                    <a:pt x="104005" y="190500"/>
                    <a:pt x="104005" y="189230"/>
                  </a:cubicBezTo>
                  <a:cubicBezTo>
                    <a:pt x="104005" y="189230"/>
                    <a:pt x="105846" y="184150"/>
                    <a:pt x="106766" y="181610"/>
                  </a:cubicBezTo>
                  <a:cubicBezTo>
                    <a:pt x="107687" y="179070"/>
                    <a:pt x="110448" y="173990"/>
                    <a:pt x="110448" y="173990"/>
                  </a:cubicBezTo>
                  <a:cubicBezTo>
                    <a:pt x="110448" y="173990"/>
                    <a:pt x="113209" y="168910"/>
                    <a:pt x="114129" y="166370"/>
                  </a:cubicBezTo>
                  <a:cubicBezTo>
                    <a:pt x="115970" y="163830"/>
                    <a:pt x="118731" y="160020"/>
                    <a:pt x="118731" y="160020"/>
                  </a:cubicBezTo>
                  <a:cubicBezTo>
                    <a:pt x="118731" y="160020"/>
                    <a:pt x="122413" y="156210"/>
                    <a:pt x="124254" y="154940"/>
                  </a:cubicBezTo>
                  <a:cubicBezTo>
                    <a:pt x="126095" y="152400"/>
                    <a:pt x="129776" y="149860"/>
                    <a:pt x="129776" y="149860"/>
                  </a:cubicBezTo>
                  <a:cubicBezTo>
                    <a:pt x="129776" y="148590"/>
                    <a:pt x="134378" y="147320"/>
                    <a:pt x="136219" y="146050"/>
                  </a:cubicBezTo>
                  <a:cubicBezTo>
                    <a:pt x="138060" y="144780"/>
                    <a:pt x="142662" y="142240"/>
                    <a:pt x="142662" y="142240"/>
                  </a:cubicBezTo>
                  <a:cubicBezTo>
                    <a:pt x="142662" y="142240"/>
                    <a:pt x="147264" y="142240"/>
                    <a:pt x="149105" y="142240"/>
                  </a:cubicBezTo>
                  <a:cubicBezTo>
                    <a:pt x="150945" y="140970"/>
                    <a:pt x="155547" y="140970"/>
                    <a:pt x="155547" y="140970"/>
                  </a:cubicBezTo>
                  <a:cubicBezTo>
                    <a:pt x="155547" y="140970"/>
                    <a:pt x="159229" y="139700"/>
                    <a:pt x="160149" y="138430"/>
                  </a:cubicBezTo>
                  <a:cubicBezTo>
                    <a:pt x="161990" y="137160"/>
                    <a:pt x="161990" y="134620"/>
                    <a:pt x="162911" y="133350"/>
                  </a:cubicBezTo>
                  <a:cubicBezTo>
                    <a:pt x="163831" y="130810"/>
                    <a:pt x="165672" y="124460"/>
                    <a:pt x="165672" y="124460"/>
                  </a:cubicBezTo>
                  <a:cubicBezTo>
                    <a:pt x="165672" y="124460"/>
                    <a:pt x="169353" y="120650"/>
                    <a:pt x="170274" y="118110"/>
                  </a:cubicBezTo>
                  <a:cubicBezTo>
                    <a:pt x="172115" y="115570"/>
                    <a:pt x="174876" y="110490"/>
                    <a:pt x="174876" y="110490"/>
                  </a:cubicBezTo>
                  <a:cubicBezTo>
                    <a:pt x="175796" y="110490"/>
                    <a:pt x="179478" y="106680"/>
                    <a:pt x="181319" y="105410"/>
                  </a:cubicBezTo>
                  <a:cubicBezTo>
                    <a:pt x="183159" y="104140"/>
                    <a:pt x="186841" y="100330"/>
                    <a:pt x="186841" y="100330"/>
                  </a:cubicBezTo>
                  <a:cubicBezTo>
                    <a:pt x="186841" y="100330"/>
                    <a:pt x="186841" y="99060"/>
                    <a:pt x="186841" y="99060"/>
                  </a:cubicBezTo>
                  <a:cubicBezTo>
                    <a:pt x="186841" y="99060"/>
                    <a:pt x="186841" y="92710"/>
                    <a:pt x="186841" y="88900"/>
                  </a:cubicBezTo>
                  <a:cubicBezTo>
                    <a:pt x="186841" y="85090"/>
                    <a:pt x="186841" y="78740"/>
                    <a:pt x="186841" y="78740"/>
                  </a:cubicBezTo>
                  <a:cubicBezTo>
                    <a:pt x="186841" y="78740"/>
                    <a:pt x="187761" y="72390"/>
                    <a:pt x="188682" y="69850"/>
                  </a:cubicBezTo>
                  <a:cubicBezTo>
                    <a:pt x="188682" y="66040"/>
                    <a:pt x="189602" y="59690"/>
                    <a:pt x="190523" y="59690"/>
                  </a:cubicBezTo>
                  <a:cubicBezTo>
                    <a:pt x="190523" y="59690"/>
                    <a:pt x="192363" y="53340"/>
                    <a:pt x="193284" y="50800"/>
                  </a:cubicBezTo>
                  <a:cubicBezTo>
                    <a:pt x="194204" y="48260"/>
                    <a:pt x="196965" y="41910"/>
                    <a:pt x="196965" y="41910"/>
                  </a:cubicBezTo>
                  <a:cubicBezTo>
                    <a:pt x="196965" y="41910"/>
                    <a:pt x="199727" y="36830"/>
                    <a:pt x="201567" y="34290"/>
                  </a:cubicBezTo>
                  <a:cubicBezTo>
                    <a:pt x="203408" y="31750"/>
                    <a:pt x="206169" y="27940"/>
                    <a:pt x="206169" y="26670"/>
                  </a:cubicBezTo>
                  <a:cubicBezTo>
                    <a:pt x="206169" y="26670"/>
                    <a:pt x="209851" y="24130"/>
                    <a:pt x="212612" y="21590"/>
                  </a:cubicBezTo>
                  <a:cubicBezTo>
                    <a:pt x="214453" y="20320"/>
                    <a:pt x="218135" y="16510"/>
                    <a:pt x="218135" y="16510"/>
                  </a:cubicBezTo>
                  <a:cubicBezTo>
                    <a:pt x="218135" y="16510"/>
                    <a:pt x="222737" y="13970"/>
                    <a:pt x="224577" y="12700"/>
                  </a:cubicBezTo>
                  <a:cubicBezTo>
                    <a:pt x="227339" y="11430"/>
                    <a:pt x="231941" y="8890"/>
                    <a:pt x="231941" y="8890"/>
                  </a:cubicBezTo>
                  <a:cubicBezTo>
                    <a:pt x="231941" y="8890"/>
                    <a:pt x="236543" y="7620"/>
                    <a:pt x="238383" y="7620"/>
                  </a:cubicBezTo>
                  <a:cubicBezTo>
                    <a:pt x="241145" y="7620"/>
                    <a:pt x="245747" y="6350"/>
                    <a:pt x="245747" y="6350"/>
                  </a:cubicBezTo>
                  <a:cubicBezTo>
                    <a:pt x="245747" y="6350"/>
                    <a:pt x="289005" y="6350"/>
                    <a:pt x="310175" y="5080"/>
                  </a:cubicBezTo>
                  <a:cubicBezTo>
                    <a:pt x="329503" y="5080"/>
                    <a:pt x="346990" y="5080"/>
                    <a:pt x="365398" y="5080"/>
                  </a:cubicBezTo>
                  <a:cubicBezTo>
                    <a:pt x="384727" y="5080"/>
                    <a:pt x="404055" y="3810"/>
                    <a:pt x="424304" y="3810"/>
                  </a:cubicBezTo>
                  <a:cubicBezTo>
                    <a:pt x="444553" y="3810"/>
                    <a:pt x="466642" y="3810"/>
                    <a:pt x="486891" y="2540"/>
                  </a:cubicBezTo>
                  <a:cubicBezTo>
                    <a:pt x="506220" y="2540"/>
                    <a:pt x="523707" y="2540"/>
                    <a:pt x="543036" y="2540"/>
                  </a:cubicBezTo>
                  <a:cubicBezTo>
                    <a:pt x="562364" y="2540"/>
                    <a:pt x="582613" y="1270"/>
                    <a:pt x="602861" y="1270"/>
                  </a:cubicBezTo>
                  <a:cubicBezTo>
                    <a:pt x="622190" y="1270"/>
                    <a:pt x="640598" y="0"/>
                    <a:pt x="661767" y="1270"/>
                  </a:cubicBezTo>
                  <a:cubicBezTo>
                    <a:pt x="686618" y="2540"/>
                    <a:pt x="718832" y="5080"/>
                    <a:pt x="742762" y="10160"/>
                  </a:cubicBezTo>
                  <a:cubicBezTo>
                    <a:pt x="763931" y="13970"/>
                    <a:pt x="781419" y="13970"/>
                    <a:pt x="799827" y="24130"/>
                  </a:cubicBezTo>
                  <a:cubicBezTo>
                    <a:pt x="819155" y="35560"/>
                    <a:pt x="836643" y="59690"/>
                    <a:pt x="855971" y="73660"/>
                  </a:cubicBezTo>
                  <a:cubicBezTo>
                    <a:pt x="874379" y="86360"/>
                    <a:pt x="894628" y="93980"/>
                    <a:pt x="912116" y="105410"/>
                  </a:cubicBezTo>
                  <a:cubicBezTo>
                    <a:pt x="930524" y="118110"/>
                    <a:pt x="948011" y="130810"/>
                    <a:pt x="965499" y="147320"/>
                  </a:cubicBezTo>
                  <a:cubicBezTo>
                    <a:pt x="982986" y="166370"/>
                    <a:pt x="1002315" y="189230"/>
                    <a:pt x="1017041" y="214630"/>
                  </a:cubicBezTo>
                  <a:cubicBezTo>
                    <a:pt x="1031768" y="240030"/>
                    <a:pt x="1044653" y="269240"/>
                    <a:pt x="1052937" y="298450"/>
                  </a:cubicBezTo>
                  <a:cubicBezTo>
                    <a:pt x="1060300" y="325120"/>
                    <a:pt x="1061220" y="353060"/>
                    <a:pt x="1064902" y="381000"/>
                  </a:cubicBezTo>
                  <a:cubicBezTo>
                    <a:pt x="1068583" y="407670"/>
                    <a:pt x="1072265" y="431800"/>
                    <a:pt x="1074106" y="458470"/>
                  </a:cubicBezTo>
                  <a:cubicBezTo>
                    <a:pt x="1075947" y="485140"/>
                    <a:pt x="1075026" y="514350"/>
                    <a:pt x="1075947" y="541020"/>
                  </a:cubicBezTo>
                  <a:cubicBezTo>
                    <a:pt x="1075947" y="567690"/>
                    <a:pt x="1075947" y="594360"/>
                    <a:pt x="1075947" y="621030"/>
                  </a:cubicBezTo>
                  <a:cubicBezTo>
                    <a:pt x="1075947" y="648970"/>
                    <a:pt x="1075947" y="676910"/>
                    <a:pt x="1075947" y="703580"/>
                  </a:cubicBezTo>
                  <a:cubicBezTo>
                    <a:pt x="1075947" y="728980"/>
                    <a:pt x="1080549" y="755650"/>
                    <a:pt x="1075947" y="779780"/>
                  </a:cubicBezTo>
                  <a:cubicBezTo>
                    <a:pt x="1070424" y="806450"/>
                    <a:pt x="1058459" y="836930"/>
                    <a:pt x="1042812" y="854710"/>
                  </a:cubicBezTo>
                  <a:cubicBezTo>
                    <a:pt x="1027165" y="873760"/>
                    <a:pt x="1003235" y="886460"/>
                    <a:pt x="982066" y="892810"/>
                  </a:cubicBezTo>
                  <a:cubicBezTo>
                    <a:pt x="962738" y="899160"/>
                    <a:pt x="942489" y="892810"/>
                    <a:pt x="921320" y="892810"/>
                  </a:cubicBezTo>
                  <a:cubicBezTo>
                    <a:pt x="898310" y="894080"/>
                    <a:pt x="870698" y="895350"/>
                    <a:pt x="847688" y="895350"/>
                  </a:cubicBezTo>
                  <a:cubicBezTo>
                    <a:pt x="825598" y="895350"/>
                    <a:pt x="791543" y="887730"/>
                    <a:pt x="785100" y="894080"/>
                  </a:cubicBezTo>
                  <a:cubicBezTo>
                    <a:pt x="783260" y="895350"/>
                    <a:pt x="783260" y="900430"/>
                    <a:pt x="783260" y="900430"/>
                  </a:cubicBezTo>
                  <a:cubicBezTo>
                    <a:pt x="783260" y="900430"/>
                    <a:pt x="780499" y="906780"/>
                    <a:pt x="778658" y="909320"/>
                  </a:cubicBezTo>
                  <a:cubicBezTo>
                    <a:pt x="777737" y="911860"/>
                    <a:pt x="774976" y="918210"/>
                    <a:pt x="774976" y="918210"/>
                  </a:cubicBezTo>
                  <a:cubicBezTo>
                    <a:pt x="774976" y="918210"/>
                    <a:pt x="771295" y="923290"/>
                    <a:pt x="769454" y="924560"/>
                  </a:cubicBezTo>
                  <a:cubicBezTo>
                    <a:pt x="767613" y="927100"/>
                    <a:pt x="763931" y="932180"/>
                    <a:pt x="763931" y="932180"/>
                  </a:cubicBezTo>
                  <a:cubicBezTo>
                    <a:pt x="763931" y="932180"/>
                    <a:pt x="759329" y="935990"/>
                    <a:pt x="756568" y="937260"/>
                  </a:cubicBezTo>
                  <a:cubicBezTo>
                    <a:pt x="754727" y="938530"/>
                    <a:pt x="750125" y="942340"/>
                    <a:pt x="750125" y="942340"/>
                  </a:cubicBezTo>
                  <a:cubicBezTo>
                    <a:pt x="750125" y="942340"/>
                    <a:pt x="745523" y="943610"/>
                    <a:pt x="742762" y="944880"/>
                  </a:cubicBezTo>
                  <a:cubicBezTo>
                    <a:pt x="740921" y="946150"/>
                    <a:pt x="735399" y="947420"/>
                    <a:pt x="735399" y="947420"/>
                  </a:cubicBezTo>
                  <a:cubicBezTo>
                    <a:pt x="735399" y="947420"/>
                    <a:pt x="730797" y="947420"/>
                    <a:pt x="728036" y="947420"/>
                  </a:cubicBezTo>
                  <a:cubicBezTo>
                    <a:pt x="725275" y="947420"/>
                    <a:pt x="720673" y="947420"/>
                    <a:pt x="720673" y="947420"/>
                  </a:cubicBezTo>
                  <a:cubicBezTo>
                    <a:pt x="720673" y="947420"/>
                    <a:pt x="715150" y="946150"/>
                    <a:pt x="713309" y="944880"/>
                  </a:cubicBezTo>
                  <a:cubicBezTo>
                    <a:pt x="710548" y="944880"/>
                    <a:pt x="705946" y="942340"/>
                    <a:pt x="705946" y="942340"/>
                  </a:cubicBezTo>
                  <a:cubicBezTo>
                    <a:pt x="705946" y="942340"/>
                    <a:pt x="701344" y="939800"/>
                    <a:pt x="698583" y="938530"/>
                  </a:cubicBezTo>
                  <a:cubicBezTo>
                    <a:pt x="696742" y="935990"/>
                    <a:pt x="692140" y="933450"/>
                    <a:pt x="692140" y="933450"/>
                  </a:cubicBezTo>
                  <a:cubicBezTo>
                    <a:pt x="692140" y="933450"/>
                    <a:pt x="688459" y="928370"/>
                    <a:pt x="686618" y="927100"/>
                  </a:cubicBezTo>
                  <a:cubicBezTo>
                    <a:pt x="684777" y="924560"/>
                    <a:pt x="681095" y="919480"/>
                    <a:pt x="681095" y="919480"/>
                  </a:cubicBezTo>
                  <a:cubicBezTo>
                    <a:pt x="681095" y="919480"/>
                    <a:pt x="678334" y="914400"/>
                    <a:pt x="676493" y="910590"/>
                  </a:cubicBezTo>
                  <a:cubicBezTo>
                    <a:pt x="674653" y="908050"/>
                    <a:pt x="671891" y="902970"/>
                    <a:pt x="671891" y="902970"/>
                  </a:cubicBezTo>
                  <a:cubicBezTo>
                    <a:pt x="671891" y="902970"/>
                    <a:pt x="670971" y="894080"/>
                    <a:pt x="669130" y="894080"/>
                  </a:cubicBezTo>
                  <a:cubicBezTo>
                    <a:pt x="668210" y="892810"/>
                    <a:pt x="663608" y="897890"/>
                    <a:pt x="663608" y="897890"/>
                  </a:cubicBezTo>
                  <a:cubicBezTo>
                    <a:pt x="663608" y="897890"/>
                    <a:pt x="658085" y="900430"/>
                    <a:pt x="656245" y="900430"/>
                  </a:cubicBezTo>
                  <a:cubicBezTo>
                    <a:pt x="653483" y="901700"/>
                    <a:pt x="648881" y="902970"/>
                    <a:pt x="648881" y="902970"/>
                  </a:cubicBezTo>
                  <a:cubicBezTo>
                    <a:pt x="648881" y="902970"/>
                    <a:pt x="643359" y="902970"/>
                    <a:pt x="640598" y="902970"/>
                  </a:cubicBezTo>
                  <a:cubicBezTo>
                    <a:pt x="638757" y="902970"/>
                    <a:pt x="633235" y="902970"/>
                    <a:pt x="633235" y="902970"/>
                  </a:cubicBezTo>
                  <a:cubicBezTo>
                    <a:pt x="633235" y="902970"/>
                    <a:pt x="628633" y="901700"/>
                    <a:pt x="625871" y="900430"/>
                  </a:cubicBezTo>
                  <a:cubicBezTo>
                    <a:pt x="623110" y="900430"/>
                    <a:pt x="618508" y="897890"/>
                    <a:pt x="618508" y="897890"/>
                  </a:cubicBezTo>
                  <a:cubicBezTo>
                    <a:pt x="618508" y="897890"/>
                    <a:pt x="612986" y="895350"/>
                    <a:pt x="612065" y="894080"/>
                  </a:cubicBezTo>
                  <a:cubicBezTo>
                    <a:pt x="610225" y="892810"/>
                    <a:pt x="610225" y="891540"/>
                    <a:pt x="609304" y="891540"/>
                  </a:cubicBezTo>
                  <a:cubicBezTo>
                    <a:pt x="607463" y="891540"/>
                    <a:pt x="605623" y="891540"/>
                    <a:pt x="603782" y="891540"/>
                  </a:cubicBezTo>
                  <a:cubicBezTo>
                    <a:pt x="601941" y="891540"/>
                    <a:pt x="601021" y="891540"/>
                    <a:pt x="599180" y="891540"/>
                  </a:cubicBezTo>
                  <a:cubicBezTo>
                    <a:pt x="596419" y="891540"/>
                    <a:pt x="591817" y="892810"/>
                    <a:pt x="590896" y="892810"/>
                  </a:cubicBezTo>
                  <a:cubicBezTo>
                    <a:pt x="590896" y="892810"/>
                    <a:pt x="588135" y="891540"/>
                    <a:pt x="587215" y="891540"/>
                  </a:cubicBezTo>
                  <a:cubicBezTo>
                    <a:pt x="585374" y="891540"/>
                    <a:pt x="584453" y="891540"/>
                    <a:pt x="581692" y="891540"/>
                  </a:cubicBezTo>
                  <a:cubicBezTo>
                    <a:pt x="571568" y="891540"/>
                    <a:pt x="535672" y="891540"/>
                    <a:pt x="513583" y="891540"/>
                  </a:cubicBezTo>
                  <a:cubicBezTo>
                    <a:pt x="493334" y="891540"/>
                    <a:pt x="467563" y="891540"/>
                    <a:pt x="452836" y="891540"/>
                  </a:cubicBezTo>
                  <a:cubicBezTo>
                    <a:pt x="443632" y="891540"/>
                    <a:pt x="430747" y="891540"/>
                    <a:pt x="430747" y="891540"/>
                  </a:cubicBezTo>
                  <a:cubicBezTo>
                    <a:pt x="430747" y="891540"/>
                    <a:pt x="425224" y="891540"/>
                    <a:pt x="423384" y="891540"/>
                  </a:cubicBezTo>
                  <a:cubicBezTo>
                    <a:pt x="420622" y="890270"/>
                    <a:pt x="416020" y="890270"/>
                    <a:pt x="416020" y="890270"/>
                  </a:cubicBezTo>
                  <a:cubicBezTo>
                    <a:pt x="416020" y="890270"/>
                    <a:pt x="411418" y="887730"/>
                    <a:pt x="408657" y="886460"/>
                  </a:cubicBezTo>
                  <a:cubicBezTo>
                    <a:pt x="406816" y="885190"/>
                    <a:pt x="402214" y="882650"/>
                    <a:pt x="402214" y="882650"/>
                  </a:cubicBezTo>
                  <a:cubicBezTo>
                    <a:pt x="402214" y="882650"/>
                    <a:pt x="401294" y="881380"/>
                    <a:pt x="401294" y="881380"/>
                  </a:cubicBezTo>
                  <a:cubicBezTo>
                    <a:pt x="398533" y="881380"/>
                    <a:pt x="388408" y="889000"/>
                    <a:pt x="381045" y="894080"/>
                  </a:cubicBezTo>
                  <a:cubicBezTo>
                    <a:pt x="371841" y="899160"/>
                    <a:pt x="348831" y="910590"/>
                    <a:pt x="348831" y="910590"/>
                  </a:cubicBezTo>
                  <a:cubicBezTo>
                    <a:pt x="348831" y="910590"/>
                    <a:pt x="344229" y="911860"/>
                    <a:pt x="342388" y="911860"/>
                  </a:cubicBezTo>
                  <a:cubicBezTo>
                    <a:pt x="340548" y="913130"/>
                    <a:pt x="336866" y="914400"/>
                    <a:pt x="335946" y="914400"/>
                  </a:cubicBezTo>
                  <a:cubicBezTo>
                    <a:pt x="335946" y="914400"/>
                    <a:pt x="332264" y="913130"/>
                    <a:pt x="329503" y="913130"/>
                  </a:cubicBezTo>
                  <a:cubicBezTo>
                    <a:pt x="327662" y="913130"/>
                    <a:pt x="323981" y="913130"/>
                    <a:pt x="323981" y="913130"/>
                  </a:cubicBezTo>
                  <a:cubicBezTo>
                    <a:pt x="323060" y="913130"/>
                    <a:pt x="319379" y="911860"/>
                    <a:pt x="317538" y="910590"/>
                  </a:cubicBezTo>
                  <a:cubicBezTo>
                    <a:pt x="315697" y="909320"/>
                    <a:pt x="311095" y="908050"/>
                    <a:pt x="311095" y="908050"/>
                  </a:cubicBezTo>
                  <a:cubicBezTo>
                    <a:pt x="311095" y="908050"/>
                    <a:pt x="307413" y="905510"/>
                    <a:pt x="305573" y="904240"/>
                  </a:cubicBezTo>
                  <a:cubicBezTo>
                    <a:pt x="303732" y="901700"/>
                    <a:pt x="300050" y="899160"/>
                    <a:pt x="300050" y="899160"/>
                  </a:cubicBezTo>
                  <a:cubicBezTo>
                    <a:pt x="300050" y="899160"/>
                    <a:pt x="297289" y="895350"/>
                    <a:pt x="295448" y="892810"/>
                  </a:cubicBezTo>
                  <a:cubicBezTo>
                    <a:pt x="294528" y="891540"/>
                    <a:pt x="290846" y="886460"/>
                    <a:pt x="290846" y="886460"/>
                  </a:cubicBezTo>
                  <a:cubicBezTo>
                    <a:pt x="290846" y="886460"/>
                    <a:pt x="289005" y="881380"/>
                    <a:pt x="288085" y="878840"/>
                  </a:cubicBezTo>
                  <a:cubicBezTo>
                    <a:pt x="286244" y="877570"/>
                    <a:pt x="284403" y="872490"/>
                    <a:pt x="284403" y="872490"/>
                  </a:cubicBezTo>
                  <a:cubicBezTo>
                    <a:pt x="284403" y="872490"/>
                    <a:pt x="283483" y="866140"/>
                    <a:pt x="282563" y="863600"/>
                  </a:cubicBezTo>
                  <a:cubicBezTo>
                    <a:pt x="281642" y="861060"/>
                    <a:pt x="280722" y="854710"/>
                    <a:pt x="280722" y="854710"/>
                  </a:cubicBezTo>
                  <a:cubicBezTo>
                    <a:pt x="280722" y="854710"/>
                    <a:pt x="279801" y="849630"/>
                    <a:pt x="279801" y="845820"/>
                  </a:cubicBezTo>
                  <a:cubicBezTo>
                    <a:pt x="279801" y="843280"/>
                    <a:pt x="279801" y="838200"/>
                    <a:pt x="279801" y="838200"/>
                  </a:cubicBezTo>
                  <a:cubicBezTo>
                    <a:pt x="279801" y="836930"/>
                    <a:pt x="281642" y="831850"/>
                    <a:pt x="280722" y="829310"/>
                  </a:cubicBezTo>
                  <a:cubicBezTo>
                    <a:pt x="277040" y="822960"/>
                    <a:pt x="251269" y="828040"/>
                    <a:pt x="232861" y="826770"/>
                  </a:cubicBezTo>
                  <a:cubicBezTo>
                    <a:pt x="208010" y="825500"/>
                    <a:pt x="171194" y="820420"/>
                    <a:pt x="144503" y="816610"/>
                  </a:cubicBezTo>
                  <a:cubicBezTo>
                    <a:pt x="122413" y="814070"/>
                    <a:pt x="104005" y="817880"/>
                    <a:pt x="82836" y="806450"/>
                  </a:cubicBezTo>
                  <a:cubicBezTo>
                    <a:pt x="56144" y="792480"/>
                    <a:pt x="0" y="723900"/>
                    <a:pt x="0" y="723900"/>
                  </a:cubicBezTo>
                </a:path>
              </a:pathLst>
            </a:custGeom>
            <a:solidFill>
              <a:srgbClr val="84B850"/>
            </a:solidFill>
            <a:ln cap="sq">
              <a:noFill/>
              <a:prstDash val="solid"/>
              <a:miter/>
            </a:ln>
          </p:spPr>
          <p:txBody>
            <a:bodyPr/>
            <a:lstStyle/>
            <a:p>
              <a:endParaRPr lang="en-GB"/>
            </a:p>
          </p:txBody>
        </p:sp>
      </p:grpSp>
      <p:grpSp>
        <p:nvGrpSpPr>
          <p:cNvPr id="100" name="Group 47">
            <a:extLst>
              <a:ext uri="{FF2B5EF4-FFF2-40B4-BE49-F238E27FC236}">
                <a16:creationId xmlns:a16="http://schemas.microsoft.com/office/drawing/2014/main" id="{211AB95F-C342-E453-A058-A151F54EECD3}"/>
              </a:ext>
            </a:extLst>
          </p:cNvPr>
          <p:cNvGrpSpPr/>
          <p:nvPr/>
        </p:nvGrpSpPr>
        <p:grpSpPr>
          <a:xfrm>
            <a:off x="1378512" y="5622553"/>
            <a:ext cx="487108" cy="540640"/>
            <a:chOff x="0" y="0"/>
            <a:chExt cx="926842" cy="1028700"/>
          </a:xfrm>
        </p:grpSpPr>
        <p:sp>
          <p:nvSpPr>
            <p:cNvPr id="101" name="Freeform 48">
              <a:extLst>
                <a:ext uri="{FF2B5EF4-FFF2-40B4-BE49-F238E27FC236}">
                  <a16:creationId xmlns:a16="http://schemas.microsoft.com/office/drawing/2014/main" id="{33A5B49C-159A-35D5-332B-EDD124D0C261}"/>
                </a:ext>
              </a:extLst>
            </p:cNvPr>
            <p:cNvSpPr/>
            <p:nvPr/>
          </p:nvSpPr>
          <p:spPr>
            <a:xfrm>
              <a:off x="36816" y="39370"/>
              <a:ext cx="859653" cy="947420"/>
            </a:xfrm>
            <a:custGeom>
              <a:avLst/>
              <a:gdLst/>
              <a:ahLst/>
              <a:cxnLst/>
              <a:rect l="l" t="t" r="r" b="b"/>
              <a:pathLst>
                <a:path w="859653" h="947420">
                  <a:moveTo>
                    <a:pt x="0" y="436880"/>
                  </a:moveTo>
                  <a:cubicBezTo>
                    <a:pt x="13806" y="372110"/>
                    <a:pt x="12886" y="368300"/>
                    <a:pt x="12886" y="368300"/>
                  </a:cubicBezTo>
                  <a:cubicBezTo>
                    <a:pt x="12886" y="368300"/>
                    <a:pt x="11965" y="361950"/>
                    <a:pt x="11965" y="358140"/>
                  </a:cubicBezTo>
                  <a:cubicBezTo>
                    <a:pt x="11965" y="354330"/>
                    <a:pt x="11965" y="350520"/>
                    <a:pt x="11965" y="346710"/>
                  </a:cubicBezTo>
                  <a:cubicBezTo>
                    <a:pt x="11965" y="344170"/>
                    <a:pt x="11965" y="342900"/>
                    <a:pt x="12886" y="339090"/>
                  </a:cubicBezTo>
                  <a:cubicBezTo>
                    <a:pt x="14726" y="323850"/>
                    <a:pt x="26692" y="273050"/>
                    <a:pt x="38657" y="250190"/>
                  </a:cubicBezTo>
                  <a:cubicBezTo>
                    <a:pt x="47861" y="229870"/>
                    <a:pt x="69950" y="212090"/>
                    <a:pt x="73632" y="204470"/>
                  </a:cubicBezTo>
                  <a:cubicBezTo>
                    <a:pt x="74552" y="201930"/>
                    <a:pt x="73632" y="201930"/>
                    <a:pt x="74552" y="199390"/>
                  </a:cubicBezTo>
                  <a:cubicBezTo>
                    <a:pt x="75473" y="198120"/>
                    <a:pt x="77314" y="194310"/>
                    <a:pt x="78234" y="191770"/>
                  </a:cubicBezTo>
                  <a:cubicBezTo>
                    <a:pt x="79154" y="189230"/>
                    <a:pt x="80075" y="185420"/>
                    <a:pt x="80995" y="184150"/>
                  </a:cubicBezTo>
                  <a:cubicBezTo>
                    <a:pt x="81916" y="181610"/>
                    <a:pt x="82836" y="181610"/>
                    <a:pt x="83756" y="180340"/>
                  </a:cubicBezTo>
                  <a:cubicBezTo>
                    <a:pt x="84677" y="179070"/>
                    <a:pt x="85597" y="177800"/>
                    <a:pt x="85597" y="177800"/>
                  </a:cubicBezTo>
                  <a:cubicBezTo>
                    <a:pt x="85597" y="177800"/>
                    <a:pt x="85597" y="176530"/>
                    <a:pt x="85597" y="176530"/>
                  </a:cubicBezTo>
                  <a:cubicBezTo>
                    <a:pt x="86517" y="176530"/>
                    <a:pt x="86517" y="175260"/>
                    <a:pt x="87438" y="175260"/>
                  </a:cubicBezTo>
                  <a:cubicBezTo>
                    <a:pt x="88358" y="173990"/>
                    <a:pt x="90199" y="171450"/>
                    <a:pt x="91119" y="170180"/>
                  </a:cubicBezTo>
                  <a:cubicBezTo>
                    <a:pt x="92960" y="168910"/>
                    <a:pt x="93881" y="166370"/>
                    <a:pt x="95721" y="165100"/>
                  </a:cubicBezTo>
                  <a:cubicBezTo>
                    <a:pt x="95721" y="165100"/>
                    <a:pt x="96642" y="163830"/>
                    <a:pt x="96642" y="163830"/>
                  </a:cubicBezTo>
                  <a:cubicBezTo>
                    <a:pt x="96642" y="163830"/>
                    <a:pt x="97562" y="163830"/>
                    <a:pt x="97562" y="163830"/>
                  </a:cubicBezTo>
                  <a:cubicBezTo>
                    <a:pt x="97562" y="162560"/>
                    <a:pt x="100323" y="161290"/>
                    <a:pt x="100323" y="161290"/>
                  </a:cubicBezTo>
                  <a:cubicBezTo>
                    <a:pt x="100323" y="161290"/>
                    <a:pt x="100323" y="161290"/>
                    <a:pt x="101244" y="160020"/>
                  </a:cubicBezTo>
                  <a:cubicBezTo>
                    <a:pt x="103085" y="157480"/>
                    <a:pt x="116891" y="121920"/>
                    <a:pt x="127935" y="104140"/>
                  </a:cubicBezTo>
                  <a:cubicBezTo>
                    <a:pt x="139901" y="85090"/>
                    <a:pt x="153707" y="62230"/>
                    <a:pt x="170274" y="48260"/>
                  </a:cubicBezTo>
                  <a:cubicBezTo>
                    <a:pt x="188682" y="34290"/>
                    <a:pt x="214453" y="27940"/>
                    <a:pt x="235622" y="22860"/>
                  </a:cubicBezTo>
                  <a:cubicBezTo>
                    <a:pt x="254951" y="17780"/>
                    <a:pt x="273359" y="17780"/>
                    <a:pt x="293607" y="16510"/>
                  </a:cubicBezTo>
                  <a:cubicBezTo>
                    <a:pt x="314777" y="16510"/>
                    <a:pt x="336866" y="17780"/>
                    <a:pt x="358035" y="16510"/>
                  </a:cubicBezTo>
                  <a:cubicBezTo>
                    <a:pt x="379204" y="15240"/>
                    <a:pt x="399453" y="12700"/>
                    <a:pt x="418782" y="11430"/>
                  </a:cubicBezTo>
                  <a:cubicBezTo>
                    <a:pt x="438110" y="11430"/>
                    <a:pt x="456518" y="11430"/>
                    <a:pt x="476767" y="11430"/>
                  </a:cubicBezTo>
                  <a:cubicBezTo>
                    <a:pt x="498856" y="11430"/>
                    <a:pt x="523707" y="11430"/>
                    <a:pt x="546717" y="11430"/>
                  </a:cubicBezTo>
                  <a:cubicBezTo>
                    <a:pt x="568807" y="11430"/>
                    <a:pt x="591817" y="11430"/>
                    <a:pt x="612986" y="11430"/>
                  </a:cubicBezTo>
                  <a:cubicBezTo>
                    <a:pt x="632314" y="11430"/>
                    <a:pt x="649802" y="11430"/>
                    <a:pt x="669130" y="11430"/>
                  </a:cubicBezTo>
                  <a:cubicBezTo>
                    <a:pt x="688459" y="11430"/>
                    <a:pt x="706867" y="11430"/>
                    <a:pt x="728036" y="11430"/>
                  </a:cubicBezTo>
                  <a:cubicBezTo>
                    <a:pt x="751046" y="12700"/>
                    <a:pt x="780499" y="0"/>
                    <a:pt x="800747" y="12700"/>
                  </a:cubicBezTo>
                  <a:cubicBezTo>
                    <a:pt x="821916" y="27940"/>
                    <a:pt x="844926" y="67310"/>
                    <a:pt x="852290" y="99060"/>
                  </a:cubicBezTo>
                  <a:cubicBezTo>
                    <a:pt x="859653" y="128270"/>
                    <a:pt x="850449" y="162560"/>
                    <a:pt x="848608" y="194310"/>
                  </a:cubicBezTo>
                  <a:cubicBezTo>
                    <a:pt x="845847" y="226060"/>
                    <a:pt x="843086" y="256540"/>
                    <a:pt x="841245" y="287020"/>
                  </a:cubicBezTo>
                  <a:cubicBezTo>
                    <a:pt x="838484" y="318770"/>
                    <a:pt x="836643" y="350520"/>
                    <a:pt x="836643" y="383540"/>
                  </a:cubicBezTo>
                  <a:cubicBezTo>
                    <a:pt x="834802" y="417830"/>
                    <a:pt x="837563" y="454660"/>
                    <a:pt x="835723" y="487680"/>
                  </a:cubicBezTo>
                  <a:cubicBezTo>
                    <a:pt x="832961" y="516890"/>
                    <a:pt x="825598" y="541020"/>
                    <a:pt x="823757" y="568960"/>
                  </a:cubicBezTo>
                  <a:cubicBezTo>
                    <a:pt x="820996" y="598170"/>
                    <a:pt x="822837" y="627380"/>
                    <a:pt x="821916" y="656590"/>
                  </a:cubicBezTo>
                  <a:cubicBezTo>
                    <a:pt x="821916" y="685800"/>
                    <a:pt x="821916" y="715010"/>
                    <a:pt x="821916" y="742950"/>
                  </a:cubicBezTo>
                  <a:cubicBezTo>
                    <a:pt x="821916" y="769620"/>
                    <a:pt x="826519" y="793750"/>
                    <a:pt x="821916" y="821690"/>
                  </a:cubicBezTo>
                  <a:cubicBezTo>
                    <a:pt x="816394" y="855980"/>
                    <a:pt x="802588" y="910590"/>
                    <a:pt x="781419" y="929640"/>
                  </a:cubicBezTo>
                  <a:cubicBezTo>
                    <a:pt x="762091" y="947420"/>
                    <a:pt x="729877" y="938530"/>
                    <a:pt x="703185" y="938530"/>
                  </a:cubicBezTo>
                  <a:cubicBezTo>
                    <a:pt x="675573" y="937260"/>
                    <a:pt x="643359" y="927100"/>
                    <a:pt x="616667" y="924560"/>
                  </a:cubicBezTo>
                  <a:cubicBezTo>
                    <a:pt x="593657" y="922020"/>
                    <a:pt x="574329" y="922020"/>
                    <a:pt x="551319" y="920750"/>
                  </a:cubicBezTo>
                  <a:cubicBezTo>
                    <a:pt x="524628" y="919480"/>
                    <a:pt x="493334" y="919480"/>
                    <a:pt x="466642" y="919480"/>
                  </a:cubicBezTo>
                  <a:cubicBezTo>
                    <a:pt x="444553" y="919480"/>
                    <a:pt x="425224" y="919480"/>
                    <a:pt x="403135" y="919480"/>
                  </a:cubicBezTo>
                  <a:cubicBezTo>
                    <a:pt x="380125" y="919480"/>
                    <a:pt x="355274" y="919480"/>
                    <a:pt x="331344" y="919480"/>
                  </a:cubicBezTo>
                  <a:cubicBezTo>
                    <a:pt x="304652" y="919480"/>
                    <a:pt x="277040" y="919480"/>
                    <a:pt x="251269" y="919480"/>
                  </a:cubicBezTo>
                  <a:cubicBezTo>
                    <a:pt x="225498" y="918210"/>
                    <a:pt x="200647" y="923290"/>
                    <a:pt x="174876" y="915670"/>
                  </a:cubicBezTo>
                  <a:cubicBezTo>
                    <a:pt x="146343" y="906780"/>
                    <a:pt x="97562" y="866140"/>
                    <a:pt x="88358" y="866140"/>
                  </a:cubicBezTo>
                  <a:cubicBezTo>
                    <a:pt x="86517" y="866140"/>
                    <a:pt x="86517" y="868680"/>
                    <a:pt x="84677" y="868680"/>
                  </a:cubicBezTo>
                  <a:cubicBezTo>
                    <a:pt x="81916" y="869950"/>
                    <a:pt x="76393" y="872490"/>
                    <a:pt x="71791" y="873760"/>
                  </a:cubicBezTo>
                  <a:cubicBezTo>
                    <a:pt x="67189" y="873760"/>
                    <a:pt x="62587" y="873760"/>
                    <a:pt x="57985" y="873760"/>
                  </a:cubicBezTo>
                  <a:cubicBezTo>
                    <a:pt x="53383" y="872490"/>
                    <a:pt x="48781" y="871220"/>
                    <a:pt x="45100" y="868680"/>
                  </a:cubicBezTo>
                  <a:cubicBezTo>
                    <a:pt x="40498" y="867410"/>
                    <a:pt x="36816" y="863600"/>
                    <a:pt x="33134" y="859790"/>
                  </a:cubicBezTo>
                  <a:cubicBezTo>
                    <a:pt x="29453" y="857250"/>
                    <a:pt x="25771" y="852170"/>
                    <a:pt x="23010" y="848360"/>
                  </a:cubicBezTo>
                  <a:cubicBezTo>
                    <a:pt x="20249" y="843280"/>
                    <a:pt x="17488" y="838200"/>
                    <a:pt x="14726" y="831850"/>
                  </a:cubicBezTo>
                  <a:cubicBezTo>
                    <a:pt x="12886" y="826770"/>
                    <a:pt x="11045" y="820420"/>
                    <a:pt x="10124" y="815340"/>
                  </a:cubicBezTo>
                  <a:cubicBezTo>
                    <a:pt x="9204" y="808990"/>
                    <a:pt x="8284" y="796290"/>
                    <a:pt x="8284" y="796290"/>
                  </a:cubicBezTo>
                  <a:cubicBezTo>
                    <a:pt x="8284" y="796290"/>
                    <a:pt x="8284" y="775970"/>
                    <a:pt x="8284" y="762000"/>
                  </a:cubicBezTo>
                  <a:cubicBezTo>
                    <a:pt x="7363" y="739140"/>
                    <a:pt x="4602" y="704850"/>
                    <a:pt x="3682" y="676910"/>
                  </a:cubicBezTo>
                  <a:cubicBezTo>
                    <a:pt x="2761" y="651510"/>
                    <a:pt x="2761" y="626110"/>
                    <a:pt x="1841" y="599440"/>
                  </a:cubicBezTo>
                  <a:cubicBezTo>
                    <a:pt x="1841" y="572770"/>
                    <a:pt x="920" y="544830"/>
                    <a:pt x="920" y="518160"/>
                  </a:cubicBezTo>
                  <a:cubicBezTo>
                    <a:pt x="920" y="490220"/>
                    <a:pt x="0" y="436880"/>
                    <a:pt x="0" y="436880"/>
                  </a:cubicBezTo>
                  <a:moveTo>
                    <a:pt x="343309" y="408940"/>
                  </a:moveTo>
                  <a:cubicBezTo>
                    <a:pt x="344229" y="414020"/>
                    <a:pt x="350672" y="406400"/>
                    <a:pt x="349752" y="406400"/>
                  </a:cubicBezTo>
                  <a:cubicBezTo>
                    <a:pt x="349752" y="405130"/>
                    <a:pt x="343309" y="408940"/>
                    <a:pt x="343309" y="408940"/>
                  </a:cubicBezTo>
                </a:path>
              </a:pathLst>
            </a:custGeom>
            <a:solidFill>
              <a:srgbClr val="84B850"/>
            </a:solidFill>
            <a:ln cap="sq">
              <a:noFill/>
              <a:prstDash val="solid"/>
              <a:miter/>
            </a:ln>
          </p:spPr>
          <p:txBody>
            <a:bodyPr/>
            <a:lstStyle/>
            <a:p>
              <a:endParaRPr lang="en-GB"/>
            </a:p>
          </p:txBody>
        </p:sp>
      </p:grpSp>
      <p:grpSp>
        <p:nvGrpSpPr>
          <p:cNvPr id="102" name="Group 49">
            <a:extLst>
              <a:ext uri="{FF2B5EF4-FFF2-40B4-BE49-F238E27FC236}">
                <a16:creationId xmlns:a16="http://schemas.microsoft.com/office/drawing/2014/main" id="{51DDDBDF-CE17-0F70-317D-F66B94E7F68C}"/>
              </a:ext>
            </a:extLst>
          </p:cNvPr>
          <p:cNvGrpSpPr/>
          <p:nvPr/>
        </p:nvGrpSpPr>
        <p:grpSpPr>
          <a:xfrm>
            <a:off x="11838877" y="5616546"/>
            <a:ext cx="5072794" cy="3162410"/>
            <a:chOff x="0" y="0"/>
            <a:chExt cx="6763726" cy="4216547"/>
          </a:xfrm>
        </p:grpSpPr>
        <p:grpSp>
          <p:nvGrpSpPr>
            <p:cNvPr id="103" name="Group 50">
              <a:extLst>
                <a:ext uri="{FF2B5EF4-FFF2-40B4-BE49-F238E27FC236}">
                  <a16:creationId xmlns:a16="http://schemas.microsoft.com/office/drawing/2014/main" id="{EE7140D2-2425-E253-2346-2782E87E35AF}"/>
                </a:ext>
              </a:extLst>
            </p:cNvPr>
            <p:cNvGrpSpPr/>
            <p:nvPr/>
          </p:nvGrpSpPr>
          <p:grpSpPr>
            <a:xfrm>
              <a:off x="9033" y="28631"/>
              <a:ext cx="6716636" cy="4187915"/>
              <a:chOff x="0" y="0"/>
              <a:chExt cx="1126541" cy="702414"/>
            </a:xfrm>
          </p:grpSpPr>
          <p:sp>
            <p:nvSpPr>
              <p:cNvPr id="116" name="Freeform 51">
                <a:extLst>
                  <a:ext uri="{FF2B5EF4-FFF2-40B4-BE49-F238E27FC236}">
                    <a16:creationId xmlns:a16="http://schemas.microsoft.com/office/drawing/2014/main" id="{D99B8CD7-7240-E00E-9EEC-A909687C2233}"/>
                  </a:ext>
                </a:extLst>
              </p:cNvPr>
              <p:cNvSpPr/>
              <p:nvPr/>
            </p:nvSpPr>
            <p:spPr>
              <a:xfrm>
                <a:off x="0" y="0"/>
                <a:ext cx="1126541" cy="702414"/>
              </a:xfrm>
              <a:custGeom>
                <a:avLst/>
                <a:gdLst/>
                <a:ahLst/>
                <a:cxnLst/>
                <a:rect l="l" t="t" r="r" b="b"/>
                <a:pathLst>
                  <a:path w="1126541" h="702414">
                    <a:moveTo>
                      <a:pt x="56864" y="0"/>
                    </a:moveTo>
                    <a:lnTo>
                      <a:pt x="1069677" y="0"/>
                    </a:lnTo>
                    <a:cubicBezTo>
                      <a:pt x="1101082" y="0"/>
                      <a:pt x="1126541" y="25459"/>
                      <a:pt x="1126541" y="56864"/>
                    </a:cubicBezTo>
                    <a:lnTo>
                      <a:pt x="1126541" y="645550"/>
                    </a:lnTo>
                    <a:cubicBezTo>
                      <a:pt x="1126541" y="676955"/>
                      <a:pt x="1101082" y="702414"/>
                      <a:pt x="1069677" y="702414"/>
                    </a:cubicBezTo>
                    <a:lnTo>
                      <a:pt x="56864" y="702414"/>
                    </a:lnTo>
                    <a:cubicBezTo>
                      <a:pt x="41783" y="702414"/>
                      <a:pt x="27319" y="696423"/>
                      <a:pt x="16655" y="685759"/>
                    </a:cubicBezTo>
                    <a:cubicBezTo>
                      <a:pt x="5991" y="675095"/>
                      <a:pt x="0" y="660631"/>
                      <a:pt x="0" y="645550"/>
                    </a:cubicBezTo>
                    <a:lnTo>
                      <a:pt x="0" y="56864"/>
                    </a:lnTo>
                    <a:cubicBezTo>
                      <a:pt x="0" y="25459"/>
                      <a:pt x="25459" y="0"/>
                      <a:pt x="56864" y="0"/>
                    </a:cubicBezTo>
                    <a:close/>
                  </a:path>
                </a:pathLst>
              </a:custGeom>
              <a:solidFill>
                <a:srgbClr val="FFFFFF"/>
              </a:solidFill>
              <a:ln w="38100" cap="rnd">
                <a:solidFill>
                  <a:srgbClr val="3E3E80"/>
                </a:solidFill>
                <a:prstDash val="solid"/>
                <a:round/>
              </a:ln>
            </p:spPr>
            <p:txBody>
              <a:bodyPr/>
              <a:lstStyle/>
              <a:p>
                <a:endParaRPr lang="en-GB"/>
              </a:p>
            </p:txBody>
          </p:sp>
          <p:sp>
            <p:nvSpPr>
              <p:cNvPr id="117" name="TextBox 52">
                <a:extLst>
                  <a:ext uri="{FF2B5EF4-FFF2-40B4-BE49-F238E27FC236}">
                    <a16:creationId xmlns:a16="http://schemas.microsoft.com/office/drawing/2014/main" id="{1846B888-689D-4E34-80DB-B019CD38CA61}"/>
                  </a:ext>
                </a:extLst>
              </p:cNvPr>
              <p:cNvSpPr txBox="1"/>
              <p:nvPr/>
            </p:nvSpPr>
            <p:spPr>
              <a:xfrm>
                <a:off x="0" y="-28575"/>
                <a:ext cx="1126541" cy="730989"/>
              </a:xfrm>
              <a:prstGeom prst="rect">
                <a:avLst/>
              </a:prstGeom>
            </p:spPr>
            <p:txBody>
              <a:bodyPr lIns="81409" tIns="81409" rIns="81409" bIns="81409" rtlCol="0" anchor="ctr"/>
              <a:lstStyle/>
              <a:p>
                <a:pPr algn="ctr">
                  <a:lnSpc>
                    <a:spcPts val="1648"/>
                  </a:lnSpc>
                </a:pPr>
                <a:endParaRPr/>
              </a:p>
            </p:txBody>
          </p:sp>
        </p:grpSp>
        <p:grpSp>
          <p:nvGrpSpPr>
            <p:cNvPr id="104" name="Group 53">
              <a:extLst>
                <a:ext uri="{FF2B5EF4-FFF2-40B4-BE49-F238E27FC236}">
                  <a16:creationId xmlns:a16="http://schemas.microsoft.com/office/drawing/2014/main" id="{9F780334-EC4B-8350-A94E-68B8779BB718}"/>
                </a:ext>
              </a:extLst>
            </p:cNvPr>
            <p:cNvGrpSpPr/>
            <p:nvPr/>
          </p:nvGrpSpPr>
          <p:grpSpPr>
            <a:xfrm>
              <a:off x="15610" y="588907"/>
              <a:ext cx="6703482" cy="251007"/>
              <a:chOff x="0" y="0"/>
              <a:chExt cx="1124335" cy="42100"/>
            </a:xfrm>
          </p:grpSpPr>
          <p:sp>
            <p:nvSpPr>
              <p:cNvPr id="114" name="Freeform 54">
                <a:extLst>
                  <a:ext uri="{FF2B5EF4-FFF2-40B4-BE49-F238E27FC236}">
                    <a16:creationId xmlns:a16="http://schemas.microsoft.com/office/drawing/2014/main" id="{096E2905-55A8-FAA6-B0C4-603F6720D512}"/>
                  </a:ext>
                </a:extLst>
              </p:cNvPr>
              <p:cNvSpPr/>
              <p:nvPr/>
            </p:nvSpPr>
            <p:spPr>
              <a:xfrm>
                <a:off x="0" y="0"/>
                <a:ext cx="1124335" cy="42100"/>
              </a:xfrm>
              <a:custGeom>
                <a:avLst/>
                <a:gdLst/>
                <a:ahLst/>
                <a:cxnLst/>
                <a:rect l="l" t="t" r="r" b="b"/>
                <a:pathLst>
                  <a:path w="1124335" h="42100">
                    <a:moveTo>
                      <a:pt x="0" y="0"/>
                    </a:moveTo>
                    <a:lnTo>
                      <a:pt x="1124335" y="0"/>
                    </a:lnTo>
                    <a:lnTo>
                      <a:pt x="1124335" y="42100"/>
                    </a:lnTo>
                    <a:lnTo>
                      <a:pt x="0" y="42100"/>
                    </a:lnTo>
                    <a:close/>
                  </a:path>
                </a:pathLst>
              </a:custGeom>
              <a:solidFill>
                <a:srgbClr val="3E3E80"/>
              </a:solidFill>
            </p:spPr>
            <p:txBody>
              <a:bodyPr/>
              <a:lstStyle/>
              <a:p>
                <a:endParaRPr lang="en-GB"/>
              </a:p>
            </p:txBody>
          </p:sp>
          <p:sp>
            <p:nvSpPr>
              <p:cNvPr id="115" name="TextBox 55">
                <a:extLst>
                  <a:ext uri="{FF2B5EF4-FFF2-40B4-BE49-F238E27FC236}">
                    <a16:creationId xmlns:a16="http://schemas.microsoft.com/office/drawing/2014/main" id="{DC3BC635-B2D0-073B-8752-20AAC2E3CF53}"/>
                  </a:ext>
                </a:extLst>
              </p:cNvPr>
              <p:cNvSpPr txBox="1"/>
              <p:nvPr/>
            </p:nvSpPr>
            <p:spPr>
              <a:xfrm>
                <a:off x="0" y="-28575"/>
                <a:ext cx="1124335" cy="70675"/>
              </a:xfrm>
              <a:prstGeom prst="rect">
                <a:avLst/>
              </a:prstGeom>
            </p:spPr>
            <p:txBody>
              <a:bodyPr lIns="81409" tIns="81409" rIns="81409" bIns="81409" rtlCol="0" anchor="ctr"/>
              <a:lstStyle/>
              <a:p>
                <a:pPr algn="ctr">
                  <a:lnSpc>
                    <a:spcPts val="1648"/>
                  </a:lnSpc>
                </a:pPr>
                <a:endParaRPr/>
              </a:p>
            </p:txBody>
          </p:sp>
        </p:grpSp>
        <p:grpSp>
          <p:nvGrpSpPr>
            <p:cNvPr id="105" name="Group 56">
              <a:extLst>
                <a:ext uri="{FF2B5EF4-FFF2-40B4-BE49-F238E27FC236}">
                  <a16:creationId xmlns:a16="http://schemas.microsoft.com/office/drawing/2014/main" id="{5DAF916B-C54C-5CD7-A199-261B2E0F7F28}"/>
                </a:ext>
              </a:extLst>
            </p:cNvPr>
            <p:cNvGrpSpPr/>
            <p:nvPr/>
          </p:nvGrpSpPr>
          <p:grpSpPr>
            <a:xfrm>
              <a:off x="572843" y="50334"/>
              <a:ext cx="5589016" cy="648515"/>
              <a:chOff x="0" y="0"/>
              <a:chExt cx="937412" cy="108771"/>
            </a:xfrm>
          </p:grpSpPr>
          <p:sp>
            <p:nvSpPr>
              <p:cNvPr id="112" name="Freeform 57">
                <a:extLst>
                  <a:ext uri="{FF2B5EF4-FFF2-40B4-BE49-F238E27FC236}">
                    <a16:creationId xmlns:a16="http://schemas.microsoft.com/office/drawing/2014/main" id="{19D56DCE-35D5-CD4D-C374-13F1BEB5B494}"/>
                  </a:ext>
                </a:extLst>
              </p:cNvPr>
              <p:cNvSpPr/>
              <p:nvPr/>
            </p:nvSpPr>
            <p:spPr>
              <a:xfrm>
                <a:off x="0" y="0"/>
                <a:ext cx="937412" cy="108771"/>
              </a:xfrm>
              <a:custGeom>
                <a:avLst/>
                <a:gdLst/>
                <a:ahLst/>
                <a:cxnLst/>
                <a:rect l="l" t="t" r="r" b="b"/>
                <a:pathLst>
                  <a:path w="937412" h="108771">
                    <a:moveTo>
                      <a:pt x="0" y="0"/>
                    </a:moveTo>
                    <a:lnTo>
                      <a:pt x="937412" y="0"/>
                    </a:lnTo>
                    <a:lnTo>
                      <a:pt x="937412" y="108771"/>
                    </a:lnTo>
                    <a:lnTo>
                      <a:pt x="0" y="108771"/>
                    </a:lnTo>
                    <a:close/>
                  </a:path>
                </a:pathLst>
              </a:custGeom>
              <a:solidFill>
                <a:srgbClr val="3E3E80"/>
              </a:solidFill>
            </p:spPr>
            <p:txBody>
              <a:bodyPr/>
              <a:lstStyle/>
              <a:p>
                <a:endParaRPr lang="en-GB"/>
              </a:p>
            </p:txBody>
          </p:sp>
          <p:sp>
            <p:nvSpPr>
              <p:cNvPr id="113" name="TextBox 58">
                <a:extLst>
                  <a:ext uri="{FF2B5EF4-FFF2-40B4-BE49-F238E27FC236}">
                    <a16:creationId xmlns:a16="http://schemas.microsoft.com/office/drawing/2014/main" id="{B4E47E64-7EC4-93AB-61F4-EAA514FF2FB2}"/>
                  </a:ext>
                </a:extLst>
              </p:cNvPr>
              <p:cNvSpPr txBox="1"/>
              <p:nvPr/>
            </p:nvSpPr>
            <p:spPr>
              <a:xfrm>
                <a:off x="0" y="-28575"/>
                <a:ext cx="937412" cy="137346"/>
              </a:xfrm>
              <a:prstGeom prst="rect">
                <a:avLst/>
              </a:prstGeom>
            </p:spPr>
            <p:txBody>
              <a:bodyPr lIns="81409" tIns="81409" rIns="81409" bIns="81409" rtlCol="0" anchor="ctr"/>
              <a:lstStyle/>
              <a:p>
                <a:pPr algn="ctr">
                  <a:lnSpc>
                    <a:spcPts val="1648"/>
                  </a:lnSpc>
                </a:pPr>
                <a:endParaRPr/>
              </a:p>
            </p:txBody>
          </p:sp>
        </p:grpSp>
        <p:sp>
          <p:nvSpPr>
            <p:cNvPr id="106" name="TextBox 59">
              <a:extLst>
                <a:ext uri="{FF2B5EF4-FFF2-40B4-BE49-F238E27FC236}">
                  <a16:creationId xmlns:a16="http://schemas.microsoft.com/office/drawing/2014/main" id="{5517B6BA-DC17-0322-0411-F83F88580DB4}"/>
                </a:ext>
              </a:extLst>
            </p:cNvPr>
            <p:cNvSpPr txBox="1"/>
            <p:nvPr/>
          </p:nvSpPr>
          <p:spPr>
            <a:xfrm>
              <a:off x="347446" y="-57094"/>
              <a:ext cx="6039810" cy="874898"/>
            </a:xfrm>
            <a:prstGeom prst="rect">
              <a:avLst/>
            </a:prstGeom>
          </p:spPr>
          <p:txBody>
            <a:bodyPr lIns="0" tIns="0" rIns="0" bIns="0" rtlCol="0" anchor="t">
              <a:spAutoFit/>
            </a:bodyPr>
            <a:lstStyle/>
            <a:p>
              <a:pPr algn="ctr">
                <a:lnSpc>
                  <a:spcPts val="5591"/>
                </a:lnSpc>
                <a:spcBef>
                  <a:spcPct val="0"/>
                </a:spcBef>
              </a:pPr>
              <a:r>
                <a:rPr lang="en-US" sz="3923" b="1">
                  <a:solidFill>
                    <a:srgbClr val="FFFFFF"/>
                  </a:solidFill>
                  <a:latin typeface="Montserrat Classic Bold"/>
                  <a:ea typeface="Montserrat Classic Bold"/>
                  <a:cs typeface="Montserrat Classic Bold"/>
                  <a:sym typeface="Montserrat Classic Bold"/>
                </a:rPr>
                <a:t>Human Causes</a:t>
              </a:r>
            </a:p>
          </p:txBody>
        </p:sp>
        <p:sp>
          <p:nvSpPr>
            <p:cNvPr id="107" name="TextBox 60">
              <a:extLst>
                <a:ext uri="{FF2B5EF4-FFF2-40B4-BE49-F238E27FC236}">
                  <a16:creationId xmlns:a16="http://schemas.microsoft.com/office/drawing/2014/main" id="{76FA9EE1-D1F3-9B3C-6E78-E479CD8454F9}"/>
                </a:ext>
              </a:extLst>
            </p:cNvPr>
            <p:cNvSpPr txBox="1"/>
            <p:nvPr/>
          </p:nvSpPr>
          <p:spPr>
            <a:xfrm>
              <a:off x="105140" y="960164"/>
              <a:ext cx="6524422" cy="2948566"/>
            </a:xfrm>
            <a:prstGeom prst="rect">
              <a:avLst/>
            </a:prstGeom>
          </p:spPr>
          <p:txBody>
            <a:bodyPr lIns="0" tIns="0" rIns="0" bIns="0" rtlCol="0" anchor="t">
              <a:spAutoFit/>
            </a:bodyPr>
            <a:lstStyle/>
            <a:p>
              <a:pPr algn="ctr">
                <a:lnSpc>
                  <a:spcPts val="3556"/>
                </a:lnSpc>
              </a:pPr>
              <a:r>
                <a:rPr lang="en-US" sz="2614" spc="23">
                  <a:solidFill>
                    <a:srgbClr val="000000"/>
                  </a:solidFill>
                  <a:latin typeface="Montserrat Classic"/>
                  <a:ea typeface="Montserrat Classic"/>
                  <a:cs typeface="Montserrat Classic"/>
                  <a:sym typeface="Montserrat Classic"/>
                </a:rPr>
                <a:t>In recent years, global temperatures have increased more rapidly due to human activities like burning fossil fuels.</a:t>
              </a:r>
            </a:p>
          </p:txBody>
        </p:sp>
        <p:grpSp>
          <p:nvGrpSpPr>
            <p:cNvPr id="108" name="Group 61">
              <a:extLst>
                <a:ext uri="{FF2B5EF4-FFF2-40B4-BE49-F238E27FC236}">
                  <a16:creationId xmlns:a16="http://schemas.microsoft.com/office/drawing/2014/main" id="{A2EE858A-3F48-80ED-62B2-59C80783D04F}"/>
                </a:ext>
              </a:extLst>
            </p:cNvPr>
            <p:cNvGrpSpPr/>
            <p:nvPr/>
          </p:nvGrpSpPr>
          <p:grpSpPr>
            <a:xfrm>
              <a:off x="5958167" y="0"/>
              <a:ext cx="805559" cy="735093"/>
              <a:chOff x="0" y="0"/>
              <a:chExt cx="1149579" cy="1049020"/>
            </a:xfrm>
          </p:grpSpPr>
          <p:sp>
            <p:nvSpPr>
              <p:cNvPr id="111" name="Freeform 62">
                <a:extLst>
                  <a:ext uri="{FF2B5EF4-FFF2-40B4-BE49-F238E27FC236}">
                    <a16:creationId xmlns:a16="http://schemas.microsoft.com/office/drawing/2014/main" id="{7E072304-B28D-3CD9-C960-C8404A4BBB76}"/>
                  </a:ext>
                </a:extLst>
              </p:cNvPr>
              <p:cNvSpPr/>
              <p:nvPr/>
            </p:nvSpPr>
            <p:spPr>
              <a:xfrm>
                <a:off x="36816" y="49530"/>
                <a:ext cx="1080549" cy="947420"/>
              </a:xfrm>
              <a:custGeom>
                <a:avLst/>
                <a:gdLst/>
                <a:ahLst/>
                <a:cxnLst/>
                <a:rect l="l" t="t" r="r" b="b"/>
                <a:pathLst>
                  <a:path w="1080549" h="947420">
                    <a:moveTo>
                      <a:pt x="0" y="723900"/>
                    </a:moveTo>
                    <a:cubicBezTo>
                      <a:pt x="84677" y="628650"/>
                      <a:pt x="102164" y="633730"/>
                      <a:pt x="123333" y="628650"/>
                    </a:cubicBezTo>
                    <a:cubicBezTo>
                      <a:pt x="147264" y="623570"/>
                      <a:pt x="202488" y="612140"/>
                      <a:pt x="202488" y="610870"/>
                    </a:cubicBezTo>
                    <a:cubicBezTo>
                      <a:pt x="200647" y="609600"/>
                      <a:pt x="194204" y="603250"/>
                      <a:pt x="190523" y="599440"/>
                    </a:cubicBezTo>
                    <a:cubicBezTo>
                      <a:pt x="187761" y="595630"/>
                      <a:pt x="184080" y="590550"/>
                      <a:pt x="182239" y="585470"/>
                    </a:cubicBezTo>
                    <a:cubicBezTo>
                      <a:pt x="179478" y="580390"/>
                      <a:pt x="177637" y="574040"/>
                      <a:pt x="175796" y="568960"/>
                    </a:cubicBezTo>
                    <a:cubicBezTo>
                      <a:pt x="173955" y="562610"/>
                      <a:pt x="173035" y="556260"/>
                      <a:pt x="172115" y="549910"/>
                    </a:cubicBezTo>
                    <a:cubicBezTo>
                      <a:pt x="172115" y="544830"/>
                      <a:pt x="172115" y="537210"/>
                      <a:pt x="172115" y="532130"/>
                    </a:cubicBezTo>
                    <a:cubicBezTo>
                      <a:pt x="173035" y="525780"/>
                      <a:pt x="173955" y="519430"/>
                      <a:pt x="175796" y="513080"/>
                    </a:cubicBezTo>
                    <a:cubicBezTo>
                      <a:pt x="177637" y="508000"/>
                      <a:pt x="181319" y="500380"/>
                      <a:pt x="181319" y="497840"/>
                    </a:cubicBezTo>
                    <a:cubicBezTo>
                      <a:pt x="181319" y="497840"/>
                      <a:pt x="180398" y="496570"/>
                      <a:pt x="180398" y="496570"/>
                    </a:cubicBezTo>
                    <a:cubicBezTo>
                      <a:pt x="180398" y="496570"/>
                      <a:pt x="178557" y="491490"/>
                      <a:pt x="177637" y="488950"/>
                    </a:cubicBezTo>
                    <a:cubicBezTo>
                      <a:pt x="176717" y="485140"/>
                      <a:pt x="173955" y="480060"/>
                      <a:pt x="173955" y="480060"/>
                    </a:cubicBezTo>
                    <a:cubicBezTo>
                      <a:pt x="173955" y="480060"/>
                      <a:pt x="173035" y="473710"/>
                      <a:pt x="173035" y="469900"/>
                    </a:cubicBezTo>
                    <a:cubicBezTo>
                      <a:pt x="172115" y="467360"/>
                      <a:pt x="171194" y="461010"/>
                      <a:pt x="171194" y="461010"/>
                    </a:cubicBezTo>
                    <a:cubicBezTo>
                      <a:pt x="171194" y="461010"/>
                      <a:pt x="171194" y="454660"/>
                      <a:pt x="171194" y="450850"/>
                    </a:cubicBezTo>
                    <a:cubicBezTo>
                      <a:pt x="171194" y="448310"/>
                      <a:pt x="171194" y="441960"/>
                      <a:pt x="171194" y="441960"/>
                    </a:cubicBezTo>
                    <a:cubicBezTo>
                      <a:pt x="171194" y="441960"/>
                      <a:pt x="172115" y="435610"/>
                      <a:pt x="173035" y="433070"/>
                    </a:cubicBezTo>
                    <a:cubicBezTo>
                      <a:pt x="173955" y="429260"/>
                      <a:pt x="174876" y="422910"/>
                      <a:pt x="174876" y="422910"/>
                    </a:cubicBezTo>
                    <a:cubicBezTo>
                      <a:pt x="174876" y="422910"/>
                      <a:pt x="177637" y="417830"/>
                      <a:pt x="177637" y="416560"/>
                    </a:cubicBezTo>
                    <a:cubicBezTo>
                      <a:pt x="177637" y="416560"/>
                      <a:pt x="176717" y="415290"/>
                      <a:pt x="176717" y="415290"/>
                    </a:cubicBezTo>
                    <a:cubicBezTo>
                      <a:pt x="176717" y="415290"/>
                      <a:pt x="175796" y="410210"/>
                      <a:pt x="175796" y="407670"/>
                    </a:cubicBezTo>
                    <a:cubicBezTo>
                      <a:pt x="174876" y="403860"/>
                      <a:pt x="173955" y="398780"/>
                      <a:pt x="173955" y="398780"/>
                    </a:cubicBezTo>
                    <a:cubicBezTo>
                      <a:pt x="173955" y="398780"/>
                      <a:pt x="173955" y="392430"/>
                      <a:pt x="173955" y="389890"/>
                    </a:cubicBezTo>
                    <a:cubicBezTo>
                      <a:pt x="173955" y="386080"/>
                      <a:pt x="173955" y="381000"/>
                      <a:pt x="173955" y="379730"/>
                    </a:cubicBezTo>
                    <a:cubicBezTo>
                      <a:pt x="173955" y="379730"/>
                      <a:pt x="175796" y="373380"/>
                      <a:pt x="175796" y="372110"/>
                    </a:cubicBezTo>
                    <a:cubicBezTo>
                      <a:pt x="175796" y="370840"/>
                      <a:pt x="175796" y="370840"/>
                      <a:pt x="175796" y="370840"/>
                    </a:cubicBezTo>
                    <a:cubicBezTo>
                      <a:pt x="175796" y="370840"/>
                      <a:pt x="172115" y="365760"/>
                      <a:pt x="171194" y="363220"/>
                    </a:cubicBezTo>
                    <a:cubicBezTo>
                      <a:pt x="169353" y="360680"/>
                      <a:pt x="166592" y="355600"/>
                      <a:pt x="166592" y="355600"/>
                    </a:cubicBezTo>
                    <a:cubicBezTo>
                      <a:pt x="166592" y="355600"/>
                      <a:pt x="164751" y="350520"/>
                      <a:pt x="163831" y="347980"/>
                    </a:cubicBezTo>
                    <a:cubicBezTo>
                      <a:pt x="161990" y="344170"/>
                      <a:pt x="160149" y="339090"/>
                      <a:pt x="160149" y="339090"/>
                    </a:cubicBezTo>
                    <a:cubicBezTo>
                      <a:pt x="160149" y="339090"/>
                      <a:pt x="159229" y="332740"/>
                      <a:pt x="159229" y="330200"/>
                    </a:cubicBezTo>
                    <a:cubicBezTo>
                      <a:pt x="158309" y="326390"/>
                      <a:pt x="157388" y="321310"/>
                      <a:pt x="157388" y="321310"/>
                    </a:cubicBezTo>
                    <a:cubicBezTo>
                      <a:pt x="157388" y="320040"/>
                      <a:pt x="157388" y="314960"/>
                      <a:pt x="157388" y="311150"/>
                    </a:cubicBezTo>
                    <a:cubicBezTo>
                      <a:pt x="157388" y="308610"/>
                      <a:pt x="157388" y="302260"/>
                      <a:pt x="157388" y="302260"/>
                    </a:cubicBezTo>
                    <a:cubicBezTo>
                      <a:pt x="157388" y="302260"/>
                      <a:pt x="159229" y="295910"/>
                      <a:pt x="159229" y="293370"/>
                    </a:cubicBezTo>
                    <a:cubicBezTo>
                      <a:pt x="158309" y="293370"/>
                      <a:pt x="156468" y="293370"/>
                      <a:pt x="155547" y="293370"/>
                    </a:cubicBezTo>
                    <a:cubicBezTo>
                      <a:pt x="153707" y="293370"/>
                      <a:pt x="150945" y="292100"/>
                      <a:pt x="149105" y="292100"/>
                    </a:cubicBezTo>
                    <a:cubicBezTo>
                      <a:pt x="146343" y="292100"/>
                      <a:pt x="142662" y="290830"/>
                      <a:pt x="142662" y="290830"/>
                    </a:cubicBezTo>
                    <a:cubicBezTo>
                      <a:pt x="141741" y="290830"/>
                      <a:pt x="138060" y="288290"/>
                      <a:pt x="136219" y="288290"/>
                    </a:cubicBezTo>
                    <a:cubicBezTo>
                      <a:pt x="134378" y="287020"/>
                      <a:pt x="129776" y="284480"/>
                      <a:pt x="129776" y="284480"/>
                    </a:cubicBezTo>
                    <a:cubicBezTo>
                      <a:pt x="129776" y="284480"/>
                      <a:pt x="126095" y="280670"/>
                      <a:pt x="124254" y="279400"/>
                    </a:cubicBezTo>
                    <a:cubicBezTo>
                      <a:pt x="122413" y="278130"/>
                      <a:pt x="118731" y="274320"/>
                      <a:pt x="118731" y="274320"/>
                    </a:cubicBezTo>
                    <a:cubicBezTo>
                      <a:pt x="118731" y="274320"/>
                      <a:pt x="115970" y="269240"/>
                      <a:pt x="114129" y="266700"/>
                    </a:cubicBezTo>
                    <a:cubicBezTo>
                      <a:pt x="113209" y="265430"/>
                      <a:pt x="110448" y="260350"/>
                      <a:pt x="110448" y="260350"/>
                    </a:cubicBezTo>
                    <a:cubicBezTo>
                      <a:pt x="109527" y="260350"/>
                      <a:pt x="107687" y="255270"/>
                      <a:pt x="106766" y="251460"/>
                    </a:cubicBezTo>
                    <a:cubicBezTo>
                      <a:pt x="105846" y="248920"/>
                      <a:pt x="104005" y="243840"/>
                      <a:pt x="104005" y="243840"/>
                    </a:cubicBezTo>
                    <a:cubicBezTo>
                      <a:pt x="104005" y="243840"/>
                      <a:pt x="103085" y="237490"/>
                      <a:pt x="102164" y="234950"/>
                    </a:cubicBezTo>
                    <a:cubicBezTo>
                      <a:pt x="101244" y="232410"/>
                      <a:pt x="100323" y="226060"/>
                      <a:pt x="100323" y="226060"/>
                    </a:cubicBezTo>
                    <a:cubicBezTo>
                      <a:pt x="100323" y="226060"/>
                      <a:pt x="100323" y="219710"/>
                      <a:pt x="100323" y="217170"/>
                    </a:cubicBezTo>
                    <a:cubicBezTo>
                      <a:pt x="100323" y="213360"/>
                      <a:pt x="100323" y="208280"/>
                      <a:pt x="100323" y="207010"/>
                    </a:cubicBezTo>
                    <a:cubicBezTo>
                      <a:pt x="100323" y="207010"/>
                      <a:pt x="102164" y="201930"/>
                      <a:pt x="102164" y="198120"/>
                    </a:cubicBezTo>
                    <a:cubicBezTo>
                      <a:pt x="103085" y="195580"/>
                      <a:pt x="104005" y="190500"/>
                      <a:pt x="104005" y="189230"/>
                    </a:cubicBezTo>
                    <a:cubicBezTo>
                      <a:pt x="104005" y="189230"/>
                      <a:pt x="105846" y="184150"/>
                      <a:pt x="106766" y="181610"/>
                    </a:cubicBezTo>
                    <a:cubicBezTo>
                      <a:pt x="107687" y="179070"/>
                      <a:pt x="110448" y="173990"/>
                      <a:pt x="110448" y="173990"/>
                    </a:cubicBezTo>
                    <a:cubicBezTo>
                      <a:pt x="110448" y="173990"/>
                      <a:pt x="113209" y="168910"/>
                      <a:pt x="114129" y="166370"/>
                    </a:cubicBezTo>
                    <a:cubicBezTo>
                      <a:pt x="115970" y="163830"/>
                      <a:pt x="118731" y="160020"/>
                      <a:pt x="118731" y="160020"/>
                    </a:cubicBezTo>
                    <a:cubicBezTo>
                      <a:pt x="118731" y="160020"/>
                      <a:pt x="122413" y="156210"/>
                      <a:pt x="124254" y="154940"/>
                    </a:cubicBezTo>
                    <a:cubicBezTo>
                      <a:pt x="126095" y="152400"/>
                      <a:pt x="129776" y="149860"/>
                      <a:pt x="129776" y="149860"/>
                    </a:cubicBezTo>
                    <a:cubicBezTo>
                      <a:pt x="129776" y="148590"/>
                      <a:pt x="134378" y="147320"/>
                      <a:pt x="136219" y="146050"/>
                    </a:cubicBezTo>
                    <a:cubicBezTo>
                      <a:pt x="138060" y="144780"/>
                      <a:pt x="142662" y="142240"/>
                      <a:pt x="142662" y="142240"/>
                    </a:cubicBezTo>
                    <a:cubicBezTo>
                      <a:pt x="142662" y="142240"/>
                      <a:pt x="147264" y="142240"/>
                      <a:pt x="149105" y="142240"/>
                    </a:cubicBezTo>
                    <a:cubicBezTo>
                      <a:pt x="150945" y="140970"/>
                      <a:pt x="155547" y="140970"/>
                      <a:pt x="155547" y="140970"/>
                    </a:cubicBezTo>
                    <a:cubicBezTo>
                      <a:pt x="155547" y="140970"/>
                      <a:pt x="159229" y="139700"/>
                      <a:pt x="160149" y="138430"/>
                    </a:cubicBezTo>
                    <a:cubicBezTo>
                      <a:pt x="161990" y="137160"/>
                      <a:pt x="161990" y="134620"/>
                      <a:pt x="162911" y="133350"/>
                    </a:cubicBezTo>
                    <a:cubicBezTo>
                      <a:pt x="163831" y="130810"/>
                      <a:pt x="165672" y="124460"/>
                      <a:pt x="165672" y="124460"/>
                    </a:cubicBezTo>
                    <a:cubicBezTo>
                      <a:pt x="165672" y="124460"/>
                      <a:pt x="169353" y="120650"/>
                      <a:pt x="170274" y="118110"/>
                    </a:cubicBezTo>
                    <a:cubicBezTo>
                      <a:pt x="172115" y="115570"/>
                      <a:pt x="174876" y="110490"/>
                      <a:pt x="174876" y="110490"/>
                    </a:cubicBezTo>
                    <a:cubicBezTo>
                      <a:pt x="175796" y="110490"/>
                      <a:pt x="179478" y="106680"/>
                      <a:pt x="181319" y="105410"/>
                    </a:cubicBezTo>
                    <a:cubicBezTo>
                      <a:pt x="183159" y="104140"/>
                      <a:pt x="186841" y="100330"/>
                      <a:pt x="186841" y="100330"/>
                    </a:cubicBezTo>
                    <a:cubicBezTo>
                      <a:pt x="186841" y="100330"/>
                      <a:pt x="186841" y="99060"/>
                      <a:pt x="186841" y="99060"/>
                    </a:cubicBezTo>
                    <a:cubicBezTo>
                      <a:pt x="186841" y="99060"/>
                      <a:pt x="186841" y="92710"/>
                      <a:pt x="186841" y="88900"/>
                    </a:cubicBezTo>
                    <a:cubicBezTo>
                      <a:pt x="186841" y="85090"/>
                      <a:pt x="186841" y="78740"/>
                      <a:pt x="186841" y="78740"/>
                    </a:cubicBezTo>
                    <a:cubicBezTo>
                      <a:pt x="186841" y="78740"/>
                      <a:pt x="187761" y="72390"/>
                      <a:pt x="188682" y="69850"/>
                    </a:cubicBezTo>
                    <a:cubicBezTo>
                      <a:pt x="188682" y="66040"/>
                      <a:pt x="189602" y="59690"/>
                      <a:pt x="190523" y="59690"/>
                    </a:cubicBezTo>
                    <a:cubicBezTo>
                      <a:pt x="190523" y="59690"/>
                      <a:pt x="192363" y="53340"/>
                      <a:pt x="193284" y="50800"/>
                    </a:cubicBezTo>
                    <a:cubicBezTo>
                      <a:pt x="194204" y="48260"/>
                      <a:pt x="196965" y="41910"/>
                      <a:pt x="196965" y="41910"/>
                    </a:cubicBezTo>
                    <a:cubicBezTo>
                      <a:pt x="196965" y="41910"/>
                      <a:pt x="199727" y="36830"/>
                      <a:pt x="201567" y="34290"/>
                    </a:cubicBezTo>
                    <a:cubicBezTo>
                      <a:pt x="203408" y="31750"/>
                      <a:pt x="206169" y="27940"/>
                      <a:pt x="206169" y="26670"/>
                    </a:cubicBezTo>
                    <a:cubicBezTo>
                      <a:pt x="206169" y="26670"/>
                      <a:pt x="209851" y="24130"/>
                      <a:pt x="212612" y="21590"/>
                    </a:cubicBezTo>
                    <a:cubicBezTo>
                      <a:pt x="214453" y="20320"/>
                      <a:pt x="218135" y="16510"/>
                      <a:pt x="218135" y="16510"/>
                    </a:cubicBezTo>
                    <a:cubicBezTo>
                      <a:pt x="218135" y="16510"/>
                      <a:pt x="222737" y="13970"/>
                      <a:pt x="224577" y="12700"/>
                    </a:cubicBezTo>
                    <a:cubicBezTo>
                      <a:pt x="227339" y="11430"/>
                      <a:pt x="231941" y="8890"/>
                      <a:pt x="231941" y="8890"/>
                    </a:cubicBezTo>
                    <a:cubicBezTo>
                      <a:pt x="231941" y="8890"/>
                      <a:pt x="236543" y="7620"/>
                      <a:pt x="238383" y="7620"/>
                    </a:cubicBezTo>
                    <a:cubicBezTo>
                      <a:pt x="241145" y="7620"/>
                      <a:pt x="245747" y="6350"/>
                      <a:pt x="245747" y="6350"/>
                    </a:cubicBezTo>
                    <a:cubicBezTo>
                      <a:pt x="245747" y="6350"/>
                      <a:pt x="289005" y="6350"/>
                      <a:pt x="310175" y="5080"/>
                    </a:cubicBezTo>
                    <a:cubicBezTo>
                      <a:pt x="329503" y="5080"/>
                      <a:pt x="346990" y="5080"/>
                      <a:pt x="365398" y="5080"/>
                    </a:cubicBezTo>
                    <a:cubicBezTo>
                      <a:pt x="384727" y="5080"/>
                      <a:pt x="404055" y="3810"/>
                      <a:pt x="424304" y="3810"/>
                    </a:cubicBezTo>
                    <a:cubicBezTo>
                      <a:pt x="444553" y="3810"/>
                      <a:pt x="466642" y="3810"/>
                      <a:pt x="486891" y="2540"/>
                    </a:cubicBezTo>
                    <a:cubicBezTo>
                      <a:pt x="506220" y="2540"/>
                      <a:pt x="523707" y="2540"/>
                      <a:pt x="543036" y="2540"/>
                    </a:cubicBezTo>
                    <a:cubicBezTo>
                      <a:pt x="562364" y="2540"/>
                      <a:pt x="582613" y="1270"/>
                      <a:pt x="602861" y="1270"/>
                    </a:cubicBezTo>
                    <a:cubicBezTo>
                      <a:pt x="622190" y="1270"/>
                      <a:pt x="640598" y="0"/>
                      <a:pt x="661767" y="1270"/>
                    </a:cubicBezTo>
                    <a:cubicBezTo>
                      <a:pt x="686618" y="2540"/>
                      <a:pt x="718832" y="5080"/>
                      <a:pt x="742762" y="10160"/>
                    </a:cubicBezTo>
                    <a:cubicBezTo>
                      <a:pt x="763931" y="13970"/>
                      <a:pt x="781419" y="13970"/>
                      <a:pt x="799827" y="24130"/>
                    </a:cubicBezTo>
                    <a:cubicBezTo>
                      <a:pt x="819155" y="35560"/>
                      <a:pt x="836643" y="59690"/>
                      <a:pt x="855971" y="73660"/>
                    </a:cubicBezTo>
                    <a:cubicBezTo>
                      <a:pt x="874379" y="86360"/>
                      <a:pt x="894628" y="93980"/>
                      <a:pt x="912116" y="105410"/>
                    </a:cubicBezTo>
                    <a:cubicBezTo>
                      <a:pt x="930524" y="118110"/>
                      <a:pt x="948011" y="130810"/>
                      <a:pt x="965499" y="147320"/>
                    </a:cubicBezTo>
                    <a:cubicBezTo>
                      <a:pt x="982986" y="166370"/>
                      <a:pt x="1002315" y="189230"/>
                      <a:pt x="1017041" y="214630"/>
                    </a:cubicBezTo>
                    <a:cubicBezTo>
                      <a:pt x="1031768" y="240030"/>
                      <a:pt x="1044653" y="269240"/>
                      <a:pt x="1052937" y="298450"/>
                    </a:cubicBezTo>
                    <a:cubicBezTo>
                      <a:pt x="1060300" y="325120"/>
                      <a:pt x="1061220" y="353060"/>
                      <a:pt x="1064902" y="381000"/>
                    </a:cubicBezTo>
                    <a:cubicBezTo>
                      <a:pt x="1068583" y="407670"/>
                      <a:pt x="1072265" y="431800"/>
                      <a:pt x="1074106" y="458470"/>
                    </a:cubicBezTo>
                    <a:cubicBezTo>
                      <a:pt x="1075947" y="485140"/>
                      <a:pt x="1075026" y="514350"/>
                      <a:pt x="1075947" y="541020"/>
                    </a:cubicBezTo>
                    <a:cubicBezTo>
                      <a:pt x="1075947" y="567690"/>
                      <a:pt x="1075947" y="594360"/>
                      <a:pt x="1075947" y="621030"/>
                    </a:cubicBezTo>
                    <a:cubicBezTo>
                      <a:pt x="1075947" y="648970"/>
                      <a:pt x="1075947" y="676910"/>
                      <a:pt x="1075947" y="703580"/>
                    </a:cubicBezTo>
                    <a:cubicBezTo>
                      <a:pt x="1075947" y="728980"/>
                      <a:pt x="1080549" y="755650"/>
                      <a:pt x="1075947" y="779780"/>
                    </a:cubicBezTo>
                    <a:cubicBezTo>
                      <a:pt x="1070424" y="806450"/>
                      <a:pt x="1058459" y="836930"/>
                      <a:pt x="1042812" y="854710"/>
                    </a:cubicBezTo>
                    <a:cubicBezTo>
                      <a:pt x="1027165" y="873760"/>
                      <a:pt x="1003235" y="886460"/>
                      <a:pt x="982066" y="892810"/>
                    </a:cubicBezTo>
                    <a:cubicBezTo>
                      <a:pt x="962738" y="899160"/>
                      <a:pt x="942489" y="892810"/>
                      <a:pt x="921320" y="892810"/>
                    </a:cubicBezTo>
                    <a:cubicBezTo>
                      <a:pt x="898310" y="894080"/>
                      <a:pt x="870698" y="895350"/>
                      <a:pt x="847688" y="895350"/>
                    </a:cubicBezTo>
                    <a:cubicBezTo>
                      <a:pt x="825598" y="895350"/>
                      <a:pt x="791543" y="887730"/>
                      <a:pt x="785100" y="894080"/>
                    </a:cubicBezTo>
                    <a:cubicBezTo>
                      <a:pt x="783260" y="895350"/>
                      <a:pt x="783260" y="900430"/>
                      <a:pt x="783260" y="900430"/>
                    </a:cubicBezTo>
                    <a:cubicBezTo>
                      <a:pt x="783260" y="900430"/>
                      <a:pt x="780499" y="906780"/>
                      <a:pt x="778658" y="909320"/>
                    </a:cubicBezTo>
                    <a:cubicBezTo>
                      <a:pt x="777737" y="911860"/>
                      <a:pt x="774976" y="918210"/>
                      <a:pt x="774976" y="918210"/>
                    </a:cubicBezTo>
                    <a:cubicBezTo>
                      <a:pt x="774976" y="918210"/>
                      <a:pt x="771295" y="923290"/>
                      <a:pt x="769454" y="924560"/>
                    </a:cubicBezTo>
                    <a:cubicBezTo>
                      <a:pt x="767613" y="927100"/>
                      <a:pt x="763931" y="932180"/>
                      <a:pt x="763931" y="932180"/>
                    </a:cubicBezTo>
                    <a:cubicBezTo>
                      <a:pt x="763931" y="932180"/>
                      <a:pt x="759329" y="935990"/>
                      <a:pt x="756568" y="937260"/>
                    </a:cubicBezTo>
                    <a:cubicBezTo>
                      <a:pt x="754727" y="938530"/>
                      <a:pt x="750125" y="942340"/>
                      <a:pt x="750125" y="942340"/>
                    </a:cubicBezTo>
                    <a:cubicBezTo>
                      <a:pt x="750125" y="942340"/>
                      <a:pt x="745523" y="943610"/>
                      <a:pt x="742762" y="944880"/>
                    </a:cubicBezTo>
                    <a:cubicBezTo>
                      <a:pt x="740921" y="946150"/>
                      <a:pt x="735399" y="947420"/>
                      <a:pt x="735399" y="947420"/>
                    </a:cubicBezTo>
                    <a:cubicBezTo>
                      <a:pt x="735399" y="947420"/>
                      <a:pt x="730797" y="947420"/>
                      <a:pt x="728036" y="947420"/>
                    </a:cubicBezTo>
                    <a:cubicBezTo>
                      <a:pt x="725275" y="947420"/>
                      <a:pt x="720673" y="947420"/>
                      <a:pt x="720673" y="947420"/>
                    </a:cubicBezTo>
                    <a:cubicBezTo>
                      <a:pt x="720673" y="947420"/>
                      <a:pt x="715150" y="946150"/>
                      <a:pt x="713309" y="944880"/>
                    </a:cubicBezTo>
                    <a:cubicBezTo>
                      <a:pt x="710548" y="944880"/>
                      <a:pt x="705946" y="942340"/>
                      <a:pt x="705946" y="942340"/>
                    </a:cubicBezTo>
                    <a:cubicBezTo>
                      <a:pt x="705946" y="942340"/>
                      <a:pt x="701344" y="939800"/>
                      <a:pt x="698583" y="938530"/>
                    </a:cubicBezTo>
                    <a:cubicBezTo>
                      <a:pt x="696742" y="935990"/>
                      <a:pt x="692140" y="933450"/>
                      <a:pt x="692140" y="933450"/>
                    </a:cubicBezTo>
                    <a:cubicBezTo>
                      <a:pt x="692140" y="933450"/>
                      <a:pt x="688459" y="928370"/>
                      <a:pt x="686618" y="927100"/>
                    </a:cubicBezTo>
                    <a:cubicBezTo>
                      <a:pt x="684777" y="924560"/>
                      <a:pt x="681095" y="919480"/>
                      <a:pt x="681095" y="919480"/>
                    </a:cubicBezTo>
                    <a:cubicBezTo>
                      <a:pt x="681095" y="919480"/>
                      <a:pt x="678334" y="914400"/>
                      <a:pt x="676493" y="910590"/>
                    </a:cubicBezTo>
                    <a:cubicBezTo>
                      <a:pt x="674653" y="908050"/>
                      <a:pt x="671891" y="902970"/>
                      <a:pt x="671891" y="902970"/>
                    </a:cubicBezTo>
                    <a:cubicBezTo>
                      <a:pt x="671891" y="902970"/>
                      <a:pt x="670971" y="894080"/>
                      <a:pt x="669130" y="894080"/>
                    </a:cubicBezTo>
                    <a:cubicBezTo>
                      <a:pt x="668210" y="892810"/>
                      <a:pt x="663608" y="897890"/>
                      <a:pt x="663608" y="897890"/>
                    </a:cubicBezTo>
                    <a:cubicBezTo>
                      <a:pt x="663608" y="897890"/>
                      <a:pt x="658085" y="900430"/>
                      <a:pt x="656245" y="900430"/>
                    </a:cubicBezTo>
                    <a:cubicBezTo>
                      <a:pt x="653483" y="901700"/>
                      <a:pt x="648881" y="902970"/>
                      <a:pt x="648881" y="902970"/>
                    </a:cubicBezTo>
                    <a:cubicBezTo>
                      <a:pt x="648881" y="902970"/>
                      <a:pt x="643359" y="902970"/>
                      <a:pt x="640598" y="902970"/>
                    </a:cubicBezTo>
                    <a:cubicBezTo>
                      <a:pt x="638757" y="902970"/>
                      <a:pt x="633235" y="902970"/>
                      <a:pt x="633235" y="902970"/>
                    </a:cubicBezTo>
                    <a:cubicBezTo>
                      <a:pt x="633235" y="902970"/>
                      <a:pt x="628633" y="901700"/>
                      <a:pt x="625871" y="900430"/>
                    </a:cubicBezTo>
                    <a:cubicBezTo>
                      <a:pt x="623110" y="900430"/>
                      <a:pt x="618508" y="897890"/>
                      <a:pt x="618508" y="897890"/>
                    </a:cubicBezTo>
                    <a:cubicBezTo>
                      <a:pt x="618508" y="897890"/>
                      <a:pt x="612986" y="895350"/>
                      <a:pt x="612065" y="894080"/>
                    </a:cubicBezTo>
                    <a:cubicBezTo>
                      <a:pt x="610225" y="892810"/>
                      <a:pt x="610225" y="891540"/>
                      <a:pt x="609304" y="891540"/>
                    </a:cubicBezTo>
                    <a:cubicBezTo>
                      <a:pt x="607463" y="891540"/>
                      <a:pt x="605623" y="891540"/>
                      <a:pt x="603782" y="891540"/>
                    </a:cubicBezTo>
                    <a:cubicBezTo>
                      <a:pt x="601941" y="891540"/>
                      <a:pt x="601021" y="891540"/>
                      <a:pt x="599180" y="891540"/>
                    </a:cubicBezTo>
                    <a:cubicBezTo>
                      <a:pt x="596419" y="891540"/>
                      <a:pt x="591817" y="892810"/>
                      <a:pt x="590896" y="892810"/>
                    </a:cubicBezTo>
                    <a:cubicBezTo>
                      <a:pt x="590896" y="892810"/>
                      <a:pt x="588135" y="891540"/>
                      <a:pt x="587215" y="891540"/>
                    </a:cubicBezTo>
                    <a:cubicBezTo>
                      <a:pt x="585374" y="891540"/>
                      <a:pt x="584453" y="891540"/>
                      <a:pt x="581692" y="891540"/>
                    </a:cubicBezTo>
                    <a:cubicBezTo>
                      <a:pt x="571568" y="891540"/>
                      <a:pt x="535672" y="891540"/>
                      <a:pt x="513583" y="891540"/>
                    </a:cubicBezTo>
                    <a:cubicBezTo>
                      <a:pt x="493334" y="891540"/>
                      <a:pt x="467563" y="891540"/>
                      <a:pt x="452836" y="891540"/>
                    </a:cubicBezTo>
                    <a:cubicBezTo>
                      <a:pt x="443632" y="891540"/>
                      <a:pt x="430747" y="891540"/>
                      <a:pt x="430747" y="891540"/>
                    </a:cubicBezTo>
                    <a:cubicBezTo>
                      <a:pt x="430747" y="891540"/>
                      <a:pt x="425224" y="891540"/>
                      <a:pt x="423384" y="891540"/>
                    </a:cubicBezTo>
                    <a:cubicBezTo>
                      <a:pt x="420622" y="890270"/>
                      <a:pt x="416020" y="890270"/>
                      <a:pt x="416020" y="890270"/>
                    </a:cubicBezTo>
                    <a:cubicBezTo>
                      <a:pt x="416020" y="890270"/>
                      <a:pt x="411418" y="887730"/>
                      <a:pt x="408657" y="886460"/>
                    </a:cubicBezTo>
                    <a:cubicBezTo>
                      <a:pt x="406816" y="885190"/>
                      <a:pt x="402214" y="882650"/>
                      <a:pt x="402214" y="882650"/>
                    </a:cubicBezTo>
                    <a:cubicBezTo>
                      <a:pt x="402214" y="882650"/>
                      <a:pt x="401294" y="881380"/>
                      <a:pt x="401294" y="881380"/>
                    </a:cubicBezTo>
                    <a:cubicBezTo>
                      <a:pt x="398533" y="881380"/>
                      <a:pt x="388408" y="889000"/>
                      <a:pt x="381045" y="894080"/>
                    </a:cubicBezTo>
                    <a:cubicBezTo>
                      <a:pt x="371841" y="899160"/>
                      <a:pt x="348831" y="910590"/>
                      <a:pt x="348831" y="910590"/>
                    </a:cubicBezTo>
                    <a:cubicBezTo>
                      <a:pt x="348831" y="910590"/>
                      <a:pt x="344229" y="911860"/>
                      <a:pt x="342388" y="911860"/>
                    </a:cubicBezTo>
                    <a:cubicBezTo>
                      <a:pt x="340548" y="913130"/>
                      <a:pt x="336866" y="914400"/>
                      <a:pt x="335946" y="914400"/>
                    </a:cubicBezTo>
                    <a:cubicBezTo>
                      <a:pt x="335946" y="914400"/>
                      <a:pt x="332264" y="913130"/>
                      <a:pt x="329503" y="913130"/>
                    </a:cubicBezTo>
                    <a:cubicBezTo>
                      <a:pt x="327662" y="913130"/>
                      <a:pt x="323981" y="913130"/>
                      <a:pt x="323981" y="913130"/>
                    </a:cubicBezTo>
                    <a:cubicBezTo>
                      <a:pt x="323060" y="913130"/>
                      <a:pt x="319379" y="911860"/>
                      <a:pt x="317538" y="910590"/>
                    </a:cubicBezTo>
                    <a:cubicBezTo>
                      <a:pt x="315697" y="909320"/>
                      <a:pt x="311095" y="908050"/>
                      <a:pt x="311095" y="908050"/>
                    </a:cubicBezTo>
                    <a:cubicBezTo>
                      <a:pt x="311095" y="908050"/>
                      <a:pt x="307413" y="905510"/>
                      <a:pt x="305573" y="904240"/>
                    </a:cubicBezTo>
                    <a:cubicBezTo>
                      <a:pt x="303732" y="901700"/>
                      <a:pt x="300050" y="899160"/>
                      <a:pt x="300050" y="899160"/>
                    </a:cubicBezTo>
                    <a:cubicBezTo>
                      <a:pt x="300050" y="899160"/>
                      <a:pt x="297289" y="895350"/>
                      <a:pt x="295448" y="892810"/>
                    </a:cubicBezTo>
                    <a:cubicBezTo>
                      <a:pt x="294528" y="891540"/>
                      <a:pt x="290846" y="886460"/>
                      <a:pt x="290846" y="886460"/>
                    </a:cubicBezTo>
                    <a:cubicBezTo>
                      <a:pt x="290846" y="886460"/>
                      <a:pt x="289005" y="881380"/>
                      <a:pt x="288085" y="878840"/>
                    </a:cubicBezTo>
                    <a:cubicBezTo>
                      <a:pt x="286244" y="877570"/>
                      <a:pt x="284403" y="872490"/>
                      <a:pt x="284403" y="872490"/>
                    </a:cubicBezTo>
                    <a:cubicBezTo>
                      <a:pt x="284403" y="872490"/>
                      <a:pt x="283483" y="866140"/>
                      <a:pt x="282563" y="863600"/>
                    </a:cubicBezTo>
                    <a:cubicBezTo>
                      <a:pt x="281642" y="861060"/>
                      <a:pt x="280722" y="854710"/>
                      <a:pt x="280722" y="854710"/>
                    </a:cubicBezTo>
                    <a:cubicBezTo>
                      <a:pt x="280722" y="854710"/>
                      <a:pt x="279801" y="849630"/>
                      <a:pt x="279801" y="845820"/>
                    </a:cubicBezTo>
                    <a:cubicBezTo>
                      <a:pt x="279801" y="843280"/>
                      <a:pt x="279801" y="838200"/>
                      <a:pt x="279801" y="838200"/>
                    </a:cubicBezTo>
                    <a:cubicBezTo>
                      <a:pt x="279801" y="836930"/>
                      <a:pt x="281642" y="831850"/>
                      <a:pt x="280722" y="829310"/>
                    </a:cubicBezTo>
                    <a:cubicBezTo>
                      <a:pt x="277040" y="822960"/>
                      <a:pt x="251269" y="828040"/>
                      <a:pt x="232861" y="826770"/>
                    </a:cubicBezTo>
                    <a:cubicBezTo>
                      <a:pt x="208010" y="825500"/>
                      <a:pt x="171194" y="820420"/>
                      <a:pt x="144503" y="816610"/>
                    </a:cubicBezTo>
                    <a:cubicBezTo>
                      <a:pt x="122413" y="814070"/>
                      <a:pt x="104005" y="817880"/>
                      <a:pt x="82836" y="806450"/>
                    </a:cubicBezTo>
                    <a:cubicBezTo>
                      <a:pt x="56144" y="792480"/>
                      <a:pt x="0" y="723900"/>
                      <a:pt x="0" y="723900"/>
                    </a:cubicBezTo>
                  </a:path>
                </a:pathLst>
              </a:custGeom>
              <a:solidFill>
                <a:srgbClr val="3E3E80"/>
              </a:solidFill>
              <a:ln cap="sq">
                <a:noFill/>
                <a:prstDash val="solid"/>
                <a:miter/>
              </a:ln>
            </p:spPr>
            <p:txBody>
              <a:bodyPr/>
              <a:lstStyle/>
              <a:p>
                <a:endParaRPr lang="en-GB"/>
              </a:p>
            </p:txBody>
          </p:sp>
        </p:grpSp>
        <p:grpSp>
          <p:nvGrpSpPr>
            <p:cNvPr id="109" name="Group 63">
              <a:extLst>
                <a:ext uri="{FF2B5EF4-FFF2-40B4-BE49-F238E27FC236}">
                  <a16:creationId xmlns:a16="http://schemas.microsoft.com/office/drawing/2014/main" id="{6E477A55-8F34-6DE0-7CDC-09CBD6755405}"/>
                </a:ext>
              </a:extLst>
            </p:cNvPr>
            <p:cNvGrpSpPr/>
            <p:nvPr/>
          </p:nvGrpSpPr>
          <p:grpSpPr>
            <a:xfrm>
              <a:off x="0" y="8009"/>
              <a:ext cx="649478" cy="720854"/>
              <a:chOff x="0" y="0"/>
              <a:chExt cx="926842" cy="1028700"/>
            </a:xfrm>
          </p:grpSpPr>
          <p:sp>
            <p:nvSpPr>
              <p:cNvPr id="110" name="Freeform 64">
                <a:extLst>
                  <a:ext uri="{FF2B5EF4-FFF2-40B4-BE49-F238E27FC236}">
                    <a16:creationId xmlns:a16="http://schemas.microsoft.com/office/drawing/2014/main" id="{FC842544-14A2-4944-5223-88AEAE55D37D}"/>
                  </a:ext>
                </a:extLst>
              </p:cNvPr>
              <p:cNvSpPr/>
              <p:nvPr/>
            </p:nvSpPr>
            <p:spPr>
              <a:xfrm>
                <a:off x="36816" y="39370"/>
                <a:ext cx="859653" cy="947420"/>
              </a:xfrm>
              <a:custGeom>
                <a:avLst/>
                <a:gdLst/>
                <a:ahLst/>
                <a:cxnLst/>
                <a:rect l="l" t="t" r="r" b="b"/>
                <a:pathLst>
                  <a:path w="859653" h="947420">
                    <a:moveTo>
                      <a:pt x="0" y="436880"/>
                    </a:moveTo>
                    <a:cubicBezTo>
                      <a:pt x="13806" y="372110"/>
                      <a:pt x="12886" y="368300"/>
                      <a:pt x="12886" y="368300"/>
                    </a:cubicBezTo>
                    <a:cubicBezTo>
                      <a:pt x="12886" y="368300"/>
                      <a:pt x="11965" y="361950"/>
                      <a:pt x="11965" y="358140"/>
                    </a:cubicBezTo>
                    <a:cubicBezTo>
                      <a:pt x="11965" y="354330"/>
                      <a:pt x="11965" y="350520"/>
                      <a:pt x="11965" y="346710"/>
                    </a:cubicBezTo>
                    <a:cubicBezTo>
                      <a:pt x="11965" y="344170"/>
                      <a:pt x="11965" y="342900"/>
                      <a:pt x="12886" y="339090"/>
                    </a:cubicBezTo>
                    <a:cubicBezTo>
                      <a:pt x="14726" y="323850"/>
                      <a:pt x="26692" y="273050"/>
                      <a:pt x="38657" y="250190"/>
                    </a:cubicBezTo>
                    <a:cubicBezTo>
                      <a:pt x="47861" y="229870"/>
                      <a:pt x="69950" y="212090"/>
                      <a:pt x="73632" y="204470"/>
                    </a:cubicBezTo>
                    <a:cubicBezTo>
                      <a:pt x="74552" y="201930"/>
                      <a:pt x="73632" y="201930"/>
                      <a:pt x="74552" y="199390"/>
                    </a:cubicBezTo>
                    <a:cubicBezTo>
                      <a:pt x="75473" y="198120"/>
                      <a:pt x="77314" y="194310"/>
                      <a:pt x="78234" y="191770"/>
                    </a:cubicBezTo>
                    <a:cubicBezTo>
                      <a:pt x="79154" y="189230"/>
                      <a:pt x="80075" y="185420"/>
                      <a:pt x="80995" y="184150"/>
                    </a:cubicBezTo>
                    <a:cubicBezTo>
                      <a:pt x="81916" y="181610"/>
                      <a:pt x="82836" y="181610"/>
                      <a:pt x="83756" y="180340"/>
                    </a:cubicBezTo>
                    <a:cubicBezTo>
                      <a:pt x="84677" y="179070"/>
                      <a:pt x="85597" y="177800"/>
                      <a:pt x="85597" y="177800"/>
                    </a:cubicBezTo>
                    <a:cubicBezTo>
                      <a:pt x="85597" y="177800"/>
                      <a:pt x="85597" y="176530"/>
                      <a:pt x="85597" y="176530"/>
                    </a:cubicBezTo>
                    <a:cubicBezTo>
                      <a:pt x="86517" y="176530"/>
                      <a:pt x="86517" y="175260"/>
                      <a:pt x="87438" y="175260"/>
                    </a:cubicBezTo>
                    <a:cubicBezTo>
                      <a:pt x="88358" y="173990"/>
                      <a:pt x="90199" y="171450"/>
                      <a:pt x="91119" y="170180"/>
                    </a:cubicBezTo>
                    <a:cubicBezTo>
                      <a:pt x="92960" y="168910"/>
                      <a:pt x="93881" y="166370"/>
                      <a:pt x="95721" y="165100"/>
                    </a:cubicBezTo>
                    <a:cubicBezTo>
                      <a:pt x="95721" y="165100"/>
                      <a:pt x="96642" y="163830"/>
                      <a:pt x="96642" y="163830"/>
                    </a:cubicBezTo>
                    <a:cubicBezTo>
                      <a:pt x="96642" y="163830"/>
                      <a:pt x="97562" y="163830"/>
                      <a:pt x="97562" y="163830"/>
                    </a:cubicBezTo>
                    <a:cubicBezTo>
                      <a:pt x="97562" y="162560"/>
                      <a:pt x="100323" y="161290"/>
                      <a:pt x="100323" y="161290"/>
                    </a:cubicBezTo>
                    <a:cubicBezTo>
                      <a:pt x="100323" y="161290"/>
                      <a:pt x="100323" y="161290"/>
                      <a:pt x="101244" y="160020"/>
                    </a:cubicBezTo>
                    <a:cubicBezTo>
                      <a:pt x="103085" y="157480"/>
                      <a:pt x="116891" y="121920"/>
                      <a:pt x="127935" y="104140"/>
                    </a:cubicBezTo>
                    <a:cubicBezTo>
                      <a:pt x="139901" y="85090"/>
                      <a:pt x="153707" y="62230"/>
                      <a:pt x="170274" y="48260"/>
                    </a:cubicBezTo>
                    <a:cubicBezTo>
                      <a:pt x="188682" y="34290"/>
                      <a:pt x="214453" y="27940"/>
                      <a:pt x="235622" y="22860"/>
                    </a:cubicBezTo>
                    <a:cubicBezTo>
                      <a:pt x="254951" y="17780"/>
                      <a:pt x="273359" y="17780"/>
                      <a:pt x="293607" y="16510"/>
                    </a:cubicBezTo>
                    <a:cubicBezTo>
                      <a:pt x="314777" y="16510"/>
                      <a:pt x="336866" y="17780"/>
                      <a:pt x="358035" y="16510"/>
                    </a:cubicBezTo>
                    <a:cubicBezTo>
                      <a:pt x="379204" y="15240"/>
                      <a:pt x="399453" y="12700"/>
                      <a:pt x="418782" y="11430"/>
                    </a:cubicBezTo>
                    <a:cubicBezTo>
                      <a:pt x="438110" y="11430"/>
                      <a:pt x="456518" y="11430"/>
                      <a:pt x="476767" y="11430"/>
                    </a:cubicBezTo>
                    <a:cubicBezTo>
                      <a:pt x="498856" y="11430"/>
                      <a:pt x="523707" y="11430"/>
                      <a:pt x="546717" y="11430"/>
                    </a:cubicBezTo>
                    <a:cubicBezTo>
                      <a:pt x="568807" y="11430"/>
                      <a:pt x="591817" y="11430"/>
                      <a:pt x="612986" y="11430"/>
                    </a:cubicBezTo>
                    <a:cubicBezTo>
                      <a:pt x="632314" y="11430"/>
                      <a:pt x="649802" y="11430"/>
                      <a:pt x="669130" y="11430"/>
                    </a:cubicBezTo>
                    <a:cubicBezTo>
                      <a:pt x="688459" y="11430"/>
                      <a:pt x="706867" y="11430"/>
                      <a:pt x="728036" y="11430"/>
                    </a:cubicBezTo>
                    <a:cubicBezTo>
                      <a:pt x="751046" y="12700"/>
                      <a:pt x="780499" y="0"/>
                      <a:pt x="800747" y="12700"/>
                    </a:cubicBezTo>
                    <a:cubicBezTo>
                      <a:pt x="821916" y="27940"/>
                      <a:pt x="844926" y="67310"/>
                      <a:pt x="852290" y="99060"/>
                    </a:cubicBezTo>
                    <a:cubicBezTo>
                      <a:pt x="859653" y="128270"/>
                      <a:pt x="850449" y="162560"/>
                      <a:pt x="848608" y="194310"/>
                    </a:cubicBezTo>
                    <a:cubicBezTo>
                      <a:pt x="845847" y="226060"/>
                      <a:pt x="843086" y="256540"/>
                      <a:pt x="841245" y="287020"/>
                    </a:cubicBezTo>
                    <a:cubicBezTo>
                      <a:pt x="838484" y="318770"/>
                      <a:pt x="836643" y="350520"/>
                      <a:pt x="836643" y="383540"/>
                    </a:cubicBezTo>
                    <a:cubicBezTo>
                      <a:pt x="834802" y="417830"/>
                      <a:pt x="837563" y="454660"/>
                      <a:pt x="835723" y="487680"/>
                    </a:cubicBezTo>
                    <a:cubicBezTo>
                      <a:pt x="832961" y="516890"/>
                      <a:pt x="825598" y="541020"/>
                      <a:pt x="823757" y="568960"/>
                    </a:cubicBezTo>
                    <a:cubicBezTo>
                      <a:pt x="820996" y="598170"/>
                      <a:pt x="822837" y="627380"/>
                      <a:pt x="821916" y="656590"/>
                    </a:cubicBezTo>
                    <a:cubicBezTo>
                      <a:pt x="821916" y="685800"/>
                      <a:pt x="821916" y="715010"/>
                      <a:pt x="821916" y="742950"/>
                    </a:cubicBezTo>
                    <a:cubicBezTo>
                      <a:pt x="821916" y="769620"/>
                      <a:pt x="826519" y="793750"/>
                      <a:pt x="821916" y="821690"/>
                    </a:cubicBezTo>
                    <a:cubicBezTo>
                      <a:pt x="816394" y="855980"/>
                      <a:pt x="802588" y="910590"/>
                      <a:pt x="781419" y="929640"/>
                    </a:cubicBezTo>
                    <a:cubicBezTo>
                      <a:pt x="762091" y="947420"/>
                      <a:pt x="729877" y="938530"/>
                      <a:pt x="703185" y="938530"/>
                    </a:cubicBezTo>
                    <a:cubicBezTo>
                      <a:pt x="675573" y="937260"/>
                      <a:pt x="643359" y="927100"/>
                      <a:pt x="616667" y="924560"/>
                    </a:cubicBezTo>
                    <a:cubicBezTo>
                      <a:pt x="593657" y="922020"/>
                      <a:pt x="574329" y="922020"/>
                      <a:pt x="551319" y="920750"/>
                    </a:cubicBezTo>
                    <a:cubicBezTo>
                      <a:pt x="524628" y="919480"/>
                      <a:pt x="493334" y="919480"/>
                      <a:pt x="466642" y="919480"/>
                    </a:cubicBezTo>
                    <a:cubicBezTo>
                      <a:pt x="444553" y="919480"/>
                      <a:pt x="425224" y="919480"/>
                      <a:pt x="403135" y="919480"/>
                    </a:cubicBezTo>
                    <a:cubicBezTo>
                      <a:pt x="380125" y="919480"/>
                      <a:pt x="355274" y="919480"/>
                      <a:pt x="331344" y="919480"/>
                    </a:cubicBezTo>
                    <a:cubicBezTo>
                      <a:pt x="304652" y="919480"/>
                      <a:pt x="277040" y="919480"/>
                      <a:pt x="251269" y="919480"/>
                    </a:cubicBezTo>
                    <a:cubicBezTo>
                      <a:pt x="225498" y="918210"/>
                      <a:pt x="200647" y="923290"/>
                      <a:pt x="174876" y="915670"/>
                    </a:cubicBezTo>
                    <a:cubicBezTo>
                      <a:pt x="146343" y="906780"/>
                      <a:pt x="97562" y="866140"/>
                      <a:pt x="88358" y="866140"/>
                    </a:cubicBezTo>
                    <a:cubicBezTo>
                      <a:pt x="86517" y="866140"/>
                      <a:pt x="86517" y="868680"/>
                      <a:pt x="84677" y="868680"/>
                    </a:cubicBezTo>
                    <a:cubicBezTo>
                      <a:pt x="81916" y="869950"/>
                      <a:pt x="76393" y="872490"/>
                      <a:pt x="71791" y="873760"/>
                    </a:cubicBezTo>
                    <a:cubicBezTo>
                      <a:pt x="67189" y="873760"/>
                      <a:pt x="62587" y="873760"/>
                      <a:pt x="57985" y="873760"/>
                    </a:cubicBezTo>
                    <a:cubicBezTo>
                      <a:pt x="53383" y="872490"/>
                      <a:pt x="48781" y="871220"/>
                      <a:pt x="45100" y="868680"/>
                    </a:cubicBezTo>
                    <a:cubicBezTo>
                      <a:pt x="40498" y="867410"/>
                      <a:pt x="36816" y="863600"/>
                      <a:pt x="33134" y="859790"/>
                    </a:cubicBezTo>
                    <a:cubicBezTo>
                      <a:pt x="29453" y="857250"/>
                      <a:pt x="25771" y="852170"/>
                      <a:pt x="23010" y="848360"/>
                    </a:cubicBezTo>
                    <a:cubicBezTo>
                      <a:pt x="20249" y="843280"/>
                      <a:pt x="17488" y="838200"/>
                      <a:pt x="14726" y="831850"/>
                    </a:cubicBezTo>
                    <a:cubicBezTo>
                      <a:pt x="12886" y="826770"/>
                      <a:pt x="11045" y="820420"/>
                      <a:pt x="10124" y="815340"/>
                    </a:cubicBezTo>
                    <a:cubicBezTo>
                      <a:pt x="9204" y="808990"/>
                      <a:pt x="8284" y="796290"/>
                      <a:pt x="8284" y="796290"/>
                    </a:cubicBezTo>
                    <a:cubicBezTo>
                      <a:pt x="8284" y="796290"/>
                      <a:pt x="8284" y="775970"/>
                      <a:pt x="8284" y="762000"/>
                    </a:cubicBezTo>
                    <a:cubicBezTo>
                      <a:pt x="7363" y="739140"/>
                      <a:pt x="4602" y="704850"/>
                      <a:pt x="3682" y="676910"/>
                    </a:cubicBezTo>
                    <a:cubicBezTo>
                      <a:pt x="2761" y="651510"/>
                      <a:pt x="2761" y="626110"/>
                      <a:pt x="1841" y="599440"/>
                    </a:cubicBezTo>
                    <a:cubicBezTo>
                      <a:pt x="1841" y="572770"/>
                      <a:pt x="920" y="544830"/>
                      <a:pt x="920" y="518160"/>
                    </a:cubicBezTo>
                    <a:cubicBezTo>
                      <a:pt x="920" y="490220"/>
                      <a:pt x="0" y="436880"/>
                      <a:pt x="0" y="436880"/>
                    </a:cubicBezTo>
                    <a:moveTo>
                      <a:pt x="343309" y="408940"/>
                    </a:moveTo>
                    <a:cubicBezTo>
                      <a:pt x="344229" y="414020"/>
                      <a:pt x="350672" y="406400"/>
                      <a:pt x="349752" y="406400"/>
                    </a:cubicBezTo>
                    <a:cubicBezTo>
                      <a:pt x="349752" y="405130"/>
                      <a:pt x="343309" y="408940"/>
                      <a:pt x="343309" y="408940"/>
                    </a:cubicBezTo>
                  </a:path>
                </a:pathLst>
              </a:custGeom>
              <a:solidFill>
                <a:srgbClr val="3E3E80"/>
              </a:solidFill>
              <a:ln cap="sq">
                <a:noFill/>
                <a:prstDash val="solid"/>
                <a:miter/>
              </a:ln>
            </p:spPr>
            <p:txBody>
              <a:bodyPr/>
              <a:lstStyle/>
              <a:p>
                <a:endParaRPr lang="en-GB"/>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2594667" y="4082826"/>
            <a:ext cx="12696994" cy="6031072"/>
          </a:xfrm>
          <a:custGeom>
            <a:avLst/>
            <a:gdLst/>
            <a:ahLst/>
            <a:cxnLst/>
            <a:rect l="l" t="t" r="r" b="b"/>
            <a:pathLst>
              <a:path w="12696994" h="6031072">
                <a:moveTo>
                  <a:pt x="0" y="0"/>
                </a:moveTo>
                <a:lnTo>
                  <a:pt x="12696993" y="0"/>
                </a:lnTo>
                <a:lnTo>
                  <a:pt x="12696993" y="6031072"/>
                </a:lnTo>
                <a:lnTo>
                  <a:pt x="0" y="6031072"/>
                </a:lnTo>
                <a:lnTo>
                  <a:pt x="0" y="0"/>
                </a:lnTo>
                <a:close/>
              </a:path>
            </a:pathLst>
          </a:custGeom>
          <a:blipFill>
            <a:blip r:embed="rId4"/>
            <a:stretch>
              <a:fillRect/>
            </a:stretch>
          </a:blipFill>
        </p:spPr>
        <p:txBody>
          <a:bodyPr/>
          <a:lstStyle/>
          <a:p>
            <a:endParaRPr lang="en-GB"/>
          </a:p>
        </p:txBody>
      </p:sp>
      <p:sp>
        <p:nvSpPr>
          <p:cNvPr id="10" name="Freeform 10"/>
          <p:cNvSpPr/>
          <p:nvPr/>
        </p:nvSpPr>
        <p:spPr>
          <a:xfrm>
            <a:off x="0" y="7305112"/>
            <a:ext cx="3849012" cy="3849012"/>
          </a:xfrm>
          <a:custGeom>
            <a:avLst/>
            <a:gdLst/>
            <a:ahLst/>
            <a:cxnLst/>
            <a:rect l="l" t="t" r="r" b="b"/>
            <a:pathLst>
              <a:path w="3849012" h="3849012">
                <a:moveTo>
                  <a:pt x="0" y="0"/>
                </a:moveTo>
                <a:lnTo>
                  <a:pt x="3849012" y="0"/>
                </a:lnTo>
                <a:lnTo>
                  <a:pt x="3849012" y="3849011"/>
                </a:lnTo>
                <a:lnTo>
                  <a:pt x="0" y="3849011"/>
                </a:lnTo>
                <a:lnTo>
                  <a:pt x="0" y="0"/>
                </a:lnTo>
                <a:close/>
              </a:path>
            </a:pathLst>
          </a:custGeom>
          <a:blipFill>
            <a:blip r:embed="rId5"/>
            <a:stretch>
              <a:fillRect/>
            </a:stretch>
          </a:blipFill>
        </p:spPr>
        <p:txBody>
          <a:bodyPr/>
          <a:lstStyle/>
          <a:p>
            <a:endParaRPr lang="en-GB"/>
          </a:p>
        </p:txBody>
      </p:sp>
      <p:grpSp>
        <p:nvGrpSpPr>
          <p:cNvPr id="11" name="Group 11"/>
          <p:cNvGrpSpPr/>
          <p:nvPr/>
        </p:nvGrpSpPr>
        <p:grpSpPr>
          <a:xfrm>
            <a:off x="0" y="651219"/>
            <a:ext cx="18775720" cy="1250020"/>
            <a:chOff x="0" y="0"/>
            <a:chExt cx="7425681" cy="494375"/>
          </a:xfrm>
        </p:grpSpPr>
        <p:sp>
          <p:nvSpPr>
            <p:cNvPr id="12" name="Freeform 12"/>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3" name="TextBox 13"/>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4" name="Freeform 14"/>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5" name="Group 15"/>
          <p:cNvGrpSpPr/>
          <p:nvPr/>
        </p:nvGrpSpPr>
        <p:grpSpPr>
          <a:xfrm>
            <a:off x="14825197" y="774402"/>
            <a:ext cx="3380439" cy="2856090"/>
            <a:chOff x="0" y="0"/>
            <a:chExt cx="4507252" cy="3808120"/>
          </a:xfrm>
        </p:grpSpPr>
        <p:sp>
          <p:nvSpPr>
            <p:cNvPr id="16" name="Freeform 16"/>
            <p:cNvSpPr/>
            <p:nvPr/>
          </p:nvSpPr>
          <p:spPr>
            <a:xfrm>
              <a:off x="0" y="0"/>
              <a:ext cx="3808120" cy="3808120"/>
            </a:xfrm>
            <a:custGeom>
              <a:avLst/>
              <a:gdLst/>
              <a:ahLst/>
              <a:cxnLst/>
              <a:rect l="l" t="t" r="r" b="b"/>
              <a:pathLst>
                <a:path w="3808120" h="3808120">
                  <a:moveTo>
                    <a:pt x="0" y="0"/>
                  </a:moveTo>
                  <a:lnTo>
                    <a:pt x="3808120" y="0"/>
                  </a:lnTo>
                  <a:lnTo>
                    <a:pt x="3808120" y="3808120"/>
                  </a:lnTo>
                  <a:lnTo>
                    <a:pt x="0" y="3808120"/>
                  </a:lnTo>
                  <a:lnTo>
                    <a:pt x="0" y="0"/>
                  </a:lnTo>
                  <a:close/>
                </a:path>
              </a:pathLst>
            </a:custGeom>
            <a:blipFill>
              <a:blip r:embed="rId5"/>
              <a:stretch>
                <a:fillRect/>
              </a:stretch>
            </a:blipFill>
          </p:spPr>
          <p:txBody>
            <a:bodyPr/>
            <a:lstStyle/>
            <a:p>
              <a:endParaRPr lang="en-GB"/>
            </a:p>
          </p:txBody>
        </p:sp>
        <p:sp>
          <p:nvSpPr>
            <p:cNvPr id="17" name="Freeform 17"/>
            <p:cNvSpPr/>
            <p:nvPr/>
          </p:nvSpPr>
          <p:spPr>
            <a:xfrm>
              <a:off x="742066" y="98349"/>
              <a:ext cx="3765186" cy="2593272"/>
            </a:xfrm>
            <a:custGeom>
              <a:avLst/>
              <a:gdLst/>
              <a:ahLst/>
              <a:cxnLst/>
              <a:rect l="l" t="t" r="r" b="b"/>
              <a:pathLst>
                <a:path w="3765186" h="2593272">
                  <a:moveTo>
                    <a:pt x="0" y="0"/>
                  </a:moveTo>
                  <a:lnTo>
                    <a:pt x="3765186" y="0"/>
                  </a:lnTo>
                  <a:lnTo>
                    <a:pt x="3765186" y="2593272"/>
                  </a:lnTo>
                  <a:lnTo>
                    <a:pt x="0" y="259327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grpSp>
      <p:sp>
        <p:nvSpPr>
          <p:cNvPr id="18" name="Freeform 18"/>
          <p:cNvSpPr/>
          <p:nvPr/>
        </p:nvSpPr>
        <p:spPr>
          <a:xfrm>
            <a:off x="198205" y="8056743"/>
            <a:ext cx="2075314" cy="2057155"/>
          </a:xfrm>
          <a:custGeom>
            <a:avLst/>
            <a:gdLst/>
            <a:ahLst/>
            <a:cxnLst/>
            <a:rect l="l" t="t" r="r" b="b"/>
            <a:pathLst>
              <a:path w="2075314" h="2057155">
                <a:moveTo>
                  <a:pt x="0" y="0"/>
                </a:moveTo>
                <a:lnTo>
                  <a:pt x="2075314" y="0"/>
                </a:lnTo>
                <a:lnTo>
                  <a:pt x="2075314" y="2057155"/>
                </a:lnTo>
                <a:lnTo>
                  <a:pt x="0" y="205715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19"/>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20" name="Freeform 2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9"/>
            <a:stretch>
              <a:fillRect l="-21116" r="-19874" b="-67942"/>
            </a:stretch>
          </a:blipFill>
        </p:spPr>
        <p:txBody>
          <a:bodyPr/>
          <a:lstStyle/>
          <a:p>
            <a:endParaRPr lang="en-GB"/>
          </a:p>
        </p:txBody>
      </p:sp>
      <p:sp>
        <p:nvSpPr>
          <p:cNvPr id="21" name="TextBox 2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22" name="Freeform 22"/>
          <p:cNvSpPr/>
          <p:nvPr/>
        </p:nvSpPr>
        <p:spPr>
          <a:xfrm>
            <a:off x="14044896" y="3283288"/>
            <a:ext cx="2250652" cy="1656226"/>
          </a:xfrm>
          <a:custGeom>
            <a:avLst/>
            <a:gdLst/>
            <a:ahLst/>
            <a:cxnLst/>
            <a:rect l="l" t="t" r="r" b="b"/>
            <a:pathLst>
              <a:path w="2250652" h="1656226">
                <a:moveTo>
                  <a:pt x="0" y="0"/>
                </a:moveTo>
                <a:lnTo>
                  <a:pt x="2250652" y="0"/>
                </a:lnTo>
                <a:lnTo>
                  <a:pt x="2250652" y="1656226"/>
                </a:lnTo>
                <a:lnTo>
                  <a:pt x="0" y="1656226"/>
                </a:lnTo>
                <a:lnTo>
                  <a:pt x="0" y="0"/>
                </a:lnTo>
                <a:close/>
              </a:path>
            </a:pathLst>
          </a:custGeom>
          <a:blipFill>
            <a:blip r:embed="rId10"/>
            <a:stretch>
              <a:fillRect l="-175911" t="-49040" r="-45275" b="-101260"/>
            </a:stretch>
          </a:blipFill>
        </p:spPr>
        <p:txBody>
          <a:bodyPr/>
          <a:lstStyle/>
          <a:p>
            <a:endParaRPr lang="en-GB"/>
          </a:p>
        </p:txBody>
      </p:sp>
      <p:sp>
        <p:nvSpPr>
          <p:cNvPr id="23" name="TextBox 23"/>
          <p:cNvSpPr txBox="1"/>
          <p:nvPr/>
        </p:nvSpPr>
        <p:spPr>
          <a:xfrm>
            <a:off x="1862824" y="2135772"/>
            <a:ext cx="14432724" cy="1780540"/>
          </a:xfrm>
          <a:prstGeom prst="rect">
            <a:avLst/>
          </a:prstGeom>
        </p:spPr>
        <p:txBody>
          <a:bodyPr lIns="0" tIns="0" rIns="0" bIns="0" rtlCol="0" anchor="t">
            <a:spAutoFit/>
          </a:bodyPr>
          <a:lstStyle/>
          <a:p>
            <a:pPr algn="ctr">
              <a:lnSpc>
                <a:spcPts val="4759"/>
              </a:lnSpc>
            </a:pPr>
            <a:r>
              <a:rPr lang="en-US" sz="3399" b="1">
                <a:solidFill>
                  <a:srgbClr val="000000"/>
                </a:solidFill>
                <a:latin typeface="Montserrat Classic Bold"/>
                <a:ea typeface="Montserrat Classic Bold"/>
                <a:cs typeface="Montserrat Classic Bold"/>
                <a:sym typeface="Montserrat Classic Bold"/>
              </a:rPr>
              <a:t>Task:</a:t>
            </a:r>
          </a:p>
          <a:p>
            <a:pPr algn="ctr">
              <a:lnSpc>
                <a:spcPts val="4759"/>
              </a:lnSpc>
              <a:spcBef>
                <a:spcPct val="0"/>
              </a:spcBef>
            </a:pPr>
            <a:r>
              <a:rPr lang="en-US" sz="3399">
                <a:solidFill>
                  <a:srgbClr val="000000"/>
                </a:solidFill>
                <a:latin typeface="Montserrat Classic"/>
                <a:ea typeface="Montserrat Classic"/>
                <a:cs typeface="Montserrat Classic"/>
                <a:sym typeface="Montserrat Classic"/>
              </a:rPr>
              <a:t>On your worksheet colour coordinate the statements into human causes and natural causes of climate change </a:t>
            </a:r>
          </a:p>
        </p:txBody>
      </p:sp>
      <p:sp>
        <p:nvSpPr>
          <p:cNvPr id="24" name="TextBox 24"/>
          <p:cNvSpPr txBox="1"/>
          <p:nvPr/>
        </p:nvSpPr>
        <p:spPr>
          <a:xfrm>
            <a:off x="17025154" y="190500"/>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0" y="7305112"/>
            <a:ext cx="3849012" cy="3849012"/>
          </a:xfrm>
          <a:custGeom>
            <a:avLst/>
            <a:gdLst/>
            <a:ahLst/>
            <a:cxnLst/>
            <a:rect l="l" t="t" r="r" b="b"/>
            <a:pathLst>
              <a:path w="3849012" h="3849012">
                <a:moveTo>
                  <a:pt x="0" y="0"/>
                </a:moveTo>
                <a:lnTo>
                  <a:pt x="3849012" y="0"/>
                </a:lnTo>
                <a:lnTo>
                  <a:pt x="3849012" y="3849011"/>
                </a:lnTo>
                <a:lnTo>
                  <a:pt x="0" y="3849011"/>
                </a:lnTo>
                <a:lnTo>
                  <a:pt x="0" y="0"/>
                </a:lnTo>
                <a:close/>
              </a:path>
            </a:pathLst>
          </a:custGeom>
          <a:blipFill>
            <a:blip r:embed="rId4"/>
            <a:stretch>
              <a:fillRect/>
            </a:stretch>
          </a:blipFill>
        </p:spPr>
        <p:txBody>
          <a:bodyPr/>
          <a:lstStyle/>
          <a:p>
            <a:endParaRPr lang="en-GB"/>
          </a:p>
        </p:txBody>
      </p:sp>
      <p:grpSp>
        <p:nvGrpSpPr>
          <p:cNvPr id="10" name="Group 10"/>
          <p:cNvGrpSpPr/>
          <p:nvPr/>
        </p:nvGrpSpPr>
        <p:grpSpPr>
          <a:xfrm>
            <a:off x="0" y="651219"/>
            <a:ext cx="18775720" cy="1250020"/>
            <a:chOff x="0" y="0"/>
            <a:chExt cx="7425681" cy="494375"/>
          </a:xfrm>
        </p:grpSpPr>
        <p:sp>
          <p:nvSpPr>
            <p:cNvPr id="11" name="Freeform 11"/>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2" name="TextBox 12"/>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3" name="Freeform 13"/>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4" name="Group 14"/>
          <p:cNvGrpSpPr/>
          <p:nvPr/>
        </p:nvGrpSpPr>
        <p:grpSpPr>
          <a:xfrm>
            <a:off x="14825197" y="774402"/>
            <a:ext cx="3380439" cy="2856090"/>
            <a:chOff x="0" y="0"/>
            <a:chExt cx="4507252" cy="3808120"/>
          </a:xfrm>
        </p:grpSpPr>
        <p:sp>
          <p:nvSpPr>
            <p:cNvPr id="15" name="Freeform 15"/>
            <p:cNvSpPr/>
            <p:nvPr/>
          </p:nvSpPr>
          <p:spPr>
            <a:xfrm>
              <a:off x="0" y="0"/>
              <a:ext cx="3808120" cy="3808120"/>
            </a:xfrm>
            <a:custGeom>
              <a:avLst/>
              <a:gdLst/>
              <a:ahLst/>
              <a:cxnLst/>
              <a:rect l="l" t="t" r="r" b="b"/>
              <a:pathLst>
                <a:path w="3808120" h="3808120">
                  <a:moveTo>
                    <a:pt x="0" y="0"/>
                  </a:moveTo>
                  <a:lnTo>
                    <a:pt x="3808120" y="0"/>
                  </a:lnTo>
                  <a:lnTo>
                    <a:pt x="3808120" y="3808120"/>
                  </a:lnTo>
                  <a:lnTo>
                    <a:pt x="0" y="3808120"/>
                  </a:lnTo>
                  <a:lnTo>
                    <a:pt x="0" y="0"/>
                  </a:lnTo>
                  <a:close/>
                </a:path>
              </a:pathLst>
            </a:custGeom>
            <a:blipFill>
              <a:blip r:embed="rId4"/>
              <a:stretch>
                <a:fillRect/>
              </a:stretch>
            </a:blipFill>
          </p:spPr>
          <p:txBody>
            <a:bodyPr/>
            <a:lstStyle/>
            <a:p>
              <a:endParaRPr lang="en-GB"/>
            </a:p>
          </p:txBody>
        </p:sp>
        <p:sp>
          <p:nvSpPr>
            <p:cNvPr id="16" name="Freeform 16"/>
            <p:cNvSpPr/>
            <p:nvPr/>
          </p:nvSpPr>
          <p:spPr>
            <a:xfrm>
              <a:off x="742066" y="98349"/>
              <a:ext cx="3765186" cy="2593272"/>
            </a:xfrm>
            <a:custGeom>
              <a:avLst/>
              <a:gdLst/>
              <a:ahLst/>
              <a:cxnLst/>
              <a:rect l="l" t="t" r="r" b="b"/>
              <a:pathLst>
                <a:path w="3765186" h="2593272">
                  <a:moveTo>
                    <a:pt x="0" y="0"/>
                  </a:moveTo>
                  <a:lnTo>
                    <a:pt x="3765186" y="0"/>
                  </a:lnTo>
                  <a:lnTo>
                    <a:pt x="3765186" y="2593272"/>
                  </a:lnTo>
                  <a:lnTo>
                    <a:pt x="0" y="259327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17" name="TextBox 17"/>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61" name="TextBox 61"/>
          <p:cNvSpPr txBox="1"/>
          <p:nvPr/>
        </p:nvSpPr>
        <p:spPr>
          <a:xfrm>
            <a:off x="169926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grpSp>
        <p:nvGrpSpPr>
          <p:cNvPr id="62" name="Group 19">
            <a:extLst>
              <a:ext uri="{FF2B5EF4-FFF2-40B4-BE49-F238E27FC236}">
                <a16:creationId xmlns:a16="http://schemas.microsoft.com/office/drawing/2014/main" id="{9F042585-ABF9-D547-4F7D-113CF1432028}"/>
              </a:ext>
            </a:extLst>
          </p:cNvPr>
          <p:cNvGrpSpPr/>
          <p:nvPr/>
        </p:nvGrpSpPr>
        <p:grpSpPr>
          <a:xfrm>
            <a:off x="1176767" y="2830401"/>
            <a:ext cx="7851665" cy="6885851"/>
            <a:chOff x="0" y="0"/>
            <a:chExt cx="800935" cy="702414"/>
          </a:xfrm>
        </p:grpSpPr>
        <p:sp>
          <p:nvSpPr>
            <p:cNvPr id="63" name="Freeform 20">
              <a:extLst>
                <a:ext uri="{FF2B5EF4-FFF2-40B4-BE49-F238E27FC236}">
                  <a16:creationId xmlns:a16="http://schemas.microsoft.com/office/drawing/2014/main" id="{C66A10E4-E72E-2508-2FE6-038AA7E97884}"/>
                </a:ext>
              </a:extLst>
            </p:cNvPr>
            <p:cNvSpPr/>
            <p:nvPr/>
          </p:nvSpPr>
          <p:spPr>
            <a:xfrm>
              <a:off x="0" y="0"/>
              <a:ext cx="800935" cy="702414"/>
            </a:xfrm>
            <a:custGeom>
              <a:avLst/>
              <a:gdLst/>
              <a:ahLst/>
              <a:cxnLst/>
              <a:rect l="l" t="t" r="r" b="b"/>
              <a:pathLst>
                <a:path w="800935" h="702414">
                  <a:moveTo>
                    <a:pt x="36483" y="0"/>
                  </a:moveTo>
                  <a:lnTo>
                    <a:pt x="764452" y="0"/>
                  </a:lnTo>
                  <a:cubicBezTo>
                    <a:pt x="784601" y="0"/>
                    <a:pt x="800935" y="16334"/>
                    <a:pt x="800935" y="36483"/>
                  </a:cubicBezTo>
                  <a:lnTo>
                    <a:pt x="800935" y="665931"/>
                  </a:lnTo>
                  <a:cubicBezTo>
                    <a:pt x="800935" y="675607"/>
                    <a:pt x="797091" y="684886"/>
                    <a:pt x="790249" y="691728"/>
                  </a:cubicBezTo>
                  <a:cubicBezTo>
                    <a:pt x="783407" y="698570"/>
                    <a:pt x="774128" y="702414"/>
                    <a:pt x="764452" y="702414"/>
                  </a:cubicBezTo>
                  <a:lnTo>
                    <a:pt x="36483" y="702414"/>
                  </a:lnTo>
                  <a:cubicBezTo>
                    <a:pt x="26807" y="702414"/>
                    <a:pt x="17527" y="698570"/>
                    <a:pt x="10686" y="691728"/>
                  </a:cubicBezTo>
                  <a:cubicBezTo>
                    <a:pt x="3844" y="684886"/>
                    <a:pt x="0" y="675607"/>
                    <a:pt x="0" y="665931"/>
                  </a:cubicBezTo>
                  <a:lnTo>
                    <a:pt x="0" y="36483"/>
                  </a:lnTo>
                  <a:cubicBezTo>
                    <a:pt x="0" y="26807"/>
                    <a:pt x="3844" y="17527"/>
                    <a:pt x="10686" y="10686"/>
                  </a:cubicBezTo>
                  <a:cubicBezTo>
                    <a:pt x="17527" y="3844"/>
                    <a:pt x="26807" y="0"/>
                    <a:pt x="36483" y="0"/>
                  </a:cubicBezTo>
                  <a:close/>
                </a:path>
              </a:pathLst>
            </a:custGeom>
            <a:solidFill>
              <a:srgbClr val="FFFFFF"/>
            </a:solidFill>
            <a:ln w="38100" cap="rnd">
              <a:solidFill>
                <a:srgbClr val="84B850"/>
              </a:solidFill>
              <a:prstDash val="solid"/>
              <a:round/>
            </a:ln>
          </p:spPr>
          <p:txBody>
            <a:bodyPr/>
            <a:lstStyle/>
            <a:p>
              <a:endParaRPr lang="en-GB"/>
            </a:p>
          </p:txBody>
        </p:sp>
        <p:sp>
          <p:nvSpPr>
            <p:cNvPr id="64" name="TextBox 21">
              <a:extLst>
                <a:ext uri="{FF2B5EF4-FFF2-40B4-BE49-F238E27FC236}">
                  <a16:creationId xmlns:a16="http://schemas.microsoft.com/office/drawing/2014/main" id="{067FA504-5537-6803-E9E2-C40F0E452379}"/>
                </a:ext>
              </a:extLst>
            </p:cNvPr>
            <p:cNvSpPr txBox="1"/>
            <p:nvPr/>
          </p:nvSpPr>
          <p:spPr>
            <a:xfrm>
              <a:off x="0" y="-28575"/>
              <a:ext cx="800935" cy="730989"/>
            </a:xfrm>
            <a:prstGeom prst="rect">
              <a:avLst/>
            </a:prstGeom>
          </p:spPr>
          <p:txBody>
            <a:bodyPr lIns="178472" tIns="178472" rIns="178472" bIns="178472" rtlCol="0" anchor="ctr"/>
            <a:lstStyle/>
            <a:p>
              <a:pPr algn="ctr">
                <a:lnSpc>
                  <a:spcPts val="1648"/>
                </a:lnSpc>
              </a:pPr>
              <a:endParaRPr/>
            </a:p>
          </p:txBody>
        </p:sp>
      </p:grpSp>
      <p:grpSp>
        <p:nvGrpSpPr>
          <p:cNvPr id="65" name="Group 22">
            <a:extLst>
              <a:ext uri="{FF2B5EF4-FFF2-40B4-BE49-F238E27FC236}">
                <a16:creationId xmlns:a16="http://schemas.microsoft.com/office/drawing/2014/main" id="{639A8291-322F-E754-AA15-466DB5EC5C6F}"/>
              </a:ext>
            </a:extLst>
          </p:cNvPr>
          <p:cNvGrpSpPr/>
          <p:nvPr/>
        </p:nvGrpSpPr>
        <p:grpSpPr>
          <a:xfrm>
            <a:off x="1184455" y="3307822"/>
            <a:ext cx="7836288" cy="412711"/>
            <a:chOff x="0" y="0"/>
            <a:chExt cx="799366" cy="42100"/>
          </a:xfrm>
        </p:grpSpPr>
        <p:sp>
          <p:nvSpPr>
            <p:cNvPr id="66" name="Freeform 23">
              <a:extLst>
                <a:ext uri="{FF2B5EF4-FFF2-40B4-BE49-F238E27FC236}">
                  <a16:creationId xmlns:a16="http://schemas.microsoft.com/office/drawing/2014/main" id="{E0C0C4F3-E2D8-D059-1778-FC89F0252CA8}"/>
                </a:ext>
              </a:extLst>
            </p:cNvPr>
            <p:cNvSpPr/>
            <p:nvPr/>
          </p:nvSpPr>
          <p:spPr>
            <a:xfrm>
              <a:off x="0" y="0"/>
              <a:ext cx="799366" cy="42100"/>
            </a:xfrm>
            <a:custGeom>
              <a:avLst/>
              <a:gdLst/>
              <a:ahLst/>
              <a:cxnLst/>
              <a:rect l="l" t="t" r="r" b="b"/>
              <a:pathLst>
                <a:path w="799366" h="42100">
                  <a:moveTo>
                    <a:pt x="0" y="0"/>
                  </a:moveTo>
                  <a:lnTo>
                    <a:pt x="799366" y="0"/>
                  </a:lnTo>
                  <a:lnTo>
                    <a:pt x="799366" y="42100"/>
                  </a:lnTo>
                  <a:lnTo>
                    <a:pt x="0" y="42100"/>
                  </a:lnTo>
                  <a:close/>
                </a:path>
              </a:pathLst>
            </a:custGeom>
            <a:solidFill>
              <a:srgbClr val="84B850"/>
            </a:solidFill>
          </p:spPr>
          <p:txBody>
            <a:bodyPr/>
            <a:lstStyle/>
            <a:p>
              <a:endParaRPr lang="en-GB"/>
            </a:p>
          </p:txBody>
        </p:sp>
        <p:sp>
          <p:nvSpPr>
            <p:cNvPr id="67" name="TextBox 24">
              <a:extLst>
                <a:ext uri="{FF2B5EF4-FFF2-40B4-BE49-F238E27FC236}">
                  <a16:creationId xmlns:a16="http://schemas.microsoft.com/office/drawing/2014/main" id="{4B205DBD-0DB0-DC5D-9790-EDFB5F090589}"/>
                </a:ext>
              </a:extLst>
            </p:cNvPr>
            <p:cNvSpPr txBox="1"/>
            <p:nvPr/>
          </p:nvSpPr>
          <p:spPr>
            <a:xfrm>
              <a:off x="0" y="-28575"/>
              <a:ext cx="799366" cy="70675"/>
            </a:xfrm>
            <a:prstGeom prst="rect">
              <a:avLst/>
            </a:prstGeom>
          </p:spPr>
          <p:txBody>
            <a:bodyPr lIns="178472" tIns="178472" rIns="178472" bIns="178472" rtlCol="0" anchor="ctr"/>
            <a:lstStyle/>
            <a:p>
              <a:pPr algn="ctr">
                <a:lnSpc>
                  <a:spcPts val="1648"/>
                </a:lnSpc>
              </a:pPr>
              <a:endParaRPr/>
            </a:p>
          </p:txBody>
        </p:sp>
      </p:grpSp>
      <p:grpSp>
        <p:nvGrpSpPr>
          <p:cNvPr id="68" name="Group 25">
            <a:extLst>
              <a:ext uri="{FF2B5EF4-FFF2-40B4-BE49-F238E27FC236}">
                <a16:creationId xmlns:a16="http://schemas.microsoft.com/office/drawing/2014/main" id="{1C8C14A9-B4A7-9236-BEFD-4DC798049F2C}"/>
              </a:ext>
            </a:extLst>
          </p:cNvPr>
          <p:cNvGrpSpPr/>
          <p:nvPr/>
        </p:nvGrpSpPr>
        <p:grpSpPr>
          <a:xfrm>
            <a:off x="1545823" y="2830401"/>
            <a:ext cx="6908995" cy="497108"/>
            <a:chOff x="0" y="0"/>
            <a:chExt cx="704775" cy="50709"/>
          </a:xfrm>
        </p:grpSpPr>
        <p:sp>
          <p:nvSpPr>
            <p:cNvPr id="69" name="Freeform 26">
              <a:extLst>
                <a:ext uri="{FF2B5EF4-FFF2-40B4-BE49-F238E27FC236}">
                  <a16:creationId xmlns:a16="http://schemas.microsoft.com/office/drawing/2014/main" id="{036F957B-77A4-DC6D-EE91-DEF49FC4C71D}"/>
                </a:ext>
              </a:extLst>
            </p:cNvPr>
            <p:cNvSpPr/>
            <p:nvPr/>
          </p:nvSpPr>
          <p:spPr>
            <a:xfrm>
              <a:off x="0" y="0"/>
              <a:ext cx="704775" cy="50709"/>
            </a:xfrm>
            <a:custGeom>
              <a:avLst/>
              <a:gdLst/>
              <a:ahLst/>
              <a:cxnLst/>
              <a:rect l="l" t="t" r="r" b="b"/>
              <a:pathLst>
                <a:path w="704775" h="50709">
                  <a:moveTo>
                    <a:pt x="0" y="0"/>
                  </a:moveTo>
                  <a:lnTo>
                    <a:pt x="704775" y="0"/>
                  </a:lnTo>
                  <a:lnTo>
                    <a:pt x="704775" y="50709"/>
                  </a:lnTo>
                  <a:lnTo>
                    <a:pt x="0" y="50709"/>
                  </a:lnTo>
                  <a:close/>
                </a:path>
              </a:pathLst>
            </a:custGeom>
            <a:solidFill>
              <a:srgbClr val="84B850"/>
            </a:solidFill>
          </p:spPr>
          <p:txBody>
            <a:bodyPr/>
            <a:lstStyle/>
            <a:p>
              <a:endParaRPr lang="en-GB"/>
            </a:p>
          </p:txBody>
        </p:sp>
        <p:sp>
          <p:nvSpPr>
            <p:cNvPr id="70" name="TextBox 27">
              <a:extLst>
                <a:ext uri="{FF2B5EF4-FFF2-40B4-BE49-F238E27FC236}">
                  <a16:creationId xmlns:a16="http://schemas.microsoft.com/office/drawing/2014/main" id="{4DED20AA-0614-6509-470E-375295F5F7E5}"/>
                </a:ext>
              </a:extLst>
            </p:cNvPr>
            <p:cNvSpPr txBox="1"/>
            <p:nvPr/>
          </p:nvSpPr>
          <p:spPr>
            <a:xfrm>
              <a:off x="0" y="-28575"/>
              <a:ext cx="704775" cy="79284"/>
            </a:xfrm>
            <a:prstGeom prst="rect">
              <a:avLst/>
            </a:prstGeom>
          </p:spPr>
          <p:txBody>
            <a:bodyPr lIns="178472" tIns="178472" rIns="178472" bIns="178472" rtlCol="0" anchor="ctr"/>
            <a:lstStyle/>
            <a:p>
              <a:pPr algn="ctr">
                <a:lnSpc>
                  <a:spcPts val="1648"/>
                </a:lnSpc>
              </a:pPr>
              <a:endParaRPr/>
            </a:p>
          </p:txBody>
        </p:sp>
      </p:grpSp>
      <p:sp>
        <p:nvSpPr>
          <p:cNvPr id="37" name="Freeform 37"/>
          <p:cNvSpPr/>
          <p:nvPr/>
        </p:nvSpPr>
        <p:spPr>
          <a:xfrm>
            <a:off x="198205" y="8056743"/>
            <a:ext cx="2075314" cy="2057155"/>
          </a:xfrm>
          <a:custGeom>
            <a:avLst/>
            <a:gdLst/>
            <a:ahLst/>
            <a:cxnLst/>
            <a:rect l="l" t="t" r="r" b="b"/>
            <a:pathLst>
              <a:path w="2075314" h="2057155">
                <a:moveTo>
                  <a:pt x="0" y="0"/>
                </a:moveTo>
                <a:lnTo>
                  <a:pt x="2075314" y="0"/>
                </a:lnTo>
                <a:lnTo>
                  <a:pt x="2075314" y="2057155"/>
                </a:lnTo>
                <a:lnTo>
                  <a:pt x="0" y="205715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1" name="Rectangle: Rounded Corners 70">
            <a:extLst>
              <a:ext uri="{FF2B5EF4-FFF2-40B4-BE49-F238E27FC236}">
                <a16:creationId xmlns:a16="http://schemas.microsoft.com/office/drawing/2014/main" id="{7BF60DE5-0325-A086-327D-CFDB9290AA59}"/>
              </a:ext>
            </a:extLst>
          </p:cNvPr>
          <p:cNvSpPr/>
          <p:nvPr/>
        </p:nvSpPr>
        <p:spPr>
          <a:xfrm>
            <a:off x="1161527" y="2823333"/>
            <a:ext cx="7891363" cy="742047"/>
          </a:xfrm>
          <a:prstGeom prst="roundRect">
            <a:avLst/>
          </a:prstGeom>
          <a:solidFill>
            <a:srgbClr val="84B8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28">
            <a:extLst>
              <a:ext uri="{FF2B5EF4-FFF2-40B4-BE49-F238E27FC236}">
                <a16:creationId xmlns:a16="http://schemas.microsoft.com/office/drawing/2014/main" id="{79434D09-D9BC-BF9B-665C-C684D45967C2}"/>
              </a:ext>
            </a:extLst>
          </p:cNvPr>
          <p:cNvSpPr txBox="1"/>
          <p:nvPr/>
        </p:nvSpPr>
        <p:spPr>
          <a:xfrm>
            <a:off x="1572367" y="2690456"/>
            <a:ext cx="7060464" cy="926308"/>
          </a:xfrm>
          <a:prstGeom prst="rect">
            <a:avLst/>
          </a:prstGeom>
        </p:spPr>
        <p:txBody>
          <a:bodyPr lIns="0" tIns="0" rIns="0" bIns="0" rtlCol="0" anchor="t">
            <a:spAutoFit/>
          </a:bodyPr>
          <a:lstStyle/>
          <a:p>
            <a:pPr algn="ctr">
              <a:lnSpc>
                <a:spcPts val="7837"/>
              </a:lnSpc>
              <a:spcBef>
                <a:spcPct val="0"/>
              </a:spcBef>
            </a:pPr>
            <a:r>
              <a:rPr lang="en-US" sz="5499" b="1" dirty="0">
                <a:solidFill>
                  <a:srgbClr val="FFFFFF"/>
                </a:solidFill>
                <a:latin typeface="Montserrat Classic Bold"/>
                <a:ea typeface="Montserrat Classic Bold"/>
                <a:cs typeface="Montserrat Classic Bold"/>
                <a:sym typeface="Montserrat Classic Bold"/>
              </a:rPr>
              <a:t>Natural Causes</a:t>
            </a:r>
          </a:p>
        </p:txBody>
      </p:sp>
      <p:grpSp>
        <p:nvGrpSpPr>
          <p:cNvPr id="73" name="Group 29">
            <a:extLst>
              <a:ext uri="{FF2B5EF4-FFF2-40B4-BE49-F238E27FC236}">
                <a16:creationId xmlns:a16="http://schemas.microsoft.com/office/drawing/2014/main" id="{374462BD-1C24-730A-635C-CB1177DD6AAD}"/>
              </a:ext>
            </a:extLst>
          </p:cNvPr>
          <p:cNvGrpSpPr/>
          <p:nvPr/>
        </p:nvGrpSpPr>
        <p:grpSpPr>
          <a:xfrm>
            <a:off x="1325537" y="2929890"/>
            <a:ext cx="226070" cy="434340"/>
            <a:chOff x="0" y="0"/>
            <a:chExt cx="301427" cy="579120"/>
          </a:xfrm>
        </p:grpSpPr>
        <p:sp>
          <p:nvSpPr>
            <p:cNvPr id="74" name="Freeform 30">
              <a:extLst>
                <a:ext uri="{FF2B5EF4-FFF2-40B4-BE49-F238E27FC236}">
                  <a16:creationId xmlns:a16="http://schemas.microsoft.com/office/drawing/2014/main" id="{EC0E8F6C-A687-BEA0-0A02-821CB502DC77}"/>
                </a:ext>
              </a:extLst>
            </p:cNvPr>
            <p:cNvSpPr/>
            <p:nvPr/>
          </p:nvSpPr>
          <p:spPr>
            <a:xfrm>
              <a:off x="30676" y="48260"/>
              <a:ext cx="220068" cy="482600"/>
            </a:xfrm>
            <a:custGeom>
              <a:avLst/>
              <a:gdLst/>
              <a:ahLst/>
              <a:cxnLst/>
              <a:rect l="l" t="t" r="r" b="b"/>
              <a:pathLst>
                <a:path w="220068" h="482600">
                  <a:moveTo>
                    <a:pt x="177389" y="69850"/>
                  </a:moveTo>
                  <a:cubicBezTo>
                    <a:pt x="201396" y="421640"/>
                    <a:pt x="201396" y="427990"/>
                    <a:pt x="194727" y="439420"/>
                  </a:cubicBezTo>
                  <a:cubicBezTo>
                    <a:pt x="186725" y="452120"/>
                    <a:pt x="168052" y="468630"/>
                    <a:pt x="153381" y="474980"/>
                  </a:cubicBezTo>
                  <a:cubicBezTo>
                    <a:pt x="141377" y="481330"/>
                    <a:pt x="128040" y="482600"/>
                    <a:pt x="114703" y="480060"/>
                  </a:cubicBezTo>
                  <a:cubicBezTo>
                    <a:pt x="98698" y="477520"/>
                    <a:pt x="76024" y="468630"/>
                    <a:pt x="64020" y="455930"/>
                  </a:cubicBezTo>
                  <a:cubicBezTo>
                    <a:pt x="52016" y="443230"/>
                    <a:pt x="45348" y="426720"/>
                    <a:pt x="42680" y="406400"/>
                  </a:cubicBezTo>
                  <a:cubicBezTo>
                    <a:pt x="40013" y="374650"/>
                    <a:pt x="49349" y="313690"/>
                    <a:pt x="64020" y="287020"/>
                  </a:cubicBezTo>
                  <a:cubicBezTo>
                    <a:pt x="73356" y="270510"/>
                    <a:pt x="86694" y="260350"/>
                    <a:pt x="101365" y="254000"/>
                  </a:cubicBezTo>
                  <a:cubicBezTo>
                    <a:pt x="117370" y="247650"/>
                    <a:pt x="137376" y="245110"/>
                    <a:pt x="153381" y="248920"/>
                  </a:cubicBezTo>
                  <a:cubicBezTo>
                    <a:pt x="169386" y="252730"/>
                    <a:pt x="186725" y="262890"/>
                    <a:pt x="197395" y="274320"/>
                  </a:cubicBezTo>
                  <a:cubicBezTo>
                    <a:pt x="208065" y="287020"/>
                    <a:pt x="216067" y="303530"/>
                    <a:pt x="216067" y="320040"/>
                  </a:cubicBezTo>
                  <a:cubicBezTo>
                    <a:pt x="214734" y="340360"/>
                    <a:pt x="201396" y="373380"/>
                    <a:pt x="184057" y="386080"/>
                  </a:cubicBezTo>
                  <a:cubicBezTo>
                    <a:pt x="165385" y="398780"/>
                    <a:pt x="129374" y="403860"/>
                    <a:pt x="109368" y="396240"/>
                  </a:cubicBezTo>
                  <a:cubicBezTo>
                    <a:pt x="88028" y="389890"/>
                    <a:pt x="64020" y="363220"/>
                    <a:pt x="57351" y="344170"/>
                  </a:cubicBezTo>
                  <a:cubicBezTo>
                    <a:pt x="52016" y="328930"/>
                    <a:pt x="54684" y="308610"/>
                    <a:pt x="60019" y="294640"/>
                  </a:cubicBezTo>
                  <a:cubicBezTo>
                    <a:pt x="66688" y="280670"/>
                    <a:pt x="80025" y="265430"/>
                    <a:pt x="94696" y="257810"/>
                  </a:cubicBezTo>
                  <a:cubicBezTo>
                    <a:pt x="108034" y="250190"/>
                    <a:pt x="128040" y="245110"/>
                    <a:pt x="145379" y="247650"/>
                  </a:cubicBezTo>
                  <a:cubicBezTo>
                    <a:pt x="161384" y="248920"/>
                    <a:pt x="180056" y="257810"/>
                    <a:pt x="192060" y="267970"/>
                  </a:cubicBezTo>
                  <a:cubicBezTo>
                    <a:pt x="202730" y="279400"/>
                    <a:pt x="212066" y="293370"/>
                    <a:pt x="214734" y="312420"/>
                  </a:cubicBezTo>
                  <a:cubicBezTo>
                    <a:pt x="220069" y="342900"/>
                    <a:pt x="210732" y="410210"/>
                    <a:pt x="194727" y="439420"/>
                  </a:cubicBezTo>
                  <a:cubicBezTo>
                    <a:pt x="184057" y="457200"/>
                    <a:pt x="169386" y="468630"/>
                    <a:pt x="153381" y="474980"/>
                  </a:cubicBezTo>
                  <a:cubicBezTo>
                    <a:pt x="136043" y="481330"/>
                    <a:pt x="113369" y="482600"/>
                    <a:pt x="96030" y="476250"/>
                  </a:cubicBezTo>
                  <a:cubicBezTo>
                    <a:pt x="80025" y="471170"/>
                    <a:pt x="62686" y="454660"/>
                    <a:pt x="53350" y="440690"/>
                  </a:cubicBezTo>
                  <a:cubicBezTo>
                    <a:pt x="44014" y="427990"/>
                    <a:pt x="41346" y="419100"/>
                    <a:pt x="37345" y="397510"/>
                  </a:cubicBezTo>
                  <a:cubicBezTo>
                    <a:pt x="25341" y="336550"/>
                    <a:pt x="0" y="105410"/>
                    <a:pt x="22674" y="48260"/>
                  </a:cubicBezTo>
                  <a:cubicBezTo>
                    <a:pt x="32010" y="25400"/>
                    <a:pt x="45348" y="16510"/>
                    <a:pt x="61353" y="8890"/>
                  </a:cubicBezTo>
                  <a:cubicBezTo>
                    <a:pt x="77358" y="1270"/>
                    <a:pt x="102699" y="0"/>
                    <a:pt x="118704" y="2540"/>
                  </a:cubicBezTo>
                  <a:cubicBezTo>
                    <a:pt x="132041" y="6350"/>
                    <a:pt x="142711" y="11430"/>
                    <a:pt x="152047" y="21590"/>
                  </a:cubicBezTo>
                  <a:cubicBezTo>
                    <a:pt x="164051" y="31750"/>
                    <a:pt x="177389" y="69850"/>
                    <a:pt x="177389" y="69850"/>
                  </a:cubicBezTo>
                </a:path>
              </a:pathLst>
            </a:custGeom>
            <a:solidFill>
              <a:srgbClr val="84B850"/>
            </a:solidFill>
            <a:ln cap="sq">
              <a:noFill/>
              <a:prstDash val="solid"/>
              <a:miter/>
            </a:ln>
          </p:spPr>
          <p:txBody>
            <a:bodyPr/>
            <a:lstStyle/>
            <a:p>
              <a:endParaRPr lang="en-GB"/>
            </a:p>
          </p:txBody>
        </p:sp>
      </p:grpSp>
      <p:grpSp>
        <p:nvGrpSpPr>
          <p:cNvPr id="75" name="Group 31">
            <a:extLst>
              <a:ext uri="{FF2B5EF4-FFF2-40B4-BE49-F238E27FC236}">
                <a16:creationId xmlns:a16="http://schemas.microsoft.com/office/drawing/2014/main" id="{29884F4E-D07A-9480-F614-A5E1EAE7B81B}"/>
              </a:ext>
            </a:extLst>
          </p:cNvPr>
          <p:cNvGrpSpPr/>
          <p:nvPr/>
        </p:nvGrpSpPr>
        <p:grpSpPr>
          <a:xfrm>
            <a:off x="1151483" y="2807017"/>
            <a:ext cx="500155" cy="614362"/>
            <a:chOff x="0" y="0"/>
            <a:chExt cx="666874" cy="819150"/>
          </a:xfrm>
        </p:grpSpPr>
        <p:sp>
          <p:nvSpPr>
            <p:cNvPr id="76" name="Freeform 32">
              <a:extLst>
                <a:ext uri="{FF2B5EF4-FFF2-40B4-BE49-F238E27FC236}">
                  <a16:creationId xmlns:a16="http://schemas.microsoft.com/office/drawing/2014/main" id="{130C5F6A-683C-37BA-B653-25E3DE525281}"/>
                </a:ext>
              </a:extLst>
            </p:cNvPr>
            <p:cNvSpPr/>
            <p:nvPr/>
          </p:nvSpPr>
          <p:spPr>
            <a:xfrm>
              <a:off x="52016" y="46990"/>
              <a:ext cx="565509" cy="721360"/>
            </a:xfrm>
            <a:custGeom>
              <a:avLst/>
              <a:gdLst/>
              <a:ahLst/>
              <a:cxnLst/>
              <a:rect l="l" t="t" r="r" b="b"/>
              <a:pathLst>
                <a:path w="565509" h="721360">
                  <a:moveTo>
                    <a:pt x="561508" y="97790"/>
                  </a:moveTo>
                  <a:cubicBezTo>
                    <a:pt x="557507" y="521970"/>
                    <a:pt x="565509" y="609600"/>
                    <a:pt x="538834" y="647700"/>
                  </a:cubicBezTo>
                  <a:cubicBezTo>
                    <a:pt x="522829" y="670560"/>
                    <a:pt x="500156" y="676910"/>
                    <a:pt x="468146" y="685800"/>
                  </a:cubicBezTo>
                  <a:cubicBezTo>
                    <a:pt x="409461" y="701040"/>
                    <a:pt x="266750" y="684530"/>
                    <a:pt x="205397" y="694690"/>
                  </a:cubicBezTo>
                  <a:cubicBezTo>
                    <a:pt x="172054" y="701040"/>
                    <a:pt x="156049" y="721360"/>
                    <a:pt x="128040" y="720090"/>
                  </a:cubicBezTo>
                  <a:cubicBezTo>
                    <a:pt x="94696" y="718820"/>
                    <a:pt x="40013" y="702310"/>
                    <a:pt x="18673" y="676910"/>
                  </a:cubicBezTo>
                  <a:cubicBezTo>
                    <a:pt x="0" y="654050"/>
                    <a:pt x="0" y="623570"/>
                    <a:pt x="1334" y="582930"/>
                  </a:cubicBezTo>
                  <a:cubicBezTo>
                    <a:pt x="6669" y="504190"/>
                    <a:pt x="65354" y="328930"/>
                    <a:pt x="105366" y="241300"/>
                  </a:cubicBezTo>
                  <a:cubicBezTo>
                    <a:pt x="133375" y="182880"/>
                    <a:pt x="165385" y="140970"/>
                    <a:pt x="196061" y="101600"/>
                  </a:cubicBezTo>
                  <a:cubicBezTo>
                    <a:pt x="221402" y="69850"/>
                    <a:pt x="245410" y="38100"/>
                    <a:pt x="274752" y="21590"/>
                  </a:cubicBezTo>
                  <a:cubicBezTo>
                    <a:pt x="300093" y="7620"/>
                    <a:pt x="329436" y="0"/>
                    <a:pt x="358778" y="3810"/>
                  </a:cubicBezTo>
                  <a:cubicBezTo>
                    <a:pt x="390788" y="7620"/>
                    <a:pt x="436136" y="34290"/>
                    <a:pt x="457476" y="57150"/>
                  </a:cubicBezTo>
                  <a:cubicBezTo>
                    <a:pt x="476148" y="77470"/>
                    <a:pt x="481483" y="102870"/>
                    <a:pt x="488152" y="129540"/>
                  </a:cubicBezTo>
                  <a:cubicBezTo>
                    <a:pt x="493487" y="158750"/>
                    <a:pt x="490819" y="187960"/>
                    <a:pt x="490819" y="226060"/>
                  </a:cubicBezTo>
                  <a:cubicBezTo>
                    <a:pt x="492153" y="278130"/>
                    <a:pt x="494821" y="363220"/>
                    <a:pt x="486818" y="411480"/>
                  </a:cubicBezTo>
                  <a:cubicBezTo>
                    <a:pt x="481483" y="444500"/>
                    <a:pt x="474814" y="462280"/>
                    <a:pt x="460143" y="491490"/>
                  </a:cubicBezTo>
                  <a:cubicBezTo>
                    <a:pt x="438803" y="530860"/>
                    <a:pt x="401458" y="590550"/>
                    <a:pt x="366781" y="624840"/>
                  </a:cubicBezTo>
                  <a:cubicBezTo>
                    <a:pt x="337438" y="652780"/>
                    <a:pt x="302761" y="683260"/>
                    <a:pt x="268084" y="688340"/>
                  </a:cubicBezTo>
                  <a:cubicBezTo>
                    <a:pt x="234740" y="692150"/>
                    <a:pt x="184057" y="670560"/>
                    <a:pt x="160050" y="648970"/>
                  </a:cubicBezTo>
                  <a:cubicBezTo>
                    <a:pt x="138710" y="631190"/>
                    <a:pt x="132041" y="612140"/>
                    <a:pt x="122705" y="577850"/>
                  </a:cubicBezTo>
                  <a:cubicBezTo>
                    <a:pt x="101365" y="504190"/>
                    <a:pt x="84026" y="265430"/>
                    <a:pt x="97364" y="205740"/>
                  </a:cubicBezTo>
                  <a:cubicBezTo>
                    <a:pt x="102699" y="185420"/>
                    <a:pt x="108034" y="177800"/>
                    <a:pt x="118704" y="166370"/>
                  </a:cubicBezTo>
                  <a:cubicBezTo>
                    <a:pt x="133375" y="153670"/>
                    <a:pt x="160050" y="139700"/>
                    <a:pt x="178722" y="137160"/>
                  </a:cubicBezTo>
                  <a:cubicBezTo>
                    <a:pt x="194727" y="134620"/>
                    <a:pt x="210732" y="137160"/>
                    <a:pt x="224070" y="142240"/>
                  </a:cubicBezTo>
                  <a:cubicBezTo>
                    <a:pt x="238741" y="147320"/>
                    <a:pt x="252079" y="154940"/>
                    <a:pt x="262749" y="166370"/>
                  </a:cubicBezTo>
                  <a:cubicBezTo>
                    <a:pt x="274752" y="181610"/>
                    <a:pt x="286756" y="205740"/>
                    <a:pt x="286756" y="227330"/>
                  </a:cubicBezTo>
                  <a:cubicBezTo>
                    <a:pt x="285422" y="252730"/>
                    <a:pt x="260081" y="274320"/>
                    <a:pt x="249411" y="309880"/>
                  </a:cubicBezTo>
                  <a:cubicBezTo>
                    <a:pt x="230739" y="369570"/>
                    <a:pt x="225404" y="513080"/>
                    <a:pt x="202730" y="561340"/>
                  </a:cubicBezTo>
                  <a:cubicBezTo>
                    <a:pt x="192060" y="585470"/>
                    <a:pt x="182724" y="598170"/>
                    <a:pt x="165385" y="608330"/>
                  </a:cubicBezTo>
                  <a:cubicBezTo>
                    <a:pt x="142711" y="619760"/>
                    <a:pt x="98698" y="623570"/>
                    <a:pt x="74690" y="615950"/>
                  </a:cubicBezTo>
                  <a:cubicBezTo>
                    <a:pt x="56018" y="609600"/>
                    <a:pt x="38679" y="593090"/>
                    <a:pt x="29343" y="576580"/>
                  </a:cubicBezTo>
                  <a:cubicBezTo>
                    <a:pt x="18673" y="561340"/>
                    <a:pt x="12004" y="538480"/>
                    <a:pt x="17339" y="519430"/>
                  </a:cubicBezTo>
                  <a:cubicBezTo>
                    <a:pt x="21340" y="496570"/>
                    <a:pt x="45348" y="461010"/>
                    <a:pt x="68021" y="449580"/>
                  </a:cubicBezTo>
                  <a:cubicBezTo>
                    <a:pt x="92029" y="438150"/>
                    <a:pt x="136042" y="438150"/>
                    <a:pt x="158716" y="450850"/>
                  </a:cubicBezTo>
                  <a:cubicBezTo>
                    <a:pt x="182724" y="463550"/>
                    <a:pt x="205397" y="497840"/>
                    <a:pt x="208065" y="523240"/>
                  </a:cubicBezTo>
                  <a:cubicBezTo>
                    <a:pt x="210732" y="548640"/>
                    <a:pt x="193394" y="585470"/>
                    <a:pt x="173387" y="601980"/>
                  </a:cubicBezTo>
                  <a:cubicBezTo>
                    <a:pt x="153381" y="618490"/>
                    <a:pt x="110701" y="626110"/>
                    <a:pt x="85360" y="618490"/>
                  </a:cubicBezTo>
                  <a:cubicBezTo>
                    <a:pt x="60019" y="612140"/>
                    <a:pt x="30676" y="582930"/>
                    <a:pt x="20006" y="558800"/>
                  </a:cubicBezTo>
                  <a:cubicBezTo>
                    <a:pt x="9336" y="533400"/>
                    <a:pt x="18673" y="504190"/>
                    <a:pt x="22674" y="469900"/>
                  </a:cubicBezTo>
                  <a:cubicBezTo>
                    <a:pt x="29343" y="421640"/>
                    <a:pt x="42680" y="351790"/>
                    <a:pt x="57351" y="300990"/>
                  </a:cubicBezTo>
                  <a:cubicBezTo>
                    <a:pt x="70689" y="257810"/>
                    <a:pt x="89361" y="210820"/>
                    <a:pt x="106700" y="185420"/>
                  </a:cubicBezTo>
                  <a:cubicBezTo>
                    <a:pt x="116036" y="170180"/>
                    <a:pt x="122705" y="160020"/>
                    <a:pt x="136042" y="152400"/>
                  </a:cubicBezTo>
                  <a:cubicBezTo>
                    <a:pt x="153381" y="142240"/>
                    <a:pt x="181390" y="134620"/>
                    <a:pt x="202730" y="137160"/>
                  </a:cubicBezTo>
                  <a:cubicBezTo>
                    <a:pt x="222736" y="139700"/>
                    <a:pt x="248077" y="152400"/>
                    <a:pt x="262749" y="166370"/>
                  </a:cubicBezTo>
                  <a:cubicBezTo>
                    <a:pt x="276086" y="181610"/>
                    <a:pt x="280087" y="198120"/>
                    <a:pt x="286756" y="227330"/>
                  </a:cubicBezTo>
                  <a:cubicBezTo>
                    <a:pt x="300093" y="289560"/>
                    <a:pt x="337438" y="518160"/>
                    <a:pt x="308096" y="535940"/>
                  </a:cubicBezTo>
                  <a:cubicBezTo>
                    <a:pt x="292091" y="546100"/>
                    <a:pt x="237407" y="514350"/>
                    <a:pt x="233406" y="496570"/>
                  </a:cubicBezTo>
                  <a:cubicBezTo>
                    <a:pt x="229405" y="478790"/>
                    <a:pt x="269417" y="454660"/>
                    <a:pt x="280087" y="430530"/>
                  </a:cubicBezTo>
                  <a:cubicBezTo>
                    <a:pt x="292091" y="403860"/>
                    <a:pt x="298760" y="372110"/>
                    <a:pt x="301427" y="342900"/>
                  </a:cubicBezTo>
                  <a:cubicBezTo>
                    <a:pt x="305428" y="316230"/>
                    <a:pt x="293425" y="287020"/>
                    <a:pt x="301427" y="262890"/>
                  </a:cubicBezTo>
                  <a:cubicBezTo>
                    <a:pt x="310763" y="237490"/>
                    <a:pt x="358778" y="193040"/>
                    <a:pt x="361446" y="194310"/>
                  </a:cubicBezTo>
                  <a:cubicBezTo>
                    <a:pt x="364113" y="195580"/>
                    <a:pt x="281421" y="297180"/>
                    <a:pt x="258747" y="351790"/>
                  </a:cubicBezTo>
                  <a:cubicBezTo>
                    <a:pt x="237407" y="405130"/>
                    <a:pt x="240075" y="471170"/>
                    <a:pt x="225404" y="518160"/>
                  </a:cubicBezTo>
                  <a:cubicBezTo>
                    <a:pt x="214734" y="553720"/>
                    <a:pt x="197395" y="610870"/>
                    <a:pt x="185391" y="609600"/>
                  </a:cubicBezTo>
                  <a:cubicBezTo>
                    <a:pt x="174721" y="609600"/>
                    <a:pt x="145379" y="549910"/>
                    <a:pt x="157382" y="533400"/>
                  </a:cubicBezTo>
                  <a:cubicBezTo>
                    <a:pt x="174721" y="508000"/>
                    <a:pt x="308096" y="520700"/>
                    <a:pt x="362780" y="523240"/>
                  </a:cubicBezTo>
                  <a:cubicBezTo>
                    <a:pt x="398791" y="525780"/>
                    <a:pt x="450807" y="525780"/>
                    <a:pt x="453475" y="537210"/>
                  </a:cubicBezTo>
                  <a:cubicBezTo>
                    <a:pt x="456142" y="547370"/>
                    <a:pt x="394790" y="594360"/>
                    <a:pt x="377451" y="585470"/>
                  </a:cubicBezTo>
                  <a:cubicBezTo>
                    <a:pt x="336105" y="563880"/>
                    <a:pt x="372116" y="156210"/>
                    <a:pt x="398791" y="78740"/>
                  </a:cubicBezTo>
                  <a:cubicBezTo>
                    <a:pt x="408127" y="53340"/>
                    <a:pt x="417463" y="43180"/>
                    <a:pt x="432135" y="33020"/>
                  </a:cubicBezTo>
                  <a:cubicBezTo>
                    <a:pt x="446806" y="22860"/>
                    <a:pt x="470813" y="17780"/>
                    <a:pt x="488152" y="20320"/>
                  </a:cubicBezTo>
                  <a:cubicBezTo>
                    <a:pt x="506824" y="21590"/>
                    <a:pt x="528164" y="33020"/>
                    <a:pt x="540168" y="45720"/>
                  </a:cubicBezTo>
                  <a:cubicBezTo>
                    <a:pt x="552172" y="58420"/>
                    <a:pt x="561508" y="97790"/>
                    <a:pt x="561508" y="97790"/>
                  </a:cubicBezTo>
                </a:path>
              </a:pathLst>
            </a:custGeom>
            <a:solidFill>
              <a:srgbClr val="84B850"/>
            </a:solidFill>
            <a:ln cap="sq">
              <a:noFill/>
              <a:prstDash val="solid"/>
              <a:miter/>
            </a:ln>
          </p:spPr>
          <p:txBody>
            <a:bodyPr/>
            <a:lstStyle/>
            <a:p>
              <a:endParaRPr lang="en-GB"/>
            </a:p>
          </p:txBody>
        </p:sp>
      </p:grpSp>
      <p:grpSp>
        <p:nvGrpSpPr>
          <p:cNvPr id="77" name="Group 33">
            <a:extLst>
              <a:ext uri="{FF2B5EF4-FFF2-40B4-BE49-F238E27FC236}">
                <a16:creationId xmlns:a16="http://schemas.microsoft.com/office/drawing/2014/main" id="{CFE48DBE-DFA0-0A72-6E48-64B03EC1507C}"/>
              </a:ext>
            </a:extLst>
          </p:cNvPr>
          <p:cNvGrpSpPr/>
          <p:nvPr/>
        </p:nvGrpSpPr>
        <p:grpSpPr>
          <a:xfrm>
            <a:off x="8369727" y="2813685"/>
            <a:ext cx="678211" cy="641032"/>
            <a:chOff x="0" y="0"/>
            <a:chExt cx="904281" cy="854710"/>
          </a:xfrm>
        </p:grpSpPr>
        <p:sp>
          <p:nvSpPr>
            <p:cNvPr id="78" name="Freeform 34">
              <a:extLst>
                <a:ext uri="{FF2B5EF4-FFF2-40B4-BE49-F238E27FC236}">
                  <a16:creationId xmlns:a16="http://schemas.microsoft.com/office/drawing/2014/main" id="{0765F9FB-7505-AE9C-91E2-9311C15EC7A8}"/>
                </a:ext>
              </a:extLst>
            </p:cNvPr>
            <p:cNvSpPr/>
            <p:nvPr/>
          </p:nvSpPr>
          <p:spPr>
            <a:xfrm>
              <a:off x="53350" y="50800"/>
              <a:ext cx="801583" cy="753110"/>
            </a:xfrm>
            <a:custGeom>
              <a:avLst/>
              <a:gdLst/>
              <a:ahLst/>
              <a:cxnLst/>
              <a:rect l="l" t="t" r="r" b="b"/>
              <a:pathLst>
                <a:path w="801583" h="753110">
                  <a:moveTo>
                    <a:pt x="0" y="354330"/>
                  </a:moveTo>
                  <a:cubicBezTo>
                    <a:pt x="1334" y="228600"/>
                    <a:pt x="1334" y="196850"/>
                    <a:pt x="1334" y="167640"/>
                  </a:cubicBezTo>
                  <a:cubicBezTo>
                    <a:pt x="1334" y="140970"/>
                    <a:pt x="0" y="107950"/>
                    <a:pt x="1334" y="91440"/>
                  </a:cubicBezTo>
                  <a:cubicBezTo>
                    <a:pt x="2667" y="82550"/>
                    <a:pt x="2667" y="78740"/>
                    <a:pt x="4001" y="72390"/>
                  </a:cubicBezTo>
                  <a:cubicBezTo>
                    <a:pt x="5335" y="66040"/>
                    <a:pt x="8002" y="60960"/>
                    <a:pt x="10670" y="54610"/>
                  </a:cubicBezTo>
                  <a:cubicBezTo>
                    <a:pt x="14671" y="49530"/>
                    <a:pt x="17339" y="44450"/>
                    <a:pt x="22674" y="39370"/>
                  </a:cubicBezTo>
                  <a:cubicBezTo>
                    <a:pt x="26675" y="34290"/>
                    <a:pt x="32010" y="30480"/>
                    <a:pt x="37345" y="26670"/>
                  </a:cubicBezTo>
                  <a:cubicBezTo>
                    <a:pt x="42680" y="22860"/>
                    <a:pt x="48015" y="20320"/>
                    <a:pt x="54684" y="17780"/>
                  </a:cubicBezTo>
                  <a:cubicBezTo>
                    <a:pt x="61352" y="15240"/>
                    <a:pt x="68021" y="13970"/>
                    <a:pt x="74690" y="13970"/>
                  </a:cubicBezTo>
                  <a:cubicBezTo>
                    <a:pt x="80025" y="12700"/>
                    <a:pt x="88027" y="12700"/>
                    <a:pt x="93362" y="13970"/>
                  </a:cubicBezTo>
                  <a:cubicBezTo>
                    <a:pt x="100031" y="13970"/>
                    <a:pt x="106700" y="15240"/>
                    <a:pt x="113369" y="17780"/>
                  </a:cubicBezTo>
                  <a:cubicBezTo>
                    <a:pt x="118703" y="20320"/>
                    <a:pt x="125372" y="26670"/>
                    <a:pt x="129373" y="26670"/>
                  </a:cubicBezTo>
                  <a:cubicBezTo>
                    <a:pt x="136042" y="25400"/>
                    <a:pt x="136042" y="12700"/>
                    <a:pt x="145378" y="8890"/>
                  </a:cubicBezTo>
                  <a:cubicBezTo>
                    <a:pt x="161383" y="0"/>
                    <a:pt x="200062" y="0"/>
                    <a:pt x="228071" y="0"/>
                  </a:cubicBezTo>
                  <a:cubicBezTo>
                    <a:pt x="258747" y="0"/>
                    <a:pt x="301427" y="5080"/>
                    <a:pt x="322767" y="8890"/>
                  </a:cubicBezTo>
                  <a:cubicBezTo>
                    <a:pt x="332103" y="11430"/>
                    <a:pt x="338772" y="13970"/>
                    <a:pt x="345441" y="15240"/>
                  </a:cubicBezTo>
                  <a:cubicBezTo>
                    <a:pt x="352109" y="16510"/>
                    <a:pt x="358778" y="13970"/>
                    <a:pt x="364113" y="15240"/>
                  </a:cubicBezTo>
                  <a:cubicBezTo>
                    <a:pt x="368114" y="15240"/>
                    <a:pt x="369448" y="17780"/>
                    <a:pt x="374783" y="17780"/>
                  </a:cubicBezTo>
                  <a:cubicBezTo>
                    <a:pt x="385453" y="19050"/>
                    <a:pt x="406793" y="2540"/>
                    <a:pt x="426799" y="2540"/>
                  </a:cubicBezTo>
                  <a:cubicBezTo>
                    <a:pt x="449473" y="1270"/>
                    <a:pt x="480149" y="8890"/>
                    <a:pt x="505490" y="21590"/>
                  </a:cubicBezTo>
                  <a:cubicBezTo>
                    <a:pt x="532165" y="35560"/>
                    <a:pt x="553505" y="73660"/>
                    <a:pt x="578847" y="88900"/>
                  </a:cubicBezTo>
                  <a:cubicBezTo>
                    <a:pt x="600187" y="101600"/>
                    <a:pt x="622860" y="101600"/>
                    <a:pt x="641533" y="113030"/>
                  </a:cubicBezTo>
                  <a:cubicBezTo>
                    <a:pt x="660205" y="125730"/>
                    <a:pt x="680211" y="160020"/>
                    <a:pt x="688214" y="163830"/>
                  </a:cubicBezTo>
                  <a:cubicBezTo>
                    <a:pt x="690881" y="165100"/>
                    <a:pt x="693549" y="163830"/>
                    <a:pt x="693549" y="163830"/>
                  </a:cubicBezTo>
                  <a:cubicBezTo>
                    <a:pt x="693549" y="163830"/>
                    <a:pt x="700218" y="165100"/>
                    <a:pt x="704219" y="166370"/>
                  </a:cubicBezTo>
                  <a:cubicBezTo>
                    <a:pt x="706886" y="166370"/>
                    <a:pt x="714889" y="167640"/>
                    <a:pt x="714889" y="168910"/>
                  </a:cubicBezTo>
                  <a:cubicBezTo>
                    <a:pt x="714889" y="168910"/>
                    <a:pt x="720224" y="171450"/>
                    <a:pt x="724225" y="172720"/>
                  </a:cubicBezTo>
                  <a:cubicBezTo>
                    <a:pt x="726893" y="173990"/>
                    <a:pt x="733561" y="177800"/>
                    <a:pt x="733561" y="177800"/>
                  </a:cubicBezTo>
                  <a:cubicBezTo>
                    <a:pt x="733561" y="177800"/>
                    <a:pt x="738896" y="181610"/>
                    <a:pt x="741564" y="184150"/>
                  </a:cubicBezTo>
                  <a:cubicBezTo>
                    <a:pt x="744231" y="186690"/>
                    <a:pt x="749566" y="190500"/>
                    <a:pt x="749566" y="190500"/>
                  </a:cubicBezTo>
                  <a:cubicBezTo>
                    <a:pt x="749566" y="190500"/>
                    <a:pt x="753568" y="196850"/>
                    <a:pt x="756235" y="199390"/>
                  </a:cubicBezTo>
                  <a:cubicBezTo>
                    <a:pt x="758903" y="201930"/>
                    <a:pt x="762904" y="207010"/>
                    <a:pt x="762904" y="207010"/>
                  </a:cubicBezTo>
                  <a:cubicBezTo>
                    <a:pt x="762904" y="207010"/>
                    <a:pt x="765571" y="213360"/>
                    <a:pt x="766905" y="217170"/>
                  </a:cubicBezTo>
                  <a:cubicBezTo>
                    <a:pt x="768239" y="219710"/>
                    <a:pt x="770906" y="226060"/>
                    <a:pt x="770906" y="226060"/>
                  </a:cubicBezTo>
                  <a:cubicBezTo>
                    <a:pt x="770906" y="226060"/>
                    <a:pt x="770906" y="232410"/>
                    <a:pt x="772240" y="236220"/>
                  </a:cubicBezTo>
                  <a:cubicBezTo>
                    <a:pt x="772240" y="240030"/>
                    <a:pt x="773574" y="246380"/>
                    <a:pt x="773574" y="246380"/>
                  </a:cubicBezTo>
                  <a:cubicBezTo>
                    <a:pt x="773574" y="246380"/>
                    <a:pt x="772240" y="251460"/>
                    <a:pt x="772240" y="255270"/>
                  </a:cubicBezTo>
                  <a:cubicBezTo>
                    <a:pt x="773574" y="265430"/>
                    <a:pt x="782910" y="287020"/>
                    <a:pt x="785578" y="306070"/>
                  </a:cubicBezTo>
                  <a:cubicBezTo>
                    <a:pt x="788245" y="331470"/>
                    <a:pt x="786911" y="367030"/>
                    <a:pt x="786911" y="393700"/>
                  </a:cubicBezTo>
                  <a:cubicBezTo>
                    <a:pt x="786911" y="415290"/>
                    <a:pt x="788245" y="452120"/>
                    <a:pt x="788245" y="452120"/>
                  </a:cubicBezTo>
                  <a:cubicBezTo>
                    <a:pt x="788245" y="452120"/>
                    <a:pt x="786911" y="459740"/>
                    <a:pt x="786911" y="462280"/>
                  </a:cubicBezTo>
                  <a:cubicBezTo>
                    <a:pt x="785578" y="466090"/>
                    <a:pt x="785578" y="472440"/>
                    <a:pt x="785578" y="472440"/>
                  </a:cubicBezTo>
                  <a:cubicBezTo>
                    <a:pt x="785578" y="473710"/>
                    <a:pt x="782910" y="476250"/>
                    <a:pt x="782910" y="478790"/>
                  </a:cubicBezTo>
                  <a:cubicBezTo>
                    <a:pt x="781576" y="487680"/>
                    <a:pt x="794914" y="513080"/>
                    <a:pt x="796248" y="532130"/>
                  </a:cubicBezTo>
                  <a:cubicBezTo>
                    <a:pt x="798915" y="556260"/>
                    <a:pt x="801583" y="589280"/>
                    <a:pt x="789579" y="613410"/>
                  </a:cubicBezTo>
                  <a:cubicBezTo>
                    <a:pt x="774907" y="638810"/>
                    <a:pt x="738896" y="666750"/>
                    <a:pt x="709554" y="678180"/>
                  </a:cubicBezTo>
                  <a:cubicBezTo>
                    <a:pt x="680211" y="689610"/>
                    <a:pt x="645534" y="680720"/>
                    <a:pt x="614858" y="684530"/>
                  </a:cubicBezTo>
                  <a:cubicBezTo>
                    <a:pt x="586849" y="688340"/>
                    <a:pt x="560174" y="698500"/>
                    <a:pt x="530832" y="702310"/>
                  </a:cubicBezTo>
                  <a:cubicBezTo>
                    <a:pt x="501489" y="704850"/>
                    <a:pt x="468145" y="701040"/>
                    <a:pt x="437469" y="702310"/>
                  </a:cubicBezTo>
                  <a:cubicBezTo>
                    <a:pt x="408127" y="702310"/>
                    <a:pt x="382786" y="699770"/>
                    <a:pt x="353443" y="702310"/>
                  </a:cubicBezTo>
                  <a:cubicBezTo>
                    <a:pt x="320099" y="704850"/>
                    <a:pt x="280087" y="709930"/>
                    <a:pt x="248077" y="718820"/>
                  </a:cubicBezTo>
                  <a:cubicBezTo>
                    <a:pt x="218735" y="727710"/>
                    <a:pt x="196061" y="751840"/>
                    <a:pt x="166718" y="751840"/>
                  </a:cubicBezTo>
                  <a:cubicBezTo>
                    <a:pt x="134708" y="753110"/>
                    <a:pt x="86694" y="740410"/>
                    <a:pt x="62686" y="717550"/>
                  </a:cubicBezTo>
                  <a:cubicBezTo>
                    <a:pt x="40012" y="695960"/>
                    <a:pt x="34677" y="651510"/>
                    <a:pt x="26675" y="619760"/>
                  </a:cubicBezTo>
                  <a:cubicBezTo>
                    <a:pt x="20006" y="593090"/>
                    <a:pt x="17339" y="568960"/>
                    <a:pt x="13337" y="542290"/>
                  </a:cubicBezTo>
                  <a:cubicBezTo>
                    <a:pt x="9336" y="513080"/>
                    <a:pt x="6669" y="482600"/>
                    <a:pt x="4001" y="452120"/>
                  </a:cubicBezTo>
                  <a:cubicBezTo>
                    <a:pt x="1334" y="420370"/>
                    <a:pt x="0" y="354330"/>
                    <a:pt x="0" y="354330"/>
                  </a:cubicBezTo>
                </a:path>
              </a:pathLst>
            </a:custGeom>
            <a:solidFill>
              <a:srgbClr val="84B850"/>
            </a:solidFill>
            <a:ln cap="sq">
              <a:noFill/>
              <a:prstDash val="solid"/>
              <a:miter/>
            </a:ln>
          </p:spPr>
          <p:txBody>
            <a:bodyPr/>
            <a:lstStyle/>
            <a:p>
              <a:endParaRPr lang="en-GB"/>
            </a:p>
          </p:txBody>
        </p:sp>
      </p:grpSp>
      <p:grpSp>
        <p:nvGrpSpPr>
          <p:cNvPr id="79" name="Group 35">
            <a:extLst>
              <a:ext uri="{FF2B5EF4-FFF2-40B4-BE49-F238E27FC236}">
                <a16:creationId xmlns:a16="http://schemas.microsoft.com/office/drawing/2014/main" id="{EF0350CB-9C77-1AD1-8A1E-38A6D4B90D9C}"/>
              </a:ext>
            </a:extLst>
          </p:cNvPr>
          <p:cNvGrpSpPr/>
          <p:nvPr/>
        </p:nvGrpSpPr>
        <p:grpSpPr>
          <a:xfrm>
            <a:off x="8419743" y="2812732"/>
            <a:ext cx="198061" cy="184785"/>
            <a:chOff x="0" y="0"/>
            <a:chExt cx="264082" cy="246380"/>
          </a:xfrm>
        </p:grpSpPr>
        <p:sp>
          <p:nvSpPr>
            <p:cNvPr id="80" name="Freeform 36">
              <a:extLst>
                <a:ext uri="{FF2B5EF4-FFF2-40B4-BE49-F238E27FC236}">
                  <a16:creationId xmlns:a16="http://schemas.microsoft.com/office/drawing/2014/main" id="{8AA90E4A-2BBA-5C41-3CB7-E0D3F78EFA8D}"/>
                </a:ext>
              </a:extLst>
            </p:cNvPr>
            <p:cNvSpPr/>
            <p:nvPr/>
          </p:nvSpPr>
          <p:spPr>
            <a:xfrm>
              <a:off x="53350" y="49530"/>
              <a:ext cx="157382" cy="151130"/>
            </a:xfrm>
            <a:custGeom>
              <a:avLst/>
              <a:gdLst/>
              <a:ahLst/>
              <a:cxnLst/>
              <a:rect l="l" t="t" r="r" b="b"/>
              <a:pathLst>
                <a:path w="157382" h="151130">
                  <a:moveTo>
                    <a:pt x="157382" y="53340"/>
                  </a:moveTo>
                  <a:cubicBezTo>
                    <a:pt x="136042" y="134620"/>
                    <a:pt x="126706" y="140970"/>
                    <a:pt x="113369" y="144780"/>
                  </a:cubicBezTo>
                  <a:cubicBezTo>
                    <a:pt x="94696" y="151130"/>
                    <a:pt x="57351" y="148590"/>
                    <a:pt x="38679" y="140970"/>
                  </a:cubicBezTo>
                  <a:cubicBezTo>
                    <a:pt x="26675" y="135890"/>
                    <a:pt x="18672" y="125730"/>
                    <a:pt x="12004" y="115570"/>
                  </a:cubicBezTo>
                  <a:cubicBezTo>
                    <a:pt x="5335" y="105410"/>
                    <a:pt x="0" y="93980"/>
                    <a:pt x="0" y="80010"/>
                  </a:cubicBezTo>
                  <a:cubicBezTo>
                    <a:pt x="1334" y="62230"/>
                    <a:pt x="17339" y="29210"/>
                    <a:pt x="30676" y="15240"/>
                  </a:cubicBezTo>
                  <a:cubicBezTo>
                    <a:pt x="41346" y="6350"/>
                    <a:pt x="52016" y="1270"/>
                    <a:pt x="66687" y="1270"/>
                  </a:cubicBezTo>
                  <a:cubicBezTo>
                    <a:pt x="85360" y="0"/>
                    <a:pt x="137376" y="21590"/>
                    <a:pt x="137376" y="21590"/>
                  </a:cubicBezTo>
                </a:path>
              </a:pathLst>
            </a:custGeom>
            <a:solidFill>
              <a:srgbClr val="84B850"/>
            </a:solidFill>
            <a:ln cap="sq">
              <a:noFill/>
              <a:prstDash val="solid"/>
              <a:miter/>
            </a:ln>
          </p:spPr>
          <p:txBody>
            <a:bodyPr/>
            <a:lstStyle/>
            <a:p>
              <a:endParaRPr lang="en-GB"/>
            </a:p>
          </p:txBody>
        </p:sp>
      </p:grpSp>
      <p:grpSp>
        <p:nvGrpSpPr>
          <p:cNvPr id="81" name="Group 39">
            <a:extLst>
              <a:ext uri="{FF2B5EF4-FFF2-40B4-BE49-F238E27FC236}">
                <a16:creationId xmlns:a16="http://schemas.microsoft.com/office/drawing/2014/main" id="{2F9ED118-9A09-054C-BE78-D5D50F5182C4}"/>
              </a:ext>
            </a:extLst>
          </p:cNvPr>
          <p:cNvGrpSpPr/>
          <p:nvPr/>
        </p:nvGrpSpPr>
        <p:grpSpPr>
          <a:xfrm>
            <a:off x="9586293" y="2818555"/>
            <a:ext cx="7831914" cy="6885852"/>
            <a:chOff x="0" y="0"/>
            <a:chExt cx="798920" cy="702414"/>
          </a:xfrm>
        </p:grpSpPr>
        <p:sp>
          <p:nvSpPr>
            <p:cNvPr id="82" name="Freeform 40">
              <a:extLst>
                <a:ext uri="{FF2B5EF4-FFF2-40B4-BE49-F238E27FC236}">
                  <a16:creationId xmlns:a16="http://schemas.microsoft.com/office/drawing/2014/main" id="{95A120E9-585D-F2AD-055E-548CA8F05934}"/>
                </a:ext>
              </a:extLst>
            </p:cNvPr>
            <p:cNvSpPr/>
            <p:nvPr/>
          </p:nvSpPr>
          <p:spPr>
            <a:xfrm>
              <a:off x="0" y="0"/>
              <a:ext cx="798920" cy="702414"/>
            </a:xfrm>
            <a:custGeom>
              <a:avLst/>
              <a:gdLst/>
              <a:ahLst/>
              <a:cxnLst/>
              <a:rect l="l" t="t" r="r" b="b"/>
              <a:pathLst>
                <a:path w="798920" h="702414">
                  <a:moveTo>
                    <a:pt x="36575" y="0"/>
                  </a:moveTo>
                  <a:lnTo>
                    <a:pt x="762345" y="0"/>
                  </a:lnTo>
                  <a:cubicBezTo>
                    <a:pt x="772045" y="0"/>
                    <a:pt x="781348" y="3853"/>
                    <a:pt x="788207" y="10713"/>
                  </a:cubicBezTo>
                  <a:cubicBezTo>
                    <a:pt x="795067" y="17572"/>
                    <a:pt x="798920" y="26875"/>
                    <a:pt x="798920" y="36575"/>
                  </a:cubicBezTo>
                  <a:lnTo>
                    <a:pt x="798920" y="665839"/>
                  </a:lnTo>
                  <a:cubicBezTo>
                    <a:pt x="798920" y="675539"/>
                    <a:pt x="795067" y="684842"/>
                    <a:pt x="788207" y="691701"/>
                  </a:cubicBezTo>
                  <a:cubicBezTo>
                    <a:pt x="781348" y="698561"/>
                    <a:pt x="772045" y="702414"/>
                    <a:pt x="762345" y="702414"/>
                  </a:cubicBezTo>
                  <a:lnTo>
                    <a:pt x="36575" y="702414"/>
                  </a:lnTo>
                  <a:cubicBezTo>
                    <a:pt x="26875" y="702414"/>
                    <a:pt x="17572" y="698561"/>
                    <a:pt x="10713" y="691701"/>
                  </a:cubicBezTo>
                  <a:cubicBezTo>
                    <a:pt x="3853" y="684842"/>
                    <a:pt x="0" y="675539"/>
                    <a:pt x="0" y="665839"/>
                  </a:cubicBezTo>
                  <a:lnTo>
                    <a:pt x="0" y="36575"/>
                  </a:lnTo>
                  <a:cubicBezTo>
                    <a:pt x="0" y="26875"/>
                    <a:pt x="3853" y="17572"/>
                    <a:pt x="10713" y="10713"/>
                  </a:cubicBezTo>
                  <a:cubicBezTo>
                    <a:pt x="17572" y="3853"/>
                    <a:pt x="26875" y="0"/>
                    <a:pt x="36575" y="0"/>
                  </a:cubicBezTo>
                  <a:close/>
                </a:path>
              </a:pathLst>
            </a:custGeom>
            <a:solidFill>
              <a:srgbClr val="FFFFFF"/>
            </a:solidFill>
            <a:ln w="38100" cap="rnd">
              <a:solidFill>
                <a:srgbClr val="3E3E80"/>
              </a:solidFill>
              <a:prstDash val="solid"/>
              <a:round/>
            </a:ln>
          </p:spPr>
          <p:txBody>
            <a:bodyPr/>
            <a:lstStyle/>
            <a:p>
              <a:endParaRPr lang="en-GB"/>
            </a:p>
          </p:txBody>
        </p:sp>
        <p:sp>
          <p:nvSpPr>
            <p:cNvPr id="83" name="TextBox 41">
              <a:extLst>
                <a:ext uri="{FF2B5EF4-FFF2-40B4-BE49-F238E27FC236}">
                  <a16:creationId xmlns:a16="http://schemas.microsoft.com/office/drawing/2014/main" id="{DFEB1A55-855D-5F42-7138-1BF659BE3D50}"/>
                </a:ext>
              </a:extLst>
            </p:cNvPr>
            <p:cNvSpPr txBox="1"/>
            <p:nvPr/>
          </p:nvSpPr>
          <p:spPr>
            <a:xfrm>
              <a:off x="0" y="-28575"/>
              <a:ext cx="798920" cy="730989"/>
            </a:xfrm>
            <a:prstGeom prst="rect">
              <a:avLst/>
            </a:prstGeom>
          </p:spPr>
          <p:txBody>
            <a:bodyPr lIns="178472" tIns="178472" rIns="178472" bIns="178472" rtlCol="0" anchor="ctr"/>
            <a:lstStyle/>
            <a:p>
              <a:pPr algn="ctr">
                <a:lnSpc>
                  <a:spcPts val="1648"/>
                </a:lnSpc>
              </a:pPr>
              <a:endParaRPr/>
            </a:p>
          </p:txBody>
        </p:sp>
      </p:grpSp>
      <p:grpSp>
        <p:nvGrpSpPr>
          <p:cNvPr id="84" name="Group 42">
            <a:extLst>
              <a:ext uri="{FF2B5EF4-FFF2-40B4-BE49-F238E27FC236}">
                <a16:creationId xmlns:a16="http://schemas.microsoft.com/office/drawing/2014/main" id="{44310320-CBA9-7064-BEA2-E124693141C6}"/>
              </a:ext>
            </a:extLst>
          </p:cNvPr>
          <p:cNvGrpSpPr/>
          <p:nvPr/>
        </p:nvGrpSpPr>
        <p:grpSpPr>
          <a:xfrm>
            <a:off x="9593963" y="3295976"/>
            <a:ext cx="7816575" cy="412711"/>
            <a:chOff x="0" y="0"/>
            <a:chExt cx="797355" cy="42100"/>
          </a:xfrm>
        </p:grpSpPr>
        <p:sp>
          <p:nvSpPr>
            <p:cNvPr id="85" name="Freeform 43">
              <a:extLst>
                <a:ext uri="{FF2B5EF4-FFF2-40B4-BE49-F238E27FC236}">
                  <a16:creationId xmlns:a16="http://schemas.microsoft.com/office/drawing/2014/main" id="{56258670-82C6-5B29-DE99-99B4E4BD9C91}"/>
                </a:ext>
              </a:extLst>
            </p:cNvPr>
            <p:cNvSpPr/>
            <p:nvPr/>
          </p:nvSpPr>
          <p:spPr>
            <a:xfrm>
              <a:off x="0" y="0"/>
              <a:ext cx="797355" cy="42100"/>
            </a:xfrm>
            <a:custGeom>
              <a:avLst/>
              <a:gdLst/>
              <a:ahLst/>
              <a:cxnLst/>
              <a:rect l="l" t="t" r="r" b="b"/>
              <a:pathLst>
                <a:path w="797355" h="42100">
                  <a:moveTo>
                    <a:pt x="0" y="0"/>
                  </a:moveTo>
                  <a:lnTo>
                    <a:pt x="797355" y="0"/>
                  </a:lnTo>
                  <a:lnTo>
                    <a:pt x="797355" y="42100"/>
                  </a:lnTo>
                  <a:lnTo>
                    <a:pt x="0" y="42100"/>
                  </a:lnTo>
                  <a:close/>
                </a:path>
              </a:pathLst>
            </a:custGeom>
            <a:solidFill>
              <a:srgbClr val="3E3E80"/>
            </a:solidFill>
          </p:spPr>
          <p:txBody>
            <a:bodyPr/>
            <a:lstStyle/>
            <a:p>
              <a:endParaRPr lang="en-GB"/>
            </a:p>
          </p:txBody>
        </p:sp>
        <p:sp>
          <p:nvSpPr>
            <p:cNvPr id="86" name="TextBox 44">
              <a:extLst>
                <a:ext uri="{FF2B5EF4-FFF2-40B4-BE49-F238E27FC236}">
                  <a16:creationId xmlns:a16="http://schemas.microsoft.com/office/drawing/2014/main" id="{98597199-9D81-89D0-7183-49D108F1CD11}"/>
                </a:ext>
              </a:extLst>
            </p:cNvPr>
            <p:cNvSpPr txBox="1"/>
            <p:nvPr/>
          </p:nvSpPr>
          <p:spPr>
            <a:xfrm>
              <a:off x="0" y="-28575"/>
              <a:ext cx="797355" cy="70675"/>
            </a:xfrm>
            <a:prstGeom prst="rect">
              <a:avLst/>
            </a:prstGeom>
          </p:spPr>
          <p:txBody>
            <a:bodyPr lIns="178472" tIns="178472" rIns="178472" bIns="178472" rtlCol="0" anchor="ctr"/>
            <a:lstStyle/>
            <a:p>
              <a:pPr algn="ctr">
                <a:lnSpc>
                  <a:spcPts val="1648"/>
                </a:lnSpc>
              </a:pPr>
              <a:endParaRPr/>
            </a:p>
          </p:txBody>
        </p:sp>
      </p:grpSp>
      <p:sp>
        <p:nvSpPr>
          <p:cNvPr id="87" name="Rectangle: Rounded Corners 86">
            <a:extLst>
              <a:ext uri="{FF2B5EF4-FFF2-40B4-BE49-F238E27FC236}">
                <a16:creationId xmlns:a16="http://schemas.microsoft.com/office/drawing/2014/main" id="{F00C9A21-F7F0-7280-DDF5-A2224E201F72}"/>
              </a:ext>
            </a:extLst>
          </p:cNvPr>
          <p:cNvSpPr/>
          <p:nvPr/>
        </p:nvSpPr>
        <p:spPr>
          <a:xfrm>
            <a:off x="9586293" y="2838638"/>
            <a:ext cx="7861638" cy="742047"/>
          </a:xfrm>
          <a:prstGeom prst="roundRect">
            <a:avLst/>
          </a:prstGeom>
          <a:solidFill>
            <a:srgbClr val="3E3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8" name="Group 45">
            <a:extLst>
              <a:ext uri="{FF2B5EF4-FFF2-40B4-BE49-F238E27FC236}">
                <a16:creationId xmlns:a16="http://schemas.microsoft.com/office/drawing/2014/main" id="{13C36FBC-8D61-C367-74B7-751A48C232E7}"/>
              </a:ext>
            </a:extLst>
          </p:cNvPr>
          <p:cNvGrpSpPr/>
          <p:nvPr/>
        </p:nvGrpSpPr>
        <p:grpSpPr>
          <a:xfrm>
            <a:off x="9954421" y="2818555"/>
            <a:ext cx="6891614" cy="497108"/>
            <a:chOff x="0" y="0"/>
            <a:chExt cx="703002" cy="50709"/>
          </a:xfrm>
        </p:grpSpPr>
        <p:sp>
          <p:nvSpPr>
            <p:cNvPr id="89" name="Freeform 46">
              <a:extLst>
                <a:ext uri="{FF2B5EF4-FFF2-40B4-BE49-F238E27FC236}">
                  <a16:creationId xmlns:a16="http://schemas.microsoft.com/office/drawing/2014/main" id="{5A6E0253-55E3-8098-559E-E2A0A8B19A40}"/>
                </a:ext>
              </a:extLst>
            </p:cNvPr>
            <p:cNvSpPr/>
            <p:nvPr/>
          </p:nvSpPr>
          <p:spPr>
            <a:xfrm>
              <a:off x="0" y="0"/>
              <a:ext cx="703002" cy="50709"/>
            </a:xfrm>
            <a:custGeom>
              <a:avLst/>
              <a:gdLst/>
              <a:ahLst/>
              <a:cxnLst/>
              <a:rect l="l" t="t" r="r" b="b"/>
              <a:pathLst>
                <a:path w="703002" h="50709">
                  <a:moveTo>
                    <a:pt x="0" y="0"/>
                  </a:moveTo>
                  <a:lnTo>
                    <a:pt x="703002" y="0"/>
                  </a:lnTo>
                  <a:lnTo>
                    <a:pt x="703002" y="50709"/>
                  </a:lnTo>
                  <a:lnTo>
                    <a:pt x="0" y="50709"/>
                  </a:lnTo>
                  <a:close/>
                </a:path>
              </a:pathLst>
            </a:custGeom>
            <a:solidFill>
              <a:srgbClr val="3E3E80"/>
            </a:solidFill>
          </p:spPr>
          <p:txBody>
            <a:bodyPr/>
            <a:lstStyle/>
            <a:p>
              <a:endParaRPr lang="en-GB"/>
            </a:p>
          </p:txBody>
        </p:sp>
        <p:sp>
          <p:nvSpPr>
            <p:cNvPr id="90" name="TextBox 47">
              <a:extLst>
                <a:ext uri="{FF2B5EF4-FFF2-40B4-BE49-F238E27FC236}">
                  <a16:creationId xmlns:a16="http://schemas.microsoft.com/office/drawing/2014/main" id="{9BF890CF-9A8E-8B94-E3A2-5EF76EC0563C}"/>
                </a:ext>
              </a:extLst>
            </p:cNvPr>
            <p:cNvSpPr txBox="1"/>
            <p:nvPr/>
          </p:nvSpPr>
          <p:spPr>
            <a:xfrm>
              <a:off x="0" y="-28575"/>
              <a:ext cx="703002" cy="79284"/>
            </a:xfrm>
            <a:prstGeom prst="rect">
              <a:avLst/>
            </a:prstGeom>
          </p:spPr>
          <p:txBody>
            <a:bodyPr lIns="178472" tIns="178472" rIns="178472" bIns="178472" rtlCol="0" anchor="ctr"/>
            <a:lstStyle/>
            <a:p>
              <a:pPr algn="ctr">
                <a:lnSpc>
                  <a:spcPts val="1648"/>
                </a:lnSpc>
              </a:pPr>
              <a:endParaRPr/>
            </a:p>
          </p:txBody>
        </p:sp>
      </p:grpSp>
      <p:sp>
        <p:nvSpPr>
          <p:cNvPr id="91" name="TextBox 48">
            <a:extLst>
              <a:ext uri="{FF2B5EF4-FFF2-40B4-BE49-F238E27FC236}">
                <a16:creationId xmlns:a16="http://schemas.microsoft.com/office/drawing/2014/main" id="{00AD2321-2DE6-836B-7C29-5724902DFE1A}"/>
              </a:ext>
            </a:extLst>
          </p:cNvPr>
          <p:cNvSpPr txBox="1"/>
          <p:nvPr/>
        </p:nvSpPr>
        <p:spPr>
          <a:xfrm>
            <a:off x="10056709" y="2725686"/>
            <a:ext cx="7042703" cy="926308"/>
          </a:xfrm>
          <a:prstGeom prst="rect">
            <a:avLst/>
          </a:prstGeom>
        </p:spPr>
        <p:txBody>
          <a:bodyPr lIns="0" tIns="0" rIns="0" bIns="0" rtlCol="0" anchor="t">
            <a:spAutoFit/>
          </a:bodyPr>
          <a:lstStyle/>
          <a:p>
            <a:pPr algn="ctr">
              <a:lnSpc>
                <a:spcPts val="7837"/>
              </a:lnSpc>
              <a:spcBef>
                <a:spcPct val="0"/>
              </a:spcBef>
            </a:pPr>
            <a:r>
              <a:rPr lang="en-US" sz="5499" b="1">
                <a:solidFill>
                  <a:srgbClr val="FFFFFF"/>
                </a:solidFill>
                <a:latin typeface="Montserrat Classic Bold"/>
                <a:ea typeface="Montserrat Classic Bold"/>
                <a:cs typeface="Montserrat Classic Bold"/>
                <a:sym typeface="Montserrat Classic Bold"/>
              </a:rPr>
              <a:t>Human Causes</a:t>
            </a:r>
          </a:p>
        </p:txBody>
      </p:sp>
      <p:grpSp>
        <p:nvGrpSpPr>
          <p:cNvPr id="92" name="Group 53">
            <a:extLst>
              <a:ext uri="{FF2B5EF4-FFF2-40B4-BE49-F238E27FC236}">
                <a16:creationId xmlns:a16="http://schemas.microsoft.com/office/drawing/2014/main" id="{BDF8EC77-FC95-B9CC-C14C-C4764008D239}"/>
              </a:ext>
            </a:extLst>
          </p:cNvPr>
          <p:cNvGrpSpPr/>
          <p:nvPr/>
        </p:nvGrpSpPr>
        <p:grpSpPr>
          <a:xfrm>
            <a:off x="16761159" y="2801839"/>
            <a:ext cx="676505" cy="641033"/>
            <a:chOff x="0" y="0"/>
            <a:chExt cx="902006" cy="854710"/>
          </a:xfrm>
        </p:grpSpPr>
        <p:sp>
          <p:nvSpPr>
            <p:cNvPr id="93" name="Freeform 54">
              <a:extLst>
                <a:ext uri="{FF2B5EF4-FFF2-40B4-BE49-F238E27FC236}">
                  <a16:creationId xmlns:a16="http://schemas.microsoft.com/office/drawing/2014/main" id="{1A5B09D2-7901-DA56-492E-45484B9534E1}"/>
                </a:ext>
              </a:extLst>
            </p:cNvPr>
            <p:cNvSpPr/>
            <p:nvPr/>
          </p:nvSpPr>
          <p:spPr>
            <a:xfrm>
              <a:off x="53216" y="50800"/>
              <a:ext cx="799566" cy="753110"/>
            </a:xfrm>
            <a:custGeom>
              <a:avLst/>
              <a:gdLst/>
              <a:ahLst/>
              <a:cxnLst/>
              <a:rect l="l" t="t" r="r" b="b"/>
              <a:pathLst>
                <a:path w="799566" h="753110">
                  <a:moveTo>
                    <a:pt x="0" y="354330"/>
                  </a:moveTo>
                  <a:cubicBezTo>
                    <a:pt x="1330" y="228600"/>
                    <a:pt x="1330" y="196850"/>
                    <a:pt x="1330" y="167640"/>
                  </a:cubicBezTo>
                  <a:cubicBezTo>
                    <a:pt x="1330" y="140970"/>
                    <a:pt x="0" y="107950"/>
                    <a:pt x="1330" y="91440"/>
                  </a:cubicBezTo>
                  <a:cubicBezTo>
                    <a:pt x="2661" y="82550"/>
                    <a:pt x="2661" y="78740"/>
                    <a:pt x="3991" y="72390"/>
                  </a:cubicBezTo>
                  <a:cubicBezTo>
                    <a:pt x="5321" y="66040"/>
                    <a:pt x="7982" y="60960"/>
                    <a:pt x="10643" y="54610"/>
                  </a:cubicBezTo>
                  <a:cubicBezTo>
                    <a:pt x="14634" y="49530"/>
                    <a:pt x="17295" y="44450"/>
                    <a:pt x="22616" y="39370"/>
                  </a:cubicBezTo>
                  <a:cubicBezTo>
                    <a:pt x="26608" y="34290"/>
                    <a:pt x="31929" y="30480"/>
                    <a:pt x="37251" y="26670"/>
                  </a:cubicBezTo>
                  <a:cubicBezTo>
                    <a:pt x="42572" y="22860"/>
                    <a:pt x="47894" y="20320"/>
                    <a:pt x="54546" y="17780"/>
                  </a:cubicBezTo>
                  <a:cubicBezTo>
                    <a:pt x="61198" y="15240"/>
                    <a:pt x="67850" y="13970"/>
                    <a:pt x="74502" y="13970"/>
                  </a:cubicBezTo>
                  <a:cubicBezTo>
                    <a:pt x="79823" y="12700"/>
                    <a:pt x="87806" y="12700"/>
                    <a:pt x="93127" y="13970"/>
                  </a:cubicBezTo>
                  <a:cubicBezTo>
                    <a:pt x="99779" y="13970"/>
                    <a:pt x="106431" y="15240"/>
                    <a:pt x="113083" y="17780"/>
                  </a:cubicBezTo>
                  <a:cubicBezTo>
                    <a:pt x="118405" y="20320"/>
                    <a:pt x="125057" y="26670"/>
                    <a:pt x="129048" y="26670"/>
                  </a:cubicBezTo>
                  <a:cubicBezTo>
                    <a:pt x="135700" y="25400"/>
                    <a:pt x="135700" y="12700"/>
                    <a:pt x="145013" y="8890"/>
                  </a:cubicBezTo>
                  <a:cubicBezTo>
                    <a:pt x="160977" y="0"/>
                    <a:pt x="199559" y="0"/>
                    <a:pt x="227497" y="0"/>
                  </a:cubicBezTo>
                  <a:cubicBezTo>
                    <a:pt x="258096" y="0"/>
                    <a:pt x="300669" y="5080"/>
                    <a:pt x="321955" y="8890"/>
                  </a:cubicBezTo>
                  <a:cubicBezTo>
                    <a:pt x="331268" y="11430"/>
                    <a:pt x="337920" y="13970"/>
                    <a:pt x="344571" y="15240"/>
                  </a:cubicBezTo>
                  <a:cubicBezTo>
                    <a:pt x="351223" y="16510"/>
                    <a:pt x="357875" y="13970"/>
                    <a:pt x="363197" y="15240"/>
                  </a:cubicBezTo>
                  <a:cubicBezTo>
                    <a:pt x="367188" y="15240"/>
                    <a:pt x="368519" y="17780"/>
                    <a:pt x="373840" y="17780"/>
                  </a:cubicBezTo>
                  <a:cubicBezTo>
                    <a:pt x="384483" y="19050"/>
                    <a:pt x="405770" y="2540"/>
                    <a:pt x="425725" y="2540"/>
                  </a:cubicBezTo>
                  <a:cubicBezTo>
                    <a:pt x="448342" y="1270"/>
                    <a:pt x="478941" y="8890"/>
                    <a:pt x="504219" y="21590"/>
                  </a:cubicBezTo>
                  <a:cubicBezTo>
                    <a:pt x="530826" y="35560"/>
                    <a:pt x="552113" y="73660"/>
                    <a:pt x="577390" y="88900"/>
                  </a:cubicBezTo>
                  <a:cubicBezTo>
                    <a:pt x="598677" y="101600"/>
                    <a:pt x="621293" y="101600"/>
                    <a:pt x="639919" y="113030"/>
                  </a:cubicBezTo>
                  <a:cubicBezTo>
                    <a:pt x="658544" y="125730"/>
                    <a:pt x="678500" y="160020"/>
                    <a:pt x="686482" y="163830"/>
                  </a:cubicBezTo>
                  <a:cubicBezTo>
                    <a:pt x="689143" y="165100"/>
                    <a:pt x="691804" y="163830"/>
                    <a:pt x="691804" y="163830"/>
                  </a:cubicBezTo>
                  <a:cubicBezTo>
                    <a:pt x="691804" y="163830"/>
                    <a:pt x="698456" y="165100"/>
                    <a:pt x="702447" y="166370"/>
                  </a:cubicBezTo>
                  <a:cubicBezTo>
                    <a:pt x="705108" y="166370"/>
                    <a:pt x="713090" y="167640"/>
                    <a:pt x="713090" y="168910"/>
                  </a:cubicBezTo>
                  <a:cubicBezTo>
                    <a:pt x="713090" y="168910"/>
                    <a:pt x="718412" y="171450"/>
                    <a:pt x="722403" y="172720"/>
                  </a:cubicBezTo>
                  <a:cubicBezTo>
                    <a:pt x="725064" y="173990"/>
                    <a:pt x="731716" y="177800"/>
                    <a:pt x="731716" y="177800"/>
                  </a:cubicBezTo>
                  <a:cubicBezTo>
                    <a:pt x="731716" y="177800"/>
                    <a:pt x="737037" y="181610"/>
                    <a:pt x="739698" y="184150"/>
                  </a:cubicBezTo>
                  <a:cubicBezTo>
                    <a:pt x="742359" y="186690"/>
                    <a:pt x="747681" y="190500"/>
                    <a:pt x="747681" y="190500"/>
                  </a:cubicBezTo>
                  <a:cubicBezTo>
                    <a:pt x="747681" y="190500"/>
                    <a:pt x="751672" y="196850"/>
                    <a:pt x="754332" y="199390"/>
                  </a:cubicBezTo>
                  <a:cubicBezTo>
                    <a:pt x="756993" y="201930"/>
                    <a:pt x="760984" y="207010"/>
                    <a:pt x="760984" y="207010"/>
                  </a:cubicBezTo>
                  <a:cubicBezTo>
                    <a:pt x="760984" y="207010"/>
                    <a:pt x="763645" y="213360"/>
                    <a:pt x="764976" y="217170"/>
                  </a:cubicBezTo>
                  <a:cubicBezTo>
                    <a:pt x="766306" y="219710"/>
                    <a:pt x="768967" y="226060"/>
                    <a:pt x="768967" y="226060"/>
                  </a:cubicBezTo>
                  <a:cubicBezTo>
                    <a:pt x="768967" y="226060"/>
                    <a:pt x="768967" y="232410"/>
                    <a:pt x="770297" y="236220"/>
                  </a:cubicBezTo>
                  <a:cubicBezTo>
                    <a:pt x="770297" y="240030"/>
                    <a:pt x="771628" y="246380"/>
                    <a:pt x="771628" y="246380"/>
                  </a:cubicBezTo>
                  <a:cubicBezTo>
                    <a:pt x="771628" y="246380"/>
                    <a:pt x="770297" y="251460"/>
                    <a:pt x="770297" y="255270"/>
                  </a:cubicBezTo>
                  <a:cubicBezTo>
                    <a:pt x="771628" y="265430"/>
                    <a:pt x="780940" y="287020"/>
                    <a:pt x="783601" y="306070"/>
                  </a:cubicBezTo>
                  <a:cubicBezTo>
                    <a:pt x="786262" y="331470"/>
                    <a:pt x="784931" y="367030"/>
                    <a:pt x="784931" y="393700"/>
                  </a:cubicBezTo>
                  <a:cubicBezTo>
                    <a:pt x="784931" y="415290"/>
                    <a:pt x="786262" y="452120"/>
                    <a:pt x="786262" y="452120"/>
                  </a:cubicBezTo>
                  <a:cubicBezTo>
                    <a:pt x="786262" y="452120"/>
                    <a:pt x="784931" y="459740"/>
                    <a:pt x="784931" y="462280"/>
                  </a:cubicBezTo>
                  <a:cubicBezTo>
                    <a:pt x="783601" y="466090"/>
                    <a:pt x="783601" y="472440"/>
                    <a:pt x="783601" y="472440"/>
                  </a:cubicBezTo>
                  <a:cubicBezTo>
                    <a:pt x="783601" y="473710"/>
                    <a:pt x="780940" y="476250"/>
                    <a:pt x="780940" y="478790"/>
                  </a:cubicBezTo>
                  <a:cubicBezTo>
                    <a:pt x="779610" y="487680"/>
                    <a:pt x="792914" y="513080"/>
                    <a:pt x="794244" y="532130"/>
                  </a:cubicBezTo>
                  <a:cubicBezTo>
                    <a:pt x="796905" y="556260"/>
                    <a:pt x="799566" y="589280"/>
                    <a:pt x="787592" y="613410"/>
                  </a:cubicBezTo>
                  <a:cubicBezTo>
                    <a:pt x="772958" y="638810"/>
                    <a:pt x="737037" y="666750"/>
                    <a:pt x="707769" y="678180"/>
                  </a:cubicBezTo>
                  <a:cubicBezTo>
                    <a:pt x="678500" y="689610"/>
                    <a:pt x="643910" y="680720"/>
                    <a:pt x="613311" y="684530"/>
                  </a:cubicBezTo>
                  <a:cubicBezTo>
                    <a:pt x="585373" y="688340"/>
                    <a:pt x="558765" y="698500"/>
                    <a:pt x="529496" y="702310"/>
                  </a:cubicBezTo>
                  <a:cubicBezTo>
                    <a:pt x="500227" y="704850"/>
                    <a:pt x="466968" y="701040"/>
                    <a:pt x="436369" y="702310"/>
                  </a:cubicBezTo>
                  <a:cubicBezTo>
                    <a:pt x="407100" y="702310"/>
                    <a:pt x="381822" y="699770"/>
                    <a:pt x="352554" y="702310"/>
                  </a:cubicBezTo>
                  <a:cubicBezTo>
                    <a:pt x="319294" y="704850"/>
                    <a:pt x="279382" y="709930"/>
                    <a:pt x="247453" y="718820"/>
                  </a:cubicBezTo>
                  <a:cubicBezTo>
                    <a:pt x="218184" y="727710"/>
                    <a:pt x="195567" y="751840"/>
                    <a:pt x="166299" y="751840"/>
                  </a:cubicBezTo>
                  <a:cubicBezTo>
                    <a:pt x="134369" y="753110"/>
                    <a:pt x="86475" y="740410"/>
                    <a:pt x="62528" y="717550"/>
                  </a:cubicBezTo>
                  <a:cubicBezTo>
                    <a:pt x="39911" y="695960"/>
                    <a:pt x="34590" y="651510"/>
                    <a:pt x="26608" y="619760"/>
                  </a:cubicBezTo>
                  <a:cubicBezTo>
                    <a:pt x="19956" y="593090"/>
                    <a:pt x="17295" y="568960"/>
                    <a:pt x="13304" y="542290"/>
                  </a:cubicBezTo>
                  <a:cubicBezTo>
                    <a:pt x="9312" y="513080"/>
                    <a:pt x="6652" y="482600"/>
                    <a:pt x="3991" y="452120"/>
                  </a:cubicBezTo>
                  <a:cubicBezTo>
                    <a:pt x="1330" y="420370"/>
                    <a:pt x="0" y="354330"/>
                    <a:pt x="0" y="354330"/>
                  </a:cubicBezTo>
                </a:path>
              </a:pathLst>
            </a:custGeom>
            <a:solidFill>
              <a:srgbClr val="3E3E80"/>
            </a:solidFill>
            <a:ln cap="sq">
              <a:noFill/>
              <a:prstDash val="solid"/>
              <a:miter/>
            </a:ln>
          </p:spPr>
          <p:txBody>
            <a:bodyPr/>
            <a:lstStyle/>
            <a:p>
              <a:endParaRPr lang="en-GB"/>
            </a:p>
          </p:txBody>
        </p:sp>
      </p:grpSp>
      <p:grpSp>
        <p:nvGrpSpPr>
          <p:cNvPr id="94" name="Group 55">
            <a:extLst>
              <a:ext uri="{FF2B5EF4-FFF2-40B4-BE49-F238E27FC236}">
                <a16:creationId xmlns:a16="http://schemas.microsoft.com/office/drawing/2014/main" id="{9B1D69D3-9002-2B84-1F34-222CA6423997}"/>
              </a:ext>
            </a:extLst>
          </p:cNvPr>
          <p:cNvGrpSpPr/>
          <p:nvPr/>
        </p:nvGrpSpPr>
        <p:grpSpPr>
          <a:xfrm>
            <a:off x="16811049" y="2800886"/>
            <a:ext cx="197564" cy="184785"/>
            <a:chOff x="0" y="0"/>
            <a:chExt cx="263418" cy="246380"/>
          </a:xfrm>
        </p:grpSpPr>
        <p:sp>
          <p:nvSpPr>
            <p:cNvPr id="95" name="Freeform 56">
              <a:extLst>
                <a:ext uri="{FF2B5EF4-FFF2-40B4-BE49-F238E27FC236}">
                  <a16:creationId xmlns:a16="http://schemas.microsoft.com/office/drawing/2014/main" id="{95BAA45C-561B-4A11-F258-2F5864088A62}"/>
                </a:ext>
              </a:extLst>
            </p:cNvPr>
            <p:cNvSpPr/>
            <p:nvPr/>
          </p:nvSpPr>
          <p:spPr>
            <a:xfrm>
              <a:off x="53216" y="49530"/>
              <a:ext cx="156986" cy="151130"/>
            </a:xfrm>
            <a:custGeom>
              <a:avLst/>
              <a:gdLst/>
              <a:ahLst/>
              <a:cxnLst/>
              <a:rect l="l" t="t" r="r" b="b"/>
              <a:pathLst>
                <a:path w="156986" h="151130">
                  <a:moveTo>
                    <a:pt x="156986" y="53340"/>
                  </a:moveTo>
                  <a:cubicBezTo>
                    <a:pt x="135700" y="134620"/>
                    <a:pt x="126387" y="140970"/>
                    <a:pt x="113083" y="144780"/>
                  </a:cubicBezTo>
                  <a:cubicBezTo>
                    <a:pt x="94458" y="151130"/>
                    <a:pt x="57207" y="148590"/>
                    <a:pt x="38581" y="140970"/>
                  </a:cubicBezTo>
                  <a:cubicBezTo>
                    <a:pt x="26608" y="135890"/>
                    <a:pt x="18625" y="125730"/>
                    <a:pt x="11973" y="115570"/>
                  </a:cubicBezTo>
                  <a:cubicBezTo>
                    <a:pt x="5321" y="105410"/>
                    <a:pt x="0" y="93980"/>
                    <a:pt x="0" y="80010"/>
                  </a:cubicBezTo>
                  <a:cubicBezTo>
                    <a:pt x="1330" y="62230"/>
                    <a:pt x="17295" y="29210"/>
                    <a:pt x="30599" y="15240"/>
                  </a:cubicBezTo>
                  <a:cubicBezTo>
                    <a:pt x="41242" y="6350"/>
                    <a:pt x="51885" y="1270"/>
                    <a:pt x="66519" y="1270"/>
                  </a:cubicBezTo>
                  <a:cubicBezTo>
                    <a:pt x="85145" y="0"/>
                    <a:pt x="137030" y="21590"/>
                    <a:pt x="137030" y="21590"/>
                  </a:cubicBezTo>
                </a:path>
              </a:pathLst>
            </a:custGeom>
            <a:solidFill>
              <a:srgbClr val="3E3E80"/>
            </a:solidFill>
            <a:ln cap="sq">
              <a:noFill/>
              <a:prstDash val="solid"/>
              <a:miter/>
            </a:ln>
          </p:spPr>
          <p:txBody>
            <a:bodyPr/>
            <a:lstStyle/>
            <a:p>
              <a:endParaRPr lang="en-GB"/>
            </a:p>
          </p:txBody>
        </p:sp>
      </p:grpSp>
      <p:sp>
        <p:nvSpPr>
          <p:cNvPr id="96" name="TextBox 59">
            <a:extLst>
              <a:ext uri="{FF2B5EF4-FFF2-40B4-BE49-F238E27FC236}">
                <a16:creationId xmlns:a16="http://schemas.microsoft.com/office/drawing/2014/main" id="{992FEDAB-D6A9-8B83-BBEE-FFF6A3BA76D1}"/>
              </a:ext>
            </a:extLst>
          </p:cNvPr>
          <p:cNvSpPr txBox="1"/>
          <p:nvPr/>
        </p:nvSpPr>
        <p:spPr>
          <a:xfrm>
            <a:off x="1304836" y="3839964"/>
            <a:ext cx="7382540" cy="4791075"/>
          </a:xfrm>
          <a:prstGeom prst="rect">
            <a:avLst/>
          </a:prstGeom>
        </p:spPr>
        <p:txBody>
          <a:bodyPr lIns="0" tIns="0" rIns="0" bIns="0" rtlCol="0" anchor="t">
            <a:spAutoFit/>
          </a:bodyPr>
          <a:lstStyle/>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Volcanic Eruptions: </a:t>
            </a:r>
            <a:r>
              <a:rPr lang="en-US" sz="3000" dirty="0">
                <a:solidFill>
                  <a:srgbClr val="000000"/>
                </a:solidFill>
                <a:latin typeface="Montserrat Classic"/>
                <a:ea typeface="Montserrat Classic"/>
                <a:cs typeface="Montserrat Classic"/>
                <a:sym typeface="Montserrat Classic"/>
              </a:rPr>
              <a:t>Release large amounts of CO₂ and other gases.</a:t>
            </a:r>
          </a:p>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Earth’s Orbit: </a:t>
            </a:r>
            <a:r>
              <a:rPr lang="en-US" sz="3000" dirty="0">
                <a:solidFill>
                  <a:srgbClr val="000000"/>
                </a:solidFill>
                <a:latin typeface="Montserrat Classic"/>
                <a:ea typeface="Montserrat Classic"/>
                <a:cs typeface="Montserrat Classic"/>
                <a:sym typeface="Montserrat Classic"/>
              </a:rPr>
              <a:t>Changes in the Earth’s position relative to the Sun affect climate over thousands of years.</a:t>
            </a:r>
          </a:p>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Solar Energy Variations:</a:t>
            </a:r>
            <a:r>
              <a:rPr lang="en-US" sz="3000" dirty="0">
                <a:solidFill>
                  <a:srgbClr val="000000"/>
                </a:solidFill>
                <a:latin typeface="Montserrat Classic"/>
                <a:ea typeface="Montserrat Classic"/>
                <a:cs typeface="Montserrat Classic"/>
                <a:sym typeface="Montserrat Classic"/>
              </a:rPr>
              <a:t> Fluctuations in the Sun’s energy output can influence temperatures.</a:t>
            </a:r>
          </a:p>
        </p:txBody>
      </p:sp>
      <p:sp>
        <p:nvSpPr>
          <p:cNvPr id="97" name="TextBox 60">
            <a:extLst>
              <a:ext uri="{FF2B5EF4-FFF2-40B4-BE49-F238E27FC236}">
                <a16:creationId xmlns:a16="http://schemas.microsoft.com/office/drawing/2014/main" id="{3537BEF5-0ED6-741F-A322-84D570F1A9FF}"/>
              </a:ext>
            </a:extLst>
          </p:cNvPr>
          <p:cNvSpPr txBox="1"/>
          <p:nvPr/>
        </p:nvSpPr>
        <p:spPr>
          <a:xfrm>
            <a:off x="9759278" y="3839964"/>
            <a:ext cx="7500022" cy="4257675"/>
          </a:xfrm>
          <a:prstGeom prst="rect">
            <a:avLst/>
          </a:prstGeom>
        </p:spPr>
        <p:txBody>
          <a:bodyPr lIns="0" tIns="0" rIns="0" bIns="0" rtlCol="0" anchor="t">
            <a:spAutoFit/>
          </a:bodyPr>
          <a:lstStyle/>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Burning Fossil Fuels:</a:t>
            </a:r>
            <a:r>
              <a:rPr lang="en-US" sz="3000" dirty="0">
                <a:solidFill>
                  <a:srgbClr val="000000"/>
                </a:solidFill>
                <a:latin typeface="Montserrat Classic"/>
                <a:ea typeface="Montserrat Classic"/>
                <a:cs typeface="Montserrat Classic"/>
                <a:sym typeface="Montserrat Classic"/>
              </a:rPr>
              <a:t> Releases CO₂ and other greenhouse gases, trapping heat in the atmosphere.</a:t>
            </a:r>
          </a:p>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Deforestation: </a:t>
            </a:r>
            <a:r>
              <a:rPr lang="en-US" sz="3000" dirty="0">
                <a:solidFill>
                  <a:srgbClr val="000000"/>
                </a:solidFill>
                <a:latin typeface="Montserrat Classic"/>
                <a:ea typeface="Montserrat Classic"/>
                <a:cs typeface="Montserrat Classic"/>
                <a:sym typeface="Montserrat Classic"/>
              </a:rPr>
              <a:t>Reduces the Earth's capacity to absorb CO₂.</a:t>
            </a:r>
          </a:p>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Agriculture: </a:t>
            </a:r>
            <a:r>
              <a:rPr lang="en-US" sz="3000" dirty="0">
                <a:solidFill>
                  <a:srgbClr val="000000"/>
                </a:solidFill>
                <a:latin typeface="Montserrat Classic"/>
                <a:ea typeface="Montserrat Classic"/>
                <a:cs typeface="Montserrat Classic"/>
                <a:sym typeface="Montserrat Classic"/>
              </a:rPr>
              <a:t>Livestock and </a:t>
            </a:r>
            <a:r>
              <a:rPr lang="en-US" sz="3000" dirty="0" err="1">
                <a:solidFill>
                  <a:srgbClr val="000000"/>
                </a:solidFill>
                <a:latin typeface="Montserrat Classic"/>
                <a:ea typeface="Montserrat Classic"/>
                <a:cs typeface="Montserrat Classic"/>
                <a:sym typeface="Montserrat Classic"/>
              </a:rPr>
              <a:t>fertilisers</a:t>
            </a:r>
            <a:r>
              <a:rPr lang="en-US" sz="3000" dirty="0">
                <a:solidFill>
                  <a:srgbClr val="000000"/>
                </a:solidFill>
                <a:latin typeface="Montserrat Classic"/>
                <a:ea typeface="Montserrat Classic"/>
                <a:cs typeface="Montserrat Classic"/>
                <a:sym typeface="Montserrat Classic"/>
              </a:rPr>
              <a:t> emit methane and nitrous oxide, potent greenhouse gases.</a:t>
            </a:r>
          </a:p>
        </p:txBody>
      </p:sp>
      <p:sp>
        <p:nvSpPr>
          <p:cNvPr id="57" name="Freeform 57"/>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4"/>
            <a:stretch>
              <a:fillRect l="-25363" t="-23128" r="-49588" b="-152995"/>
            </a:stretch>
          </a:blipFill>
        </p:spPr>
        <p:txBody>
          <a:bodyPr/>
          <a:lstStyle/>
          <a:p>
            <a:endParaRPr lang="en-GB"/>
          </a:p>
        </p:txBody>
      </p:sp>
      <p:sp>
        <p:nvSpPr>
          <p:cNvPr id="58" name="Freeform 5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3" name="Group 13"/>
          <p:cNvGrpSpPr/>
          <p:nvPr/>
        </p:nvGrpSpPr>
        <p:grpSpPr>
          <a:xfrm>
            <a:off x="13819035" y="344689"/>
            <a:ext cx="4297013" cy="3630491"/>
            <a:chOff x="0" y="0"/>
            <a:chExt cx="5729351" cy="4840655"/>
          </a:xfrm>
        </p:grpSpPr>
        <p:sp>
          <p:nvSpPr>
            <p:cNvPr id="14" name="Freeform 14"/>
            <p:cNvSpPr/>
            <p:nvPr/>
          </p:nvSpPr>
          <p:spPr>
            <a:xfrm>
              <a:off x="0" y="0"/>
              <a:ext cx="4840655" cy="4840655"/>
            </a:xfrm>
            <a:custGeom>
              <a:avLst/>
              <a:gdLst/>
              <a:ahLst/>
              <a:cxnLst/>
              <a:rect l="l" t="t" r="r" b="b"/>
              <a:pathLst>
                <a:path w="4840655" h="4840655">
                  <a:moveTo>
                    <a:pt x="0" y="0"/>
                  </a:moveTo>
                  <a:lnTo>
                    <a:pt x="4840655" y="0"/>
                  </a:lnTo>
                  <a:lnTo>
                    <a:pt x="4840655" y="4840655"/>
                  </a:lnTo>
                  <a:lnTo>
                    <a:pt x="0" y="4840655"/>
                  </a:lnTo>
                  <a:lnTo>
                    <a:pt x="0" y="0"/>
                  </a:lnTo>
                  <a:close/>
                </a:path>
              </a:pathLst>
            </a:custGeom>
            <a:blipFill>
              <a:blip r:embed="rId5"/>
              <a:stretch>
                <a:fillRect/>
              </a:stretch>
            </a:blipFill>
          </p:spPr>
          <p:txBody>
            <a:bodyPr/>
            <a:lstStyle/>
            <a:p>
              <a:endParaRPr lang="en-GB"/>
            </a:p>
          </p:txBody>
        </p:sp>
        <p:sp>
          <p:nvSpPr>
            <p:cNvPr id="15" name="Freeform 15"/>
            <p:cNvSpPr/>
            <p:nvPr/>
          </p:nvSpPr>
          <p:spPr>
            <a:xfrm>
              <a:off x="943270" y="125015"/>
              <a:ext cx="4786081" cy="3296413"/>
            </a:xfrm>
            <a:custGeom>
              <a:avLst/>
              <a:gdLst/>
              <a:ahLst/>
              <a:cxnLst/>
              <a:rect l="l" t="t" r="r" b="b"/>
              <a:pathLst>
                <a:path w="4786081" h="3296413">
                  <a:moveTo>
                    <a:pt x="0" y="0"/>
                  </a:moveTo>
                  <a:lnTo>
                    <a:pt x="4786081" y="0"/>
                  </a:lnTo>
                  <a:lnTo>
                    <a:pt x="4786081" y="3296413"/>
                  </a:lnTo>
                  <a:lnTo>
                    <a:pt x="0" y="329641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16" name="Freeform 16"/>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8" name="Group 18"/>
          <p:cNvGrpSpPr/>
          <p:nvPr/>
        </p:nvGrpSpPr>
        <p:grpSpPr>
          <a:xfrm>
            <a:off x="9387860" y="5886856"/>
            <a:ext cx="8463648" cy="2417048"/>
            <a:chOff x="0" y="0"/>
            <a:chExt cx="11284864" cy="3222731"/>
          </a:xfrm>
        </p:grpSpPr>
        <p:grpSp>
          <p:nvGrpSpPr>
            <p:cNvPr id="19" name="Group 19"/>
            <p:cNvGrpSpPr/>
            <p:nvPr/>
          </p:nvGrpSpPr>
          <p:grpSpPr>
            <a:xfrm>
              <a:off x="0" y="0"/>
              <a:ext cx="11284864" cy="3222731"/>
              <a:chOff x="0" y="0"/>
              <a:chExt cx="2229109" cy="636589"/>
            </a:xfrm>
          </p:grpSpPr>
          <p:sp>
            <p:nvSpPr>
              <p:cNvPr id="20" name="Freeform 20"/>
              <p:cNvSpPr/>
              <p:nvPr/>
            </p:nvSpPr>
            <p:spPr>
              <a:xfrm>
                <a:off x="0" y="0"/>
                <a:ext cx="2229109" cy="636589"/>
              </a:xfrm>
              <a:custGeom>
                <a:avLst/>
                <a:gdLst/>
                <a:ahLst/>
                <a:cxnLst/>
                <a:rect l="l" t="t" r="r" b="b"/>
                <a:pathLst>
                  <a:path w="2229109" h="636589">
                    <a:moveTo>
                      <a:pt x="46651" y="0"/>
                    </a:moveTo>
                    <a:lnTo>
                      <a:pt x="2182458" y="0"/>
                    </a:lnTo>
                    <a:cubicBezTo>
                      <a:pt x="2194831" y="0"/>
                      <a:pt x="2206697" y="4915"/>
                      <a:pt x="2215445" y="13664"/>
                    </a:cubicBezTo>
                    <a:cubicBezTo>
                      <a:pt x="2224194" y="22413"/>
                      <a:pt x="2229109" y="34278"/>
                      <a:pt x="2229109" y="46651"/>
                    </a:cubicBezTo>
                    <a:lnTo>
                      <a:pt x="2229109" y="589938"/>
                    </a:lnTo>
                    <a:cubicBezTo>
                      <a:pt x="2229109" y="602310"/>
                      <a:pt x="2224194" y="614176"/>
                      <a:pt x="2215445" y="622925"/>
                    </a:cubicBezTo>
                    <a:cubicBezTo>
                      <a:pt x="2206697" y="631674"/>
                      <a:pt x="2194831" y="636589"/>
                      <a:pt x="2182458" y="636589"/>
                    </a:cubicBezTo>
                    <a:lnTo>
                      <a:pt x="46651" y="636589"/>
                    </a:lnTo>
                    <a:cubicBezTo>
                      <a:pt x="34278" y="636589"/>
                      <a:pt x="22413" y="631674"/>
                      <a:pt x="13664" y="622925"/>
                    </a:cubicBezTo>
                    <a:cubicBezTo>
                      <a:pt x="4915" y="614176"/>
                      <a:pt x="0" y="602310"/>
                      <a:pt x="0" y="589938"/>
                    </a:cubicBezTo>
                    <a:lnTo>
                      <a:pt x="0" y="46651"/>
                    </a:lnTo>
                    <a:cubicBezTo>
                      <a:pt x="0" y="34278"/>
                      <a:pt x="4915" y="22413"/>
                      <a:pt x="13664" y="13664"/>
                    </a:cubicBezTo>
                    <a:cubicBezTo>
                      <a:pt x="22413" y="4915"/>
                      <a:pt x="34278" y="0"/>
                      <a:pt x="46651" y="0"/>
                    </a:cubicBezTo>
                    <a:close/>
                  </a:path>
                </a:pathLst>
              </a:custGeom>
              <a:solidFill>
                <a:srgbClr val="BBDEFB"/>
              </a:solidFill>
            </p:spPr>
            <p:txBody>
              <a:bodyPr/>
              <a:lstStyle/>
              <a:p>
                <a:endParaRPr lang="en-GB"/>
              </a:p>
            </p:txBody>
          </p:sp>
          <p:sp>
            <p:nvSpPr>
              <p:cNvPr id="21" name="TextBox 21"/>
              <p:cNvSpPr txBox="1"/>
              <p:nvPr/>
            </p:nvSpPr>
            <p:spPr>
              <a:xfrm>
                <a:off x="0" y="-47625"/>
                <a:ext cx="2229109" cy="684214"/>
              </a:xfrm>
              <a:prstGeom prst="rect">
                <a:avLst/>
              </a:prstGeom>
            </p:spPr>
            <p:txBody>
              <a:bodyPr lIns="50800" tIns="50800" rIns="50800" bIns="50800" rtlCol="0" anchor="ctr"/>
              <a:lstStyle/>
              <a:p>
                <a:pPr algn="ctr">
                  <a:lnSpc>
                    <a:spcPts val="2856"/>
                  </a:lnSpc>
                </a:pPr>
                <a:endParaRPr/>
              </a:p>
            </p:txBody>
          </p:sp>
        </p:grpSp>
        <p:sp>
          <p:nvSpPr>
            <p:cNvPr id="22" name="TextBox 22"/>
            <p:cNvSpPr txBox="1"/>
            <p:nvPr/>
          </p:nvSpPr>
          <p:spPr>
            <a:xfrm>
              <a:off x="376271" y="131034"/>
              <a:ext cx="10666821" cy="2809875"/>
            </a:xfrm>
            <a:prstGeom prst="rect">
              <a:avLst/>
            </a:prstGeom>
          </p:spPr>
          <p:txBody>
            <a:bodyPr lIns="0" tIns="0" rIns="0" bIns="0" rtlCol="0" anchor="t">
              <a:spAutoFit/>
            </a:bodyPr>
            <a:lstStyle/>
            <a:p>
              <a:pPr algn="ctr">
                <a:lnSpc>
                  <a:spcPts val="4200"/>
                </a:lnSpc>
              </a:pPr>
              <a:r>
                <a:rPr lang="en-US" sz="3000" b="1">
                  <a:solidFill>
                    <a:srgbClr val="000000"/>
                  </a:solidFill>
                  <a:latin typeface="Montserrat Classic Bold"/>
                  <a:ea typeface="Montserrat Classic Bold"/>
                  <a:cs typeface="Montserrat Classic Bold"/>
                  <a:sym typeface="Montserrat Classic Bold"/>
                </a:rPr>
                <a:t>Burning Fossil Fuels: </a:t>
              </a:r>
              <a:r>
                <a:rPr lang="en-US" sz="3000">
                  <a:solidFill>
                    <a:srgbClr val="000000"/>
                  </a:solidFill>
                  <a:latin typeface="Montserrat Classic"/>
                  <a:ea typeface="Montserrat Classic"/>
                  <a:cs typeface="Montserrat Classic"/>
                  <a:sym typeface="Montserrat Classic"/>
                </a:rPr>
                <a:t>Coal, oil, and later natural gas were used extensively for energy, releasing large amounts of carbon dioxide (CO₂) into the atmosphere.</a:t>
              </a:r>
            </a:p>
          </p:txBody>
        </p:sp>
      </p:grpSp>
      <p:grpSp>
        <p:nvGrpSpPr>
          <p:cNvPr id="23" name="Group 23"/>
          <p:cNvGrpSpPr/>
          <p:nvPr/>
        </p:nvGrpSpPr>
        <p:grpSpPr>
          <a:xfrm>
            <a:off x="1218672" y="5924956"/>
            <a:ext cx="7748586" cy="2417048"/>
            <a:chOff x="0" y="0"/>
            <a:chExt cx="10331448" cy="3222731"/>
          </a:xfrm>
        </p:grpSpPr>
        <p:grpSp>
          <p:nvGrpSpPr>
            <p:cNvPr id="24" name="Group 24"/>
            <p:cNvGrpSpPr/>
            <p:nvPr/>
          </p:nvGrpSpPr>
          <p:grpSpPr>
            <a:xfrm>
              <a:off x="0" y="0"/>
              <a:ext cx="10331448" cy="3222731"/>
              <a:chOff x="0" y="0"/>
              <a:chExt cx="2040780" cy="636589"/>
            </a:xfrm>
          </p:grpSpPr>
          <p:sp>
            <p:nvSpPr>
              <p:cNvPr id="25" name="Freeform 25"/>
              <p:cNvSpPr/>
              <p:nvPr/>
            </p:nvSpPr>
            <p:spPr>
              <a:xfrm>
                <a:off x="0" y="0"/>
                <a:ext cx="2040780" cy="636589"/>
              </a:xfrm>
              <a:custGeom>
                <a:avLst/>
                <a:gdLst/>
                <a:ahLst/>
                <a:cxnLst/>
                <a:rect l="l" t="t" r="r" b="b"/>
                <a:pathLst>
                  <a:path w="2040780" h="636589">
                    <a:moveTo>
                      <a:pt x="50956" y="0"/>
                    </a:moveTo>
                    <a:lnTo>
                      <a:pt x="1989824" y="0"/>
                    </a:lnTo>
                    <a:cubicBezTo>
                      <a:pt x="2003338" y="0"/>
                      <a:pt x="2016299" y="5369"/>
                      <a:pt x="2025855" y="14925"/>
                    </a:cubicBezTo>
                    <a:cubicBezTo>
                      <a:pt x="2035411" y="24481"/>
                      <a:pt x="2040780" y="37442"/>
                      <a:pt x="2040780" y="50956"/>
                    </a:cubicBezTo>
                    <a:lnTo>
                      <a:pt x="2040780" y="585633"/>
                    </a:lnTo>
                    <a:cubicBezTo>
                      <a:pt x="2040780" y="599147"/>
                      <a:pt x="2035411" y="612108"/>
                      <a:pt x="2025855" y="621664"/>
                    </a:cubicBezTo>
                    <a:cubicBezTo>
                      <a:pt x="2016299" y="631220"/>
                      <a:pt x="2003338" y="636589"/>
                      <a:pt x="1989824" y="636589"/>
                    </a:cubicBezTo>
                    <a:lnTo>
                      <a:pt x="50956" y="636589"/>
                    </a:lnTo>
                    <a:cubicBezTo>
                      <a:pt x="37442" y="636589"/>
                      <a:pt x="24481" y="631220"/>
                      <a:pt x="14925" y="621664"/>
                    </a:cubicBezTo>
                    <a:cubicBezTo>
                      <a:pt x="5369" y="612108"/>
                      <a:pt x="0" y="599147"/>
                      <a:pt x="0" y="585633"/>
                    </a:cubicBezTo>
                    <a:lnTo>
                      <a:pt x="0" y="50956"/>
                    </a:lnTo>
                    <a:cubicBezTo>
                      <a:pt x="0" y="37442"/>
                      <a:pt x="5369" y="24481"/>
                      <a:pt x="14925" y="14925"/>
                    </a:cubicBezTo>
                    <a:cubicBezTo>
                      <a:pt x="24481" y="5369"/>
                      <a:pt x="37442" y="0"/>
                      <a:pt x="50956" y="0"/>
                    </a:cubicBezTo>
                    <a:close/>
                  </a:path>
                </a:pathLst>
              </a:custGeom>
              <a:solidFill>
                <a:srgbClr val="BBDEFB"/>
              </a:solidFill>
            </p:spPr>
            <p:txBody>
              <a:bodyPr/>
              <a:lstStyle/>
              <a:p>
                <a:endParaRPr lang="en-GB"/>
              </a:p>
            </p:txBody>
          </p:sp>
          <p:sp>
            <p:nvSpPr>
              <p:cNvPr id="26" name="TextBox 26"/>
              <p:cNvSpPr txBox="1"/>
              <p:nvPr/>
            </p:nvSpPr>
            <p:spPr>
              <a:xfrm>
                <a:off x="0" y="-47625"/>
                <a:ext cx="2040780" cy="684214"/>
              </a:xfrm>
              <a:prstGeom prst="rect">
                <a:avLst/>
              </a:prstGeom>
            </p:spPr>
            <p:txBody>
              <a:bodyPr lIns="50800" tIns="50800" rIns="50800" bIns="50800" rtlCol="0" anchor="ctr"/>
              <a:lstStyle/>
              <a:p>
                <a:pPr algn="ctr">
                  <a:lnSpc>
                    <a:spcPts val="2856"/>
                  </a:lnSpc>
                </a:pPr>
                <a:endParaRPr/>
              </a:p>
            </p:txBody>
          </p:sp>
        </p:grpSp>
        <p:sp>
          <p:nvSpPr>
            <p:cNvPr id="27" name="TextBox 27"/>
            <p:cNvSpPr txBox="1"/>
            <p:nvPr/>
          </p:nvSpPr>
          <p:spPr>
            <a:xfrm>
              <a:off x="698856" y="131034"/>
              <a:ext cx="8937797" cy="28098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Deforestation:</a:t>
              </a:r>
              <a:r>
                <a:rPr lang="en-US" sz="3000">
                  <a:solidFill>
                    <a:srgbClr val="000000"/>
                  </a:solidFill>
                  <a:latin typeface="Montserrat Classic"/>
                  <a:ea typeface="Montserrat Classic"/>
                  <a:cs typeface="Montserrat Classic"/>
                  <a:sym typeface="Montserrat Classic"/>
                </a:rPr>
                <a:t> Forests were cleared for agriculture and urban      </a:t>
              </a:r>
            </a:p>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   development, reducing the Earth's capacity to absorb CO₂.</a:t>
              </a:r>
            </a:p>
          </p:txBody>
        </p:sp>
      </p:grpSp>
      <p:sp>
        <p:nvSpPr>
          <p:cNvPr id="28" name="Freeform 28"/>
          <p:cNvSpPr/>
          <p:nvPr/>
        </p:nvSpPr>
        <p:spPr>
          <a:xfrm>
            <a:off x="178143" y="7389780"/>
            <a:ext cx="2437344" cy="1949875"/>
          </a:xfrm>
          <a:custGeom>
            <a:avLst/>
            <a:gdLst/>
            <a:ahLst/>
            <a:cxnLst/>
            <a:rect l="l" t="t" r="r" b="b"/>
            <a:pathLst>
              <a:path w="2437344" h="1949875">
                <a:moveTo>
                  <a:pt x="0" y="0"/>
                </a:moveTo>
                <a:lnTo>
                  <a:pt x="2437344" y="0"/>
                </a:lnTo>
                <a:lnTo>
                  <a:pt x="2437344" y="1949875"/>
                </a:lnTo>
                <a:lnTo>
                  <a:pt x="0" y="194987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9" name="TextBox 29"/>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30" name="TextBox 30"/>
          <p:cNvSpPr txBox="1"/>
          <p:nvPr/>
        </p:nvSpPr>
        <p:spPr>
          <a:xfrm>
            <a:off x="1028700" y="3142915"/>
            <a:ext cx="16093104" cy="10572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The climate and global temperature has always varied slightly over time. However, since the Industrial Revolution, there has been a sharp increase in temperature. </a:t>
            </a:r>
          </a:p>
        </p:txBody>
      </p:sp>
      <p:sp>
        <p:nvSpPr>
          <p:cNvPr id="31" name="TextBox 31"/>
          <p:cNvSpPr txBox="1"/>
          <p:nvPr/>
        </p:nvSpPr>
        <p:spPr>
          <a:xfrm>
            <a:off x="5773341" y="2074209"/>
            <a:ext cx="6741319"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The Industrial Revolution </a:t>
            </a:r>
          </a:p>
        </p:txBody>
      </p:sp>
      <p:sp>
        <p:nvSpPr>
          <p:cNvPr id="32" name="TextBox 32"/>
          <p:cNvSpPr txBox="1"/>
          <p:nvPr/>
        </p:nvSpPr>
        <p:spPr>
          <a:xfrm>
            <a:off x="474184" y="4372381"/>
            <a:ext cx="17641864" cy="10572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The Industrial Revolution, which began in the late 18th century (around 1750) and continued through the 19th century, marked the starting point for a significant spike in global warming.</a:t>
            </a:r>
          </a:p>
        </p:txBody>
      </p:sp>
      <p:sp>
        <p:nvSpPr>
          <p:cNvPr id="33" name="TextBox 33"/>
          <p:cNvSpPr txBox="1"/>
          <p:nvPr/>
        </p:nvSpPr>
        <p:spPr>
          <a:xfrm>
            <a:off x="17068800"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 R2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4" ma:contentTypeDescription="Create a new document." ma:contentTypeScope="" ma:versionID="d06e931ef9b3fa290e8d323539bfe749">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545c6f75aa5bb8fa13f76422907df7b2"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B5FDB6-7A54-4B51-950C-51715E21F6F1}">
  <ds:schemaRefs>
    <ds:schemaRef ds:uri="http://schemas.microsoft.com/sharepoint/v3/contenttype/forms"/>
  </ds:schemaRefs>
</ds:datastoreItem>
</file>

<file path=customXml/itemProps2.xml><?xml version="1.0" encoding="utf-8"?>
<ds:datastoreItem xmlns:ds="http://schemas.openxmlformats.org/officeDocument/2006/customXml" ds:itemID="{A094FB56-CD90-466E-96AF-C31867DE5B29}">
  <ds:schemaRefs>
    <ds:schemaRef ds:uri="http://purl.org/dc/dcmitype/"/>
    <ds:schemaRef ds:uri="http://purl.org/dc/terms/"/>
    <ds:schemaRef ds:uri="http://schemas.microsoft.com/office/infopath/2007/PartnerControls"/>
    <ds:schemaRef ds:uri="http://purl.org/dc/elements/1.1/"/>
    <ds:schemaRef ds:uri="460f3ec4-cbfd-415b-8990-83a34b195ccb"/>
    <ds:schemaRef ds:uri="109b8aaf-fb93-4003-ad70-8b3202c03298"/>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FACEDFB-405F-4711-91E8-2FE640F880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f3ec4-cbfd-415b-8990-83a34b195ccb"/>
    <ds:schemaRef ds:uri="109b8aaf-fb93-4003-ad70-8b3202c03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2351</Words>
  <Application>Microsoft Office PowerPoint</Application>
  <PresentationFormat>Custom</PresentationFormat>
  <Paragraphs>268</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Montserrat Classic Bold</vt:lpstr>
      <vt:lpstr>Montserrat Classic</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2025-03-19T10:13:33Z</dcterms:created>
  <dcterms:modified xsi:type="dcterms:W3CDTF">2026-03-23T11:58:03Z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0x010100C1578B761A605E4CBEF87E3F0A1E57E6</vt:lpwstr>
  </property>
</Properties>
</file>