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18288000" cy="10287000"/>
  <p:notesSz cx="6858000" cy="9144000"/>
  <p:embeddedFontLst>
    <p:embeddedFont>
      <p:font typeface="Montserrat Classic" panose="020B0604020202020204" charset="0"/>
      <p:regular r:id="rId31"/>
    </p:embeddedFont>
    <p:embeddedFont>
      <p:font typeface="Montserrat Classic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47FD8F-C647-48F0-9F8F-1E68451CC0EC}" v="29" dt="2026-03-24T08:59:18.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946"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s://www.canva.com/design/DAGdlnV027U/mPyjex0WVEgyis4gI4ogEA/edit?ui=eyJEIjp7IlAiOnsiQiI6ZmFsc2V9fX0&amp;embeddedPage=home&amp;appNavState=ope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s://www.canva.com/design/DAGdlnV027U/mPyjex0WVEgyis4gI4ogEA/edit?ui=eyJEIjp7IlAiOnsiQiI6ZmFsc2V9fX0&amp;embeddedPage=home&amp;appNavState=ope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s://www.canva.com/design/DAGdlnV027U/mPyjex0WVEgyis4gI4ogEA/edit?ui=eyJEIjp7IlAiOnsiQiI6ZmFsc2V9fX0&amp;embeddedPage=home&amp;appNavState=ope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hyperlink" Target="https://www.geograph.org.uk/profile/102131" TargetMode="External"/><Relationship Id="rId3" Type="http://schemas.openxmlformats.org/officeDocument/2006/relationships/image" Target="../media/image4.svg"/><Relationship Id="rId7" Type="http://schemas.openxmlformats.org/officeDocument/2006/relationships/hyperlink" Target="http://creativecommons.org/licenses/by-sa/2.0/"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hyperlink" Target="https://www.geograph.org.uk/photo/515177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hyperlink" Target="https://thefloodhub.co.uk/learning/" TargetMode="External"/><Relationship Id="rId3" Type="http://schemas.openxmlformats.org/officeDocument/2006/relationships/image" Target="../media/image4.svg"/><Relationship Id="rId7" Type="http://schemas.openxmlformats.org/officeDocument/2006/relationships/hyperlink" Target="https://thefloodhubpeople.co.uk"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s://www.canva.com/design/DAGdlnV027U/mPyjex0WVEgyis4gI4ogEA/edit?ui=eyJEIjp7IlAiOnsiQiI6ZmFsc2V9fX0&amp;embeddedPage=home&amp;appNavState=ope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503234"/>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3"/>
            <a:stretch>
              <a:fillRect l="-25363" t="-23128" r="-49588" b="-152995"/>
            </a:stretch>
          </a:blipFill>
        </p:spPr>
        <p:txBody>
          <a:bodyPr/>
          <a:lstStyle/>
          <a:p>
            <a:endParaRPr lang="en-GB"/>
          </a:p>
        </p:txBody>
      </p:sp>
      <p:sp>
        <p:nvSpPr>
          <p:cNvPr id="4" name="Freeform 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5" name="TextBox 5"/>
          <p:cNvSpPr txBox="1"/>
          <p:nvPr/>
        </p:nvSpPr>
        <p:spPr>
          <a:xfrm>
            <a:off x="808435" y="5256530"/>
            <a:ext cx="16450865" cy="1944370"/>
          </a:xfrm>
          <a:prstGeom prst="rect">
            <a:avLst/>
          </a:prstGeom>
        </p:spPr>
        <p:txBody>
          <a:bodyPr lIns="0" tIns="0" rIns="0" bIns="0" rtlCol="0" anchor="t">
            <a:spAutoFit/>
          </a:bodyPr>
          <a:lstStyle/>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Understand the difference between mitigation and adaptation to manage climate change.</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Explore real-world strategies used in the UK.</a:t>
            </a:r>
          </a:p>
        </p:txBody>
      </p:sp>
      <p:sp>
        <p:nvSpPr>
          <p:cNvPr id="6" name="TextBox 6"/>
          <p:cNvSpPr txBox="1"/>
          <p:nvPr/>
        </p:nvSpPr>
        <p:spPr>
          <a:xfrm>
            <a:off x="1028700" y="4048824"/>
            <a:ext cx="8616708"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Learning Objectives: </a:t>
            </a:r>
          </a:p>
        </p:txBody>
      </p:sp>
      <p:grpSp>
        <p:nvGrpSpPr>
          <p:cNvPr id="7" name="Group 7"/>
          <p:cNvGrpSpPr/>
          <p:nvPr/>
        </p:nvGrpSpPr>
        <p:grpSpPr>
          <a:xfrm>
            <a:off x="0" y="1528078"/>
            <a:ext cx="18288000" cy="1877081"/>
            <a:chOff x="0" y="0"/>
            <a:chExt cx="4816593" cy="494375"/>
          </a:xfrm>
        </p:grpSpPr>
        <p:sp>
          <p:nvSpPr>
            <p:cNvPr id="8" name="Freeform 8"/>
            <p:cNvSpPr/>
            <p:nvPr/>
          </p:nvSpPr>
          <p:spPr>
            <a:xfrm>
              <a:off x="0" y="0"/>
              <a:ext cx="4816592" cy="494375"/>
            </a:xfrm>
            <a:custGeom>
              <a:avLst/>
              <a:gdLst/>
              <a:ahLst/>
              <a:cxnLst/>
              <a:rect l="l" t="t" r="r" b="b"/>
              <a:pathLst>
                <a:path w="4816592" h="494375">
                  <a:moveTo>
                    <a:pt x="0" y="0"/>
                  </a:moveTo>
                  <a:lnTo>
                    <a:pt x="4816592" y="0"/>
                  </a:lnTo>
                  <a:lnTo>
                    <a:pt x="4816592" y="494375"/>
                  </a:lnTo>
                  <a:lnTo>
                    <a:pt x="0" y="494375"/>
                  </a:lnTo>
                  <a:close/>
                </a:path>
              </a:pathLst>
            </a:custGeom>
            <a:solidFill>
              <a:srgbClr val="1C78B6"/>
            </a:solidFill>
          </p:spPr>
          <p:txBody>
            <a:bodyPr/>
            <a:lstStyle/>
            <a:p>
              <a:endParaRPr lang="en-GB"/>
            </a:p>
          </p:txBody>
        </p:sp>
        <p:sp>
          <p:nvSpPr>
            <p:cNvPr id="9" name="TextBox 9"/>
            <p:cNvSpPr txBox="1"/>
            <p:nvPr/>
          </p:nvSpPr>
          <p:spPr>
            <a:xfrm>
              <a:off x="0" y="-142875"/>
              <a:ext cx="4816593" cy="637250"/>
            </a:xfrm>
            <a:prstGeom prst="rect">
              <a:avLst/>
            </a:prstGeom>
          </p:spPr>
          <p:txBody>
            <a:bodyPr lIns="50800" tIns="50800" rIns="50800" bIns="50800" rtlCol="0" anchor="ctr"/>
            <a:lstStyle/>
            <a:p>
              <a:pPr algn="ctr">
                <a:lnSpc>
                  <a:spcPts val="10499"/>
                </a:lnSpc>
              </a:pPr>
              <a:endParaRPr/>
            </a:p>
          </p:txBody>
        </p:sp>
      </p:grpSp>
      <p:sp>
        <p:nvSpPr>
          <p:cNvPr id="10" name="TextBox 10"/>
          <p:cNvSpPr txBox="1"/>
          <p:nvPr/>
        </p:nvSpPr>
        <p:spPr>
          <a:xfrm>
            <a:off x="3941210" y="1739224"/>
            <a:ext cx="13494693" cy="1302388"/>
          </a:xfrm>
          <a:prstGeom prst="rect">
            <a:avLst/>
          </a:prstGeom>
        </p:spPr>
        <p:txBody>
          <a:bodyPr lIns="0" tIns="0" rIns="0" bIns="0" rtlCol="0" anchor="t">
            <a:spAutoFit/>
          </a:bodyPr>
          <a:lstStyle/>
          <a:p>
            <a:pPr algn="l">
              <a:lnSpc>
                <a:spcPts val="10639"/>
              </a:lnSpc>
              <a:spcBef>
                <a:spcPct val="0"/>
              </a:spcBef>
            </a:pPr>
            <a:r>
              <a:rPr lang="en-US" sz="7599" b="1">
                <a:solidFill>
                  <a:srgbClr val="FFFFFF"/>
                </a:solidFill>
                <a:latin typeface="Montserrat Classic Bold"/>
                <a:ea typeface="Montserrat Classic Bold"/>
                <a:cs typeface="Montserrat Classic Bold"/>
                <a:sym typeface="Montserrat Classic Bold"/>
              </a:rPr>
              <a:t>Managing Climate Change </a:t>
            </a:r>
          </a:p>
        </p:txBody>
      </p:sp>
      <p:sp>
        <p:nvSpPr>
          <p:cNvPr id="11" name="Freeform 11"/>
          <p:cNvSpPr/>
          <p:nvPr/>
        </p:nvSpPr>
        <p:spPr>
          <a:xfrm>
            <a:off x="323852" y="83504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TextBox 21">
            <a:extLst>
              <a:ext uri="{FF2B5EF4-FFF2-40B4-BE49-F238E27FC236}">
                <a16:creationId xmlns:a16="http://schemas.microsoft.com/office/drawing/2014/main" id="{1C56A902-063A-741F-4637-89AEBE2A47DB}"/>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a:off x="832950" y="5422277"/>
            <a:ext cx="4528233" cy="4533900"/>
          </a:xfrm>
          <a:custGeom>
            <a:avLst/>
            <a:gdLst/>
            <a:ahLst/>
            <a:cxnLst/>
            <a:rect l="l" t="t" r="r" b="b"/>
            <a:pathLst>
              <a:path w="4528233" h="4533900">
                <a:moveTo>
                  <a:pt x="0" y="0"/>
                </a:moveTo>
                <a:lnTo>
                  <a:pt x="4528232" y="0"/>
                </a:lnTo>
                <a:lnTo>
                  <a:pt x="4528232" y="4533900"/>
                </a:lnTo>
                <a:lnTo>
                  <a:pt x="0" y="45339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3784454" y="2835287"/>
            <a:ext cx="10719092"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Carbon Capture and Storage (CCS) </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19" name="TextBox 19"/>
          <p:cNvSpPr txBox="1"/>
          <p:nvPr/>
        </p:nvSpPr>
        <p:spPr>
          <a:xfrm>
            <a:off x="336344" y="3457575"/>
            <a:ext cx="17615312" cy="15906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Carbon Capture and Storage (CCS) is a process designed to reduce carbon dioxide (CO2) emissions by capturing CO2 from industrial activities and power generation, transporting it, and storing it deep underground to prevent it from entering the atmosphere.</a:t>
            </a:r>
          </a:p>
        </p:txBody>
      </p:sp>
      <p:sp>
        <p:nvSpPr>
          <p:cNvPr id="20" name="TextBox 20"/>
          <p:cNvSpPr txBox="1"/>
          <p:nvPr/>
        </p:nvSpPr>
        <p:spPr>
          <a:xfrm>
            <a:off x="5689690" y="5219700"/>
            <a:ext cx="12112274" cy="4939030"/>
          </a:xfrm>
          <a:prstGeom prst="rect">
            <a:avLst/>
          </a:prstGeom>
        </p:spPr>
        <p:txBody>
          <a:bodyPr lIns="0" tIns="0" rIns="0" bIns="0" rtlCol="0" anchor="t">
            <a:spAutoFit/>
          </a:bodyPr>
          <a:lstStyle/>
          <a:p>
            <a:pPr algn="l">
              <a:lnSpc>
                <a:spcPts val="3919"/>
              </a:lnSpc>
            </a:pPr>
            <a:r>
              <a:rPr lang="en-US" sz="2799" b="1">
                <a:solidFill>
                  <a:srgbClr val="000000"/>
                </a:solidFill>
                <a:latin typeface="Montserrat Classic Bold"/>
                <a:ea typeface="Montserrat Classic Bold"/>
                <a:cs typeface="Montserrat Classic Bold"/>
                <a:sym typeface="Montserrat Classic Bold"/>
              </a:rPr>
              <a:t>It involves three main steps:</a:t>
            </a:r>
          </a:p>
          <a:p>
            <a:pPr marL="604519" lvl="1" indent="-302260" algn="l">
              <a:lnSpc>
                <a:spcPts val="3919"/>
              </a:lnSpc>
              <a:buFont typeface="Arial"/>
              <a:buChar char="•"/>
            </a:pPr>
            <a:r>
              <a:rPr lang="en-US" sz="2799" b="1">
                <a:solidFill>
                  <a:srgbClr val="000000"/>
                </a:solidFill>
                <a:latin typeface="Montserrat Classic Bold"/>
                <a:ea typeface="Montserrat Classic Bold"/>
                <a:cs typeface="Montserrat Classic Bold"/>
                <a:sym typeface="Montserrat Classic Bold"/>
              </a:rPr>
              <a:t>Capturing </a:t>
            </a:r>
            <a:r>
              <a:rPr lang="en-US" sz="2799">
                <a:solidFill>
                  <a:srgbClr val="000000"/>
                </a:solidFill>
                <a:latin typeface="Montserrat Classic"/>
                <a:ea typeface="Montserrat Classic"/>
                <a:cs typeface="Montserrat Classic"/>
                <a:sym typeface="Montserrat Classic"/>
              </a:rPr>
              <a:t>the CO2 produced during industrial processes (e.g., steel or cement production) or the burning of fossil fuels for energy.</a:t>
            </a:r>
          </a:p>
          <a:p>
            <a:pPr marL="604519" lvl="1" indent="-302260" algn="l">
              <a:lnSpc>
                <a:spcPts val="3919"/>
              </a:lnSpc>
              <a:buFont typeface="Arial"/>
              <a:buChar char="•"/>
            </a:pPr>
            <a:r>
              <a:rPr lang="en-US" sz="2799" b="1">
                <a:solidFill>
                  <a:srgbClr val="000000"/>
                </a:solidFill>
                <a:latin typeface="Montserrat Classic Bold"/>
                <a:ea typeface="Montserrat Classic Bold"/>
                <a:cs typeface="Montserrat Classic Bold"/>
                <a:sym typeface="Montserrat Classic Bold"/>
              </a:rPr>
              <a:t>Transporting </a:t>
            </a:r>
            <a:r>
              <a:rPr lang="en-US" sz="2799">
                <a:solidFill>
                  <a:srgbClr val="000000"/>
                </a:solidFill>
                <a:latin typeface="Montserrat Classic"/>
                <a:ea typeface="Montserrat Classic"/>
                <a:cs typeface="Montserrat Classic"/>
                <a:sym typeface="Montserrat Classic"/>
              </a:rPr>
              <a:t>the captured CO2 via pipelines, ships, or trucks to a storage site.</a:t>
            </a:r>
          </a:p>
          <a:p>
            <a:pPr marL="604519" lvl="1" indent="-302260" algn="l">
              <a:lnSpc>
                <a:spcPts val="3919"/>
              </a:lnSpc>
              <a:buFont typeface="Arial"/>
              <a:buChar char="•"/>
            </a:pPr>
            <a:r>
              <a:rPr lang="en-US" sz="2799" b="1">
                <a:solidFill>
                  <a:srgbClr val="000000"/>
                </a:solidFill>
                <a:latin typeface="Montserrat Classic Bold"/>
                <a:ea typeface="Montserrat Classic Bold"/>
                <a:cs typeface="Montserrat Classic Bold"/>
                <a:sym typeface="Montserrat Classic Bold"/>
              </a:rPr>
              <a:t>Storing </a:t>
            </a:r>
            <a:r>
              <a:rPr lang="en-US" sz="2799">
                <a:solidFill>
                  <a:srgbClr val="000000"/>
                </a:solidFill>
                <a:latin typeface="Montserrat Classic"/>
                <a:ea typeface="Montserrat Classic"/>
                <a:cs typeface="Montserrat Classic"/>
                <a:sym typeface="Montserrat Classic"/>
              </a:rPr>
              <a:t>the CO2 in deep underground geological formations, such as saline aquifers or depleted oil and gas                                              reservoirs, ensuring it remains safely stored                                                           for thousands of years.</a:t>
            </a:r>
          </a:p>
        </p:txBody>
      </p:sp>
      <p:sp>
        <p:nvSpPr>
          <p:cNvPr id="22" name="TextBox 21">
            <a:extLst>
              <a:ext uri="{FF2B5EF4-FFF2-40B4-BE49-F238E27FC236}">
                <a16:creationId xmlns:a16="http://schemas.microsoft.com/office/drawing/2014/main" id="{8E94A693-F389-6E70-888F-083F355A7DF7}"/>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2914088" y="6786060"/>
            <a:ext cx="7589312" cy="7589312"/>
          </a:xfrm>
          <a:custGeom>
            <a:avLst/>
            <a:gdLst/>
            <a:ahLst/>
            <a:cxnLst/>
            <a:rect l="l" t="t" r="r" b="b"/>
            <a:pathLst>
              <a:path w="7589312" h="7589312">
                <a:moveTo>
                  <a:pt x="0" y="0"/>
                </a:moveTo>
                <a:lnTo>
                  <a:pt x="7589313" y="0"/>
                </a:lnTo>
                <a:lnTo>
                  <a:pt x="7589313"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a:off x="12348402" y="4350158"/>
            <a:ext cx="4109620" cy="4114764"/>
          </a:xfrm>
          <a:custGeom>
            <a:avLst/>
            <a:gdLst/>
            <a:ahLst/>
            <a:cxnLst/>
            <a:rect l="l" t="t" r="r" b="b"/>
            <a:pathLst>
              <a:path w="4109620" h="4114764">
                <a:moveTo>
                  <a:pt x="0" y="0"/>
                </a:moveTo>
                <a:lnTo>
                  <a:pt x="4109620" y="0"/>
                </a:lnTo>
                <a:lnTo>
                  <a:pt x="4109620" y="4114763"/>
                </a:lnTo>
                <a:lnTo>
                  <a:pt x="0" y="411476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178778" y="3510730"/>
            <a:ext cx="11444136" cy="6493510"/>
          </a:xfrm>
          <a:prstGeom prst="rect">
            <a:avLst/>
          </a:prstGeom>
        </p:spPr>
        <p:txBody>
          <a:bodyPr lIns="0" tIns="0" rIns="0" bIns="0" rtlCol="0" anchor="t">
            <a:spAutoFit/>
          </a:bodyPr>
          <a:lstStyle/>
          <a:p>
            <a:pPr algn="l">
              <a:lnSpc>
                <a:spcPts val="4339"/>
              </a:lnSpc>
            </a:pPr>
            <a:r>
              <a:rPr lang="en-US" sz="3099" b="1">
                <a:solidFill>
                  <a:srgbClr val="000000"/>
                </a:solidFill>
                <a:latin typeface="Montserrat Classic Bold"/>
                <a:ea typeface="Montserrat Classic Bold"/>
                <a:cs typeface="Montserrat Classic Bold"/>
                <a:sym typeface="Montserrat Classic Bold"/>
              </a:rPr>
              <a:t>Why is it important?</a:t>
            </a:r>
          </a:p>
          <a:p>
            <a:pPr marL="669289" lvl="1" indent="-334645" algn="l">
              <a:lnSpc>
                <a:spcPts val="4339"/>
              </a:lnSpc>
              <a:buFont typeface="Arial"/>
              <a:buChar char="•"/>
            </a:pPr>
            <a:r>
              <a:rPr lang="en-US" sz="3099" b="1">
                <a:solidFill>
                  <a:srgbClr val="000000"/>
                </a:solidFill>
                <a:latin typeface="Montserrat Classic Bold"/>
                <a:ea typeface="Montserrat Classic Bold"/>
                <a:cs typeface="Montserrat Classic Bold"/>
                <a:sym typeface="Montserrat Classic Bold"/>
              </a:rPr>
              <a:t>Reduces CO2 emissions:</a:t>
            </a:r>
            <a:r>
              <a:rPr lang="en-US" sz="3099">
                <a:solidFill>
                  <a:srgbClr val="000000"/>
                </a:solidFill>
                <a:latin typeface="Montserrat Classic"/>
                <a:ea typeface="Montserrat Classic"/>
                <a:cs typeface="Montserrat Classic"/>
                <a:sym typeface="Montserrat Classic"/>
              </a:rPr>
              <a:t> CCS can help prevent large amounts of CO2 from being released into the air, where it would contribute to global warming and climate change.</a:t>
            </a:r>
          </a:p>
          <a:p>
            <a:pPr marL="669289" lvl="1" indent="-334645" algn="l">
              <a:lnSpc>
                <a:spcPts val="4339"/>
              </a:lnSpc>
              <a:buFont typeface="Arial"/>
              <a:buChar char="•"/>
            </a:pPr>
            <a:r>
              <a:rPr lang="en-US" sz="3099" b="1">
                <a:solidFill>
                  <a:srgbClr val="000000"/>
                </a:solidFill>
                <a:latin typeface="Montserrat Classic Bold"/>
                <a:ea typeface="Montserrat Classic Bold"/>
                <a:cs typeface="Montserrat Classic Bold"/>
                <a:sym typeface="Montserrat Classic Bold"/>
              </a:rPr>
              <a:t>Supports industries:</a:t>
            </a:r>
            <a:r>
              <a:rPr lang="en-US" sz="3099">
                <a:solidFill>
                  <a:srgbClr val="000000"/>
                </a:solidFill>
                <a:latin typeface="Montserrat Classic"/>
                <a:ea typeface="Montserrat Classic"/>
                <a:cs typeface="Montserrat Classic"/>
                <a:sym typeface="Montserrat Classic"/>
              </a:rPr>
              <a:t> It allows industries that produce a lot of CO2, like cement or steel factories, to continue working while still reducing their environmental impact.</a:t>
            </a:r>
          </a:p>
          <a:p>
            <a:pPr marL="669289" lvl="1" indent="-334645" algn="l">
              <a:lnSpc>
                <a:spcPts val="4339"/>
              </a:lnSpc>
              <a:buFont typeface="Arial"/>
              <a:buChar char="•"/>
            </a:pPr>
            <a:r>
              <a:rPr lang="en-US" sz="3099" b="1">
                <a:solidFill>
                  <a:srgbClr val="000000"/>
                </a:solidFill>
                <a:latin typeface="Montserrat Classic Bold"/>
                <a:ea typeface="Montserrat Classic Bold"/>
                <a:cs typeface="Montserrat Classic Bold"/>
                <a:sym typeface="Montserrat Classic Bold"/>
              </a:rPr>
              <a:t>Helps meet climate targets:</a:t>
            </a:r>
            <a:r>
              <a:rPr lang="en-US" sz="3099">
                <a:solidFill>
                  <a:srgbClr val="000000"/>
                </a:solidFill>
                <a:latin typeface="Montserrat Classic"/>
                <a:ea typeface="Montserrat Classic"/>
                <a:cs typeface="Montserrat Classic"/>
                <a:sym typeface="Montserrat Classic"/>
              </a:rPr>
              <a:t> CCS is seen as a key solution for achieving net-zero emissions, as it can capture CO2 that’s difficult to remove by other means.</a:t>
            </a:r>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8" name="TextBox 18"/>
          <p:cNvSpPr txBox="1"/>
          <p:nvPr/>
        </p:nvSpPr>
        <p:spPr>
          <a:xfrm>
            <a:off x="3784454" y="2835287"/>
            <a:ext cx="10719092"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Carbon Capture and Storage (CCS) </a:t>
            </a:r>
          </a:p>
        </p:txBody>
      </p:sp>
      <p:sp>
        <p:nvSpPr>
          <p:cNvPr id="19" name="TextBox 19"/>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21" name="TextBox 21">
            <a:extLst>
              <a:ext uri="{FF2B5EF4-FFF2-40B4-BE49-F238E27FC236}">
                <a16:creationId xmlns:a16="http://schemas.microsoft.com/office/drawing/2014/main" id="{DDE58F4C-F4EF-D22F-B5C4-385F077B8FDC}"/>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a:off x="9695882" y="3720533"/>
            <a:ext cx="8013443" cy="6085195"/>
          </a:xfrm>
          <a:custGeom>
            <a:avLst/>
            <a:gdLst/>
            <a:ahLst/>
            <a:cxnLst/>
            <a:rect l="l" t="t" r="r" b="b"/>
            <a:pathLst>
              <a:path w="8013443" h="6085195">
                <a:moveTo>
                  <a:pt x="0" y="0"/>
                </a:moveTo>
                <a:lnTo>
                  <a:pt x="8013443" y="0"/>
                </a:lnTo>
                <a:lnTo>
                  <a:pt x="8013443" y="6085195"/>
                </a:lnTo>
                <a:lnTo>
                  <a:pt x="0" y="6085195"/>
                </a:lnTo>
                <a:lnTo>
                  <a:pt x="0" y="0"/>
                </a:lnTo>
                <a:close/>
              </a:path>
            </a:pathLst>
          </a:custGeom>
          <a:blipFill>
            <a:blip r:embed="rId4"/>
            <a:stretch>
              <a:fillRect l="-7560" t="-7179" r="-14600"/>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9" name="Group 19"/>
          <p:cNvGrpSpPr/>
          <p:nvPr/>
        </p:nvGrpSpPr>
        <p:grpSpPr>
          <a:xfrm>
            <a:off x="207995" y="3023815"/>
            <a:ext cx="7712046" cy="861307"/>
            <a:chOff x="0" y="0"/>
            <a:chExt cx="2031156" cy="226846"/>
          </a:xfrm>
        </p:grpSpPr>
        <p:sp>
          <p:nvSpPr>
            <p:cNvPr id="20" name="Freeform 20"/>
            <p:cNvSpPr/>
            <p:nvPr/>
          </p:nvSpPr>
          <p:spPr>
            <a:xfrm>
              <a:off x="0" y="0"/>
              <a:ext cx="2031156" cy="226846"/>
            </a:xfrm>
            <a:custGeom>
              <a:avLst/>
              <a:gdLst/>
              <a:ahLst/>
              <a:cxnLst/>
              <a:rect l="l" t="t" r="r" b="b"/>
              <a:pathLst>
                <a:path w="2031156" h="226846">
                  <a:moveTo>
                    <a:pt x="26101" y="0"/>
                  </a:moveTo>
                  <a:lnTo>
                    <a:pt x="2005055" y="0"/>
                  </a:lnTo>
                  <a:cubicBezTo>
                    <a:pt x="2019470" y="0"/>
                    <a:pt x="2031156" y="11686"/>
                    <a:pt x="2031156" y="26101"/>
                  </a:cubicBezTo>
                  <a:lnTo>
                    <a:pt x="2031156" y="200745"/>
                  </a:lnTo>
                  <a:cubicBezTo>
                    <a:pt x="2031156" y="215161"/>
                    <a:pt x="2019470" y="226846"/>
                    <a:pt x="2005055" y="226846"/>
                  </a:cubicBezTo>
                  <a:lnTo>
                    <a:pt x="26101" y="226846"/>
                  </a:lnTo>
                  <a:cubicBezTo>
                    <a:pt x="11686" y="226846"/>
                    <a:pt x="0" y="215161"/>
                    <a:pt x="0" y="200745"/>
                  </a:cubicBezTo>
                  <a:lnTo>
                    <a:pt x="0" y="26101"/>
                  </a:lnTo>
                  <a:cubicBezTo>
                    <a:pt x="0" y="11686"/>
                    <a:pt x="11686" y="0"/>
                    <a:pt x="26101" y="0"/>
                  </a:cubicBezTo>
                  <a:close/>
                </a:path>
              </a:pathLst>
            </a:custGeom>
            <a:solidFill>
              <a:srgbClr val="EB884A"/>
            </a:solidFill>
          </p:spPr>
          <p:txBody>
            <a:bodyPr/>
            <a:lstStyle/>
            <a:p>
              <a:endParaRPr lang="en-GB"/>
            </a:p>
          </p:txBody>
        </p:sp>
        <p:sp>
          <p:nvSpPr>
            <p:cNvPr id="21" name="TextBox 21"/>
            <p:cNvSpPr txBox="1"/>
            <p:nvPr/>
          </p:nvSpPr>
          <p:spPr>
            <a:xfrm>
              <a:off x="0" y="-47625"/>
              <a:ext cx="2031156"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74103"/>
            <a:ext cx="7466878"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Zero Carbon Humber project</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Stratergies</a:t>
            </a:r>
          </a:p>
        </p:txBody>
      </p:sp>
      <p:sp>
        <p:nvSpPr>
          <p:cNvPr id="25" name="TextBox 25"/>
          <p:cNvSpPr txBox="1"/>
          <p:nvPr/>
        </p:nvSpPr>
        <p:spPr>
          <a:xfrm>
            <a:off x="265145" y="3900997"/>
            <a:ext cx="9179865" cy="58578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In the UK, one project working on carbon capture and storage is called the </a:t>
            </a:r>
            <a:r>
              <a:rPr lang="en-US" sz="3000" b="1">
                <a:solidFill>
                  <a:srgbClr val="000000"/>
                </a:solidFill>
                <a:latin typeface="Montserrat Classic Bold"/>
                <a:ea typeface="Montserrat Classic Bold"/>
                <a:cs typeface="Montserrat Classic Bold"/>
                <a:sym typeface="Montserrat Classic Bold"/>
              </a:rPr>
              <a:t>Zero Carbon Humber project</a:t>
            </a:r>
            <a:r>
              <a:rPr lang="en-US" sz="3000">
                <a:solidFill>
                  <a:srgbClr val="000000"/>
                </a:solidFill>
                <a:latin typeface="Montserrat Classic"/>
                <a:ea typeface="Montserrat Classic"/>
                <a:cs typeface="Montserrat Classic"/>
                <a:sym typeface="Montserrat Classic"/>
              </a:rPr>
              <a:t>.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This project captures carbon emissions from factories and power plants in the Humber region, then stores them deep underground in a place called the Endurance aquifer, located about 90 km off the coast in the North Sea. The carbon is stored 1 mile below the seabed, helping to reduce harmful gases in the atmosphere and fight climate change.</a:t>
            </a:r>
          </a:p>
        </p:txBody>
      </p:sp>
      <p:sp>
        <p:nvSpPr>
          <p:cNvPr id="26" name="TextBox 26"/>
          <p:cNvSpPr txBox="1"/>
          <p:nvPr/>
        </p:nvSpPr>
        <p:spPr>
          <a:xfrm>
            <a:off x="9786241" y="9584246"/>
            <a:ext cx="4273391" cy="165100"/>
          </a:xfrm>
          <a:prstGeom prst="rect">
            <a:avLst/>
          </a:prstGeom>
        </p:spPr>
        <p:txBody>
          <a:bodyPr lIns="0" tIns="0" rIns="0" bIns="0" rtlCol="0" anchor="t">
            <a:spAutoFit/>
          </a:bodyPr>
          <a:lstStyle/>
          <a:p>
            <a:pPr algn="l">
              <a:lnSpc>
                <a:spcPts val="1399"/>
              </a:lnSpc>
              <a:spcBef>
                <a:spcPct val="0"/>
              </a:spcBef>
            </a:pPr>
            <a:r>
              <a:rPr lang="en-US" sz="999">
                <a:solidFill>
                  <a:srgbClr val="FFFFFF"/>
                </a:solidFill>
                <a:latin typeface="Montserrat Classic"/>
                <a:ea typeface="Montserrat Classic"/>
                <a:cs typeface="Montserrat Classic"/>
                <a:sym typeface="Montserrat Classic"/>
              </a:rPr>
              <a:t>Power Plant Factory</a:t>
            </a:r>
            <a:r>
              <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rPr>
              <a:t> by Benita5 from pixabay</a:t>
            </a:r>
          </a:p>
        </p:txBody>
      </p:sp>
      <p:sp>
        <p:nvSpPr>
          <p:cNvPr id="28" name="TextBox 21">
            <a:extLst>
              <a:ext uri="{FF2B5EF4-FFF2-40B4-BE49-F238E27FC236}">
                <a16:creationId xmlns:a16="http://schemas.microsoft.com/office/drawing/2014/main" id="{A8250B47-DFE6-1C76-2537-90615CE15635}"/>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a:off x="353054" y="3060908"/>
            <a:ext cx="7343140" cy="6835567"/>
          </a:xfrm>
          <a:custGeom>
            <a:avLst/>
            <a:gdLst/>
            <a:ahLst/>
            <a:cxnLst/>
            <a:rect l="l" t="t" r="r" b="b"/>
            <a:pathLst>
              <a:path w="7343140" h="6835567">
                <a:moveTo>
                  <a:pt x="0" y="0"/>
                </a:moveTo>
                <a:lnTo>
                  <a:pt x="7343140" y="0"/>
                </a:lnTo>
                <a:lnTo>
                  <a:pt x="7343140" y="6835567"/>
                </a:lnTo>
                <a:lnTo>
                  <a:pt x="0" y="6835567"/>
                </a:lnTo>
                <a:lnTo>
                  <a:pt x="0" y="0"/>
                </a:lnTo>
                <a:close/>
              </a:path>
            </a:pathLst>
          </a:custGeom>
          <a:blipFill>
            <a:blip r:embed="rId6"/>
            <a:stretch>
              <a:fillRect l="-68213" t="-20393"/>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8943163" y="2863341"/>
            <a:ext cx="8474943" cy="604268"/>
          </a:xfrm>
          <a:prstGeom prst="rect">
            <a:avLst/>
          </a:prstGeom>
        </p:spPr>
        <p:txBody>
          <a:bodyPr wrap="square" lIns="0" tIns="0" rIns="0" bIns="0" rtlCol="0" anchor="t">
            <a:spAutoFit/>
          </a:bodyPr>
          <a:lstStyle/>
          <a:p>
            <a:pPr algn="ctr">
              <a:lnSpc>
                <a:spcPts val="5320"/>
              </a:lnSpc>
              <a:spcBef>
                <a:spcPct val="0"/>
              </a:spcBef>
            </a:pPr>
            <a:r>
              <a:rPr lang="en-US" sz="3800" b="1" dirty="0">
                <a:solidFill>
                  <a:srgbClr val="000000"/>
                </a:solidFill>
                <a:latin typeface="Montserrat Classic Bold"/>
                <a:ea typeface="Montserrat Classic Bold"/>
                <a:cs typeface="Montserrat Classic Bold"/>
                <a:sym typeface="Montserrat Classic Bold"/>
              </a:rPr>
              <a:t>Reforestation and Afforestation </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19" name="TextBox 19"/>
          <p:cNvSpPr txBox="1"/>
          <p:nvPr/>
        </p:nvSpPr>
        <p:spPr>
          <a:xfrm>
            <a:off x="76200" y="9633151"/>
            <a:ext cx="3864359" cy="171650"/>
          </a:xfrm>
          <a:prstGeom prst="rect">
            <a:avLst/>
          </a:prstGeom>
        </p:spPr>
        <p:txBody>
          <a:bodyPr wrap="square" lIns="0" tIns="0" rIns="0" bIns="0" rtlCol="0" anchor="t">
            <a:spAutoFit/>
          </a:bodyPr>
          <a:lstStyle/>
          <a:p>
            <a:pPr algn="ctr">
              <a:lnSpc>
                <a:spcPts val="1540"/>
              </a:lnSpc>
              <a:spcBef>
                <a:spcPct val="0"/>
              </a:spcBef>
            </a:pPr>
            <a:r>
              <a:rPr lang="en-US" sz="1100">
                <a:solidFill>
                  <a:srgbClr val="FFFFFF"/>
                </a:solidFill>
                <a:latin typeface="Montserrat Classic"/>
                <a:ea typeface="Montserrat Classic"/>
                <a:cs typeface="Montserrat Classic"/>
                <a:sym typeface="Montserrat Classic"/>
              </a:rPr>
              <a:t>Person Planting Tree by </a:t>
            </a:r>
            <a:r>
              <a:rPr lang="en-US" sz="1100" err="1">
                <a:solidFill>
                  <a:srgbClr val="FFFFFF"/>
                </a:solidFill>
                <a:latin typeface="Montserrat Classic"/>
                <a:ea typeface="Montserrat Classic"/>
                <a:cs typeface="Montserrat Classic"/>
                <a:sym typeface="Montserrat Classic"/>
              </a:rPr>
              <a:t>artisano</a:t>
            </a:r>
            <a:r>
              <a:rPr lang="en-US" sz="1100">
                <a:solidFill>
                  <a:srgbClr val="FFFFFF"/>
                </a:solidFill>
                <a:latin typeface="Montserrat Classic"/>
                <a:ea typeface="Montserrat Classic"/>
                <a:cs typeface="Montserrat Classic"/>
                <a:sym typeface="Montserrat Classic"/>
              </a:rPr>
              <a:t> from </a:t>
            </a:r>
            <a:r>
              <a:rPr lang="en-US" sz="1100" err="1">
                <a:solidFill>
                  <a:srgbClr val="FFFFFF"/>
                </a:solidFill>
                <a:latin typeface="Montserrat Classic"/>
                <a:ea typeface="Montserrat Classic"/>
                <a:cs typeface="Montserrat Classic"/>
                <a:sym typeface="Montserrat Classic"/>
              </a:rPr>
              <a:t>pixabay</a:t>
            </a:r>
            <a:endParaRPr lang="en-US" sz="1100">
              <a:solidFill>
                <a:srgbClr val="FFFFFF"/>
              </a:solidFill>
              <a:latin typeface="Montserrat Classic"/>
              <a:ea typeface="Montserrat Classic"/>
              <a:cs typeface="Montserrat Classic"/>
              <a:sym typeface="Montserrat Classic"/>
            </a:endParaRPr>
          </a:p>
        </p:txBody>
      </p:sp>
      <p:sp>
        <p:nvSpPr>
          <p:cNvPr id="20" name="TextBox 20"/>
          <p:cNvSpPr txBox="1"/>
          <p:nvPr/>
        </p:nvSpPr>
        <p:spPr>
          <a:xfrm>
            <a:off x="7894379" y="3494545"/>
            <a:ext cx="10317517" cy="1586075"/>
          </a:xfrm>
          <a:prstGeom prst="rect">
            <a:avLst/>
          </a:prstGeom>
        </p:spPr>
        <p:txBody>
          <a:bodyPr lIns="0" tIns="0" rIns="0" bIns="0" rtlCol="0" anchor="t">
            <a:spAutoFit/>
          </a:bodyPr>
          <a:lstStyle/>
          <a:p>
            <a:pPr algn="ctr">
              <a:lnSpc>
                <a:spcPts val="4340"/>
              </a:lnSpc>
              <a:spcBef>
                <a:spcPct val="0"/>
              </a:spcBef>
            </a:pPr>
            <a:r>
              <a:rPr lang="en-GB" sz="2800" dirty="0">
                <a:latin typeface="Montserrat Classic" panose="020B0604020202020204" charset="0"/>
              </a:rPr>
              <a:t>Reforestation is planting trees in areas where forests have been destroyed, while afforestation is planting trees in areas that have not previously been forested.</a:t>
            </a:r>
            <a:endParaRPr lang="en-US" sz="2800" dirty="0">
              <a:solidFill>
                <a:srgbClr val="000000"/>
              </a:solidFill>
              <a:latin typeface="Montserrat Classic" panose="020B0604020202020204" charset="0"/>
              <a:ea typeface="Montserrat Classic"/>
              <a:cs typeface="Montserrat Classic"/>
              <a:sym typeface="Montserrat Classic"/>
            </a:endParaRPr>
          </a:p>
        </p:txBody>
      </p:sp>
      <p:sp>
        <p:nvSpPr>
          <p:cNvPr id="21" name="TextBox 21"/>
          <p:cNvSpPr txBox="1"/>
          <p:nvPr/>
        </p:nvSpPr>
        <p:spPr>
          <a:xfrm>
            <a:off x="7939058" y="5176016"/>
            <a:ext cx="10160000" cy="4902176"/>
          </a:xfrm>
          <a:prstGeom prst="rect">
            <a:avLst/>
          </a:prstGeom>
        </p:spPr>
        <p:txBody>
          <a:bodyPr lIns="0" tIns="0" rIns="0" bIns="0" rtlCol="0" anchor="t">
            <a:spAutoFit/>
          </a:bodyPr>
          <a:lstStyle/>
          <a:p>
            <a:pPr algn="l">
              <a:lnSpc>
                <a:spcPts val="4340"/>
              </a:lnSpc>
              <a:spcBef>
                <a:spcPct val="0"/>
              </a:spcBef>
            </a:pPr>
            <a:r>
              <a:rPr lang="en-US" sz="2800" b="1" dirty="0">
                <a:solidFill>
                  <a:srgbClr val="000000"/>
                </a:solidFill>
                <a:latin typeface="Montserrat Classic Bold"/>
                <a:ea typeface="Montserrat Classic Bold"/>
                <a:cs typeface="Montserrat Classic Bold"/>
                <a:sym typeface="Montserrat Classic Bold"/>
              </a:rPr>
              <a:t>Why is it important?</a:t>
            </a:r>
            <a:r>
              <a:rPr lang="en-GB" sz="2800" b="1" dirty="0">
                <a:solidFill>
                  <a:srgbClr val="000000"/>
                </a:solidFill>
                <a:latin typeface="Montserrat Classic Bold"/>
                <a:ea typeface="Montserrat Classic Bold"/>
                <a:cs typeface="Montserrat Classic Bold"/>
                <a:sym typeface="Montserrat Classic Bold"/>
              </a:rPr>
              <a:t> </a:t>
            </a:r>
          </a:p>
          <a:p>
            <a:pPr marL="457200" indent="-457200" algn="l">
              <a:lnSpc>
                <a:spcPts val="4340"/>
              </a:lnSpc>
              <a:spcBef>
                <a:spcPct val="0"/>
              </a:spcBef>
              <a:buFont typeface="Arial" panose="020B0604020202020204" pitchFamily="34" charset="0"/>
              <a:buChar char="•"/>
            </a:pPr>
            <a:r>
              <a:rPr lang="en-US" sz="2800" dirty="0">
                <a:solidFill>
                  <a:srgbClr val="000000"/>
                </a:solidFill>
                <a:latin typeface="Montserrat Classic"/>
                <a:ea typeface="Montserrat Classic"/>
                <a:cs typeface="Montserrat Classic"/>
                <a:sym typeface="Montserrat Classic"/>
              </a:rPr>
              <a:t>Trees absorb carbon dioxide (CO₂), a harmful greenhouse gas, from the air.</a:t>
            </a:r>
          </a:p>
          <a:p>
            <a:pPr marL="669291" lvl="1" indent="-334646" algn="l">
              <a:lnSpc>
                <a:spcPts val="4340"/>
              </a:lnSpc>
              <a:buFont typeface="Arial"/>
              <a:buChar char="•"/>
            </a:pPr>
            <a:r>
              <a:rPr lang="en-US" sz="2800" dirty="0">
                <a:solidFill>
                  <a:srgbClr val="000000"/>
                </a:solidFill>
                <a:latin typeface="Montserrat Classic"/>
                <a:ea typeface="Montserrat Classic"/>
                <a:cs typeface="Montserrat Classic"/>
                <a:sym typeface="Montserrat Classic"/>
              </a:rPr>
              <a:t>By planting more trees, we can help reduce the amount of CO₂ in the atmosphere, helping slow down climate change.</a:t>
            </a:r>
          </a:p>
          <a:p>
            <a:pPr marL="669291" lvl="1" indent="-334646" algn="l">
              <a:lnSpc>
                <a:spcPts val="4340"/>
              </a:lnSpc>
              <a:buFont typeface="Arial"/>
              <a:buChar char="•"/>
            </a:pPr>
            <a:r>
              <a:rPr lang="en-US" sz="2800" dirty="0">
                <a:solidFill>
                  <a:srgbClr val="000000"/>
                </a:solidFill>
                <a:latin typeface="Montserrat Classic"/>
                <a:ea typeface="Montserrat Classic"/>
                <a:cs typeface="Montserrat Classic"/>
                <a:sym typeface="Montserrat Classic"/>
              </a:rPr>
              <a:t>Trees also help prevent soil erosion, improve biodiversity, and provide homes                                       for wildlife.</a:t>
            </a:r>
          </a:p>
        </p:txBody>
      </p:sp>
      <p:sp>
        <p:nvSpPr>
          <p:cNvPr id="23" name="TextBox 21">
            <a:extLst>
              <a:ext uri="{FF2B5EF4-FFF2-40B4-BE49-F238E27FC236}">
                <a16:creationId xmlns:a16="http://schemas.microsoft.com/office/drawing/2014/main" id="{B35B0703-129B-61DB-4019-8DE82B78CF7B}"/>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a:off x="10220159" y="3720533"/>
            <a:ext cx="7550258" cy="6085195"/>
          </a:xfrm>
          <a:custGeom>
            <a:avLst/>
            <a:gdLst/>
            <a:ahLst/>
            <a:cxnLst/>
            <a:rect l="l" t="t" r="r" b="b"/>
            <a:pathLst>
              <a:path w="7550258" h="6085195">
                <a:moveTo>
                  <a:pt x="0" y="0"/>
                </a:moveTo>
                <a:lnTo>
                  <a:pt x="7550258" y="0"/>
                </a:lnTo>
                <a:lnTo>
                  <a:pt x="7550258" y="6085195"/>
                </a:lnTo>
                <a:lnTo>
                  <a:pt x="0" y="6085195"/>
                </a:lnTo>
                <a:lnTo>
                  <a:pt x="0" y="0"/>
                </a:lnTo>
                <a:close/>
              </a:path>
            </a:pathLst>
          </a:custGeom>
          <a:blipFill>
            <a:blip r:embed="rId4"/>
            <a:stretch>
              <a:fillRect l="-20969"/>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9" name="Group 19"/>
          <p:cNvGrpSpPr/>
          <p:nvPr/>
        </p:nvGrpSpPr>
        <p:grpSpPr>
          <a:xfrm>
            <a:off x="207995" y="3023815"/>
            <a:ext cx="10868812" cy="861307"/>
            <a:chOff x="0" y="0"/>
            <a:chExt cx="2862568" cy="226846"/>
          </a:xfrm>
        </p:grpSpPr>
        <p:sp>
          <p:nvSpPr>
            <p:cNvPr id="20" name="Freeform 20"/>
            <p:cNvSpPr/>
            <p:nvPr/>
          </p:nvSpPr>
          <p:spPr>
            <a:xfrm>
              <a:off x="0" y="0"/>
              <a:ext cx="2862568" cy="226846"/>
            </a:xfrm>
            <a:custGeom>
              <a:avLst/>
              <a:gdLst/>
              <a:ahLst/>
              <a:cxnLst/>
              <a:rect l="l" t="t" r="r" b="b"/>
              <a:pathLst>
                <a:path w="2862568" h="226846">
                  <a:moveTo>
                    <a:pt x="18520" y="0"/>
                  </a:moveTo>
                  <a:lnTo>
                    <a:pt x="2844048" y="0"/>
                  </a:lnTo>
                  <a:cubicBezTo>
                    <a:pt x="2854276" y="0"/>
                    <a:pt x="2862568" y="8292"/>
                    <a:pt x="2862568" y="18520"/>
                  </a:cubicBezTo>
                  <a:lnTo>
                    <a:pt x="2862568" y="208326"/>
                  </a:lnTo>
                  <a:cubicBezTo>
                    <a:pt x="2862568" y="213238"/>
                    <a:pt x="2860617" y="217949"/>
                    <a:pt x="2857144" y="221422"/>
                  </a:cubicBezTo>
                  <a:cubicBezTo>
                    <a:pt x="2853670" y="224895"/>
                    <a:pt x="2848960" y="226846"/>
                    <a:pt x="2844048" y="226846"/>
                  </a:cubicBezTo>
                  <a:lnTo>
                    <a:pt x="18520" y="226846"/>
                  </a:lnTo>
                  <a:cubicBezTo>
                    <a:pt x="13608" y="226846"/>
                    <a:pt x="8898" y="224895"/>
                    <a:pt x="5424" y="221422"/>
                  </a:cubicBezTo>
                  <a:cubicBezTo>
                    <a:pt x="1951" y="217949"/>
                    <a:pt x="0" y="213238"/>
                    <a:pt x="0" y="208326"/>
                  </a:cubicBezTo>
                  <a:lnTo>
                    <a:pt x="0" y="18520"/>
                  </a:lnTo>
                  <a:cubicBezTo>
                    <a:pt x="0" y="13608"/>
                    <a:pt x="1951" y="8898"/>
                    <a:pt x="5424" y="5424"/>
                  </a:cubicBezTo>
                  <a:cubicBezTo>
                    <a:pt x="8898" y="1951"/>
                    <a:pt x="13608" y="0"/>
                    <a:pt x="18520" y="0"/>
                  </a:cubicBezTo>
                  <a:close/>
                </a:path>
              </a:pathLst>
            </a:custGeom>
            <a:solidFill>
              <a:srgbClr val="EB884A"/>
            </a:solidFill>
          </p:spPr>
          <p:txBody>
            <a:bodyPr/>
            <a:lstStyle/>
            <a:p>
              <a:endParaRPr lang="en-GB"/>
            </a:p>
          </p:txBody>
        </p:sp>
        <p:sp>
          <p:nvSpPr>
            <p:cNvPr id="21" name="TextBox 21"/>
            <p:cNvSpPr txBox="1"/>
            <p:nvPr/>
          </p:nvSpPr>
          <p:spPr>
            <a:xfrm>
              <a:off x="0" y="-47625"/>
              <a:ext cx="2862568"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74103"/>
            <a:ext cx="10756097"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The Northern Forest Reforestation Project</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Stratergies</a:t>
            </a:r>
          </a:p>
        </p:txBody>
      </p:sp>
      <p:sp>
        <p:nvSpPr>
          <p:cNvPr id="25" name="TextBox 25"/>
          <p:cNvSpPr txBox="1"/>
          <p:nvPr/>
        </p:nvSpPr>
        <p:spPr>
          <a:xfrm>
            <a:off x="207995" y="3947853"/>
            <a:ext cx="10012164" cy="58578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The Northern Forest project, located from Liverpool to Hull, aims to </a:t>
            </a:r>
            <a:r>
              <a:rPr lang="en-US" sz="3000" b="1">
                <a:solidFill>
                  <a:srgbClr val="000000"/>
                </a:solidFill>
                <a:latin typeface="Montserrat Classic Bold"/>
                <a:ea typeface="Montserrat Classic Bold"/>
                <a:cs typeface="Montserrat Classic Bold"/>
                <a:sym typeface="Montserrat Classic Bold"/>
              </a:rPr>
              <a:t>plant 50 million trees by 2050.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This reforestation initiative helps tackle climate change by absorbing carbon dioxide and reducing flooding through improved water drainage.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It also promotes biodiversity by creating habitats for wildlife and enhances local communities' quality of life, contributing to long-term environmental resilience in the North of England.</a:t>
            </a:r>
          </a:p>
        </p:txBody>
      </p:sp>
      <p:sp>
        <p:nvSpPr>
          <p:cNvPr id="26" name="TextBox 26"/>
          <p:cNvSpPr txBox="1"/>
          <p:nvPr/>
        </p:nvSpPr>
        <p:spPr>
          <a:xfrm>
            <a:off x="10363620" y="9569215"/>
            <a:ext cx="4273391" cy="508000"/>
          </a:xfrm>
          <a:prstGeom prst="rect">
            <a:avLst/>
          </a:prstGeom>
        </p:spPr>
        <p:txBody>
          <a:bodyPr lIns="0" tIns="0" rIns="0" bIns="0" rtlCol="0" anchor="t">
            <a:spAutoFit/>
          </a:bodyPr>
          <a:lstStyle/>
          <a:p>
            <a:pPr algn="l">
              <a:lnSpc>
                <a:spcPts val="1399"/>
              </a:lnSpc>
            </a:pPr>
            <a:r>
              <a:rPr lang="en-US" sz="999">
                <a:solidFill>
                  <a:srgbClr val="FFFFFF"/>
                </a:solidFill>
                <a:latin typeface="Montserrat Classic"/>
                <a:ea typeface="Montserrat Classic"/>
                <a:cs typeface="Montserrat Classic"/>
                <a:sym typeface="Montserrat Classic"/>
              </a:rPr>
              <a:t>Forest with Bluebell Flowers</a:t>
            </a:r>
            <a:r>
              <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rPr>
              <a:t>by kretktz from pixabay</a:t>
            </a:r>
          </a:p>
          <a:p>
            <a:pPr algn="l">
              <a:lnSpc>
                <a:spcPts val="1399"/>
              </a:lnSpc>
            </a:pPr>
            <a:endPar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endParaRPr>
          </a:p>
          <a:p>
            <a:pPr algn="l">
              <a:lnSpc>
                <a:spcPts val="1399"/>
              </a:lnSpc>
              <a:spcBef>
                <a:spcPct val="0"/>
              </a:spcBef>
            </a:pPr>
            <a:endPar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endParaRPr>
          </a:p>
        </p:txBody>
      </p:sp>
      <p:sp>
        <p:nvSpPr>
          <p:cNvPr id="28" name="TextBox 21">
            <a:extLst>
              <a:ext uri="{FF2B5EF4-FFF2-40B4-BE49-F238E27FC236}">
                <a16:creationId xmlns:a16="http://schemas.microsoft.com/office/drawing/2014/main" id="{33C07CDC-954E-B804-8065-721EA615D10E}"/>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TextBox 1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4" name="Freeform 14"/>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6" name="Group 16"/>
          <p:cNvGrpSpPr/>
          <p:nvPr/>
        </p:nvGrpSpPr>
        <p:grpSpPr>
          <a:xfrm>
            <a:off x="5755561" y="3560769"/>
            <a:ext cx="6776878" cy="4710732"/>
            <a:chOff x="0" y="0"/>
            <a:chExt cx="1784857" cy="1240687"/>
          </a:xfrm>
        </p:grpSpPr>
        <p:sp>
          <p:nvSpPr>
            <p:cNvPr id="17" name="Freeform 17"/>
            <p:cNvSpPr/>
            <p:nvPr/>
          </p:nvSpPr>
          <p:spPr>
            <a:xfrm>
              <a:off x="0" y="0"/>
              <a:ext cx="1784857" cy="1240687"/>
            </a:xfrm>
            <a:custGeom>
              <a:avLst/>
              <a:gdLst/>
              <a:ahLst/>
              <a:cxnLst/>
              <a:rect l="l" t="t" r="r" b="b"/>
              <a:pathLst>
                <a:path w="1784857" h="1240687">
                  <a:moveTo>
                    <a:pt x="58263" y="0"/>
                  </a:moveTo>
                  <a:lnTo>
                    <a:pt x="1726594" y="0"/>
                  </a:lnTo>
                  <a:cubicBezTo>
                    <a:pt x="1758772" y="0"/>
                    <a:pt x="1784857" y="26085"/>
                    <a:pt x="1784857" y="58263"/>
                  </a:cubicBezTo>
                  <a:lnTo>
                    <a:pt x="1784857" y="1182424"/>
                  </a:lnTo>
                  <a:cubicBezTo>
                    <a:pt x="1784857" y="1197876"/>
                    <a:pt x="1778718" y="1212696"/>
                    <a:pt x="1767792" y="1223622"/>
                  </a:cubicBezTo>
                  <a:cubicBezTo>
                    <a:pt x="1756866" y="1234548"/>
                    <a:pt x="1742046" y="1240687"/>
                    <a:pt x="1726594" y="1240687"/>
                  </a:cubicBezTo>
                  <a:lnTo>
                    <a:pt x="58263" y="1240687"/>
                  </a:lnTo>
                  <a:cubicBezTo>
                    <a:pt x="42810" y="1240687"/>
                    <a:pt x="27991" y="1234548"/>
                    <a:pt x="17065" y="1223622"/>
                  </a:cubicBezTo>
                  <a:cubicBezTo>
                    <a:pt x="6138" y="1212696"/>
                    <a:pt x="0" y="1197876"/>
                    <a:pt x="0" y="1182424"/>
                  </a:cubicBezTo>
                  <a:lnTo>
                    <a:pt x="0" y="58263"/>
                  </a:lnTo>
                  <a:cubicBezTo>
                    <a:pt x="0" y="42810"/>
                    <a:pt x="6138" y="27991"/>
                    <a:pt x="17065" y="17065"/>
                  </a:cubicBezTo>
                  <a:cubicBezTo>
                    <a:pt x="27991" y="6138"/>
                    <a:pt x="42810" y="0"/>
                    <a:pt x="58263" y="0"/>
                  </a:cubicBezTo>
                  <a:close/>
                </a:path>
              </a:pathLst>
            </a:custGeom>
            <a:solidFill>
              <a:srgbClr val="FFFFFF"/>
            </a:solidFill>
            <a:ln w="66675" cap="rnd">
              <a:solidFill>
                <a:srgbClr val="84B850"/>
              </a:solidFill>
              <a:prstDash val="solid"/>
              <a:round/>
            </a:ln>
          </p:spPr>
          <p:txBody>
            <a:bodyPr/>
            <a:lstStyle/>
            <a:p>
              <a:endParaRPr lang="en-GB"/>
            </a:p>
          </p:txBody>
        </p:sp>
        <p:sp>
          <p:nvSpPr>
            <p:cNvPr id="18" name="TextBox 18"/>
            <p:cNvSpPr txBox="1"/>
            <p:nvPr/>
          </p:nvSpPr>
          <p:spPr>
            <a:xfrm>
              <a:off x="0" y="-76200"/>
              <a:ext cx="1784857" cy="1316887"/>
            </a:xfrm>
            <a:prstGeom prst="rect">
              <a:avLst/>
            </a:prstGeom>
          </p:spPr>
          <p:txBody>
            <a:bodyPr lIns="50800" tIns="50800" rIns="50800" bIns="50800" rtlCol="0" anchor="ctr"/>
            <a:lstStyle/>
            <a:p>
              <a:pPr algn="ctr">
                <a:lnSpc>
                  <a:spcPts val="5039"/>
                </a:lnSpc>
              </a:pPr>
              <a:r>
                <a:rPr lang="en-US" sz="3599" b="1">
                  <a:solidFill>
                    <a:srgbClr val="000000"/>
                  </a:solidFill>
                  <a:latin typeface="Montserrat Classic Bold"/>
                  <a:ea typeface="Montserrat Classic Bold"/>
                  <a:cs typeface="Montserrat Classic Bold"/>
                  <a:sym typeface="Montserrat Classic Bold"/>
                </a:rPr>
                <a:t>Adaptation</a:t>
              </a:r>
            </a:p>
            <a:p>
              <a:pPr algn="ctr">
                <a:lnSpc>
                  <a:spcPts val="1871"/>
                </a:lnSpc>
              </a:pPr>
              <a:endParaRPr lang="en-US" sz="3599" b="1">
                <a:solidFill>
                  <a:srgbClr val="000000"/>
                </a:solidFill>
                <a:latin typeface="Montserrat Classic Bold"/>
                <a:ea typeface="Montserrat Classic Bold"/>
                <a:cs typeface="Montserrat Classic Bold"/>
                <a:sym typeface="Montserrat Classic Bold"/>
              </a:endParaRPr>
            </a:p>
            <a:p>
              <a:pPr algn="ctr">
                <a:lnSpc>
                  <a:spcPts val="5039"/>
                </a:lnSpc>
              </a:pPr>
              <a:r>
                <a:rPr lang="en-US" sz="3599">
                  <a:solidFill>
                    <a:srgbClr val="000000"/>
                  </a:solidFill>
                  <a:latin typeface="Montserrat Classic"/>
                  <a:ea typeface="Montserrat Classic"/>
                  <a:cs typeface="Montserrat Classic"/>
                  <a:sym typeface="Montserrat Classic"/>
                </a:rPr>
                <a:t>Making changes to cope with the effects of climate change and reduce the damage it can cause. </a:t>
              </a:r>
            </a:p>
          </p:txBody>
        </p:sp>
      </p:grpSp>
      <p:sp>
        <p:nvSpPr>
          <p:cNvPr id="20" name="TextBox 21">
            <a:extLst>
              <a:ext uri="{FF2B5EF4-FFF2-40B4-BE49-F238E27FC236}">
                <a16:creationId xmlns:a16="http://schemas.microsoft.com/office/drawing/2014/main" id="{F3039601-C92A-FA96-3BC0-BB1DCC6AB692}"/>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TextBox 14"/>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5" name="TextBox 15"/>
          <p:cNvSpPr txBox="1"/>
          <p:nvPr/>
        </p:nvSpPr>
        <p:spPr>
          <a:xfrm>
            <a:off x="5895018" y="2896870"/>
            <a:ext cx="6497964"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Flood Defences </a:t>
            </a:r>
          </a:p>
        </p:txBody>
      </p:sp>
      <p:sp>
        <p:nvSpPr>
          <p:cNvPr id="16" name="TextBox 16"/>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17" name="TextBox 17"/>
          <p:cNvSpPr txBox="1"/>
          <p:nvPr/>
        </p:nvSpPr>
        <p:spPr>
          <a:xfrm>
            <a:off x="1780308" y="3552825"/>
            <a:ext cx="14727383"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Flood defences are structures built to protect areas from flooding caused by heavy rain, storms or rising sea levels. They can include:</a:t>
            </a:r>
          </a:p>
        </p:txBody>
      </p:sp>
      <p:grpSp>
        <p:nvGrpSpPr>
          <p:cNvPr id="18" name="Group 18"/>
          <p:cNvGrpSpPr/>
          <p:nvPr/>
        </p:nvGrpSpPr>
        <p:grpSpPr>
          <a:xfrm>
            <a:off x="320600" y="5186275"/>
            <a:ext cx="5189366" cy="4823318"/>
            <a:chOff x="0" y="0"/>
            <a:chExt cx="6919154" cy="6431091"/>
          </a:xfrm>
        </p:grpSpPr>
        <p:sp>
          <p:nvSpPr>
            <p:cNvPr id="19" name="TextBox 19"/>
            <p:cNvSpPr txBox="1"/>
            <p:nvPr/>
          </p:nvSpPr>
          <p:spPr>
            <a:xfrm>
              <a:off x="399729" y="-47625"/>
              <a:ext cx="6119697" cy="1178771"/>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Classic Bold"/>
                  <a:ea typeface="Montserrat Classic Bold"/>
                  <a:cs typeface="Montserrat Classic Bold"/>
                  <a:sym typeface="Montserrat Classic Bold"/>
                </a:rPr>
                <a:t>Sea walls to stop the sea from flooding land.</a:t>
              </a:r>
            </a:p>
          </p:txBody>
        </p:sp>
        <p:sp>
          <p:nvSpPr>
            <p:cNvPr id="20" name="Freeform 20"/>
            <p:cNvSpPr/>
            <p:nvPr/>
          </p:nvSpPr>
          <p:spPr>
            <a:xfrm>
              <a:off x="0" y="1241491"/>
              <a:ext cx="6919154" cy="5189600"/>
            </a:xfrm>
            <a:custGeom>
              <a:avLst/>
              <a:gdLst/>
              <a:ahLst/>
              <a:cxnLst/>
              <a:rect l="l" t="t" r="r" b="b"/>
              <a:pathLst>
                <a:path w="6919154" h="5189600">
                  <a:moveTo>
                    <a:pt x="0" y="0"/>
                  </a:moveTo>
                  <a:lnTo>
                    <a:pt x="6919154" y="0"/>
                  </a:lnTo>
                  <a:lnTo>
                    <a:pt x="6919154" y="5189600"/>
                  </a:lnTo>
                  <a:lnTo>
                    <a:pt x="0" y="5189600"/>
                  </a:lnTo>
                  <a:lnTo>
                    <a:pt x="0" y="0"/>
                  </a:lnTo>
                  <a:close/>
                </a:path>
              </a:pathLst>
            </a:custGeom>
            <a:blipFill>
              <a:blip r:embed="rId5"/>
              <a:stretch>
                <a:fillRect l="-51189" t="-34489"/>
              </a:stretch>
            </a:blipFill>
          </p:spPr>
          <p:txBody>
            <a:bodyPr/>
            <a:lstStyle/>
            <a:p>
              <a:endParaRPr lang="en-GB"/>
            </a:p>
          </p:txBody>
        </p:sp>
        <p:sp>
          <p:nvSpPr>
            <p:cNvPr id="21" name="TextBox 21"/>
            <p:cNvSpPr txBox="1"/>
            <p:nvPr/>
          </p:nvSpPr>
          <p:spPr>
            <a:xfrm>
              <a:off x="95598" y="5873837"/>
              <a:ext cx="5427475" cy="432818"/>
            </a:xfrm>
            <a:prstGeom prst="rect">
              <a:avLst/>
            </a:prstGeom>
          </p:spPr>
          <p:txBody>
            <a:bodyPr lIns="0" tIns="0" rIns="0" bIns="0" rtlCol="0" anchor="t">
              <a:spAutoFit/>
            </a:bodyPr>
            <a:lstStyle/>
            <a:p>
              <a:pPr algn="l">
                <a:lnSpc>
                  <a:spcPts val="1354"/>
                </a:lnSpc>
                <a:spcBef>
                  <a:spcPct val="0"/>
                </a:spcBef>
              </a:pPr>
              <a:r>
                <a:rPr lang="en-US" sz="967">
                  <a:solidFill>
                    <a:srgbClr val="FFFFFF"/>
                  </a:solidFill>
                  <a:latin typeface="Montserrat Classic"/>
                  <a:ea typeface="Montserrat Classic"/>
                  <a:cs typeface="Montserrat Classic"/>
                  <a:sym typeface="Montserrat Classic"/>
                </a:rPr>
                <a:t>Slipway and Sea Wall at Rhyl cc-by-sa/2.0 - © Jeff Buck - geograph.org.uk/p/4960969</a:t>
              </a:r>
            </a:p>
          </p:txBody>
        </p:sp>
      </p:grpSp>
      <p:grpSp>
        <p:nvGrpSpPr>
          <p:cNvPr id="22" name="Group 22"/>
          <p:cNvGrpSpPr/>
          <p:nvPr/>
        </p:nvGrpSpPr>
        <p:grpSpPr>
          <a:xfrm>
            <a:off x="6614573" y="5217798"/>
            <a:ext cx="5058854" cy="4760271"/>
            <a:chOff x="0" y="0"/>
            <a:chExt cx="6745139" cy="6347028"/>
          </a:xfrm>
        </p:grpSpPr>
        <p:sp>
          <p:nvSpPr>
            <p:cNvPr id="23" name="TextBox 23"/>
            <p:cNvSpPr txBox="1"/>
            <p:nvPr/>
          </p:nvSpPr>
          <p:spPr>
            <a:xfrm>
              <a:off x="408071" y="-47625"/>
              <a:ext cx="5928996" cy="1178771"/>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Classic Bold"/>
                  <a:ea typeface="Montserrat Classic Bold"/>
                  <a:cs typeface="Montserrat Classic Bold"/>
                  <a:sym typeface="Montserrat Classic Bold"/>
                </a:rPr>
                <a:t>Flood barriers to block floodwaters.</a:t>
              </a:r>
            </a:p>
          </p:txBody>
        </p:sp>
        <p:sp>
          <p:nvSpPr>
            <p:cNvPr id="24" name="Freeform 24"/>
            <p:cNvSpPr/>
            <p:nvPr/>
          </p:nvSpPr>
          <p:spPr>
            <a:xfrm>
              <a:off x="0" y="1181100"/>
              <a:ext cx="6745139" cy="5165928"/>
            </a:xfrm>
            <a:custGeom>
              <a:avLst/>
              <a:gdLst/>
              <a:ahLst/>
              <a:cxnLst/>
              <a:rect l="l" t="t" r="r" b="b"/>
              <a:pathLst>
                <a:path w="6745139" h="5165928">
                  <a:moveTo>
                    <a:pt x="0" y="0"/>
                  </a:moveTo>
                  <a:lnTo>
                    <a:pt x="6745139" y="0"/>
                  </a:lnTo>
                  <a:lnTo>
                    <a:pt x="6745139" y="5165928"/>
                  </a:lnTo>
                  <a:lnTo>
                    <a:pt x="0" y="5165928"/>
                  </a:lnTo>
                  <a:lnTo>
                    <a:pt x="0" y="0"/>
                  </a:lnTo>
                  <a:close/>
                </a:path>
              </a:pathLst>
            </a:custGeom>
            <a:blipFill>
              <a:blip r:embed="rId6"/>
              <a:stretch>
                <a:fillRect t="-2125" r="-8261" b="-2125"/>
              </a:stretch>
            </a:blipFill>
          </p:spPr>
          <p:txBody>
            <a:bodyPr/>
            <a:lstStyle/>
            <a:p>
              <a:endParaRPr lang="en-GB"/>
            </a:p>
          </p:txBody>
        </p:sp>
        <p:sp>
          <p:nvSpPr>
            <p:cNvPr id="25" name="TextBox 25"/>
            <p:cNvSpPr txBox="1"/>
            <p:nvPr/>
          </p:nvSpPr>
          <p:spPr>
            <a:xfrm>
              <a:off x="0" y="5929385"/>
              <a:ext cx="6534939" cy="387903"/>
            </a:xfrm>
            <a:prstGeom prst="rect">
              <a:avLst/>
            </a:prstGeom>
          </p:spPr>
          <p:txBody>
            <a:bodyPr lIns="0" tIns="0" rIns="0" bIns="0" rtlCol="0" anchor="t">
              <a:spAutoFit/>
            </a:bodyPr>
            <a:lstStyle/>
            <a:p>
              <a:pPr algn="l">
                <a:lnSpc>
                  <a:spcPts val="1204"/>
                </a:lnSpc>
                <a:spcBef>
                  <a:spcPct val="0"/>
                </a:spcBef>
              </a:pPr>
              <a:r>
                <a:rPr lang="en-US" sz="860">
                  <a:solidFill>
                    <a:srgbClr val="FFFFFF"/>
                  </a:solidFill>
                  <a:latin typeface="Montserrat Classic"/>
                  <a:ea typeface="Montserrat Classic"/>
                  <a:cs typeface="Montserrat Classic"/>
                  <a:sym typeface="Montserrat Classic"/>
                </a:rPr>
                <a:t>Flood barriers on Stourport Road, Bewdle. cc-by-sa/2.0 - © Mat Fascione - geograph.org.uk/p/6717908</a:t>
              </a:r>
            </a:p>
          </p:txBody>
        </p:sp>
      </p:grpSp>
      <p:grpSp>
        <p:nvGrpSpPr>
          <p:cNvPr id="26" name="Group 26"/>
          <p:cNvGrpSpPr/>
          <p:nvPr/>
        </p:nvGrpSpPr>
        <p:grpSpPr>
          <a:xfrm>
            <a:off x="12634699" y="5149160"/>
            <a:ext cx="5189366" cy="4861828"/>
            <a:chOff x="0" y="-47625"/>
            <a:chExt cx="6919154" cy="6482437"/>
          </a:xfrm>
        </p:grpSpPr>
        <p:sp>
          <p:nvSpPr>
            <p:cNvPr id="27" name="TextBox 27"/>
            <p:cNvSpPr txBox="1"/>
            <p:nvPr/>
          </p:nvSpPr>
          <p:spPr>
            <a:xfrm>
              <a:off x="336422" y="-47625"/>
              <a:ext cx="6246311" cy="1178771"/>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Classic Bold"/>
                  <a:ea typeface="Montserrat Classic Bold"/>
                  <a:cs typeface="Montserrat Classic Bold"/>
                  <a:sym typeface="Montserrat Classic Bold"/>
                </a:rPr>
                <a:t>Levees and dikes to stop rivers from overflowing.</a:t>
              </a:r>
            </a:p>
          </p:txBody>
        </p:sp>
        <p:sp>
          <p:nvSpPr>
            <p:cNvPr id="28" name="Freeform 28"/>
            <p:cNvSpPr/>
            <p:nvPr/>
          </p:nvSpPr>
          <p:spPr>
            <a:xfrm>
              <a:off x="0" y="1245446"/>
              <a:ext cx="6919154" cy="5189366"/>
            </a:xfrm>
            <a:custGeom>
              <a:avLst/>
              <a:gdLst/>
              <a:ahLst/>
              <a:cxnLst/>
              <a:rect l="l" t="t" r="r" b="b"/>
              <a:pathLst>
                <a:path w="6919154" h="5189366">
                  <a:moveTo>
                    <a:pt x="0" y="0"/>
                  </a:moveTo>
                  <a:lnTo>
                    <a:pt x="6919154" y="0"/>
                  </a:lnTo>
                  <a:lnTo>
                    <a:pt x="6919154" y="5189366"/>
                  </a:lnTo>
                  <a:lnTo>
                    <a:pt x="0" y="5189366"/>
                  </a:lnTo>
                  <a:lnTo>
                    <a:pt x="0" y="0"/>
                  </a:lnTo>
                  <a:close/>
                </a:path>
              </a:pathLst>
            </a:custGeom>
            <a:blipFill>
              <a:blip r:embed="rId7"/>
              <a:stretch>
                <a:fillRect/>
              </a:stretch>
            </a:blipFill>
          </p:spPr>
          <p:txBody>
            <a:bodyPr/>
            <a:lstStyle/>
            <a:p>
              <a:endParaRPr lang="en-GB"/>
            </a:p>
          </p:txBody>
        </p:sp>
        <p:sp>
          <p:nvSpPr>
            <p:cNvPr id="29" name="TextBox 29"/>
            <p:cNvSpPr txBox="1"/>
            <p:nvPr/>
          </p:nvSpPr>
          <p:spPr>
            <a:xfrm>
              <a:off x="140426" y="5917307"/>
              <a:ext cx="6391231" cy="484492"/>
            </a:xfrm>
            <a:prstGeom prst="rect">
              <a:avLst/>
            </a:prstGeom>
          </p:spPr>
          <p:txBody>
            <a:bodyPr lIns="0" tIns="0" rIns="0" bIns="0" rtlCol="0" anchor="t">
              <a:spAutoFit/>
            </a:bodyPr>
            <a:lstStyle/>
            <a:p>
              <a:pPr>
                <a:lnSpc>
                  <a:spcPts val="1505"/>
                </a:lnSpc>
                <a:spcBef>
                  <a:spcPct val="0"/>
                </a:spcBef>
              </a:pPr>
              <a:r>
                <a:rPr lang="en-US" sz="1075">
                  <a:solidFill>
                    <a:srgbClr val="FFFFFF"/>
                  </a:solidFill>
                  <a:latin typeface="Montserrat Classic"/>
                  <a:ea typeface="Montserrat Classic"/>
                  <a:cs typeface="Montserrat Classic"/>
                  <a:sym typeface="Montserrat Classic"/>
                </a:rPr>
                <a:t>River Mersey cc-by-</a:t>
              </a:r>
              <a:r>
                <a:rPr lang="en-US" sz="1075" err="1">
                  <a:solidFill>
                    <a:srgbClr val="FFFFFF"/>
                  </a:solidFill>
                  <a:latin typeface="Montserrat Classic"/>
                  <a:ea typeface="Montserrat Classic"/>
                  <a:cs typeface="Montserrat Classic"/>
                  <a:sym typeface="Montserrat Classic"/>
                </a:rPr>
                <a:t>sa</a:t>
              </a:r>
              <a:r>
                <a:rPr lang="en-US" sz="1075">
                  <a:solidFill>
                    <a:srgbClr val="FFFFFF"/>
                  </a:solidFill>
                  <a:latin typeface="Montserrat Classic"/>
                  <a:ea typeface="Montserrat Classic"/>
                  <a:cs typeface="Montserrat Classic"/>
                  <a:sym typeface="Montserrat Classic"/>
                </a:rPr>
                <a:t>/2.0 - © Derek Harper - geograph.org.uk/p/2031321</a:t>
              </a:r>
            </a:p>
          </p:txBody>
        </p:sp>
      </p:grpSp>
      <p:sp>
        <p:nvSpPr>
          <p:cNvPr id="31" name="TextBox 21">
            <a:extLst>
              <a:ext uri="{FF2B5EF4-FFF2-40B4-BE49-F238E27FC236}">
                <a16:creationId xmlns:a16="http://schemas.microsoft.com/office/drawing/2014/main" id="{FFE60F85-0798-E594-461B-BCFD9576347D}"/>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9387860" y="3506520"/>
            <a:ext cx="8208057" cy="6462554"/>
          </a:xfrm>
          <a:custGeom>
            <a:avLst/>
            <a:gdLst/>
            <a:ahLst/>
            <a:cxnLst/>
            <a:rect l="l" t="t" r="r" b="b"/>
            <a:pathLst>
              <a:path w="8208057" h="6462554">
                <a:moveTo>
                  <a:pt x="0" y="0"/>
                </a:moveTo>
                <a:lnTo>
                  <a:pt x="8208057" y="0"/>
                </a:lnTo>
                <a:lnTo>
                  <a:pt x="8208057" y="6462553"/>
                </a:lnTo>
                <a:lnTo>
                  <a:pt x="0" y="6462553"/>
                </a:lnTo>
                <a:lnTo>
                  <a:pt x="0" y="0"/>
                </a:lnTo>
                <a:close/>
              </a:path>
            </a:pathLst>
          </a:custGeom>
          <a:blipFill>
            <a:blip r:embed="rId4"/>
            <a:stretch>
              <a:fillRect l="-26323" t="-6895"/>
            </a:stretch>
          </a:blipFill>
        </p:spPr>
        <p:txBody>
          <a:bodyPr/>
          <a:lstStyle/>
          <a:p>
            <a:endParaRPr lang="en-GB"/>
          </a:p>
        </p:txBody>
      </p:sp>
      <p:sp>
        <p:nvSpPr>
          <p:cNvPr id="14" name="Freeform 14"/>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18" name="TextBox 18"/>
          <p:cNvSpPr txBox="1"/>
          <p:nvPr/>
        </p:nvSpPr>
        <p:spPr>
          <a:xfrm>
            <a:off x="111187" y="3516045"/>
            <a:ext cx="9178043" cy="6670040"/>
          </a:xfrm>
          <a:prstGeom prst="rect">
            <a:avLst/>
          </a:prstGeom>
        </p:spPr>
        <p:txBody>
          <a:bodyPr lIns="0" tIns="0" rIns="0" bIns="0" rtlCol="0" anchor="t">
            <a:spAutoFit/>
          </a:bodyPr>
          <a:lstStyle/>
          <a:p>
            <a:pPr marL="626111" lvl="1" indent="-313055" algn="l">
              <a:lnSpc>
                <a:spcPts val="4060"/>
              </a:lnSpc>
              <a:spcBef>
                <a:spcPct val="0"/>
              </a:spcBef>
              <a:buFont typeface="Arial"/>
              <a:buChar char="•"/>
            </a:pPr>
            <a:r>
              <a:rPr lang="en-US" sz="2900">
                <a:solidFill>
                  <a:srgbClr val="000000"/>
                </a:solidFill>
                <a:latin typeface="Montserrat Classic"/>
                <a:ea typeface="Montserrat Classic"/>
                <a:cs typeface="Montserrat Classic"/>
                <a:sym typeface="Montserrat Classic"/>
              </a:rPr>
              <a:t>Flood defences help protect communities, homes, and businesses from rising sea levels, intense storms, and heavy rainfall.</a:t>
            </a:r>
          </a:p>
          <a:p>
            <a:pPr marL="626111" lvl="1" indent="-313055" algn="l">
              <a:lnSpc>
                <a:spcPts val="4060"/>
              </a:lnSpc>
              <a:spcBef>
                <a:spcPct val="0"/>
              </a:spcBef>
              <a:buFont typeface="Arial"/>
              <a:buChar char="•"/>
            </a:pPr>
            <a:r>
              <a:rPr lang="en-US" sz="2900">
                <a:solidFill>
                  <a:srgbClr val="000000"/>
                </a:solidFill>
                <a:latin typeface="Montserrat Classic"/>
                <a:ea typeface="Montserrat Classic"/>
                <a:cs typeface="Montserrat Classic"/>
                <a:sym typeface="Montserrat Classic"/>
              </a:rPr>
              <a:t>As climate change causes more frequent and severe flooding, defences like sea walls, barriers and drainage systems become essential.</a:t>
            </a:r>
          </a:p>
          <a:p>
            <a:pPr marL="626111" lvl="1" indent="-313055" algn="l">
              <a:lnSpc>
                <a:spcPts val="4060"/>
              </a:lnSpc>
              <a:spcBef>
                <a:spcPct val="0"/>
              </a:spcBef>
              <a:buFont typeface="Arial"/>
              <a:buChar char="•"/>
            </a:pPr>
            <a:r>
              <a:rPr lang="en-US" sz="2900">
                <a:solidFill>
                  <a:srgbClr val="000000"/>
                </a:solidFill>
                <a:latin typeface="Montserrat Classic"/>
                <a:ea typeface="Montserrat Classic"/>
                <a:cs typeface="Montserrat Classic"/>
                <a:sym typeface="Montserrat Classic"/>
              </a:rPr>
              <a:t>They reduce damage from floods, protect farmland and ensure people can continue to live and work in flood-prone areas.</a:t>
            </a:r>
          </a:p>
          <a:p>
            <a:pPr marL="626111" lvl="1" indent="-313055" algn="l">
              <a:lnSpc>
                <a:spcPts val="4060"/>
              </a:lnSpc>
              <a:spcBef>
                <a:spcPct val="0"/>
              </a:spcBef>
              <a:buFont typeface="Arial"/>
              <a:buChar char="•"/>
            </a:pPr>
            <a:r>
              <a:rPr lang="en-US" sz="2900">
                <a:solidFill>
                  <a:srgbClr val="000000"/>
                </a:solidFill>
                <a:latin typeface="Montserrat Classic"/>
                <a:ea typeface="Montserrat Classic"/>
                <a:cs typeface="Montserrat Classic"/>
                <a:sym typeface="Montserrat Classic"/>
              </a:rPr>
              <a:t>Flood defences also reduce long-term costs and help communities stay resilient to climate change impacts.</a:t>
            </a:r>
          </a:p>
        </p:txBody>
      </p:sp>
      <p:sp>
        <p:nvSpPr>
          <p:cNvPr id="19" name="TextBox 19"/>
          <p:cNvSpPr txBox="1"/>
          <p:nvPr/>
        </p:nvSpPr>
        <p:spPr>
          <a:xfrm>
            <a:off x="1093934" y="2833420"/>
            <a:ext cx="16100133" cy="558358"/>
          </a:xfrm>
          <a:prstGeom prst="rect">
            <a:avLst/>
          </a:prstGeom>
        </p:spPr>
        <p:txBody>
          <a:bodyPr wrap="square" lIns="0" tIns="0" rIns="0" bIns="0" rtlCol="0" anchor="t">
            <a:spAutoFit/>
          </a:bodyPr>
          <a:lstStyle/>
          <a:p>
            <a:pPr algn="ctr">
              <a:lnSpc>
                <a:spcPts val="4900"/>
              </a:lnSpc>
              <a:spcBef>
                <a:spcPct val="0"/>
              </a:spcBef>
            </a:pPr>
            <a:r>
              <a:rPr lang="en-US" sz="3500" b="1">
                <a:solidFill>
                  <a:srgbClr val="000000"/>
                </a:solidFill>
                <a:latin typeface="Montserrat Classic Bold"/>
                <a:ea typeface="Montserrat Classic Bold"/>
                <a:cs typeface="Montserrat Classic Bold"/>
                <a:sym typeface="Montserrat Classic Bold"/>
              </a:rPr>
              <a:t>Why Are Flood Defences Important in Climate Change Adaptation?</a:t>
            </a:r>
          </a:p>
        </p:txBody>
      </p:sp>
      <p:sp>
        <p:nvSpPr>
          <p:cNvPr id="20" name="TextBox 20"/>
          <p:cNvSpPr txBox="1"/>
          <p:nvPr/>
        </p:nvSpPr>
        <p:spPr>
          <a:xfrm>
            <a:off x="9104951" y="9784569"/>
            <a:ext cx="3786261" cy="159531"/>
          </a:xfrm>
          <a:prstGeom prst="rect">
            <a:avLst/>
          </a:prstGeom>
        </p:spPr>
        <p:txBody>
          <a:bodyPr wrap="square" lIns="0" tIns="0" rIns="0" bIns="0" rtlCol="0" anchor="t">
            <a:spAutoFit/>
          </a:bodyPr>
          <a:lstStyle/>
          <a:p>
            <a:pPr algn="ctr">
              <a:lnSpc>
                <a:spcPts val="1399"/>
              </a:lnSpc>
              <a:spcBef>
                <a:spcPct val="0"/>
              </a:spcBef>
            </a:pPr>
            <a:r>
              <a:rPr lang="en-US" sz="999">
                <a:solidFill>
                  <a:srgbClr val="FFFFFF"/>
                </a:solidFill>
                <a:latin typeface="Montserrat Classic"/>
                <a:ea typeface="Montserrat Classic"/>
                <a:cs typeface="Montserrat Classic"/>
                <a:sym typeface="Montserrat Classic"/>
              </a:rPr>
              <a:t>Floods by </a:t>
            </a:r>
            <a:r>
              <a:rPr lang="en-US" sz="999" err="1">
                <a:solidFill>
                  <a:srgbClr val="FFFFFF"/>
                </a:solidFill>
                <a:latin typeface="Montserrat Classic"/>
                <a:ea typeface="Montserrat Classic"/>
                <a:cs typeface="Montserrat Classic"/>
                <a:sym typeface="Montserrat Classic"/>
              </a:rPr>
              <a:t>onfilm</a:t>
            </a:r>
            <a:r>
              <a:rPr lang="en-US" sz="999">
                <a:solidFill>
                  <a:srgbClr val="FFFFFF"/>
                </a:solidFill>
                <a:latin typeface="Montserrat Classic"/>
                <a:ea typeface="Montserrat Classic"/>
                <a:cs typeface="Montserrat Classic"/>
                <a:sym typeface="Montserrat Classic"/>
              </a:rPr>
              <a:t> from Getty Images Signature</a:t>
            </a:r>
          </a:p>
        </p:txBody>
      </p:sp>
      <p:sp>
        <p:nvSpPr>
          <p:cNvPr id="22" name="TextBox 21">
            <a:extLst>
              <a:ext uri="{FF2B5EF4-FFF2-40B4-BE49-F238E27FC236}">
                <a16:creationId xmlns:a16="http://schemas.microsoft.com/office/drawing/2014/main" id="{710E3BF8-1E3A-D640-C82D-C17E28C376A9}"/>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9210675" y="3706905"/>
            <a:ext cx="8387096" cy="6098823"/>
          </a:xfrm>
          <a:custGeom>
            <a:avLst/>
            <a:gdLst/>
            <a:ahLst/>
            <a:cxnLst/>
            <a:rect l="l" t="t" r="r" b="b"/>
            <a:pathLst>
              <a:path w="8387096" h="6098823">
                <a:moveTo>
                  <a:pt x="0" y="0"/>
                </a:moveTo>
                <a:lnTo>
                  <a:pt x="8387096" y="0"/>
                </a:lnTo>
                <a:lnTo>
                  <a:pt x="8387096" y="6098823"/>
                </a:lnTo>
                <a:lnTo>
                  <a:pt x="0" y="6098823"/>
                </a:lnTo>
                <a:lnTo>
                  <a:pt x="0" y="0"/>
                </a:lnTo>
                <a:close/>
              </a:path>
            </a:pathLst>
          </a:custGeom>
          <a:blipFill>
            <a:blip r:embed="rId4"/>
            <a:stretch>
              <a:fillRect t="-12003" r="-8593"/>
            </a:stretch>
          </a:blipFill>
        </p:spPr>
        <p:txBody>
          <a:bodyPr/>
          <a:lstStyle/>
          <a:p>
            <a:endParaRPr lang="en-GB"/>
          </a:p>
        </p:txBody>
      </p:sp>
      <p:grpSp>
        <p:nvGrpSpPr>
          <p:cNvPr id="13" name="Group 13"/>
          <p:cNvGrpSpPr/>
          <p:nvPr/>
        </p:nvGrpSpPr>
        <p:grpSpPr>
          <a:xfrm>
            <a:off x="0" y="651219"/>
            <a:ext cx="18775720" cy="1250020"/>
            <a:chOff x="0" y="0"/>
            <a:chExt cx="7425681" cy="494375"/>
          </a:xfrm>
        </p:grpSpPr>
        <p:sp>
          <p:nvSpPr>
            <p:cNvPr id="14" name="Freeform 1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5" name="TextBox 1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6" name="Freeform 1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9" name="Group 19"/>
          <p:cNvGrpSpPr/>
          <p:nvPr/>
        </p:nvGrpSpPr>
        <p:grpSpPr>
          <a:xfrm>
            <a:off x="207995" y="3023815"/>
            <a:ext cx="6456093" cy="861307"/>
            <a:chOff x="0" y="0"/>
            <a:chExt cx="1700370" cy="226846"/>
          </a:xfrm>
        </p:grpSpPr>
        <p:sp>
          <p:nvSpPr>
            <p:cNvPr id="20" name="Freeform 20"/>
            <p:cNvSpPr/>
            <p:nvPr/>
          </p:nvSpPr>
          <p:spPr>
            <a:xfrm>
              <a:off x="0" y="0"/>
              <a:ext cx="1700370" cy="226846"/>
            </a:xfrm>
            <a:custGeom>
              <a:avLst/>
              <a:gdLst/>
              <a:ahLst/>
              <a:cxnLst/>
              <a:rect l="l" t="t" r="r" b="b"/>
              <a:pathLst>
                <a:path w="1700370" h="226846">
                  <a:moveTo>
                    <a:pt x="31178" y="0"/>
                  </a:moveTo>
                  <a:lnTo>
                    <a:pt x="1669192" y="0"/>
                  </a:lnTo>
                  <a:cubicBezTo>
                    <a:pt x="1686411" y="0"/>
                    <a:pt x="1700370" y="13959"/>
                    <a:pt x="1700370" y="31178"/>
                  </a:cubicBezTo>
                  <a:lnTo>
                    <a:pt x="1700370" y="195668"/>
                  </a:lnTo>
                  <a:cubicBezTo>
                    <a:pt x="1700370" y="203937"/>
                    <a:pt x="1697085" y="211867"/>
                    <a:pt x="1691238" y="217714"/>
                  </a:cubicBezTo>
                  <a:cubicBezTo>
                    <a:pt x="1685391" y="223561"/>
                    <a:pt x="1677461" y="226846"/>
                    <a:pt x="1669192" y="226846"/>
                  </a:cubicBezTo>
                  <a:lnTo>
                    <a:pt x="31178" y="226846"/>
                  </a:lnTo>
                  <a:cubicBezTo>
                    <a:pt x="22909" y="226846"/>
                    <a:pt x="14979" y="223561"/>
                    <a:pt x="9132" y="217714"/>
                  </a:cubicBezTo>
                  <a:cubicBezTo>
                    <a:pt x="3285" y="211867"/>
                    <a:pt x="0" y="203937"/>
                    <a:pt x="0" y="195668"/>
                  </a:cubicBezTo>
                  <a:lnTo>
                    <a:pt x="0" y="31178"/>
                  </a:lnTo>
                  <a:cubicBezTo>
                    <a:pt x="0" y="22909"/>
                    <a:pt x="3285" y="14979"/>
                    <a:pt x="9132" y="9132"/>
                  </a:cubicBezTo>
                  <a:cubicBezTo>
                    <a:pt x="14979" y="3285"/>
                    <a:pt x="22909" y="0"/>
                    <a:pt x="31178" y="0"/>
                  </a:cubicBezTo>
                  <a:close/>
                </a:path>
              </a:pathLst>
            </a:custGeom>
            <a:solidFill>
              <a:srgbClr val="EB884A"/>
            </a:solidFill>
          </p:spPr>
          <p:txBody>
            <a:bodyPr/>
            <a:lstStyle/>
            <a:p>
              <a:endParaRPr lang="en-GB"/>
            </a:p>
          </p:txBody>
        </p:sp>
        <p:sp>
          <p:nvSpPr>
            <p:cNvPr id="21" name="TextBox 21"/>
            <p:cNvSpPr txBox="1"/>
            <p:nvPr/>
          </p:nvSpPr>
          <p:spPr>
            <a:xfrm>
              <a:off x="0" y="-47625"/>
              <a:ext cx="1700370"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74103"/>
            <a:ext cx="6230662"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Flood Defences in the UK</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25" name="TextBox 25"/>
          <p:cNvSpPr txBox="1"/>
          <p:nvPr/>
        </p:nvSpPr>
        <p:spPr>
          <a:xfrm>
            <a:off x="520421" y="4129405"/>
            <a:ext cx="7940277" cy="6157595"/>
          </a:xfrm>
          <a:prstGeom prst="rect">
            <a:avLst/>
          </a:prstGeom>
        </p:spPr>
        <p:txBody>
          <a:bodyPr lIns="0" tIns="0" rIns="0" bIns="0" rtlCol="0" anchor="t">
            <a:spAutoFit/>
          </a:bodyPr>
          <a:lstStyle/>
          <a:p>
            <a:pPr marL="690881" lvl="1" indent="-345440" algn="l">
              <a:lnSpc>
                <a:spcPts val="4480"/>
              </a:lnSpc>
              <a:spcBef>
                <a:spcPct val="0"/>
              </a:spcBef>
              <a:buFont typeface="Arial"/>
              <a:buChar char="•"/>
            </a:pPr>
            <a:r>
              <a:rPr lang="en-US" sz="3200" b="1">
                <a:solidFill>
                  <a:srgbClr val="000000"/>
                </a:solidFill>
                <a:latin typeface="Montserrat Classic Bold"/>
                <a:ea typeface="Montserrat Classic Bold"/>
                <a:cs typeface="Montserrat Classic Bold"/>
                <a:sym typeface="Montserrat Classic Bold"/>
              </a:rPr>
              <a:t>Thames Barrier (London):</a:t>
            </a:r>
            <a:r>
              <a:rPr lang="en-US" sz="3200">
                <a:solidFill>
                  <a:srgbClr val="000000"/>
                </a:solidFill>
                <a:latin typeface="Montserrat Classic"/>
                <a:ea typeface="Montserrat Classic"/>
                <a:cs typeface="Montserrat Classic"/>
                <a:sym typeface="Montserrat Classic"/>
              </a:rPr>
              <a:t> Protects the city from storm surges and rising sea levels. </a:t>
            </a:r>
          </a:p>
          <a:p>
            <a:pPr marL="690881" lvl="1" indent="-345440" algn="l">
              <a:lnSpc>
                <a:spcPts val="4480"/>
              </a:lnSpc>
              <a:spcBef>
                <a:spcPct val="0"/>
              </a:spcBef>
              <a:buFont typeface="Arial"/>
              <a:buChar char="•"/>
            </a:pPr>
            <a:r>
              <a:rPr lang="en-US" sz="3200" b="1">
                <a:solidFill>
                  <a:srgbClr val="000000"/>
                </a:solidFill>
                <a:latin typeface="Montserrat Classic Bold"/>
                <a:ea typeface="Montserrat Classic Bold"/>
                <a:cs typeface="Montserrat Classic Bold"/>
                <a:sym typeface="Montserrat Classic Bold"/>
              </a:rPr>
              <a:t>Hull Tidal Surge Barrier: </a:t>
            </a:r>
            <a:r>
              <a:rPr lang="en-US" sz="3200">
                <a:solidFill>
                  <a:srgbClr val="000000"/>
                </a:solidFill>
                <a:latin typeface="Montserrat Classic"/>
                <a:ea typeface="Montserrat Classic"/>
                <a:cs typeface="Montserrat Classic"/>
                <a:sym typeface="Montserrat Classic"/>
              </a:rPr>
              <a:t>Helps prevent coastal flooding in a vulnerable area.</a:t>
            </a:r>
          </a:p>
          <a:p>
            <a:pPr marL="690881" lvl="1" indent="-345440" algn="l">
              <a:lnSpc>
                <a:spcPts val="4480"/>
              </a:lnSpc>
              <a:spcBef>
                <a:spcPct val="0"/>
              </a:spcBef>
              <a:buFont typeface="Arial"/>
              <a:buChar char="•"/>
            </a:pPr>
            <a:r>
              <a:rPr lang="en-US" sz="3200" b="1">
                <a:solidFill>
                  <a:srgbClr val="000000"/>
                </a:solidFill>
                <a:latin typeface="Montserrat Classic Bold"/>
                <a:ea typeface="Montserrat Classic Bold"/>
                <a:cs typeface="Montserrat Classic Bold"/>
                <a:sym typeface="Montserrat Classic Bold"/>
              </a:rPr>
              <a:t>Managed retreat (Essex, Medmerry in Sussex):</a:t>
            </a:r>
            <a:r>
              <a:rPr lang="en-US" sz="3200">
                <a:solidFill>
                  <a:srgbClr val="000000"/>
                </a:solidFill>
                <a:latin typeface="Montserrat Classic"/>
                <a:ea typeface="Montserrat Classic"/>
                <a:cs typeface="Montserrat Classic"/>
                <a:sym typeface="Montserrat Classic"/>
              </a:rPr>
              <a:t> Instead of building walls, land is allowed to flood naturally.</a:t>
            </a:r>
          </a:p>
          <a:p>
            <a:pPr algn="l">
              <a:lnSpc>
                <a:spcPts val="4480"/>
              </a:lnSpc>
              <a:spcBef>
                <a:spcPct val="0"/>
              </a:spcBef>
            </a:pPr>
            <a:endParaRPr lang="en-US" sz="3200">
              <a:solidFill>
                <a:srgbClr val="000000"/>
              </a:solidFill>
              <a:latin typeface="Montserrat Classic"/>
              <a:ea typeface="Montserrat Classic"/>
              <a:cs typeface="Montserrat Classic"/>
              <a:sym typeface="Montserrat Classic"/>
            </a:endParaRPr>
          </a:p>
        </p:txBody>
      </p:sp>
      <p:sp>
        <p:nvSpPr>
          <p:cNvPr id="26" name="TextBox 26"/>
          <p:cNvSpPr txBox="1"/>
          <p:nvPr/>
        </p:nvSpPr>
        <p:spPr>
          <a:xfrm>
            <a:off x="9387860" y="9542203"/>
            <a:ext cx="4273391" cy="508000"/>
          </a:xfrm>
          <a:prstGeom prst="rect">
            <a:avLst/>
          </a:prstGeom>
        </p:spPr>
        <p:txBody>
          <a:bodyPr lIns="0" tIns="0" rIns="0" bIns="0" rtlCol="0" anchor="t">
            <a:spAutoFit/>
          </a:bodyPr>
          <a:lstStyle/>
          <a:p>
            <a:pPr algn="l">
              <a:lnSpc>
                <a:spcPts val="1399"/>
              </a:lnSpc>
            </a:pPr>
            <a:r>
              <a:rPr lang="en-US" sz="999">
                <a:solidFill>
                  <a:srgbClr val="FFFFFF"/>
                </a:solidFill>
                <a:latin typeface="Montserrat Classic"/>
                <a:ea typeface="Montserrat Classic"/>
                <a:cs typeface="Montserrat Classic"/>
                <a:sym typeface="Montserrat Classic"/>
              </a:rPr>
              <a:t>Thames barrier  b</a:t>
            </a:r>
            <a:r>
              <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rPr>
              <a:t>y ChrisSteer from Getty Images Signature</a:t>
            </a:r>
          </a:p>
          <a:p>
            <a:pPr algn="l">
              <a:lnSpc>
                <a:spcPts val="1399"/>
              </a:lnSpc>
            </a:pPr>
            <a:endPar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endParaRPr>
          </a:p>
          <a:p>
            <a:pPr algn="l">
              <a:lnSpc>
                <a:spcPts val="1399"/>
              </a:lnSpc>
              <a:spcBef>
                <a:spcPct val="0"/>
              </a:spcBef>
            </a:pPr>
            <a:endPar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endParaRPr>
          </a:p>
        </p:txBody>
      </p:sp>
      <p:sp>
        <p:nvSpPr>
          <p:cNvPr id="28" name="TextBox 21">
            <a:extLst>
              <a:ext uri="{FF2B5EF4-FFF2-40B4-BE49-F238E27FC236}">
                <a16:creationId xmlns:a16="http://schemas.microsoft.com/office/drawing/2014/main" id="{5DCEE3A0-4749-05BC-2DA7-150B22F656F5}"/>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a:off x="387233" y="3060908"/>
            <a:ext cx="7180043" cy="7025856"/>
          </a:xfrm>
          <a:custGeom>
            <a:avLst/>
            <a:gdLst/>
            <a:ahLst/>
            <a:cxnLst/>
            <a:rect l="l" t="t" r="r" b="b"/>
            <a:pathLst>
              <a:path w="7180043" h="7025856">
                <a:moveTo>
                  <a:pt x="0" y="0"/>
                </a:moveTo>
                <a:lnTo>
                  <a:pt x="7180043" y="0"/>
                </a:lnTo>
                <a:lnTo>
                  <a:pt x="7180043" y="7025856"/>
                </a:lnTo>
                <a:lnTo>
                  <a:pt x="0" y="7025856"/>
                </a:lnTo>
                <a:lnTo>
                  <a:pt x="0" y="0"/>
                </a:lnTo>
                <a:close/>
              </a:path>
            </a:pathLst>
          </a:custGeom>
          <a:blipFill>
            <a:blip r:embed="rId6"/>
            <a:stretch>
              <a:fillRect l="-35691" r="-11179"/>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9121673" y="2858194"/>
            <a:ext cx="8137627"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Drought-Resistant Crops</a:t>
            </a:r>
            <a:r>
              <a:rPr lang="en-US" sz="3800">
                <a:solidFill>
                  <a:srgbClr val="000000"/>
                </a:solidFill>
                <a:latin typeface="Montserrat Classic"/>
                <a:ea typeface="Montserrat Classic"/>
                <a:cs typeface="Montserrat Classic"/>
                <a:sym typeface="Montserrat Classic"/>
              </a:rPr>
              <a:t> </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19" name="TextBox 19"/>
          <p:cNvSpPr txBox="1"/>
          <p:nvPr/>
        </p:nvSpPr>
        <p:spPr>
          <a:xfrm>
            <a:off x="7974010" y="3540034"/>
            <a:ext cx="10022948" cy="2555240"/>
          </a:xfrm>
          <a:prstGeom prst="rect">
            <a:avLst/>
          </a:prstGeom>
        </p:spPr>
        <p:txBody>
          <a:bodyPr lIns="0" tIns="0" rIns="0" bIns="0" rtlCol="0" anchor="t">
            <a:spAutoFit/>
          </a:bodyPr>
          <a:lstStyle/>
          <a:p>
            <a:pPr algn="ctr">
              <a:lnSpc>
                <a:spcPts val="4060"/>
              </a:lnSpc>
              <a:spcBef>
                <a:spcPct val="0"/>
              </a:spcBef>
            </a:pPr>
            <a:r>
              <a:rPr lang="en-US" sz="2900">
                <a:solidFill>
                  <a:srgbClr val="000000"/>
                </a:solidFill>
                <a:latin typeface="Montserrat Classic"/>
                <a:ea typeface="Montserrat Classic"/>
                <a:cs typeface="Montserrat Classic"/>
                <a:sym typeface="Montserrat Classic"/>
              </a:rPr>
              <a:t>These are crops designed to survive with less water, making them better suited to hotter, drier climates caused by climate change.</a:t>
            </a:r>
          </a:p>
          <a:p>
            <a:pPr algn="ctr">
              <a:lnSpc>
                <a:spcPts val="4060"/>
              </a:lnSpc>
              <a:spcBef>
                <a:spcPct val="0"/>
              </a:spcBef>
            </a:pPr>
            <a:r>
              <a:rPr lang="en-US" sz="2900">
                <a:solidFill>
                  <a:srgbClr val="000000"/>
                </a:solidFill>
                <a:latin typeface="Montserrat Classic"/>
                <a:ea typeface="Montserrat Classic"/>
                <a:cs typeface="Montserrat Classic"/>
                <a:sym typeface="Montserrat Classic"/>
              </a:rPr>
              <a:t>They can be genetically modified (GM) or naturally bred to use water more efficiently and withstand heat.</a:t>
            </a:r>
          </a:p>
        </p:txBody>
      </p:sp>
      <p:sp>
        <p:nvSpPr>
          <p:cNvPr id="20" name="TextBox 20"/>
          <p:cNvSpPr txBox="1"/>
          <p:nvPr/>
        </p:nvSpPr>
        <p:spPr>
          <a:xfrm>
            <a:off x="573787" y="9709383"/>
            <a:ext cx="6423240" cy="198049"/>
          </a:xfrm>
          <a:prstGeom prst="rect">
            <a:avLst/>
          </a:prstGeom>
        </p:spPr>
        <p:txBody>
          <a:bodyPr lIns="0" tIns="0" rIns="0" bIns="0" rtlCol="0" anchor="t">
            <a:spAutoFit/>
          </a:bodyPr>
          <a:lstStyle/>
          <a:p>
            <a:pPr algn="l">
              <a:lnSpc>
                <a:spcPts val="1683"/>
              </a:lnSpc>
              <a:spcBef>
                <a:spcPct val="0"/>
              </a:spcBef>
            </a:pPr>
            <a:r>
              <a:rPr lang="en-US" sz="1202">
                <a:solidFill>
                  <a:srgbClr val="FFFFFF"/>
                </a:solidFill>
                <a:latin typeface="Montserrat Classic"/>
                <a:ea typeface="Montserrat Classic"/>
                <a:cs typeface="Montserrat Classic"/>
                <a:sym typeface="Montserrat Classic"/>
              </a:rPr>
              <a:t>Corn Crop Drought by BanksPhotos from Getty Images Signature</a:t>
            </a:r>
          </a:p>
        </p:txBody>
      </p:sp>
      <p:sp>
        <p:nvSpPr>
          <p:cNvPr id="21" name="TextBox 21"/>
          <p:cNvSpPr txBox="1"/>
          <p:nvPr/>
        </p:nvSpPr>
        <p:spPr>
          <a:xfrm>
            <a:off x="7802943" y="6195892"/>
            <a:ext cx="10079715" cy="3583940"/>
          </a:xfrm>
          <a:prstGeom prst="rect">
            <a:avLst/>
          </a:prstGeom>
        </p:spPr>
        <p:txBody>
          <a:bodyPr lIns="0" tIns="0" rIns="0" bIns="0" rtlCol="0" anchor="t">
            <a:spAutoFit/>
          </a:bodyPr>
          <a:lstStyle/>
          <a:p>
            <a:pPr algn="l">
              <a:lnSpc>
                <a:spcPts val="4060"/>
              </a:lnSpc>
            </a:pPr>
            <a:r>
              <a:rPr lang="en-US" sz="2900" b="1">
                <a:solidFill>
                  <a:srgbClr val="000000"/>
                </a:solidFill>
                <a:latin typeface="Montserrat Classic Bold"/>
                <a:ea typeface="Montserrat Classic Bold"/>
                <a:cs typeface="Montserrat Classic Bold"/>
                <a:sym typeface="Montserrat Classic Bold"/>
              </a:rPr>
              <a:t>Why Are They Important?</a:t>
            </a:r>
          </a:p>
          <a:p>
            <a:pPr marL="626112" lvl="1" indent="-313056" algn="l">
              <a:lnSpc>
                <a:spcPts val="4060"/>
              </a:lnSpc>
              <a:buFont typeface="Arial"/>
              <a:buChar char="•"/>
            </a:pPr>
            <a:r>
              <a:rPr lang="en-US" sz="2900">
                <a:solidFill>
                  <a:srgbClr val="000000"/>
                </a:solidFill>
                <a:latin typeface="Montserrat Classic"/>
                <a:ea typeface="Montserrat Classic"/>
                <a:cs typeface="Montserrat Classic"/>
                <a:sym typeface="Montserrat Classic"/>
              </a:rPr>
              <a:t>Help maintain food production in areas facing drought and water shortages.</a:t>
            </a:r>
          </a:p>
          <a:p>
            <a:pPr marL="626112" lvl="1" indent="-313056" algn="l">
              <a:lnSpc>
                <a:spcPts val="4060"/>
              </a:lnSpc>
              <a:buFont typeface="Arial"/>
              <a:buChar char="•"/>
            </a:pPr>
            <a:r>
              <a:rPr lang="en-US" sz="2900">
                <a:solidFill>
                  <a:srgbClr val="000000"/>
                </a:solidFill>
                <a:latin typeface="Montserrat Classic"/>
                <a:ea typeface="Montserrat Classic"/>
                <a:cs typeface="Montserrat Classic"/>
                <a:sym typeface="Montserrat Classic"/>
              </a:rPr>
              <a:t>Reduce the need for irrigation, saving finite water resources.</a:t>
            </a:r>
          </a:p>
          <a:p>
            <a:pPr marL="626112" lvl="1" indent="-313056" algn="l">
              <a:lnSpc>
                <a:spcPts val="4060"/>
              </a:lnSpc>
              <a:buFont typeface="Arial"/>
              <a:buChar char="•"/>
            </a:pPr>
            <a:r>
              <a:rPr lang="en-US" sz="2900">
                <a:solidFill>
                  <a:srgbClr val="000000"/>
                </a:solidFill>
                <a:latin typeface="Montserrat Classic"/>
                <a:ea typeface="Montserrat Classic"/>
                <a:cs typeface="Montserrat Classic"/>
                <a:sym typeface="Montserrat Classic"/>
              </a:rPr>
              <a:t>Support farmers in dry regions by                                             improving crop survival and yields.</a:t>
            </a:r>
          </a:p>
        </p:txBody>
      </p:sp>
      <p:sp>
        <p:nvSpPr>
          <p:cNvPr id="23" name="TextBox 21">
            <a:extLst>
              <a:ext uri="{FF2B5EF4-FFF2-40B4-BE49-F238E27FC236}">
                <a16:creationId xmlns:a16="http://schemas.microsoft.com/office/drawing/2014/main" id="{97F87D5C-E394-A21C-E5FD-15C9914F4746}"/>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a:off x="411904" y="6795536"/>
            <a:ext cx="5554058" cy="3117215"/>
          </a:xfrm>
          <a:custGeom>
            <a:avLst/>
            <a:gdLst/>
            <a:ahLst/>
            <a:cxnLst/>
            <a:rect l="l" t="t" r="r" b="b"/>
            <a:pathLst>
              <a:path w="5554058" h="3117215">
                <a:moveTo>
                  <a:pt x="0" y="0"/>
                </a:moveTo>
                <a:lnTo>
                  <a:pt x="5554058" y="0"/>
                </a:lnTo>
                <a:lnTo>
                  <a:pt x="5554058" y="3117215"/>
                </a:lnTo>
                <a:lnTo>
                  <a:pt x="0" y="311721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14449734" y="2913618"/>
            <a:ext cx="3177848" cy="2860063"/>
          </a:xfrm>
          <a:custGeom>
            <a:avLst/>
            <a:gdLst/>
            <a:ahLst/>
            <a:cxnLst/>
            <a:rect l="l" t="t" r="r" b="b"/>
            <a:pathLst>
              <a:path w="3177848" h="2860063">
                <a:moveTo>
                  <a:pt x="0" y="0"/>
                </a:moveTo>
                <a:lnTo>
                  <a:pt x="3177848" y="0"/>
                </a:lnTo>
                <a:lnTo>
                  <a:pt x="3177848" y="2860063"/>
                </a:lnTo>
                <a:lnTo>
                  <a:pt x="0" y="286006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Freeform 17"/>
          <p:cNvSpPr/>
          <p:nvPr/>
        </p:nvSpPr>
        <p:spPr>
          <a:xfrm>
            <a:off x="1633034" y="3895071"/>
            <a:ext cx="2109890" cy="2109890"/>
          </a:xfrm>
          <a:custGeom>
            <a:avLst/>
            <a:gdLst/>
            <a:ahLst/>
            <a:cxnLst/>
            <a:rect l="l" t="t" r="r" b="b"/>
            <a:pathLst>
              <a:path w="2109890" h="2109890">
                <a:moveTo>
                  <a:pt x="0" y="0"/>
                </a:moveTo>
                <a:lnTo>
                  <a:pt x="2109891" y="0"/>
                </a:lnTo>
                <a:lnTo>
                  <a:pt x="2109891" y="2109890"/>
                </a:lnTo>
                <a:lnTo>
                  <a:pt x="0" y="2109890"/>
                </a:lnTo>
                <a:lnTo>
                  <a:pt x="0" y="0"/>
                </a:lnTo>
                <a:close/>
              </a:path>
            </a:pathLst>
          </a:custGeom>
          <a:blipFill>
            <a:blip r:embed="rId8"/>
            <a:stretch>
              <a:fillRect/>
            </a:stretch>
          </a:blipFill>
        </p:spPr>
        <p:txBody>
          <a:bodyPr/>
          <a:lstStyle/>
          <a:p>
            <a:endParaRPr lang="en-GB"/>
          </a:p>
        </p:txBody>
      </p:sp>
      <p:sp>
        <p:nvSpPr>
          <p:cNvPr id="19" name="TextBox 19"/>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0" name="TextBox 20"/>
          <p:cNvSpPr txBox="1"/>
          <p:nvPr/>
        </p:nvSpPr>
        <p:spPr>
          <a:xfrm>
            <a:off x="752477" y="2562144"/>
            <a:ext cx="3871004" cy="1094742"/>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Starter:  </a:t>
            </a:r>
          </a:p>
        </p:txBody>
      </p:sp>
      <p:sp>
        <p:nvSpPr>
          <p:cNvPr id="21" name="TextBox 21"/>
          <p:cNvSpPr txBox="1"/>
          <p:nvPr/>
        </p:nvSpPr>
        <p:spPr>
          <a:xfrm>
            <a:off x="4853654" y="4503119"/>
            <a:ext cx="8580692" cy="2282941"/>
          </a:xfrm>
          <a:prstGeom prst="rect">
            <a:avLst/>
          </a:prstGeom>
        </p:spPr>
        <p:txBody>
          <a:bodyPr lIns="0" tIns="0" rIns="0" bIns="0" rtlCol="0" anchor="t">
            <a:spAutoFit/>
          </a:bodyPr>
          <a:lstStyle/>
          <a:p>
            <a:pPr algn="ctr">
              <a:lnSpc>
                <a:spcPts val="6079"/>
              </a:lnSpc>
              <a:spcBef>
                <a:spcPct val="0"/>
              </a:spcBef>
            </a:pPr>
            <a:r>
              <a:rPr lang="en-US" sz="4342" b="1">
                <a:solidFill>
                  <a:srgbClr val="000000"/>
                </a:solidFill>
                <a:latin typeface="Montserrat Classic Bold"/>
                <a:ea typeface="Montserrat Classic Bold"/>
                <a:cs typeface="Montserrat Classic Bold"/>
                <a:sym typeface="Montserrat Classic Bold"/>
              </a:rPr>
              <a:t>What do you do in your own life to reduce the impacts of climate change?</a:t>
            </a:r>
          </a:p>
        </p:txBody>
      </p:sp>
      <p:sp>
        <p:nvSpPr>
          <p:cNvPr id="22" name="TextBox 22"/>
          <p:cNvSpPr txBox="1"/>
          <p:nvPr/>
        </p:nvSpPr>
        <p:spPr>
          <a:xfrm>
            <a:off x="4466819" y="3799821"/>
            <a:ext cx="9982915" cy="729046"/>
          </a:xfrm>
          <a:prstGeom prst="rect">
            <a:avLst/>
          </a:prstGeom>
        </p:spPr>
        <p:txBody>
          <a:bodyPr wrap="square" lIns="0" tIns="0" rIns="0" bIns="0" rtlCol="0" anchor="t">
            <a:spAutoFit/>
          </a:bodyPr>
          <a:lstStyle/>
          <a:p>
            <a:pPr algn="ctr">
              <a:lnSpc>
                <a:spcPts val="6385"/>
              </a:lnSpc>
              <a:spcBef>
                <a:spcPct val="0"/>
              </a:spcBef>
            </a:pPr>
            <a:r>
              <a:rPr lang="en-US" sz="4561">
                <a:solidFill>
                  <a:srgbClr val="000000"/>
                </a:solidFill>
                <a:latin typeface="Montserrat Classic"/>
                <a:ea typeface="Montserrat Classic"/>
                <a:cs typeface="Montserrat Classic"/>
                <a:sym typeface="Montserrat Classic"/>
              </a:rPr>
              <a:t>On your whiteboards, write down:</a:t>
            </a:r>
          </a:p>
        </p:txBody>
      </p:sp>
      <p:sp>
        <p:nvSpPr>
          <p:cNvPr id="18" name="TextBox 21">
            <a:extLst>
              <a:ext uri="{FF2B5EF4-FFF2-40B4-BE49-F238E27FC236}">
                <a16:creationId xmlns:a16="http://schemas.microsoft.com/office/drawing/2014/main" id="{759794FD-71ED-1687-4CB0-84051E88235D}"/>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9144000" y="3720533"/>
            <a:ext cx="8546782" cy="6007446"/>
          </a:xfrm>
          <a:custGeom>
            <a:avLst/>
            <a:gdLst/>
            <a:ahLst/>
            <a:cxnLst/>
            <a:rect l="l" t="t" r="r" b="b"/>
            <a:pathLst>
              <a:path w="8546782" h="6007446">
                <a:moveTo>
                  <a:pt x="0" y="0"/>
                </a:moveTo>
                <a:lnTo>
                  <a:pt x="8546782" y="0"/>
                </a:lnTo>
                <a:lnTo>
                  <a:pt x="8546782" y="6007446"/>
                </a:lnTo>
                <a:lnTo>
                  <a:pt x="0" y="6007446"/>
                </a:lnTo>
                <a:lnTo>
                  <a:pt x="0" y="0"/>
                </a:lnTo>
                <a:close/>
              </a:path>
            </a:pathLst>
          </a:custGeom>
          <a:blipFill>
            <a:blip r:embed="rId4"/>
            <a:stretch>
              <a:fillRect l="-7848" r="-17109"/>
            </a:stretch>
          </a:blipFill>
        </p:spPr>
        <p:txBody>
          <a:bodyPr/>
          <a:lstStyle/>
          <a:p>
            <a:endParaRPr lang="en-GB"/>
          </a:p>
        </p:txBody>
      </p:sp>
      <p:grpSp>
        <p:nvGrpSpPr>
          <p:cNvPr id="13" name="Group 13"/>
          <p:cNvGrpSpPr/>
          <p:nvPr/>
        </p:nvGrpSpPr>
        <p:grpSpPr>
          <a:xfrm>
            <a:off x="0" y="651219"/>
            <a:ext cx="18775720" cy="1250020"/>
            <a:chOff x="0" y="0"/>
            <a:chExt cx="7425681" cy="494375"/>
          </a:xfrm>
        </p:grpSpPr>
        <p:sp>
          <p:nvSpPr>
            <p:cNvPr id="14" name="Freeform 1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5" name="TextBox 1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6" name="Freeform 1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9" name="Group 19"/>
          <p:cNvGrpSpPr/>
          <p:nvPr/>
        </p:nvGrpSpPr>
        <p:grpSpPr>
          <a:xfrm>
            <a:off x="207995" y="3023815"/>
            <a:ext cx="6456093" cy="861307"/>
            <a:chOff x="0" y="0"/>
            <a:chExt cx="1700370" cy="226846"/>
          </a:xfrm>
        </p:grpSpPr>
        <p:sp>
          <p:nvSpPr>
            <p:cNvPr id="20" name="Freeform 20"/>
            <p:cNvSpPr/>
            <p:nvPr/>
          </p:nvSpPr>
          <p:spPr>
            <a:xfrm>
              <a:off x="0" y="0"/>
              <a:ext cx="1700370" cy="226846"/>
            </a:xfrm>
            <a:custGeom>
              <a:avLst/>
              <a:gdLst/>
              <a:ahLst/>
              <a:cxnLst/>
              <a:rect l="l" t="t" r="r" b="b"/>
              <a:pathLst>
                <a:path w="1700370" h="226846">
                  <a:moveTo>
                    <a:pt x="31178" y="0"/>
                  </a:moveTo>
                  <a:lnTo>
                    <a:pt x="1669192" y="0"/>
                  </a:lnTo>
                  <a:cubicBezTo>
                    <a:pt x="1686411" y="0"/>
                    <a:pt x="1700370" y="13959"/>
                    <a:pt x="1700370" y="31178"/>
                  </a:cubicBezTo>
                  <a:lnTo>
                    <a:pt x="1700370" y="195668"/>
                  </a:lnTo>
                  <a:cubicBezTo>
                    <a:pt x="1700370" y="203937"/>
                    <a:pt x="1697085" y="211867"/>
                    <a:pt x="1691238" y="217714"/>
                  </a:cubicBezTo>
                  <a:cubicBezTo>
                    <a:pt x="1685391" y="223561"/>
                    <a:pt x="1677461" y="226846"/>
                    <a:pt x="1669192" y="226846"/>
                  </a:cubicBezTo>
                  <a:lnTo>
                    <a:pt x="31178" y="226846"/>
                  </a:lnTo>
                  <a:cubicBezTo>
                    <a:pt x="22909" y="226846"/>
                    <a:pt x="14979" y="223561"/>
                    <a:pt x="9132" y="217714"/>
                  </a:cubicBezTo>
                  <a:cubicBezTo>
                    <a:pt x="3285" y="211867"/>
                    <a:pt x="0" y="203937"/>
                    <a:pt x="0" y="195668"/>
                  </a:cubicBezTo>
                  <a:lnTo>
                    <a:pt x="0" y="31178"/>
                  </a:lnTo>
                  <a:cubicBezTo>
                    <a:pt x="0" y="22909"/>
                    <a:pt x="3285" y="14979"/>
                    <a:pt x="9132" y="9132"/>
                  </a:cubicBezTo>
                  <a:cubicBezTo>
                    <a:pt x="14979" y="3285"/>
                    <a:pt x="22909" y="0"/>
                    <a:pt x="31178" y="0"/>
                  </a:cubicBezTo>
                  <a:close/>
                </a:path>
              </a:pathLst>
            </a:custGeom>
            <a:solidFill>
              <a:srgbClr val="EB884A"/>
            </a:solidFill>
          </p:spPr>
          <p:txBody>
            <a:bodyPr/>
            <a:lstStyle/>
            <a:p>
              <a:endParaRPr lang="en-GB"/>
            </a:p>
          </p:txBody>
        </p:sp>
        <p:sp>
          <p:nvSpPr>
            <p:cNvPr id="21" name="TextBox 21"/>
            <p:cNvSpPr txBox="1"/>
            <p:nvPr/>
          </p:nvSpPr>
          <p:spPr>
            <a:xfrm>
              <a:off x="0" y="-47625"/>
              <a:ext cx="1700370"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74103"/>
            <a:ext cx="6230662"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Drought-Resistant Crops</a:t>
            </a:r>
            <a:r>
              <a:rPr lang="en-US" sz="3800">
                <a:solidFill>
                  <a:srgbClr val="000000"/>
                </a:solidFill>
                <a:latin typeface="Montserrat Classic"/>
                <a:ea typeface="Montserrat Classic"/>
                <a:cs typeface="Montserrat Classic"/>
                <a:sym typeface="Montserrat Classic"/>
              </a:rPr>
              <a:t> </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25" name="TextBox 25"/>
          <p:cNvSpPr txBox="1"/>
          <p:nvPr/>
        </p:nvSpPr>
        <p:spPr>
          <a:xfrm>
            <a:off x="564571" y="4008947"/>
            <a:ext cx="8823289" cy="5595620"/>
          </a:xfrm>
          <a:prstGeom prst="rect">
            <a:avLst/>
          </a:prstGeom>
        </p:spPr>
        <p:txBody>
          <a:bodyPr lIns="0" tIns="0" rIns="0" bIns="0" rtlCol="0" anchor="t">
            <a:spAutoFit/>
          </a:bodyPr>
          <a:lstStyle/>
          <a:p>
            <a:pPr algn="l">
              <a:lnSpc>
                <a:spcPts val="4480"/>
              </a:lnSpc>
              <a:spcBef>
                <a:spcPct val="0"/>
              </a:spcBef>
            </a:pPr>
            <a:r>
              <a:rPr lang="en-US" sz="3200">
                <a:solidFill>
                  <a:srgbClr val="000000"/>
                </a:solidFill>
                <a:latin typeface="Montserrat Classic"/>
                <a:ea typeface="Montserrat Classic"/>
                <a:cs typeface="Montserrat Classic"/>
                <a:sym typeface="Montserrat Classic"/>
              </a:rPr>
              <a:t>In East Anglia, farmers are starting to grow drought-resistant crops to help deal with hotter, drier summers caused by climate change.</a:t>
            </a:r>
          </a:p>
          <a:p>
            <a:pPr marL="690881" lvl="1" indent="-345440" algn="l">
              <a:lnSpc>
                <a:spcPts val="4480"/>
              </a:lnSpc>
              <a:spcBef>
                <a:spcPct val="0"/>
              </a:spcBef>
              <a:buFont typeface="Arial"/>
              <a:buChar char="•"/>
            </a:pPr>
            <a:r>
              <a:rPr lang="en-US" sz="3200">
                <a:solidFill>
                  <a:srgbClr val="000000"/>
                </a:solidFill>
                <a:latin typeface="Montserrat Classic"/>
                <a:ea typeface="Montserrat Classic"/>
                <a:cs typeface="Montserrat Classic"/>
                <a:sym typeface="Montserrat Classic"/>
              </a:rPr>
              <a:t>East Anglia is one of the UK’s main farming areas, but it gets less rainfall than other regions.</a:t>
            </a:r>
          </a:p>
          <a:p>
            <a:pPr marL="690881" lvl="1" indent="-345440" algn="l">
              <a:lnSpc>
                <a:spcPts val="4480"/>
              </a:lnSpc>
              <a:spcBef>
                <a:spcPct val="0"/>
              </a:spcBef>
              <a:buFont typeface="Arial"/>
              <a:buChar char="•"/>
            </a:pPr>
            <a:r>
              <a:rPr lang="en-US" sz="3200">
                <a:solidFill>
                  <a:srgbClr val="000000"/>
                </a:solidFill>
                <a:latin typeface="Montserrat Classic"/>
                <a:ea typeface="Montserrat Classic"/>
                <a:cs typeface="Montserrat Classic"/>
                <a:sym typeface="Montserrat Classic"/>
              </a:rPr>
              <a:t>By using drought-resistant crops, farmers can still grow food even when there is less water available.</a:t>
            </a:r>
          </a:p>
        </p:txBody>
      </p:sp>
      <p:sp>
        <p:nvSpPr>
          <p:cNvPr id="26" name="TextBox 26"/>
          <p:cNvSpPr txBox="1"/>
          <p:nvPr/>
        </p:nvSpPr>
        <p:spPr>
          <a:xfrm>
            <a:off x="9210675" y="9512491"/>
            <a:ext cx="4273391" cy="165100"/>
          </a:xfrm>
          <a:prstGeom prst="rect">
            <a:avLst/>
          </a:prstGeom>
        </p:spPr>
        <p:txBody>
          <a:bodyPr lIns="0" tIns="0" rIns="0" bIns="0" rtlCol="0" anchor="t">
            <a:spAutoFit/>
          </a:bodyPr>
          <a:lstStyle/>
          <a:p>
            <a:pPr algn="l">
              <a:lnSpc>
                <a:spcPts val="1399"/>
              </a:lnSpc>
              <a:spcBef>
                <a:spcPct val="0"/>
              </a:spcBef>
            </a:pPr>
            <a:r>
              <a:rPr lang="en-US" sz="999">
                <a:solidFill>
                  <a:srgbClr val="FFFFFF"/>
                </a:solidFill>
                <a:latin typeface="Montserrat Classic"/>
                <a:ea typeface="Montserrat Classic"/>
                <a:cs typeface="Montserrat Classic"/>
                <a:sym typeface="Montserrat Classic"/>
              </a:rPr>
              <a:t>Brown Wheat Field by Abhishek Koundle from Pexels</a:t>
            </a:r>
          </a:p>
        </p:txBody>
      </p:sp>
      <p:sp>
        <p:nvSpPr>
          <p:cNvPr id="28" name="TextBox 21">
            <a:extLst>
              <a:ext uri="{FF2B5EF4-FFF2-40B4-BE49-F238E27FC236}">
                <a16:creationId xmlns:a16="http://schemas.microsoft.com/office/drawing/2014/main" id="{8B578FB0-2BC4-1F97-687E-E829A7450F9E}"/>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9387860" y="2911295"/>
            <a:ext cx="8458681" cy="7122408"/>
          </a:xfrm>
          <a:custGeom>
            <a:avLst/>
            <a:gdLst/>
            <a:ahLst/>
            <a:cxnLst/>
            <a:rect l="l" t="t" r="r" b="b"/>
            <a:pathLst>
              <a:path w="8458681" h="7032805">
                <a:moveTo>
                  <a:pt x="0" y="0"/>
                </a:moveTo>
                <a:lnTo>
                  <a:pt x="8458681" y="0"/>
                </a:lnTo>
                <a:lnTo>
                  <a:pt x="8458681" y="7032805"/>
                </a:lnTo>
                <a:lnTo>
                  <a:pt x="0" y="7032805"/>
                </a:lnTo>
                <a:lnTo>
                  <a:pt x="0" y="0"/>
                </a:lnTo>
                <a:close/>
              </a:path>
            </a:pathLst>
          </a:custGeom>
          <a:blipFill>
            <a:blip r:embed="rId4"/>
            <a:stretch>
              <a:fillRect l="-12035" r="-16371"/>
            </a:stretch>
          </a:blipFill>
        </p:spPr>
        <p:txBody>
          <a:bodyPr/>
          <a:lstStyle/>
          <a:p>
            <a:endParaRPr lang="en-GB"/>
          </a:p>
        </p:txBody>
      </p:sp>
      <p:sp>
        <p:nvSpPr>
          <p:cNvPr id="10" name="Freeform 10"/>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grpSp>
        <p:nvGrpSpPr>
          <p:cNvPr id="11" name="Group 11"/>
          <p:cNvGrpSpPr/>
          <p:nvPr/>
        </p:nvGrpSpPr>
        <p:grpSpPr>
          <a:xfrm>
            <a:off x="0" y="651219"/>
            <a:ext cx="18775720" cy="1250020"/>
            <a:chOff x="0" y="0"/>
            <a:chExt cx="7425681" cy="494375"/>
          </a:xfrm>
        </p:grpSpPr>
        <p:sp>
          <p:nvSpPr>
            <p:cNvPr id="12" name="Freeform 12"/>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3" name="TextBox 13"/>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4" name="Freeform 14"/>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353205" y="2984708"/>
            <a:ext cx="8790795" cy="622935"/>
          </a:xfrm>
          <a:prstGeom prst="rect">
            <a:avLst/>
          </a:prstGeom>
        </p:spPr>
        <p:txBody>
          <a:bodyPr lIns="0" tIns="0" rIns="0" bIns="0" rtlCol="0" anchor="t">
            <a:spAutoFit/>
          </a:bodyPr>
          <a:lstStyle/>
          <a:p>
            <a:pPr algn="ctr">
              <a:lnSpc>
                <a:spcPts val="5040"/>
              </a:lnSpc>
              <a:spcBef>
                <a:spcPct val="0"/>
              </a:spcBef>
            </a:pPr>
            <a:r>
              <a:rPr lang="en-US" sz="3600" b="1">
                <a:solidFill>
                  <a:srgbClr val="000000"/>
                </a:solidFill>
                <a:latin typeface="Montserrat Classic Bold"/>
                <a:ea typeface="Montserrat Classic Bold"/>
                <a:cs typeface="Montserrat Classic Bold"/>
                <a:sym typeface="Montserrat Classic Bold"/>
              </a:rPr>
              <a:t>Sustainable Drainage Systems (SuDS)</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19" name="TextBox 19"/>
          <p:cNvSpPr txBox="1"/>
          <p:nvPr/>
        </p:nvSpPr>
        <p:spPr>
          <a:xfrm>
            <a:off x="99339" y="3672908"/>
            <a:ext cx="9144000" cy="6360795"/>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Montserrat Classic"/>
                <a:ea typeface="Montserrat Classic"/>
                <a:cs typeface="Montserrat Classic"/>
                <a:sym typeface="Montserrat Classic"/>
              </a:rPr>
              <a:t>Sustainable Drainage Systems (SuDS) are designed to manage rainwater in a way that reduces flood risk and helps the environment. Instead of quickly sending rainwater into drains and rivers, SuDS slow down, store and filter water naturally.</a:t>
            </a:r>
          </a:p>
          <a:p>
            <a:pPr algn="ctr">
              <a:lnSpc>
                <a:spcPts val="1565"/>
              </a:lnSpc>
            </a:pPr>
            <a:endParaRPr lang="en-US" sz="2699">
              <a:solidFill>
                <a:srgbClr val="000000"/>
              </a:solidFill>
              <a:latin typeface="Montserrat Classic"/>
              <a:ea typeface="Montserrat Classic"/>
              <a:cs typeface="Montserrat Classic"/>
              <a:sym typeface="Montserrat Classic"/>
            </a:endParaRPr>
          </a:p>
          <a:p>
            <a:pPr algn="l">
              <a:lnSpc>
                <a:spcPts val="3779"/>
              </a:lnSpc>
            </a:pPr>
            <a:r>
              <a:rPr lang="en-US" sz="2699" b="1">
                <a:solidFill>
                  <a:srgbClr val="000000"/>
                </a:solidFill>
                <a:latin typeface="Montserrat Classic Bold"/>
                <a:ea typeface="Montserrat Classic Bold"/>
                <a:cs typeface="Montserrat Classic Bold"/>
                <a:sym typeface="Montserrat Classic Bold"/>
              </a:rPr>
              <a:t>Examples of SuDS in the UK</a:t>
            </a:r>
          </a:p>
          <a:p>
            <a:pPr marL="582928" lvl="1" indent="-291464" algn="l">
              <a:lnSpc>
                <a:spcPts val="3779"/>
              </a:lnSpc>
              <a:buFont typeface="Arial"/>
              <a:buChar char="•"/>
            </a:pPr>
            <a:r>
              <a:rPr lang="en-US" sz="2699" b="1">
                <a:solidFill>
                  <a:srgbClr val="000000"/>
                </a:solidFill>
                <a:latin typeface="Montserrat Classic Bold"/>
                <a:ea typeface="Montserrat Classic Bold"/>
                <a:cs typeface="Montserrat Classic Bold"/>
                <a:sym typeface="Montserrat Classic Bold"/>
              </a:rPr>
              <a:t>Green roofs</a:t>
            </a:r>
            <a:r>
              <a:rPr lang="en-US" sz="2699">
                <a:solidFill>
                  <a:srgbClr val="000000"/>
                </a:solidFill>
                <a:latin typeface="Montserrat Classic"/>
                <a:ea typeface="Montserrat Classic"/>
                <a:cs typeface="Montserrat Classic"/>
                <a:sym typeface="Montserrat Classic"/>
              </a:rPr>
              <a:t> – absorb rainwater and reduce runoff</a:t>
            </a:r>
          </a:p>
          <a:p>
            <a:pPr marL="582928" lvl="1" indent="-291464" algn="l">
              <a:lnSpc>
                <a:spcPts val="3779"/>
              </a:lnSpc>
              <a:buFont typeface="Arial"/>
              <a:buChar char="•"/>
            </a:pPr>
            <a:r>
              <a:rPr lang="en-US" sz="2699" b="1">
                <a:solidFill>
                  <a:srgbClr val="000000"/>
                </a:solidFill>
                <a:latin typeface="Montserrat Classic Bold"/>
                <a:ea typeface="Montserrat Classic Bold"/>
                <a:cs typeface="Montserrat Classic Bold"/>
                <a:sym typeface="Montserrat Classic Bold"/>
              </a:rPr>
              <a:t>Rain gardens</a:t>
            </a:r>
            <a:r>
              <a:rPr lang="en-US" sz="2699">
                <a:solidFill>
                  <a:srgbClr val="000000"/>
                </a:solidFill>
                <a:latin typeface="Montserrat Classic"/>
                <a:ea typeface="Montserrat Classic"/>
                <a:cs typeface="Montserrat Classic"/>
                <a:sym typeface="Montserrat Classic"/>
              </a:rPr>
              <a:t> – planted areas that slow and filter rainwater</a:t>
            </a:r>
          </a:p>
          <a:p>
            <a:pPr marL="582928" lvl="1" indent="-291464" algn="l">
              <a:lnSpc>
                <a:spcPts val="3779"/>
              </a:lnSpc>
              <a:buFont typeface="Arial"/>
              <a:buChar char="•"/>
            </a:pPr>
            <a:r>
              <a:rPr lang="en-US" sz="2699" b="1">
                <a:solidFill>
                  <a:srgbClr val="000000"/>
                </a:solidFill>
                <a:latin typeface="Montserrat Classic Bold"/>
                <a:ea typeface="Montserrat Classic Bold"/>
                <a:cs typeface="Montserrat Classic Bold"/>
                <a:sym typeface="Montserrat Classic Bold"/>
              </a:rPr>
              <a:t>Permeable pavements</a:t>
            </a:r>
            <a:r>
              <a:rPr lang="en-US" sz="2699">
                <a:solidFill>
                  <a:srgbClr val="000000"/>
                </a:solidFill>
                <a:latin typeface="Montserrat Classic"/>
                <a:ea typeface="Montserrat Classic"/>
                <a:cs typeface="Montserrat Classic"/>
                <a:sym typeface="Montserrat Classic"/>
              </a:rPr>
              <a:t> – allow rain to soak through instead of pooling</a:t>
            </a:r>
          </a:p>
          <a:p>
            <a:pPr marL="582928" lvl="1" indent="-291464" algn="l">
              <a:lnSpc>
                <a:spcPts val="3779"/>
              </a:lnSpc>
              <a:buFont typeface="Arial"/>
              <a:buChar char="•"/>
            </a:pPr>
            <a:r>
              <a:rPr lang="en-US" sz="2699" b="1">
                <a:solidFill>
                  <a:srgbClr val="000000"/>
                </a:solidFill>
                <a:latin typeface="Montserrat Classic Bold"/>
                <a:ea typeface="Montserrat Classic Bold"/>
                <a:cs typeface="Montserrat Classic Bold"/>
                <a:sym typeface="Montserrat Classic Bold"/>
              </a:rPr>
              <a:t>Wetlands and ponds</a:t>
            </a:r>
            <a:r>
              <a:rPr lang="en-US" sz="2699">
                <a:solidFill>
                  <a:srgbClr val="000000"/>
                </a:solidFill>
                <a:latin typeface="Montserrat Classic"/>
                <a:ea typeface="Montserrat Classic"/>
                <a:cs typeface="Montserrat Classic"/>
                <a:sym typeface="Montserrat Classic"/>
              </a:rPr>
              <a:t> – store excess water and create wildlife habitats</a:t>
            </a:r>
          </a:p>
        </p:txBody>
      </p:sp>
      <p:sp>
        <p:nvSpPr>
          <p:cNvPr id="20" name="TextBox 20">
            <a:extLst>
              <a:ext uri="{FF2B5EF4-FFF2-40B4-BE49-F238E27FC236}">
                <a16:creationId xmlns:a16="http://schemas.microsoft.com/office/drawing/2014/main" id="{E50EFABC-8484-FB0A-73ED-B7FD61591E88}"/>
              </a:ext>
            </a:extLst>
          </p:cNvPr>
          <p:cNvSpPr txBox="1"/>
          <p:nvPr/>
        </p:nvSpPr>
        <p:spPr>
          <a:xfrm>
            <a:off x="9067800" y="9791700"/>
            <a:ext cx="4937740" cy="125675"/>
          </a:xfrm>
          <a:prstGeom prst="rect">
            <a:avLst/>
          </a:prstGeom>
        </p:spPr>
        <p:txBody>
          <a:bodyPr wrap="square"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Professional </a:t>
            </a:r>
            <a:r>
              <a:rPr lang="en-US" sz="800" err="1">
                <a:solidFill>
                  <a:srgbClr val="FFFFFF"/>
                </a:solidFill>
                <a:latin typeface="Montserrat Classic"/>
                <a:ea typeface="Montserrat Classic"/>
                <a:cs typeface="Montserrat Classic"/>
                <a:sym typeface="Montserrat Classic"/>
              </a:rPr>
              <a:t>Landscap</a:t>
            </a:r>
            <a:r>
              <a:rPr lang="en-US" sz="800">
                <a:solidFill>
                  <a:srgbClr val="FFFFFF"/>
                </a:solidFill>
                <a:latin typeface="Montserrat Classic"/>
                <a:ea typeface="Montserrat Classic"/>
                <a:cs typeface="Montserrat Classic"/>
                <a:sym typeface="Montserrat Classic"/>
              </a:rPr>
              <a:t> er Finishing Sedum Green Roof </a:t>
            </a:r>
            <a:r>
              <a:rPr lang="en-US" sz="800" err="1">
                <a:solidFill>
                  <a:srgbClr val="FFFFFF"/>
                </a:solidFill>
                <a:latin typeface="Montserrat Classic"/>
                <a:ea typeface="Montserrat Classic"/>
                <a:cs typeface="Montserrat Classic"/>
                <a:sym typeface="Montserrat Classic"/>
              </a:rPr>
              <a:t>Installationby</a:t>
            </a:r>
            <a:r>
              <a:rPr lang="en-US" sz="800">
                <a:solidFill>
                  <a:srgbClr val="FFFFFF"/>
                </a:solidFill>
                <a:latin typeface="Montserrat Classic"/>
                <a:ea typeface="Montserrat Classic"/>
                <a:cs typeface="Montserrat Classic"/>
                <a:sym typeface="Montserrat Classic"/>
              </a:rPr>
              <a:t> </a:t>
            </a:r>
            <a:r>
              <a:rPr lang="en-US" sz="800" err="1">
                <a:solidFill>
                  <a:srgbClr val="FFFFFF"/>
                </a:solidFill>
                <a:latin typeface="Montserrat Classic"/>
                <a:ea typeface="Montserrat Classic"/>
                <a:cs typeface="Montserrat Classic"/>
                <a:sym typeface="Montserrat Classic"/>
              </a:rPr>
              <a:t>welcomia</a:t>
            </a:r>
            <a:endParaRPr lang="en-US" sz="800">
              <a:solidFill>
                <a:srgbClr val="FFFFFF"/>
              </a:solidFill>
              <a:latin typeface="Montserrat Classic"/>
              <a:ea typeface="Montserrat Classic"/>
              <a:cs typeface="Montserrat Classic"/>
              <a:sym typeface="Montserrat Classic"/>
            </a:endParaRPr>
          </a:p>
        </p:txBody>
      </p:sp>
      <p:sp>
        <p:nvSpPr>
          <p:cNvPr id="22" name="TextBox 21">
            <a:extLst>
              <a:ext uri="{FF2B5EF4-FFF2-40B4-BE49-F238E27FC236}">
                <a16:creationId xmlns:a16="http://schemas.microsoft.com/office/drawing/2014/main" id="{F54B22F2-C183-E6E1-0412-42BF7F64D872}"/>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a:off x="9777289" y="3684284"/>
            <a:ext cx="7960894" cy="6213499"/>
          </a:xfrm>
          <a:custGeom>
            <a:avLst/>
            <a:gdLst/>
            <a:ahLst/>
            <a:cxnLst/>
            <a:rect l="l" t="t" r="r" b="b"/>
            <a:pathLst>
              <a:path w="7960894" h="6213499">
                <a:moveTo>
                  <a:pt x="0" y="0"/>
                </a:moveTo>
                <a:lnTo>
                  <a:pt x="7960894" y="0"/>
                </a:lnTo>
                <a:lnTo>
                  <a:pt x="7960894" y="6213499"/>
                </a:lnTo>
                <a:lnTo>
                  <a:pt x="0" y="6213499"/>
                </a:lnTo>
                <a:lnTo>
                  <a:pt x="0" y="0"/>
                </a:lnTo>
                <a:close/>
              </a:path>
            </a:pathLst>
          </a:custGeom>
          <a:blipFill>
            <a:blip r:embed="rId4"/>
            <a:stretch>
              <a:fillRect l="-2033" r="-2033"/>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9" name="Group 19"/>
          <p:cNvGrpSpPr/>
          <p:nvPr/>
        </p:nvGrpSpPr>
        <p:grpSpPr>
          <a:xfrm>
            <a:off x="207995" y="3023815"/>
            <a:ext cx="8936005" cy="861307"/>
            <a:chOff x="0" y="0"/>
            <a:chExt cx="2353516" cy="226846"/>
          </a:xfrm>
        </p:grpSpPr>
        <p:sp>
          <p:nvSpPr>
            <p:cNvPr id="20" name="Freeform 20"/>
            <p:cNvSpPr/>
            <p:nvPr/>
          </p:nvSpPr>
          <p:spPr>
            <a:xfrm>
              <a:off x="0" y="0"/>
              <a:ext cx="2353516" cy="226846"/>
            </a:xfrm>
            <a:custGeom>
              <a:avLst/>
              <a:gdLst/>
              <a:ahLst/>
              <a:cxnLst/>
              <a:rect l="l" t="t" r="r" b="b"/>
              <a:pathLst>
                <a:path w="2353516" h="226846">
                  <a:moveTo>
                    <a:pt x="22526" y="0"/>
                  </a:moveTo>
                  <a:lnTo>
                    <a:pt x="2330990" y="0"/>
                  </a:lnTo>
                  <a:cubicBezTo>
                    <a:pt x="2336964" y="0"/>
                    <a:pt x="2342694" y="2373"/>
                    <a:pt x="2346918" y="6598"/>
                  </a:cubicBezTo>
                  <a:cubicBezTo>
                    <a:pt x="2351142" y="10822"/>
                    <a:pt x="2353516" y="16552"/>
                    <a:pt x="2353516" y="22526"/>
                  </a:cubicBezTo>
                  <a:lnTo>
                    <a:pt x="2353516" y="204320"/>
                  </a:lnTo>
                  <a:cubicBezTo>
                    <a:pt x="2353516" y="216761"/>
                    <a:pt x="2343431" y="226846"/>
                    <a:pt x="2330990" y="226846"/>
                  </a:cubicBezTo>
                  <a:lnTo>
                    <a:pt x="22526" y="226846"/>
                  </a:lnTo>
                  <a:cubicBezTo>
                    <a:pt x="16552" y="226846"/>
                    <a:pt x="10822" y="224473"/>
                    <a:pt x="6598" y="220249"/>
                  </a:cubicBezTo>
                  <a:cubicBezTo>
                    <a:pt x="2373" y="216024"/>
                    <a:pt x="0" y="210295"/>
                    <a:pt x="0" y="204320"/>
                  </a:cubicBezTo>
                  <a:lnTo>
                    <a:pt x="0" y="22526"/>
                  </a:lnTo>
                  <a:cubicBezTo>
                    <a:pt x="0" y="16552"/>
                    <a:pt x="2373" y="10822"/>
                    <a:pt x="6598" y="6598"/>
                  </a:cubicBezTo>
                  <a:cubicBezTo>
                    <a:pt x="10822" y="2373"/>
                    <a:pt x="16552" y="0"/>
                    <a:pt x="22526" y="0"/>
                  </a:cubicBezTo>
                  <a:close/>
                </a:path>
              </a:pathLst>
            </a:custGeom>
            <a:solidFill>
              <a:srgbClr val="EB884A"/>
            </a:solidFill>
          </p:spPr>
          <p:txBody>
            <a:bodyPr/>
            <a:lstStyle/>
            <a:p>
              <a:endParaRPr lang="en-GB"/>
            </a:p>
          </p:txBody>
        </p:sp>
        <p:sp>
          <p:nvSpPr>
            <p:cNvPr id="21" name="TextBox 21"/>
            <p:cNvSpPr txBox="1"/>
            <p:nvPr/>
          </p:nvSpPr>
          <p:spPr>
            <a:xfrm>
              <a:off x="0" y="-47625"/>
              <a:ext cx="2353516"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83628"/>
            <a:ext cx="8823289" cy="629920"/>
          </a:xfrm>
          <a:prstGeom prst="rect">
            <a:avLst/>
          </a:prstGeom>
        </p:spPr>
        <p:txBody>
          <a:bodyPr lIns="0" tIns="0" rIns="0" bIns="0" rtlCol="0" anchor="t">
            <a:spAutoFit/>
          </a:bodyPr>
          <a:lstStyle/>
          <a:p>
            <a:pPr algn="ctr">
              <a:lnSpc>
                <a:spcPts val="5180"/>
              </a:lnSpc>
              <a:spcBef>
                <a:spcPct val="0"/>
              </a:spcBef>
            </a:pPr>
            <a:r>
              <a:rPr lang="en-US" sz="3700" b="1">
                <a:solidFill>
                  <a:srgbClr val="000000"/>
                </a:solidFill>
                <a:latin typeface="Montserrat Classic Bold"/>
                <a:ea typeface="Montserrat Classic Bold"/>
                <a:cs typeface="Montserrat Classic Bold"/>
                <a:sym typeface="Montserrat Classic Bold"/>
              </a:rPr>
              <a:t>Manchester Sponge City Approach</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25" name="TextBox 25"/>
          <p:cNvSpPr txBox="1"/>
          <p:nvPr/>
        </p:nvSpPr>
        <p:spPr>
          <a:xfrm>
            <a:off x="546139" y="4008947"/>
            <a:ext cx="9231150" cy="306959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Montserrat Classic"/>
                <a:ea typeface="Montserrat Classic"/>
                <a:cs typeface="Montserrat Classic"/>
                <a:sym typeface="Montserrat Classic"/>
              </a:rPr>
              <a:t>The Manchester Sponge City approach uses green infrastructure and SuDS to manage heavy rainfall and reduce flooding. It focuses on allowing rainwater to be absorbed into the ground naturally and creating green spaces for better urban resilience to climate change.</a:t>
            </a:r>
          </a:p>
        </p:txBody>
      </p:sp>
      <p:sp>
        <p:nvSpPr>
          <p:cNvPr id="26" name="TextBox 26"/>
          <p:cNvSpPr txBox="1"/>
          <p:nvPr/>
        </p:nvSpPr>
        <p:spPr>
          <a:xfrm>
            <a:off x="9961235" y="9522016"/>
            <a:ext cx="4273391" cy="336550"/>
          </a:xfrm>
          <a:prstGeom prst="rect">
            <a:avLst/>
          </a:prstGeom>
        </p:spPr>
        <p:txBody>
          <a:bodyPr lIns="0" tIns="0" rIns="0" bIns="0" rtlCol="0" anchor="t">
            <a:spAutoFit/>
          </a:bodyPr>
          <a:lstStyle/>
          <a:p>
            <a:pPr algn="l">
              <a:lnSpc>
                <a:spcPts val="1399"/>
              </a:lnSpc>
              <a:spcBef>
                <a:spcPct val="0"/>
              </a:spcBef>
            </a:pPr>
            <a:r>
              <a:rPr lang="en-US" sz="999">
                <a:solidFill>
                  <a:srgbClr val="FFFFFF"/>
                </a:solidFill>
                <a:latin typeface="Montserrat Classic"/>
                <a:ea typeface="Montserrat Classic"/>
                <a:cs typeface="Montserrat Classic"/>
                <a:sym typeface="Montserrat Classic"/>
              </a:rPr>
              <a:t>Green Roofs at Laboratory for Sustainable Chemistry, Jubilee Campus. </a:t>
            </a:r>
            <a:r>
              <a:rPr lang="en-US" sz="999" u="sng">
                <a:solidFill>
                  <a:srgbClr val="FFFFFF"/>
                </a:solidFill>
                <a:latin typeface="Montserrat Classic"/>
                <a:ea typeface="Montserrat Classic"/>
                <a:cs typeface="Montserrat Classic"/>
                <a:sym typeface="Montserrat Classic"/>
                <a:hlinkClick r:id="rId7" tooltip="http://creativecommons.org/licenses/by-sa/2.0/"/>
              </a:rPr>
              <a:t>cc-by-sa/2.0</a:t>
            </a:r>
            <a:r>
              <a:rPr lang="en-US" sz="999">
                <a:solidFill>
                  <a:srgbClr val="FFFFFF"/>
                </a:solidFill>
                <a:latin typeface="Montserrat Classic"/>
                <a:ea typeface="Montserrat Classic"/>
                <a:cs typeface="Montserrat Classic"/>
                <a:sym typeface="Montserrat Classic"/>
              </a:rPr>
              <a:t> - © </a:t>
            </a:r>
            <a:r>
              <a:rPr lang="en-US" sz="999" u="sng">
                <a:solidFill>
                  <a:srgbClr val="FFFFFF"/>
                </a:solidFill>
                <a:latin typeface="Montserrat Classic"/>
                <a:ea typeface="Montserrat Classic"/>
                <a:cs typeface="Montserrat Classic"/>
                <a:sym typeface="Montserrat Classic"/>
                <a:hlinkClick r:id="rId8" tooltip="https://www.geograph.org.uk/profile/102131"/>
              </a:rPr>
              <a:t>SK53</a:t>
            </a:r>
            <a:r>
              <a:rPr lang="en-US" sz="999">
                <a:solidFill>
                  <a:srgbClr val="FFFFFF"/>
                </a:solidFill>
                <a:latin typeface="Montserrat Classic"/>
                <a:ea typeface="Montserrat Classic"/>
                <a:cs typeface="Montserrat Classic"/>
                <a:sym typeface="Montserrat Classic"/>
              </a:rPr>
              <a:t> - </a:t>
            </a:r>
            <a:r>
              <a:rPr lang="en-US" sz="999" u="sng">
                <a:solidFill>
                  <a:srgbClr val="FFFFFF"/>
                </a:solidFill>
                <a:latin typeface="Montserrat Classic"/>
                <a:ea typeface="Montserrat Classic"/>
                <a:cs typeface="Montserrat Classic"/>
                <a:sym typeface="Montserrat Classic"/>
                <a:hlinkClick r:id="rId9" tooltip="https://www.geograph.org.uk/photo/5151779"/>
              </a:rPr>
              <a:t>geograph.org.uk/p/5151779</a:t>
            </a:r>
          </a:p>
        </p:txBody>
      </p:sp>
      <p:sp>
        <p:nvSpPr>
          <p:cNvPr id="27" name="TextBox 27"/>
          <p:cNvSpPr txBox="1"/>
          <p:nvPr/>
        </p:nvSpPr>
        <p:spPr>
          <a:xfrm>
            <a:off x="546139" y="7202361"/>
            <a:ext cx="9231150" cy="2957830"/>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Montserrat Classic"/>
                <a:ea typeface="Montserrat Classic"/>
                <a:cs typeface="Montserrat Classic"/>
                <a:sym typeface="Montserrat Classic"/>
              </a:rPr>
              <a:t>Key Features:</a:t>
            </a:r>
          </a:p>
          <a:p>
            <a:pPr marL="604519" lvl="1" indent="-302260" algn="l">
              <a:lnSpc>
                <a:spcPts val="3919"/>
              </a:lnSpc>
              <a:buFont typeface="Arial"/>
              <a:buChar char="•"/>
            </a:pPr>
            <a:r>
              <a:rPr lang="en-US" sz="2799">
                <a:solidFill>
                  <a:srgbClr val="000000"/>
                </a:solidFill>
                <a:latin typeface="Montserrat Classic"/>
                <a:ea typeface="Montserrat Classic"/>
                <a:cs typeface="Montserrat Classic"/>
                <a:sym typeface="Montserrat Classic"/>
              </a:rPr>
              <a:t>SuDS: Permeable pavements, green roofs, rain gardens</a:t>
            </a:r>
          </a:p>
          <a:p>
            <a:pPr marL="604519" lvl="1" indent="-302260" algn="l">
              <a:lnSpc>
                <a:spcPts val="3919"/>
              </a:lnSpc>
              <a:buFont typeface="Arial"/>
              <a:buChar char="•"/>
            </a:pPr>
            <a:r>
              <a:rPr lang="en-US" sz="2799">
                <a:solidFill>
                  <a:srgbClr val="000000"/>
                </a:solidFill>
                <a:latin typeface="Montserrat Classic"/>
                <a:ea typeface="Montserrat Classic"/>
                <a:cs typeface="Montserrat Classic"/>
                <a:sym typeface="Montserrat Classic"/>
              </a:rPr>
              <a:t>Green Infrastructure: Parks, trees, green walls</a:t>
            </a:r>
          </a:p>
          <a:p>
            <a:pPr marL="604519" lvl="1" indent="-302260" algn="l">
              <a:lnSpc>
                <a:spcPts val="3919"/>
              </a:lnSpc>
              <a:buFont typeface="Arial"/>
              <a:buChar char="•"/>
            </a:pPr>
            <a:r>
              <a:rPr lang="en-US" sz="2799">
                <a:solidFill>
                  <a:srgbClr val="000000"/>
                </a:solidFill>
                <a:latin typeface="Montserrat Classic"/>
                <a:ea typeface="Montserrat Classic"/>
                <a:cs typeface="Montserrat Classic"/>
                <a:sym typeface="Montserrat Classic"/>
              </a:rPr>
              <a:t>Water Storage: Underground tanks and ponds</a:t>
            </a:r>
          </a:p>
          <a:p>
            <a:pPr algn="l">
              <a:lnSpc>
                <a:spcPts val="3919"/>
              </a:lnSpc>
              <a:spcBef>
                <a:spcPct val="0"/>
              </a:spcBef>
            </a:pPr>
            <a:endParaRPr lang="en-US" sz="2799">
              <a:solidFill>
                <a:srgbClr val="000000"/>
              </a:solidFill>
              <a:latin typeface="Montserrat Classic"/>
              <a:ea typeface="Montserrat Classic"/>
              <a:cs typeface="Montserrat Classic"/>
              <a:sym typeface="Montserrat Classic"/>
            </a:endParaRPr>
          </a:p>
        </p:txBody>
      </p:sp>
      <p:sp>
        <p:nvSpPr>
          <p:cNvPr id="29" name="TextBox 21">
            <a:extLst>
              <a:ext uri="{FF2B5EF4-FFF2-40B4-BE49-F238E27FC236}">
                <a16:creationId xmlns:a16="http://schemas.microsoft.com/office/drawing/2014/main" id="{7EC3AF99-B196-A55D-BAD2-A3567B17C979}"/>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rot="-812502">
            <a:off x="227400" y="3733353"/>
            <a:ext cx="7384721" cy="6506117"/>
          </a:xfrm>
          <a:custGeom>
            <a:avLst/>
            <a:gdLst/>
            <a:ahLst/>
            <a:cxnLst/>
            <a:rect l="l" t="t" r="r" b="b"/>
            <a:pathLst>
              <a:path w="7384721" h="6506117">
                <a:moveTo>
                  <a:pt x="0" y="0"/>
                </a:moveTo>
                <a:lnTo>
                  <a:pt x="7384721" y="0"/>
                </a:lnTo>
                <a:lnTo>
                  <a:pt x="7384721" y="6506117"/>
                </a:lnTo>
                <a:lnTo>
                  <a:pt x="0" y="6506117"/>
                </a:lnTo>
                <a:lnTo>
                  <a:pt x="0" y="0"/>
                </a:lnTo>
                <a:close/>
              </a:path>
            </a:pathLst>
          </a:custGeom>
          <a:blipFill>
            <a:blip r:embed="rId6"/>
            <a:stretch>
              <a:fillRect/>
            </a:stretch>
          </a:blipFill>
          <a:ln w="19050" cap="sq">
            <a:solidFill>
              <a:srgbClr val="000000"/>
            </a:solidFill>
            <a:prstDash val="solid"/>
            <a:miter/>
          </a:ln>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8197579" y="4207438"/>
            <a:ext cx="9061721" cy="3951829"/>
          </a:xfrm>
          <a:prstGeom prst="rect">
            <a:avLst/>
          </a:prstGeom>
        </p:spPr>
        <p:txBody>
          <a:bodyPr lIns="0" tIns="0" rIns="0" bIns="0" rtlCol="0" anchor="t">
            <a:spAutoFit/>
          </a:bodyPr>
          <a:lstStyle/>
          <a:p>
            <a:pPr algn="ctr">
              <a:lnSpc>
                <a:spcPts val="4522"/>
              </a:lnSpc>
            </a:pPr>
            <a:r>
              <a:rPr lang="en-US" sz="3230">
                <a:solidFill>
                  <a:srgbClr val="000000"/>
                </a:solidFill>
                <a:latin typeface="Montserrat Classic"/>
                <a:ea typeface="Montserrat Classic"/>
                <a:cs typeface="Montserrat Classic"/>
                <a:sym typeface="Montserrat Classic"/>
              </a:rPr>
              <a:t>Get two different colours, use one colour to highlight all mitigation strategies and the other colour for adaptation strategies on your worksheet. </a:t>
            </a:r>
          </a:p>
          <a:p>
            <a:pPr algn="ctr">
              <a:lnSpc>
                <a:spcPts val="4522"/>
              </a:lnSpc>
              <a:spcBef>
                <a:spcPct val="0"/>
              </a:spcBef>
            </a:pPr>
            <a:r>
              <a:rPr lang="en-US" sz="3230">
                <a:solidFill>
                  <a:srgbClr val="000000"/>
                </a:solidFill>
                <a:latin typeface="Montserrat Classic"/>
                <a:ea typeface="Montserrat Classic"/>
                <a:cs typeface="Montserrat Classic"/>
                <a:sym typeface="Montserrat Classic"/>
              </a:rPr>
              <a:t>Don't forget to colour in the key at the top of your worksheet so it's clear which colour represents each type of strategy.</a:t>
            </a:r>
          </a:p>
        </p:txBody>
      </p:sp>
      <p:sp>
        <p:nvSpPr>
          <p:cNvPr id="18" name="TextBox 18"/>
          <p:cNvSpPr txBox="1"/>
          <p:nvPr/>
        </p:nvSpPr>
        <p:spPr>
          <a:xfrm>
            <a:off x="8271186" y="3409130"/>
            <a:ext cx="9061721" cy="556132"/>
          </a:xfrm>
          <a:prstGeom prst="rect">
            <a:avLst/>
          </a:prstGeom>
        </p:spPr>
        <p:txBody>
          <a:bodyPr lIns="0" tIns="0" rIns="0" bIns="0" rtlCol="0" anchor="t">
            <a:spAutoFit/>
          </a:bodyPr>
          <a:lstStyle/>
          <a:p>
            <a:pPr algn="ctr">
              <a:lnSpc>
                <a:spcPts val="4522"/>
              </a:lnSpc>
              <a:spcBef>
                <a:spcPct val="0"/>
              </a:spcBef>
            </a:pPr>
            <a:r>
              <a:rPr lang="en-US" sz="3230" b="1">
                <a:solidFill>
                  <a:srgbClr val="000000"/>
                </a:solidFill>
                <a:latin typeface="Montserrat Classic Bold"/>
                <a:ea typeface="Montserrat Classic Bold"/>
                <a:cs typeface="Montserrat Classic Bold"/>
                <a:sym typeface="Montserrat Classic Bold"/>
              </a:rPr>
              <a:t>TASK:</a:t>
            </a:r>
          </a:p>
        </p:txBody>
      </p:sp>
      <p:sp>
        <p:nvSpPr>
          <p:cNvPr id="19" name="Freeform 19"/>
          <p:cNvSpPr/>
          <p:nvPr/>
        </p:nvSpPr>
        <p:spPr>
          <a:xfrm rot="122724" flipH="1">
            <a:off x="7145860" y="2578251"/>
            <a:ext cx="2250652" cy="1656226"/>
          </a:xfrm>
          <a:custGeom>
            <a:avLst/>
            <a:gdLst/>
            <a:ahLst/>
            <a:cxnLst/>
            <a:rect l="l" t="t" r="r" b="b"/>
            <a:pathLst>
              <a:path w="2250652" h="1656226">
                <a:moveTo>
                  <a:pt x="2250652" y="0"/>
                </a:moveTo>
                <a:lnTo>
                  <a:pt x="0" y="0"/>
                </a:lnTo>
                <a:lnTo>
                  <a:pt x="0" y="1656225"/>
                </a:lnTo>
                <a:lnTo>
                  <a:pt x="2250652" y="1656225"/>
                </a:lnTo>
                <a:lnTo>
                  <a:pt x="2250652" y="0"/>
                </a:lnTo>
                <a:close/>
              </a:path>
            </a:pathLst>
          </a:custGeom>
          <a:blipFill>
            <a:blip r:embed="rId7"/>
            <a:stretch>
              <a:fillRect l="-175911" t="-49040" r="-45275" b="-101260"/>
            </a:stretch>
          </a:blipFill>
        </p:spPr>
        <p:txBody>
          <a:bodyPr/>
          <a:lstStyle/>
          <a:p>
            <a:endParaRPr lang="en-GB"/>
          </a:p>
        </p:txBody>
      </p:sp>
      <p:sp>
        <p:nvSpPr>
          <p:cNvPr id="21" name="TextBox 21">
            <a:extLst>
              <a:ext uri="{FF2B5EF4-FFF2-40B4-BE49-F238E27FC236}">
                <a16:creationId xmlns:a16="http://schemas.microsoft.com/office/drawing/2014/main" id="{E49386DD-5261-1C5B-7370-8C121FEDF7C8}"/>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6" name="TextBox 16"/>
          <p:cNvSpPr txBox="1"/>
          <p:nvPr/>
        </p:nvSpPr>
        <p:spPr>
          <a:xfrm>
            <a:off x="1006373" y="4464050"/>
            <a:ext cx="16762975" cy="67945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Montserrat Classic Bold"/>
                <a:ea typeface="Montserrat Classic Bold"/>
                <a:cs typeface="Montserrat Classic Bold"/>
                <a:sym typeface="Montserrat Classic Bold"/>
              </a:rPr>
              <a:t> Debate: Should the UK invest more in adaptation or mitigation?</a:t>
            </a:r>
          </a:p>
        </p:txBody>
      </p:sp>
      <p:sp>
        <p:nvSpPr>
          <p:cNvPr id="17" name="TextBox 17"/>
          <p:cNvSpPr txBox="1"/>
          <p:nvPr/>
        </p:nvSpPr>
        <p:spPr>
          <a:xfrm>
            <a:off x="4033123" y="5804375"/>
            <a:ext cx="10221754"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Montserrat Classic"/>
                <a:ea typeface="Montserrat Classic"/>
                <a:cs typeface="Montserrat Classic"/>
                <a:sym typeface="Montserrat Classic"/>
              </a:rPr>
              <a:t>Not all strategies work equally well everywhere.</a:t>
            </a:r>
          </a:p>
          <a:p>
            <a:pPr algn="ctr">
              <a:lnSpc>
                <a:spcPts val="4759"/>
              </a:lnSpc>
              <a:spcBef>
                <a:spcPct val="0"/>
              </a:spcBef>
            </a:pPr>
            <a:r>
              <a:rPr lang="en-US" sz="3399">
                <a:solidFill>
                  <a:srgbClr val="000000"/>
                </a:solidFill>
                <a:latin typeface="Montserrat Classic"/>
                <a:ea typeface="Montserrat Classic"/>
                <a:cs typeface="Montserrat Classic"/>
                <a:sym typeface="Montserrat Classic"/>
              </a:rPr>
              <a:t>Consider cost, feasibility, and long-term impact.</a:t>
            </a:r>
          </a:p>
        </p:txBody>
      </p:sp>
      <p:sp>
        <p:nvSpPr>
          <p:cNvPr id="19" name="TextBox 21">
            <a:extLst>
              <a:ext uri="{FF2B5EF4-FFF2-40B4-BE49-F238E27FC236}">
                <a16:creationId xmlns:a16="http://schemas.microsoft.com/office/drawing/2014/main" id="{4CBEA0E5-BF56-365B-6738-8B1B35709E7C}"/>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6" name="TextBox 16"/>
          <p:cNvSpPr txBox="1"/>
          <p:nvPr/>
        </p:nvSpPr>
        <p:spPr>
          <a:xfrm>
            <a:off x="4953256" y="2089041"/>
            <a:ext cx="8381487"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Homework task:</a:t>
            </a:r>
          </a:p>
        </p:txBody>
      </p:sp>
      <p:sp>
        <p:nvSpPr>
          <p:cNvPr id="17" name="TextBox 17"/>
          <p:cNvSpPr txBox="1"/>
          <p:nvPr/>
        </p:nvSpPr>
        <p:spPr>
          <a:xfrm>
            <a:off x="2440664" y="4315704"/>
            <a:ext cx="13406671" cy="5295939"/>
          </a:xfrm>
          <a:prstGeom prst="rect">
            <a:avLst/>
          </a:prstGeom>
        </p:spPr>
        <p:txBody>
          <a:bodyPr lIns="0" tIns="0" rIns="0" bIns="0" rtlCol="0" anchor="t">
            <a:spAutoFit/>
          </a:bodyPr>
          <a:lstStyle/>
          <a:p>
            <a:pPr algn="l">
              <a:lnSpc>
                <a:spcPts val="4127"/>
              </a:lnSpc>
              <a:spcBef>
                <a:spcPct val="0"/>
              </a:spcBef>
            </a:pPr>
            <a:r>
              <a:rPr lang="en-US" sz="2948">
                <a:solidFill>
                  <a:srgbClr val="000000"/>
                </a:solidFill>
                <a:latin typeface="Montserrat Classic"/>
                <a:ea typeface="Montserrat Classic"/>
                <a:cs typeface="Montserrat Classic"/>
                <a:sym typeface="Montserrat Classic"/>
              </a:rPr>
              <a:t>Write a paragraph on your worksheet explaining your answer. Use examples from today’s lesson to support your response. You should consider:</a:t>
            </a:r>
          </a:p>
          <a:p>
            <a:pPr marL="658167" lvl="1" indent="-329083" algn="l">
              <a:lnSpc>
                <a:spcPts val="4267"/>
              </a:lnSpc>
              <a:spcBef>
                <a:spcPct val="0"/>
              </a:spcBef>
              <a:buFont typeface="Arial"/>
              <a:buChar char="•"/>
            </a:pPr>
            <a:r>
              <a:rPr lang="en-US" sz="3048">
                <a:solidFill>
                  <a:srgbClr val="000000"/>
                </a:solidFill>
                <a:latin typeface="Montserrat Classic"/>
                <a:ea typeface="Montserrat Classic"/>
                <a:cs typeface="Montserrat Classic"/>
                <a:sym typeface="Montserrat Classic"/>
              </a:rPr>
              <a:t>What each approach (adaptation and mitigation) involves.</a:t>
            </a:r>
          </a:p>
          <a:p>
            <a:pPr marL="658167" lvl="1" indent="-329083" algn="l">
              <a:lnSpc>
                <a:spcPts val="4267"/>
              </a:lnSpc>
              <a:spcBef>
                <a:spcPct val="0"/>
              </a:spcBef>
              <a:buFont typeface="Arial"/>
              <a:buChar char="•"/>
            </a:pPr>
            <a:r>
              <a:rPr lang="en-US" sz="3048">
                <a:solidFill>
                  <a:srgbClr val="000000"/>
                </a:solidFill>
                <a:latin typeface="Montserrat Classic"/>
                <a:ea typeface="Montserrat Classic"/>
                <a:cs typeface="Montserrat Classic"/>
                <a:sym typeface="Montserrat Classic"/>
              </a:rPr>
              <a:t>Specific examples like flood defences, reforestation, renewable energy, or drought-resistant crops.</a:t>
            </a:r>
          </a:p>
          <a:p>
            <a:pPr marL="658167" lvl="1" indent="-329083" algn="l">
              <a:lnSpc>
                <a:spcPts val="4267"/>
              </a:lnSpc>
              <a:spcBef>
                <a:spcPct val="0"/>
              </a:spcBef>
              <a:buFont typeface="Arial"/>
              <a:buChar char="•"/>
            </a:pPr>
            <a:r>
              <a:rPr lang="en-US" sz="3048">
                <a:solidFill>
                  <a:srgbClr val="000000"/>
                </a:solidFill>
                <a:latin typeface="Montserrat Classic"/>
                <a:ea typeface="Montserrat Classic"/>
                <a:cs typeface="Montserrat Classic"/>
                <a:sym typeface="Montserrat Classic"/>
              </a:rPr>
              <a:t>Why you think one approach is more important for the UK than the other.</a:t>
            </a:r>
          </a:p>
          <a:p>
            <a:pPr algn="l">
              <a:lnSpc>
                <a:spcPts val="4267"/>
              </a:lnSpc>
              <a:spcBef>
                <a:spcPct val="0"/>
              </a:spcBef>
            </a:pPr>
            <a:r>
              <a:rPr lang="en-US" sz="3048">
                <a:solidFill>
                  <a:srgbClr val="000000"/>
                </a:solidFill>
                <a:latin typeface="Montserrat Classic"/>
                <a:ea typeface="Montserrat Classic"/>
                <a:cs typeface="Montserrat Classic"/>
                <a:sym typeface="Montserrat Classic"/>
              </a:rPr>
              <a:t>Make sure to clearly explain your reasoning and link it to                              real-world examples.</a:t>
            </a:r>
          </a:p>
        </p:txBody>
      </p:sp>
      <p:sp>
        <p:nvSpPr>
          <p:cNvPr id="18" name="TextBox 18"/>
          <p:cNvSpPr txBox="1"/>
          <p:nvPr/>
        </p:nvSpPr>
        <p:spPr>
          <a:xfrm>
            <a:off x="1614470" y="2725946"/>
            <a:ext cx="15059060" cy="1446884"/>
          </a:xfrm>
          <a:prstGeom prst="rect">
            <a:avLst/>
          </a:prstGeom>
        </p:spPr>
        <p:txBody>
          <a:bodyPr lIns="0" tIns="0" rIns="0" bIns="0" rtlCol="0" anchor="t">
            <a:spAutoFit/>
          </a:bodyPr>
          <a:lstStyle/>
          <a:p>
            <a:pPr algn="ctr">
              <a:lnSpc>
                <a:spcPts val="5825"/>
              </a:lnSpc>
              <a:spcBef>
                <a:spcPct val="0"/>
              </a:spcBef>
            </a:pPr>
            <a:r>
              <a:rPr lang="en-US" sz="4161" b="1">
                <a:solidFill>
                  <a:srgbClr val="000000"/>
                </a:solidFill>
                <a:latin typeface="Montserrat Classic Bold"/>
                <a:ea typeface="Montserrat Classic Bold"/>
                <a:cs typeface="Montserrat Classic Bold"/>
                <a:sym typeface="Montserrat Classic Bold"/>
              </a:rPr>
              <a:t>Should the UK invest more in adaptation or mitigation to tackle climate change?</a:t>
            </a:r>
          </a:p>
        </p:txBody>
      </p:sp>
      <p:sp>
        <p:nvSpPr>
          <p:cNvPr id="20" name="TextBox 21">
            <a:extLst>
              <a:ext uri="{FF2B5EF4-FFF2-40B4-BE49-F238E27FC236}">
                <a16:creationId xmlns:a16="http://schemas.microsoft.com/office/drawing/2014/main" id="{40B64449-3B56-AD99-80D0-FAC639C13403}"/>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D058E-3F3C-53B6-D2FA-3A0391C4910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1C6BD14-A097-BB83-2088-50EF0BC70751}"/>
              </a:ext>
            </a:extLst>
          </p:cNvPr>
          <p:cNvGrpSpPr/>
          <p:nvPr/>
        </p:nvGrpSpPr>
        <p:grpSpPr>
          <a:xfrm>
            <a:off x="0" y="-3139650"/>
            <a:ext cx="18775720" cy="13720367"/>
            <a:chOff x="0" y="0"/>
            <a:chExt cx="25034293" cy="18293822"/>
          </a:xfrm>
        </p:grpSpPr>
        <p:sp>
          <p:nvSpPr>
            <p:cNvPr id="3" name="Freeform 3">
              <a:extLst>
                <a:ext uri="{FF2B5EF4-FFF2-40B4-BE49-F238E27FC236}">
                  <a16:creationId xmlns:a16="http://schemas.microsoft.com/office/drawing/2014/main" id="{71046BE1-F968-0743-F1A7-084C7E00B6F3}"/>
                </a:ext>
              </a:extLst>
            </p:cNvPr>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a:extLst>
                <a:ext uri="{FF2B5EF4-FFF2-40B4-BE49-F238E27FC236}">
                  <a16:creationId xmlns:a16="http://schemas.microsoft.com/office/drawing/2014/main" id="{C36F76F0-8480-DEF3-8A30-1A4A3BF5C7B2}"/>
                </a:ext>
              </a:extLst>
            </p:cNvPr>
            <p:cNvGrpSpPr/>
            <p:nvPr/>
          </p:nvGrpSpPr>
          <p:grpSpPr>
            <a:xfrm>
              <a:off x="0" y="5054492"/>
              <a:ext cx="25034293" cy="1666693"/>
              <a:chOff x="0" y="0"/>
              <a:chExt cx="7425681" cy="494375"/>
            </a:xfrm>
          </p:grpSpPr>
          <p:sp>
            <p:nvSpPr>
              <p:cNvPr id="5" name="Freeform 5">
                <a:extLst>
                  <a:ext uri="{FF2B5EF4-FFF2-40B4-BE49-F238E27FC236}">
                    <a16:creationId xmlns:a16="http://schemas.microsoft.com/office/drawing/2014/main" id="{BD11CEE7-7F6A-FCD5-8CA7-BA494F9C4661}"/>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a:extLst>
                  <a:ext uri="{FF2B5EF4-FFF2-40B4-BE49-F238E27FC236}">
                    <a16:creationId xmlns:a16="http://schemas.microsoft.com/office/drawing/2014/main" id="{0CE710C6-1D38-77D2-A91F-7E08373A2E8D}"/>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a:extLst>
                <a:ext uri="{FF2B5EF4-FFF2-40B4-BE49-F238E27FC236}">
                  <a16:creationId xmlns:a16="http://schemas.microsoft.com/office/drawing/2014/main" id="{8A357962-9997-2A03-C0A6-0E69D8B90AE2}"/>
                </a:ext>
              </a:extLst>
            </p:cNvPr>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a:extLst>
                <a:ext uri="{FF2B5EF4-FFF2-40B4-BE49-F238E27FC236}">
                  <a16:creationId xmlns:a16="http://schemas.microsoft.com/office/drawing/2014/main" id="{68F8BCE4-A3F4-1100-DDD4-47082B8B1F6C}"/>
                </a:ext>
              </a:extLst>
            </p:cNvPr>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dirty="0">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a:extLst>
              <a:ext uri="{FF2B5EF4-FFF2-40B4-BE49-F238E27FC236}">
                <a16:creationId xmlns:a16="http://schemas.microsoft.com/office/drawing/2014/main" id="{9AEB9919-95C6-A46A-E97E-1F7E94001C7A}"/>
              </a:ext>
            </a:extLst>
          </p:cNvPr>
          <p:cNvGrpSpPr/>
          <p:nvPr/>
        </p:nvGrpSpPr>
        <p:grpSpPr>
          <a:xfrm>
            <a:off x="0" y="651219"/>
            <a:ext cx="18775720" cy="1250020"/>
            <a:chOff x="0" y="0"/>
            <a:chExt cx="7425681" cy="494375"/>
          </a:xfrm>
        </p:grpSpPr>
        <p:sp>
          <p:nvSpPr>
            <p:cNvPr id="10" name="Freeform 10">
              <a:extLst>
                <a:ext uri="{FF2B5EF4-FFF2-40B4-BE49-F238E27FC236}">
                  <a16:creationId xmlns:a16="http://schemas.microsoft.com/office/drawing/2014/main" id="{92087326-8837-3914-87F2-98A965D6D414}"/>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a:extLst>
                <a:ext uri="{FF2B5EF4-FFF2-40B4-BE49-F238E27FC236}">
                  <a16:creationId xmlns:a16="http://schemas.microsoft.com/office/drawing/2014/main" id="{C2128202-100C-EB45-1B94-7B73E4CCD39E}"/>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a:extLst>
              <a:ext uri="{FF2B5EF4-FFF2-40B4-BE49-F238E27FC236}">
                <a16:creationId xmlns:a16="http://schemas.microsoft.com/office/drawing/2014/main" id="{F5D46B3E-5FF6-999C-5EB1-8E0F62EC6407}"/>
              </a:ext>
            </a:extLst>
          </p:cNvPr>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a:extLst>
              <a:ext uri="{FF2B5EF4-FFF2-40B4-BE49-F238E27FC236}">
                <a16:creationId xmlns:a16="http://schemas.microsoft.com/office/drawing/2014/main" id="{5B32E946-8F27-8E00-2802-4008FBFA5F43}"/>
              </a:ext>
            </a:extLst>
          </p:cNvPr>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a:extLst>
              <a:ext uri="{FF2B5EF4-FFF2-40B4-BE49-F238E27FC236}">
                <a16:creationId xmlns:a16="http://schemas.microsoft.com/office/drawing/2014/main" id="{04A72BC6-AB8D-65E9-ACE7-4A3B921F396D}"/>
              </a:ext>
            </a:extLst>
          </p:cNvPr>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TextBox 15">
            <a:extLst>
              <a:ext uri="{FF2B5EF4-FFF2-40B4-BE49-F238E27FC236}">
                <a16:creationId xmlns:a16="http://schemas.microsoft.com/office/drawing/2014/main" id="{AA42466A-79B3-4D6D-A52C-458F65B6145E}"/>
              </a:ext>
            </a:extLst>
          </p:cNvPr>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grpSp>
        <p:nvGrpSpPr>
          <p:cNvPr id="20" name="Group 19">
            <a:extLst>
              <a:ext uri="{FF2B5EF4-FFF2-40B4-BE49-F238E27FC236}">
                <a16:creationId xmlns:a16="http://schemas.microsoft.com/office/drawing/2014/main" id="{78CA3CF3-337E-A5B9-34A5-C2942001CC48}"/>
              </a:ext>
            </a:extLst>
          </p:cNvPr>
          <p:cNvGrpSpPr/>
          <p:nvPr/>
        </p:nvGrpSpPr>
        <p:grpSpPr>
          <a:xfrm>
            <a:off x="702289" y="3747557"/>
            <a:ext cx="16904126" cy="3697493"/>
            <a:chOff x="702289" y="3747557"/>
            <a:chExt cx="16904126" cy="3697493"/>
          </a:xfrm>
        </p:grpSpPr>
        <p:sp>
          <p:nvSpPr>
            <p:cNvPr id="21" name="Freeform 8">
              <a:extLst>
                <a:ext uri="{FF2B5EF4-FFF2-40B4-BE49-F238E27FC236}">
                  <a16:creationId xmlns:a16="http://schemas.microsoft.com/office/drawing/2014/main" id="{15C77E29-CBBB-E093-2E3D-482A3EABDE07}"/>
                </a:ext>
              </a:extLst>
            </p:cNvPr>
            <p:cNvSpPr/>
            <p:nvPr/>
          </p:nvSpPr>
          <p:spPr>
            <a:xfrm>
              <a:off x="702289" y="4049093"/>
              <a:ext cx="3252733" cy="3205253"/>
            </a:xfrm>
            <a:custGeom>
              <a:avLst/>
              <a:gdLst/>
              <a:ahLst/>
              <a:cxnLst/>
              <a:rect l="l" t="t" r="r" b="b"/>
              <a:pathLst>
                <a:path w="3252733" h="3205253">
                  <a:moveTo>
                    <a:pt x="0" y="0"/>
                  </a:moveTo>
                  <a:lnTo>
                    <a:pt x="3252732" y="0"/>
                  </a:lnTo>
                  <a:lnTo>
                    <a:pt x="3252732" y="3205253"/>
                  </a:lnTo>
                  <a:lnTo>
                    <a:pt x="0" y="3205253"/>
                  </a:lnTo>
                  <a:lnTo>
                    <a:pt x="0" y="0"/>
                  </a:lnTo>
                  <a:close/>
                </a:path>
              </a:pathLst>
            </a:custGeom>
            <a:blipFill>
              <a:blip r:embed="rId6"/>
              <a:stretch>
                <a:fillRect r="-1459" b="-2962"/>
              </a:stretch>
            </a:blipFill>
          </p:spPr>
          <p:txBody>
            <a:bodyPr/>
            <a:lstStyle/>
            <a:p>
              <a:endParaRPr lang="en-GB"/>
            </a:p>
          </p:txBody>
        </p:sp>
        <p:sp>
          <p:nvSpPr>
            <p:cNvPr id="22" name="TextBox 21">
              <a:extLst>
                <a:ext uri="{FF2B5EF4-FFF2-40B4-BE49-F238E27FC236}">
                  <a16:creationId xmlns:a16="http://schemas.microsoft.com/office/drawing/2014/main" id="{0E9ADB3B-E790-A10F-1910-6EE823A0256D}"/>
                </a:ext>
              </a:extLst>
            </p:cNvPr>
            <p:cNvSpPr txBox="1"/>
            <p:nvPr/>
          </p:nvSpPr>
          <p:spPr>
            <a:xfrm>
              <a:off x="4531273" y="3747557"/>
              <a:ext cx="13075142" cy="1704342"/>
            </a:xfrm>
            <a:prstGeom prst="rect">
              <a:avLst/>
            </a:prstGeom>
          </p:spPr>
          <p:txBody>
            <a:bodyPr lIns="0" tIns="0" rIns="0" bIns="0" rtlCol="0" anchor="t">
              <a:spAutoFit/>
            </a:bodyPr>
            <a:lstStyle/>
            <a:p>
              <a:pPr algn="ctr">
                <a:lnSpc>
                  <a:spcPts val="6859"/>
                </a:lnSpc>
                <a:spcBef>
                  <a:spcPct val="0"/>
                </a:spcBef>
              </a:pPr>
              <a:r>
                <a:rPr lang="en-US" sz="4899" b="1" dirty="0">
                  <a:solidFill>
                    <a:srgbClr val="000000"/>
                  </a:solidFill>
                  <a:latin typeface="Montserrat Classic Bold"/>
                  <a:ea typeface="Montserrat Classic Bold"/>
                  <a:cs typeface="Montserrat Classic Bold"/>
                  <a:sym typeface="Montserrat Classic Bold"/>
                </a:rPr>
                <a:t>These lessons have been produced by </a:t>
              </a:r>
              <a:r>
                <a:rPr lang="en-US" sz="4899" b="1" u="sng" dirty="0">
                  <a:solidFill>
                    <a:srgbClr val="1C78B6"/>
                  </a:solidFill>
                  <a:latin typeface="Montserrat Classic Bold"/>
                  <a:ea typeface="Montserrat Classic Bold"/>
                  <a:cs typeface="Montserrat Classic Bold"/>
                  <a:sym typeface="Montserrat Classic Bold"/>
                  <a:hlinkClick r:id="rId7" tooltip="https://thefloodhubpeople.co.uk"/>
                </a:rPr>
                <a:t>The Flood Hub People</a:t>
              </a:r>
              <a:r>
                <a:rPr lang="en-US" sz="4899" b="1" dirty="0">
                  <a:solidFill>
                    <a:srgbClr val="000000"/>
                  </a:solidFill>
                  <a:latin typeface="Montserrat Classic Bold"/>
                  <a:ea typeface="Montserrat Classic Bold"/>
                  <a:cs typeface="Montserrat Classic Bold"/>
                  <a:sym typeface="Montserrat Classic Bold"/>
                </a:rPr>
                <a:t> for The Flood Hub.</a:t>
              </a:r>
            </a:p>
          </p:txBody>
        </p:sp>
        <p:sp>
          <p:nvSpPr>
            <p:cNvPr id="23" name="TextBox 12">
              <a:extLst>
                <a:ext uri="{FF2B5EF4-FFF2-40B4-BE49-F238E27FC236}">
                  <a16:creationId xmlns:a16="http://schemas.microsoft.com/office/drawing/2014/main" id="{4DCA3DB7-2B22-F91C-3256-E4E246DE977B}"/>
                </a:ext>
              </a:extLst>
            </p:cNvPr>
            <p:cNvSpPr txBox="1"/>
            <p:nvPr/>
          </p:nvSpPr>
          <p:spPr>
            <a:xfrm>
              <a:off x="5200931" y="6183939"/>
              <a:ext cx="11735828" cy="1261111"/>
            </a:xfrm>
            <a:prstGeom prst="rect">
              <a:avLst/>
            </a:prstGeom>
          </p:spPr>
          <p:txBody>
            <a:bodyPr lIns="0" tIns="0" rIns="0" bIns="0" rtlCol="0" anchor="t">
              <a:spAutoFit/>
            </a:bodyPr>
            <a:lstStyle/>
            <a:p>
              <a:pPr algn="ctr">
                <a:lnSpc>
                  <a:spcPts val="5039"/>
                </a:lnSpc>
                <a:spcBef>
                  <a:spcPct val="0"/>
                </a:spcBef>
              </a:pPr>
              <a:r>
                <a:rPr lang="en-US" sz="3599" b="1" dirty="0">
                  <a:solidFill>
                    <a:srgbClr val="000000"/>
                  </a:solidFill>
                  <a:latin typeface="Montserrat Classic Bold"/>
                  <a:ea typeface="Montserrat Classic Bold"/>
                  <a:cs typeface="Montserrat Classic Bold"/>
                  <a:sym typeface="Montserrat Classic Bold"/>
                </a:rPr>
                <a:t>Scan the QR code to access our Learning section. Or visit here: </a:t>
              </a:r>
              <a:r>
                <a:rPr lang="en-US" sz="3599" b="1" u="sng" dirty="0">
                  <a:solidFill>
                    <a:srgbClr val="1C78B6"/>
                  </a:solidFill>
                  <a:latin typeface="Montserrat Classic Bold"/>
                  <a:ea typeface="Montserrat Classic Bold"/>
                  <a:cs typeface="Montserrat Classic Bold"/>
                  <a:sym typeface="Montserrat Classic Bold"/>
                  <a:hlinkClick r:id="rId8" tooltip="https://thefloodhub.co.uk/learning/"/>
                </a:rPr>
                <a:t>https://thefloodhub.co.uk/learning/</a:t>
              </a:r>
            </a:p>
          </p:txBody>
        </p:sp>
      </p:grpSp>
      <p:sp>
        <p:nvSpPr>
          <p:cNvPr id="16" name="TextBox 21">
            <a:extLst>
              <a:ext uri="{FF2B5EF4-FFF2-40B4-BE49-F238E27FC236}">
                <a16:creationId xmlns:a16="http://schemas.microsoft.com/office/drawing/2014/main" id="{D3FA9F4B-164D-96C3-88BB-5D0E980759AF}"/>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extLst>
      <p:ext uri="{BB962C8B-B14F-4D97-AF65-F5344CB8AC3E}">
        <p14:creationId xmlns:p14="http://schemas.microsoft.com/office/powerpoint/2010/main" val="3546771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TextBox 13"/>
          <p:cNvSpPr txBox="1"/>
          <p:nvPr/>
        </p:nvSpPr>
        <p:spPr>
          <a:xfrm>
            <a:off x="2594762" y="2545515"/>
            <a:ext cx="13098476" cy="1313180"/>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Montserrat Classic"/>
                <a:ea typeface="Montserrat Classic"/>
                <a:cs typeface="Montserrat Classic"/>
                <a:sym typeface="Montserrat Classic"/>
              </a:rPr>
              <a:t>Climate change has serious consequences, but we can manage it using two main approaches:</a:t>
            </a:r>
          </a:p>
        </p:txBody>
      </p:sp>
      <p:sp>
        <p:nvSpPr>
          <p:cNvPr id="14" name="TextBox 14"/>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grpSp>
        <p:nvGrpSpPr>
          <p:cNvPr id="15" name="Group 15"/>
          <p:cNvGrpSpPr/>
          <p:nvPr/>
        </p:nvGrpSpPr>
        <p:grpSpPr>
          <a:xfrm>
            <a:off x="1961327" y="4342625"/>
            <a:ext cx="6461586" cy="4703927"/>
            <a:chOff x="0" y="0"/>
            <a:chExt cx="1701817" cy="1238894"/>
          </a:xfrm>
        </p:grpSpPr>
        <p:sp>
          <p:nvSpPr>
            <p:cNvPr id="16" name="Freeform 16"/>
            <p:cNvSpPr/>
            <p:nvPr/>
          </p:nvSpPr>
          <p:spPr>
            <a:xfrm>
              <a:off x="0" y="0"/>
              <a:ext cx="1701817" cy="1238894"/>
            </a:xfrm>
            <a:custGeom>
              <a:avLst/>
              <a:gdLst/>
              <a:ahLst/>
              <a:cxnLst/>
              <a:rect l="l" t="t" r="r" b="b"/>
              <a:pathLst>
                <a:path w="1701817" h="1238894">
                  <a:moveTo>
                    <a:pt x="61105" y="0"/>
                  </a:moveTo>
                  <a:lnTo>
                    <a:pt x="1640711" y="0"/>
                  </a:lnTo>
                  <a:cubicBezTo>
                    <a:pt x="1674459" y="0"/>
                    <a:pt x="1701817" y="27358"/>
                    <a:pt x="1701817" y="61105"/>
                  </a:cubicBezTo>
                  <a:lnTo>
                    <a:pt x="1701817" y="1177789"/>
                  </a:lnTo>
                  <a:cubicBezTo>
                    <a:pt x="1701817" y="1193995"/>
                    <a:pt x="1695379" y="1209538"/>
                    <a:pt x="1683920" y="1220997"/>
                  </a:cubicBezTo>
                  <a:cubicBezTo>
                    <a:pt x="1672460" y="1232456"/>
                    <a:pt x="1656918" y="1238894"/>
                    <a:pt x="1640711" y="1238894"/>
                  </a:cubicBezTo>
                  <a:lnTo>
                    <a:pt x="61105" y="1238894"/>
                  </a:lnTo>
                  <a:cubicBezTo>
                    <a:pt x="44899" y="1238894"/>
                    <a:pt x="29357" y="1232456"/>
                    <a:pt x="17897" y="1220997"/>
                  </a:cubicBezTo>
                  <a:cubicBezTo>
                    <a:pt x="6438" y="1209538"/>
                    <a:pt x="0" y="1193995"/>
                    <a:pt x="0" y="1177789"/>
                  </a:cubicBezTo>
                  <a:lnTo>
                    <a:pt x="0" y="61105"/>
                  </a:lnTo>
                  <a:cubicBezTo>
                    <a:pt x="0" y="44899"/>
                    <a:pt x="6438" y="29357"/>
                    <a:pt x="17897" y="17897"/>
                  </a:cubicBezTo>
                  <a:cubicBezTo>
                    <a:pt x="29357" y="6438"/>
                    <a:pt x="44899" y="0"/>
                    <a:pt x="61105" y="0"/>
                  </a:cubicBezTo>
                  <a:close/>
                </a:path>
              </a:pathLst>
            </a:custGeom>
            <a:solidFill>
              <a:srgbClr val="FFFFFF"/>
            </a:solidFill>
            <a:ln w="66675" cap="rnd">
              <a:solidFill>
                <a:srgbClr val="1C78B6"/>
              </a:solidFill>
              <a:prstDash val="solid"/>
              <a:round/>
            </a:ln>
          </p:spPr>
          <p:txBody>
            <a:bodyPr/>
            <a:lstStyle/>
            <a:p>
              <a:endParaRPr lang="en-GB"/>
            </a:p>
          </p:txBody>
        </p:sp>
        <p:sp>
          <p:nvSpPr>
            <p:cNvPr id="17" name="TextBox 17"/>
            <p:cNvSpPr txBox="1"/>
            <p:nvPr/>
          </p:nvSpPr>
          <p:spPr>
            <a:xfrm>
              <a:off x="0" y="-57150"/>
              <a:ext cx="1701817" cy="1296044"/>
            </a:xfrm>
            <a:prstGeom prst="rect">
              <a:avLst/>
            </a:prstGeom>
          </p:spPr>
          <p:txBody>
            <a:bodyPr lIns="50800" tIns="50800" rIns="50800" bIns="50800" rtlCol="0" anchor="ctr"/>
            <a:lstStyle/>
            <a:p>
              <a:pPr algn="ctr">
                <a:lnSpc>
                  <a:spcPts val="4479"/>
                </a:lnSpc>
              </a:pPr>
              <a:r>
                <a:rPr lang="en-US" sz="3199" b="1">
                  <a:solidFill>
                    <a:srgbClr val="000000"/>
                  </a:solidFill>
                  <a:latin typeface="Montserrat Classic Bold"/>
                  <a:ea typeface="Montserrat Classic Bold"/>
                  <a:cs typeface="Montserrat Classic Bold"/>
                  <a:sym typeface="Montserrat Classic Bold"/>
                </a:rPr>
                <a:t>Mitigation</a:t>
              </a:r>
            </a:p>
            <a:p>
              <a:pPr algn="ctr">
                <a:lnSpc>
                  <a:spcPts val="1599"/>
                </a:lnSpc>
              </a:pPr>
              <a:endParaRPr lang="en-US" sz="3199" b="1">
                <a:solidFill>
                  <a:srgbClr val="000000"/>
                </a:solidFill>
                <a:latin typeface="Montserrat Classic Bold"/>
                <a:ea typeface="Montserrat Classic Bold"/>
                <a:cs typeface="Montserrat Classic Bold"/>
                <a:sym typeface="Montserrat Classic Bold"/>
              </a:endParaRPr>
            </a:p>
            <a:p>
              <a:pPr algn="ctr">
                <a:lnSpc>
                  <a:spcPts val="4479"/>
                </a:lnSpc>
              </a:pPr>
              <a:r>
                <a:rPr lang="en-US" sz="3199">
                  <a:solidFill>
                    <a:srgbClr val="000000"/>
                  </a:solidFill>
                  <a:latin typeface="Montserrat Classic"/>
                  <a:ea typeface="Montserrat Classic"/>
                  <a:cs typeface="Montserrat Classic"/>
                  <a:sym typeface="Montserrat Classic"/>
                </a:rPr>
                <a:t>Taking action to reduce or prevent the release of greenhouse gases into the atmosphere. This helps slow down global warming and its effects.</a:t>
              </a:r>
            </a:p>
          </p:txBody>
        </p:sp>
      </p:grpSp>
      <p:grpSp>
        <p:nvGrpSpPr>
          <p:cNvPr id="18" name="Group 18"/>
          <p:cNvGrpSpPr/>
          <p:nvPr/>
        </p:nvGrpSpPr>
        <p:grpSpPr>
          <a:xfrm>
            <a:off x="8991600" y="4342625"/>
            <a:ext cx="6666343" cy="4728724"/>
            <a:chOff x="0" y="0"/>
            <a:chExt cx="1637590" cy="1245425"/>
          </a:xfrm>
        </p:grpSpPr>
        <p:sp>
          <p:nvSpPr>
            <p:cNvPr id="19" name="Freeform 19"/>
            <p:cNvSpPr/>
            <p:nvPr/>
          </p:nvSpPr>
          <p:spPr>
            <a:xfrm>
              <a:off x="0" y="0"/>
              <a:ext cx="1637590" cy="1245425"/>
            </a:xfrm>
            <a:custGeom>
              <a:avLst/>
              <a:gdLst/>
              <a:ahLst/>
              <a:cxnLst/>
              <a:rect l="l" t="t" r="r" b="b"/>
              <a:pathLst>
                <a:path w="1637590" h="1245425">
                  <a:moveTo>
                    <a:pt x="63502" y="0"/>
                  </a:moveTo>
                  <a:lnTo>
                    <a:pt x="1574088" y="0"/>
                  </a:lnTo>
                  <a:cubicBezTo>
                    <a:pt x="1609160" y="0"/>
                    <a:pt x="1637590" y="28431"/>
                    <a:pt x="1637590" y="63502"/>
                  </a:cubicBezTo>
                  <a:lnTo>
                    <a:pt x="1637590" y="1181923"/>
                  </a:lnTo>
                  <a:cubicBezTo>
                    <a:pt x="1637590" y="1216994"/>
                    <a:pt x="1609160" y="1245425"/>
                    <a:pt x="1574088" y="1245425"/>
                  </a:cubicBezTo>
                  <a:lnTo>
                    <a:pt x="63502" y="1245425"/>
                  </a:lnTo>
                  <a:cubicBezTo>
                    <a:pt x="28431" y="1245425"/>
                    <a:pt x="0" y="1216994"/>
                    <a:pt x="0" y="1181923"/>
                  </a:cubicBezTo>
                  <a:lnTo>
                    <a:pt x="0" y="63502"/>
                  </a:lnTo>
                  <a:cubicBezTo>
                    <a:pt x="0" y="28431"/>
                    <a:pt x="28431" y="0"/>
                    <a:pt x="63502" y="0"/>
                  </a:cubicBezTo>
                  <a:close/>
                </a:path>
              </a:pathLst>
            </a:custGeom>
            <a:solidFill>
              <a:srgbClr val="FFFFFF"/>
            </a:solidFill>
            <a:ln w="66675" cap="rnd">
              <a:solidFill>
                <a:srgbClr val="84B850"/>
              </a:solidFill>
              <a:prstDash val="solid"/>
              <a:round/>
            </a:ln>
          </p:spPr>
          <p:txBody>
            <a:bodyPr/>
            <a:lstStyle/>
            <a:p>
              <a:endParaRPr lang="en-GB"/>
            </a:p>
          </p:txBody>
        </p:sp>
        <p:sp>
          <p:nvSpPr>
            <p:cNvPr id="20" name="TextBox 20"/>
            <p:cNvSpPr txBox="1"/>
            <p:nvPr/>
          </p:nvSpPr>
          <p:spPr>
            <a:xfrm>
              <a:off x="0" y="-57150"/>
              <a:ext cx="1637590" cy="1302575"/>
            </a:xfrm>
            <a:prstGeom prst="rect">
              <a:avLst/>
            </a:prstGeom>
          </p:spPr>
          <p:txBody>
            <a:bodyPr lIns="50800" tIns="50800" rIns="50800" bIns="50800" rtlCol="0" anchor="ctr"/>
            <a:lstStyle/>
            <a:p>
              <a:pPr algn="ctr">
                <a:lnSpc>
                  <a:spcPts val="4480"/>
                </a:lnSpc>
              </a:pPr>
              <a:r>
                <a:rPr lang="en-US" sz="3200" b="1">
                  <a:solidFill>
                    <a:srgbClr val="000000"/>
                  </a:solidFill>
                  <a:latin typeface="Montserrat Classic Bold"/>
                  <a:ea typeface="Montserrat Classic Bold"/>
                  <a:cs typeface="Montserrat Classic Bold"/>
                  <a:sym typeface="Montserrat Classic Bold"/>
                </a:rPr>
                <a:t>Adaptation</a:t>
              </a:r>
            </a:p>
            <a:p>
              <a:pPr algn="ctr">
                <a:lnSpc>
                  <a:spcPts val="1664"/>
                </a:lnSpc>
              </a:pPr>
              <a:endParaRPr lang="en-US" sz="3200" b="1">
                <a:solidFill>
                  <a:srgbClr val="000000"/>
                </a:solidFill>
                <a:latin typeface="Montserrat Classic Bold"/>
                <a:ea typeface="Montserrat Classic Bold"/>
                <a:cs typeface="Montserrat Classic Bold"/>
                <a:sym typeface="Montserrat Classic Bold"/>
              </a:endParaRPr>
            </a:p>
            <a:p>
              <a:pPr algn="ctr">
                <a:lnSpc>
                  <a:spcPts val="4480"/>
                </a:lnSpc>
              </a:pPr>
              <a:r>
                <a:rPr lang="en-US" sz="3200">
                  <a:solidFill>
                    <a:srgbClr val="000000"/>
                  </a:solidFill>
                  <a:latin typeface="Montserrat Classic"/>
                  <a:ea typeface="Montserrat Classic"/>
                  <a:cs typeface="Montserrat Classic"/>
                  <a:sym typeface="Montserrat Classic"/>
                </a:rPr>
                <a:t>Making changes to cope with the effects of climate change and reduce the damage it can cause. </a:t>
              </a:r>
            </a:p>
          </p:txBody>
        </p:sp>
      </p:grpSp>
      <p:sp>
        <p:nvSpPr>
          <p:cNvPr id="21" name="Freeform 21"/>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25" name="TextBox 21">
            <a:extLst>
              <a:ext uri="{FF2B5EF4-FFF2-40B4-BE49-F238E27FC236}">
                <a16:creationId xmlns:a16="http://schemas.microsoft.com/office/drawing/2014/main" id="{85595FD3-69FB-8DA3-333C-5694DBFBA3B1}"/>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a:off x="3561894" y="6071225"/>
            <a:ext cx="11218578" cy="3187075"/>
          </a:xfrm>
          <a:custGeom>
            <a:avLst/>
            <a:gdLst/>
            <a:ahLst/>
            <a:cxnLst/>
            <a:rect l="l" t="t" r="r" b="b"/>
            <a:pathLst>
              <a:path w="11218578" h="3187075">
                <a:moveTo>
                  <a:pt x="0" y="0"/>
                </a:moveTo>
                <a:lnTo>
                  <a:pt x="11218578" y="0"/>
                </a:lnTo>
                <a:lnTo>
                  <a:pt x="11218578" y="3187075"/>
                </a:lnTo>
                <a:lnTo>
                  <a:pt x="0" y="3187075"/>
                </a:lnTo>
                <a:lnTo>
                  <a:pt x="0" y="0"/>
                </a:lnTo>
                <a:close/>
              </a:path>
            </a:pathLst>
          </a:custGeom>
          <a:blipFill>
            <a:blip r:embed="rId6"/>
            <a:stretch>
              <a:fillRect t="-4145"/>
            </a:stretch>
          </a:blipFill>
          <a:ln w="19050" cap="sq">
            <a:solidFill>
              <a:srgbClr val="000000"/>
            </a:solidFill>
            <a:prstDash val="solid"/>
            <a:miter/>
          </a:ln>
        </p:spPr>
        <p:txBody>
          <a:bodyPr/>
          <a:lstStyle/>
          <a:p>
            <a:endParaRPr lang="en-GB"/>
          </a:p>
        </p:txBody>
      </p:sp>
      <p:sp>
        <p:nvSpPr>
          <p:cNvPr id="16" name="TextBox 16"/>
          <p:cNvSpPr txBox="1"/>
          <p:nvPr/>
        </p:nvSpPr>
        <p:spPr>
          <a:xfrm>
            <a:off x="2615487" y="4115435"/>
            <a:ext cx="13098476" cy="1313180"/>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Montserrat Classic"/>
                <a:ea typeface="Montserrat Classic"/>
                <a:cs typeface="Montserrat Classic"/>
                <a:sym typeface="Montserrat Classic"/>
              </a:rPr>
              <a:t>Fill in the blanks on your worksheet to complete the definitions of adaptation and mitigation.</a:t>
            </a:r>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8" name="TextBox 18"/>
          <p:cNvSpPr txBox="1"/>
          <p:nvPr/>
        </p:nvSpPr>
        <p:spPr>
          <a:xfrm>
            <a:off x="5060943" y="3359218"/>
            <a:ext cx="8166114"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TASK:</a:t>
            </a:r>
          </a:p>
        </p:txBody>
      </p:sp>
      <p:sp>
        <p:nvSpPr>
          <p:cNvPr id="19" name="Freeform 19"/>
          <p:cNvSpPr/>
          <p:nvPr/>
        </p:nvSpPr>
        <p:spPr>
          <a:xfrm>
            <a:off x="14780472" y="4415000"/>
            <a:ext cx="2250652" cy="1656226"/>
          </a:xfrm>
          <a:custGeom>
            <a:avLst/>
            <a:gdLst/>
            <a:ahLst/>
            <a:cxnLst/>
            <a:rect l="l" t="t" r="r" b="b"/>
            <a:pathLst>
              <a:path w="2250652" h="1656226">
                <a:moveTo>
                  <a:pt x="0" y="0"/>
                </a:moveTo>
                <a:lnTo>
                  <a:pt x="2250652" y="0"/>
                </a:lnTo>
                <a:lnTo>
                  <a:pt x="2250652" y="1656225"/>
                </a:lnTo>
                <a:lnTo>
                  <a:pt x="0" y="1656225"/>
                </a:lnTo>
                <a:lnTo>
                  <a:pt x="0" y="0"/>
                </a:lnTo>
                <a:close/>
              </a:path>
            </a:pathLst>
          </a:custGeom>
          <a:blipFill>
            <a:blip r:embed="rId7"/>
            <a:stretch>
              <a:fillRect l="-175911" t="-49040" r="-45275" b="-101260"/>
            </a:stretch>
          </a:blipFill>
        </p:spPr>
        <p:txBody>
          <a:bodyPr/>
          <a:lstStyle/>
          <a:p>
            <a:endParaRPr lang="en-GB"/>
          </a:p>
        </p:txBody>
      </p:sp>
      <p:sp>
        <p:nvSpPr>
          <p:cNvPr id="21" name="TextBox 21">
            <a:extLst>
              <a:ext uri="{FF2B5EF4-FFF2-40B4-BE49-F238E27FC236}">
                <a16:creationId xmlns:a16="http://schemas.microsoft.com/office/drawing/2014/main" id="{61F28D35-3610-7D55-18D1-1940E4E8C8EB}"/>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TextBox 15"/>
          <p:cNvSpPr txBox="1"/>
          <p:nvPr/>
        </p:nvSpPr>
        <p:spPr>
          <a:xfrm>
            <a:off x="5475135" y="3929448"/>
            <a:ext cx="10438298" cy="4646930"/>
          </a:xfrm>
          <a:prstGeom prst="rect">
            <a:avLst/>
          </a:prstGeom>
        </p:spPr>
        <p:txBody>
          <a:bodyPr lIns="0" tIns="0" rIns="0" bIns="0" rtlCol="0" anchor="t">
            <a:spAutoFit/>
          </a:bodyPr>
          <a:lstStyle/>
          <a:p>
            <a:pPr algn="ctr">
              <a:lnSpc>
                <a:spcPts val="5320"/>
              </a:lnSpc>
            </a:pPr>
            <a:r>
              <a:rPr lang="en-US" sz="3800">
                <a:solidFill>
                  <a:srgbClr val="000000"/>
                </a:solidFill>
                <a:latin typeface="Montserrat Classic"/>
                <a:ea typeface="Montserrat Classic"/>
                <a:cs typeface="Montserrat Classic"/>
                <a:sym typeface="Montserrat Classic"/>
              </a:rPr>
              <a:t>As we go through the PowerPoint, if any examples or case studies of </a:t>
            </a:r>
            <a:r>
              <a:rPr lang="en-US" sz="3800" b="1">
                <a:solidFill>
                  <a:srgbClr val="000000"/>
                </a:solidFill>
                <a:latin typeface="Montserrat Classic Bold"/>
                <a:ea typeface="Montserrat Classic Bold"/>
                <a:cs typeface="Montserrat Classic Bold"/>
                <a:sym typeface="Montserrat Classic Bold"/>
              </a:rPr>
              <a:t>mitigation </a:t>
            </a:r>
            <a:r>
              <a:rPr lang="en-US" sz="3800">
                <a:solidFill>
                  <a:srgbClr val="000000"/>
                </a:solidFill>
                <a:latin typeface="Montserrat Classic"/>
                <a:ea typeface="Montserrat Classic"/>
                <a:cs typeface="Montserrat Classic"/>
                <a:sym typeface="Montserrat Classic"/>
              </a:rPr>
              <a:t>or </a:t>
            </a:r>
            <a:r>
              <a:rPr lang="en-US" sz="3800" b="1">
                <a:solidFill>
                  <a:srgbClr val="000000"/>
                </a:solidFill>
                <a:latin typeface="Montserrat Classic Bold"/>
                <a:ea typeface="Montserrat Classic Bold"/>
                <a:cs typeface="Montserrat Classic Bold"/>
                <a:sym typeface="Montserrat Classic Bold"/>
              </a:rPr>
              <a:t>adaptation </a:t>
            </a:r>
            <a:r>
              <a:rPr lang="en-US" sz="3800">
                <a:solidFill>
                  <a:srgbClr val="000000"/>
                </a:solidFill>
                <a:latin typeface="Montserrat Classic"/>
                <a:ea typeface="Montserrat Classic"/>
                <a:cs typeface="Montserrat Classic"/>
                <a:sym typeface="Montserrat Classic"/>
              </a:rPr>
              <a:t>are mentioned, write them down on the mind map section of your worksheet. </a:t>
            </a:r>
          </a:p>
          <a:p>
            <a:pPr algn="ctr">
              <a:lnSpc>
                <a:spcPts val="5320"/>
              </a:lnSpc>
              <a:spcBef>
                <a:spcPct val="0"/>
              </a:spcBef>
            </a:pPr>
            <a:r>
              <a:rPr lang="en-US" sz="3800">
                <a:solidFill>
                  <a:srgbClr val="000000"/>
                </a:solidFill>
                <a:latin typeface="Montserrat Classic"/>
                <a:ea typeface="Montserrat Classic"/>
                <a:cs typeface="Montserrat Classic"/>
                <a:sym typeface="Montserrat Classic"/>
              </a:rPr>
              <a:t>Make sure to include both types of strategies and their locations or details.</a:t>
            </a:r>
          </a:p>
        </p:txBody>
      </p:sp>
      <p:sp>
        <p:nvSpPr>
          <p:cNvPr id="16" name="Freeform 16"/>
          <p:cNvSpPr/>
          <p:nvPr/>
        </p:nvSpPr>
        <p:spPr>
          <a:xfrm>
            <a:off x="15731662" y="3954004"/>
            <a:ext cx="2250652" cy="1656226"/>
          </a:xfrm>
          <a:custGeom>
            <a:avLst/>
            <a:gdLst/>
            <a:ahLst/>
            <a:cxnLst/>
            <a:rect l="l" t="t" r="r" b="b"/>
            <a:pathLst>
              <a:path w="2250652" h="1656226">
                <a:moveTo>
                  <a:pt x="0" y="0"/>
                </a:moveTo>
                <a:lnTo>
                  <a:pt x="2250652" y="0"/>
                </a:lnTo>
                <a:lnTo>
                  <a:pt x="2250652" y="1656226"/>
                </a:lnTo>
                <a:lnTo>
                  <a:pt x="0" y="1656226"/>
                </a:lnTo>
                <a:lnTo>
                  <a:pt x="0" y="0"/>
                </a:lnTo>
                <a:close/>
              </a:path>
            </a:pathLst>
          </a:custGeom>
          <a:blipFill>
            <a:blip r:embed="rId6"/>
            <a:stretch>
              <a:fillRect l="-175911" t="-49040" r="-45275" b="-101260"/>
            </a:stretch>
          </a:blipFill>
        </p:spPr>
        <p:txBody>
          <a:bodyPr/>
          <a:lstStyle/>
          <a:p>
            <a:endParaRPr lang="en-GB"/>
          </a:p>
        </p:txBody>
      </p:sp>
      <p:sp>
        <p:nvSpPr>
          <p:cNvPr id="17" name="Freeform 17"/>
          <p:cNvSpPr/>
          <p:nvPr/>
        </p:nvSpPr>
        <p:spPr>
          <a:xfrm rot="-707212">
            <a:off x="-1894930" y="4031273"/>
            <a:ext cx="7044288" cy="6826983"/>
          </a:xfrm>
          <a:custGeom>
            <a:avLst/>
            <a:gdLst/>
            <a:ahLst/>
            <a:cxnLst/>
            <a:rect l="l" t="t" r="r" b="b"/>
            <a:pathLst>
              <a:path w="7044288" h="6826983">
                <a:moveTo>
                  <a:pt x="0" y="0"/>
                </a:moveTo>
                <a:lnTo>
                  <a:pt x="7044288" y="0"/>
                </a:lnTo>
                <a:lnTo>
                  <a:pt x="7044288" y="6826984"/>
                </a:lnTo>
                <a:lnTo>
                  <a:pt x="0" y="6826984"/>
                </a:lnTo>
                <a:lnTo>
                  <a:pt x="0" y="0"/>
                </a:lnTo>
                <a:close/>
              </a:path>
            </a:pathLst>
          </a:custGeom>
          <a:blipFill>
            <a:blip r:embed="rId7"/>
            <a:stretch>
              <a:fillRect/>
            </a:stretch>
          </a:blipFill>
          <a:ln w="9525" cap="sq">
            <a:solidFill>
              <a:srgbClr val="000000"/>
            </a:solidFill>
            <a:prstDash val="solid"/>
            <a:miter/>
          </a:ln>
        </p:spPr>
        <p:txBody>
          <a:bodyPr/>
          <a:lstStyle/>
          <a:p>
            <a:endParaRPr lang="en-GB"/>
          </a:p>
        </p:txBody>
      </p:sp>
      <p:sp>
        <p:nvSpPr>
          <p:cNvPr id="18" name="TextBox 18"/>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9" name="TextBox 19"/>
          <p:cNvSpPr txBox="1"/>
          <p:nvPr/>
        </p:nvSpPr>
        <p:spPr>
          <a:xfrm>
            <a:off x="6449528" y="3307574"/>
            <a:ext cx="8166114"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TASK:</a:t>
            </a:r>
          </a:p>
        </p:txBody>
      </p:sp>
      <p:sp>
        <p:nvSpPr>
          <p:cNvPr id="21" name="TextBox 21">
            <a:extLst>
              <a:ext uri="{FF2B5EF4-FFF2-40B4-BE49-F238E27FC236}">
                <a16:creationId xmlns:a16="http://schemas.microsoft.com/office/drawing/2014/main" id="{D9619D2E-C741-D147-F200-613761709F53}"/>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5" name="Group 15"/>
          <p:cNvGrpSpPr/>
          <p:nvPr/>
        </p:nvGrpSpPr>
        <p:grpSpPr>
          <a:xfrm>
            <a:off x="5129029" y="3720533"/>
            <a:ext cx="8029942" cy="4933453"/>
            <a:chOff x="0" y="0"/>
            <a:chExt cx="2114882" cy="1299346"/>
          </a:xfrm>
        </p:grpSpPr>
        <p:sp>
          <p:nvSpPr>
            <p:cNvPr id="16" name="Freeform 16"/>
            <p:cNvSpPr/>
            <p:nvPr/>
          </p:nvSpPr>
          <p:spPr>
            <a:xfrm>
              <a:off x="0" y="0"/>
              <a:ext cx="2114882" cy="1299345"/>
            </a:xfrm>
            <a:custGeom>
              <a:avLst/>
              <a:gdLst/>
              <a:ahLst/>
              <a:cxnLst/>
              <a:rect l="l" t="t" r="r" b="b"/>
              <a:pathLst>
                <a:path w="2114882" h="1299345">
                  <a:moveTo>
                    <a:pt x="49171" y="0"/>
                  </a:moveTo>
                  <a:lnTo>
                    <a:pt x="2065711" y="0"/>
                  </a:lnTo>
                  <a:cubicBezTo>
                    <a:pt x="2078752" y="0"/>
                    <a:pt x="2091259" y="5180"/>
                    <a:pt x="2100480" y="14402"/>
                  </a:cubicBezTo>
                  <a:cubicBezTo>
                    <a:pt x="2109701" y="23623"/>
                    <a:pt x="2114882" y="36130"/>
                    <a:pt x="2114882" y="49171"/>
                  </a:cubicBezTo>
                  <a:lnTo>
                    <a:pt x="2114882" y="1250175"/>
                  </a:lnTo>
                  <a:cubicBezTo>
                    <a:pt x="2114882" y="1277331"/>
                    <a:pt x="2092867" y="1299345"/>
                    <a:pt x="2065711" y="1299345"/>
                  </a:cubicBezTo>
                  <a:lnTo>
                    <a:pt x="49171" y="1299345"/>
                  </a:lnTo>
                  <a:cubicBezTo>
                    <a:pt x="22014" y="1299345"/>
                    <a:pt x="0" y="1277331"/>
                    <a:pt x="0" y="1250175"/>
                  </a:cubicBezTo>
                  <a:lnTo>
                    <a:pt x="0" y="49171"/>
                  </a:lnTo>
                  <a:cubicBezTo>
                    <a:pt x="0" y="22014"/>
                    <a:pt x="22014" y="0"/>
                    <a:pt x="49171" y="0"/>
                  </a:cubicBezTo>
                  <a:close/>
                </a:path>
              </a:pathLst>
            </a:custGeom>
            <a:solidFill>
              <a:srgbClr val="FFFFFF"/>
            </a:solidFill>
            <a:ln w="66675" cap="rnd">
              <a:solidFill>
                <a:srgbClr val="1C78B6"/>
              </a:solidFill>
              <a:prstDash val="solid"/>
              <a:round/>
            </a:ln>
          </p:spPr>
          <p:txBody>
            <a:bodyPr/>
            <a:lstStyle/>
            <a:p>
              <a:endParaRPr lang="en-GB"/>
            </a:p>
          </p:txBody>
        </p:sp>
        <p:sp>
          <p:nvSpPr>
            <p:cNvPr id="17" name="TextBox 17"/>
            <p:cNvSpPr txBox="1"/>
            <p:nvPr/>
          </p:nvSpPr>
          <p:spPr>
            <a:xfrm>
              <a:off x="0" y="-76200"/>
              <a:ext cx="2114882" cy="1375546"/>
            </a:xfrm>
            <a:prstGeom prst="rect">
              <a:avLst/>
            </a:prstGeom>
          </p:spPr>
          <p:txBody>
            <a:bodyPr lIns="50800" tIns="50800" rIns="50800" bIns="50800" rtlCol="0" anchor="ctr"/>
            <a:lstStyle/>
            <a:p>
              <a:pPr algn="ctr">
                <a:lnSpc>
                  <a:spcPts val="5039"/>
                </a:lnSpc>
              </a:pPr>
              <a:r>
                <a:rPr lang="en-US" sz="3599" b="1">
                  <a:solidFill>
                    <a:srgbClr val="000000"/>
                  </a:solidFill>
                  <a:latin typeface="Montserrat Classic Bold"/>
                  <a:ea typeface="Montserrat Classic Bold"/>
                  <a:cs typeface="Montserrat Classic Bold"/>
                  <a:sym typeface="Montserrat Classic Bold"/>
                </a:rPr>
                <a:t>Mitigation</a:t>
              </a:r>
            </a:p>
            <a:p>
              <a:pPr algn="ctr">
                <a:lnSpc>
                  <a:spcPts val="1799"/>
                </a:lnSpc>
              </a:pPr>
              <a:endParaRPr lang="en-US" sz="3599" b="1">
                <a:solidFill>
                  <a:srgbClr val="000000"/>
                </a:solidFill>
                <a:latin typeface="Montserrat Classic Bold"/>
                <a:ea typeface="Montserrat Classic Bold"/>
                <a:cs typeface="Montserrat Classic Bold"/>
                <a:sym typeface="Montserrat Classic Bold"/>
              </a:endParaRPr>
            </a:p>
            <a:p>
              <a:pPr algn="ctr">
                <a:lnSpc>
                  <a:spcPts val="5039"/>
                </a:lnSpc>
              </a:pPr>
              <a:r>
                <a:rPr lang="en-US" sz="3599">
                  <a:solidFill>
                    <a:srgbClr val="000000"/>
                  </a:solidFill>
                  <a:latin typeface="Montserrat Classic"/>
                  <a:ea typeface="Montserrat Classic"/>
                  <a:cs typeface="Montserrat Classic"/>
                  <a:sym typeface="Montserrat Classic"/>
                </a:rPr>
                <a:t>Taking action to reduce or prevent the release of greenhouse gases into the atmosphere. This helps slow down global warming and its effects.</a:t>
              </a:r>
            </a:p>
          </p:txBody>
        </p:sp>
      </p:grpSp>
      <p:sp>
        <p:nvSpPr>
          <p:cNvPr id="18" name="TextBox 18"/>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0" name="TextBox 21">
            <a:extLst>
              <a:ext uri="{FF2B5EF4-FFF2-40B4-BE49-F238E27FC236}">
                <a16:creationId xmlns:a16="http://schemas.microsoft.com/office/drawing/2014/main" id="{77CC0A25-392D-893B-E5FD-F539E3BF313B}"/>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867739" y="6800398"/>
            <a:ext cx="2376254" cy="3294633"/>
          </a:xfrm>
          <a:custGeom>
            <a:avLst/>
            <a:gdLst/>
            <a:ahLst/>
            <a:cxnLst/>
            <a:rect l="l" t="t" r="r" b="b"/>
            <a:pathLst>
              <a:path w="2376254" h="3294633">
                <a:moveTo>
                  <a:pt x="0" y="0"/>
                </a:moveTo>
                <a:lnTo>
                  <a:pt x="2376254" y="0"/>
                </a:lnTo>
                <a:lnTo>
                  <a:pt x="2376254" y="3294633"/>
                </a:lnTo>
                <a:lnTo>
                  <a:pt x="0" y="32946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4960804" y="6794217"/>
            <a:ext cx="2033802" cy="3306995"/>
          </a:xfrm>
          <a:custGeom>
            <a:avLst/>
            <a:gdLst/>
            <a:ahLst/>
            <a:cxnLst/>
            <a:rect l="l" t="t" r="r" b="b"/>
            <a:pathLst>
              <a:path w="2033802" h="3306995">
                <a:moveTo>
                  <a:pt x="0" y="0"/>
                </a:moveTo>
                <a:lnTo>
                  <a:pt x="2033802" y="0"/>
                </a:lnTo>
                <a:lnTo>
                  <a:pt x="2033802" y="3306995"/>
                </a:lnTo>
                <a:lnTo>
                  <a:pt x="0" y="330699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8711418" y="6794217"/>
            <a:ext cx="3216053" cy="3306995"/>
          </a:xfrm>
          <a:custGeom>
            <a:avLst/>
            <a:gdLst/>
            <a:ahLst/>
            <a:cxnLst/>
            <a:rect l="l" t="t" r="r" b="b"/>
            <a:pathLst>
              <a:path w="3216053" h="3306995">
                <a:moveTo>
                  <a:pt x="0" y="0"/>
                </a:moveTo>
                <a:lnTo>
                  <a:pt x="3216052" y="0"/>
                </a:lnTo>
                <a:lnTo>
                  <a:pt x="3216052" y="3306995"/>
                </a:lnTo>
                <a:lnTo>
                  <a:pt x="0" y="3306995"/>
                </a:lnTo>
                <a:lnTo>
                  <a:pt x="0" y="0"/>
                </a:lnTo>
                <a:close/>
              </a:path>
            </a:pathLst>
          </a:custGeom>
          <a:blipFill>
            <a:blip r:embed="rId6"/>
            <a:stretch>
              <a:fillRect/>
            </a:stretch>
          </a:blipFill>
        </p:spPr>
        <p:txBody>
          <a:bodyPr/>
          <a:lstStyle/>
          <a:p>
            <a:endParaRPr lang="en-GB"/>
          </a:p>
        </p:txBody>
      </p:sp>
      <p:sp>
        <p:nvSpPr>
          <p:cNvPr id="16" name="Freeform 16"/>
          <p:cNvSpPr/>
          <p:nvPr/>
        </p:nvSpPr>
        <p:spPr>
          <a:xfrm>
            <a:off x="13510212" y="7306890"/>
            <a:ext cx="4284787" cy="2788141"/>
          </a:xfrm>
          <a:custGeom>
            <a:avLst/>
            <a:gdLst/>
            <a:ahLst/>
            <a:cxnLst/>
            <a:rect l="l" t="t" r="r" b="b"/>
            <a:pathLst>
              <a:path w="4284787" h="2788141">
                <a:moveTo>
                  <a:pt x="0" y="0"/>
                </a:moveTo>
                <a:lnTo>
                  <a:pt x="4284786" y="0"/>
                </a:lnTo>
                <a:lnTo>
                  <a:pt x="4284786" y="2788141"/>
                </a:lnTo>
                <a:lnTo>
                  <a:pt x="0" y="2788141"/>
                </a:lnTo>
                <a:lnTo>
                  <a:pt x="0" y="0"/>
                </a:lnTo>
                <a:close/>
              </a:path>
            </a:pathLst>
          </a:custGeom>
          <a:blipFill>
            <a:blip r:embed="rId7"/>
            <a:stretch>
              <a:fillRect r="-22198"/>
            </a:stretch>
          </a:blipFill>
        </p:spPr>
        <p:txBody>
          <a:bodyPr/>
          <a:lstStyle/>
          <a:p>
            <a:endParaRPr lang="en-GB"/>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8" name="TextBox 18"/>
          <p:cNvSpPr txBox="1"/>
          <p:nvPr/>
        </p:nvSpPr>
        <p:spPr>
          <a:xfrm>
            <a:off x="4978894" y="2919868"/>
            <a:ext cx="8330213"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Renewable Energy</a:t>
            </a:r>
            <a:r>
              <a:rPr lang="en-US" sz="3800">
                <a:solidFill>
                  <a:srgbClr val="000000"/>
                </a:solidFill>
                <a:latin typeface="Montserrat Classic"/>
                <a:ea typeface="Montserrat Classic"/>
                <a:cs typeface="Montserrat Classic"/>
                <a:sym typeface="Montserrat Classic"/>
              </a:rPr>
              <a:t> </a:t>
            </a:r>
          </a:p>
        </p:txBody>
      </p:sp>
      <p:sp>
        <p:nvSpPr>
          <p:cNvPr id="19" name="TextBox 19"/>
          <p:cNvSpPr txBox="1"/>
          <p:nvPr/>
        </p:nvSpPr>
        <p:spPr>
          <a:xfrm>
            <a:off x="4340904" y="2020778"/>
            <a:ext cx="9606193"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20" name="TextBox 20"/>
          <p:cNvSpPr txBox="1"/>
          <p:nvPr/>
        </p:nvSpPr>
        <p:spPr>
          <a:xfrm>
            <a:off x="1652132" y="3663383"/>
            <a:ext cx="14983737" cy="1064260"/>
          </a:xfrm>
          <a:prstGeom prst="rect">
            <a:avLst/>
          </a:prstGeom>
        </p:spPr>
        <p:txBody>
          <a:bodyPr lIns="0" tIns="0" rIns="0" bIns="0" rtlCol="0" anchor="t">
            <a:spAutoFit/>
          </a:bodyPr>
          <a:lstStyle/>
          <a:p>
            <a:pPr algn="ctr">
              <a:lnSpc>
                <a:spcPts val="4339"/>
              </a:lnSpc>
              <a:spcBef>
                <a:spcPct val="0"/>
              </a:spcBef>
            </a:pPr>
            <a:r>
              <a:rPr lang="en-US" sz="3099" b="1">
                <a:solidFill>
                  <a:srgbClr val="000000"/>
                </a:solidFill>
                <a:latin typeface="Montserrat Classic Bold"/>
                <a:ea typeface="Montserrat Classic Bold"/>
                <a:cs typeface="Montserrat Classic Bold"/>
                <a:sym typeface="Montserrat Classic Bold"/>
              </a:rPr>
              <a:t>Renewable energy</a:t>
            </a:r>
            <a:r>
              <a:rPr lang="en-US" sz="3099">
                <a:solidFill>
                  <a:srgbClr val="000000"/>
                </a:solidFill>
                <a:latin typeface="Montserrat Classic"/>
                <a:ea typeface="Montserrat Classic"/>
                <a:cs typeface="Montserrat Classic"/>
                <a:sym typeface="Montserrat Classic"/>
              </a:rPr>
              <a:t> is energy that comes from natural sources, which are </a:t>
            </a:r>
            <a:r>
              <a:rPr lang="en-US" sz="3099" b="1">
                <a:solidFill>
                  <a:srgbClr val="000000"/>
                </a:solidFill>
                <a:latin typeface="Montserrat Classic Bold"/>
                <a:ea typeface="Montserrat Classic Bold"/>
                <a:cs typeface="Montserrat Classic Bold"/>
                <a:sym typeface="Montserrat Classic Bold"/>
              </a:rPr>
              <a:t>renewed naturally </a:t>
            </a:r>
            <a:r>
              <a:rPr lang="en-US" sz="3099">
                <a:solidFill>
                  <a:srgbClr val="000000"/>
                </a:solidFill>
                <a:latin typeface="Montserrat Classic"/>
                <a:ea typeface="Montserrat Classic"/>
                <a:cs typeface="Montserrat Classic"/>
                <a:sym typeface="Montserrat Classic"/>
              </a:rPr>
              <a:t>and </a:t>
            </a:r>
            <a:r>
              <a:rPr lang="en-US" sz="3099" b="1">
                <a:solidFill>
                  <a:srgbClr val="000000"/>
                </a:solidFill>
                <a:latin typeface="Montserrat Classic Bold"/>
                <a:ea typeface="Montserrat Classic Bold"/>
                <a:cs typeface="Montserrat Classic Bold"/>
                <a:sym typeface="Montserrat Classic Bold"/>
              </a:rPr>
              <a:t>won't run out.</a:t>
            </a:r>
          </a:p>
        </p:txBody>
      </p:sp>
      <p:sp>
        <p:nvSpPr>
          <p:cNvPr id="21" name="TextBox 21"/>
          <p:cNvSpPr txBox="1"/>
          <p:nvPr/>
        </p:nvSpPr>
        <p:spPr>
          <a:xfrm>
            <a:off x="7241179" y="5004520"/>
            <a:ext cx="3805642" cy="438785"/>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Montserrat Classic"/>
                <a:ea typeface="Montserrat Classic"/>
                <a:cs typeface="Montserrat Classic"/>
                <a:sym typeface="Montserrat Classic"/>
              </a:rPr>
              <a:t>These include: </a:t>
            </a:r>
          </a:p>
        </p:txBody>
      </p:sp>
      <p:sp>
        <p:nvSpPr>
          <p:cNvPr id="22" name="TextBox 22"/>
          <p:cNvSpPr txBox="1"/>
          <p:nvPr/>
        </p:nvSpPr>
        <p:spPr>
          <a:xfrm>
            <a:off x="867739" y="5729055"/>
            <a:ext cx="2498509" cy="8604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Solar energy (from the sun)</a:t>
            </a:r>
          </a:p>
        </p:txBody>
      </p:sp>
      <p:sp>
        <p:nvSpPr>
          <p:cNvPr id="23" name="TextBox 23"/>
          <p:cNvSpPr txBox="1"/>
          <p:nvPr/>
        </p:nvSpPr>
        <p:spPr>
          <a:xfrm>
            <a:off x="4032029" y="5729055"/>
            <a:ext cx="3721133" cy="8604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Wind energy           (from wind turbines)</a:t>
            </a:r>
          </a:p>
        </p:txBody>
      </p:sp>
      <p:sp>
        <p:nvSpPr>
          <p:cNvPr id="24" name="TextBox 24"/>
          <p:cNvSpPr txBox="1"/>
          <p:nvPr/>
        </p:nvSpPr>
        <p:spPr>
          <a:xfrm>
            <a:off x="13644282" y="5729055"/>
            <a:ext cx="4284787" cy="8604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Hydroelectric power (from moving water)</a:t>
            </a:r>
          </a:p>
        </p:txBody>
      </p:sp>
      <p:sp>
        <p:nvSpPr>
          <p:cNvPr id="25" name="TextBox 25"/>
          <p:cNvSpPr txBox="1"/>
          <p:nvPr/>
        </p:nvSpPr>
        <p:spPr>
          <a:xfrm>
            <a:off x="8418942" y="5729055"/>
            <a:ext cx="4559558" cy="8604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Geothermal energy              (from heat inside the Earth)</a:t>
            </a:r>
          </a:p>
        </p:txBody>
      </p:sp>
      <p:sp>
        <p:nvSpPr>
          <p:cNvPr id="27" name="TextBox 21">
            <a:extLst>
              <a:ext uri="{FF2B5EF4-FFF2-40B4-BE49-F238E27FC236}">
                <a16:creationId xmlns:a16="http://schemas.microsoft.com/office/drawing/2014/main" id="{CE66C9DA-1DF4-FCE1-52BB-C8874B1D009D}"/>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a:off x="473432" y="3099722"/>
            <a:ext cx="7285875" cy="6975364"/>
          </a:xfrm>
          <a:custGeom>
            <a:avLst/>
            <a:gdLst/>
            <a:ahLst/>
            <a:cxnLst/>
            <a:rect l="l" t="t" r="r" b="b"/>
            <a:pathLst>
              <a:path w="7285875" h="6975364">
                <a:moveTo>
                  <a:pt x="0" y="0"/>
                </a:moveTo>
                <a:lnTo>
                  <a:pt x="7285875" y="0"/>
                </a:lnTo>
                <a:lnTo>
                  <a:pt x="7285875" y="6975364"/>
                </a:lnTo>
                <a:lnTo>
                  <a:pt x="0" y="6975364"/>
                </a:lnTo>
                <a:lnTo>
                  <a:pt x="0" y="0"/>
                </a:lnTo>
                <a:close/>
              </a:path>
            </a:pathLst>
          </a:custGeom>
          <a:blipFill>
            <a:blip r:embed="rId6"/>
            <a:stretch>
              <a:fillRect l="-8413" r="-35283"/>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8888031" y="2887945"/>
            <a:ext cx="8330213"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Renewable Energy</a:t>
            </a:r>
            <a:r>
              <a:rPr lang="en-US" sz="3800">
                <a:solidFill>
                  <a:srgbClr val="000000"/>
                </a:solidFill>
                <a:latin typeface="Montserrat Classic"/>
                <a:ea typeface="Montserrat Classic"/>
                <a:cs typeface="Montserrat Classic"/>
                <a:sym typeface="Montserrat Classic"/>
              </a:rPr>
              <a:t> </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19" name="TextBox 19"/>
          <p:cNvSpPr txBox="1"/>
          <p:nvPr/>
        </p:nvSpPr>
        <p:spPr>
          <a:xfrm>
            <a:off x="552963" y="9823739"/>
            <a:ext cx="7376719" cy="181610"/>
          </a:xfrm>
          <a:prstGeom prst="rect">
            <a:avLst/>
          </a:prstGeom>
        </p:spPr>
        <p:txBody>
          <a:bodyPr lIns="0" tIns="0" rIns="0" bIns="0" rtlCol="0" anchor="t">
            <a:spAutoFit/>
          </a:bodyPr>
          <a:lstStyle/>
          <a:p>
            <a:pPr algn="l">
              <a:lnSpc>
                <a:spcPts val="1540"/>
              </a:lnSpc>
              <a:spcBef>
                <a:spcPct val="0"/>
              </a:spcBef>
            </a:pPr>
            <a:r>
              <a:rPr lang="en-US" sz="1100">
                <a:solidFill>
                  <a:srgbClr val="FFFFFF"/>
                </a:solidFill>
                <a:latin typeface="Montserrat Classic"/>
                <a:ea typeface="Montserrat Classic"/>
                <a:cs typeface="Montserrat Classic"/>
                <a:sym typeface="Montserrat Classic"/>
              </a:rPr>
              <a:t>Wind turbine solar panel renewable energy  by alexsl from Getty Images Signature</a:t>
            </a:r>
          </a:p>
        </p:txBody>
      </p:sp>
      <p:sp>
        <p:nvSpPr>
          <p:cNvPr id="20" name="TextBox 20"/>
          <p:cNvSpPr txBox="1"/>
          <p:nvPr/>
        </p:nvSpPr>
        <p:spPr>
          <a:xfrm>
            <a:off x="8025162" y="3580487"/>
            <a:ext cx="10055949" cy="5793124"/>
          </a:xfrm>
          <a:prstGeom prst="rect">
            <a:avLst/>
          </a:prstGeom>
        </p:spPr>
        <p:txBody>
          <a:bodyPr wrap="square" lIns="0" tIns="0" rIns="0" bIns="0" rtlCol="0" anchor="t">
            <a:spAutoFit/>
          </a:bodyPr>
          <a:lstStyle/>
          <a:p>
            <a:pPr algn="ctr">
              <a:lnSpc>
                <a:spcPts val="3783"/>
              </a:lnSpc>
              <a:spcBef>
                <a:spcPct val="0"/>
              </a:spcBef>
            </a:pPr>
            <a:r>
              <a:rPr lang="en-US" sz="2700" b="1" dirty="0">
                <a:solidFill>
                  <a:srgbClr val="000000"/>
                </a:solidFill>
                <a:latin typeface="Montserrat Classic Bold"/>
                <a:ea typeface="Montserrat Classic Bold"/>
                <a:cs typeface="Montserrat Classic Bold"/>
                <a:sym typeface="Montserrat Classic Bold"/>
              </a:rPr>
              <a:t>Why is it important?</a:t>
            </a:r>
          </a:p>
          <a:p>
            <a:pPr marL="582930" lvl="1" indent="-291465" algn="l">
              <a:lnSpc>
                <a:spcPts val="3783"/>
              </a:lnSpc>
              <a:spcBef>
                <a:spcPct val="0"/>
              </a:spcBef>
              <a:buFont typeface="Arial"/>
              <a:buChar char="•"/>
            </a:pPr>
            <a:r>
              <a:rPr lang="en-US" sz="2700" b="1" dirty="0">
                <a:solidFill>
                  <a:srgbClr val="000000"/>
                </a:solidFill>
                <a:latin typeface="Montserrat Classic Bold"/>
                <a:ea typeface="Montserrat Classic Bold"/>
                <a:cs typeface="Montserrat Classic Bold"/>
                <a:sym typeface="Montserrat Classic Bold"/>
              </a:rPr>
              <a:t>Reduces greenhouse gas emissions:</a:t>
            </a:r>
            <a:r>
              <a:rPr lang="en-US" sz="2700" dirty="0">
                <a:solidFill>
                  <a:srgbClr val="000000"/>
                </a:solidFill>
                <a:latin typeface="Montserrat Classic"/>
                <a:ea typeface="Montserrat Classic"/>
                <a:cs typeface="Montserrat Classic"/>
                <a:sym typeface="Montserrat Classic"/>
              </a:rPr>
              <a:t> Unlike fossil fuels (coal, oil, gas), renewable energy doesn’t release harmful gases like carbon dioxide.</a:t>
            </a:r>
            <a:endParaRPr lang="en-US" sz="2700" dirty="0">
              <a:solidFill>
                <a:srgbClr val="000000"/>
              </a:solidFill>
              <a:latin typeface="Montserrat Classic"/>
              <a:ea typeface="Montserrat Classic"/>
              <a:cs typeface="Montserrat Classic"/>
            </a:endParaRPr>
          </a:p>
          <a:p>
            <a:pPr marL="582930" lvl="1" indent="-291465" algn="l">
              <a:lnSpc>
                <a:spcPts val="3783"/>
              </a:lnSpc>
              <a:spcBef>
                <a:spcPct val="0"/>
              </a:spcBef>
              <a:buFont typeface="Arial"/>
              <a:buChar char="•"/>
            </a:pPr>
            <a:r>
              <a:rPr lang="en-US" sz="2700" b="1" dirty="0">
                <a:solidFill>
                  <a:srgbClr val="000000"/>
                </a:solidFill>
                <a:latin typeface="Montserrat Classic Bold"/>
                <a:ea typeface="Montserrat Classic Bold"/>
                <a:cs typeface="Montserrat Classic Bold"/>
                <a:sym typeface="Montserrat Classic Bold"/>
              </a:rPr>
              <a:t>Fossil fuels will run out :</a:t>
            </a:r>
            <a:r>
              <a:rPr lang="en-US" sz="2700" dirty="0">
                <a:solidFill>
                  <a:srgbClr val="000000"/>
                </a:solidFill>
                <a:latin typeface="Montserrat Classic"/>
                <a:ea typeface="Montserrat Classic"/>
                <a:cs typeface="Montserrat Classic"/>
                <a:sym typeface="Montserrat Classic"/>
              </a:rPr>
              <a:t> Fossil fuels are finite (they will run out eventually), whereas renewable energy sources are sustainable and can be used over and over.</a:t>
            </a:r>
            <a:endParaRPr lang="en-US" sz="2700" dirty="0">
              <a:solidFill>
                <a:srgbClr val="000000"/>
              </a:solidFill>
              <a:latin typeface="Montserrat Classic"/>
              <a:ea typeface="Montserrat Classic"/>
              <a:cs typeface="Montserrat Classic"/>
            </a:endParaRPr>
          </a:p>
          <a:p>
            <a:pPr marL="582930" lvl="1" indent="-291465" algn="l">
              <a:lnSpc>
                <a:spcPts val="3783"/>
              </a:lnSpc>
              <a:spcBef>
                <a:spcPct val="0"/>
              </a:spcBef>
              <a:buFont typeface="Arial"/>
              <a:buChar char="•"/>
            </a:pPr>
            <a:r>
              <a:rPr lang="en-US" sz="2700" b="1" dirty="0">
                <a:solidFill>
                  <a:srgbClr val="000000"/>
                </a:solidFill>
                <a:latin typeface="Montserrat Classic Bold"/>
                <a:ea typeface="Montserrat Classic Bold"/>
                <a:cs typeface="Montserrat Classic Bold"/>
                <a:sym typeface="Montserrat Classic Bold"/>
              </a:rPr>
              <a:t>Cleaner and sustainable:</a:t>
            </a:r>
            <a:r>
              <a:rPr lang="en-US" sz="2700" dirty="0">
                <a:solidFill>
                  <a:srgbClr val="000000"/>
                </a:solidFill>
                <a:latin typeface="Montserrat Classic"/>
                <a:ea typeface="Montserrat Classic"/>
                <a:cs typeface="Montserrat Classic"/>
                <a:sym typeface="Montserrat Classic"/>
              </a:rPr>
              <a:t> Helps prevent air pollution and is eco-friendly.</a:t>
            </a:r>
            <a:endParaRPr lang="en-US" sz="2700" dirty="0">
              <a:solidFill>
                <a:srgbClr val="000000"/>
              </a:solidFill>
              <a:latin typeface="Montserrat Classic"/>
              <a:ea typeface="Montserrat Classic"/>
              <a:cs typeface="Montserrat Classic"/>
            </a:endParaRPr>
          </a:p>
          <a:p>
            <a:pPr marL="582930" lvl="1" indent="-291465">
              <a:lnSpc>
                <a:spcPts val="3783"/>
              </a:lnSpc>
              <a:buFont typeface="Arial"/>
              <a:buChar char="•"/>
            </a:pPr>
            <a:r>
              <a:rPr lang="en-US" sz="2700" b="1" dirty="0">
                <a:solidFill>
                  <a:srgbClr val="000000"/>
                </a:solidFill>
                <a:latin typeface="Montserrat Classic Bold"/>
                <a:ea typeface="Montserrat Classic Bold"/>
                <a:cs typeface="Montserrat Classic Bold"/>
                <a:sym typeface="Montserrat Classic Bold"/>
              </a:rPr>
              <a:t>Helps fight climate change:</a:t>
            </a:r>
            <a:r>
              <a:rPr lang="en-US" sz="2700" dirty="0">
                <a:solidFill>
                  <a:srgbClr val="000000"/>
                </a:solidFill>
                <a:latin typeface="Montserrat Classic"/>
                <a:ea typeface="Montserrat Classic"/>
                <a:cs typeface="Montserrat Classic"/>
                <a:sym typeface="Montserrat Classic"/>
              </a:rPr>
              <a:t> By switching to renewable energy, we can reduce our reliance on fossil fuels and lower global temperatures.</a:t>
            </a:r>
            <a:endParaRPr lang="en-US" sz="2700" dirty="0">
              <a:solidFill>
                <a:srgbClr val="000000"/>
              </a:solidFill>
              <a:latin typeface="Montserrat Classic"/>
              <a:ea typeface="Montserrat Classic"/>
              <a:cs typeface="Montserrat Classic"/>
            </a:endParaRPr>
          </a:p>
        </p:txBody>
      </p:sp>
      <p:sp>
        <p:nvSpPr>
          <p:cNvPr id="22" name="TextBox 21">
            <a:extLst>
              <a:ext uri="{FF2B5EF4-FFF2-40B4-BE49-F238E27FC236}">
                <a16:creationId xmlns:a16="http://schemas.microsoft.com/office/drawing/2014/main" id="{080C41D8-2549-A396-9FA9-83F2C5AB4C46}"/>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a:off x="8415515" y="3815603"/>
            <a:ext cx="9166688" cy="5881428"/>
          </a:xfrm>
          <a:custGeom>
            <a:avLst/>
            <a:gdLst/>
            <a:ahLst/>
            <a:cxnLst/>
            <a:rect l="l" t="t" r="r" b="b"/>
            <a:pathLst>
              <a:path w="9166688" h="5881428">
                <a:moveTo>
                  <a:pt x="0" y="0"/>
                </a:moveTo>
                <a:lnTo>
                  <a:pt x="9166688" y="0"/>
                </a:lnTo>
                <a:lnTo>
                  <a:pt x="9166688" y="5881427"/>
                </a:lnTo>
                <a:lnTo>
                  <a:pt x="0" y="5881427"/>
                </a:lnTo>
                <a:lnTo>
                  <a:pt x="0" y="0"/>
                </a:lnTo>
                <a:close/>
              </a:path>
            </a:pathLst>
          </a:custGeom>
          <a:blipFill>
            <a:blip r:embed="rId4"/>
            <a:stretch>
              <a:fillRect t="-8446" b="-8446"/>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9" name="Group 19"/>
          <p:cNvGrpSpPr/>
          <p:nvPr/>
        </p:nvGrpSpPr>
        <p:grpSpPr>
          <a:xfrm>
            <a:off x="207995" y="3023815"/>
            <a:ext cx="4290375" cy="861307"/>
            <a:chOff x="0" y="0"/>
            <a:chExt cx="1129975" cy="226846"/>
          </a:xfrm>
        </p:grpSpPr>
        <p:sp>
          <p:nvSpPr>
            <p:cNvPr id="20" name="Freeform 20"/>
            <p:cNvSpPr/>
            <p:nvPr/>
          </p:nvSpPr>
          <p:spPr>
            <a:xfrm>
              <a:off x="0" y="0"/>
              <a:ext cx="1129975" cy="226846"/>
            </a:xfrm>
            <a:custGeom>
              <a:avLst/>
              <a:gdLst/>
              <a:ahLst/>
              <a:cxnLst/>
              <a:rect l="l" t="t" r="r" b="b"/>
              <a:pathLst>
                <a:path w="1129975" h="226846">
                  <a:moveTo>
                    <a:pt x="46917" y="0"/>
                  </a:moveTo>
                  <a:lnTo>
                    <a:pt x="1083059" y="0"/>
                  </a:lnTo>
                  <a:cubicBezTo>
                    <a:pt x="1095502" y="0"/>
                    <a:pt x="1107435" y="4943"/>
                    <a:pt x="1116234" y="13742"/>
                  </a:cubicBezTo>
                  <a:cubicBezTo>
                    <a:pt x="1125032" y="22540"/>
                    <a:pt x="1129975" y="34474"/>
                    <a:pt x="1129975" y="46917"/>
                  </a:cubicBezTo>
                  <a:lnTo>
                    <a:pt x="1129975" y="179930"/>
                  </a:lnTo>
                  <a:cubicBezTo>
                    <a:pt x="1129975" y="205841"/>
                    <a:pt x="1108970" y="226846"/>
                    <a:pt x="1083059" y="226846"/>
                  </a:cubicBezTo>
                  <a:lnTo>
                    <a:pt x="46917" y="226846"/>
                  </a:lnTo>
                  <a:cubicBezTo>
                    <a:pt x="34474" y="226846"/>
                    <a:pt x="22540" y="221903"/>
                    <a:pt x="13742" y="213105"/>
                  </a:cubicBezTo>
                  <a:cubicBezTo>
                    <a:pt x="4943" y="204306"/>
                    <a:pt x="0" y="192373"/>
                    <a:pt x="0" y="179930"/>
                  </a:cubicBezTo>
                  <a:lnTo>
                    <a:pt x="0" y="46917"/>
                  </a:lnTo>
                  <a:cubicBezTo>
                    <a:pt x="0" y="34474"/>
                    <a:pt x="4943" y="22540"/>
                    <a:pt x="13742" y="13742"/>
                  </a:cubicBezTo>
                  <a:cubicBezTo>
                    <a:pt x="22540" y="4943"/>
                    <a:pt x="34474" y="0"/>
                    <a:pt x="46917" y="0"/>
                  </a:cubicBezTo>
                  <a:close/>
                </a:path>
              </a:pathLst>
            </a:custGeom>
            <a:solidFill>
              <a:srgbClr val="EB884A"/>
            </a:solidFill>
          </p:spPr>
          <p:txBody>
            <a:bodyPr/>
            <a:lstStyle/>
            <a:p>
              <a:endParaRPr lang="en-GB"/>
            </a:p>
          </p:txBody>
        </p:sp>
        <p:sp>
          <p:nvSpPr>
            <p:cNvPr id="21" name="TextBox 21"/>
            <p:cNvSpPr txBox="1"/>
            <p:nvPr/>
          </p:nvSpPr>
          <p:spPr>
            <a:xfrm>
              <a:off x="0" y="-47625"/>
              <a:ext cx="1129975"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76200" y="3125470"/>
            <a:ext cx="4332187"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Hornsea One </a:t>
            </a:r>
          </a:p>
        </p:txBody>
      </p:sp>
      <p:sp>
        <p:nvSpPr>
          <p:cNvPr id="23" name="TextBox 23"/>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Stratergies</a:t>
            </a:r>
          </a:p>
        </p:txBody>
      </p:sp>
      <p:sp>
        <p:nvSpPr>
          <p:cNvPr id="24" name="TextBox 24"/>
          <p:cNvSpPr txBox="1"/>
          <p:nvPr/>
        </p:nvSpPr>
        <p:spPr>
          <a:xfrm>
            <a:off x="520421" y="3947853"/>
            <a:ext cx="7432686" cy="58578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The UK’s largest offshore wind farm is </a:t>
            </a:r>
            <a:r>
              <a:rPr lang="en-US" sz="3000" b="1">
                <a:solidFill>
                  <a:srgbClr val="000000"/>
                </a:solidFill>
                <a:latin typeface="Montserrat Classic Bold"/>
                <a:ea typeface="Montserrat Classic Bold"/>
                <a:cs typeface="Montserrat Classic Bold"/>
                <a:sym typeface="Montserrat Classic Bold"/>
              </a:rPr>
              <a:t>Hornsea One,</a:t>
            </a:r>
            <a:r>
              <a:rPr lang="en-US" sz="3000">
                <a:solidFill>
                  <a:srgbClr val="000000"/>
                </a:solidFill>
                <a:latin typeface="Montserrat Classic"/>
                <a:ea typeface="Montserrat Classic"/>
                <a:cs typeface="Montserrat Classic"/>
                <a:sym typeface="Montserrat Classic"/>
              </a:rPr>
              <a:t> located off the coast of Yorkshire in the North Sea.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It has a total capacity of 1.2 gigawatts (GW), which is enough to power over </a:t>
            </a:r>
            <a:r>
              <a:rPr lang="en-US" sz="3000" b="1">
                <a:solidFill>
                  <a:srgbClr val="000000"/>
                </a:solidFill>
                <a:latin typeface="Montserrat Classic Bold"/>
                <a:ea typeface="Montserrat Classic Bold"/>
                <a:cs typeface="Montserrat Classic Bold"/>
                <a:sym typeface="Montserrat Classic Bold"/>
              </a:rPr>
              <a:t>1 million homes</a:t>
            </a:r>
            <a:r>
              <a:rPr lang="en-US" sz="3000">
                <a:solidFill>
                  <a:srgbClr val="000000"/>
                </a:solidFill>
                <a:latin typeface="Montserrat Classic"/>
                <a:ea typeface="Montserrat Classic"/>
                <a:cs typeface="Montserrat Classic"/>
                <a:sym typeface="Montserrat Classic"/>
              </a:rPr>
              <a:t>.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The wind farm consists of 174 turbines and is part of the UK's push to expand renewable energy sources and reduce carbon emissions. </a:t>
            </a:r>
          </a:p>
        </p:txBody>
      </p:sp>
      <p:sp>
        <p:nvSpPr>
          <p:cNvPr id="25" name="TextBox 25"/>
          <p:cNvSpPr txBox="1"/>
          <p:nvPr/>
        </p:nvSpPr>
        <p:spPr>
          <a:xfrm>
            <a:off x="8483833" y="9423602"/>
            <a:ext cx="6296639" cy="508000"/>
          </a:xfrm>
          <a:prstGeom prst="rect">
            <a:avLst/>
          </a:prstGeom>
        </p:spPr>
        <p:txBody>
          <a:bodyPr lIns="0" tIns="0" rIns="0" bIns="0" rtlCol="0" anchor="t">
            <a:spAutoFit/>
          </a:bodyPr>
          <a:lstStyle/>
          <a:p>
            <a:pPr algn="l">
              <a:lnSpc>
                <a:spcPts val="1399"/>
              </a:lnSpc>
            </a:pPr>
            <a:r>
              <a:rPr lang="en-US" sz="999">
                <a:solidFill>
                  <a:srgbClr val="FFFFFF"/>
                </a:solidFill>
                <a:latin typeface="Montserrat Classic"/>
                <a:ea typeface="Montserrat Classic"/>
                <a:cs typeface="Montserrat Classic"/>
                <a:sym typeface="Montserrat Classic"/>
              </a:rPr>
              <a:t>Offshore Wind Turbines</a:t>
            </a:r>
            <a:r>
              <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rPr>
              <a:t> by imaginima from Getty Images Signature</a:t>
            </a:r>
          </a:p>
          <a:p>
            <a:pPr algn="l">
              <a:lnSpc>
                <a:spcPts val="1399"/>
              </a:lnSpc>
            </a:pPr>
            <a:endPar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endParaRPr>
          </a:p>
          <a:p>
            <a:pPr algn="l">
              <a:lnSpc>
                <a:spcPts val="1399"/>
              </a:lnSpc>
              <a:spcBef>
                <a:spcPct val="0"/>
              </a:spcBef>
            </a:pPr>
            <a:endParaRPr lang="en-US" sz="999" u="sng">
              <a:solidFill>
                <a:srgbClr val="FFFFFF"/>
              </a:solidFill>
              <a:latin typeface="Montserrat Classic"/>
              <a:ea typeface="Montserrat Classic"/>
              <a:cs typeface="Montserrat Classic"/>
              <a:sym typeface="Montserrat Classic"/>
              <a:hlinkClick r:id="rId7" tooltip="https://www.canva.com/design/DAGdlnV027U/mPyjex0WVEgyis4gI4ogEA/edit?ui=eyJEIjp7IlAiOnsiQiI6ZmFsc2V9fX0&amp;embeddedPage=home&amp;appNavState=open"/>
            </a:endParaRPr>
          </a:p>
        </p:txBody>
      </p:sp>
      <p:sp>
        <p:nvSpPr>
          <p:cNvPr id="27" name="TextBox 21">
            <a:extLst>
              <a:ext uri="{FF2B5EF4-FFF2-40B4-BE49-F238E27FC236}">
                <a16:creationId xmlns:a16="http://schemas.microsoft.com/office/drawing/2014/main" id="{A1AD2ECC-51EF-B8DD-84ED-660CCBAEF553}"/>
              </a:ext>
            </a:extLst>
          </p:cNvPr>
          <p:cNvSpPr txBox="1"/>
          <p:nvPr/>
        </p:nvSpPr>
        <p:spPr>
          <a:xfrm>
            <a:off x="16632678" y="13637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 R2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4" ma:contentTypeDescription="Create a new document." ma:contentTypeScope="" ma:versionID="d06e931ef9b3fa290e8d323539bfe749">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545c6f75aa5bb8fa13f76422907df7b2"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440F87-0678-4A99-A0CC-64A9D5E15252}">
  <ds:schemaRefs>
    <ds:schemaRef ds:uri="http://schemas.microsoft.com/sharepoint/v3/contenttype/forms"/>
  </ds:schemaRefs>
</ds:datastoreItem>
</file>

<file path=customXml/itemProps2.xml><?xml version="1.0" encoding="utf-8"?>
<ds:datastoreItem xmlns:ds="http://schemas.openxmlformats.org/officeDocument/2006/customXml" ds:itemID="{6D57E97D-AF52-48F4-A1A3-1612BE815096}">
  <ds:schemaRefs>
    <ds:schemaRef ds:uri="http://purl.org/dc/elements/1.1/"/>
    <ds:schemaRef ds:uri="http://purl.org/dc/terms/"/>
    <ds:schemaRef ds:uri="109b8aaf-fb93-4003-ad70-8b3202c03298"/>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460f3ec4-cbfd-415b-8990-83a34b195ccb"/>
  </ds:schemaRefs>
</ds:datastoreItem>
</file>

<file path=customXml/itemProps3.xml><?xml version="1.0" encoding="utf-8"?>
<ds:datastoreItem xmlns:ds="http://schemas.openxmlformats.org/officeDocument/2006/customXml" ds:itemID="{3AFC688F-4C0A-458A-8979-557A001B83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2117</Words>
  <Application>Microsoft Office PowerPoint</Application>
  <PresentationFormat>Custom</PresentationFormat>
  <Paragraphs>224</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Montserrat Classic Bold</vt:lpstr>
      <vt:lpstr>Calibri</vt:lpstr>
      <vt:lpstr>Montserrat Classic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2025-03-19T10:39:08Z</dcterms:created>
  <dcterms:modified xsi:type="dcterms:W3CDTF">2026-03-24T08:59:30Z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