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60" r:id="rId5"/>
    <p:sldId id="261" r:id="rId6"/>
    <p:sldId id="317" r:id="rId7"/>
    <p:sldId id="339" r:id="rId8"/>
    <p:sldId id="316" r:id="rId9"/>
    <p:sldId id="262" r:id="rId10"/>
    <p:sldId id="332" r:id="rId11"/>
    <p:sldId id="333" r:id="rId12"/>
    <p:sldId id="334" r:id="rId13"/>
    <p:sldId id="335" r:id="rId14"/>
    <p:sldId id="336" r:id="rId15"/>
    <p:sldId id="271" r:id="rId16"/>
    <p:sldId id="273" r:id="rId17"/>
    <p:sldId id="330" r:id="rId18"/>
    <p:sldId id="272" r:id="rId19"/>
    <p:sldId id="329" r:id="rId20"/>
    <p:sldId id="274" r:id="rId21"/>
    <p:sldId id="331" r:id="rId22"/>
    <p:sldId id="278" r:id="rId23"/>
    <p:sldId id="281" r:id="rId24"/>
    <p:sldId id="315" r:id="rId25"/>
    <p:sldId id="277" r:id="rId26"/>
    <p:sldId id="313" r:id="rId27"/>
    <p:sldId id="33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7D893D-6A9B-CF3D-15FE-D91AFB03F9DD}" name="Lucy Crawford" initials="LC" userId="S::lucy.crawford@365newground.org.uk::eecd62c4-c165-48da-83da-ad08d6d0a9bb" providerId="AD"/>
  <p188:author id="{1C4C455D-DBD6-43D3-48B0-B13EF43A9323}" name="Christina Worsley" initials="CW" userId="S::christina.worsley@365newground.org.uk::ade186ab-203e-4ed2-a2a0-86b2dc44da96" providerId="AD"/>
  <p188:author id="{1A78498D-3B96-6DAD-EED3-EE8FCA44F843}" name="Ffion Powell" initials="FP" userId="S::ffion.powell@365newground.org.uk::272176fe-f4bb-4480-a809-415fd5f4374c" providerId="AD"/>
  <p188:author id="{42D818E4-2D04-6A1D-7A9F-1554E916F668}" name="Lydia Gaskell" initials="LG" userId="S::lydia.gaskell@365newground.org.uk::4aaa4af6-d7a1-40ac-83e0-71dfe1c003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9900"/>
    <a:srgbClr val="A5D9F1"/>
    <a:srgbClr val="FF4B4B"/>
    <a:srgbClr val="99FF33"/>
    <a:srgbClr val="1C78B6"/>
    <a:srgbClr val="467886"/>
    <a:srgbClr val="3E5E95"/>
    <a:srgbClr val="3F3E80"/>
    <a:srgbClr val="C0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E94D8A-BEF5-48FD-8423-D5C0F7C4AFAB}" v="57" dt="2026-03-19T12:28:18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84989-17ED-4228-A639-AFE3B2066236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8B44A-3CAE-44B4-A57E-E38051F3C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7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8B44A-3CAE-44B4-A57E-E38051F3CF4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296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8B44A-3CAE-44B4-A57E-E38051F3CF4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7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8B44A-3CAE-44B4-A57E-E38051F3CF4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517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1D57B-2A7B-BF54-9ECE-376A31EF7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4F4D4B-7614-BF80-08FF-14377B902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7EEB3-0B1C-5BCD-F2D6-8910A7ABA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BA3B8-33AE-BCC4-98E8-97228E1BF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8B44A-3CAE-44B4-A57E-E38051F3CF4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4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724CF-BB00-96D5-68C6-38B700CD6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D7DF2-704B-031B-25D4-879C28BEE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4FE84C-BD42-3E3A-AE21-B1B6A80DB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3E667-6943-3731-5B86-2A4D77DEC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8B44A-3CAE-44B4-A57E-E38051F3CF4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379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1D57B-2A7B-BF54-9ECE-376A31EF7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4F4D4B-7614-BF80-08FF-14377B902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7EEB3-0B1C-5BCD-F2D6-8910A7ABA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BA3B8-33AE-BCC4-98E8-97228E1BF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8B44A-3CAE-44B4-A57E-E38051F3CF4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671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72C40-8158-791E-F6C7-0DBAD597B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EA2AE-017A-DC8D-7111-E076CB8C7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2EA5E3-BA00-A2C5-B353-EE0C49286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E5894-7802-7443-8538-F5BE0D898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8B44A-3CAE-44B4-A57E-E38051F3CF4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114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1D57B-2A7B-BF54-9ECE-376A31EF7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4F4D4B-7614-BF80-08FF-14377B902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C7EEB3-0B1C-5BCD-F2D6-8910A7ABA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BA3B8-33AE-BCC4-98E8-97228E1BF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C8B44A-3CAE-44B4-A57E-E38051F3CF4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075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F5A5-4B69-A8E6-6FF5-9FAE54908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DBBAD-32EF-355F-4C6F-31FEFCCF9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04324-7D92-0584-C8BB-D658F708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1A60D-BD21-642C-F4AB-CF3B4925E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CD97A-12D0-4B3D-8FDA-FEFB9D28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196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9F184-B68E-8765-AC2C-023EDE2E6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EC8E4-F387-4CDC-52D7-44CEA217F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BB1CC-AA18-F990-BA97-71E8F203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9522D-BB66-34D1-6910-79FBD70A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F7DE0-8797-976D-234B-FAD42BB35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769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755D2-6486-8B07-89D4-952BBB727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53964-3840-4DFC-B7DE-4771F5534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247A1-58A6-C2D2-E41B-02A4FA42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5CE95-0C7C-F0D0-2A13-E3B809A5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B8574-05F9-92AC-B253-635A54C9A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18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64760-649B-D7CA-AED5-45BB89CC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F451-149F-4E69-1935-2B232BB8C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CD722-F502-670C-D6A4-49409889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91E4F-B9E8-EF99-D6CF-06A19F00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0356C-E5CF-D6ED-7131-395719C5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8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95F6F-14C7-2A42-526D-FC11DD99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22FBB-2F16-3FB5-CAE8-D4A22E093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536C4-B9C9-BBE4-13EC-17FB335D1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B75C8-DDED-BCB0-2D27-57D7DBCE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9EA3A-0068-9097-8A26-144CC052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99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B6867-29C5-7D49-3561-869ECCCE1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7DE95-D9C4-2DB2-A416-4FEBDF9A8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C1448-7550-2B6A-5ACF-455A2BDD9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0888-4718-5C5D-D3F2-922F61C52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A97F1-E31D-2258-A591-53DB0DF32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2B5BE-B0EF-3CAA-50D1-587B2EAF4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34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B541-3525-B76F-EBD0-83BA6913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FCDEF-3226-9329-3315-8189F5BF3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DC616-92F8-4499-49C8-C0C49AC57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B3D07-25EC-0A66-0E1E-05C2A2122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05B56-C78C-D9CB-5440-3A32CA536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B0AD08-6444-AF0C-67B8-A0770AD48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A0DCC7-4EDB-9707-3E3D-30145732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668C1-1CF6-4171-A106-53020661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927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4628-5DC1-847A-E901-25E16255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14A62-4AA5-DF9E-8996-E763D9A57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D91F9-D858-E25D-BBE1-BDC39AF2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EF356-DB93-8783-86DD-98A759422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68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395232-0651-6410-89B1-345652088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F044E-12AE-51D9-37A4-12904D0CB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FC044-DB71-6933-10EE-D72A26A9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23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F024-65D6-A8C0-61B9-7C75E8A6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CE682-A59F-A22D-647F-B264B158D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1B312F-689C-C2A3-0EA1-20B6A360B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31683-779B-2B8C-DDBD-E811D92AE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12FC7-CB60-2E76-7ED3-CAE3C40E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79D19-576D-94C9-210A-3418E9FA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06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0A177-190B-0081-6A96-08167C756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76D24-C21C-B082-5656-91B0C0C17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8C197E-5159-2F44-0E98-51740AEED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C03A8-B323-D021-BA37-8BCCACC43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F672A-58C7-1D8C-88FD-CF18C594F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48485-4F8B-9DAF-294B-C5EC37D1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20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F23843-D22F-DE10-4AA2-2D5B85F41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93A09-85C4-F9A3-E2F0-930F16EA2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FFBA8-B451-0F6C-5378-11A081A1E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5DBF2-4CEA-4A23-8A1C-F404C2E414E8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60421-101F-5870-B115-A7687870F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64FED-013D-736C-35EE-3AE3D6F63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1B0744-80AB-464C-B2E3-F1F712458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86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8Ly7dIBDfCw?feature=oembed" TargetMode="External"/><Relationship Id="rId6" Type="http://schemas.openxmlformats.org/officeDocument/2006/relationships/image" Target="../media/image18.jpeg"/><Relationship Id="rId5" Type="http://schemas.openxmlformats.org/officeDocument/2006/relationships/hyperlink" Target="https://youtu.be/8Ly7dIBDfCw?si=vQgegIlYxPMvzg7w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-w-pAtRRTU?feature=oembed" TargetMode="External"/><Relationship Id="rId6" Type="http://schemas.openxmlformats.org/officeDocument/2006/relationships/image" Target="../media/image21.jpeg"/><Relationship Id="rId5" Type="http://schemas.openxmlformats.org/officeDocument/2006/relationships/hyperlink" Target="https://www.youtube.com/watch?v=w-w-pAtRRTU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8EIoBao-UvI?feature=oembed" TargetMode="External"/><Relationship Id="rId6" Type="http://schemas.openxmlformats.org/officeDocument/2006/relationships/image" Target="../media/image24.jpeg"/><Relationship Id="rId5" Type="http://schemas.openxmlformats.org/officeDocument/2006/relationships/hyperlink" Target="https://youtu.be/8EIoBao-UvI?si=ZalnxyZouOOVoAnh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-LkHGs7btc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hyperlink" Target="https://youtu.be/Z-LkHGs7btc?si=9iesMiR_vPDAW997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hefloodhub.co.uk/learning/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s://thefloodhubpeopl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hAaHwU3vhIE?feature=oembed" TargetMode="External"/><Relationship Id="rId6" Type="http://schemas.openxmlformats.org/officeDocument/2006/relationships/image" Target="../media/image14.jpeg"/><Relationship Id="rId5" Type="http://schemas.openxmlformats.org/officeDocument/2006/relationships/hyperlink" Target="https://www.youtube.com/watch?v=hAaHwU3vhIE&amp;t=1s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F38340A5-BD97-4170-45AA-15FFCF7DF7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4">
            <a:extLst>
              <a:ext uri="{FF2B5EF4-FFF2-40B4-BE49-F238E27FC236}">
                <a16:creationId xmlns:a16="http://schemas.microsoft.com/office/drawing/2014/main" id="{EC968118-F9FA-43CD-742A-1272729DC948}"/>
              </a:ext>
            </a:extLst>
          </p:cNvPr>
          <p:cNvGrpSpPr/>
          <p:nvPr/>
        </p:nvGrpSpPr>
        <p:grpSpPr>
          <a:xfrm>
            <a:off x="0" y="774438"/>
            <a:ext cx="12209088" cy="1241494"/>
            <a:chOff x="0" y="0"/>
            <a:chExt cx="4816593" cy="49437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3051E07-63FC-0796-57EB-C30DA731967D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A800C65C-E2B5-40E1-0503-5F18D700EA9A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20" name="Picture 19" descr="A river with trees and rocks&#10;&#10;Description automatically generated">
            <a:extLst>
              <a:ext uri="{FF2B5EF4-FFF2-40B4-BE49-F238E27FC236}">
                <a16:creationId xmlns:a16="http://schemas.microsoft.com/office/drawing/2014/main" id="{4DE0A07D-3728-51A0-92BF-9A0871D0D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380" y="415645"/>
            <a:ext cx="3125971" cy="1782610"/>
          </a:xfrm>
          <a:prstGeom prst="rect">
            <a:avLst/>
          </a:prstGeom>
        </p:spPr>
      </p:pic>
      <p:pic>
        <p:nvPicPr>
          <p:cNvPr id="3" name="Picture 2" descr="A stream running through a grassy field&#10;&#10;Description automatically generated">
            <a:extLst>
              <a:ext uri="{FF2B5EF4-FFF2-40B4-BE49-F238E27FC236}">
                <a16:creationId xmlns:a16="http://schemas.microsoft.com/office/drawing/2014/main" id="{E1F5089C-95A1-AF0B-ADCE-FED130D3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37" y="2246056"/>
            <a:ext cx="4720730" cy="35405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A2778C8-11EC-52D9-5521-0B5913DB3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75" y="823480"/>
            <a:ext cx="12183611" cy="1014741"/>
          </a:xfrm>
        </p:spPr>
        <p:txBody>
          <a:bodyPr>
            <a:norm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River Landscapes: Processes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6564DC7C-7284-CEFE-1085-C9548FCE33AF}"/>
              </a:ext>
            </a:extLst>
          </p:cNvPr>
          <p:cNvSpPr txBox="1"/>
          <p:nvPr/>
        </p:nvSpPr>
        <p:spPr>
          <a:xfrm>
            <a:off x="255563" y="1971262"/>
            <a:ext cx="6057281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Learning objectives: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9B5C73B3-8EA6-30A1-314A-F1DA077D89A6}"/>
              </a:ext>
            </a:extLst>
          </p:cNvPr>
          <p:cNvSpPr txBox="1"/>
          <p:nvPr/>
        </p:nvSpPr>
        <p:spPr>
          <a:xfrm>
            <a:off x="255562" y="2995409"/>
            <a:ext cx="653321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Define a river</a:t>
            </a: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Explain the different components of a river</a:t>
            </a:r>
          </a:p>
          <a:p>
            <a:pPr marL="685800" indent="-6858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Understand and explain the different fluvial </a:t>
            </a:r>
            <a:r>
              <a:rPr lang="en-US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(river) processes</a:t>
            </a:r>
            <a:endParaRPr lang="en-US" sz="4800" b="1" dirty="0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21151-9A07-0892-49F3-33982FE6CB3B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EBB30A-DF96-7CC7-E5DD-67D78FAA7704}"/>
              </a:ext>
            </a:extLst>
          </p:cNvPr>
          <p:cNvSpPr txBox="1"/>
          <p:nvPr/>
        </p:nvSpPr>
        <p:spPr>
          <a:xfrm>
            <a:off x="10032527" y="5586901"/>
            <a:ext cx="18389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Montserrat Classic Bold" panose="020B0604020202020204"/>
              </a:rPr>
              <a:t>Image: The Flood Hub People</a:t>
            </a:r>
          </a:p>
        </p:txBody>
      </p:sp>
    </p:spTree>
    <p:extLst>
      <p:ext uri="{BB962C8B-B14F-4D97-AF65-F5344CB8AC3E}">
        <p14:creationId xmlns:p14="http://schemas.microsoft.com/office/powerpoint/2010/main" val="229013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C8A67-E9D3-3136-AC37-0BD698304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9DC149FB-ECE6-68A6-5867-A96DD7EDFF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29CAA0CD-B4A2-F557-E177-951B6EB0E080}"/>
              </a:ext>
            </a:extLst>
          </p:cNvPr>
          <p:cNvSpPr txBox="1"/>
          <p:nvPr/>
        </p:nvSpPr>
        <p:spPr>
          <a:xfrm>
            <a:off x="212509" y="2120400"/>
            <a:ext cx="1205996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 wearing down or breaking of rocks due to the weather, plants, animals or chemical processes.</a:t>
            </a:r>
          </a:p>
        </p:txBody>
      </p:sp>
      <p:pic>
        <p:nvPicPr>
          <p:cNvPr id="4" name="Picture 3" descr="A rocky beach with water and rocks&#10;&#10;AI-generated content may be incorrect.">
            <a:extLst>
              <a:ext uri="{FF2B5EF4-FFF2-40B4-BE49-F238E27FC236}">
                <a16:creationId xmlns:a16="http://schemas.microsoft.com/office/drawing/2014/main" id="{FBB390D9-A6B1-213C-8217-B572CD840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8"/>
          <a:stretch>
            <a:fillRect/>
          </a:stretch>
        </p:blipFill>
        <p:spPr>
          <a:xfrm>
            <a:off x="4576975" y="3337761"/>
            <a:ext cx="2713065" cy="3041924"/>
          </a:xfrm>
          <a:prstGeom prst="rect">
            <a:avLst/>
          </a:prstGeom>
        </p:spPr>
      </p:pic>
      <p:pic>
        <p:nvPicPr>
          <p:cNvPr id="13" name="Picture 12" descr="A large rock in a grassy field&#10;&#10;AI-generated content may be incorrect.">
            <a:extLst>
              <a:ext uri="{FF2B5EF4-FFF2-40B4-BE49-F238E27FC236}">
                <a16:creationId xmlns:a16="http://schemas.microsoft.com/office/drawing/2014/main" id="{14A09DE5-48AC-D1D2-3840-872F6FE95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6" y="3331684"/>
            <a:ext cx="4064000" cy="3048000"/>
          </a:xfrm>
          <a:prstGeom prst="rect">
            <a:avLst/>
          </a:prstGeom>
        </p:spPr>
      </p:pic>
      <p:pic>
        <p:nvPicPr>
          <p:cNvPr id="14" name="Picture 13" descr="A tree growing from a rock&#10;&#10;AI-generated content may be incorrect.">
            <a:extLst>
              <a:ext uri="{FF2B5EF4-FFF2-40B4-BE49-F238E27FC236}">
                <a16:creationId xmlns:a16="http://schemas.microsoft.com/office/drawing/2014/main" id="{2F152A24-90AA-F057-F8C1-475D114E4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10" y="3331684"/>
            <a:ext cx="2286000" cy="304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34341F-4577-8C6F-4919-74C0896E1342}"/>
              </a:ext>
            </a:extLst>
          </p:cNvPr>
          <p:cNvSpPr txBox="1">
            <a:spLocks/>
          </p:cNvSpPr>
          <p:nvPr/>
        </p:nvSpPr>
        <p:spPr>
          <a:xfrm>
            <a:off x="-80471" y="380176"/>
            <a:ext cx="12352943" cy="979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BE3829A7-E643-CC19-410C-796CA85C17E8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595045C-203F-5B7C-BFEC-4F9861FF79E0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E461643-C612-9300-A290-8AB1C5AF9897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2" name="Picture 11" descr="A river with trees and rocks&#10;&#10;Description automatically generated">
            <a:extLst>
              <a:ext uri="{FF2B5EF4-FFF2-40B4-BE49-F238E27FC236}">
                <a16:creationId xmlns:a16="http://schemas.microsoft.com/office/drawing/2014/main" id="{1784FAD6-FD54-689C-0AA1-F591B7CFE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E2DAF37-37DB-5047-9717-16005EDEA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5F96D9D8-D492-A2DE-D718-2D54729014DE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Weathering: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891872-C310-899C-F003-4A2C72CD0A56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3477300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CE7EA-BC2A-82C0-BF40-5A985BCE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26E4ABF8-91AF-96CB-7EA0-1FE31A8738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1303DD45-A21C-0483-1E59-FF887303CC73}"/>
              </a:ext>
            </a:extLst>
          </p:cNvPr>
          <p:cNvSpPr txBox="1"/>
          <p:nvPr/>
        </p:nvSpPr>
        <p:spPr>
          <a:xfrm>
            <a:off x="212508" y="2139725"/>
            <a:ext cx="11798677" cy="4647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US" sz="3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Mechanical: </a:t>
            </a:r>
            <a:r>
              <a:rPr lang="en-US" sz="30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Physical</a:t>
            </a:r>
            <a:r>
              <a:rPr lang="en-US" sz="3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30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weathering such as freeze thaw, where water </a:t>
            </a:r>
            <a:r>
              <a:rPr lang="en-GB" sz="30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seeps into cracks and if it freezes, it expands and splits the rock. In addition, wind can blow sand grains against the rock, gradually wearing it down.</a:t>
            </a: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US" sz="3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Chemical: </a:t>
            </a:r>
            <a:r>
              <a:rPr lang="en-US" sz="30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Chemicals in rainwater can change and “weather” a rock. Carbon dioxide in the air can make rain slightly acidic, which can slowly degrade and dissolve the minerals in a rock. </a:t>
            </a: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US" sz="3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Biological: </a:t>
            </a:r>
            <a:r>
              <a:rPr lang="en-US" sz="30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 movement of plants and animals can damage, crack or split rock. Roots can grow into cracks and widen them, or rabbits could burrow through.</a:t>
            </a:r>
          </a:p>
          <a:p>
            <a:pPr lvl="0"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E15F419-1AD9-B271-E4A7-1251DE79EDED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7956094-0A3C-5DCA-9FBD-DA0075DCF3E3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D82B5C-EBFB-82C9-3638-7CE248A75253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8" name="Picture 7" descr="A river with trees and rocks&#10;&#10;Description automatically generated">
            <a:extLst>
              <a:ext uri="{FF2B5EF4-FFF2-40B4-BE49-F238E27FC236}">
                <a16:creationId xmlns:a16="http://schemas.microsoft.com/office/drawing/2014/main" id="{2DE4D2E6-309A-0D83-D997-52400CEBA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B8877BD-B3ED-6E3F-439D-C578871A9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F6739AF-303B-0A56-DF8B-A0F76DD6EFD9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Three types of weathering: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582EA6-0751-EFAC-1886-3C2446FE4C9A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4116909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893B7-76FF-874C-D2EE-E7BA3F5EE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944E0DDA-5DD5-CA1E-DF82-0C3B5EFF5C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7BB182-B298-41FB-3DBC-F8186487709C}"/>
              </a:ext>
            </a:extLst>
          </p:cNvPr>
          <p:cNvSpPr txBox="1"/>
          <p:nvPr/>
        </p:nvSpPr>
        <p:spPr>
          <a:xfrm>
            <a:off x="118664" y="2073169"/>
            <a:ext cx="35561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Montserrat Classic Bold" panose="020B0604020202020204"/>
                <a:hlinkClick r:id="rId5"/>
              </a:rPr>
              <a:t>Watch this video </a:t>
            </a:r>
            <a:r>
              <a:rPr lang="en-GB" sz="3200" b="1">
                <a:latin typeface="Montserrat Classic Bold" panose="020B0604020202020204"/>
              </a:rPr>
              <a:t>which explains how the 3 types of weathering occur.</a:t>
            </a:r>
          </a:p>
          <a:p>
            <a:r>
              <a:rPr lang="en-GB" sz="3200" b="1">
                <a:latin typeface="Montserrat Classic Bold" panose="020B0604020202020204"/>
              </a:rPr>
              <a:t>Write down the key information of each process.</a:t>
            </a:r>
            <a:endParaRPr lang="en-GB" sz="3200">
              <a:latin typeface="Montserrat Classic Bold" panose="020B06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5B4FD2-9CAD-2D3E-43E6-D811F070ED16}"/>
              </a:ext>
            </a:extLst>
          </p:cNvPr>
          <p:cNvSpPr txBox="1"/>
          <p:nvPr/>
        </p:nvSpPr>
        <p:spPr>
          <a:xfrm>
            <a:off x="0" y="-28477"/>
            <a:ext cx="12209088" cy="160028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0499"/>
              </a:lnSpc>
            </a:pPr>
            <a:endParaRPr/>
          </a:p>
        </p:txBody>
      </p:sp>
      <p:pic>
        <p:nvPicPr>
          <p:cNvPr id="8" name="Online Media 7" title="Rivers GCSE Geography Revision: Video 3 - Weathering Affecting the River Severn">
            <a:hlinkClick r:id="" action="ppaction://media"/>
            <a:extLst>
              <a:ext uri="{FF2B5EF4-FFF2-40B4-BE49-F238E27FC236}">
                <a16:creationId xmlns:a16="http://schemas.microsoft.com/office/drawing/2014/main" id="{63383ADE-6144-0FB9-CA22-A2E5A67D62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756326" y="2013789"/>
            <a:ext cx="8373650" cy="4731112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88AA44C8-75D0-A6D9-C35B-94FD7ADB0F1D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9E1C42B-750A-1329-69AC-F7F31455C46A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7F1C38-8613-D6FD-BB88-F34F40C000CD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9" name="Picture 8" descr="A river with trees and rocks&#10;&#10;Description automatically generated">
            <a:extLst>
              <a:ext uri="{FF2B5EF4-FFF2-40B4-BE49-F238E27FC236}">
                <a16:creationId xmlns:a16="http://schemas.microsoft.com/office/drawing/2014/main" id="{2FF956E6-2909-EE9E-4CFF-75448B09A0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D3940A5-9FC7-9E02-EDB6-8E891B9C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2093248-1008-690D-2535-3276B28FE1CF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Weathering: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9AED87-0231-6665-F6B3-E7ED16FB40E9}"/>
              </a:ext>
            </a:extLst>
          </p:cNvPr>
          <p:cNvSpPr txBox="1"/>
          <p:nvPr/>
        </p:nvSpPr>
        <p:spPr>
          <a:xfrm>
            <a:off x="212509" y="2116216"/>
            <a:ext cx="1174232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endParaRPr lang="en-US" sz="4800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F0FE0-BBB6-7301-6651-5360DDC8A4A4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340454536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707D3-F5DC-7B34-67A8-380D04623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E6CA3EBC-AD75-57E3-5F15-32D99567DF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long shot of a hill&#10;&#10;AI-generated content may be incorrect.">
            <a:extLst>
              <a:ext uri="{FF2B5EF4-FFF2-40B4-BE49-F238E27FC236}">
                <a16:creationId xmlns:a16="http://schemas.microsoft.com/office/drawing/2014/main" id="{A3B240C7-CA9C-0459-B098-0674C2B64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9" y="3298229"/>
            <a:ext cx="4158057" cy="2891149"/>
          </a:xfrm>
          <a:prstGeom prst="rect">
            <a:avLst/>
          </a:prstGeom>
        </p:spPr>
      </p:pic>
      <p:pic>
        <p:nvPicPr>
          <p:cNvPr id="10" name="Picture 9" descr="A lake in a mountain&#10;&#10;AI-generated content may be incorrect.">
            <a:extLst>
              <a:ext uri="{FF2B5EF4-FFF2-40B4-BE49-F238E27FC236}">
                <a16:creationId xmlns:a16="http://schemas.microsoft.com/office/drawing/2014/main" id="{F80847C7-9B7A-D880-C638-3BD4EA263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15" y="3298228"/>
            <a:ext cx="4333338" cy="2891149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46D14F0A-FB55-2864-A479-FFE56F9364E9}"/>
              </a:ext>
            </a:extLst>
          </p:cNvPr>
          <p:cNvSpPr txBox="1"/>
          <p:nvPr/>
        </p:nvSpPr>
        <p:spPr>
          <a:xfrm>
            <a:off x="212509" y="2120406"/>
            <a:ext cx="1205996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 large-scale downward movement of rocks and material due to gravity. </a:t>
            </a:r>
          </a:p>
          <a:p>
            <a:pPr fontAlgn="base"/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894F7C5-FE43-DF09-81B2-C339F784499B}"/>
              </a:ext>
            </a:extLst>
          </p:cNvPr>
          <p:cNvSpPr txBox="1">
            <a:spLocks/>
          </p:cNvSpPr>
          <p:nvPr/>
        </p:nvSpPr>
        <p:spPr>
          <a:xfrm>
            <a:off x="-80471" y="380176"/>
            <a:ext cx="12352943" cy="979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A2FB7D00-7D8F-CE44-06A9-B6D69FB85E38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C953C4EC-347F-DF64-8FED-81181EB166AE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0524C52-FFCA-BA1D-E707-0CA9D3250FF3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7" name="Picture 6" descr="A river with trees and rocks&#10;&#10;Description automatically generated">
            <a:extLst>
              <a:ext uri="{FF2B5EF4-FFF2-40B4-BE49-F238E27FC236}">
                <a16:creationId xmlns:a16="http://schemas.microsoft.com/office/drawing/2014/main" id="{58EFC363-ADFF-0859-7266-21438FB85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2DC051D-B47B-7E79-DEF6-8D931C036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F61E13B-6E53-9A75-54E3-7342510FEEEA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Mass movement: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84379-FCCA-527C-E019-2A45E5BA992B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435790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617A6-A92F-DC7A-B065-0AC87702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ED26475F-8368-708F-94F0-5DBE371F8D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D8651229-A5D1-A9A1-B817-A794B5BEFF17}"/>
              </a:ext>
            </a:extLst>
          </p:cNvPr>
          <p:cNvSpPr txBox="1"/>
          <p:nvPr/>
        </p:nvSpPr>
        <p:spPr>
          <a:xfrm>
            <a:off x="212508" y="2121481"/>
            <a:ext cx="11954831" cy="477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GB" sz="2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Rotational slip / slumping:</a:t>
            </a:r>
            <a:r>
              <a:rPr lang="en-GB" sz="28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Rather than a smooth, flat slope, saturated soil slumps down a </a:t>
            </a:r>
            <a:r>
              <a:rPr lang="en-GB" sz="2800" i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curved</a:t>
            </a:r>
            <a:r>
              <a:rPr lang="en-GB" sz="28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slope which causes the soil to rotate.</a:t>
            </a:r>
            <a:endParaRPr lang="en-US" sz="28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sz="2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Landslides</a:t>
            </a:r>
            <a:r>
              <a:rPr lang="en-US" sz="28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: Heavy rain saturates the ground. The increased weight causes it </a:t>
            </a:r>
            <a:r>
              <a:rPr lang="en-GB" sz="28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to rapidly slide down.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sz="2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Mudslides</a:t>
            </a:r>
            <a:r>
              <a:rPr lang="en-US" sz="28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: A fast-moving landslide which is more fluid in consistency due to more water and soil. 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sz="2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Rock falls: </a:t>
            </a:r>
            <a:r>
              <a:rPr lang="en-US" sz="28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 rock at the base is undercut and eroded making it unstable and unable to support the rock above.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r>
              <a:rPr lang="en-US" sz="2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Soil creep:</a:t>
            </a:r>
            <a:r>
              <a:rPr lang="en-US" sz="28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A slow movement of earth due to gravity where the land gradually creeps down the valley side.</a:t>
            </a:r>
          </a:p>
          <a:p>
            <a:pPr marL="514350" indent="-514350">
              <a:spcBef>
                <a:spcPct val="0"/>
              </a:spcBef>
              <a:buFont typeface="+mj-lt"/>
              <a:buAutoNum type="arabicPeriod"/>
            </a:pPr>
            <a:endParaRPr lang="en-US" sz="3000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20D4492-C1D5-1D89-35E1-67B0332535B4}"/>
              </a:ext>
            </a:extLst>
          </p:cNvPr>
          <p:cNvSpPr txBox="1">
            <a:spLocks/>
          </p:cNvSpPr>
          <p:nvPr/>
        </p:nvSpPr>
        <p:spPr>
          <a:xfrm>
            <a:off x="-80471" y="380176"/>
            <a:ext cx="12352943" cy="979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C355EA0-6FD7-8C29-02C8-256B41C333F0}"/>
              </a:ext>
            </a:extLst>
          </p:cNvPr>
          <p:cNvSpPr txBox="1"/>
          <p:nvPr/>
        </p:nvSpPr>
        <p:spPr>
          <a:xfrm>
            <a:off x="0" y="-28477"/>
            <a:ext cx="12209088" cy="160028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10499"/>
              </a:lnSpc>
            </a:pPr>
            <a:endParaRPr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59905ED2-F884-D027-2E4D-750F7495D131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05C955A-0C26-C5CC-D3D3-EDBD62BE01B4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B2625B87-9031-DA39-E2B2-49F55997C776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7" name="Picture 6" descr="A river with trees and rocks&#10;&#10;Description automatically generated">
            <a:extLst>
              <a:ext uri="{FF2B5EF4-FFF2-40B4-BE49-F238E27FC236}">
                <a16:creationId xmlns:a16="http://schemas.microsoft.com/office/drawing/2014/main" id="{7F515E90-A8D7-B431-A4A3-DE2B3A4AB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8727C86-FB6E-5EE2-8F36-552D67E1F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36A4F21-2897-6383-52AF-E140F4A8626C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Five types of mass movement: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32F7D-863B-323F-4968-07A3E9D24507}"/>
              </a:ext>
            </a:extLst>
          </p:cNvPr>
          <p:cNvSpPr txBox="1"/>
          <p:nvPr/>
        </p:nvSpPr>
        <p:spPr>
          <a:xfrm>
            <a:off x="212509" y="2116216"/>
            <a:ext cx="1174232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endParaRPr lang="en-US" sz="4800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AE0A0A-F0E5-1638-5810-28261E5A6D5D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2481346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893B7-76FF-874C-D2EE-E7BA3F5EE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944E0DDA-5DD5-CA1E-DF82-0C3B5EFF5C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7BB182-B298-41FB-3DBC-F8186487709C}"/>
              </a:ext>
            </a:extLst>
          </p:cNvPr>
          <p:cNvSpPr txBox="1"/>
          <p:nvPr/>
        </p:nvSpPr>
        <p:spPr>
          <a:xfrm>
            <a:off x="132038" y="2065530"/>
            <a:ext cx="44006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Montserrat Classic Bold" panose="020B0604020202020204"/>
                <a:hlinkClick r:id="rId5"/>
              </a:rPr>
              <a:t>Watch this video </a:t>
            </a:r>
            <a:r>
              <a:rPr lang="en-GB" sz="3200" b="1">
                <a:latin typeface="Montserrat Classic Bold" panose="020B0604020202020204"/>
              </a:rPr>
              <a:t> </a:t>
            </a:r>
          </a:p>
          <a:p>
            <a:r>
              <a:rPr lang="en-GB" sz="3200" b="1">
                <a:latin typeface="Montserrat Classic Bold" panose="020B0604020202020204"/>
              </a:rPr>
              <a:t>which recaps erosion, weathering and mass movement. </a:t>
            </a:r>
          </a:p>
          <a:p>
            <a:r>
              <a:rPr lang="en-GB" sz="3200" b="1">
                <a:latin typeface="Montserrat Classic Bold" panose="020B0604020202020204"/>
              </a:rPr>
              <a:t>Write down the key information about each process.</a:t>
            </a:r>
            <a:endParaRPr lang="en-GB" sz="3200">
              <a:latin typeface="Montserrat Classic Bold" panose="020B0604020202020204"/>
            </a:endParaRPr>
          </a:p>
        </p:txBody>
      </p:sp>
      <p:pic>
        <p:nvPicPr>
          <p:cNvPr id="7" name="Online Media 6" title="GCSE (9-1) Geography - Erosion, Weathering, and Mass Movement">
            <a:hlinkClick r:id="" action="ppaction://media"/>
            <a:extLst>
              <a:ext uri="{FF2B5EF4-FFF2-40B4-BE49-F238E27FC236}">
                <a16:creationId xmlns:a16="http://schemas.microsoft.com/office/drawing/2014/main" id="{12AF588C-EDBE-18C1-44A7-D8423C0277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 t="12754" b="12783"/>
          <a:stretch>
            <a:fillRect/>
          </a:stretch>
        </p:blipFill>
        <p:spPr>
          <a:xfrm>
            <a:off x="4634288" y="2456974"/>
            <a:ext cx="7456112" cy="416402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AFA18F-453E-6C38-B786-5DEAB0EBC641}"/>
              </a:ext>
            </a:extLst>
          </p:cNvPr>
          <p:cNvSpPr txBox="1">
            <a:spLocks/>
          </p:cNvSpPr>
          <p:nvPr/>
        </p:nvSpPr>
        <p:spPr>
          <a:xfrm>
            <a:off x="-80471" y="380176"/>
            <a:ext cx="12352943" cy="979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4F0019D-552D-1EF7-70DF-35347B30CD3D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F879F08-B4BF-79F7-D2FF-C41D86E735C3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A6F9E01-F915-2DCE-8035-61B81FB8DC1D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9" name="Picture 8" descr="A river with trees and rocks&#10;&#10;Description automatically generated">
            <a:extLst>
              <a:ext uri="{FF2B5EF4-FFF2-40B4-BE49-F238E27FC236}">
                <a16:creationId xmlns:a16="http://schemas.microsoft.com/office/drawing/2014/main" id="{7BBD63A9-BFC8-8457-ACFE-C0BBCEFD3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B1D1162-14BF-74ED-8804-345325623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18A4929-EE59-D8D9-DA7C-269D66527385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Mass movement: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0B34D6-2856-799C-FE03-D73C58799630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216625057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A0EC3-8B13-FFFA-7E5B-15CE0716B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7AD8FA9B-6CE6-670E-B2EC-697836991A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 descr="A river flowing through a rocky hill&#10;&#10;AI-generated content may be incorrect.">
            <a:extLst>
              <a:ext uri="{FF2B5EF4-FFF2-40B4-BE49-F238E27FC236}">
                <a16:creationId xmlns:a16="http://schemas.microsoft.com/office/drawing/2014/main" id="{9AA8175A-97D6-606C-7065-1AF7DB7AE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71" y="3469202"/>
            <a:ext cx="3902374" cy="2585323"/>
          </a:xfrm>
          <a:prstGeom prst="rect">
            <a:avLst/>
          </a:prstGeom>
        </p:spPr>
      </p:pic>
      <p:pic>
        <p:nvPicPr>
          <p:cNvPr id="25" name="Picture 24" descr="A sandy beach with buildings in the background&#10;&#10;AI-generated content may be incorrect.">
            <a:extLst>
              <a:ext uri="{FF2B5EF4-FFF2-40B4-BE49-F238E27FC236}">
                <a16:creationId xmlns:a16="http://schemas.microsoft.com/office/drawing/2014/main" id="{886DD3B9-A8CC-075F-EF77-F20FC734A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54" y="3450911"/>
            <a:ext cx="3902373" cy="2603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6F98D4-A66B-5BA2-2D55-DB86D7FDDC4D}"/>
              </a:ext>
            </a:extLst>
          </p:cNvPr>
          <p:cNvSpPr txBox="1"/>
          <p:nvPr/>
        </p:nvSpPr>
        <p:spPr>
          <a:xfrm>
            <a:off x="212509" y="2125915"/>
            <a:ext cx="1205996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 river picks up sediment and material and carries it within the flowing water.</a:t>
            </a:r>
          </a:p>
          <a:p>
            <a:pPr fontAlgn="base"/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C4D9CC-DEB5-F840-3085-3511F7209682}"/>
              </a:ext>
            </a:extLst>
          </p:cNvPr>
          <p:cNvSpPr txBox="1">
            <a:spLocks/>
          </p:cNvSpPr>
          <p:nvPr/>
        </p:nvSpPr>
        <p:spPr>
          <a:xfrm>
            <a:off x="-80471" y="380176"/>
            <a:ext cx="12352943" cy="979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BA8ECBA-B412-228E-88C5-58A081C7DF4B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0FC30DD-226B-1E03-23F7-5836653029DD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54434469-5E40-7811-5AD6-F96C4262E8B8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9" name="Picture 8" descr="A river with trees and rocks&#10;&#10;Description automatically generated">
            <a:extLst>
              <a:ext uri="{FF2B5EF4-FFF2-40B4-BE49-F238E27FC236}">
                <a16:creationId xmlns:a16="http://schemas.microsoft.com/office/drawing/2014/main" id="{75D307AB-C1D0-DEFA-1309-BFB91E706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F9FD04-AD4C-EEF5-4BD6-86C53BE58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7CAA7655-6750-01C9-B295-91E1DF408A74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Transportation: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F6A7F6-FF8F-5C3A-FDE2-623F1E50FD10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3916279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12E39-1123-7D82-34F1-213E1BA25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2207A8DD-D73E-CC17-3CE4-B62CB01D2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2D77E4CC-3A54-6823-0269-88C6CB9D5BB8}"/>
              </a:ext>
            </a:extLst>
          </p:cNvPr>
          <p:cNvSpPr txBox="1"/>
          <p:nvPr/>
        </p:nvSpPr>
        <p:spPr>
          <a:xfrm>
            <a:off x="212509" y="2119330"/>
            <a:ext cx="11597199" cy="37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US" sz="3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Traction: </a:t>
            </a:r>
            <a:r>
              <a:rPr lang="en-US" sz="30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Large, heavy boulders and rocks roll along the riverbed. This is more common in the upper course where the load is larger. </a:t>
            </a:r>
            <a:endParaRPr lang="en-US" sz="30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US" sz="3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Saltation: </a:t>
            </a:r>
            <a:r>
              <a:rPr lang="en-US" sz="30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Smaller pebbles bounce along the riverbed. Typically occurs upper – middle course where flow is faster. </a:t>
            </a:r>
            <a:endParaRPr lang="en-US" sz="30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US" sz="3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Suspension: </a:t>
            </a:r>
            <a:r>
              <a:rPr lang="en-US" sz="30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Light, fine sediment is suspended and carried in the water. Occurs at the mouth where the sediment is mostly silt.</a:t>
            </a: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US" sz="30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Solution: </a:t>
            </a:r>
            <a:r>
              <a:rPr lang="en-US" sz="300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Dissolved material is carried away. </a:t>
            </a:r>
          </a:p>
          <a:p>
            <a:pPr lvl="0">
              <a:spcBef>
                <a:spcPct val="0"/>
              </a:spcBef>
            </a:pPr>
            <a:endParaRPr lang="en-US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FBD115DE-0EC6-2A54-9317-DF14B6B60939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C5D85F0-397C-54FB-A9E6-914A8FFB7C6F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9B9408DE-B8B8-CE41-1125-2C3665A407AD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9" name="Picture 8" descr="A river with trees and rocks&#10;&#10;Description automatically generated">
            <a:extLst>
              <a:ext uri="{FF2B5EF4-FFF2-40B4-BE49-F238E27FC236}">
                <a16:creationId xmlns:a16="http://schemas.microsoft.com/office/drawing/2014/main" id="{C3F919B8-4885-3ED4-BF04-5272C7C56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95D25BA-2979-0B3C-0B4C-7EC44A8D9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5F30D237-82BB-300A-EF23-439C6B4D46E4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Four types of transportation: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14698-6D19-35C0-F09A-4DDDB15F9383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4248250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893B7-76FF-874C-D2EE-E7BA3F5EE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944E0DDA-5DD5-CA1E-DF82-0C3B5EFF5C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7BB182-B298-41FB-3DBC-F8186487709C}"/>
              </a:ext>
            </a:extLst>
          </p:cNvPr>
          <p:cNvSpPr txBox="1"/>
          <p:nvPr/>
        </p:nvSpPr>
        <p:spPr>
          <a:xfrm>
            <a:off x="118664" y="2065530"/>
            <a:ext cx="51108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Montserrat Classic Bold" panose="020B0604020202020204"/>
                <a:hlinkClick r:id="rId5"/>
              </a:rPr>
              <a:t>Watch this video </a:t>
            </a:r>
            <a:r>
              <a:rPr lang="en-GB" sz="3200" b="1">
                <a:latin typeface="Montserrat Classic Bold" panose="020B0604020202020204"/>
              </a:rPr>
              <a:t>which explains how the 4 types of transportation occur.</a:t>
            </a:r>
          </a:p>
          <a:p>
            <a:r>
              <a:rPr lang="en-GB" sz="3200" b="1">
                <a:latin typeface="Montserrat Classic Bold" panose="020B0604020202020204"/>
              </a:rPr>
              <a:t>Write down the key information about each process.</a:t>
            </a:r>
            <a:endParaRPr lang="en-GB" sz="3200">
              <a:latin typeface="Montserrat Classic Bold" panose="020B0604020202020204"/>
            </a:endParaRPr>
          </a:p>
        </p:txBody>
      </p:sp>
      <p:pic>
        <p:nvPicPr>
          <p:cNvPr id="6" name="Online Media 5" title="River transportation processes (EE)">
            <a:hlinkClick r:id="" action="ppaction://media"/>
            <a:extLst>
              <a:ext uri="{FF2B5EF4-FFF2-40B4-BE49-F238E27FC236}">
                <a16:creationId xmlns:a16="http://schemas.microsoft.com/office/drawing/2014/main" id="{5BD30BCA-377A-BF7A-5A69-EA14547CA4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231958" y="1632469"/>
            <a:ext cx="6957630" cy="5218223"/>
          </a:xfrm>
          <a:prstGeom prst="rect">
            <a:avLst/>
          </a:prstGeom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BDA6E749-4F2A-111A-6B74-0AB4F66C09D0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CF11000-8FB1-F912-EE94-8941E570BC70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0B1B96CB-A370-14A5-0786-BCF5DE51E14C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6" name="Picture 15" descr="A river with trees and rocks&#10;&#10;Description automatically generated">
            <a:extLst>
              <a:ext uri="{FF2B5EF4-FFF2-40B4-BE49-F238E27FC236}">
                <a16:creationId xmlns:a16="http://schemas.microsoft.com/office/drawing/2014/main" id="{299F7A50-8CE6-7308-252C-BC334E920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B6EB8AB-D0AF-9F87-AA6E-248133BA1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9A49DFF3-D236-FED2-6B50-8045D3146A51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Transportation: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80666-3555-418E-B261-CD4C26A5A0B0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256573210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D1F0B-E56D-08B8-2D3C-8EF639981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1A807DC0-1E24-B019-F60A-5A24FFD17D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iver with land and grass&#10;&#10;AI-generated content may be incorrect.">
            <a:extLst>
              <a:ext uri="{FF2B5EF4-FFF2-40B4-BE49-F238E27FC236}">
                <a16:creationId xmlns:a16="http://schemas.microsoft.com/office/drawing/2014/main" id="{5BAD6F56-996B-A877-2514-78101D25C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0" y="3424021"/>
            <a:ext cx="3942080" cy="2956561"/>
          </a:xfrm>
          <a:prstGeom prst="rect">
            <a:avLst/>
          </a:prstGeom>
        </p:spPr>
      </p:pic>
      <p:pic>
        <p:nvPicPr>
          <p:cNvPr id="6" name="Picture 5" descr="A lake surrounded by mountains&#10;&#10;AI-generated content may be incorrect.">
            <a:extLst>
              <a:ext uri="{FF2B5EF4-FFF2-40B4-BE49-F238E27FC236}">
                <a16:creationId xmlns:a16="http://schemas.microsoft.com/office/drawing/2014/main" id="{1FF58484-9B2A-179D-2E9F-48BC50362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0" y="3424022"/>
            <a:ext cx="3942080" cy="2956560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88CCACC1-640B-EEA0-76B5-F1BF45DE254C}"/>
              </a:ext>
            </a:extLst>
          </p:cNvPr>
          <p:cNvSpPr txBox="1"/>
          <p:nvPr/>
        </p:nvSpPr>
        <p:spPr>
          <a:xfrm>
            <a:off x="212509" y="1309378"/>
            <a:ext cx="6057281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0C1F9B-F207-6CAD-2223-F8C8B9D0E374}"/>
              </a:ext>
            </a:extLst>
          </p:cNvPr>
          <p:cNvSpPr txBox="1"/>
          <p:nvPr/>
        </p:nvSpPr>
        <p:spPr>
          <a:xfrm>
            <a:off x="212509" y="2119337"/>
            <a:ext cx="1205996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When the river loses energy, it slows down and drops the material it has been carrying. This is known as deposition. 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B701BE2-E9F0-A855-13D3-09AE20ADFD94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810C490-C47B-8036-B992-A05A1D3E2CD9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D3310E3B-7751-7BD4-B4F2-C1A3B1C6FD1C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1" name="Picture 10" descr="A river with trees and rocks&#10;&#10;Description automatically generated">
            <a:extLst>
              <a:ext uri="{FF2B5EF4-FFF2-40B4-BE49-F238E27FC236}">
                <a16:creationId xmlns:a16="http://schemas.microsoft.com/office/drawing/2014/main" id="{798CC460-586D-852A-414B-02AF3167A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9DD1208-2EC1-6EEE-285C-1990D0B3B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47542A1A-09BD-C634-B90F-C718721383E7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Deposition: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538BB-15BF-F90A-0724-3CB8503D686C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45986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F38340A5-BD97-4170-45AA-15FFCF7DF7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Box 9">
            <a:extLst>
              <a:ext uri="{FF2B5EF4-FFF2-40B4-BE49-F238E27FC236}">
                <a16:creationId xmlns:a16="http://schemas.microsoft.com/office/drawing/2014/main" id="{3AC01FC8-545E-96AD-B9A8-7093C8F42D29}"/>
              </a:ext>
            </a:extLst>
          </p:cNvPr>
          <p:cNvSpPr txBox="1"/>
          <p:nvPr/>
        </p:nvSpPr>
        <p:spPr>
          <a:xfrm>
            <a:off x="212509" y="2108697"/>
            <a:ext cx="12007330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fontAlgn="base"/>
            <a:r>
              <a:rPr lang="en-GB" sz="3200" b="1" i="0" dirty="0">
                <a:solidFill>
                  <a:srgbClr val="141414"/>
                </a:solidFill>
                <a:effectLst/>
                <a:latin typeface="Montserrat Classic Bold" panose="020B0604020202020204"/>
              </a:rPr>
              <a:t>A moving body of water that drains the land</a:t>
            </a:r>
            <a:r>
              <a:rPr lang="en-GB" sz="3200" b="0" i="0" dirty="0">
                <a:solidFill>
                  <a:srgbClr val="141414"/>
                </a:solidFill>
                <a:effectLst/>
                <a:latin typeface="Montserrat Classic Bold" panose="020B0604020202020204"/>
              </a:rPr>
              <a:t>. </a:t>
            </a:r>
            <a:r>
              <a:rPr lang="en-GB" sz="3200" b="1" i="0" dirty="0">
                <a:solidFill>
                  <a:srgbClr val="141414"/>
                </a:solidFill>
                <a:effectLst/>
                <a:latin typeface="Montserrat Classic Bold" panose="020B0604020202020204"/>
              </a:rPr>
              <a:t>A river flows from higher ground, (the source) into another body of water (the sea, lake or another river).</a:t>
            </a:r>
          </a:p>
          <a:p>
            <a:pPr algn="l" fontAlgn="base"/>
            <a:endParaRPr lang="en-GB" sz="3200" b="1" i="0" dirty="0">
              <a:solidFill>
                <a:srgbClr val="141414"/>
              </a:solidFill>
              <a:effectLst/>
              <a:latin typeface="Montserrat Classic Bold" panose="020B0604020202020204"/>
            </a:endParaRPr>
          </a:p>
          <a:p>
            <a:pPr algn="l" fontAlgn="base"/>
            <a:endParaRPr lang="en-GB" sz="3200" dirty="0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  <a:p>
            <a:pPr algn="l" fontAlgn="base"/>
            <a:endParaRPr lang="en-US" sz="4800" b="1" dirty="0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pic>
        <p:nvPicPr>
          <p:cNvPr id="10" name="Picture 9" descr="A waterfall in a rocky area&#10;&#10;Description automatically generated">
            <a:extLst>
              <a:ext uri="{FF2B5EF4-FFF2-40B4-BE49-F238E27FC236}">
                <a16:creationId xmlns:a16="http://schemas.microsoft.com/office/drawing/2014/main" id="{6C65FA73-5EC1-AD3A-EB12-AEFDFA672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" y="3928830"/>
            <a:ext cx="2724441" cy="1862182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1D3DA7E8-CFDE-B487-7E5C-94D30A55E02B}"/>
              </a:ext>
            </a:extLst>
          </p:cNvPr>
          <p:cNvSpPr txBox="1"/>
          <p:nvPr/>
        </p:nvSpPr>
        <p:spPr>
          <a:xfrm>
            <a:off x="212509" y="1084942"/>
            <a:ext cx="6057281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What is a river?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F84D8801-FA4A-E7EE-6917-5084477882BC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291224F-8003-B6FC-46EF-AA0EC1065B88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2AB84DB2-AD08-F29B-53F5-6227CDAD9692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6" name="Picture 15" descr="A river with trees and rocks&#10;&#10;Description automatically generated">
            <a:extLst>
              <a:ext uri="{FF2B5EF4-FFF2-40B4-BE49-F238E27FC236}">
                <a16:creationId xmlns:a16="http://schemas.microsoft.com/office/drawing/2014/main" id="{72A34F79-8CEE-FC98-DFE5-2ECB58D4A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9212C82-2088-2DB0-7B40-B22BD218B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F7FFBF-A20A-6126-C63B-A40937A3C43B}"/>
              </a:ext>
            </a:extLst>
          </p:cNvPr>
          <p:cNvSpPr txBox="1"/>
          <p:nvPr/>
        </p:nvSpPr>
        <p:spPr>
          <a:xfrm>
            <a:off x="1055093" y="5575309"/>
            <a:ext cx="18389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Montserrat Classic Bold" panose="020B0604020202020204"/>
              </a:rPr>
              <a:t>Image: The Flood Hub People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73C79-7BD7-1F25-B7D1-99DD2DC33BB9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09AA6-8475-C726-4830-77EC48369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2" b="17566"/>
          <a:stretch>
            <a:fillRect/>
          </a:stretch>
        </p:blipFill>
        <p:spPr>
          <a:xfrm>
            <a:off x="6010217" y="3928830"/>
            <a:ext cx="2151280" cy="18619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945677-FB51-E830-4153-25EA62059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196" y="3181296"/>
            <a:ext cx="1596043" cy="28374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B3BD78-7B34-A90E-822A-E88EC7CD92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r="9994"/>
          <a:stretch>
            <a:fillRect/>
          </a:stretch>
        </p:blipFill>
        <p:spPr>
          <a:xfrm>
            <a:off x="3014819" y="3920326"/>
            <a:ext cx="2724442" cy="18706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47623A-A068-8F8C-6306-15D8918099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6" t="42710"/>
          <a:stretch>
            <a:fillRect/>
          </a:stretch>
        </p:blipFill>
        <p:spPr>
          <a:xfrm>
            <a:off x="8432010" y="3920326"/>
            <a:ext cx="1772673" cy="187068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958D537-D97B-45E3-9B51-A5F736A6FDD9}"/>
              </a:ext>
            </a:extLst>
          </p:cNvPr>
          <p:cNvSpPr txBox="1"/>
          <p:nvPr/>
        </p:nvSpPr>
        <p:spPr>
          <a:xfrm>
            <a:off x="4009962" y="5580885"/>
            <a:ext cx="18389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Montserrat Classic Bold" panose="020B0604020202020204"/>
              </a:rPr>
              <a:t>Image: The Flood Hub People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FF3EBC-9E0B-D568-FD5E-2D98E053DB4E}"/>
              </a:ext>
            </a:extLst>
          </p:cNvPr>
          <p:cNvSpPr txBox="1"/>
          <p:nvPr/>
        </p:nvSpPr>
        <p:spPr>
          <a:xfrm>
            <a:off x="6457172" y="5575309"/>
            <a:ext cx="18389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Montserrat Classic Bold" panose="020B0604020202020204"/>
              </a:rPr>
              <a:t>Image: The Flood Hub People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6D0920-6FC0-872A-28A2-7FB548CE4E20}"/>
              </a:ext>
            </a:extLst>
          </p:cNvPr>
          <p:cNvSpPr txBox="1"/>
          <p:nvPr/>
        </p:nvSpPr>
        <p:spPr>
          <a:xfrm>
            <a:off x="8515470" y="5597940"/>
            <a:ext cx="18389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Montserrat Classic Bold" panose="020B0604020202020204"/>
              </a:rPr>
              <a:t>Image: The Flood Hub People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2D27E3-05F1-B812-B6E9-260FA6DDA9C6}"/>
              </a:ext>
            </a:extLst>
          </p:cNvPr>
          <p:cNvSpPr txBox="1"/>
          <p:nvPr/>
        </p:nvSpPr>
        <p:spPr>
          <a:xfrm>
            <a:off x="10380874" y="5793266"/>
            <a:ext cx="18389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Montserrat Classic Bold" panose="020B0604020202020204"/>
              </a:rPr>
              <a:t>Image: The Flood Hub People</a:t>
            </a:r>
          </a:p>
        </p:txBody>
      </p:sp>
    </p:spTree>
    <p:extLst>
      <p:ext uri="{BB962C8B-B14F-4D97-AF65-F5344CB8AC3E}">
        <p14:creationId xmlns:p14="http://schemas.microsoft.com/office/powerpoint/2010/main" val="1875470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47E07-5727-379B-4031-0AAC9884C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blue swirl&#10;&#10;Description automatically generated">
            <a:extLst>
              <a:ext uri="{FF2B5EF4-FFF2-40B4-BE49-F238E27FC236}">
                <a16:creationId xmlns:a16="http://schemas.microsoft.com/office/drawing/2014/main" id="{1F5CA364-0944-E735-0D90-BF0267384FE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" y="8998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7A26A-52D2-3028-BE20-D76758F3947A}"/>
              </a:ext>
            </a:extLst>
          </p:cNvPr>
          <p:cNvSpPr txBox="1">
            <a:spLocks/>
          </p:cNvSpPr>
          <p:nvPr/>
        </p:nvSpPr>
        <p:spPr>
          <a:xfrm>
            <a:off x="118665" y="2072105"/>
            <a:ext cx="4357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Montserrat Classic Bold" panose="020B0604020202020204"/>
                <a:hlinkClick r:id="rId4"/>
              </a:rPr>
              <a:t>Watch this video </a:t>
            </a:r>
            <a:r>
              <a:rPr lang="en-GB" sz="3200" b="1">
                <a:latin typeface="Montserrat Classic Bold" panose="020B0604020202020204"/>
              </a:rPr>
              <a:t>which explains the process of deposition. </a:t>
            </a:r>
          </a:p>
          <a:p>
            <a:r>
              <a:rPr lang="en-GB" sz="3200" b="1">
                <a:latin typeface="Montserrat Classic Bold" panose="020B0604020202020204"/>
              </a:rPr>
              <a:t>Make notes in your workbooks.</a:t>
            </a:r>
            <a:endParaRPr lang="en-GB" sz="3200">
              <a:latin typeface="Montserrat Classic Bold" panose="020B0604020202020204"/>
            </a:endParaRPr>
          </a:p>
        </p:txBody>
      </p:sp>
      <p:pic>
        <p:nvPicPr>
          <p:cNvPr id="12" name="Online Media 11" title="Deposition - rivers. The Geographer’s Dictionary. Powered by @GeographyHawks">
            <a:hlinkClick r:id="" action="ppaction://media"/>
            <a:extLst>
              <a:ext uri="{FF2B5EF4-FFF2-40B4-BE49-F238E27FC236}">
                <a16:creationId xmlns:a16="http://schemas.microsoft.com/office/drawing/2014/main" id="{12D23773-299C-A080-83B6-5386CC3617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476000" y="2451505"/>
            <a:ext cx="7733085" cy="43691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8FABD1F-7DC6-8184-07EE-416B6EB04369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E5928DA-8C8E-877D-DBEB-D753622789BF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68481980-2F6B-9CC3-16CD-EA79FC289462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0" name="Picture 9" descr="A river with trees and rocks&#10;&#10;Description automatically generated">
            <a:extLst>
              <a:ext uri="{FF2B5EF4-FFF2-40B4-BE49-F238E27FC236}">
                <a16:creationId xmlns:a16="http://schemas.microsoft.com/office/drawing/2014/main" id="{D2D7AD3E-87B1-CCDD-C893-097E408AF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8A2969B-3667-4C64-8850-BD4F1D50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328920C7-0731-1E64-BC62-F64D951B09AB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Deposition: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8ED286-6DDF-FCA8-7A01-D20E78DA0580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225281538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B7FDD-9064-1BCE-FC95-E0ECBB174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507A084C-3C27-01AB-F371-59B6F4A858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ideo The Flood Hub">
            <a:hlinkClick r:id="" action="ppaction://media"/>
            <a:extLst>
              <a:ext uri="{FF2B5EF4-FFF2-40B4-BE49-F238E27FC236}">
                <a16:creationId xmlns:a16="http://schemas.microsoft.com/office/drawing/2014/main" id="{EAB1B068-7105-7243-B793-89991CC41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9393" y="2439565"/>
            <a:ext cx="7843389" cy="4411907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113845F4-AC2C-2557-4B00-C05112B11F6F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5329F3A-4025-70B2-81EF-537621061172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02468208-A233-1605-9F17-DF232EE1DC13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5" name="Picture 14" descr="A river with trees and rocks&#10;&#10;Description automatically generated">
            <a:extLst>
              <a:ext uri="{FF2B5EF4-FFF2-40B4-BE49-F238E27FC236}">
                <a16:creationId xmlns:a16="http://schemas.microsoft.com/office/drawing/2014/main" id="{23114D41-9F71-F73B-FB12-81E743A19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6FC1D7-F449-1D01-4EDE-5B78A1BFC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B0A5283F-B678-A2D3-0139-B93739B3A732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River (fluvial) processes: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07C076-5BB6-622E-0602-A40FFA1E0B07}"/>
              </a:ext>
            </a:extLst>
          </p:cNvPr>
          <p:cNvSpPr txBox="1"/>
          <p:nvPr/>
        </p:nvSpPr>
        <p:spPr>
          <a:xfrm>
            <a:off x="212509" y="2119337"/>
            <a:ext cx="397766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3200" b="1">
                <a:latin typeface="Montserrat Classic Bold" panose="020B0604020202020204"/>
              </a:rPr>
              <a:t>Play the video to watch these processes in action</a:t>
            </a:r>
            <a:r>
              <a:rPr lang="en-GB" sz="3200" b="1">
                <a:solidFill>
                  <a:srgbClr val="000000"/>
                </a:solidFill>
                <a:latin typeface="Montserrat Classic Bold"/>
                <a:sym typeface="Montserrat Classic Bold"/>
              </a:rPr>
              <a:t>.</a:t>
            </a:r>
            <a:endParaRPr lang="en-GB" sz="3200">
              <a:latin typeface="Montserrat Classic Bold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3F5CCB-111C-D60B-8AFD-BA399D141A86}"/>
              </a:ext>
            </a:extLst>
          </p:cNvPr>
          <p:cNvSpPr txBox="1"/>
          <p:nvPr/>
        </p:nvSpPr>
        <p:spPr>
          <a:xfrm>
            <a:off x="10383748" y="6624543"/>
            <a:ext cx="176864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Video: The Flood Hub 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10C40-D663-7BD6-09E2-F15BF97BB9C3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41397106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40B0F-FA59-600E-C28C-01F03A481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3364E72C-03A3-FC03-0AA1-DB34B056A2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 descr="A river running through a grassy area&#10;&#10;AI-generated content may be incorrect.">
            <a:extLst>
              <a:ext uri="{FF2B5EF4-FFF2-40B4-BE49-F238E27FC236}">
                <a16:creationId xmlns:a16="http://schemas.microsoft.com/office/drawing/2014/main" id="{435419F4-1BAE-5576-E185-CD1201291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39" y="1592676"/>
            <a:ext cx="6754943" cy="506620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1818AB-67E0-B72B-5C3C-B704E4A26D44}"/>
              </a:ext>
            </a:extLst>
          </p:cNvPr>
          <p:cNvCxnSpPr>
            <a:cxnSpLocks/>
          </p:cNvCxnSpPr>
          <p:nvPr/>
        </p:nvCxnSpPr>
        <p:spPr>
          <a:xfrm>
            <a:off x="4997520" y="4540335"/>
            <a:ext cx="1745358" cy="189547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78B5C2-0E3E-93D0-19AD-16FBC2C1CAFD}"/>
              </a:ext>
            </a:extLst>
          </p:cNvPr>
          <p:cNvCxnSpPr>
            <a:cxnSpLocks/>
          </p:cNvCxnSpPr>
          <p:nvPr/>
        </p:nvCxnSpPr>
        <p:spPr>
          <a:xfrm>
            <a:off x="7298723" y="3311841"/>
            <a:ext cx="1562405" cy="326024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79C04A-1D12-EE80-B9D2-B1D9500B7872}"/>
              </a:ext>
            </a:extLst>
          </p:cNvPr>
          <p:cNvSpPr txBox="1"/>
          <p:nvPr/>
        </p:nvSpPr>
        <p:spPr>
          <a:xfrm>
            <a:off x="3421517" y="4237377"/>
            <a:ext cx="188357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Montserrat Classic Bold" panose="020B0604020202020204"/>
              </a:rPr>
              <a:t>Deposition</a:t>
            </a:r>
            <a:endParaRPr lang="en-GB" sz="3200">
              <a:solidFill>
                <a:schemeClr val="bg1"/>
              </a:solidFill>
              <a:latin typeface="Montserrat Classic Bold" panose="020B060402020202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5910C9-4906-2227-3782-AC36DF54B91A}"/>
              </a:ext>
            </a:extLst>
          </p:cNvPr>
          <p:cNvSpPr txBox="1"/>
          <p:nvPr/>
        </p:nvSpPr>
        <p:spPr>
          <a:xfrm>
            <a:off x="6164098" y="3067530"/>
            <a:ext cx="140334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Montserrat Classic Bold" panose="020B0604020202020204"/>
              </a:rPr>
              <a:t>Erosion</a:t>
            </a:r>
            <a:endParaRPr lang="en-GB" sz="3200">
              <a:solidFill>
                <a:schemeClr val="bg1"/>
              </a:solidFill>
              <a:latin typeface="Montserrat Classic Bold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DD285-93A2-0240-21C9-B4CAA9E87E83}"/>
              </a:ext>
            </a:extLst>
          </p:cNvPr>
          <p:cNvSpPr txBox="1"/>
          <p:nvPr/>
        </p:nvSpPr>
        <p:spPr>
          <a:xfrm>
            <a:off x="7751859" y="4585323"/>
            <a:ext cx="240113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Montserrat Classic Bold" panose="020B0604020202020204"/>
              </a:rPr>
              <a:t>Transportation</a:t>
            </a:r>
            <a:endParaRPr lang="en-GB" sz="3200">
              <a:solidFill>
                <a:schemeClr val="bg1"/>
              </a:solidFill>
              <a:latin typeface="Montserrat Classic Bold" panose="020B0604020202020204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BBD14F8-155A-DE37-DAF7-27AD8B962108}"/>
              </a:ext>
            </a:extLst>
          </p:cNvPr>
          <p:cNvCxnSpPr>
            <a:cxnSpLocks/>
          </p:cNvCxnSpPr>
          <p:nvPr/>
        </p:nvCxnSpPr>
        <p:spPr>
          <a:xfrm flipH="1">
            <a:off x="7008324" y="4948442"/>
            <a:ext cx="844482" cy="461665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4">
            <a:extLst>
              <a:ext uri="{FF2B5EF4-FFF2-40B4-BE49-F238E27FC236}">
                <a16:creationId xmlns:a16="http://schemas.microsoft.com/office/drawing/2014/main" id="{88A1A8DE-FA8E-D98A-FC84-BFE47EFA179F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F4F8CB4-5227-1DB8-B9EE-AE51F78B8F83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B451F0C5-403E-4F9A-7762-A830D02EADF1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9" name="Picture 18" descr="A river with trees and rocks&#10;&#10;Description automatically generated">
            <a:extLst>
              <a:ext uri="{FF2B5EF4-FFF2-40B4-BE49-F238E27FC236}">
                <a16:creationId xmlns:a16="http://schemas.microsoft.com/office/drawing/2014/main" id="{F8C46EE1-6653-FD6A-8581-4C3099B8A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2C991534-EA1E-CFE4-BBA9-7995ABCB0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F9A319C2-14CD-219F-9C20-1626708C9255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Quick question: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78D3D1-5F8E-4582-DF82-731962C90F9D}"/>
              </a:ext>
            </a:extLst>
          </p:cNvPr>
          <p:cNvSpPr txBox="1"/>
          <p:nvPr/>
        </p:nvSpPr>
        <p:spPr>
          <a:xfrm>
            <a:off x="212509" y="2119337"/>
            <a:ext cx="395072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3200" b="1">
                <a:latin typeface="Montserrat Classic Bold" panose="020B0604020202020204"/>
              </a:rPr>
              <a:t>What processes are the arrows highlighting? </a:t>
            </a:r>
          </a:p>
          <a:p>
            <a:r>
              <a:rPr lang="en-GB" sz="3200" b="1">
                <a:latin typeface="Montserrat Classic Bold" panose="020B0604020202020204"/>
              </a:rPr>
              <a:t>(1 mark)</a:t>
            </a:r>
            <a:endParaRPr lang="en-GB" sz="3200">
              <a:latin typeface="Montserrat Classic Bold" panose="020B0604020202020204"/>
            </a:endParaRPr>
          </a:p>
          <a:p>
            <a:pPr fontAlgn="base"/>
            <a:endParaRPr lang="en-GB" sz="3200">
              <a:latin typeface="Montserrat Classic Bold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A76AA-515B-C27C-9782-4F35B781B1E7}"/>
              </a:ext>
            </a:extLst>
          </p:cNvPr>
          <p:cNvSpPr txBox="1"/>
          <p:nvPr/>
        </p:nvSpPr>
        <p:spPr>
          <a:xfrm>
            <a:off x="9358352" y="6596627"/>
            <a:ext cx="19848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Image: The Flood Hub 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A076B8-1226-46A4-ACD3-5FCE7FFC9615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73290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C07EA-7F00-CDE7-1745-F7624778B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99D70FF1-EF98-9F9D-B8F2-F0AC309FD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9F47B50D-93FE-FE55-CD83-4B2E3564BDFD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5A24A727-1EFA-41A8-428A-ED93CA615307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9079882C-2751-6B41-6064-4A4B83D1D6DC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3" name="Picture 12" descr="A river with trees and rocks&#10;&#10;Description automatically generated">
            <a:extLst>
              <a:ext uri="{FF2B5EF4-FFF2-40B4-BE49-F238E27FC236}">
                <a16:creationId xmlns:a16="http://schemas.microsoft.com/office/drawing/2014/main" id="{D1C8B57B-902D-083E-A4F0-1BE76BE91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FE4BD34-0BC0-B023-597D-2D8820B30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2E88DB5-A697-C0DA-8766-303E630839BE}"/>
              </a:ext>
            </a:extLst>
          </p:cNvPr>
          <p:cNvSpPr txBox="1"/>
          <p:nvPr/>
        </p:nvSpPr>
        <p:spPr>
          <a:xfrm>
            <a:off x="212508" y="1089094"/>
            <a:ext cx="11688979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Practice questions / Homework: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84D397-C9DE-508B-45AD-7C231DEA3917}"/>
              </a:ext>
            </a:extLst>
          </p:cNvPr>
          <p:cNvSpPr txBox="1"/>
          <p:nvPr/>
        </p:nvSpPr>
        <p:spPr>
          <a:xfrm>
            <a:off x="212509" y="2119337"/>
            <a:ext cx="12059962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en-GB" sz="3200" b="1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Name the process of transportation which involves small pebbles bouncing along the riverbed. (1 mark)</a:t>
            </a:r>
            <a:endParaRPr lang="en-GB" sz="3200" b="1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</a:endParaRPr>
          </a:p>
          <a:p>
            <a:pPr marL="457200" indent="-457200" fontAlgn="base">
              <a:buFont typeface="+mj-lt"/>
              <a:buAutoNum type="arabicPeriod"/>
            </a:pPr>
            <a:endParaRPr lang="en-GB" sz="3200" b="1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  <a:p>
            <a:pPr marL="457200" indent="-457200" fontAlgn="base">
              <a:buFont typeface="+mj-lt"/>
              <a:buAutoNum type="arabicPeriod"/>
            </a:pPr>
            <a:r>
              <a:rPr lang="en-GB" sz="3200" b="1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State one mass movement process. (1 mark)</a:t>
            </a:r>
            <a:endParaRPr lang="en-GB" sz="3200" b="1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</a:endParaRPr>
          </a:p>
          <a:p>
            <a:pPr marL="457200" indent="-457200" fontAlgn="base">
              <a:buFont typeface="+mj-lt"/>
              <a:buAutoNum type="arabicPeriod"/>
            </a:pPr>
            <a:endParaRPr lang="en-GB" sz="3200" b="1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  <a:p>
            <a:pPr marL="457200" indent="-457200" fontAlgn="base">
              <a:buFont typeface="+mj-lt"/>
              <a:buAutoNum type="arabicPeriod"/>
            </a:pPr>
            <a:r>
              <a:rPr lang="en-GB" sz="3200" b="1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Explain why deposition occurs in a river channel? (3 mark)</a:t>
            </a:r>
            <a:endParaRPr lang="en-GB" sz="3200" b="1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</a:endParaRPr>
          </a:p>
          <a:p>
            <a:pPr marL="457200" indent="-457200" fontAlgn="base">
              <a:buFont typeface="+mj-lt"/>
              <a:buAutoNum type="arabicPeriod"/>
            </a:pPr>
            <a:endParaRPr lang="en-GB" sz="3200" b="1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  <a:sym typeface="Montserrat Classic Bold"/>
            </a:endParaRPr>
          </a:p>
          <a:p>
            <a:pPr marL="457200" indent="-457200" fontAlgn="base">
              <a:buFont typeface="+mj-lt"/>
              <a:buAutoNum type="arabicPeriod"/>
            </a:pPr>
            <a:r>
              <a:rPr lang="en-GB" sz="3200" b="1">
                <a:solidFill>
                  <a:srgbClr val="141414"/>
                </a:solidFill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Explain how different types of erosion change a river                   channel. (4 marks). </a:t>
            </a:r>
            <a:endParaRPr lang="en-GB" sz="3200" b="1">
              <a:solidFill>
                <a:srgbClr val="141414"/>
              </a:solidFill>
              <a:latin typeface="Montserrat Classic Bold" panose="020B0604020202020204"/>
              <a:ea typeface="Montserrat Classic Bold" panose="020B0604020202020204"/>
              <a:cs typeface="Montserrat Classic Bold" panose="020B0604020202020204"/>
            </a:endParaRPr>
          </a:p>
          <a:p>
            <a:pPr fontAlgn="base"/>
            <a:endParaRPr lang="en-GB" sz="3200" b="1">
              <a:solidFill>
                <a:srgbClr val="000000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F4186F-C140-2553-03B3-6ABA6E96E251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3892551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2E5AA-A5A3-BB3A-45E2-95994FE64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18CCE31-58A5-5DAB-830C-7B996F9F3E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3" b="27363"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04AA3C-F9C9-2EAC-B1AE-1DEE90AEEE9A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B723AD-905C-D671-F90C-02ED99726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t="16308" r="837" b="17666"/>
          <a:stretch>
            <a:fillRect/>
          </a:stretch>
        </p:blipFill>
        <p:spPr>
          <a:xfrm>
            <a:off x="9490509" y="5867364"/>
            <a:ext cx="2592496" cy="980385"/>
          </a:xfrm>
          <a:prstGeom prst="rect">
            <a:avLst/>
          </a:prstGeom>
        </p:spPr>
      </p:pic>
      <p:sp>
        <p:nvSpPr>
          <p:cNvPr id="24" name="TextBox 9">
            <a:extLst>
              <a:ext uri="{FF2B5EF4-FFF2-40B4-BE49-F238E27FC236}">
                <a16:creationId xmlns:a16="http://schemas.microsoft.com/office/drawing/2014/main" id="{B473D24F-EF65-C5A4-E735-863D6F03E164}"/>
              </a:ext>
            </a:extLst>
          </p:cNvPr>
          <p:cNvSpPr txBox="1"/>
          <p:nvPr/>
        </p:nvSpPr>
        <p:spPr>
          <a:xfrm>
            <a:off x="1191080" y="1813748"/>
            <a:ext cx="980984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These lessons have been produced by </a:t>
            </a:r>
          </a:p>
          <a:p>
            <a:pPr algn="ctr">
              <a:spcBef>
                <a:spcPct val="0"/>
              </a:spcBef>
            </a:pPr>
            <a:r>
              <a:rPr lang="en-US" sz="4400" b="1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Flood Hub People</a:t>
            </a:r>
            <a:r>
              <a:rPr lang="en-US" sz="4400" b="1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4400" b="1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for The Flood Hub.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FBC9519-C557-5A8A-4539-0345CAB5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6" y="4767191"/>
            <a:ext cx="1894684" cy="18834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5C922CB-E922-37CC-8D1A-6859F8074948}"/>
              </a:ext>
            </a:extLst>
          </p:cNvPr>
          <p:cNvSpPr txBox="1"/>
          <p:nvPr/>
        </p:nvSpPr>
        <p:spPr>
          <a:xfrm>
            <a:off x="1812945" y="3482604"/>
            <a:ext cx="88614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Scan the QR code to access our learning section. </a:t>
            </a:r>
          </a:p>
          <a:p>
            <a:pPr algn="ctr">
              <a:spcBef>
                <a:spcPct val="0"/>
              </a:spcBef>
            </a:pPr>
            <a:r>
              <a:rPr lang="en-US" sz="3200" b="1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Or visit here: </a:t>
            </a:r>
            <a:r>
              <a:rPr lang="en-US" sz="3200" b="1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https://thefloodhub.co.uk/learning/</a:t>
            </a:r>
            <a:r>
              <a:rPr lang="en-US" sz="3200" b="1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 </a:t>
            </a:r>
          </a:p>
        </p:txBody>
      </p:sp>
      <p:grpSp>
        <p:nvGrpSpPr>
          <p:cNvPr id="31" name="Group 4">
            <a:extLst>
              <a:ext uri="{FF2B5EF4-FFF2-40B4-BE49-F238E27FC236}">
                <a16:creationId xmlns:a16="http://schemas.microsoft.com/office/drawing/2014/main" id="{E79C6285-C4CB-5715-27E4-C7A91509833E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F69910B4-82D8-7F4C-ACB5-9B73B789AA31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6">
              <a:extLst>
                <a:ext uri="{FF2B5EF4-FFF2-40B4-BE49-F238E27FC236}">
                  <a16:creationId xmlns:a16="http://schemas.microsoft.com/office/drawing/2014/main" id="{FD192AF5-4444-D305-8EA9-7C22DEC5FB14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34" name="Picture 33" descr="A river with trees and rocks&#10;&#10;Description automatically generated">
            <a:extLst>
              <a:ext uri="{FF2B5EF4-FFF2-40B4-BE49-F238E27FC236}">
                <a16:creationId xmlns:a16="http://schemas.microsoft.com/office/drawing/2014/main" id="{32722807-5326-3B71-6B48-B0C8A64DF8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2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AB123-E721-B484-94D1-FD3D32C78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3AB69669-C4EC-A4F4-DE22-54A308A98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2379E3-E55E-050A-77B2-ABB28DCF846D}"/>
              </a:ext>
            </a:extLst>
          </p:cNvPr>
          <p:cNvSpPr txBox="1"/>
          <p:nvPr/>
        </p:nvSpPr>
        <p:spPr>
          <a:xfrm>
            <a:off x="862827" y="2788753"/>
            <a:ext cx="994657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Source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2DD0BE-923A-A5F2-D8D8-4B3CD5C4B4B8}"/>
              </a:ext>
            </a:extLst>
          </p:cNvPr>
          <p:cNvSpPr txBox="1"/>
          <p:nvPr/>
        </p:nvSpPr>
        <p:spPr>
          <a:xfrm>
            <a:off x="862827" y="3416156"/>
            <a:ext cx="914934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Mouth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02528E-6FB8-DB72-2CDA-FF0137FB97A7}"/>
              </a:ext>
            </a:extLst>
          </p:cNvPr>
          <p:cNvSpPr txBox="1"/>
          <p:nvPr/>
        </p:nvSpPr>
        <p:spPr>
          <a:xfrm>
            <a:off x="862827" y="4019159"/>
            <a:ext cx="1194576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Tributary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CF2D44-9C9D-00F9-D509-77FBA59CF3B3}"/>
              </a:ext>
            </a:extLst>
          </p:cNvPr>
          <p:cNvSpPr txBox="1"/>
          <p:nvPr/>
        </p:nvSpPr>
        <p:spPr>
          <a:xfrm>
            <a:off x="862827" y="4633903"/>
            <a:ext cx="1471302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Confluence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0EF5D5-315C-5CC1-36DB-92EBF2349034}"/>
              </a:ext>
            </a:extLst>
          </p:cNvPr>
          <p:cNvSpPr txBox="1"/>
          <p:nvPr/>
        </p:nvSpPr>
        <p:spPr>
          <a:xfrm>
            <a:off x="862827" y="5248647"/>
            <a:ext cx="1194576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Channel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775F64-5809-D580-2BC6-B5E1D0F1C787}"/>
              </a:ext>
            </a:extLst>
          </p:cNvPr>
          <p:cNvSpPr txBox="1"/>
          <p:nvPr/>
        </p:nvSpPr>
        <p:spPr>
          <a:xfrm>
            <a:off x="862828" y="5863391"/>
            <a:ext cx="1471301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Watershed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6186B3-E887-61CB-5050-AE1CAF072C0A}"/>
              </a:ext>
            </a:extLst>
          </p:cNvPr>
          <p:cNvSpPr txBox="1"/>
          <p:nvPr/>
        </p:nvSpPr>
        <p:spPr>
          <a:xfrm>
            <a:off x="3798846" y="5248647"/>
            <a:ext cx="3696834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 </a:t>
            </a:r>
            <a:r>
              <a:rPr lang="en-GB" sz="2000" i="0">
                <a:solidFill>
                  <a:srgbClr val="141414"/>
                </a:solidFill>
                <a:effectLst/>
                <a:latin typeface="Montserrat Classic Bold" panose="020B0604020202020204"/>
              </a:rPr>
              <a:t>The point where a river begins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1BDFCD-6DB4-2F6A-D09E-0D62C75D1EC9}"/>
              </a:ext>
            </a:extLst>
          </p:cNvPr>
          <p:cNvSpPr txBox="1"/>
          <p:nvPr/>
        </p:nvSpPr>
        <p:spPr>
          <a:xfrm>
            <a:off x="3789278" y="4647084"/>
            <a:ext cx="4723071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 </a:t>
            </a:r>
            <a:r>
              <a:rPr lang="en-GB" sz="2000">
                <a:solidFill>
                  <a:srgbClr val="141414"/>
                </a:solidFill>
                <a:latin typeface="Montserrat Classic Bold" panose="020B0604020202020204"/>
              </a:rPr>
              <a:t>The point where the river meets the sea</a:t>
            </a:r>
            <a:r>
              <a:rPr lang="en-GB" sz="2000" i="0">
                <a:solidFill>
                  <a:srgbClr val="141414"/>
                </a:solidFill>
                <a:effectLst/>
                <a:latin typeface="Montserrat Classic Bold" panose="020B0604020202020204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8E29F6-CCAE-2C97-BC75-119FB4FB346B}"/>
              </a:ext>
            </a:extLst>
          </p:cNvPr>
          <p:cNvSpPr txBox="1"/>
          <p:nvPr/>
        </p:nvSpPr>
        <p:spPr>
          <a:xfrm>
            <a:off x="3781585" y="4013585"/>
            <a:ext cx="4730764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 </a:t>
            </a:r>
            <a:r>
              <a:rPr lang="en-GB" sz="2000">
                <a:solidFill>
                  <a:srgbClr val="141414"/>
                </a:solidFill>
                <a:latin typeface="Montserrat Classic Bold" panose="020B0604020202020204"/>
              </a:rPr>
              <a:t>The main path which a river flows along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0CBFD7-D24C-79C8-7146-78280E84D7D5}"/>
              </a:ext>
            </a:extLst>
          </p:cNvPr>
          <p:cNvSpPr txBox="1"/>
          <p:nvPr/>
        </p:nvSpPr>
        <p:spPr>
          <a:xfrm>
            <a:off x="3798846" y="3416156"/>
            <a:ext cx="5140624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141414"/>
                </a:solidFill>
                <a:latin typeface="Montserrat Classic Bold" panose="020B0604020202020204"/>
              </a:rPr>
              <a:t>The point at which two, or more, rivers meet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E06D04-AF64-0F68-2F24-55CD79EEE608}"/>
              </a:ext>
            </a:extLst>
          </p:cNvPr>
          <p:cNvSpPr txBox="1"/>
          <p:nvPr/>
        </p:nvSpPr>
        <p:spPr>
          <a:xfrm>
            <a:off x="3781585" y="2767821"/>
            <a:ext cx="6379089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ontserrat Classic Bold" panose="020B0604020202020204"/>
              </a:rPr>
              <a:t> </a:t>
            </a:r>
            <a:r>
              <a:rPr lang="en-GB" sz="2000" dirty="0">
                <a:solidFill>
                  <a:srgbClr val="141414"/>
                </a:solidFill>
                <a:latin typeface="Montserrat Classic Bold" panose="020B0604020202020204"/>
              </a:rPr>
              <a:t>The area of high land forming the edge of a river basin</a:t>
            </a:r>
            <a:endParaRPr lang="en-GB" sz="2000" dirty="0">
              <a:latin typeface="Montserrat Classic Bold" panose="020B060402020202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E927E3-F888-1C88-A14A-DCBC46D95D41}"/>
              </a:ext>
            </a:extLst>
          </p:cNvPr>
          <p:cNvSpPr txBox="1"/>
          <p:nvPr/>
        </p:nvSpPr>
        <p:spPr>
          <a:xfrm>
            <a:off x="3798846" y="5867472"/>
            <a:ext cx="6018929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 </a:t>
            </a:r>
            <a:r>
              <a:rPr lang="en-GB" sz="2000" i="0">
                <a:solidFill>
                  <a:srgbClr val="141414"/>
                </a:solidFill>
                <a:effectLst/>
                <a:latin typeface="Montserrat Classic Bold" panose="020B0604020202020204"/>
              </a:rPr>
              <a:t>A smaller watercourse which flows into a larger one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B555EAFC-BADF-8125-A994-AC8E1FDE6684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94CC401E-E914-A155-622A-0679701D2354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A12FAF27-0ACF-7E72-74EC-BC7DEAD33EF6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1" name="Picture 10" descr="A river with trees and rocks&#10;&#10;Description automatically generated">
            <a:extLst>
              <a:ext uri="{FF2B5EF4-FFF2-40B4-BE49-F238E27FC236}">
                <a16:creationId xmlns:a16="http://schemas.microsoft.com/office/drawing/2014/main" id="{3FB2C809-7A67-1C98-D9ED-9FFB598A9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78B50C5-012B-5AE5-744B-65D72A0C7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F09B0DC5-AC73-58B0-4FF5-6F0B1EFDFFCE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River components: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6E6152-1492-EA4A-2C9E-184D57F50157}"/>
              </a:ext>
            </a:extLst>
          </p:cNvPr>
          <p:cNvSpPr txBox="1"/>
          <p:nvPr/>
        </p:nvSpPr>
        <p:spPr>
          <a:xfrm>
            <a:off x="212510" y="2116216"/>
            <a:ext cx="113919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3200" b="1" dirty="0"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Exercise 1: Can you correctly match the component to its definition. </a:t>
            </a:r>
            <a:endParaRPr lang="en-US" sz="4800" b="1" dirty="0"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D21241-0050-7FC1-0FA2-E04F57585D8A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2295023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00973-9CA2-548E-3E0A-E6D623C5F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3044E520-88FB-27EE-C324-12155ECD1B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6E6FC0-1DB8-2521-1FDE-0C35653FCF94}"/>
              </a:ext>
            </a:extLst>
          </p:cNvPr>
          <p:cNvSpPr txBox="1"/>
          <p:nvPr/>
        </p:nvSpPr>
        <p:spPr>
          <a:xfrm>
            <a:off x="862827" y="2788753"/>
            <a:ext cx="994657" cy="400110"/>
          </a:xfrm>
          <a:prstGeom prst="rect">
            <a:avLst/>
          </a:prstGeom>
          <a:noFill/>
          <a:ln w="57150">
            <a:solidFill>
              <a:srgbClr val="99FF33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Source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2742D3-DF8B-1B4B-DA78-BFCE5BAB0B8E}"/>
              </a:ext>
            </a:extLst>
          </p:cNvPr>
          <p:cNvSpPr txBox="1"/>
          <p:nvPr/>
        </p:nvSpPr>
        <p:spPr>
          <a:xfrm>
            <a:off x="862827" y="3416156"/>
            <a:ext cx="914934" cy="400110"/>
          </a:xfrm>
          <a:prstGeom prst="rect">
            <a:avLst/>
          </a:prstGeom>
          <a:noFill/>
          <a:ln w="57150">
            <a:solidFill>
              <a:srgbClr val="A5D9F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ontserrat Classic Bold" panose="020B0604020202020204"/>
              </a:rPr>
              <a:t>Mouth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2E3568-B117-CA9A-CAF8-365CD776D23F}"/>
              </a:ext>
            </a:extLst>
          </p:cNvPr>
          <p:cNvSpPr txBox="1"/>
          <p:nvPr/>
        </p:nvSpPr>
        <p:spPr>
          <a:xfrm>
            <a:off x="862827" y="4019159"/>
            <a:ext cx="1194576" cy="400110"/>
          </a:xfrm>
          <a:prstGeom prst="rect">
            <a:avLst/>
          </a:prstGeom>
          <a:noFill/>
          <a:ln w="5715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Tributary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1B43C7-4319-1F53-9C15-438647D317F7}"/>
              </a:ext>
            </a:extLst>
          </p:cNvPr>
          <p:cNvSpPr txBox="1"/>
          <p:nvPr/>
        </p:nvSpPr>
        <p:spPr>
          <a:xfrm>
            <a:off x="862827" y="4633903"/>
            <a:ext cx="1471302" cy="400110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Confluence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72BEBD-760E-6CB9-E848-77B0139C62EC}"/>
              </a:ext>
            </a:extLst>
          </p:cNvPr>
          <p:cNvSpPr txBox="1"/>
          <p:nvPr/>
        </p:nvSpPr>
        <p:spPr>
          <a:xfrm>
            <a:off x="862827" y="5248647"/>
            <a:ext cx="1194576" cy="400110"/>
          </a:xfrm>
          <a:prstGeom prst="rect">
            <a:avLst/>
          </a:prstGeom>
          <a:noFill/>
          <a:ln w="57150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Channel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D6D9B74-C5FB-6B58-BCA9-EDD2E53EA9A7}"/>
              </a:ext>
            </a:extLst>
          </p:cNvPr>
          <p:cNvSpPr txBox="1"/>
          <p:nvPr/>
        </p:nvSpPr>
        <p:spPr>
          <a:xfrm>
            <a:off x="862828" y="5863391"/>
            <a:ext cx="1471301" cy="400110"/>
          </a:xfrm>
          <a:prstGeom prst="rect">
            <a:avLst/>
          </a:prstGeom>
          <a:noFill/>
          <a:ln w="57150">
            <a:solidFill>
              <a:srgbClr val="FF4B4B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Watershed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053399-D510-528C-0EED-11ED27DF18E7}"/>
              </a:ext>
            </a:extLst>
          </p:cNvPr>
          <p:cNvSpPr txBox="1"/>
          <p:nvPr/>
        </p:nvSpPr>
        <p:spPr>
          <a:xfrm>
            <a:off x="3798846" y="5248647"/>
            <a:ext cx="3696834" cy="400110"/>
          </a:xfrm>
          <a:prstGeom prst="rect">
            <a:avLst/>
          </a:prstGeom>
          <a:noFill/>
          <a:ln w="57150">
            <a:solidFill>
              <a:srgbClr val="99FF33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 </a:t>
            </a:r>
            <a:r>
              <a:rPr lang="en-GB" sz="2000" i="0">
                <a:solidFill>
                  <a:srgbClr val="141414"/>
                </a:solidFill>
                <a:effectLst/>
                <a:latin typeface="Montserrat Classic Bold" panose="020B0604020202020204"/>
              </a:rPr>
              <a:t>The point where a river begins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8384BD-F330-437D-1371-E7AEA3B0E564}"/>
              </a:ext>
            </a:extLst>
          </p:cNvPr>
          <p:cNvSpPr txBox="1"/>
          <p:nvPr/>
        </p:nvSpPr>
        <p:spPr>
          <a:xfrm>
            <a:off x="3789278" y="4647084"/>
            <a:ext cx="4723071" cy="400110"/>
          </a:xfrm>
          <a:prstGeom prst="rect">
            <a:avLst/>
          </a:prstGeom>
          <a:noFill/>
          <a:ln w="57150">
            <a:solidFill>
              <a:srgbClr val="A5D9F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 </a:t>
            </a:r>
            <a:r>
              <a:rPr lang="en-GB" sz="2000">
                <a:solidFill>
                  <a:srgbClr val="141414"/>
                </a:solidFill>
                <a:latin typeface="Montserrat Classic Bold" panose="020B0604020202020204"/>
              </a:rPr>
              <a:t>The point where the river meets the sea</a:t>
            </a:r>
            <a:r>
              <a:rPr lang="en-GB" sz="2000" i="0">
                <a:solidFill>
                  <a:srgbClr val="141414"/>
                </a:solidFill>
                <a:effectLst/>
                <a:latin typeface="Montserrat Classic Bold" panose="020B0604020202020204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67D8A2-ED14-CF76-BB4D-920CC6245C53}"/>
              </a:ext>
            </a:extLst>
          </p:cNvPr>
          <p:cNvSpPr txBox="1"/>
          <p:nvPr/>
        </p:nvSpPr>
        <p:spPr>
          <a:xfrm>
            <a:off x="3781585" y="4013585"/>
            <a:ext cx="4730764" cy="400110"/>
          </a:xfrm>
          <a:prstGeom prst="rect">
            <a:avLst/>
          </a:prstGeom>
          <a:noFill/>
          <a:ln w="57150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 </a:t>
            </a:r>
            <a:r>
              <a:rPr lang="en-GB" sz="2000">
                <a:solidFill>
                  <a:srgbClr val="141414"/>
                </a:solidFill>
                <a:latin typeface="Montserrat Classic Bold" panose="020B0604020202020204"/>
              </a:rPr>
              <a:t>The main path which a river flows along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27E3A0A-49F3-6A9D-0228-C37F8E5452E1}"/>
              </a:ext>
            </a:extLst>
          </p:cNvPr>
          <p:cNvSpPr txBox="1"/>
          <p:nvPr/>
        </p:nvSpPr>
        <p:spPr>
          <a:xfrm>
            <a:off x="3798846" y="3416156"/>
            <a:ext cx="5140624" cy="400110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141414"/>
                </a:solidFill>
                <a:latin typeface="Montserrat Classic Bold" panose="020B0604020202020204"/>
              </a:rPr>
              <a:t>The point at which two, or more, rivers meet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9F926B-B639-8819-93B3-DEB50497691F}"/>
              </a:ext>
            </a:extLst>
          </p:cNvPr>
          <p:cNvSpPr txBox="1"/>
          <p:nvPr/>
        </p:nvSpPr>
        <p:spPr>
          <a:xfrm>
            <a:off x="3781585" y="2767821"/>
            <a:ext cx="6379089" cy="400110"/>
          </a:xfrm>
          <a:prstGeom prst="rect">
            <a:avLst/>
          </a:prstGeom>
          <a:noFill/>
          <a:ln w="57150">
            <a:solidFill>
              <a:srgbClr val="FF4B4B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Montserrat Classic Bold" panose="020B0604020202020204"/>
              </a:rPr>
              <a:t> </a:t>
            </a:r>
            <a:r>
              <a:rPr lang="en-GB" sz="2000" dirty="0">
                <a:solidFill>
                  <a:srgbClr val="141414"/>
                </a:solidFill>
                <a:latin typeface="Montserrat Classic Bold" panose="020B0604020202020204"/>
              </a:rPr>
              <a:t>The area of high land forming the edge of a river basin</a:t>
            </a:r>
            <a:endParaRPr lang="en-GB" sz="2000" dirty="0">
              <a:latin typeface="Montserrat Classic Bold" panose="020B060402020202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36210C9-84E8-5AD4-D5EE-63FBD9213BC7}"/>
              </a:ext>
            </a:extLst>
          </p:cNvPr>
          <p:cNvSpPr txBox="1"/>
          <p:nvPr/>
        </p:nvSpPr>
        <p:spPr>
          <a:xfrm>
            <a:off x="3798846" y="5867472"/>
            <a:ext cx="6018929" cy="400110"/>
          </a:xfrm>
          <a:prstGeom prst="rect">
            <a:avLst/>
          </a:prstGeom>
          <a:noFill/>
          <a:ln w="5715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>
                <a:latin typeface="Montserrat Classic Bold" panose="020B0604020202020204"/>
              </a:rPr>
              <a:t> </a:t>
            </a:r>
            <a:r>
              <a:rPr lang="en-GB" sz="2000" i="0">
                <a:solidFill>
                  <a:srgbClr val="141414"/>
                </a:solidFill>
                <a:effectLst/>
                <a:latin typeface="Montserrat Classic Bold" panose="020B0604020202020204"/>
              </a:rPr>
              <a:t>A smaller watercourse which flows into a larger one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8355D729-252B-9C33-1622-1F0C878294F6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0353802-EC52-33F8-E8CB-3C8F7A241066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7E93EB66-D1EA-546A-B4F9-166D540C15A3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1" name="Picture 10" descr="A river with trees and rocks&#10;&#10;Description automatically generated">
            <a:extLst>
              <a:ext uri="{FF2B5EF4-FFF2-40B4-BE49-F238E27FC236}">
                <a16:creationId xmlns:a16="http://schemas.microsoft.com/office/drawing/2014/main" id="{725887BE-E611-34C9-79BB-6A66493D8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8679D6F-91E6-8466-6BBB-34F53FD2B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AFEFCDB-D627-B348-C9A4-C13EA5028FE0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River components: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EBCFAB-719B-E158-EB73-2D7BFF181CD9}"/>
              </a:ext>
            </a:extLst>
          </p:cNvPr>
          <p:cNvSpPr txBox="1"/>
          <p:nvPr/>
        </p:nvSpPr>
        <p:spPr>
          <a:xfrm>
            <a:off x="212510" y="2116216"/>
            <a:ext cx="1139194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3200" b="1" dirty="0"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Check your answers. </a:t>
            </a:r>
            <a:endParaRPr lang="en-US" sz="4800" b="1" dirty="0"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AE6F0-F242-7951-CC07-11A182DF6C69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C694CC98-D06D-3DD4-343F-54565C61F324}"/>
              </a:ext>
            </a:extLst>
          </p:cNvPr>
          <p:cNvCxnSpPr>
            <a:stCxn id="30" idx="3"/>
            <a:endCxn id="37" idx="1"/>
          </p:cNvCxnSpPr>
          <p:nvPr/>
        </p:nvCxnSpPr>
        <p:spPr>
          <a:xfrm>
            <a:off x="1857484" y="2988808"/>
            <a:ext cx="1941362" cy="2459894"/>
          </a:xfrm>
          <a:prstGeom prst="curvedConnector3">
            <a:avLst/>
          </a:prstGeom>
          <a:ln w="76200">
            <a:solidFill>
              <a:srgbClr val="99FF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B592F451-D5B6-5AD2-8826-F6ED2CDA3056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1857484" y="3615489"/>
            <a:ext cx="1931794" cy="1231650"/>
          </a:xfrm>
          <a:prstGeom prst="curvedConnector3">
            <a:avLst/>
          </a:prstGeom>
          <a:ln w="76200">
            <a:solidFill>
              <a:srgbClr val="A5D9F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69933EDD-2BA4-C553-BF8A-12041A1097AB}"/>
              </a:ext>
            </a:extLst>
          </p:cNvPr>
          <p:cNvCxnSpPr>
            <a:stCxn id="32" idx="3"/>
            <a:endCxn id="42" idx="1"/>
          </p:cNvCxnSpPr>
          <p:nvPr/>
        </p:nvCxnSpPr>
        <p:spPr>
          <a:xfrm>
            <a:off x="2057403" y="4219214"/>
            <a:ext cx="1741443" cy="1848313"/>
          </a:xfrm>
          <a:prstGeom prst="curvedConnector3">
            <a:avLst/>
          </a:prstGeom>
          <a:ln w="76200">
            <a:solidFill>
              <a:srgbClr val="FF99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EEB7CFF4-9675-C03D-2D7C-A4698624A741}"/>
              </a:ext>
            </a:extLst>
          </p:cNvPr>
          <p:cNvCxnSpPr>
            <a:stCxn id="34" idx="3"/>
          </p:cNvCxnSpPr>
          <p:nvPr/>
        </p:nvCxnSpPr>
        <p:spPr>
          <a:xfrm flipV="1">
            <a:off x="2334129" y="3615489"/>
            <a:ext cx="1447456" cy="1218469"/>
          </a:xfrm>
          <a:prstGeom prst="curvedConnector3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5F95AC4B-E8FA-92B6-0B44-2AEAEBE0773C}"/>
              </a:ext>
            </a:extLst>
          </p:cNvPr>
          <p:cNvCxnSpPr>
            <a:stCxn id="35" idx="3"/>
            <a:endCxn id="39" idx="1"/>
          </p:cNvCxnSpPr>
          <p:nvPr/>
        </p:nvCxnSpPr>
        <p:spPr>
          <a:xfrm flipV="1">
            <a:off x="2057403" y="4213640"/>
            <a:ext cx="1724182" cy="1235062"/>
          </a:xfrm>
          <a:prstGeom prst="curvedConnector3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F3791952-B574-1587-50B3-00D2CC7A806B}"/>
              </a:ext>
            </a:extLst>
          </p:cNvPr>
          <p:cNvCxnSpPr>
            <a:stCxn id="36" idx="3"/>
            <a:endCxn id="41" idx="1"/>
          </p:cNvCxnSpPr>
          <p:nvPr/>
        </p:nvCxnSpPr>
        <p:spPr>
          <a:xfrm flipV="1">
            <a:off x="2334129" y="2967876"/>
            <a:ext cx="1447456" cy="3095570"/>
          </a:xfrm>
          <a:prstGeom prst="curvedConnector3">
            <a:avLst/>
          </a:prstGeom>
          <a:ln w="76200">
            <a:solidFill>
              <a:srgbClr val="FF4B4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9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F44DC-5A03-7390-D0B2-8723A14D3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white and blue swirl&#10;&#10;Description automatically generated">
            <a:extLst>
              <a:ext uri="{FF2B5EF4-FFF2-40B4-BE49-F238E27FC236}">
                <a16:creationId xmlns:a16="http://schemas.microsoft.com/office/drawing/2014/main" id="{95554657-21EE-58FD-2EC3-2E303677A43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" y="0"/>
            <a:ext cx="12192000" cy="6858000"/>
          </a:xfrm>
          <a:prstGeom prst="rect">
            <a:avLst/>
          </a:prstGeom>
        </p:spPr>
      </p:pic>
      <p:pic>
        <p:nvPicPr>
          <p:cNvPr id="36" name="Picture 35" descr="A drawing of a river&#10;&#10;AI-generated content may be incorrect.">
            <a:extLst>
              <a:ext uri="{FF2B5EF4-FFF2-40B4-BE49-F238E27FC236}">
                <a16:creationId xmlns:a16="http://schemas.microsoft.com/office/drawing/2014/main" id="{B007DB88-0B16-4B81-548F-5428D5CF6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2" t="27234" r="1077" b="11307"/>
          <a:stretch>
            <a:fillRect/>
          </a:stretch>
        </p:blipFill>
        <p:spPr>
          <a:xfrm>
            <a:off x="5375397" y="2672769"/>
            <a:ext cx="6529564" cy="40517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22E28F-6291-985C-72FD-CF4A957A3340}"/>
              </a:ext>
            </a:extLst>
          </p:cNvPr>
          <p:cNvSpPr txBox="1"/>
          <p:nvPr/>
        </p:nvSpPr>
        <p:spPr>
          <a:xfrm>
            <a:off x="4557248" y="2116216"/>
            <a:ext cx="1538752" cy="5800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>
                <a:latin typeface="Montserrat Classic Bold" panose="020B0604020202020204"/>
              </a:rPr>
              <a:t>Source</a:t>
            </a:r>
            <a:endParaRPr lang="en-GB">
              <a:latin typeface="Montserrat Classic Bold" panose="020B06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3BD32-B1AE-4EB1-99C3-6429AB304355}"/>
              </a:ext>
            </a:extLst>
          </p:cNvPr>
          <p:cNvSpPr txBox="1"/>
          <p:nvPr/>
        </p:nvSpPr>
        <p:spPr>
          <a:xfrm>
            <a:off x="9824692" y="3238660"/>
            <a:ext cx="2291108" cy="5800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Montserrat Classic Bold" panose="020B0604020202020204"/>
              </a:rPr>
              <a:t>Confluence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AD1194-537A-BDC4-66E5-B6A1EC02FBEA}"/>
              </a:ext>
            </a:extLst>
          </p:cNvPr>
          <p:cNvSpPr txBox="1"/>
          <p:nvPr/>
        </p:nvSpPr>
        <p:spPr>
          <a:xfrm>
            <a:off x="10665996" y="6031530"/>
            <a:ext cx="1365148" cy="584775"/>
          </a:xfrm>
          <a:prstGeom prst="rect">
            <a:avLst/>
          </a:prstGeom>
          <a:solidFill>
            <a:srgbClr val="A5D9F1"/>
          </a:solidFill>
          <a:ln>
            <a:solidFill>
              <a:srgbClr val="E9F8E4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>
                <a:latin typeface="Montserrat Classic Bold" panose="020B0604020202020204"/>
              </a:rPr>
              <a:t>Mouth</a:t>
            </a:r>
            <a:endParaRPr lang="en-GB">
              <a:latin typeface="Montserrat Classic Bold" panose="020B060402020202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50A318-8B82-E53D-3792-6FBE8230A9A7}"/>
              </a:ext>
            </a:extLst>
          </p:cNvPr>
          <p:cNvSpPr txBox="1"/>
          <p:nvPr/>
        </p:nvSpPr>
        <p:spPr>
          <a:xfrm>
            <a:off x="5085783" y="5602245"/>
            <a:ext cx="1850422" cy="580018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en-GB" sz="3200">
                <a:latin typeface="Montserrat Classic Bold" panose="020B0604020202020204"/>
              </a:rPr>
              <a:t>Tributary</a:t>
            </a:r>
            <a:endParaRPr lang="en-GB">
              <a:latin typeface="Montserrat Classic Bold" panose="020B060402020202020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C12161B-5077-F07D-F32D-CBF015B8B86B}"/>
              </a:ext>
            </a:extLst>
          </p:cNvPr>
          <p:cNvCxnSpPr>
            <a:cxnSpLocks/>
          </p:cNvCxnSpPr>
          <p:nvPr/>
        </p:nvCxnSpPr>
        <p:spPr>
          <a:xfrm flipH="1">
            <a:off x="8010228" y="2818855"/>
            <a:ext cx="811656" cy="1225639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19BD2D5-A185-1857-A7E5-4130E78377A3}"/>
              </a:ext>
            </a:extLst>
          </p:cNvPr>
          <p:cNvCxnSpPr>
            <a:cxnSpLocks/>
          </p:cNvCxnSpPr>
          <p:nvPr/>
        </p:nvCxnSpPr>
        <p:spPr>
          <a:xfrm flipH="1">
            <a:off x="9183565" y="3619342"/>
            <a:ext cx="641127" cy="969291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A0322D-E5B6-2BB9-A3F1-303CCC5B58B9}"/>
              </a:ext>
            </a:extLst>
          </p:cNvPr>
          <p:cNvCxnSpPr>
            <a:cxnSpLocks/>
          </p:cNvCxnSpPr>
          <p:nvPr/>
        </p:nvCxnSpPr>
        <p:spPr>
          <a:xfrm>
            <a:off x="5522495" y="3619342"/>
            <a:ext cx="1484923" cy="722578"/>
          </a:xfrm>
          <a:prstGeom prst="straightConnector1">
            <a:avLst/>
          </a:prstGeom>
          <a:ln w="76200">
            <a:solidFill>
              <a:srgbClr val="FF4B4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F8D7EDC-BEB3-C791-B95A-6EF9DA461679}"/>
              </a:ext>
            </a:extLst>
          </p:cNvPr>
          <p:cNvCxnSpPr>
            <a:cxnSpLocks/>
          </p:cNvCxnSpPr>
          <p:nvPr/>
        </p:nvCxnSpPr>
        <p:spPr>
          <a:xfrm flipH="1" flipV="1">
            <a:off x="9948665" y="5182810"/>
            <a:ext cx="1365149" cy="925270"/>
          </a:xfrm>
          <a:prstGeom prst="straightConnector1">
            <a:avLst/>
          </a:prstGeom>
          <a:ln w="76200">
            <a:solidFill>
              <a:srgbClr val="A5D9F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C8A9083-A90C-3C18-7503-27D11F3EEA0B}"/>
              </a:ext>
            </a:extLst>
          </p:cNvPr>
          <p:cNvCxnSpPr>
            <a:cxnSpLocks/>
          </p:cNvCxnSpPr>
          <p:nvPr/>
        </p:nvCxnSpPr>
        <p:spPr>
          <a:xfrm flipV="1">
            <a:off x="6644353" y="4698668"/>
            <a:ext cx="2177531" cy="998898"/>
          </a:xfrm>
          <a:prstGeom prst="straightConnector1">
            <a:avLst/>
          </a:prstGeom>
          <a:ln w="76200">
            <a:solidFill>
              <a:srgbClr val="FF99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F75DA93-4549-0A91-67E7-0F0074203E05}"/>
              </a:ext>
            </a:extLst>
          </p:cNvPr>
          <p:cNvCxnSpPr>
            <a:cxnSpLocks/>
          </p:cNvCxnSpPr>
          <p:nvPr/>
        </p:nvCxnSpPr>
        <p:spPr>
          <a:xfrm flipV="1">
            <a:off x="5432258" y="3256578"/>
            <a:ext cx="2567073" cy="362764"/>
          </a:xfrm>
          <a:prstGeom prst="straightConnector1">
            <a:avLst/>
          </a:prstGeom>
          <a:ln w="76200">
            <a:solidFill>
              <a:srgbClr val="FF4B4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DA6A4F8-C164-5A50-D491-04276B72E63C}"/>
              </a:ext>
            </a:extLst>
          </p:cNvPr>
          <p:cNvCxnSpPr>
            <a:cxnSpLocks/>
          </p:cNvCxnSpPr>
          <p:nvPr/>
        </p:nvCxnSpPr>
        <p:spPr>
          <a:xfrm>
            <a:off x="6039853" y="2520616"/>
            <a:ext cx="967565" cy="718043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4">
            <a:extLst>
              <a:ext uri="{FF2B5EF4-FFF2-40B4-BE49-F238E27FC236}">
                <a16:creationId xmlns:a16="http://schemas.microsoft.com/office/drawing/2014/main" id="{C5A76E8C-47CB-64F5-5D68-FD2A6BB3735A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F4B4993-1DF4-556C-927C-A0DA59D00508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298C18-FC16-C60F-4152-B5677420C22E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9" name="Picture 8" descr="A river with trees and rocks&#10;&#10;Description automatically generated">
            <a:extLst>
              <a:ext uri="{FF2B5EF4-FFF2-40B4-BE49-F238E27FC236}">
                <a16:creationId xmlns:a16="http://schemas.microsoft.com/office/drawing/2014/main" id="{6F4D4EF2-CBCF-C675-DAAE-39775052B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3FE7544-772B-4A52-B3F6-997F6197E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EDB93F6F-7658-84E9-F025-72C7AEF19BD2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River components: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288584-C3DD-51EA-C386-73C9868E1207}"/>
              </a:ext>
            </a:extLst>
          </p:cNvPr>
          <p:cNvSpPr txBox="1"/>
          <p:nvPr/>
        </p:nvSpPr>
        <p:spPr>
          <a:xfrm>
            <a:off x="212510" y="2116216"/>
            <a:ext cx="3881360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3200" b="1" dirty="0"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Now we know what these terms mean, can you correctly label each component on the diagram?</a:t>
            </a:r>
          </a:p>
          <a:p>
            <a:pPr fontAlgn="base"/>
            <a:endParaRPr lang="en-US" sz="4800" b="1" dirty="0"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DB7C26-CF81-1B0B-B08B-3B90B9E6E979}"/>
              </a:ext>
            </a:extLst>
          </p:cNvPr>
          <p:cNvSpPr txBox="1"/>
          <p:nvPr/>
        </p:nvSpPr>
        <p:spPr>
          <a:xfrm>
            <a:off x="8619930" y="2303942"/>
            <a:ext cx="1769338" cy="580018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Montserrat Classic Bold" panose="020B0604020202020204"/>
              </a:rPr>
              <a:t>Channel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183A1-D644-EEB9-650D-442667E46B97}"/>
              </a:ext>
            </a:extLst>
          </p:cNvPr>
          <p:cNvSpPr txBox="1"/>
          <p:nvPr/>
        </p:nvSpPr>
        <p:spPr>
          <a:xfrm>
            <a:off x="9495635" y="6560627"/>
            <a:ext cx="19848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Image: The Flood Hub 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3CAC5E-E40D-5ECD-DCBD-FFACC5DCDA33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CF8166-8DCD-E449-4C09-5D982020994E}"/>
              </a:ext>
            </a:extLst>
          </p:cNvPr>
          <p:cNvSpPr txBox="1"/>
          <p:nvPr/>
        </p:nvSpPr>
        <p:spPr>
          <a:xfrm>
            <a:off x="3658761" y="3266663"/>
            <a:ext cx="2151745" cy="580018"/>
          </a:xfrm>
          <a:prstGeom prst="rect">
            <a:avLst/>
          </a:prstGeom>
          <a:solidFill>
            <a:srgbClr val="FF4B4B"/>
          </a:solidFill>
        </p:spPr>
        <p:txBody>
          <a:bodyPr wrap="square" rtlCol="0">
            <a:spAutoFit/>
          </a:bodyPr>
          <a:lstStyle/>
          <a:p>
            <a:r>
              <a:rPr lang="en-GB" sz="3200">
                <a:latin typeface="Montserrat Classic Bold" panose="020B0604020202020204"/>
              </a:rPr>
              <a:t>Watershed</a:t>
            </a:r>
            <a:endParaRPr lang="en-GB">
              <a:latin typeface="Montserrat Classic Bold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322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24" grpId="0" animBg="1"/>
      <p:bldP spid="27" grpId="0" animBg="1"/>
      <p:bldP spid="1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59CAC-356E-8F12-73A0-F4E159BD8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A42B94CB-7AF3-DE3A-1BA1-FF0EA2D1CD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666937-0583-7EAA-ADBC-993641FEFE12}"/>
              </a:ext>
            </a:extLst>
          </p:cNvPr>
          <p:cNvSpPr txBox="1"/>
          <p:nvPr/>
        </p:nvSpPr>
        <p:spPr>
          <a:xfrm>
            <a:off x="212510" y="2116216"/>
            <a:ext cx="11854994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GB" sz="3200" b="1"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As rivers flow from source to mouth, several fluvial processes occur which shape the landscape and create distinct fluvial landforms.</a:t>
            </a:r>
          </a:p>
          <a:p>
            <a:pPr fontAlgn="base"/>
            <a:r>
              <a:rPr lang="en-GB" sz="3200" b="1"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These fluvial processes are: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Erosion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Weathering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Mass movement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Transportation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GB" sz="3200" b="1">
                <a:latin typeface="Montserrat Classic Bold" panose="020B0604020202020204"/>
                <a:ea typeface="Montserrat Classic Bold" panose="020B0604020202020204"/>
                <a:cs typeface="Montserrat Classic Bold" panose="020B0604020202020204"/>
                <a:sym typeface="Montserrat Classic Bold"/>
              </a:rPr>
              <a:t>Deposition </a:t>
            </a:r>
          </a:p>
          <a:p>
            <a:pPr fontAlgn="base"/>
            <a:endParaRPr lang="en-US" sz="4800" b="1"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pic>
        <p:nvPicPr>
          <p:cNvPr id="4" name="Picture 3" descr="A stream running through a rocky hillside&#10;&#10;AI-generated content may be incorrect.">
            <a:extLst>
              <a:ext uri="{FF2B5EF4-FFF2-40B4-BE49-F238E27FC236}">
                <a16:creationId xmlns:a16="http://schemas.microsoft.com/office/drawing/2014/main" id="{03124599-7A35-8750-2AF5-B2347AEC6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/>
          <a:stretch/>
        </p:blipFill>
        <p:spPr>
          <a:xfrm>
            <a:off x="7151597" y="3157640"/>
            <a:ext cx="4978155" cy="36367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DC0DB64-EEC0-D170-6AEC-B347B65CE801}"/>
              </a:ext>
            </a:extLst>
          </p:cNvPr>
          <p:cNvSpPr txBox="1">
            <a:spLocks/>
          </p:cNvSpPr>
          <p:nvPr/>
        </p:nvSpPr>
        <p:spPr>
          <a:xfrm>
            <a:off x="-80471" y="380176"/>
            <a:ext cx="12352943" cy="979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65119ED-A24F-DBFF-368B-67C478179261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675CDCF-490D-6D75-5145-5A88D6126B9C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97F0EB-0E56-7AC9-88FB-906DBCBAF82A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0" name="Picture 9" descr="A river with trees and rocks&#10;&#10;Description automatically generated">
            <a:extLst>
              <a:ext uri="{FF2B5EF4-FFF2-40B4-BE49-F238E27FC236}">
                <a16:creationId xmlns:a16="http://schemas.microsoft.com/office/drawing/2014/main" id="{A3188E44-4B62-BEF3-E7B3-F59DE17FA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EAED568-1BAC-7DE1-7F49-48353DE7E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CBCF2C3D-B682-8FAC-6D8D-6DA565EF67B6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River (fluvial) processes: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8AE28-0E38-E358-46DE-25697C53F196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763544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32210-3A3E-201E-7746-2D439E76A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CD254FA9-6AF9-97AE-12D3-C641DA9B2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stream flowing through a grassy area&#10;&#10;AI-generated content may be incorrect.">
            <a:extLst>
              <a:ext uri="{FF2B5EF4-FFF2-40B4-BE49-F238E27FC236}">
                <a16:creationId xmlns:a16="http://schemas.microsoft.com/office/drawing/2014/main" id="{3253B40E-9FE2-C28F-AE0F-F0C523058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9" y="3909318"/>
            <a:ext cx="2991762" cy="2243822"/>
          </a:xfrm>
          <a:prstGeom prst="rect">
            <a:avLst/>
          </a:prstGeom>
        </p:spPr>
      </p:pic>
      <p:pic>
        <p:nvPicPr>
          <p:cNvPr id="8" name="Picture 7" descr="A stream running through a grassy field&#10;&#10;AI-generated content may be incorrect.">
            <a:extLst>
              <a:ext uri="{FF2B5EF4-FFF2-40B4-BE49-F238E27FC236}">
                <a16:creationId xmlns:a16="http://schemas.microsoft.com/office/drawing/2014/main" id="{E2A4C502-4C6A-DCCC-3F79-1FA6E5307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47" y="3909318"/>
            <a:ext cx="3386902" cy="2243822"/>
          </a:xfrm>
          <a:prstGeom prst="rect">
            <a:avLst/>
          </a:prstGeom>
        </p:spPr>
      </p:pic>
      <p:pic>
        <p:nvPicPr>
          <p:cNvPr id="9" name="Picture 8" descr="A large hole in the ground&#10;&#10;AI-generated content may be incorrect.">
            <a:extLst>
              <a:ext uri="{FF2B5EF4-FFF2-40B4-BE49-F238E27FC236}">
                <a16:creationId xmlns:a16="http://schemas.microsoft.com/office/drawing/2014/main" id="{43325597-DDDE-BCA0-26CF-D6A5D5EE40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65" y="3909318"/>
            <a:ext cx="2991762" cy="2243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E1798C9-8513-ADEC-BF2F-ADF76777D3F1}"/>
              </a:ext>
            </a:extLst>
          </p:cNvPr>
          <p:cNvSpPr txBox="1">
            <a:spLocks/>
          </p:cNvSpPr>
          <p:nvPr/>
        </p:nvSpPr>
        <p:spPr>
          <a:xfrm>
            <a:off x="-80471" y="380176"/>
            <a:ext cx="12352943" cy="979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6E919A7-668B-4E76-0990-A585CDA7476E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D5A9FDD-22E8-609F-14ED-CA4B21D6DCF9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270F31A2-0BF8-2E97-743B-3B8E09ED74D4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1" name="Picture 10" descr="A river with trees and rocks&#10;&#10;Description automatically generated">
            <a:extLst>
              <a:ext uri="{FF2B5EF4-FFF2-40B4-BE49-F238E27FC236}">
                <a16:creationId xmlns:a16="http://schemas.microsoft.com/office/drawing/2014/main" id="{090C225A-BFF9-8887-7AE8-B945C48BD3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1CD2C6F-7064-2FD7-6511-A5DE8C62F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D96DD33-E8B8-E86E-B64B-904CFA41F64A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Erosion: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AC6CFB-9872-B41C-4F4A-0F94C50C3C0D}"/>
              </a:ext>
            </a:extLst>
          </p:cNvPr>
          <p:cNvSpPr txBox="1"/>
          <p:nvPr/>
        </p:nvSpPr>
        <p:spPr>
          <a:xfrm>
            <a:off x="212509" y="2116216"/>
            <a:ext cx="1174232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 wearing away of the river’s banks and bed, and the breaking of rocks which are carried by the river. Erosion can be </a:t>
            </a:r>
            <a:r>
              <a:rPr lang="en-US" sz="3200" b="1" i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vertical</a:t>
            </a:r>
            <a:r>
              <a:rPr lang="en-US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which deepens the channel, or </a:t>
            </a:r>
            <a:r>
              <a:rPr lang="en-US" sz="3200" b="1" i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lateral</a:t>
            </a:r>
            <a:r>
              <a:rPr lang="en-US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which widens the channel.</a:t>
            </a:r>
          </a:p>
          <a:p>
            <a:pPr fontAlgn="base"/>
            <a:endParaRPr lang="en-US" sz="4800" b="1"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548C2-8C90-3F66-F9B8-99E00E74E977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58C88-757A-B405-EE21-64E2853CA6CF}"/>
              </a:ext>
            </a:extLst>
          </p:cNvPr>
          <p:cNvSpPr txBox="1"/>
          <p:nvPr/>
        </p:nvSpPr>
        <p:spPr>
          <a:xfrm>
            <a:off x="4977900" y="5939733"/>
            <a:ext cx="18389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  <a:latin typeface="Montserrat Classic Bold" panose="020B0604020202020204"/>
              </a:rPr>
              <a:t>Image: The Flood Hub People</a:t>
            </a:r>
          </a:p>
        </p:txBody>
      </p:sp>
    </p:spTree>
    <p:extLst>
      <p:ext uri="{BB962C8B-B14F-4D97-AF65-F5344CB8AC3E}">
        <p14:creationId xmlns:p14="http://schemas.microsoft.com/office/powerpoint/2010/main" val="3018732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1B796-55A7-2395-3924-7AF428FF0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8ABD613F-24AA-3987-78CF-9B10BDC91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7121D28-E408-0640-086E-E2CEEB5A397A}"/>
              </a:ext>
            </a:extLst>
          </p:cNvPr>
          <p:cNvSpPr txBox="1">
            <a:spLocks/>
          </p:cNvSpPr>
          <p:nvPr/>
        </p:nvSpPr>
        <p:spPr>
          <a:xfrm>
            <a:off x="-80471" y="380176"/>
            <a:ext cx="12352943" cy="979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417F8A4-01A5-0E4C-B2F3-ADAC4500E35E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C4702F8-2571-EB7A-8DA0-D20AC5A7A190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8A4B0-EC8F-D22E-2AEE-F968A597E575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0" name="Picture 9" descr="A river with trees and rocks&#10;&#10;Description automatically generated">
            <a:extLst>
              <a:ext uri="{FF2B5EF4-FFF2-40B4-BE49-F238E27FC236}">
                <a16:creationId xmlns:a16="http://schemas.microsoft.com/office/drawing/2014/main" id="{30FDCA24-A30B-3FFA-FC23-AD99DBF62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FCFA709-691C-9B9E-E4F8-1DC1080E6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8C44786-F096-8E10-ADB9-A9431D60E361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Four types of erosion: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4072B9-E7E8-B7C3-A0A5-33661D2285BD}"/>
              </a:ext>
            </a:extLst>
          </p:cNvPr>
          <p:cNvSpPr txBox="1"/>
          <p:nvPr/>
        </p:nvSpPr>
        <p:spPr>
          <a:xfrm>
            <a:off x="212509" y="2116216"/>
            <a:ext cx="1174232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US" sz="30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Hydraulic action: </a:t>
            </a:r>
            <a:r>
              <a:rPr lang="en-US" sz="30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 power of the moving water disturbing and weakening the bed and banks.</a:t>
            </a: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US" sz="30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Abrasion: </a:t>
            </a:r>
            <a:r>
              <a:rPr lang="en-US" sz="30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 load of pebbles and rocks are carried by the flowing water which smash into the bed and banks and wear it away.</a:t>
            </a: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US" sz="30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Attrition: </a:t>
            </a:r>
            <a:r>
              <a:rPr lang="en-US" sz="30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Load particles crash into each other and become smaller and rounder.</a:t>
            </a:r>
          </a:p>
          <a:p>
            <a:pPr marL="514350" lvl="0" indent="-514350">
              <a:spcBef>
                <a:spcPct val="0"/>
              </a:spcBef>
              <a:buFont typeface="+mj-lt"/>
              <a:buAutoNum type="arabicPeriod"/>
            </a:pPr>
            <a:r>
              <a:rPr lang="en-US" sz="3000" b="1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Solution: </a:t>
            </a:r>
            <a:r>
              <a:rPr lang="en-US" sz="3000" dirty="0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Dissolved material is carried away. Limestone is most easily dissolvable.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A96211-9AD0-C5C2-BB25-7701AF42BACF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2742473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16334-4285-4ABD-EA49-F0EB7F899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wirl&#10;&#10;Description automatically generated">
            <a:extLst>
              <a:ext uri="{FF2B5EF4-FFF2-40B4-BE49-F238E27FC236}">
                <a16:creationId xmlns:a16="http://schemas.microsoft.com/office/drawing/2014/main" id="{12D9BAFD-3ED8-58BD-B06C-ABD564D6E5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F071B586-50B5-D7CC-1D19-5F8053916BED}"/>
              </a:ext>
            </a:extLst>
          </p:cNvPr>
          <p:cNvSpPr txBox="1"/>
          <p:nvPr/>
        </p:nvSpPr>
        <p:spPr>
          <a:xfrm>
            <a:off x="212509" y="2113965"/>
            <a:ext cx="3380697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en-US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  <a:hlinkClick r:id="rId5"/>
              </a:rPr>
              <a:t>Watch this video </a:t>
            </a:r>
            <a:r>
              <a:rPr lang="en-US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which explains how the four types of erosion occur. </a:t>
            </a:r>
          </a:p>
          <a:p>
            <a:pPr fontAlgn="base"/>
            <a:r>
              <a:rPr lang="en-US" sz="32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Write down the key information about each process.</a:t>
            </a:r>
          </a:p>
        </p:txBody>
      </p:sp>
      <p:pic>
        <p:nvPicPr>
          <p:cNvPr id="4" name="Online Media 1" title="River erosion processes (EE)">
            <a:hlinkClick r:id="" action="ppaction://media"/>
            <a:extLst>
              <a:ext uri="{FF2B5EF4-FFF2-40B4-BE49-F238E27FC236}">
                <a16:creationId xmlns:a16="http://schemas.microsoft.com/office/drawing/2014/main" id="{56E6FE11-4D00-504D-D2FB-CFDA62B3FF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930554" y="1828012"/>
            <a:ext cx="5874913" cy="44061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F550E24-4364-ABE3-AD55-517BCC1CBA8C}"/>
              </a:ext>
            </a:extLst>
          </p:cNvPr>
          <p:cNvSpPr txBox="1">
            <a:spLocks/>
          </p:cNvSpPr>
          <p:nvPr/>
        </p:nvSpPr>
        <p:spPr>
          <a:xfrm>
            <a:off x="-80471" y="380176"/>
            <a:ext cx="12352943" cy="9794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6D04C6EB-06CE-49E3-98DF-EE58C4BFB116}"/>
              </a:ext>
            </a:extLst>
          </p:cNvPr>
          <p:cNvGrpSpPr/>
          <p:nvPr/>
        </p:nvGrpSpPr>
        <p:grpSpPr>
          <a:xfrm>
            <a:off x="0" y="-28477"/>
            <a:ext cx="12209088" cy="1292789"/>
            <a:chOff x="0" y="-142875"/>
            <a:chExt cx="4816593" cy="63725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C3831E7-D942-9F28-EBBA-31C8F3D822B6}"/>
                </a:ext>
              </a:extLst>
            </p:cNvPr>
            <p:cNvSpPr/>
            <p:nvPr/>
          </p:nvSpPr>
          <p:spPr>
            <a:xfrm>
              <a:off x="0" y="0"/>
              <a:ext cx="4816592" cy="494375"/>
            </a:xfrm>
            <a:custGeom>
              <a:avLst/>
              <a:gdLst/>
              <a:ahLst/>
              <a:cxnLst/>
              <a:rect l="l" t="t" r="r" b="b"/>
              <a:pathLst>
                <a:path w="4816592" h="494375">
                  <a:moveTo>
                    <a:pt x="0" y="0"/>
                  </a:moveTo>
                  <a:lnTo>
                    <a:pt x="4816592" y="0"/>
                  </a:lnTo>
                  <a:lnTo>
                    <a:pt x="4816592" y="494375"/>
                  </a:lnTo>
                  <a:lnTo>
                    <a:pt x="0" y="494375"/>
                  </a:lnTo>
                  <a:close/>
                </a:path>
              </a:pathLst>
            </a:custGeom>
            <a:solidFill>
              <a:srgbClr val="1C78B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A3F3F2D7-AC48-C581-04AD-1AAF9055F236}"/>
                </a:ext>
              </a:extLst>
            </p:cNvPr>
            <p:cNvSpPr txBox="1"/>
            <p:nvPr/>
          </p:nvSpPr>
          <p:spPr>
            <a:xfrm>
              <a:off x="0" y="-142875"/>
              <a:ext cx="4816593" cy="637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499"/>
                </a:lnSpc>
              </a:pPr>
              <a:endParaRPr/>
            </a:p>
          </p:txBody>
        </p:sp>
      </p:grpSp>
      <p:pic>
        <p:nvPicPr>
          <p:cNvPr id="10" name="Picture 9" descr="A river with trees and rocks&#10;&#10;Description automatically generated">
            <a:extLst>
              <a:ext uri="{FF2B5EF4-FFF2-40B4-BE49-F238E27FC236}">
                <a16:creationId xmlns:a16="http://schemas.microsoft.com/office/drawing/2014/main" id="{CF425686-41B4-50E3-1BEF-D370D6240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02" y="8998"/>
            <a:ext cx="2393535" cy="140327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F006990-8AE5-FBA3-0956-4ACF68116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71" y="531767"/>
            <a:ext cx="12352943" cy="655438"/>
          </a:xfrm>
        </p:spPr>
        <p:txBody>
          <a:bodyPr>
            <a:noAutofit/>
          </a:bodyPr>
          <a:lstStyle/>
          <a:p>
            <a:r>
              <a:rPr lang="en-GB" sz="5400" b="1">
                <a:solidFill>
                  <a:schemeClr val="bg1"/>
                </a:solidFill>
                <a:latin typeface="Montserrat Classic Bold" panose="020B0604020202020204" charset="0"/>
              </a:rPr>
              <a:t>Processes</a:t>
            </a:r>
            <a:endParaRPr lang="en-GB" sz="5400" b="1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7AC1F5A-3C6C-1090-9AE0-22140F430A9A}"/>
              </a:ext>
            </a:extLst>
          </p:cNvPr>
          <p:cNvSpPr txBox="1"/>
          <p:nvPr/>
        </p:nvSpPr>
        <p:spPr>
          <a:xfrm>
            <a:off x="212509" y="1084942"/>
            <a:ext cx="10453486" cy="993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Erosion: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78EDF-C6A8-633C-D7AE-024D02F54C30}"/>
              </a:ext>
            </a:extLst>
          </p:cNvPr>
          <p:cNvSpPr txBox="1"/>
          <p:nvPr/>
        </p:nvSpPr>
        <p:spPr>
          <a:xfrm>
            <a:off x="11533900" y="10250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>
                <a:latin typeface="Montserrat Classic Bold" panose="020B0604020202020204"/>
              </a:rPr>
              <a:t>FT Q C66</a:t>
            </a:r>
          </a:p>
        </p:txBody>
      </p:sp>
    </p:spTree>
    <p:extLst>
      <p:ext uri="{BB962C8B-B14F-4D97-AF65-F5344CB8AC3E}">
        <p14:creationId xmlns:p14="http://schemas.microsoft.com/office/powerpoint/2010/main" val="9392179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9b8aaf-fb93-4003-ad70-8b3202c03298" xsi:nil="true"/>
    <lcf76f155ced4ddcb4097134ff3c332f xmlns="460f3ec4-cbfd-415b-8990-83a34b195cc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578B761A605E4CBEF87E3F0A1E57E6" ma:contentTypeVersion="14" ma:contentTypeDescription="Create a new document." ma:contentTypeScope="" ma:versionID="d06e931ef9b3fa290e8d323539bfe749">
  <xsd:schema xmlns:xsd="http://www.w3.org/2001/XMLSchema" xmlns:xs="http://www.w3.org/2001/XMLSchema" xmlns:p="http://schemas.microsoft.com/office/2006/metadata/properties" xmlns:ns2="460f3ec4-cbfd-415b-8990-83a34b195ccb" xmlns:ns3="109b8aaf-fb93-4003-ad70-8b3202c03298" targetNamespace="http://schemas.microsoft.com/office/2006/metadata/properties" ma:root="true" ma:fieldsID="545c6f75aa5bb8fa13f76422907df7b2" ns2:_="" ns3:_="">
    <xsd:import namespace="460f3ec4-cbfd-415b-8990-83a34b195ccb"/>
    <xsd:import namespace="109b8aaf-fb93-4003-ad70-8b3202c032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f3ec4-cbfd-415b-8990-83a34b195c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d852382-b7e0-4a57-b6bc-e925b7845a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b8aaf-fb93-4003-ad70-8b3202c0329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78ba668-579f-49f2-bee8-b2d720e6dd5e}" ma:internalName="TaxCatchAll" ma:showField="CatchAllData" ma:web="109b8aaf-fb93-4003-ad70-8b3202c032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1B9B20-630A-4FF8-9565-6232EED1D5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6FD565-2DFA-48B1-8934-CC6F1A816761}">
  <ds:schemaRefs>
    <ds:schemaRef ds:uri="109b8aaf-fb93-4003-ad70-8b3202c03298"/>
    <ds:schemaRef ds:uri="http://purl.org/dc/dcmitype/"/>
    <ds:schemaRef ds:uri="http://www.w3.org/XML/1998/namespace"/>
    <ds:schemaRef ds:uri="460f3ec4-cbfd-415b-8990-83a34b195ccb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BD2A545-3135-4583-9B32-320BD56017F5}">
  <ds:schemaRefs>
    <ds:schemaRef ds:uri="109b8aaf-fb93-4003-ad70-8b3202c03298"/>
    <ds:schemaRef ds:uri="460f3ec4-cbfd-415b-8990-83a34b195c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f41c886-37b7-4ea2-a3a5-a3924b272d86}" enabled="0" method="" siteId="{5f41c886-37b7-4ea2-a3a5-a3924b272d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1206</Words>
  <Application>Microsoft Office PowerPoint</Application>
  <PresentationFormat>Widescreen</PresentationFormat>
  <Paragraphs>184</Paragraphs>
  <Slides>24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Aptos Display</vt:lpstr>
      <vt:lpstr>Arial</vt:lpstr>
      <vt:lpstr>Montserrat Classic Bold</vt:lpstr>
      <vt:lpstr>Office Theme</vt:lpstr>
      <vt:lpstr>River Landscapes: 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Processes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Gaskell</dc:creator>
  <cp:lastModifiedBy>Lydia Gaskell</cp:lastModifiedBy>
  <cp:revision>3</cp:revision>
  <dcterms:created xsi:type="dcterms:W3CDTF">2024-09-10T09:26:08Z</dcterms:created>
  <dcterms:modified xsi:type="dcterms:W3CDTF">2026-03-24T08:35:13Z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0x010100C1578B761A605E4CBEF87E3F0A1E57E6</vt:lpwstr>
  </property>
  <property fmtid="{D5CDD505-2E9C-101B-9397-08002B2CF9AE}" pid="3" name="MediaServiceImageTags">
    <vt:lpwstr/>
  </property>
</Properties>
</file>