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60" r:id="rId5"/>
    <p:sldId id="316" r:id="rId6"/>
    <p:sldId id="334" r:id="rId7"/>
    <p:sldId id="335" r:id="rId8"/>
    <p:sldId id="336" r:id="rId9"/>
    <p:sldId id="337" r:id="rId10"/>
    <p:sldId id="338" r:id="rId11"/>
    <p:sldId id="322" r:id="rId12"/>
    <p:sldId id="340" r:id="rId13"/>
    <p:sldId id="309" r:id="rId14"/>
    <p:sldId id="341" r:id="rId15"/>
    <p:sldId id="327" r:id="rId16"/>
    <p:sldId id="307" r:id="rId17"/>
    <p:sldId id="314" r:id="rId18"/>
    <p:sldId id="308" r:id="rId19"/>
    <p:sldId id="323" r:id="rId20"/>
    <p:sldId id="306" r:id="rId21"/>
    <p:sldId id="311" r:id="rId22"/>
    <p:sldId id="328" r:id="rId23"/>
    <p:sldId id="330" r:id="rId24"/>
    <p:sldId id="279" r:id="rId25"/>
    <p:sldId id="34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7D893D-6A9B-CF3D-15FE-D91AFB03F9DD}" name="Lucy Crawford" initials="LC" userId="S::lucy.crawford@365newground.org.uk::eecd62c4-c165-48da-83da-ad08d6d0a9bb" providerId="AD"/>
  <p188:author id="{1C4C455D-DBD6-43D3-48B0-B13EF43A9323}" name="Christina Worsley" initials="CW" userId="S::christina.worsley@365newground.org.uk::ade186ab-203e-4ed2-a2a0-86b2dc44da96" providerId="AD"/>
  <p188:author id="{1A78498D-3B96-6DAD-EED3-EE8FCA44F843}" name="Ffion Powell" initials="FP" userId="S::ffion.powell@365newground.org.uk::272176fe-f4bb-4480-a809-415fd5f4374c" providerId="AD"/>
  <p188:author id="{42D818E4-2D04-6A1D-7A9F-1554E916F668}" name="Lydia Gaskell" initials="LG" userId="S::lydia.gaskell@365newground.org.uk::4aaa4af6-d7a1-40ac-83e0-71dfe1c003d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56082"/>
    <a:srgbClr val="FF5757"/>
    <a:srgbClr val="FFDE59"/>
    <a:srgbClr val="FF4B4B"/>
    <a:srgbClr val="FF9900"/>
    <a:srgbClr val="99FF33"/>
    <a:srgbClr val="A5D9F1"/>
    <a:srgbClr val="003399"/>
    <a:srgbClr val="C0B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EE457C-1636-4569-82C3-45BD45B6AEA6}" v="282" dt="2026-03-19T14:13:57.8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28"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84989-17ED-4228-A639-AFE3B2066236}" type="datetimeFigureOut">
              <a:rPr lang="en-GB" smtClean="0"/>
              <a:t>19/03/2026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C8B44A-3CAE-44B4-A57E-E38051F3CF45}" type="slidenum">
              <a:rPr lang="en-GB" smtClean="0"/>
              <a:t>‹#›</a:t>
            </a:fld>
            <a:endParaRPr lang="en-GB"/>
          </a:p>
        </p:txBody>
      </p:sp>
    </p:spTree>
    <p:extLst>
      <p:ext uri="{BB962C8B-B14F-4D97-AF65-F5344CB8AC3E}">
        <p14:creationId xmlns:p14="http://schemas.microsoft.com/office/powerpoint/2010/main" val="23847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CC8B44A-3CAE-44B4-A57E-E38051F3CF45}" type="slidenum">
              <a:rPr lang="en-GB" smtClean="0"/>
              <a:t>13</a:t>
            </a:fld>
            <a:endParaRPr lang="en-GB"/>
          </a:p>
        </p:txBody>
      </p:sp>
    </p:spTree>
    <p:extLst>
      <p:ext uri="{BB962C8B-B14F-4D97-AF65-F5344CB8AC3E}">
        <p14:creationId xmlns:p14="http://schemas.microsoft.com/office/powerpoint/2010/main" val="1989722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CC8B44A-3CAE-44B4-A57E-E38051F3CF45}" type="slidenum">
              <a:rPr lang="en-GB" smtClean="0"/>
              <a:t>16</a:t>
            </a:fld>
            <a:endParaRPr lang="en-GB"/>
          </a:p>
        </p:txBody>
      </p:sp>
    </p:spTree>
    <p:extLst>
      <p:ext uri="{BB962C8B-B14F-4D97-AF65-F5344CB8AC3E}">
        <p14:creationId xmlns:p14="http://schemas.microsoft.com/office/powerpoint/2010/main" val="3579409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CC8B44A-3CAE-44B4-A57E-E38051F3CF45}" type="slidenum">
              <a:rPr lang="en-GB" smtClean="0"/>
              <a:t>17</a:t>
            </a:fld>
            <a:endParaRPr lang="en-GB"/>
          </a:p>
        </p:txBody>
      </p:sp>
    </p:spTree>
    <p:extLst>
      <p:ext uri="{BB962C8B-B14F-4D97-AF65-F5344CB8AC3E}">
        <p14:creationId xmlns:p14="http://schemas.microsoft.com/office/powerpoint/2010/main" val="1722070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7F5A5-4B69-A8E6-6FF5-9FAE54908E2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5EDBBAD-32EF-355F-4C6F-31FEFCCF9F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0204324-7D92-0584-C8BB-D658F7087F58}"/>
              </a:ext>
            </a:extLst>
          </p:cNvPr>
          <p:cNvSpPr>
            <a:spLocks noGrp="1"/>
          </p:cNvSpPr>
          <p:nvPr>
            <p:ph type="dt" sz="half" idx="10"/>
          </p:nvPr>
        </p:nvSpPr>
        <p:spPr/>
        <p:txBody>
          <a:bodyPr/>
          <a:lstStyle/>
          <a:p>
            <a:fld id="{8925DBF2-4CEA-4A23-8A1C-F404C2E414E8}" type="datetimeFigureOut">
              <a:rPr lang="en-GB" smtClean="0"/>
              <a:t>19/03/2026</a:t>
            </a:fld>
            <a:endParaRPr lang="en-GB"/>
          </a:p>
        </p:txBody>
      </p:sp>
      <p:sp>
        <p:nvSpPr>
          <p:cNvPr id="5" name="Footer Placeholder 4">
            <a:extLst>
              <a:ext uri="{FF2B5EF4-FFF2-40B4-BE49-F238E27FC236}">
                <a16:creationId xmlns:a16="http://schemas.microsoft.com/office/drawing/2014/main" id="{9631A60D-BD21-642C-F4AB-CF3B4925EB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BCD97A-12D0-4B3D-8FDA-FEFB9D28AB60}"/>
              </a:ext>
            </a:extLst>
          </p:cNvPr>
          <p:cNvSpPr>
            <a:spLocks noGrp="1"/>
          </p:cNvSpPr>
          <p:nvPr>
            <p:ph type="sldNum" sz="quarter" idx="12"/>
          </p:nvPr>
        </p:nvSpPr>
        <p:spPr/>
        <p:txBody>
          <a:bodyPr/>
          <a:lstStyle/>
          <a:p>
            <a:fld id="{681B0744-80AB-464C-B2E3-F1F7124584EE}" type="slidenum">
              <a:rPr lang="en-GB" smtClean="0"/>
              <a:t>‹#›</a:t>
            </a:fld>
            <a:endParaRPr lang="en-GB"/>
          </a:p>
        </p:txBody>
      </p:sp>
    </p:spTree>
    <p:extLst>
      <p:ext uri="{BB962C8B-B14F-4D97-AF65-F5344CB8AC3E}">
        <p14:creationId xmlns:p14="http://schemas.microsoft.com/office/powerpoint/2010/main" val="3067196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9F184-B68E-8765-AC2C-023EDE2E6CF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9EEC8E4-F387-4CDC-52D7-44CEA217F83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79BB1CC-AA18-F990-BA97-71E8F2039AAD}"/>
              </a:ext>
            </a:extLst>
          </p:cNvPr>
          <p:cNvSpPr>
            <a:spLocks noGrp="1"/>
          </p:cNvSpPr>
          <p:nvPr>
            <p:ph type="dt" sz="half" idx="10"/>
          </p:nvPr>
        </p:nvSpPr>
        <p:spPr/>
        <p:txBody>
          <a:bodyPr/>
          <a:lstStyle/>
          <a:p>
            <a:fld id="{8925DBF2-4CEA-4A23-8A1C-F404C2E414E8}" type="datetimeFigureOut">
              <a:rPr lang="en-GB" smtClean="0"/>
              <a:t>19/03/2026</a:t>
            </a:fld>
            <a:endParaRPr lang="en-GB"/>
          </a:p>
        </p:txBody>
      </p:sp>
      <p:sp>
        <p:nvSpPr>
          <p:cNvPr id="5" name="Footer Placeholder 4">
            <a:extLst>
              <a:ext uri="{FF2B5EF4-FFF2-40B4-BE49-F238E27FC236}">
                <a16:creationId xmlns:a16="http://schemas.microsoft.com/office/drawing/2014/main" id="{B899522D-BB66-34D1-6910-79FBD70A51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DF7DE0-8797-976D-234B-FAD42BB35569}"/>
              </a:ext>
            </a:extLst>
          </p:cNvPr>
          <p:cNvSpPr>
            <a:spLocks noGrp="1"/>
          </p:cNvSpPr>
          <p:nvPr>
            <p:ph type="sldNum" sz="quarter" idx="12"/>
          </p:nvPr>
        </p:nvSpPr>
        <p:spPr/>
        <p:txBody>
          <a:bodyPr/>
          <a:lstStyle/>
          <a:p>
            <a:fld id="{681B0744-80AB-464C-B2E3-F1F7124584EE}" type="slidenum">
              <a:rPr lang="en-GB" smtClean="0"/>
              <a:t>‹#›</a:t>
            </a:fld>
            <a:endParaRPr lang="en-GB"/>
          </a:p>
        </p:txBody>
      </p:sp>
    </p:spTree>
    <p:extLst>
      <p:ext uri="{BB962C8B-B14F-4D97-AF65-F5344CB8AC3E}">
        <p14:creationId xmlns:p14="http://schemas.microsoft.com/office/powerpoint/2010/main" val="180476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9755D2-6486-8B07-89D4-952BBB72742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E753964-3840-4DFC-B7DE-4771F553461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1B247A1-58A6-C2D2-E41B-02A4FA42A474}"/>
              </a:ext>
            </a:extLst>
          </p:cNvPr>
          <p:cNvSpPr>
            <a:spLocks noGrp="1"/>
          </p:cNvSpPr>
          <p:nvPr>
            <p:ph type="dt" sz="half" idx="10"/>
          </p:nvPr>
        </p:nvSpPr>
        <p:spPr/>
        <p:txBody>
          <a:bodyPr/>
          <a:lstStyle/>
          <a:p>
            <a:fld id="{8925DBF2-4CEA-4A23-8A1C-F404C2E414E8}" type="datetimeFigureOut">
              <a:rPr lang="en-GB" smtClean="0"/>
              <a:t>19/03/2026</a:t>
            </a:fld>
            <a:endParaRPr lang="en-GB"/>
          </a:p>
        </p:txBody>
      </p:sp>
      <p:sp>
        <p:nvSpPr>
          <p:cNvPr id="5" name="Footer Placeholder 4">
            <a:extLst>
              <a:ext uri="{FF2B5EF4-FFF2-40B4-BE49-F238E27FC236}">
                <a16:creationId xmlns:a16="http://schemas.microsoft.com/office/drawing/2014/main" id="{F925CE95-0C7C-F0D0-2A13-E3B809A52F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4B8574-05F9-92AC-B253-635A54C9A46F}"/>
              </a:ext>
            </a:extLst>
          </p:cNvPr>
          <p:cNvSpPr>
            <a:spLocks noGrp="1"/>
          </p:cNvSpPr>
          <p:nvPr>
            <p:ph type="sldNum" sz="quarter" idx="12"/>
          </p:nvPr>
        </p:nvSpPr>
        <p:spPr/>
        <p:txBody>
          <a:bodyPr/>
          <a:lstStyle/>
          <a:p>
            <a:fld id="{681B0744-80AB-464C-B2E3-F1F7124584EE}" type="slidenum">
              <a:rPr lang="en-GB" smtClean="0"/>
              <a:t>‹#›</a:t>
            </a:fld>
            <a:endParaRPr lang="en-GB"/>
          </a:p>
        </p:txBody>
      </p:sp>
    </p:spTree>
    <p:extLst>
      <p:ext uri="{BB962C8B-B14F-4D97-AF65-F5344CB8AC3E}">
        <p14:creationId xmlns:p14="http://schemas.microsoft.com/office/powerpoint/2010/main" val="317818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64760-649B-D7CA-AED5-45BB89CC52A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5C9F451-149F-4E69-1935-2B232BB8CB8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BACD722-F502-670C-D6A4-4940988974AB}"/>
              </a:ext>
            </a:extLst>
          </p:cNvPr>
          <p:cNvSpPr>
            <a:spLocks noGrp="1"/>
          </p:cNvSpPr>
          <p:nvPr>
            <p:ph type="dt" sz="half" idx="10"/>
          </p:nvPr>
        </p:nvSpPr>
        <p:spPr/>
        <p:txBody>
          <a:bodyPr/>
          <a:lstStyle/>
          <a:p>
            <a:fld id="{8925DBF2-4CEA-4A23-8A1C-F404C2E414E8}" type="datetimeFigureOut">
              <a:rPr lang="en-GB" smtClean="0"/>
              <a:t>19/03/2026</a:t>
            </a:fld>
            <a:endParaRPr lang="en-GB"/>
          </a:p>
        </p:txBody>
      </p:sp>
      <p:sp>
        <p:nvSpPr>
          <p:cNvPr id="5" name="Footer Placeholder 4">
            <a:extLst>
              <a:ext uri="{FF2B5EF4-FFF2-40B4-BE49-F238E27FC236}">
                <a16:creationId xmlns:a16="http://schemas.microsoft.com/office/drawing/2014/main" id="{C6191E4F-B9E8-EF99-D6CF-06A19F00F5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80356C-E5CF-D6ED-7131-395719C5ABB0}"/>
              </a:ext>
            </a:extLst>
          </p:cNvPr>
          <p:cNvSpPr>
            <a:spLocks noGrp="1"/>
          </p:cNvSpPr>
          <p:nvPr>
            <p:ph type="sldNum" sz="quarter" idx="12"/>
          </p:nvPr>
        </p:nvSpPr>
        <p:spPr/>
        <p:txBody>
          <a:bodyPr/>
          <a:lstStyle/>
          <a:p>
            <a:fld id="{681B0744-80AB-464C-B2E3-F1F7124584EE}" type="slidenum">
              <a:rPr lang="en-GB" smtClean="0"/>
              <a:t>‹#›</a:t>
            </a:fld>
            <a:endParaRPr lang="en-GB"/>
          </a:p>
        </p:txBody>
      </p:sp>
    </p:spTree>
    <p:extLst>
      <p:ext uri="{BB962C8B-B14F-4D97-AF65-F5344CB8AC3E}">
        <p14:creationId xmlns:p14="http://schemas.microsoft.com/office/powerpoint/2010/main" val="23868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95F6F-14C7-2A42-526D-FC11DD99920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D122FBB-2F16-3FB5-CAE8-D4A22E0930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36536C4-B9C9-BBE4-13EC-17FB335D1416}"/>
              </a:ext>
            </a:extLst>
          </p:cNvPr>
          <p:cNvSpPr>
            <a:spLocks noGrp="1"/>
          </p:cNvSpPr>
          <p:nvPr>
            <p:ph type="dt" sz="half" idx="10"/>
          </p:nvPr>
        </p:nvSpPr>
        <p:spPr/>
        <p:txBody>
          <a:bodyPr/>
          <a:lstStyle/>
          <a:p>
            <a:fld id="{8925DBF2-4CEA-4A23-8A1C-F404C2E414E8}" type="datetimeFigureOut">
              <a:rPr lang="en-GB" smtClean="0"/>
              <a:t>19/03/2026</a:t>
            </a:fld>
            <a:endParaRPr lang="en-GB"/>
          </a:p>
        </p:txBody>
      </p:sp>
      <p:sp>
        <p:nvSpPr>
          <p:cNvPr id="5" name="Footer Placeholder 4">
            <a:extLst>
              <a:ext uri="{FF2B5EF4-FFF2-40B4-BE49-F238E27FC236}">
                <a16:creationId xmlns:a16="http://schemas.microsoft.com/office/drawing/2014/main" id="{727B75C8-DDED-BCB0-2D27-57D7DBCE78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89EA3A-0068-9097-8A26-144CC052CDA9}"/>
              </a:ext>
            </a:extLst>
          </p:cNvPr>
          <p:cNvSpPr>
            <a:spLocks noGrp="1"/>
          </p:cNvSpPr>
          <p:nvPr>
            <p:ph type="sldNum" sz="quarter" idx="12"/>
          </p:nvPr>
        </p:nvSpPr>
        <p:spPr/>
        <p:txBody>
          <a:bodyPr/>
          <a:lstStyle/>
          <a:p>
            <a:fld id="{681B0744-80AB-464C-B2E3-F1F7124584EE}" type="slidenum">
              <a:rPr lang="en-GB" smtClean="0"/>
              <a:t>‹#›</a:t>
            </a:fld>
            <a:endParaRPr lang="en-GB"/>
          </a:p>
        </p:txBody>
      </p:sp>
    </p:spTree>
    <p:extLst>
      <p:ext uri="{BB962C8B-B14F-4D97-AF65-F5344CB8AC3E}">
        <p14:creationId xmlns:p14="http://schemas.microsoft.com/office/powerpoint/2010/main" val="127799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B6867-29C5-7D49-3561-869ECCCE179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E47DE95-D9C4-2DB2-A416-4FEBDF9A8F1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9BC1448-7550-2B6A-5ACF-455A2BDD98A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CA60888-4718-5C5D-D3F2-922F61C52455}"/>
              </a:ext>
            </a:extLst>
          </p:cNvPr>
          <p:cNvSpPr>
            <a:spLocks noGrp="1"/>
          </p:cNvSpPr>
          <p:nvPr>
            <p:ph type="dt" sz="half" idx="10"/>
          </p:nvPr>
        </p:nvSpPr>
        <p:spPr/>
        <p:txBody>
          <a:bodyPr/>
          <a:lstStyle/>
          <a:p>
            <a:fld id="{8925DBF2-4CEA-4A23-8A1C-F404C2E414E8}" type="datetimeFigureOut">
              <a:rPr lang="en-GB" smtClean="0"/>
              <a:t>19/03/2026</a:t>
            </a:fld>
            <a:endParaRPr lang="en-GB"/>
          </a:p>
        </p:txBody>
      </p:sp>
      <p:sp>
        <p:nvSpPr>
          <p:cNvPr id="6" name="Footer Placeholder 5">
            <a:extLst>
              <a:ext uri="{FF2B5EF4-FFF2-40B4-BE49-F238E27FC236}">
                <a16:creationId xmlns:a16="http://schemas.microsoft.com/office/drawing/2014/main" id="{5DEA97F1-E31D-2258-A591-53DB0DF326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22B5BE-B0EF-3CAA-50D1-587B2EAF4FA3}"/>
              </a:ext>
            </a:extLst>
          </p:cNvPr>
          <p:cNvSpPr>
            <a:spLocks noGrp="1"/>
          </p:cNvSpPr>
          <p:nvPr>
            <p:ph type="sldNum" sz="quarter" idx="12"/>
          </p:nvPr>
        </p:nvSpPr>
        <p:spPr/>
        <p:txBody>
          <a:bodyPr/>
          <a:lstStyle/>
          <a:p>
            <a:fld id="{681B0744-80AB-464C-B2E3-F1F7124584EE}" type="slidenum">
              <a:rPr lang="en-GB" smtClean="0"/>
              <a:t>‹#›</a:t>
            </a:fld>
            <a:endParaRPr lang="en-GB"/>
          </a:p>
        </p:txBody>
      </p:sp>
    </p:spTree>
    <p:extLst>
      <p:ext uri="{BB962C8B-B14F-4D97-AF65-F5344CB8AC3E}">
        <p14:creationId xmlns:p14="http://schemas.microsoft.com/office/powerpoint/2010/main" val="2800345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B541-3525-B76F-EBD0-83BA6913F68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34FCDEF-3226-9329-3315-8189F5BF3F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AADC616-92F8-4499-49C8-C0C49AC57F1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71B3D07-25EC-0A66-0E1E-05C2A21228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B305B56-C78C-D9CB-5440-3A32CA536E7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3B0AD08-6444-AF0C-67B8-A0770AD48F2F}"/>
              </a:ext>
            </a:extLst>
          </p:cNvPr>
          <p:cNvSpPr>
            <a:spLocks noGrp="1"/>
          </p:cNvSpPr>
          <p:nvPr>
            <p:ph type="dt" sz="half" idx="10"/>
          </p:nvPr>
        </p:nvSpPr>
        <p:spPr/>
        <p:txBody>
          <a:bodyPr/>
          <a:lstStyle/>
          <a:p>
            <a:fld id="{8925DBF2-4CEA-4A23-8A1C-F404C2E414E8}" type="datetimeFigureOut">
              <a:rPr lang="en-GB" smtClean="0"/>
              <a:t>19/03/2026</a:t>
            </a:fld>
            <a:endParaRPr lang="en-GB"/>
          </a:p>
        </p:txBody>
      </p:sp>
      <p:sp>
        <p:nvSpPr>
          <p:cNvPr id="8" name="Footer Placeholder 7">
            <a:extLst>
              <a:ext uri="{FF2B5EF4-FFF2-40B4-BE49-F238E27FC236}">
                <a16:creationId xmlns:a16="http://schemas.microsoft.com/office/drawing/2014/main" id="{ECA0DCC7-4EDB-9707-3E3D-301457329C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EA668C1-1CF6-4171-A106-530206616696}"/>
              </a:ext>
            </a:extLst>
          </p:cNvPr>
          <p:cNvSpPr>
            <a:spLocks noGrp="1"/>
          </p:cNvSpPr>
          <p:nvPr>
            <p:ph type="sldNum" sz="quarter" idx="12"/>
          </p:nvPr>
        </p:nvSpPr>
        <p:spPr/>
        <p:txBody>
          <a:bodyPr/>
          <a:lstStyle/>
          <a:p>
            <a:fld id="{681B0744-80AB-464C-B2E3-F1F7124584EE}" type="slidenum">
              <a:rPr lang="en-GB" smtClean="0"/>
              <a:t>‹#›</a:t>
            </a:fld>
            <a:endParaRPr lang="en-GB"/>
          </a:p>
        </p:txBody>
      </p:sp>
    </p:spTree>
    <p:extLst>
      <p:ext uri="{BB962C8B-B14F-4D97-AF65-F5344CB8AC3E}">
        <p14:creationId xmlns:p14="http://schemas.microsoft.com/office/powerpoint/2010/main" val="782927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4628-5DC1-847A-E901-25E16255AD9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A414A62-4AA5-DF9E-8996-E763D9A5740C}"/>
              </a:ext>
            </a:extLst>
          </p:cNvPr>
          <p:cNvSpPr>
            <a:spLocks noGrp="1"/>
          </p:cNvSpPr>
          <p:nvPr>
            <p:ph type="dt" sz="half" idx="10"/>
          </p:nvPr>
        </p:nvSpPr>
        <p:spPr/>
        <p:txBody>
          <a:bodyPr/>
          <a:lstStyle/>
          <a:p>
            <a:fld id="{8925DBF2-4CEA-4A23-8A1C-F404C2E414E8}" type="datetimeFigureOut">
              <a:rPr lang="en-GB" smtClean="0"/>
              <a:t>19/03/2026</a:t>
            </a:fld>
            <a:endParaRPr lang="en-GB"/>
          </a:p>
        </p:txBody>
      </p:sp>
      <p:sp>
        <p:nvSpPr>
          <p:cNvPr id="4" name="Footer Placeholder 3">
            <a:extLst>
              <a:ext uri="{FF2B5EF4-FFF2-40B4-BE49-F238E27FC236}">
                <a16:creationId xmlns:a16="http://schemas.microsoft.com/office/drawing/2014/main" id="{156D91F9-D858-E25D-BBE1-BDC39AF2043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C4EF356-DB93-8783-86DD-98A759422A24}"/>
              </a:ext>
            </a:extLst>
          </p:cNvPr>
          <p:cNvSpPr>
            <a:spLocks noGrp="1"/>
          </p:cNvSpPr>
          <p:nvPr>
            <p:ph type="sldNum" sz="quarter" idx="12"/>
          </p:nvPr>
        </p:nvSpPr>
        <p:spPr/>
        <p:txBody>
          <a:bodyPr/>
          <a:lstStyle/>
          <a:p>
            <a:fld id="{681B0744-80AB-464C-B2E3-F1F7124584EE}" type="slidenum">
              <a:rPr lang="en-GB" smtClean="0"/>
              <a:t>‹#›</a:t>
            </a:fld>
            <a:endParaRPr lang="en-GB"/>
          </a:p>
        </p:txBody>
      </p:sp>
    </p:spTree>
    <p:extLst>
      <p:ext uri="{BB962C8B-B14F-4D97-AF65-F5344CB8AC3E}">
        <p14:creationId xmlns:p14="http://schemas.microsoft.com/office/powerpoint/2010/main" val="191668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395232-0651-6410-89B1-345652088DC7}"/>
              </a:ext>
            </a:extLst>
          </p:cNvPr>
          <p:cNvSpPr>
            <a:spLocks noGrp="1"/>
          </p:cNvSpPr>
          <p:nvPr>
            <p:ph type="dt" sz="half" idx="10"/>
          </p:nvPr>
        </p:nvSpPr>
        <p:spPr/>
        <p:txBody>
          <a:bodyPr/>
          <a:lstStyle/>
          <a:p>
            <a:fld id="{8925DBF2-4CEA-4A23-8A1C-F404C2E414E8}" type="datetimeFigureOut">
              <a:rPr lang="en-GB" smtClean="0"/>
              <a:t>19/03/2026</a:t>
            </a:fld>
            <a:endParaRPr lang="en-GB"/>
          </a:p>
        </p:txBody>
      </p:sp>
      <p:sp>
        <p:nvSpPr>
          <p:cNvPr id="3" name="Footer Placeholder 2">
            <a:extLst>
              <a:ext uri="{FF2B5EF4-FFF2-40B4-BE49-F238E27FC236}">
                <a16:creationId xmlns:a16="http://schemas.microsoft.com/office/drawing/2014/main" id="{5B7F044E-12AE-51D9-37A4-12904D0CBA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C3FC044-DB71-6933-10EE-D72A26A9F99F}"/>
              </a:ext>
            </a:extLst>
          </p:cNvPr>
          <p:cNvSpPr>
            <a:spLocks noGrp="1"/>
          </p:cNvSpPr>
          <p:nvPr>
            <p:ph type="sldNum" sz="quarter" idx="12"/>
          </p:nvPr>
        </p:nvSpPr>
        <p:spPr/>
        <p:txBody>
          <a:bodyPr/>
          <a:lstStyle/>
          <a:p>
            <a:fld id="{681B0744-80AB-464C-B2E3-F1F7124584EE}" type="slidenum">
              <a:rPr lang="en-GB" smtClean="0"/>
              <a:t>‹#›</a:t>
            </a:fld>
            <a:endParaRPr lang="en-GB"/>
          </a:p>
        </p:txBody>
      </p:sp>
    </p:spTree>
    <p:extLst>
      <p:ext uri="{BB962C8B-B14F-4D97-AF65-F5344CB8AC3E}">
        <p14:creationId xmlns:p14="http://schemas.microsoft.com/office/powerpoint/2010/main" val="2113231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F024-65D6-A8C0-61B9-7C75E8A6C70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4ACE682-A59F-A22D-647F-B264B158D2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D1B312F-689C-C2A3-0EA1-20B6A360B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F231683-779B-2B8C-DDBD-E811D92AECDE}"/>
              </a:ext>
            </a:extLst>
          </p:cNvPr>
          <p:cNvSpPr>
            <a:spLocks noGrp="1"/>
          </p:cNvSpPr>
          <p:nvPr>
            <p:ph type="dt" sz="half" idx="10"/>
          </p:nvPr>
        </p:nvSpPr>
        <p:spPr/>
        <p:txBody>
          <a:bodyPr/>
          <a:lstStyle/>
          <a:p>
            <a:fld id="{8925DBF2-4CEA-4A23-8A1C-F404C2E414E8}" type="datetimeFigureOut">
              <a:rPr lang="en-GB" smtClean="0"/>
              <a:t>19/03/2026</a:t>
            </a:fld>
            <a:endParaRPr lang="en-GB"/>
          </a:p>
        </p:txBody>
      </p:sp>
      <p:sp>
        <p:nvSpPr>
          <p:cNvPr id="6" name="Footer Placeholder 5">
            <a:extLst>
              <a:ext uri="{FF2B5EF4-FFF2-40B4-BE49-F238E27FC236}">
                <a16:creationId xmlns:a16="http://schemas.microsoft.com/office/drawing/2014/main" id="{37112FC7-CB60-2E76-7ED3-CAE3C40E13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979D19-576D-94C9-210A-3418E9FADEDC}"/>
              </a:ext>
            </a:extLst>
          </p:cNvPr>
          <p:cNvSpPr>
            <a:spLocks noGrp="1"/>
          </p:cNvSpPr>
          <p:nvPr>
            <p:ph type="sldNum" sz="quarter" idx="12"/>
          </p:nvPr>
        </p:nvSpPr>
        <p:spPr/>
        <p:txBody>
          <a:bodyPr/>
          <a:lstStyle/>
          <a:p>
            <a:fld id="{681B0744-80AB-464C-B2E3-F1F7124584EE}" type="slidenum">
              <a:rPr lang="en-GB" smtClean="0"/>
              <a:t>‹#›</a:t>
            </a:fld>
            <a:endParaRPr lang="en-GB"/>
          </a:p>
        </p:txBody>
      </p:sp>
    </p:spTree>
    <p:extLst>
      <p:ext uri="{BB962C8B-B14F-4D97-AF65-F5344CB8AC3E}">
        <p14:creationId xmlns:p14="http://schemas.microsoft.com/office/powerpoint/2010/main" val="107306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A177-190B-0081-6A96-08167C75639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CF76D24-C21C-B082-5656-91B0C0C17A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D8C197E-5159-2F44-0E98-51740AEED6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1C03A8-B323-D021-BA37-8BCCACC4385F}"/>
              </a:ext>
            </a:extLst>
          </p:cNvPr>
          <p:cNvSpPr>
            <a:spLocks noGrp="1"/>
          </p:cNvSpPr>
          <p:nvPr>
            <p:ph type="dt" sz="half" idx="10"/>
          </p:nvPr>
        </p:nvSpPr>
        <p:spPr/>
        <p:txBody>
          <a:bodyPr/>
          <a:lstStyle/>
          <a:p>
            <a:fld id="{8925DBF2-4CEA-4A23-8A1C-F404C2E414E8}" type="datetimeFigureOut">
              <a:rPr lang="en-GB" smtClean="0"/>
              <a:t>19/03/2026</a:t>
            </a:fld>
            <a:endParaRPr lang="en-GB"/>
          </a:p>
        </p:txBody>
      </p:sp>
      <p:sp>
        <p:nvSpPr>
          <p:cNvPr id="6" name="Footer Placeholder 5">
            <a:extLst>
              <a:ext uri="{FF2B5EF4-FFF2-40B4-BE49-F238E27FC236}">
                <a16:creationId xmlns:a16="http://schemas.microsoft.com/office/drawing/2014/main" id="{BE8F672A-58C7-1D8C-88FD-CF18C594F4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848485-4F8B-9DAF-294B-C5EC37D183B1}"/>
              </a:ext>
            </a:extLst>
          </p:cNvPr>
          <p:cNvSpPr>
            <a:spLocks noGrp="1"/>
          </p:cNvSpPr>
          <p:nvPr>
            <p:ph type="sldNum" sz="quarter" idx="12"/>
          </p:nvPr>
        </p:nvSpPr>
        <p:spPr/>
        <p:txBody>
          <a:bodyPr/>
          <a:lstStyle/>
          <a:p>
            <a:fld id="{681B0744-80AB-464C-B2E3-F1F7124584EE}" type="slidenum">
              <a:rPr lang="en-GB" smtClean="0"/>
              <a:t>‹#›</a:t>
            </a:fld>
            <a:endParaRPr lang="en-GB"/>
          </a:p>
        </p:txBody>
      </p:sp>
    </p:spTree>
    <p:extLst>
      <p:ext uri="{BB962C8B-B14F-4D97-AF65-F5344CB8AC3E}">
        <p14:creationId xmlns:p14="http://schemas.microsoft.com/office/powerpoint/2010/main" val="3264205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F23843-D22F-DE10-4AA2-2D5B85F41A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7E93A09-85C4-F9A3-E2F0-930F16EA2D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E2FFBA8-B451-0F6C-5378-11A081A1E0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25DBF2-4CEA-4A23-8A1C-F404C2E414E8}" type="datetimeFigureOut">
              <a:rPr lang="en-GB" smtClean="0"/>
              <a:t>19/03/2026</a:t>
            </a:fld>
            <a:endParaRPr lang="en-GB"/>
          </a:p>
        </p:txBody>
      </p:sp>
      <p:sp>
        <p:nvSpPr>
          <p:cNvPr id="5" name="Footer Placeholder 4">
            <a:extLst>
              <a:ext uri="{FF2B5EF4-FFF2-40B4-BE49-F238E27FC236}">
                <a16:creationId xmlns:a16="http://schemas.microsoft.com/office/drawing/2014/main" id="{3B160421-101F-5870-B115-A7687870FA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4A64FED-013D-736C-35EE-3AE3D6F635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1B0744-80AB-464C-B2E3-F1F7124584EE}" type="slidenum">
              <a:rPr lang="en-GB" smtClean="0"/>
              <a:t>‹#›</a:t>
            </a:fld>
            <a:endParaRPr lang="en-GB"/>
          </a:p>
        </p:txBody>
      </p:sp>
    </p:spTree>
    <p:extLst>
      <p:ext uri="{BB962C8B-B14F-4D97-AF65-F5344CB8AC3E}">
        <p14:creationId xmlns:p14="http://schemas.microsoft.com/office/powerpoint/2010/main" val="1520860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edenriverstrust.org.uk/resources/journey-down-the-eden/" TargetMode="External"/><Relationship Id="rId5" Type="http://schemas.microsoft.com/office/2007/relationships/hdphoto" Target="../media/hdphoto1.wd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hyperlink" Target="https://thefloodhub.co.uk/learning/" TargetMode="External"/><Relationship Id="rId5" Type="http://schemas.openxmlformats.org/officeDocument/2006/relationships/image" Target="../media/image16.png"/><Relationship Id="rId4" Type="http://schemas.openxmlformats.org/officeDocument/2006/relationships/hyperlink" Target="https://thefloodhubpeople.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F38340A5-BD97-4170-45AA-15FFCF7DF7E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Group 4">
            <a:extLst>
              <a:ext uri="{FF2B5EF4-FFF2-40B4-BE49-F238E27FC236}">
                <a16:creationId xmlns:a16="http://schemas.microsoft.com/office/drawing/2014/main" id="{EC968118-F9FA-43CD-742A-1272729DC948}"/>
              </a:ext>
            </a:extLst>
          </p:cNvPr>
          <p:cNvGrpSpPr/>
          <p:nvPr/>
        </p:nvGrpSpPr>
        <p:grpSpPr>
          <a:xfrm>
            <a:off x="0" y="774438"/>
            <a:ext cx="12209088" cy="1241494"/>
            <a:chOff x="0" y="0"/>
            <a:chExt cx="4816593" cy="494375"/>
          </a:xfrm>
        </p:grpSpPr>
        <p:sp>
          <p:nvSpPr>
            <p:cNvPr id="14" name="Freeform 5">
              <a:extLst>
                <a:ext uri="{FF2B5EF4-FFF2-40B4-BE49-F238E27FC236}">
                  <a16:creationId xmlns:a16="http://schemas.microsoft.com/office/drawing/2014/main" id="{73051E07-63FC-0796-57EB-C30DA731967D}"/>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15" name="TextBox 6">
              <a:extLst>
                <a:ext uri="{FF2B5EF4-FFF2-40B4-BE49-F238E27FC236}">
                  <a16:creationId xmlns:a16="http://schemas.microsoft.com/office/drawing/2014/main" id="{A800C65C-E2B5-40E1-0503-5F18D700EA9A}"/>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pic>
        <p:nvPicPr>
          <p:cNvPr id="8" name="Picture 7">
            <a:extLst>
              <a:ext uri="{FF2B5EF4-FFF2-40B4-BE49-F238E27FC236}">
                <a16:creationId xmlns:a16="http://schemas.microsoft.com/office/drawing/2014/main" id="{6B198B4F-69B1-7A0D-E03A-77E78F52F05D}"/>
              </a:ext>
            </a:extLst>
          </p:cNvPr>
          <p:cNvPicPr>
            <a:picLocks noChangeAspect="1"/>
          </p:cNvPicPr>
          <p:nvPr/>
        </p:nvPicPr>
        <p:blipFill>
          <a:blip r:embed="rId3"/>
          <a:stretch>
            <a:fillRect/>
          </a:stretch>
        </p:blipFill>
        <p:spPr>
          <a:xfrm>
            <a:off x="8264605" y="2666184"/>
            <a:ext cx="3714282" cy="3025567"/>
          </a:xfrm>
          <a:prstGeom prst="rect">
            <a:avLst/>
          </a:prstGeom>
        </p:spPr>
      </p:pic>
      <p:sp>
        <p:nvSpPr>
          <p:cNvPr id="9" name="TextBox 9">
            <a:extLst>
              <a:ext uri="{FF2B5EF4-FFF2-40B4-BE49-F238E27FC236}">
                <a16:creationId xmlns:a16="http://schemas.microsoft.com/office/drawing/2014/main" id="{531C3D4F-520D-6BB6-C2A5-D24A28711AF5}"/>
              </a:ext>
            </a:extLst>
          </p:cNvPr>
          <p:cNvSpPr txBox="1"/>
          <p:nvPr/>
        </p:nvSpPr>
        <p:spPr>
          <a:xfrm>
            <a:off x="255563" y="2995409"/>
            <a:ext cx="7686958" cy="3939540"/>
          </a:xfrm>
          <a:prstGeom prst="rect">
            <a:avLst/>
          </a:prstGeom>
        </p:spPr>
        <p:txBody>
          <a:bodyPr wrap="square" lIns="0" tIns="0" rIns="0" bIns="0" rtlCol="0" anchor="t">
            <a:spAutoFit/>
          </a:bodyPr>
          <a:lstStyle/>
          <a:p>
            <a:pPr marL="685800" indent="-685800">
              <a:spcBef>
                <a:spcPct val="0"/>
              </a:spcBef>
              <a:buFont typeface="Arial" panose="020B0604020202020204" pitchFamily="34" charset="0"/>
              <a:buChar char="•"/>
            </a:pPr>
            <a:r>
              <a:rPr lang="en-US" sz="3200" b="1">
                <a:solidFill>
                  <a:srgbClr val="000000"/>
                </a:solidFill>
                <a:latin typeface="Montserrat Classic Bold"/>
                <a:ea typeface="Montserrat Classic Bold"/>
                <a:cs typeface="Montserrat Classic Bold"/>
                <a:sym typeface="Montserrat Classic Bold"/>
              </a:rPr>
              <a:t>Understand what the long and cross profile of a river are</a:t>
            </a:r>
          </a:p>
          <a:p>
            <a:pPr marL="685800" indent="-685800">
              <a:spcBef>
                <a:spcPct val="0"/>
              </a:spcBef>
              <a:buFont typeface="Arial" panose="020B0604020202020204" pitchFamily="34" charset="0"/>
              <a:buChar char="•"/>
            </a:pPr>
            <a:r>
              <a:rPr lang="en-US" sz="3200" b="1">
                <a:solidFill>
                  <a:srgbClr val="000000"/>
                </a:solidFill>
                <a:latin typeface="Montserrat Classic Bold"/>
                <a:ea typeface="Montserrat Classic Bold"/>
                <a:cs typeface="Montserrat Classic Bold"/>
                <a:sym typeface="Montserrat Classic Bold"/>
              </a:rPr>
              <a:t>To be able to calculate the cross profile of a river</a:t>
            </a:r>
          </a:p>
          <a:p>
            <a:pPr marL="685800" indent="-685800">
              <a:spcBef>
                <a:spcPct val="0"/>
              </a:spcBef>
              <a:buFont typeface="Arial" panose="020B0604020202020204" pitchFamily="34" charset="0"/>
              <a:buChar char="•"/>
            </a:pPr>
            <a:r>
              <a:rPr lang="en-US" sz="3200" b="1">
                <a:solidFill>
                  <a:srgbClr val="000000"/>
                </a:solidFill>
                <a:latin typeface="Montserrat Classic Bold"/>
                <a:ea typeface="Montserrat Classic Bold"/>
                <a:cs typeface="Montserrat Classic Bold"/>
                <a:sym typeface="Montserrat Classic Bold"/>
              </a:rPr>
              <a:t>Understand what can affect river discharge</a:t>
            </a:r>
          </a:p>
          <a:p>
            <a:pPr marL="685800" indent="-685800">
              <a:spcBef>
                <a:spcPct val="0"/>
              </a:spcBef>
              <a:buFont typeface="Arial" panose="020B0604020202020204" pitchFamily="34" charset="0"/>
              <a:buChar char="•"/>
            </a:pPr>
            <a:r>
              <a:rPr lang="en-US" sz="3200" b="1">
                <a:solidFill>
                  <a:srgbClr val="000000"/>
                </a:solidFill>
                <a:latin typeface="Montserrat Classic Bold"/>
                <a:ea typeface="Montserrat Classic Bold"/>
                <a:cs typeface="Montserrat Classic Bold"/>
                <a:sym typeface="Montserrat Classic Bold"/>
              </a:rPr>
              <a:t>To be able to calculate river discharge</a:t>
            </a:r>
          </a:p>
        </p:txBody>
      </p:sp>
      <p:sp>
        <p:nvSpPr>
          <p:cNvPr id="10" name="TextBox 9">
            <a:extLst>
              <a:ext uri="{FF2B5EF4-FFF2-40B4-BE49-F238E27FC236}">
                <a16:creationId xmlns:a16="http://schemas.microsoft.com/office/drawing/2014/main" id="{7A0E0513-7863-209D-62C7-E97DACF82ED6}"/>
              </a:ext>
            </a:extLst>
          </p:cNvPr>
          <p:cNvSpPr txBox="1"/>
          <p:nvPr/>
        </p:nvSpPr>
        <p:spPr>
          <a:xfrm>
            <a:off x="255563" y="1971262"/>
            <a:ext cx="6057281" cy="993477"/>
          </a:xfrm>
          <a:prstGeom prst="rect">
            <a:avLst/>
          </a:prstGeom>
        </p:spPr>
        <p:txBody>
          <a:bodyPr wrap="square" lIns="0" tIns="0" rIns="0" bIns="0" rtlCol="0" anchor="t">
            <a:spAutoFit/>
          </a:bodyPr>
          <a:lstStyle/>
          <a:p>
            <a:pPr>
              <a:lnSpc>
                <a:spcPct val="150000"/>
              </a:lnSpc>
              <a:spcBef>
                <a:spcPct val="0"/>
              </a:spcBef>
            </a:pPr>
            <a:r>
              <a:rPr lang="en-US" sz="4800" b="1">
                <a:solidFill>
                  <a:srgbClr val="000000"/>
                </a:solidFill>
                <a:latin typeface="Montserrat Classic Bold"/>
                <a:ea typeface="Montserrat Classic Bold"/>
                <a:cs typeface="Montserrat Classic Bold"/>
                <a:sym typeface="Montserrat Classic Bold"/>
              </a:rPr>
              <a:t>Learning objectives:</a:t>
            </a:r>
          </a:p>
        </p:txBody>
      </p:sp>
      <p:pic>
        <p:nvPicPr>
          <p:cNvPr id="2" name="Picture 1" descr="A river with trees and rocks&#10;&#10;Description automatically generated">
            <a:extLst>
              <a:ext uri="{FF2B5EF4-FFF2-40B4-BE49-F238E27FC236}">
                <a16:creationId xmlns:a16="http://schemas.microsoft.com/office/drawing/2014/main" id="{F7666346-88F1-DE67-3C69-3B761D0780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49380" y="415645"/>
            <a:ext cx="3125971" cy="1782610"/>
          </a:xfrm>
          <a:prstGeom prst="rect">
            <a:avLst/>
          </a:prstGeom>
        </p:spPr>
      </p:pic>
      <p:sp>
        <p:nvSpPr>
          <p:cNvPr id="6" name="Title 1">
            <a:extLst>
              <a:ext uri="{FF2B5EF4-FFF2-40B4-BE49-F238E27FC236}">
                <a16:creationId xmlns:a16="http://schemas.microsoft.com/office/drawing/2014/main" id="{FA2778C8-11EC-52D9-5521-0B5913DB38E0}"/>
              </a:ext>
            </a:extLst>
          </p:cNvPr>
          <p:cNvSpPr>
            <a:spLocks noGrp="1"/>
          </p:cNvSpPr>
          <p:nvPr>
            <p:ph type="ctrTitle"/>
          </p:nvPr>
        </p:nvSpPr>
        <p:spPr>
          <a:xfrm>
            <a:off x="1" y="823480"/>
            <a:ext cx="12209086" cy="1014741"/>
          </a:xfrm>
        </p:spPr>
        <p:txBody>
          <a:bodyPr>
            <a:normAutofit/>
          </a:bodyPr>
          <a:lstStyle/>
          <a:p>
            <a:r>
              <a:rPr lang="en-GB" sz="5400" b="1">
                <a:solidFill>
                  <a:schemeClr val="bg1"/>
                </a:solidFill>
                <a:latin typeface="Montserrat Classic Bold" panose="020B0604020202020204" charset="0"/>
              </a:rPr>
              <a:t>River Landscapes: Long &amp; Cross Profile</a:t>
            </a:r>
          </a:p>
        </p:txBody>
      </p:sp>
      <p:sp>
        <p:nvSpPr>
          <p:cNvPr id="3" name="TextBox 2">
            <a:extLst>
              <a:ext uri="{FF2B5EF4-FFF2-40B4-BE49-F238E27FC236}">
                <a16:creationId xmlns:a16="http://schemas.microsoft.com/office/drawing/2014/main" id="{66A3B9A0-C12A-10EB-B857-76457E6DE6B4}"/>
              </a:ext>
            </a:extLst>
          </p:cNvPr>
          <p:cNvSpPr txBox="1"/>
          <p:nvPr/>
        </p:nvSpPr>
        <p:spPr>
          <a:xfrm>
            <a:off x="10002590" y="5691751"/>
            <a:ext cx="1984839" cy="253916"/>
          </a:xfrm>
          <a:prstGeom prst="rect">
            <a:avLst/>
          </a:prstGeom>
          <a:noFill/>
        </p:spPr>
        <p:txBody>
          <a:bodyPr wrap="none" rtlCol="0">
            <a:spAutoFit/>
          </a:bodyPr>
          <a:lstStyle/>
          <a:p>
            <a:r>
              <a:rPr lang="en-GB" sz="1050">
                <a:latin typeface="Montserrat Classic Bold" panose="020B0604020202020204"/>
              </a:rPr>
              <a:t>Image: The Flood Hub People</a:t>
            </a:r>
          </a:p>
        </p:txBody>
      </p:sp>
      <p:sp>
        <p:nvSpPr>
          <p:cNvPr id="4" name="TextBox 3">
            <a:extLst>
              <a:ext uri="{FF2B5EF4-FFF2-40B4-BE49-F238E27FC236}">
                <a16:creationId xmlns:a16="http://schemas.microsoft.com/office/drawing/2014/main" id="{77B91EAE-8279-04AB-B475-B4983BC8D8B2}"/>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C67</a:t>
            </a:r>
          </a:p>
        </p:txBody>
      </p:sp>
    </p:spTree>
    <p:extLst>
      <p:ext uri="{BB962C8B-B14F-4D97-AF65-F5344CB8AC3E}">
        <p14:creationId xmlns:p14="http://schemas.microsoft.com/office/powerpoint/2010/main" val="2290139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08747-E0A5-A728-8B61-37049D1087E0}"/>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644EC791-C37F-CD3C-068E-7A2584BF762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TextBox 9">
            <a:extLst>
              <a:ext uri="{FF2B5EF4-FFF2-40B4-BE49-F238E27FC236}">
                <a16:creationId xmlns:a16="http://schemas.microsoft.com/office/drawing/2014/main" id="{5196F2B3-B432-6BC9-2662-F072CB6C885D}"/>
              </a:ext>
            </a:extLst>
          </p:cNvPr>
          <p:cNvSpPr txBox="1"/>
          <p:nvPr/>
        </p:nvSpPr>
        <p:spPr>
          <a:xfrm>
            <a:off x="212508" y="1089094"/>
            <a:ext cx="11688979" cy="993477"/>
          </a:xfrm>
          <a:prstGeom prst="rect">
            <a:avLst/>
          </a:prstGeom>
        </p:spPr>
        <p:txBody>
          <a:bodyPr wrap="square" lIns="0" tIns="0" rIns="0" bIns="0" rtlCol="0" anchor="t">
            <a:spAutoFit/>
          </a:bodyPr>
          <a:lstStyle/>
          <a:p>
            <a:pPr>
              <a:lnSpc>
                <a:spcPct val="150000"/>
              </a:lnSpc>
              <a:spcBef>
                <a:spcPct val="0"/>
              </a:spcBef>
            </a:pPr>
            <a:r>
              <a:rPr lang="en-US" sz="4800" b="1">
                <a:solidFill>
                  <a:srgbClr val="000000"/>
                </a:solidFill>
                <a:latin typeface="Montserrat Classic Bold" panose="020B0604020202020204"/>
                <a:ea typeface="Montserrat Classic Bold" panose="020B0604020202020204"/>
                <a:cs typeface="Montserrat Classic Bold" panose="020B0604020202020204"/>
                <a:sym typeface="Montserrat Classic Bold"/>
              </a:rPr>
              <a:t>Calculating cross-sectional area (m</a:t>
            </a:r>
            <a:r>
              <a:rPr lang="en-US" sz="4800" b="1" baseline="30000">
                <a:solidFill>
                  <a:srgbClr val="000000"/>
                </a:solidFill>
                <a:latin typeface="Montserrat Classic Bold" panose="020B0604020202020204"/>
                <a:ea typeface="Montserrat Classic Bold" panose="020B0604020202020204"/>
                <a:cs typeface="Montserrat Classic Bold" panose="020B0604020202020204"/>
                <a:sym typeface="Montserrat Classic Bold"/>
              </a:rPr>
              <a:t>2</a:t>
            </a:r>
            <a:r>
              <a:rPr lang="en-US" sz="4800" b="1">
                <a:solidFill>
                  <a:srgbClr val="000000"/>
                </a:solidFill>
                <a:latin typeface="Montserrat Classic Bold" panose="020B0604020202020204"/>
                <a:ea typeface="Montserrat Classic Bold" panose="020B0604020202020204"/>
                <a:cs typeface="Montserrat Classic Bold" panose="020B0604020202020204"/>
                <a:sym typeface="Montserrat Classic Bold"/>
              </a:rPr>
              <a:t>):</a:t>
            </a:r>
          </a:p>
        </p:txBody>
      </p:sp>
      <p:grpSp>
        <p:nvGrpSpPr>
          <p:cNvPr id="19" name="Group 4">
            <a:extLst>
              <a:ext uri="{FF2B5EF4-FFF2-40B4-BE49-F238E27FC236}">
                <a16:creationId xmlns:a16="http://schemas.microsoft.com/office/drawing/2014/main" id="{E1ED861B-E436-193F-23B2-A65FC0FEC664}"/>
              </a:ext>
            </a:extLst>
          </p:cNvPr>
          <p:cNvGrpSpPr/>
          <p:nvPr/>
        </p:nvGrpSpPr>
        <p:grpSpPr>
          <a:xfrm>
            <a:off x="0" y="-28477"/>
            <a:ext cx="12209088" cy="1292789"/>
            <a:chOff x="0" y="-142875"/>
            <a:chExt cx="4816593" cy="637250"/>
          </a:xfrm>
        </p:grpSpPr>
        <p:sp>
          <p:nvSpPr>
            <p:cNvPr id="20" name="Freeform 5">
              <a:extLst>
                <a:ext uri="{FF2B5EF4-FFF2-40B4-BE49-F238E27FC236}">
                  <a16:creationId xmlns:a16="http://schemas.microsoft.com/office/drawing/2014/main" id="{3303DCB1-342F-AA83-7D94-DB08BD650180}"/>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21" name="TextBox 6">
              <a:extLst>
                <a:ext uri="{FF2B5EF4-FFF2-40B4-BE49-F238E27FC236}">
                  <a16:creationId xmlns:a16="http://schemas.microsoft.com/office/drawing/2014/main" id="{BB8B0233-44EF-D1C7-244A-089AACBC2C2A}"/>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22" name="Title 1">
            <a:extLst>
              <a:ext uri="{FF2B5EF4-FFF2-40B4-BE49-F238E27FC236}">
                <a16:creationId xmlns:a16="http://schemas.microsoft.com/office/drawing/2014/main" id="{3102FCEA-663D-521F-20BD-D168B1B2BEE8}"/>
              </a:ext>
            </a:extLst>
          </p:cNvPr>
          <p:cNvSpPr>
            <a:spLocks noGrp="1"/>
          </p:cNvSpPr>
          <p:nvPr>
            <p:ph type="ctrTitle"/>
          </p:nvPr>
        </p:nvSpPr>
        <p:spPr>
          <a:xfrm>
            <a:off x="-80471" y="531767"/>
            <a:ext cx="12352943" cy="655438"/>
          </a:xfrm>
        </p:spPr>
        <p:txBody>
          <a:bodyPr>
            <a:noAutofit/>
          </a:bodyPr>
          <a:lstStyle/>
          <a:p>
            <a:r>
              <a:rPr lang="en-GB" sz="5400" b="1">
                <a:solidFill>
                  <a:schemeClr val="bg1"/>
                </a:solidFill>
                <a:latin typeface="Montserrat Classic Bold"/>
              </a:rPr>
              <a:t>Long &amp; Cross Profiles</a:t>
            </a:r>
          </a:p>
        </p:txBody>
      </p:sp>
      <p:pic>
        <p:nvPicPr>
          <p:cNvPr id="23" name="Picture 22" descr="A river with trees and rocks&#10;&#10;Description automatically generated">
            <a:extLst>
              <a:ext uri="{FF2B5EF4-FFF2-40B4-BE49-F238E27FC236}">
                <a16:creationId xmlns:a16="http://schemas.microsoft.com/office/drawing/2014/main" id="{2F527465-BEEA-FBB7-A203-50AB0A5335D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grpSp>
        <p:nvGrpSpPr>
          <p:cNvPr id="47" name="Group 46">
            <a:extLst>
              <a:ext uri="{FF2B5EF4-FFF2-40B4-BE49-F238E27FC236}">
                <a16:creationId xmlns:a16="http://schemas.microsoft.com/office/drawing/2014/main" id="{3C386BEF-C996-DB2D-FA30-EF41023EBA8E}"/>
              </a:ext>
            </a:extLst>
          </p:cNvPr>
          <p:cNvGrpSpPr/>
          <p:nvPr/>
        </p:nvGrpSpPr>
        <p:grpSpPr>
          <a:xfrm>
            <a:off x="5736432" y="3267412"/>
            <a:ext cx="6385717" cy="3432164"/>
            <a:chOff x="-49732" y="2342425"/>
            <a:chExt cx="5247374" cy="2779972"/>
          </a:xfrm>
        </p:grpSpPr>
        <p:pic>
          <p:nvPicPr>
            <p:cNvPr id="13" name="Picture 12" descr="Diagram of a cross section of a channel width&#10;&#10;AI-generated content may be incorrect.">
              <a:extLst>
                <a:ext uri="{FF2B5EF4-FFF2-40B4-BE49-F238E27FC236}">
                  <a16:creationId xmlns:a16="http://schemas.microsoft.com/office/drawing/2014/main" id="{5E9C0E9C-0508-F4DB-4D9D-58C2985B5FD0}"/>
                </a:ext>
              </a:extLst>
            </p:cNvPr>
            <p:cNvPicPr>
              <a:picLocks noChangeAspect="1"/>
            </p:cNvPicPr>
            <p:nvPr/>
          </p:nvPicPr>
          <p:blipFill>
            <a:blip r:embed="rId5"/>
            <a:srcRect l="3930" t="14766" r="6137" b="12699"/>
            <a:stretch>
              <a:fillRect/>
            </a:stretch>
          </p:blipFill>
          <p:spPr>
            <a:xfrm>
              <a:off x="226931" y="2342425"/>
              <a:ext cx="4970711" cy="2779972"/>
            </a:xfrm>
            <a:prstGeom prst="rect">
              <a:avLst/>
            </a:prstGeom>
          </p:spPr>
        </p:pic>
        <p:sp>
          <p:nvSpPr>
            <p:cNvPr id="14" name="TextBox 13">
              <a:extLst>
                <a:ext uri="{FF2B5EF4-FFF2-40B4-BE49-F238E27FC236}">
                  <a16:creationId xmlns:a16="http://schemas.microsoft.com/office/drawing/2014/main" id="{648BE0D4-A509-C468-2B59-753FF1578157}"/>
                </a:ext>
              </a:extLst>
            </p:cNvPr>
            <p:cNvSpPr txBox="1"/>
            <p:nvPr/>
          </p:nvSpPr>
          <p:spPr>
            <a:xfrm>
              <a:off x="-49732" y="2771862"/>
              <a:ext cx="652833" cy="455082"/>
            </a:xfrm>
            <a:prstGeom prst="rect">
              <a:avLst/>
            </a:prstGeom>
            <a:solidFill>
              <a:schemeClr val="bg1"/>
            </a:solidFill>
            <a:ln w="38100">
              <a:solidFill>
                <a:srgbClr val="FF5757"/>
              </a:solidFill>
            </a:ln>
          </p:spPr>
          <p:txBody>
            <a:bodyPr wrap="square" rtlCol="0">
              <a:spAutoFit/>
            </a:bodyPr>
            <a:lstStyle/>
            <a:p>
              <a:pPr algn="ctr"/>
              <a:r>
                <a:rPr lang="en-GB" sz="3200" b="1">
                  <a:latin typeface="Montserrat Classic Bold" panose="020B0604020202020204"/>
                </a:rPr>
                <a:t>4m</a:t>
              </a:r>
              <a:endParaRPr lang="en-GB" b="1">
                <a:latin typeface="Montserrat Classic Bold" panose="020B0604020202020204"/>
              </a:endParaRPr>
            </a:p>
          </p:txBody>
        </p:sp>
        <p:sp>
          <p:nvSpPr>
            <p:cNvPr id="37" name="TextBox 36">
              <a:extLst>
                <a:ext uri="{FF2B5EF4-FFF2-40B4-BE49-F238E27FC236}">
                  <a16:creationId xmlns:a16="http://schemas.microsoft.com/office/drawing/2014/main" id="{D350F8CA-0B3D-441F-A2C8-46D6D0CB9623}"/>
                </a:ext>
              </a:extLst>
            </p:cNvPr>
            <p:cNvSpPr txBox="1"/>
            <p:nvPr/>
          </p:nvSpPr>
          <p:spPr>
            <a:xfrm>
              <a:off x="499164" y="3316974"/>
              <a:ext cx="271189" cy="369332"/>
            </a:xfrm>
            <a:prstGeom prst="rect">
              <a:avLst/>
            </a:prstGeom>
            <a:solidFill>
              <a:schemeClr val="bg1"/>
            </a:solidFill>
            <a:ln w="28575">
              <a:solidFill>
                <a:srgbClr val="156082"/>
              </a:solidFill>
            </a:ln>
          </p:spPr>
          <p:txBody>
            <a:bodyPr wrap="square" rtlCol="0">
              <a:spAutoFit/>
            </a:bodyPr>
            <a:lstStyle/>
            <a:p>
              <a:r>
                <a:rPr lang="en-GB">
                  <a:latin typeface="Montserrat Classic Bold" panose="020B0604020202020204"/>
                </a:rPr>
                <a:t>1</a:t>
              </a:r>
            </a:p>
          </p:txBody>
        </p:sp>
        <p:sp>
          <p:nvSpPr>
            <p:cNvPr id="38" name="TextBox 37">
              <a:extLst>
                <a:ext uri="{FF2B5EF4-FFF2-40B4-BE49-F238E27FC236}">
                  <a16:creationId xmlns:a16="http://schemas.microsoft.com/office/drawing/2014/main" id="{F27C0483-F27B-96CA-CB73-E31A23C65735}"/>
                </a:ext>
              </a:extLst>
            </p:cNvPr>
            <p:cNvSpPr txBox="1"/>
            <p:nvPr/>
          </p:nvSpPr>
          <p:spPr>
            <a:xfrm>
              <a:off x="1059590" y="3339799"/>
              <a:ext cx="271189" cy="369332"/>
            </a:xfrm>
            <a:prstGeom prst="rect">
              <a:avLst/>
            </a:prstGeom>
            <a:solidFill>
              <a:schemeClr val="bg1"/>
            </a:solidFill>
            <a:ln w="28575">
              <a:solidFill>
                <a:srgbClr val="156082"/>
              </a:solidFill>
            </a:ln>
          </p:spPr>
          <p:txBody>
            <a:bodyPr wrap="square" rtlCol="0">
              <a:spAutoFit/>
            </a:bodyPr>
            <a:lstStyle/>
            <a:p>
              <a:r>
                <a:rPr lang="en-GB">
                  <a:latin typeface="Montserrat Classic Bold" panose="020B0604020202020204"/>
                </a:rPr>
                <a:t>2</a:t>
              </a:r>
            </a:p>
          </p:txBody>
        </p:sp>
        <p:sp>
          <p:nvSpPr>
            <p:cNvPr id="39" name="TextBox 38">
              <a:extLst>
                <a:ext uri="{FF2B5EF4-FFF2-40B4-BE49-F238E27FC236}">
                  <a16:creationId xmlns:a16="http://schemas.microsoft.com/office/drawing/2014/main" id="{DE2D12C7-ABC6-ECF1-A04F-158E7025E8D7}"/>
                </a:ext>
              </a:extLst>
            </p:cNvPr>
            <p:cNvSpPr txBox="1"/>
            <p:nvPr/>
          </p:nvSpPr>
          <p:spPr>
            <a:xfrm>
              <a:off x="1640681" y="3316974"/>
              <a:ext cx="271189" cy="369332"/>
            </a:xfrm>
            <a:prstGeom prst="rect">
              <a:avLst/>
            </a:prstGeom>
            <a:solidFill>
              <a:schemeClr val="bg1"/>
            </a:solidFill>
            <a:ln w="28575">
              <a:solidFill>
                <a:srgbClr val="156082"/>
              </a:solidFill>
            </a:ln>
          </p:spPr>
          <p:txBody>
            <a:bodyPr wrap="square" rtlCol="0">
              <a:spAutoFit/>
            </a:bodyPr>
            <a:lstStyle/>
            <a:p>
              <a:r>
                <a:rPr lang="en-GB">
                  <a:latin typeface="Montserrat Classic Bold" panose="020B0604020202020204"/>
                </a:rPr>
                <a:t>3</a:t>
              </a:r>
            </a:p>
          </p:txBody>
        </p:sp>
        <p:sp>
          <p:nvSpPr>
            <p:cNvPr id="40" name="TextBox 39">
              <a:extLst>
                <a:ext uri="{FF2B5EF4-FFF2-40B4-BE49-F238E27FC236}">
                  <a16:creationId xmlns:a16="http://schemas.microsoft.com/office/drawing/2014/main" id="{3621168D-E657-7806-8CE6-9EE2DE36AB01}"/>
                </a:ext>
              </a:extLst>
            </p:cNvPr>
            <p:cNvSpPr txBox="1"/>
            <p:nvPr/>
          </p:nvSpPr>
          <p:spPr>
            <a:xfrm>
              <a:off x="2221772" y="3316974"/>
              <a:ext cx="271189" cy="369332"/>
            </a:xfrm>
            <a:prstGeom prst="rect">
              <a:avLst/>
            </a:prstGeom>
            <a:solidFill>
              <a:schemeClr val="bg1"/>
            </a:solidFill>
            <a:ln w="28575">
              <a:solidFill>
                <a:srgbClr val="156082"/>
              </a:solidFill>
            </a:ln>
          </p:spPr>
          <p:txBody>
            <a:bodyPr wrap="square" rtlCol="0">
              <a:spAutoFit/>
            </a:bodyPr>
            <a:lstStyle/>
            <a:p>
              <a:r>
                <a:rPr lang="en-GB">
                  <a:latin typeface="Montserrat Classic Bold" panose="020B0604020202020204"/>
                </a:rPr>
                <a:t>4</a:t>
              </a:r>
            </a:p>
          </p:txBody>
        </p:sp>
        <p:sp>
          <p:nvSpPr>
            <p:cNvPr id="41" name="TextBox 40">
              <a:extLst>
                <a:ext uri="{FF2B5EF4-FFF2-40B4-BE49-F238E27FC236}">
                  <a16:creationId xmlns:a16="http://schemas.microsoft.com/office/drawing/2014/main" id="{19B542AD-1958-F892-E16C-319761230B0B}"/>
                </a:ext>
              </a:extLst>
            </p:cNvPr>
            <p:cNvSpPr txBox="1"/>
            <p:nvPr/>
          </p:nvSpPr>
          <p:spPr>
            <a:xfrm>
              <a:off x="2787962" y="3316974"/>
              <a:ext cx="271189" cy="369332"/>
            </a:xfrm>
            <a:prstGeom prst="rect">
              <a:avLst/>
            </a:prstGeom>
            <a:solidFill>
              <a:schemeClr val="bg1"/>
            </a:solidFill>
            <a:ln w="28575">
              <a:solidFill>
                <a:srgbClr val="156082"/>
              </a:solidFill>
            </a:ln>
          </p:spPr>
          <p:txBody>
            <a:bodyPr wrap="square" rtlCol="0">
              <a:spAutoFit/>
            </a:bodyPr>
            <a:lstStyle/>
            <a:p>
              <a:r>
                <a:rPr lang="en-GB">
                  <a:latin typeface="Montserrat Classic Bold" panose="020B0604020202020204"/>
                </a:rPr>
                <a:t>5</a:t>
              </a:r>
            </a:p>
          </p:txBody>
        </p:sp>
        <p:sp>
          <p:nvSpPr>
            <p:cNvPr id="42" name="TextBox 41">
              <a:extLst>
                <a:ext uri="{FF2B5EF4-FFF2-40B4-BE49-F238E27FC236}">
                  <a16:creationId xmlns:a16="http://schemas.microsoft.com/office/drawing/2014/main" id="{3842302A-1C8E-8DBE-A506-801F0C3C607A}"/>
                </a:ext>
              </a:extLst>
            </p:cNvPr>
            <p:cNvSpPr txBox="1"/>
            <p:nvPr/>
          </p:nvSpPr>
          <p:spPr>
            <a:xfrm>
              <a:off x="3312934" y="3297266"/>
              <a:ext cx="271189" cy="369332"/>
            </a:xfrm>
            <a:prstGeom prst="rect">
              <a:avLst/>
            </a:prstGeom>
            <a:solidFill>
              <a:schemeClr val="bg1"/>
            </a:solidFill>
            <a:ln w="28575">
              <a:solidFill>
                <a:srgbClr val="156082"/>
              </a:solidFill>
            </a:ln>
          </p:spPr>
          <p:txBody>
            <a:bodyPr wrap="square" rtlCol="0">
              <a:spAutoFit/>
            </a:bodyPr>
            <a:lstStyle/>
            <a:p>
              <a:r>
                <a:rPr lang="en-GB">
                  <a:latin typeface="Montserrat Classic Bold" panose="020B0604020202020204"/>
                </a:rPr>
                <a:t>6</a:t>
              </a:r>
            </a:p>
          </p:txBody>
        </p:sp>
        <p:sp>
          <p:nvSpPr>
            <p:cNvPr id="43" name="TextBox 42">
              <a:extLst>
                <a:ext uri="{FF2B5EF4-FFF2-40B4-BE49-F238E27FC236}">
                  <a16:creationId xmlns:a16="http://schemas.microsoft.com/office/drawing/2014/main" id="{EE8AA695-1486-F225-DB9B-BED484D51E42}"/>
                </a:ext>
              </a:extLst>
            </p:cNvPr>
            <p:cNvSpPr txBox="1"/>
            <p:nvPr/>
          </p:nvSpPr>
          <p:spPr>
            <a:xfrm>
              <a:off x="3811054" y="3316974"/>
              <a:ext cx="271189" cy="369332"/>
            </a:xfrm>
            <a:prstGeom prst="rect">
              <a:avLst/>
            </a:prstGeom>
            <a:solidFill>
              <a:schemeClr val="bg1"/>
            </a:solidFill>
            <a:ln w="28575">
              <a:solidFill>
                <a:srgbClr val="156082"/>
              </a:solidFill>
            </a:ln>
          </p:spPr>
          <p:txBody>
            <a:bodyPr wrap="square" rtlCol="0">
              <a:spAutoFit/>
            </a:bodyPr>
            <a:lstStyle/>
            <a:p>
              <a:r>
                <a:rPr lang="en-GB">
                  <a:latin typeface="Montserrat Classic Bold" panose="020B0604020202020204"/>
                </a:rPr>
                <a:t>7</a:t>
              </a:r>
            </a:p>
          </p:txBody>
        </p:sp>
        <p:sp>
          <p:nvSpPr>
            <p:cNvPr id="44" name="TextBox 43">
              <a:extLst>
                <a:ext uri="{FF2B5EF4-FFF2-40B4-BE49-F238E27FC236}">
                  <a16:creationId xmlns:a16="http://schemas.microsoft.com/office/drawing/2014/main" id="{78B58B8B-D9BF-6DE9-F292-E9C6C545E1B5}"/>
                </a:ext>
              </a:extLst>
            </p:cNvPr>
            <p:cNvSpPr txBox="1"/>
            <p:nvPr/>
          </p:nvSpPr>
          <p:spPr>
            <a:xfrm>
              <a:off x="4368753" y="3297266"/>
              <a:ext cx="271189" cy="369332"/>
            </a:xfrm>
            <a:prstGeom prst="rect">
              <a:avLst/>
            </a:prstGeom>
            <a:solidFill>
              <a:schemeClr val="bg1"/>
            </a:solidFill>
            <a:ln w="28575">
              <a:solidFill>
                <a:srgbClr val="156082"/>
              </a:solidFill>
            </a:ln>
          </p:spPr>
          <p:txBody>
            <a:bodyPr wrap="square" rtlCol="0">
              <a:spAutoFit/>
            </a:bodyPr>
            <a:lstStyle/>
            <a:p>
              <a:r>
                <a:rPr lang="en-GB">
                  <a:latin typeface="Montserrat Classic Bold" panose="020B0604020202020204"/>
                </a:rPr>
                <a:t>8</a:t>
              </a:r>
            </a:p>
          </p:txBody>
        </p:sp>
      </p:grpSp>
      <p:sp>
        <p:nvSpPr>
          <p:cNvPr id="2" name="TextBox 1">
            <a:extLst>
              <a:ext uri="{FF2B5EF4-FFF2-40B4-BE49-F238E27FC236}">
                <a16:creationId xmlns:a16="http://schemas.microsoft.com/office/drawing/2014/main" id="{A0D3E23A-F685-F303-5151-D1FF205FFC13}"/>
              </a:ext>
            </a:extLst>
          </p:cNvPr>
          <p:cNvSpPr txBox="1"/>
          <p:nvPr/>
        </p:nvSpPr>
        <p:spPr>
          <a:xfrm>
            <a:off x="213986" y="3378954"/>
            <a:ext cx="5099121" cy="1477328"/>
          </a:xfrm>
          <a:prstGeom prst="rect">
            <a:avLst/>
          </a:prstGeom>
        </p:spPr>
        <p:txBody>
          <a:bodyPr wrap="square" lIns="0" tIns="0" rIns="0" bIns="0" rtlCol="0" anchor="t">
            <a:spAutoFit/>
          </a:bodyPr>
          <a:lstStyle/>
          <a:p>
            <a:pPr fontAlgn="base"/>
            <a:r>
              <a:rPr lang="en-GB" sz="3200" b="1">
                <a:solidFill>
                  <a:srgbClr val="141414"/>
                </a:solidFill>
                <a:latin typeface="Montserrat Classic Bold" panose="020B0604020202020204"/>
              </a:rPr>
              <a:t>The table shows the channel depth for each interval across the river width. </a:t>
            </a:r>
          </a:p>
        </p:txBody>
      </p:sp>
      <p:graphicFrame>
        <p:nvGraphicFramePr>
          <p:cNvPr id="3" name="Table 2">
            <a:extLst>
              <a:ext uri="{FF2B5EF4-FFF2-40B4-BE49-F238E27FC236}">
                <a16:creationId xmlns:a16="http://schemas.microsoft.com/office/drawing/2014/main" id="{929E76BE-2279-4660-058B-B030956B55F1}"/>
              </a:ext>
            </a:extLst>
          </p:cNvPr>
          <p:cNvGraphicFramePr>
            <a:graphicFrameLocks noGrp="1"/>
          </p:cNvGraphicFramePr>
          <p:nvPr>
            <p:extLst>
              <p:ext uri="{D42A27DB-BD31-4B8C-83A1-F6EECF244321}">
                <p14:modId xmlns:p14="http://schemas.microsoft.com/office/powerpoint/2010/main" val="3782857593"/>
              </p:ext>
            </p:extLst>
          </p:nvPr>
        </p:nvGraphicFramePr>
        <p:xfrm>
          <a:off x="212508" y="2211708"/>
          <a:ext cx="11622932" cy="960212"/>
        </p:xfrm>
        <a:graphic>
          <a:graphicData uri="http://schemas.openxmlformats.org/drawingml/2006/table">
            <a:tbl>
              <a:tblPr firstRow="1" bandRow="1">
                <a:tableStyleId>{5C22544A-7EE6-4342-B048-85BDC9FD1C3A}</a:tableStyleId>
              </a:tblPr>
              <a:tblGrid>
                <a:gridCol w="2068867">
                  <a:extLst>
                    <a:ext uri="{9D8B030D-6E8A-4147-A177-3AD203B41FA5}">
                      <a16:colId xmlns:a16="http://schemas.microsoft.com/office/drawing/2014/main" val="2562688126"/>
                    </a:ext>
                  </a:extLst>
                </a:gridCol>
                <a:gridCol w="1185275">
                  <a:extLst>
                    <a:ext uri="{9D8B030D-6E8A-4147-A177-3AD203B41FA5}">
                      <a16:colId xmlns:a16="http://schemas.microsoft.com/office/drawing/2014/main" val="3932899810"/>
                    </a:ext>
                  </a:extLst>
                </a:gridCol>
                <a:gridCol w="1167896">
                  <a:extLst>
                    <a:ext uri="{9D8B030D-6E8A-4147-A177-3AD203B41FA5}">
                      <a16:colId xmlns:a16="http://schemas.microsoft.com/office/drawing/2014/main" val="3247099990"/>
                    </a:ext>
                  </a:extLst>
                </a:gridCol>
                <a:gridCol w="1167896">
                  <a:extLst>
                    <a:ext uri="{9D8B030D-6E8A-4147-A177-3AD203B41FA5}">
                      <a16:colId xmlns:a16="http://schemas.microsoft.com/office/drawing/2014/main" val="2932760834"/>
                    </a:ext>
                  </a:extLst>
                </a:gridCol>
                <a:gridCol w="1167896">
                  <a:extLst>
                    <a:ext uri="{9D8B030D-6E8A-4147-A177-3AD203B41FA5}">
                      <a16:colId xmlns:a16="http://schemas.microsoft.com/office/drawing/2014/main" val="1018406705"/>
                    </a:ext>
                  </a:extLst>
                </a:gridCol>
                <a:gridCol w="1167896">
                  <a:extLst>
                    <a:ext uri="{9D8B030D-6E8A-4147-A177-3AD203B41FA5}">
                      <a16:colId xmlns:a16="http://schemas.microsoft.com/office/drawing/2014/main" val="541441878"/>
                    </a:ext>
                  </a:extLst>
                </a:gridCol>
                <a:gridCol w="1167896">
                  <a:extLst>
                    <a:ext uri="{9D8B030D-6E8A-4147-A177-3AD203B41FA5}">
                      <a16:colId xmlns:a16="http://schemas.microsoft.com/office/drawing/2014/main" val="3326553212"/>
                    </a:ext>
                  </a:extLst>
                </a:gridCol>
                <a:gridCol w="1167896">
                  <a:extLst>
                    <a:ext uri="{9D8B030D-6E8A-4147-A177-3AD203B41FA5}">
                      <a16:colId xmlns:a16="http://schemas.microsoft.com/office/drawing/2014/main" val="2928443446"/>
                    </a:ext>
                  </a:extLst>
                </a:gridCol>
                <a:gridCol w="1361414">
                  <a:extLst>
                    <a:ext uri="{9D8B030D-6E8A-4147-A177-3AD203B41FA5}">
                      <a16:colId xmlns:a16="http://schemas.microsoft.com/office/drawing/2014/main" val="807184436"/>
                    </a:ext>
                  </a:extLst>
                </a:gridCol>
              </a:tblGrid>
              <a:tr h="480106">
                <a:tc>
                  <a:txBody>
                    <a:bodyPr/>
                    <a:lstStyle/>
                    <a:p>
                      <a:pPr algn="ctr"/>
                      <a:r>
                        <a:rPr lang="en-GB" sz="2400" b="1">
                          <a:latin typeface="Montserrat Classic Bold" panose="020B0604020202020204"/>
                        </a:rPr>
                        <a:t>Interval</a:t>
                      </a:r>
                    </a:p>
                  </a:txBody>
                  <a:tcPr/>
                </a:tc>
                <a:tc>
                  <a:txBody>
                    <a:bodyPr/>
                    <a:lstStyle/>
                    <a:p>
                      <a:pPr algn="ctr"/>
                      <a:r>
                        <a:rPr lang="en-GB" sz="2400" b="1">
                          <a:latin typeface="Montserrat Classic Bold" panose="020B0604020202020204"/>
                        </a:rPr>
                        <a:t>1</a:t>
                      </a:r>
                    </a:p>
                  </a:txBody>
                  <a:tcPr/>
                </a:tc>
                <a:tc>
                  <a:txBody>
                    <a:bodyPr/>
                    <a:lstStyle/>
                    <a:p>
                      <a:pPr algn="ctr"/>
                      <a:r>
                        <a:rPr lang="en-GB" sz="2400" b="1">
                          <a:latin typeface="Montserrat Classic Bold" panose="020B0604020202020204"/>
                        </a:rPr>
                        <a:t>2</a:t>
                      </a:r>
                    </a:p>
                  </a:txBody>
                  <a:tcPr/>
                </a:tc>
                <a:tc>
                  <a:txBody>
                    <a:bodyPr/>
                    <a:lstStyle/>
                    <a:p>
                      <a:pPr algn="ctr"/>
                      <a:r>
                        <a:rPr lang="en-GB" sz="2400" b="1">
                          <a:latin typeface="Montserrat Classic Bold" panose="020B0604020202020204"/>
                        </a:rPr>
                        <a:t>3</a:t>
                      </a:r>
                    </a:p>
                  </a:txBody>
                  <a:tcPr/>
                </a:tc>
                <a:tc>
                  <a:txBody>
                    <a:bodyPr/>
                    <a:lstStyle/>
                    <a:p>
                      <a:pPr algn="ctr"/>
                      <a:r>
                        <a:rPr lang="en-GB" sz="2400" b="1">
                          <a:latin typeface="Montserrat Classic Bold" panose="020B0604020202020204"/>
                        </a:rPr>
                        <a:t>4</a:t>
                      </a:r>
                    </a:p>
                  </a:txBody>
                  <a:tcPr/>
                </a:tc>
                <a:tc>
                  <a:txBody>
                    <a:bodyPr/>
                    <a:lstStyle/>
                    <a:p>
                      <a:pPr algn="ctr"/>
                      <a:r>
                        <a:rPr lang="en-GB" sz="2400" b="1">
                          <a:latin typeface="Montserrat Classic Bold" panose="020B0604020202020204"/>
                        </a:rPr>
                        <a:t>5</a:t>
                      </a:r>
                    </a:p>
                  </a:txBody>
                  <a:tcPr/>
                </a:tc>
                <a:tc>
                  <a:txBody>
                    <a:bodyPr/>
                    <a:lstStyle/>
                    <a:p>
                      <a:pPr algn="ctr"/>
                      <a:r>
                        <a:rPr lang="en-GB" sz="2400" b="1">
                          <a:latin typeface="Montserrat Classic Bold" panose="020B0604020202020204"/>
                        </a:rPr>
                        <a:t>6</a:t>
                      </a:r>
                    </a:p>
                  </a:txBody>
                  <a:tcPr/>
                </a:tc>
                <a:tc>
                  <a:txBody>
                    <a:bodyPr/>
                    <a:lstStyle/>
                    <a:p>
                      <a:pPr algn="ctr"/>
                      <a:r>
                        <a:rPr lang="en-GB" sz="2400" b="1">
                          <a:latin typeface="Montserrat Classic Bold" panose="020B0604020202020204"/>
                        </a:rPr>
                        <a:t>7</a:t>
                      </a:r>
                    </a:p>
                  </a:txBody>
                  <a:tcPr/>
                </a:tc>
                <a:tc>
                  <a:txBody>
                    <a:bodyPr/>
                    <a:lstStyle/>
                    <a:p>
                      <a:pPr algn="ctr"/>
                      <a:r>
                        <a:rPr lang="en-GB" sz="2400" b="1">
                          <a:latin typeface="Montserrat Classic Bold" panose="020B0604020202020204"/>
                        </a:rPr>
                        <a:t>8</a:t>
                      </a:r>
                    </a:p>
                  </a:txBody>
                  <a:tcPr/>
                </a:tc>
                <a:extLst>
                  <a:ext uri="{0D108BD9-81ED-4DB2-BD59-A6C34878D82A}">
                    <a16:rowId xmlns:a16="http://schemas.microsoft.com/office/drawing/2014/main" val="3444081058"/>
                  </a:ext>
                </a:extLst>
              </a:tr>
              <a:tr h="480106">
                <a:tc>
                  <a:txBody>
                    <a:bodyPr/>
                    <a:lstStyle/>
                    <a:p>
                      <a:pPr algn="ctr"/>
                      <a:r>
                        <a:rPr lang="en-GB" sz="2400" b="1">
                          <a:latin typeface="Montserrat Classic Bold" panose="020B0604020202020204"/>
                        </a:rPr>
                        <a:t>Depth (m)</a:t>
                      </a:r>
                    </a:p>
                  </a:txBody>
                  <a:tcPr/>
                </a:tc>
                <a:tc>
                  <a:txBody>
                    <a:bodyPr/>
                    <a:lstStyle/>
                    <a:p>
                      <a:pPr algn="ctr"/>
                      <a:r>
                        <a:rPr lang="en-GB" sz="2400" b="1">
                          <a:latin typeface="Montserrat Classic Bold" panose="020B0604020202020204"/>
                        </a:rPr>
                        <a:t>0.10</a:t>
                      </a:r>
                    </a:p>
                  </a:txBody>
                  <a:tcPr/>
                </a:tc>
                <a:tc>
                  <a:txBody>
                    <a:bodyPr/>
                    <a:lstStyle/>
                    <a:p>
                      <a:pPr algn="ctr"/>
                      <a:r>
                        <a:rPr lang="en-GB" sz="2400" b="1">
                          <a:latin typeface="Montserrat Classic Bold" panose="020B0604020202020204"/>
                        </a:rPr>
                        <a:t>0.40</a:t>
                      </a:r>
                    </a:p>
                  </a:txBody>
                  <a:tcPr/>
                </a:tc>
                <a:tc>
                  <a:txBody>
                    <a:bodyPr/>
                    <a:lstStyle/>
                    <a:p>
                      <a:pPr algn="ctr"/>
                      <a:r>
                        <a:rPr lang="en-GB" sz="2400" b="1">
                          <a:latin typeface="Montserrat Classic Bold" panose="020B0604020202020204"/>
                        </a:rPr>
                        <a:t>0.90</a:t>
                      </a:r>
                    </a:p>
                  </a:txBody>
                  <a:tcPr/>
                </a:tc>
                <a:tc>
                  <a:txBody>
                    <a:bodyPr/>
                    <a:lstStyle/>
                    <a:p>
                      <a:pPr algn="ctr"/>
                      <a:r>
                        <a:rPr lang="en-GB" sz="2400" b="1">
                          <a:latin typeface="Montserrat Classic Bold" panose="020B0604020202020204"/>
                        </a:rPr>
                        <a:t>1.30</a:t>
                      </a:r>
                    </a:p>
                  </a:txBody>
                  <a:tcPr/>
                </a:tc>
                <a:tc>
                  <a:txBody>
                    <a:bodyPr/>
                    <a:lstStyle/>
                    <a:p>
                      <a:pPr algn="ctr"/>
                      <a:r>
                        <a:rPr lang="en-GB" sz="2400" b="1">
                          <a:latin typeface="Montserrat Classic Bold" panose="020B0604020202020204"/>
                        </a:rPr>
                        <a:t>1.20</a:t>
                      </a:r>
                    </a:p>
                  </a:txBody>
                  <a:tcPr/>
                </a:tc>
                <a:tc>
                  <a:txBody>
                    <a:bodyPr/>
                    <a:lstStyle/>
                    <a:p>
                      <a:pPr algn="ctr"/>
                      <a:r>
                        <a:rPr lang="en-GB" sz="2400" b="1">
                          <a:latin typeface="Montserrat Classic Bold" panose="020B0604020202020204"/>
                        </a:rPr>
                        <a:t>0.80</a:t>
                      </a:r>
                    </a:p>
                  </a:txBody>
                  <a:tcPr/>
                </a:tc>
                <a:tc>
                  <a:txBody>
                    <a:bodyPr/>
                    <a:lstStyle/>
                    <a:p>
                      <a:pPr algn="ctr"/>
                      <a:r>
                        <a:rPr lang="en-GB" sz="2400" b="1">
                          <a:latin typeface="Montserrat Classic Bold" panose="020B0604020202020204"/>
                        </a:rPr>
                        <a:t>0.50</a:t>
                      </a:r>
                    </a:p>
                  </a:txBody>
                  <a:tcPr/>
                </a:tc>
                <a:tc>
                  <a:txBody>
                    <a:bodyPr/>
                    <a:lstStyle/>
                    <a:p>
                      <a:pPr algn="ctr"/>
                      <a:r>
                        <a:rPr lang="en-GB" sz="2400" b="1">
                          <a:latin typeface="Montserrat Classic Bold" panose="020B0604020202020204"/>
                        </a:rPr>
                        <a:t>0.30</a:t>
                      </a:r>
                    </a:p>
                  </a:txBody>
                  <a:tcPr/>
                </a:tc>
                <a:extLst>
                  <a:ext uri="{0D108BD9-81ED-4DB2-BD59-A6C34878D82A}">
                    <a16:rowId xmlns:a16="http://schemas.microsoft.com/office/drawing/2014/main" val="908832781"/>
                  </a:ext>
                </a:extLst>
              </a:tr>
            </a:tbl>
          </a:graphicData>
        </a:graphic>
      </p:graphicFrame>
      <p:sp>
        <p:nvSpPr>
          <p:cNvPr id="4" name="TextBox 3">
            <a:extLst>
              <a:ext uri="{FF2B5EF4-FFF2-40B4-BE49-F238E27FC236}">
                <a16:creationId xmlns:a16="http://schemas.microsoft.com/office/drawing/2014/main" id="{8999044E-F2D5-3574-DDA1-14AD7437C036}"/>
              </a:ext>
            </a:extLst>
          </p:cNvPr>
          <p:cNvSpPr txBox="1"/>
          <p:nvPr/>
        </p:nvSpPr>
        <p:spPr>
          <a:xfrm>
            <a:off x="10446827" y="6445660"/>
            <a:ext cx="1786066" cy="253916"/>
          </a:xfrm>
          <a:prstGeom prst="rect">
            <a:avLst/>
          </a:prstGeom>
          <a:noFill/>
        </p:spPr>
        <p:txBody>
          <a:bodyPr wrap="none" rtlCol="0">
            <a:spAutoFit/>
          </a:bodyPr>
          <a:lstStyle/>
          <a:p>
            <a:r>
              <a:rPr lang="en-GB" sz="1050" dirty="0">
                <a:solidFill>
                  <a:schemeClr val="bg1"/>
                </a:solidFill>
                <a:latin typeface="Montserrat Classic Bold" panose="020B0604020202020204"/>
              </a:rPr>
              <a:t>Image: The Flood Hub People</a:t>
            </a:r>
          </a:p>
        </p:txBody>
      </p:sp>
      <p:sp>
        <p:nvSpPr>
          <p:cNvPr id="6" name="TextBox 5">
            <a:extLst>
              <a:ext uri="{FF2B5EF4-FFF2-40B4-BE49-F238E27FC236}">
                <a16:creationId xmlns:a16="http://schemas.microsoft.com/office/drawing/2014/main" id="{B78F1D09-9E31-C925-F0B7-520B10F96659}"/>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C67</a:t>
            </a:r>
          </a:p>
        </p:txBody>
      </p:sp>
    </p:spTree>
    <p:extLst>
      <p:ext uri="{BB962C8B-B14F-4D97-AF65-F5344CB8AC3E}">
        <p14:creationId xmlns:p14="http://schemas.microsoft.com/office/powerpoint/2010/main" val="1098410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4E811-C758-2E56-5ABA-33A2B687EE37}"/>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E591225F-2EE2-164D-B016-5409515A459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TextBox 9">
            <a:extLst>
              <a:ext uri="{FF2B5EF4-FFF2-40B4-BE49-F238E27FC236}">
                <a16:creationId xmlns:a16="http://schemas.microsoft.com/office/drawing/2014/main" id="{BCEAFDDA-A3A4-C32C-7E48-D0783490D14D}"/>
              </a:ext>
            </a:extLst>
          </p:cNvPr>
          <p:cNvSpPr txBox="1"/>
          <p:nvPr/>
        </p:nvSpPr>
        <p:spPr>
          <a:xfrm>
            <a:off x="212508" y="1089094"/>
            <a:ext cx="11688979" cy="971163"/>
          </a:xfrm>
          <a:prstGeom prst="rect">
            <a:avLst/>
          </a:prstGeom>
        </p:spPr>
        <p:txBody>
          <a:bodyPr wrap="square" lIns="0" tIns="0" rIns="0" bIns="0" rtlCol="0" anchor="t">
            <a:spAutoFit/>
          </a:bodyPr>
          <a:lstStyle/>
          <a:p>
            <a:pPr>
              <a:lnSpc>
                <a:spcPct val="150000"/>
              </a:lnSpc>
              <a:spcBef>
                <a:spcPct val="0"/>
              </a:spcBef>
            </a:pPr>
            <a:r>
              <a:rPr lang="en-US" sz="4800" b="1">
                <a:solidFill>
                  <a:srgbClr val="000000"/>
                </a:solidFill>
                <a:latin typeface="Montserrat Classic Bold" panose="020B0604020202020204"/>
                <a:ea typeface="Montserrat Classic Bold" panose="020B0604020202020204"/>
                <a:cs typeface="Montserrat Classic Bold" panose="020B0604020202020204"/>
                <a:sym typeface="Montserrat Classic Bold"/>
              </a:rPr>
              <a:t>Calculating cross-sectional area (m</a:t>
            </a:r>
            <a:r>
              <a:rPr lang="en-US" sz="4800" b="1" baseline="30000">
                <a:solidFill>
                  <a:srgbClr val="000000"/>
                </a:solidFill>
                <a:latin typeface="Montserrat Classic Bold" panose="020B0604020202020204"/>
                <a:ea typeface="Montserrat Classic Bold" panose="020B0604020202020204"/>
                <a:cs typeface="Montserrat Classic Bold" panose="020B0604020202020204"/>
                <a:sym typeface="Montserrat Classic Bold"/>
              </a:rPr>
              <a:t>2</a:t>
            </a:r>
            <a:r>
              <a:rPr lang="en-US" sz="4800" b="1">
                <a:solidFill>
                  <a:srgbClr val="000000"/>
                </a:solidFill>
                <a:latin typeface="Montserrat Classic Bold" panose="020B0604020202020204"/>
                <a:ea typeface="Montserrat Classic Bold" panose="020B0604020202020204"/>
                <a:cs typeface="Montserrat Classic Bold" panose="020B0604020202020204"/>
                <a:sym typeface="Montserrat Classic Bold"/>
              </a:rPr>
              <a:t>):</a:t>
            </a:r>
          </a:p>
        </p:txBody>
      </p:sp>
      <p:grpSp>
        <p:nvGrpSpPr>
          <p:cNvPr id="19" name="Group 4">
            <a:extLst>
              <a:ext uri="{FF2B5EF4-FFF2-40B4-BE49-F238E27FC236}">
                <a16:creationId xmlns:a16="http://schemas.microsoft.com/office/drawing/2014/main" id="{F197E848-7978-9D15-7BC1-E06CF986F7CC}"/>
              </a:ext>
            </a:extLst>
          </p:cNvPr>
          <p:cNvGrpSpPr/>
          <p:nvPr/>
        </p:nvGrpSpPr>
        <p:grpSpPr>
          <a:xfrm>
            <a:off x="0" y="-28477"/>
            <a:ext cx="12209088" cy="1292789"/>
            <a:chOff x="0" y="-142875"/>
            <a:chExt cx="4816593" cy="637250"/>
          </a:xfrm>
        </p:grpSpPr>
        <p:sp>
          <p:nvSpPr>
            <p:cNvPr id="20" name="Freeform 5">
              <a:extLst>
                <a:ext uri="{FF2B5EF4-FFF2-40B4-BE49-F238E27FC236}">
                  <a16:creationId xmlns:a16="http://schemas.microsoft.com/office/drawing/2014/main" id="{708F8D67-62E8-A316-95E2-C21A6691180B}"/>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21" name="TextBox 6">
              <a:extLst>
                <a:ext uri="{FF2B5EF4-FFF2-40B4-BE49-F238E27FC236}">
                  <a16:creationId xmlns:a16="http://schemas.microsoft.com/office/drawing/2014/main" id="{3D60ADDD-3130-F9B8-D560-38E46CB6AFB9}"/>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22" name="Title 1">
            <a:extLst>
              <a:ext uri="{FF2B5EF4-FFF2-40B4-BE49-F238E27FC236}">
                <a16:creationId xmlns:a16="http://schemas.microsoft.com/office/drawing/2014/main" id="{C61FAC5C-49BA-24A3-4586-3B0E9070E7F5}"/>
              </a:ext>
            </a:extLst>
          </p:cNvPr>
          <p:cNvSpPr>
            <a:spLocks noGrp="1"/>
          </p:cNvSpPr>
          <p:nvPr>
            <p:ph type="ctrTitle"/>
          </p:nvPr>
        </p:nvSpPr>
        <p:spPr>
          <a:xfrm>
            <a:off x="-80471" y="531767"/>
            <a:ext cx="12352943" cy="655438"/>
          </a:xfrm>
        </p:spPr>
        <p:txBody>
          <a:bodyPr>
            <a:noAutofit/>
          </a:bodyPr>
          <a:lstStyle/>
          <a:p>
            <a:r>
              <a:rPr lang="en-GB" sz="5400" b="1">
                <a:solidFill>
                  <a:schemeClr val="bg1"/>
                </a:solidFill>
                <a:latin typeface="Montserrat Classic Bold"/>
              </a:rPr>
              <a:t>Long &amp; Cross Profiles</a:t>
            </a:r>
          </a:p>
        </p:txBody>
      </p:sp>
      <p:pic>
        <p:nvPicPr>
          <p:cNvPr id="23" name="Picture 22" descr="A river with trees and rocks&#10;&#10;Description automatically generated">
            <a:extLst>
              <a:ext uri="{FF2B5EF4-FFF2-40B4-BE49-F238E27FC236}">
                <a16:creationId xmlns:a16="http://schemas.microsoft.com/office/drawing/2014/main" id="{9B6F8113-E0BB-B3DA-FE07-35EA00A4164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31" name="TextBox 9">
            <a:extLst>
              <a:ext uri="{FF2B5EF4-FFF2-40B4-BE49-F238E27FC236}">
                <a16:creationId xmlns:a16="http://schemas.microsoft.com/office/drawing/2014/main" id="{BEE661D7-6192-14C1-191B-8FFA000010CE}"/>
              </a:ext>
            </a:extLst>
          </p:cNvPr>
          <p:cNvSpPr txBox="1"/>
          <p:nvPr/>
        </p:nvSpPr>
        <p:spPr>
          <a:xfrm>
            <a:off x="209843" y="4205498"/>
            <a:ext cx="10570452" cy="2215991"/>
          </a:xfrm>
          <a:prstGeom prst="rect">
            <a:avLst/>
          </a:prstGeom>
        </p:spPr>
        <p:txBody>
          <a:bodyPr wrap="square" lIns="0" tIns="0" rIns="0" bIns="0" rtlCol="0" anchor="t">
            <a:spAutoFit/>
          </a:bodyPr>
          <a:lstStyle/>
          <a:p>
            <a:pPr marL="457200" indent="-457200" fontAlgn="base">
              <a:buFont typeface="Arial" panose="020B0604020202020204" pitchFamily="34" charset="0"/>
              <a:buChar char="•"/>
            </a:pPr>
            <a:r>
              <a:rPr lang="en-GB" sz="3200" b="1" dirty="0">
                <a:solidFill>
                  <a:srgbClr val="141414"/>
                </a:solidFill>
                <a:latin typeface="Montserrat Classic Bold" panose="020B0604020202020204"/>
              </a:rPr>
              <a:t>The width is </a:t>
            </a:r>
          </a:p>
          <a:p>
            <a:pPr marL="457200" indent="-457200" fontAlgn="base">
              <a:buFont typeface="Arial" panose="020B0604020202020204" pitchFamily="34" charset="0"/>
              <a:buChar char="•"/>
            </a:pPr>
            <a:r>
              <a:rPr lang="en-GB" sz="3200" b="1" dirty="0">
                <a:solidFill>
                  <a:srgbClr val="141414"/>
                </a:solidFill>
                <a:latin typeface="Montserrat Classic Bold" panose="020B0604020202020204"/>
              </a:rPr>
              <a:t>Calculate the mean depth = </a:t>
            </a:r>
          </a:p>
          <a:p>
            <a:pPr marL="457200" indent="-457200" fontAlgn="base">
              <a:buFont typeface="Arial" panose="020B0604020202020204" pitchFamily="34" charset="0"/>
              <a:buChar char="•"/>
            </a:pPr>
            <a:r>
              <a:rPr lang="en-GB" sz="3200" b="1" dirty="0">
                <a:solidFill>
                  <a:srgbClr val="141414"/>
                </a:solidFill>
                <a:latin typeface="Montserrat Classic Bold" panose="020B0604020202020204"/>
              </a:rPr>
              <a:t>Calculate the cross-sectional area =                          =</a:t>
            </a:r>
          </a:p>
          <a:p>
            <a:pPr fontAlgn="base"/>
            <a:endParaRPr lang="en-US" sz="4800" b="1" dirty="0">
              <a:solidFill>
                <a:srgbClr val="000000"/>
              </a:solidFill>
              <a:latin typeface="Montserrat Classic Bold" panose="020B0604020202020204"/>
              <a:ea typeface="Montserrat Classic Bold" panose="020B0604020202020204"/>
              <a:cs typeface="Montserrat Classic Bold" panose="020B0604020202020204"/>
              <a:sym typeface="Montserrat Classic Bold"/>
            </a:endParaRPr>
          </a:p>
        </p:txBody>
      </p:sp>
      <p:sp>
        <p:nvSpPr>
          <p:cNvPr id="33" name="Wave 3">
            <a:extLst>
              <a:ext uri="{FF2B5EF4-FFF2-40B4-BE49-F238E27FC236}">
                <a16:creationId xmlns:a16="http://schemas.microsoft.com/office/drawing/2014/main" id="{3EC23E3B-2964-B95D-8179-5A273550D496}"/>
              </a:ext>
            </a:extLst>
          </p:cNvPr>
          <p:cNvSpPr/>
          <p:nvPr/>
        </p:nvSpPr>
        <p:spPr>
          <a:xfrm>
            <a:off x="209843" y="3299858"/>
            <a:ext cx="11622932" cy="670302"/>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GB" sz="2800" b="1" dirty="0">
                <a:solidFill>
                  <a:schemeClr val="bg1"/>
                </a:solidFill>
                <a:latin typeface="Montserrat Classic Bold" panose="020B0604020202020204"/>
                <a:ea typeface="Montserrat Classic Bold"/>
                <a:cs typeface="Montserrat Classic Bold"/>
                <a:sym typeface="Montserrat Classic Bold"/>
              </a:rPr>
              <a:t>Cross-sectional area (m</a:t>
            </a:r>
            <a:r>
              <a:rPr lang="en-GB" sz="2800" b="1" baseline="30000" dirty="0">
                <a:solidFill>
                  <a:schemeClr val="bg1"/>
                </a:solidFill>
                <a:latin typeface="Montserrat Classic Bold" panose="020B0604020202020204"/>
                <a:ea typeface="Montserrat Classic Bold"/>
                <a:cs typeface="Montserrat Classic Bold"/>
                <a:sym typeface="Montserrat Classic Bold"/>
              </a:rPr>
              <a:t>2</a:t>
            </a:r>
            <a:r>
              <a:rPr lang="en-GB" sz="2800" b="1" dirty="0">
                <a:solidFill>
                  <a:schemeClr val="bg1"/>
                </a:solidFill>
                <a:latin typeface="Montserrat Classic Bold" panose="020B0604020202020204"/>
                <a:ea typeface="Montserrat Classic Bold"/>
                <a:cs typeface="Montserrat Classic Bold"/>
                <a:sym typeface="Montserrat Classic Bold"/>
              </a:rPr>
              <a:t>) = Width (m) x Mean depth (m)</a:t>
            </a:r>
            <a:endParaRPr lang="en-US" sz="4400" b="1" dirty="0">
              <a:solidFill>
                <a:schemeClr val="bg1"/>
              </a:solidFill>
              <a:latin typeface="Montserrat Classic Bold"/>
              <a:ea typeface="Montserrat Classic Bold"/>
              <a:cs typeface="Montserrat Classic Bold"/>
              <a:sym typeface="Montserrat Classic Bold"/>
            </a:endParaRPr>
          </a:p>
        </p:txBody>
      </p:sp>
      <p:sp>
        <p:nvSpPr>
          <p:cNvPr id="34" name="TextBox 33">
            <a:extLst>
              <a:ext uri="{FF2B5EF4-FFF2-40B4-BE49-F238E27FC236}">
                <a16:creationId xmlns:a16="http://schemas.microsoft.com/office/drawing/2014/main" id="{6079F8E6-ED69-BBA9-D777-21227D47F3F5}"/>
              </a:ext>
            </a:extLst>
          </p:cNvPr>
          <p:cNvSpPr txBox="1">
            <a:spLocks noGrp="1" noRot="1" noMove="1" noResize="1" noEditPoints="1" noAdjustHandles="1" noChangeArrowheads="1" noChangeShapeType="1"/>
          </p:cNvSpPr>
          <p:nvPr/>
        </p:nvSpPr>
        <p:spPr>
          <a:xfrm>
            <a:off x="2854455" y="4137797"/>
            <a:ext cx="778544" cy="584775"/>
          </a:xfrm>
          <a:prstGeom prst="rect">
            <a:avLst/>
          </a:prstGeom>
          <a:solidFill>
            <a:schemeClr val="bg1"/>
          </a:solidFill>
          <a:ln w="38100">
            <a:solidFill>
              <a:srgbClr val="FF5757"/>
            </a:solidFill>
          </a:ln>
        </p:spPr>
        <p:txBody>
          <a:bodyPr wrap="square" rtlCol="0">
            <a:spAutoFit/>
          </a:bodyPr>
          <a:lstStyle/>
          <a:p>
            <a:r>
              <a:rPr lang="en-GB" sz="3200" b="1" dirty="0">
                <a:latin typeface="Montserrat Classic Bold" panose="020B0604020202020204"/>
              </a:rPr>
              <a:t>4m</a:t>
            </a:r>
            <a:endParaRPr lang="en-GB" b="1" dirty="0">
              <a:latin typeface="Montserrat Classic Bold" panose="020B0604020202020204"/>
            </a:endParaRPr>
          </a:p>
        </p:txBody>
      </p:sp>
      <p:sp>
        <p:nvSpPr>
          <p:cNvPr id="35" name="TextBox 34">
            <a:extLst>
              <a:ext uri="{FF2B5EF4-FFF2-40B4-BE49-F238E27FC236}">
                <a16:creationId xmlns:a16="http://schemas.microsoft.com/office/drawing/2014/main" id="{793B9647-AA80-7EC3-9285-78FEA89F1467}"/>
              </a:ext>
            </a:extLst>
          </p:cNvPr>
          <p:cNvSpPr txBox="1">
            <a:spLocks noGrp="1" noRot="1" noMove="1" noResize="1" noEditPoints="1" noAdjustHandles="1" noChangeArrowheads="1" noChangeShapeType="1"/>
          </p:cNvSpPr>
          <p:nvPr/>
        </p:nvSpPr>
        <p:spPr>
          <a:xfrm>
            <a:off x="5340262" y="4624986"/>
            <a:ext cx="1289138" cy="584775"/>
          </a:xfrm>
          <a:prstGeom prst="rect">
            <a:avLst/>
          </a:prstGeom>
          <a:solidFill>
            <a:schemeClr val="bg1"/>
          </a:solidFill>
          <a:ln w="38100">
            <a:solidFill>
              <a:srgbClr val="92D050"/>
            </a:solidFill>
          </a:ln>
        </p:spPr>
        <p:txBody>
          <a:bodyPr wrap="square" rtlCol="0">
            <a:spAutoFit/>
          </a:bodyPr>
          <a:lstStyle/>
          <a:p>
            <a:r>
              <a:rPr lang="en-GB" sz="3200" b="1" dirty="0">
                <a:latin typeface="Montserrat Classic Bold" panose="020B0604020202020204"/>
              </a:rPr>
              <a:t>0.69m</a:t>
            </a:r>
            <a:endParaRPr lang="en-GB" b="1" dirty="0">
              <a:latin typeface="Montserrat Classic Bold" panose="020B0604020202020204"/>
            </a:endParaRPr>
          </a:p>
        </p:txBody>
      </p:sp>
      <p:sp>
        <p:nvSpPr>
          <p:cNvPr id="36" name="TextBox 35">
            <a:extLst>
              <a:ext uri="{FF2B5EF4-FFF2-40B4-BE49-F238E27FC236}">
                <a16:creationId xmlns:a16="http://schemas.microsoft.com/office/drawing/2014/main" id="{E67E4FA7-2315-96B5-CB5E-FC9E29A20F80}"/>
              </a:ext>
            </a:extLst>
          </p:cNvPr>
          <p:cNvSpPr txBox="1">
            <a:spLocks noGrp="1" noRot="1" noMove="1" noResize="1" noEditPoints="1" noAdjustHandles="1" noChangeArrowheads="1" noChangeShapeType="1"/>
          </p:cNvSpPr>
          <p:nvPr/>
        </p:nvSpPr>
        <p:spPr>
          <a:xfrm>
            <a:off x="6705130" y="5116515"/>
            <a:ext cx="2192222" cy="584775"/>
          </a:xfrm>
          <a:prstGeom prst="rect">
            <a:avLst/>
          </a:prstGeom>
          <a:solidFill>
            <a:schemeClr val="bg1"/>
          </a:solidFill>
          <a:ln w="38100">
            <a:solidFill>
              <a:srgbClr val="92D050"/>
            </a:solidFill>
          </a:ln>
        </p:spPr>
        <p:txBody>
          <a:bodyPr wrap="square" rtlCol="0">
            <a:spAutoFit/>
          </a:bodyPr>
          <a:lstStyle/>
          <a:p>
            <a:r>
              <a:rPr lang="en-GB" sz="3200" b="1" dirty="0">
                <a:latin typeface="Montserrat Classic Bold" panose="020B0604020202020204"/>
              </a:rPr>
              <a:t>4m x 0.69m</a:t>
            </a:r>
            <a:endParaRPr lang="en-GB" b="1" dirty="0">
              <a:latin typeface="Montserrat Classic Bold" panose="020B0604020202020204"/>
            </a:endParaRPr>
          </a:p>
        </p:txBody>
      </p:sp>
      <p:sp>
        <p:nvSpPr>
          <p:cNvPr id="45" name="TextBox 44">
            <a:extLst>
              <a:ext uri="{FF2B5EF4-FFF2-40B4-BE49-F238E27FC236}">
                <a16:creationId xmlns:a16="http://schemas.microsoft.com/office/drawing/2014/main" id="{7C1C76C2-2B54-6C85-F70C-19AC1F0247E4}"/>
              </a:ext>
            </a:extLst>
          </p:cNvPr>
          <p:cNvSpPr txBox="1">
            <a:spLocks noGrp="1" noRot="1" noMove="1" noResize="1" noEditPoints="1" noAdjustHandles="1" noChangeArrowheads="1" noChangeShapeType="1"/>
          </p:cNvSpPr>
          <p:nvPr/>
        </p:nvSpPr>
        <p:spPr>
          <a:xfrm>
            <a:off x="9316777" y="5116515"/>
            <a:ext cx="1415392" cy="584775"/>
          </a:xfrm>
          <a:prstGeom prst="rect">
            <a:avLst/>
          </a:prstGeom>
          <a:solidFill>
            <a:schemeClr val="bg1"/>
          </a:solidFill>
          <a:ln w="38100">
            <a:solidFill>
              <a:srgbClr val="92D050"/>
            </a:solidFill>
          </a:ln>
        </p:spPr>
        <p:txBody>
          <a:bodyPr wrap="square" rtlCol="0">
            <a:spAutoFit/>
          </a:bodyPr>
          <a:lstStyle/>
          <a:p>
            <a:r>
              <a:rPr lang="en-GB" sz="3200" b="1">
                <a:latin typeface="Montserrat Classic Bold" panose="020B0604020202020204"/>
              </a:rPr>
              <a:t>2.76m</a:t>
            </a:r>
            <a:r>
              <a:rPr lang="en-GB" sz="3200" b="1" baseline="30000">
                <a:latin typeface="Montserrat Classic Bold" panose="020B0604020202020204"/>
              </a:rPr>
              <a:t>2</a:t>
            </a:r>
            <a:endParaRPr lang="en-GB" b="1" baseline="30000">
              <a:latin typeface="Montserrat Classic Bold" panose="020B0604020202020204"/>
            </a:endParaRPr>
          </a:p>
        </p:txBody>
      </p:sp>
      <p:graphicFrame>
        <p:nvGraphicFramePr>
          <p:cNvPr id="4" name="Table 3">
            <a:extLst>
              <a:ext uri="{FF2B5EF4-FFF2-40B4-BE49-F238E27FC236}">
                <a16:creationId xmlns:a16="http://schemas.microsoft.com/office/drawing/2014/main" id="{5E6646BF-0763-7744-CC1F-8933E4937FD4}"/>
              </a:ext>
            </a:extLst>
          </p:cNvPr>
          <p:cNvGraphicFramePr>
            <a:graphicFrameLocks noGrp="1"/>
          </p:cNvGraphicFramePr>
          <p:nvPr>
            <p:extLst>
              <p:ext uri="{D42A27DB-BD31-4B8C-83A1-F6EECF244321}">
                <p14:modId xmlns:p14="http://schemas.microsoft.com/office/powerpoint/2010/main" val="2164044183"/>
              </p:ext>
            </p:extLst>
          </p:nvPr>
        </p:nvGraphicFramePr>
        <p:xfrm>
          <a:off x="212508" y="2211708"/>
          <a:ext cx="11622932" cy="960212"/>
        </p:xfrm>
        <a:graphic>
          <a:graphicData uri="http://schemas.openxmlformats.org/drawingml/2006/table">
            <a:tbl>
              <a:tblPr firstRow="1" bandRow="1">
                <a:tableStyleId>{5C22544A-7EE6-4342-B048-85BDC9FD1C3A}</a:tableStyleId>
              </a:tblPr>
              <a:tblGrid>
                <a:gridCol w="2068867">
                  <a:extLst>
                    <a:ext uri="{9D8B030D-6E8A-4147-A177-3AD203B41FA5}">
                      <a16:colId xmlns:a16="http://schemas.microsoft.com/office/drawing/2014/main" val="2562688126"/>
                    </a:ext>
                  </a:extLst>
                </a:gridCol>
                <a:gridCol w="1185275">
                  <a:extLst>
                    <a:ext uri="{9D8B030D-6E8A-4147-A177-3AD203B41FA5}">
                      <a16:colId xmlns:a16="http://schemas.microsoft.com/office/drawing/2014/main" val="3932899810"/>
                    </a:ext>
                  </a:extLst>
                </a:gridCol>
                <a:gridCol w="1167896">
                  <a:extLst>
                    <a:ext uri="{9D8B030D-6E8A-4147-A177-3AD203B41FA5}">
                      <a16:colId xmlns:a16="http://schemas.microsoft.com/office/drawing/2014/main" val="3247099990"/>
                    </a:ext>
                  </a:extLst>
                </a:gridCol>
                <a:gridCol w="1167896">
                  <a:extLst>
                    <a:ext uri="{9D8B030D-6E8A-4147-A177-3AD203B41FA5}">
                      <a16:colId xmlns:a16="http://schemas.microsoft.com/office/drawing/2014/main" val="2932760834"/>
                    </a:ext>
                  </a:extLst>
                </a:gridCol>
                <a:gridCol w="1167896">
                  <a:extLst>
                    <a:ext uri="{9D8B030D-6E8A-4147-A177-3AD203B41FA5}">
                      <a16:colId xmlns:a16="http://schemas.microsoft.com/office/drawing/2014/main" val="1018406705"/>
                    </a:ext>
                  </a:extLst>
                </a:gridCol>
                <a:gridCol w="1167896">
                  <a:extLst>
                    <a:ext uri="{9D8B030D-6E8A-4147-A177-3AD203B41FA5}">
                      <a16:colId xmlns:a16="http://schemas.microsoft.com/office/drawing/2014/main" val="541441878"/>
                    </a:ext>
                  </a:extLst>
                </a:gridCol>
                <a:gridCol w="1167896">
                  <a:extLst>
                    <a:ext uri="{9D8B030D-6E8A-4147-A177-3AD203B41FA5}">
                      <a16:colId xmlns:a16="http://schemas.microsoft.com/office/drawing/2014/main" val="3326553212"/>
                    </a:ext>
                  </a:extLst>
                </a:gridCol>
                <a:gridCol w="1167896">
                  <a:extLst>
                    <a:ext uri="{9D8B030D-6E8A-4147-A177-3AD203B41FA5}">
                      <a16:colId xmlns:a16="http://schemas.microsoft.com/office/drawing/2014/main" val="2928443446"/>
                    </a:ext>
                  </a:extLst>
                </a:gridCol>
                <a:gridCol w="1361414">
                  <a:extLst>
                    <a:ext uri="{9D8B030D-6E8A-4147-A177-3AD203B41FA5}">
                      <a16:colId xmlns:a16="http://schemas.microsoft.com/office/drawing/2014/main" val="807184436"/>
                    </a:ext>
                  </a:extLst>
                </a:gridCol>
              </a:tblGrid>
              <a:tr h="480106">
                <a:tc>
                  <a:txBody>
                    <a:bodyPr/>
                    <a:lstStyle/>
                    <a:p>
                      <a:pPr algn="ctr"/>
                      <a:r>
                        <a:rPr lang="en-GB" sz="2400" b="1">
                          <a:latin typeface="Montserrat Classic Bold" panose="020B0604020202020204"/>
                        </a:rPr>
                        <a:t>Interval</a:t>
                      </a:r>
                    </a:p>
                  </a:txBody>
                  <a:tcPr/>
                </a:tc>
                <a:tc>
                  <a:txBody>
                    <a:bodyPr/>
                    <a:lstStyle/>
                    <a:p>
                      <a:pPr algn="ctr"/>
                      <a:r>
                        <a:rPr lang="en-GB" sz="2400" b="1">
                          <a:latin typeface="Montserrat Classic Bold" panose="020B0604020202020204"/>
                        </a:rPr>
                        <a:t>1</a:t>
                      </a:r>
                    </a:p>
                  </a:txBody>
                  <a:tcPr/>
                </a:tc>
                <a:tc>
                  <a:txBody>
                    <a:bodyPr/>
                    <a:lstStyle/>
                    <a:p>
                      <a:pPr algn="ctr"/>
                      <a:r>
                        <a:rPr lang="en-GB" sz="2400" b="1">
                          <a:latin typeface="Montserrat Classic Bold" panose="020B0604020202020204"/>
                        </a:rPr>
                        <a:t>2</a:t>
                      </a:r>
                    </a:p>
                  </a:txBody>
                  <a:tcPr/>
                </a:tc>
                <a:tc>
                  <a:txBody>
                    <a:bodyPr/>
                    <a:lstStyle/>
                    <a:p>
                      <a:pPr algn="ctr"/>
                      <a:r>
                        <a:rPr lang="en-GB" sz="2400" b="1">
                          <a:latin typeface="Montserrat Classic Bold" panose="020B0604020202020204"/>
                        </a:rPr>
                        <a:t>3</a:t>
                      </a:r>
                    </a:p>
                  </a:txBody>
                  <a:tcPr/>
                </a:tc>
                <a:tc>
                  <a:txBody>
                    <a:bodyPr/>
                    <a:lstStyle/>
                    <a:p>
                      <a:pPr algn="ctr"/>
                      <a:r>
                        <a:rPr lang="en-GB" sz="2400" b="1">
                          <a:latin typeface="Montserrat Classic Bold" panose="020B0604020202020204"/>
                        </a:rPr>
                        <a:t>4</a:t>
                      </a:r>
                    </a:p>
                  </a:txBody>
                  <a:tcPr/>
                </a:tc>
                <a:tc>
                  <a:txBody>
                    <a:bodyPr/>
                    <a:lstStyle/>
                    <a:p>
                      <a:pPr algn="ctr"/>
                      <a:r>
                        <a:rPr lang="en-GB" sz="2400" b="1">
                          <a:latin typeface="Montserrat Classic Bold" panose="020B0604020202020204"/>
                        </a:rPr>
                        <a:t>5</a:t>
                      </a:r>
                    </a:p>
                  </a:txBody>
                  <a:tcPr/>
                </a:tc>
                <a:tc>
                  <a:txBody>
                    <a:bodyPr/>
                    <a:lstStyle/>
                    <a:p>
                      <a:pPr algn="ctr"/>
                      <a:r>
                        <a:rPr lang="en-GB" sz="2400" b="1">
                          <a:latin typeface="Montserrat Classic Bold" panose="020B0604020202020204"/>
                        </a:rPr>
                        <a:t>6</a:t>
                      </a:r>
                    </a:p>
                  </a:txBody>
                  <a:tcPr/>
                </a:tc>
                <a:tc>
                  <a:txBody>
                    <a:bodyPr/>
                    <a:lstStyle/>
                    <a:p>
                      <a:pPr algn="ctr"/>
                      <a:r>
                        <a:rPr lang="en-GB" sz="2400" b="1">
                          <a:latin typeface="Montserrat Classic Bold" panose="020B0604020202020204"/>
                        </a:rPr>
                        <a:t>7</a:t>
                      </a:r>
                    </a:p>
                  </a:txBody>
                  <a:tcPr/>
                </a:tc>
                <a:tc>
                  <a:txBody>
                    <a:bodyPr/>
                    <a:lstStyle/>
                    <a:p>
                      <a:pPr algn="ctr"/>
                      <a:r>
                        <a:rPr lang="en-GB" sz="2400" b="1">
                          <a:latin typeface="Montserrat Classic Bold" panose="020B0604020202020204"/>
                        </a:rPr>
                        <a:t>8</a:t>
                      </a:r>
                    </a:p>
                  </a:txBody>
                  <a:tcPr/>
                </a:tc>
                <a:extLst>
                  <a:ext uri="{0D108BD9-81ED-4DB2-BD59-A6C34878D82A}">
                    <a16:rowId xmlns:a16="http://schemas.microsoft.com/office/drawing/2014/main" val="3444081058"/>
                  </a:ext>
                </a:extLst>
              </a:tr>
              <a:tr h="480106">
                <a:tc>
                  <a:txBody>
                    <a:bodyPr/>
                    <a:lstStyle/>
                    <a:p>
                      <a:pPr algn="ctr"/>
                      <a:r>
                        <a:rPr lang="en-GB" sz="2400" b="1">
                          <a:latin typeface="Montserrat Classic Bold" panose="020B0604020202020204"/>
                        </a:rPr>
                        <a:t>Depth (m)</a:t>
                      </a:r>
                    </a:p>
                  </a:txBody>
                  <a:tcPr/>
                </a:tc>
                <a:tc>
                  <a:txBody>
                    <a:bodyPr/>
                    <a:lstStyle/>
                    <a:p>
                      <a:pPr algn="ctr"/>
                      <a:r>
                        <a:rPr lang="en-GB" sz="2400" b="1">
                          <a:latin typeface="Montserrat Classic Bold" panose="020B0604020202020204"/>
                        </a:rPr>
                        <a:t>0.10</a:t>
                      </a:r>
                    </a:p>
                  </a:txBody>
                  <a:tcPr/>
                </a:tc>
                <a:tc>
                  <a:txBody>
                    <a:bodyPr/>
                    <a:lstStyle/>
                    <a:p>
                      <a:pPr algn="ctr"/>
                      <a:r>
                        <a:rPr lang="en-GB" sz="2400" b="1">
                          <a:latin typeface="Montserrat Classic Bold" panose="020B0604020202020204"/>
                        </a:rPr>
                        <a:t>0.40</a:t>
                      </a:r>
                    </a:p>
                  </a:txBody>
                  <a:tcPr/>
                </a:tc>
                <a:tc>
                  <a:txBody>
                    <a:bodyPr/>
                    <a:lstStyle/>
                    <a:p>
                      <a:pPr algn="ctr"/>
                      <a:r>
                        <a:rPr lang="en-GB" sz="2400" b="1">
                          <a:latin typeface="Montserrat Classic Bold" panose="020B0604020202020204"/>
                        </a:rPr>
                        <a:t>0.90</a:t>
                      </a:r>
                    </a:p>
                  </a:txBody>
                  <a:tcPr/>
                </a:tc>
                <a:tc>
                  <a:txBody>
                    <a:bodyPr/>
                    <a:lstStyle/>
                    <a:p>
                      <a:pPr algn="ctr"/>
                      <a:r>
                        <a:rPr lang="en-GB" sz="2400" b="1">
                          <a:latin typeface="Montserrat Classic Bold" panose="020B0604020202020204"/>
                        </a:rPr>
                        <a:t>1.30</a:t>
                      </a:r>
                    </a:p>
                  </a:txBody>
                  <a:tcPr/>
                </a:tc>
                <a:tc>
                  <a:txBody>
                    <a:bodyPr/>
                    <a:lstStyle/>
                    <a:p>
                      <a:pPr algn="ctr"/>
                      <a:r>
                        <a:rPr lang="en-GB" sz="2400" b="1">
                          <a:latin typeface="Montserrat Classic Bold" panose="020B0604020202020204"/>
                        </a:rPr>
                        <a:t>1.20</a:t>
                      </a:r>
                    </a:p>
                  </a:txBody>
                  <a:tcPr/>
                </a:tc>
                <a:tc>
                  <a:txBody>
                    <a:bodyPr/>
                    <a:lstStyle/>
                    <a:p>
                      <a:pPr algn="ctr"/>
                      <a:r>
                        <a:rPr lang="en-GB" sz="2400" b="1">
                          <a:latin typeface="Montserrat Classic Bold" panose="020B0604020202020204"/>
                        </a:rPr>
                        <a:t>0.80</a:t>
                      </a:r>
                    </a:p>
                  </a:txBody>
                  <a:tcPr/>
                </a:tc>
                <a:tc>
                  <a:txBody>
                    <a:bodyPr/>
                    <a:lstStyle/>
                    <a:p>
                      <a:pPr algn="ctr"/>
                      <a:r>
                        <a:rPr lang="en-GB" sz="2400" b="1">
                          <a:latin typeface="Montserrat Classic Bold" panose="020B0604020202020204"/>
                        </a:rPr>
                        <a:t>0.50</a:t>
                      </a:r>
                    </a:p>
                  </a:txBody>
                  <a:tcPr/>
                </a:tc>
                <a:tc>
                  <a:txBody>
                    <a:bodyPr/>
                    <a:lstStyle/>
                    <a:p>
                      <a:pPr algn="ctr"/>
                      <a:r>
                        <a:rPr lang="en-GB" sz="2400" b="1">
                          <a:latin typeface="Montserrat Classic Bold" panose="020B0604020202020204"/>
                        </a:rPr>
                        <a:t>0.30</a:t>
                      </a:r>
                    </a:p>
                  </a:txBody>
                  <a:tcPr/>
                </a:tc>
                <a:extLst>
                  <a:ext uri="{0D108BD9-81ED-4DB2-BD59-A6C34878D82A}">
                    <a16:rowId xmlns:a16="http://schemas.microsoft.com/office/drawing/2014/main" val="908832781"/>
                  </a:ext>
                </a:extLst>
              </a:tr>
            </a:tbl>
          </a:graphicData>
        </a:graphic>
      </p:graphicFrame>
      <p:sp>
        <p:nvSpPr>
          <p:cNvPr id="2" name="TextBox 1">
            <a:extLst>
              <a:ext uri="{FF2B5EF4-FFF2-40B4-BE49-F238E27FC236}">
                <a16:creationId xmlns:a16="http://schemas.microsoft.com/office/drawing/2014/main" id="{7EE785AB-D03A-0F79-8ADF-D5C0B96257D6}"/>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C67</a:t>
            </a:r>
          </a:p>
        </p:txBody>
      </p:sp>
    </p:spTree>
    <p:extLst>
      <p:ext uri="{BB962C8B-B14F-4D97-AF65-F5344CB8AC3E}">
        <p14:creationId xmlns:p14="http://schemas.microsoft.com/office/powerpoint/2010/main" val="293521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32704-736D-E22B-D70D-E6C904204981}"/>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F1001BDD-2AF0-9835-2594-F3177FBB6A0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Box 6">
            <a:extLst>
              <a:ext uri="{FF2B5EF4-FFF2-40B4-BE49-F238E27FC236}">
                <a16:creationId xmlns:a16="http://schemas.microsoft.com/office/drawing/2014/main" id="{AC065056-51CD-5373-0E55-CE01F2545881}"/>
              </a:ext>
            </a:extLst>
          </p:cNvPr>
          <p:cNvSpPr txBox="1"/>
          <p:nvPr/>
        </p:nvSpPr>
        <p:spPr>
          <a:xfrm>
            <a:off x="0" y="-28477"/>
            <a:ext cx="12209088" cy="1600287"/>
          </a:xfrm>
          <a:prstGeom prst="rect">
            <a:avLst/>
          </a:prstGeom>
        </p:spPr>
        <p:txBody>
          <a:bodyPr lIns="50800" tIns="50800" rIns="50800" bIns="50800" rtlCol="0" anchor="ctr"/>
          <a:lstStyle/>
          <a:p>
            <a:pPr algn="ctr">
              <a:lnSpc>
                <a:spcPts val="10499"/>
              </a:lnSpc>
            </a:pPr>
            <a:endParaRPr>
              <a:latin typeface="Montserrat Classic Bold" panose="020B0604020202020204"/>
            </a:endParaRPr>
          </a:p>
        </p:txBody>
      </p:sp>
      <p:sp>
        <p:nvSpPr>
          <p:cNvPr id="10" name="TextBox 9">
            <a:extLst>
              <a:ext uri="{FF2B5EF4-FFF2-40B4-BE49-F238E27FC236}">
                <a16:creationId xmlns:a16="http://schemas.microsoft.com/office/drawing/2014/main" id="{44F9B590-F546-BD91-0453-D899F5EDE58E}"/>
              </a:ext>
            </a:extLst>
          </p:cNvPr>
          <p:cNvSpPr txBox="1">
            <a:spLocks noGrp="1" noRot="1" noMove="1" noResize="1" noEditPoints="1" noAdjustHandles="1" noChangeArrowheads="1" noChangeShapeType="1"/>
          </p:cNvSpPr>
          <p:nvPr/>
        </p:nvSpPr>
        <p:spPr>
          <a:xfrm>
            <a:off x="429047" y="5510596"/>
            <a:ext cx="2915311" cy="584775"/>
          </a:xfrm>
          <a:prstGeom prst="rect">
            <a:avLst/>
          </a:prstGeom>
          <a:noFill/>
          <a:ln>
            <a:noFill/>
          </a:ln>
        </p:spPr>
        <p:txBody>
          <a:bodyPr wrap="square" rtlCol="0">
            <a:spAutoFit/>
          </a:bodyPr>
          <a:lstStyle/>
          <a:p>
            <a:pPr algn="ctr"/>
            <a:r>
              <a:rPr lang="en-GB" sz="3200" b="1" dirty="0">
                <a:latin typeface="Montserrat Classic Bold" panose="020B0604020202020204"/>
              </a:rPr>
              <a:t>Upper course</a:t>
            </a:r>
          </a:p>
        </p:txBody>
      </p:sp>
      <p:sp>
        <p:nvSpPr>
          <p:cNvPr id="11" name="TextBox 10">
            <a:extLst>
              <a:ext uri="{FF2B5EF4-FFF2-40B4-BE49-F238E27FC236}">
                <a16:creationId xmlns:a16="http://schemas.microsoft.com/office/drawing/2014/main" id="{09C970A6-E292-4324-BEE7-E92C2CB92DCA}"/>
              </a:ext>
            </a:extLst>
          </p:cNvPr>
          <p:cNvSpPr txBox="1">
            <a:spLocks noGrp="1" noRot="1" noMove="1" noResize="1" noEditPoints="1" noAdjustHandles="1" noChangeArrowheads="1" noChangeShapeType="1"/>
          </p:cNvSpPr>
          <p:nvPr/>
        </p:nvSpPr>
        <p:spPr>
          <a:xfrm>
            <a:off x="3636084" y="5531001"/>
            <a:ext cx="2915310" cy="584775"/>
          </a:xfrm>
          <a:prstGeom prst="rect">
            <a:avLst/>
          </a:prstGeom>
          <a:noFill/>
          <a:ln>
            <a:noFill/>
          </a:ln>
        </p:spPr>
        <p:txBody>
          <a:bodyPr wrap="square" rtlCol="0">
            <a:spAutoFit/>
          </a:bodyPr>
          <a:lstStyle/>
          <a:p>
            <a:pPr algn="ctr"/>
            <a:r>
              <a:rPr lang="en-GB" sz="3200" b="1" dirty="0">
                <a:latin typeface="Montserrat Classic Bold" panose="020B0604020202020204"/>
              </a:rPr>
              <a:t>Middle course</a:t>
            </a:r>
          </a:p>
        </p:txBody>
      </p:sp>
      <p:sp>
        <p:nvSpPr>
          <p:cNvPr id="12" name="TextBox 11">
            <a:extLst>
              <a:ext uri="{FF2B5EF4-FFF2-40B4-BE49-F238E27FC236}">
                <a16:creationId xmlns:a16="http://schemas.microsoft.com/office/drawing/2014/main" id="{BD5A05B1-2568-4821-68A4-BE62F7267402}"/>
              </a:ext>
            </a:extLst>
          </p:cNvPr>
          <p:cNvSpPr txBox="1">
            <a:spLocks noGrp="1" noRot="1" noMove="1" noResize="1" noEditPoints="1" noAdjustHandles="1" noChangeArrowheads="1" noChangeShapeType="1"/>
          </p:cNvSpPr>
          <p:nvPr/>
        </p:nvSpPr>
        <p:spPr>
          <a:xfrm>
            <a:off x="6942495" y="5522500"/>
            <a:ext cx="2825340" cy="584775"/>
          </a:xfrm>
          <a:prstGeom prst="rect">
            <a:avLst/>
          </a:prstGeom>
          <a:noFill/>
          <a:ln>
            <a:noFill/>
          </a:ln>
        </p:spPr>
        <p:txBody>
          <a:bodyPr wrap="square" rtlCol="0">
            <a:spAutoFit/>
          </a:bodyPr>
          <a:lstStyle/>
          <a:p>
            <a:r>
              <a:rPr lang="en-GB" sz="3200" b="1">
                <a:latin typeface="Montserrat Classic Bold" panose="020B0604020202020204"/>
              </a:rPr>
              <a:t>Lower course</a:t>
            </a:r>
          </a:p>
        </p:txBody>
      </p:sp>
      <p:grpSp>
        <p:nvGrpSpPr>
          <p:cNvPr id="4" name="Group 4">
            <a:extLst>
              <a:ext uri="{FF2B5EF4-FFF2-40B4-BE49-F238E27FC236}">
                <a16:creationId xmlns:a16="http://schemas.microsoft.com/office/drawing/2014/main" id="{6F79458C-6250-DAD1-F008-0EFE9AFC7F7F}"/>
              </a:ext>
            </a:extLst>
          </p:cNvPr>
          <p:cNvGrpSpPr/>
          <p:nvPr/>
        </p:nvGrpSpPr>
        <p:grpSpPr>
          <a:xfrm>
            <a:off x="0" y="-28477"/>
            <a:ext cx="12209088" cy="1292789"/>
            <a:chOff x="0" y="-142875"/>
            <a:chExt cx="4816593" cy="637250"/>
          </a:xfrm>
        </p:grpSpPr>
        <p:sp>
          <p:nvSpPr>
            <p:cNvPr id="13" name="Freeform 5">
              <a:extLst>
                <a:ext uri="{FF2B5EF4-FFF2-40B4-BE49-F238E27FC236}">
                  <a16:creationId xmlns:a16="http://schemas.microsoft.com/office/drawing/2014/main" id="{79B56169-9DCF-1C04-E149-FDD3987AF6A8}"/>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14" name="TextBox 6">
              <a:extLst>
                <a:ext uri="{FF2B5EF4-FFF2-40B4-BE49-F238E27FC236}">
                  <a16:creationId xmlns:a16="http://schemas.microsoft.com/office/drawing/2014/main" id="{B8F1C57F-1C2A-AEE1-F7F3-CE3C788E5481}"/>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20" name="Title 1">
            <a:extLst>
              <a:ext uri="{FF2B5EF4-FFF2-40B4-BE49-F238E27FC236}">
                <a16:creationId xmlns:a16="http://schemas.microsoft.com/office/drawing/2014/main" id="{7297438A-B0D1-A4C0-8B5C-92528ABAABDE}"/>
              </a:ext>
            </a:extLst>
          </p:cNvPr>
          <p:cNvSpPr>
            <a:spLocks noGrp="1"/>
          </p:cNvSpPr>
          <p:nvPr>
            <p:ph type="ctrTitle"/>
          </p:nvPr>
        </p:nvSpPr>
        <p:spPr>
          <a:xfrm>
            <a:off x="-80471" y="531767"/>
            <a:ext cx="12352943" cy="655438"/>
          </a:xfrm>
        </p:spPr>
        <p:txBody>
          <a:bodyPr>
            <a:noAutofit/>
          </a:bodyPr>
          <a:lstStyle/>
          <a:p>
            <a:r>
              <a:rPr lang="en-GB" sz="5400" b="1">
                <a:solidFill>
                  <a:schemeClr val="bg1"/>
                </a:solidFill>
                <a:latin typeface="Montserrat Classic Bold"/>
              </a:rPr>
              <a:t>Long &amp; Cross Profiles</a:t>
            </a:r>
          </a:p>
        </p:txBody>
      </p:sp>
      <p:pic>
        <p:nvPicPr>
          <p:cNvPr id="23" name="Picture 22" descr="A river with trees and rocks&#10;&#10;Description automatically generated">
            <a:extLst>
              <a:ext uri="{FF2B5EF4-FFF2-40B4-BE49-F238E27FC236}">
                <a16:creationId xmlns:a16="http://schemas.microsoft.com/office/drawing/2014/main" id="{F6D09068-A21E-EF94-4141-D411EE3996C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24" name="TextBox 9">
            <a:extLst>
              <a:ext uri="{FF2B5EF4-FFF2-40B4-BE49-F238E27FC236}">
                <a16:creationId xmlns:a16="http://schemas.microsoft.com/office/drawing/2014/main" id="{99445173-553F-B47C-8997-9915FF002B7E}"/>
              </a:ext>
            </a:extLst>
          </p:cNvPr>
          <p:cNvSpPr txBox="1"/>
          <p:nvPr/>
        </p:nvSpPr>
        <p:spPr>
          <a:xfrm>
            <a:off x="212508" y="1089094"/>
            <a:ext cx="11688979" cy="993477"/>
          </a:xfrm>
          <a:prstGeom prst="rect">
            <a:avLst/>
          </a:prstGeom>
        </p:spPr>
        <p:txBody>
          <a:bodyPr wrap="square" lIns="0" tIns="0" rIns="0" bIns="0" rtlCol="0" anchor="t">
            <a:spAutoFit/>
          </a:bodyPr>
          <a:lstStyle/>
          <a:p>
            <a:pPr>
              <a:lnSpc>
                <a:spcPct val="150000"/>
              </a:lnSpc>
              <a:spcBef>
                <a:spcPct val="0"/>
              </a:spcBef>
            </a:pPr>
            <a:r>
              <a:rPr lang="en-US" sz="4800" b="1">
                <a:solidFill>
                  <a:srgbClr val="000000"/>
                </a:solidFill>
                <a:latin typeface="Montserrat Classic Bold" panose="020B0604020202020204"/>
                <a:ea typeface="Montserrat Classic Bold" panose="020B0604020202020204"/>
                <a:cs typeface="Montserrat Classic Bold" panose="020B0604020202020204"/>
                <a:sym typeface="Montserrat Classic Bold"/>
              </a:rPr>
              <a:t>What does cross-sectional area show?</a:t>
            </a:r>
          </a:p>
        </p:txBody>
      </p:sp>
      <p:sp>
        <p:nvSpPr>
          <p:cNvPr id="46" name="TextBox 45">
            <a:extLst>
              <a:ext uri="{FF2B5EF4-FFF2-40B4-BE49-F238E27FC236}">
                <a16:creationId xmlns:a16="http://schemas.microsoft.com/office/drawing/2014/main" id="{CBB6976D-52B2-5240-14B1-3A4C916ACACB}"/>
              </a:ext>
            </a:extLst>
          </p:cNvPr>
          <p:cNvSpPr txBox="1"/>
          <p:nvPr/>
        </p:nvSpPr>
        <p:spPr>
          <a:xfrm>
            <a:off x="212510" y="2116216"/>
            <a:ext cx="11391948" cy="2462213"/>
          </a:xfrm>
          <a:prstGeom prst="rect">
            <a:avLst/>
          </a:prstGeom>
        </p:spPr>
        <p:txBody>
          <a:bodyPr wrap="square" lIns="0" tIns="0" rIns="0" bIns="0" rtlCol="0" anchor="t">
            <a:spAutoFit/>
          </a:bodyPr>
          <a:lstStyle/>
          <a:p>
            <a:pPr fontAlgn="base"/>
            <a:r>
              <a:rPr lang="en-GB" sz="3200" b="1" dirty="0">
                <a:latin typeface="Montserrat Classic Bold" panose="020B0604020202020204" charset="0"/>
                <a:sym typeface="Montserrat Classic Bold"/>
              </a:rPr>
              <a:t>The cross-sectional area increases as the river travels downstream.  </a:t>
            </a:r>
          </a:p>
          <a:p>
            <a:pPr fontAlgn="base"/>
            <a:r>
              <a:rPr lang="en-GB" sz="3200" b="1" dirty="0">
                <a:latin typeface="Montserrat Classic Bold" panose="020B0604020202020204" charset="0"/>
                <a:sym typeface="Montserrat Classic Bold"/>
              </a:rPr>
              <a:t>In the upper course, the channel is narrow and shallow, but the width and depth of the channel increases towards the lower course.</a:t>
            </a:r>
            <a:endParaRPr lang="en-US" sz="3200" b="1" dirty="0">
              <a:latin typeface="Montserrat Classic Bold" panose="020B0604020202020204" charset="0"/>
              <a:sym typeface="Montserrat Classic Bold"/>
            </a:endParaRPr>
          </a:p>
        </p:txBody>
      </p:sp>
      <p:pic>
        <p:nvPicPr>
          <p:cNvPr id="2" name="Picture 1">
            <a:extLst>
              <a:ext uri="{FF2B5EF4-FFF2-40B4-BE49-F238E27FC236}">
                <a16:creationId xmlns:a16="http://schemas.microsoft.com/office/drawing/2014/main" id="{A479933C-0F15-3826-B310-BE162BA04FD4}"/>
              </a:ext>
            </a:extLst>
          </p:cNvPr>
          <p:cNvPicPr>
            <a:picLocks noGrp="1" noRot="1" noChangeAspect="1" noMove="1" noResize="1" noEditPoints="1" noAdjustHandles="1" noChangeArrowheads="1" noChangeShapeType="1" noCrop="1"/>
          </p:cNvPicPr>
          <p:nvPr/>
        </p:nvPicPr>
        <p:blipFill>
          <a:blip r:embed="rId5"/>
          <a:srcRect l="1204" t="2515" r="867" b="1682"/>
          <a:stretch>
            <a:fillRect/>
          </a:stretch>
        </p:blipFill>
        <p:spPr>
          <a:xfrm>
            <a:off x="528422" y="4190581"/>
            <a:ext cx="2716562" cy="1390376"/>
          </a:xfrm>
          <a:prstGeom prst="rect">
            <a:avLst/>
          </a:prstGeom>
        </p:spPr>
      </p:pic>
      <p:pic>
        <p:nvPicPr>
          <p:cNvPr id="8" name="Picture 7">
            <a:extLst>
              <a:ext uri="{FF2B5EF4-FFF2-40B4-BE49-F238E27FC236}">
                <a16:creationId xmlns:a16="http://schemas.microsoft.com/office/drawing/2014/main" id="{044D375A-3236-D79E-53BF-2D31A1600BE2}"/>
              </a:ext>
            </a:extLst>
          </p:cNvPr>
          <p:cNvPicPr>
            <a:picLocks noGrp="1" noRot="1" noChangeAspect="1" noMove="1" noResize="1" noEditPoints="1" noAdjustHandles="1" noChangeArrowheads="1" noChangeShapeType="1" noCrop="1"/>
          </p:cNvPicPr>
          <p:nvPr/>
        </p:nvPicPr>
        <p:blipFill>
          <a:blip r:embed="rId6"/>
          <a:srcRect l="5732" t="9622" r="8002" b="18372"/>
          <a:stretch>
            <a:fillRect/>
          </a:stretch>
        </p:blipFill>
        <p:spPr>
          <a:xfrm>
            <a:off x="6975263" y="4176551"/>
            <a:ext cx="2764982" cy="1421275"/>
          </a:xfrm>
          <a:prstGeom prst="rect">
            <a:avLst/>
          </a:prstGeom>
        </p:spPr>
      </p:pic>
      <p:pic>
        <p:nvPicPr>
          <p:cNvPr id="16" name="Picture 15">
            <a:extLst>
              <a:ext uri="{FF2B5EF4-FFF2-40B4-BE49-F238E27FC236}">
                <a16:creationId xmlns:a16="http://schemas.microsoft.com/office/drawing/2014/main" id="{03934CCF-00B0-391D-7839-7CA2236E0E89}"/>
              </a:ext>
            </a:extLst>
          </p:cNvPr>
          <p:cNvPicPr>
            <a:picLocks noGrp="1" noRot="1" noChangeAspect="1" noMove="1" noResize="1" noEditPoints="1" noAdjustHandles="1" noChangeArrowheads="1" noChangeShapeType="1" noCrop="1"/>
          </p:cNvPicPr>
          <p:nvPr/>
        </p:nvPicPr>
        <p:blipFill>
          <a:blip r:embed="rId7"/>
          <a:srcRect l="555" t="2216" r="1596" b="1045"/>
          <a:stretch>
            <a:fillRect/>
          </a:stretch>
        </p:blipFill>
        <p:spPr>
          <a:xfrm>
            <a:off x="3707869" y="4173834"/>
            <a:ext cx="2771741" cy="1423871"/>
          </a:xfrm>
          <a:prstGeom prst="rect">
            <a:avLst/>
          </a:prstGeom>
        </p:spPr>
      </p:pic>
      <p:sp>
        <p:nvSpPr>
          <p:cNvPr id="3" name="TextBox 2">
            <a:extLst>
              <a:ext uri="{FF2B5EF4-FFF2-40B4-BE49-F238E27FC236}">
                <a16:creationId xmlns:a16="http://schemas.microsoft.com/office/drawing/2014/main" id="{E935E439-73A6-0913-148D-2EC44BD91CA1}"/>
              </a:ext>
            </a:extLst>
          </p:cNvPr>
          <p:cNvSpPr txBox="1">
            <a:spLocks noGrp="1" noRot="1" noMove="1" noResize="1" noEditPoints="1" noAdjustHandles="1" noChangeArrowheads="1" noChangeShapeType="1"/>
          </p:cNvSpPr>
          <p:nvPr/>
        </p:nvSpPr>
        <p:spPr>
          <a:xfrm>
            <a:off x="1368061" y="5355518"/>
            <a:ext cx="1786066" cy="253916"/>
          </a:xfrm>
          <a:prstGeom prst="rect">
            <a:avLst/>
          </a:prstGeom>
          <a:noFill/>
        </p:spPr>
        <p:txBody>
          <a:bodyPr wrap="none" rtlCol="0">
            <a:spAutoFit/>
          </a:bodyPr>
          <a:lstStyle/>
          <a:p>
            <a:r>
              <a:rPr lang="en-GB" sz="1050" dirty="0">
                <a:solidFill>
                  <a:schemeClr val="bg1"/>
                </a:solidFill>
                <a:latin typeface="Montserrat Classic Bold" panose="020B0604020202020204"/>
              </a:rPr>
              <a:t>Image: The Flood Hub People</a:t>
            </a:r>
          </a:p>
        </p:txBody>
      </p:sp>
      <p:sp>
        <p:nvSpPr>
          <p:cNvPr id="6" name="TextBox 5">
            <a:extLst>
              <a:ext uri="{FF2B5EF4-FFF2-40B4-BE49-F238E27FC236}">
                <a16:creationId xmlns:a16="http://schemas.microsoft.com/office/drawing/2014/main" id="{99772205-75F3-D068-EC58-00D69215B6C8}"/>
              </a:ext>
            </a:extLst>
          </p:cNvPr>
          <p:cNvSpPr txBox="1">
            <a:spLocks noGrp="1" noRot="1" noMove="1" noResize="1" noEditPoints="1" noAdjustHandles="1" noChangeArrowheads="1" noChangeShapeType="1"/>
          </p:cNvSpPr>
          <p:nvPr/>
        </p:nvSpPr>
        <p:spPr>
          <a:xfrm>
            <a:off x="4602447" y="5372266"/>
            <a:ext cx="1786066" cy="253916"/>
          </a:xfrm>
          <a:prstGeom prst="rect">
            <a:avLst/>
          </a:prstGeom>
          <a:noFill/>
        </p:spPr>
        <p:txBody>
          <a:bodyPr wrap="none" rtlCol="0">
            <a:spAutoFit/>
          </a:bodyPr>
          <a:lstStyle/>
          <a:p>
            <a:r>
              <a:rPr lang="en-GB" sz="1050" dirty="0">
                <a:solidFill>
                  <a:schemeClr val="bg1"/>
                </a:solidFill>
                <a:latin typeface="Montserrat Classic Bold" panose="020B0604020202020204"/>
              </a:rPr>
              <a:t>Image: The Flood Hub People</a:t>
            </a:r>
          </a:p>
        </p:txBody>
      </p:sp>
      <p:sp>
        <p:nvSpPr>
          <p:cNvPr id="7" name="TextBox 6">
            <a:extLst>
              <a:ext uri="{FF2B5EF4-FFF2-40B4-BE49-F238E27FC236}">
                <a16:creationId xmlns:a16="http://schemas.microsoft.com/office/drawing/2014/main" id="{5A371AC2-D477-C222-8D99-E4EA6669EE9F}"/>
              </a:ext>
            </a:extLst>
          </p:cNvPr>
          <p:cNvSpPr txBox="1">
            <a:spLocks noGrp="1" noRot="1" noMove="1" noResize="1" noEditPoints="1" noAdjustHandles="1" noChangeArrowheads="1" noChangeShapeType="1"/>
          </p:cNvSpPr>
          <p:nvPr/>
        </p:nvSpPr>
        <p:spPr>
          <a:xfrm>
            <a:off x="7863467" y="5404043"/>
            <a:ext cx="1786066" cy="253916"/>
          </a:xfrm>
          <a:prstGeom prst="rect">
            <a:avLst/>
          </a:prstGeom>
          <a:noFill/>
        </p:spPr>
        <p:txBody>
          <a:bodyPr wrap="none" rtlCol="0">
            <a:spAutoFit/>
          </a:bodyPr>
          <a:lstStyle/>
          <a:p>
            <a:r>
              <a:rPr lang="en-GB" sz="1050" dirty="0">
                <a:solidFill>
                  <a:schemeClr val="bg1"/>
                </a:solidFill>
                <a:latin typeface="Montserrat Classic Bold" panose="020B0604020202020204"/>
              </a:rPr>
              <a:t>Image: The Flood Hub People</a:t>
            </a:r>
          </a:p>
        </p:txBody>
      </p:sp>
      <p:sp>
        <p:nvSpPr>
          <p:cNvPr id="9" name="TextBox 8">
            <a:extLst>
              <a:ext uri="{FF2B5EF4-FFF2-40B4-BE49-F238E27FC236}">
                <a16:creationId xmlns:a16="http://schemas.microsoft.com/office/drawing/2014/main" id="{BCA75DB4-7E81-3E8B-40E0-454AF42AFBFD}"/>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C67</a:t>
            </a:r>
          </a:p>
        </p:txBody>
      </p:sp>
    </p:spTree>
    <p:extLst>
      <p:ext uri="{BB962C8B-B14F-4D97-AF65-F5344CB8AC3E}">
        <p14:creationId xmlns:p14="http://schemas.microsoft.com/office/powerpoint/2010/main" val="566562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8BC61-413E-DE49-3906-57B7B8BEFC4F}"/>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7DA65225-1404-A2E9-58EF-AA09223786C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Wave 2">
            <a:extLst>
              <a:ext uri="{FF2B5EF4-FFF2-40B4-BE49-F238E27FC236}">
                <a16:creationId xmlns:a16="http://schemas.microsoft.com/office/drawing/2014/main" id="{CB8A4074-A5BD-EBF9-ADB6-69B58E31F856}"/>
              </a:ext>
            </a:extLst>
          </p:cNvPr>
          <p:cNvSpPr>
            <a:spLocks noGrp="1" noRot="1" noMove="1" noResize="1" noEditPoints="1" noAdjustHandles="1" noChangeArrowheads="1" noChangeShapeType="1"/>
          </p:cNvSpPr>
          <p:nvPr/>
        </p:nvSpPr>
        <p:spPr>
          <a:xfrm>
            <a:off x="212508" y="3712679"/>
            <a:ext cx="10493592" cy="660967"/>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ontserrat Classic Bold" panose="020B0604020202020204"/>
                <a:ea typeface="Montserrat Classic Bold" panose="020B0604020202020204"/>
                <a:cs typeface="Montserrat Classic Bold" panose="020B0604020202020204"/>
                <a:sym typeface="Montserrat Classic Bold"/>
              </a:rPr>
              <a:t>Discharge (m</a:t>
            </a:r>
            <a:r>
              <a:rPr lang="en-GB" sz="2800" b="1" baseline="30000" dirty="0">
                <a:solidFill>
                  <a:schemeClr val="bg1">
                    <a:lumMod val="95000"/>
                  </a:schemeClr>
                </a:solidFill>
                <a:latin typeface="Montserrat Classic Bold" panose="020B0604020202020204"/>
                <a:ea typeface="Montserrat Classic Bold"/>
                <a:cs typeface="Montserrat Classic Bold"/>
                <a:sym typeface="Montserrat Classic Bold"/>
              </a:rPr>
              <a:t>3</a:t>
            </a:r>
            <a:r>
              <a:rPr lang="en-GB" sz="2800" b="1" dirty="0">
                <a:solidFill>
                  <a:schemeClr val="bg1"/>
                </a:solidFill>
                <a:latin typeface="Montserrat Classic Bold" panose="020B0604020202020204"/>
                <a:ea typeface="Montserrat Classic Bold" panose="020B0604020202020204"/>
                <a:cs typeface="Montserrat Classic Bold" panose="020B0604020202020204"/>
                <a:sym typeface="Montserrat Classic Bold"/>
              </a:rPr>
              <a:t>/s) = Velocity (m/s) x Cross-sectional area (m</a:t>
            </a:r>
            <a:r>
              <a:rPr lang="en-GB" sz="2800" b="1" baseline="30000" dirty="0">
                <a:solidFill>
                  <a:schemeClr val="bg1">
                    <a:lumMod val="95000"/>
                  </a:schemeClr>
                </a:solidFill>
                <a:latin typeface="Montserrat Classic Bold" panose="020B0604020202020204"/>
                <a:ea typeface="Montserrat Classic Bold"/>
                <a:cs typeface="Montserrat Classic Bold"/>
                <a:sym typeface="Montserrat Classic Bold"/>
              </a:rPr>
              <a:t>2</a:t>
            </a:r>
            <a:r>
              <a:rPr lang="en-GB" sz="2800" b="1" dirty="0">
                <a:solidFill>
                  <a:schemeClr val="bg1"/>
                </a:solidFill>
                <a:latin typeface="Montserrat Classic Bold" panose="020B0604020202020204"/>
                <a:ea typeface="Montserrat Classic Bold" panose="020B0604020202020204"/>
                <a:cs typeface="Montserrat Classic Bold" panose="020B0604020202020204"/>
                <a:sym typeface="Montserrat Classic Bold"/>
              </a:rPr>
              <a:t>)</a:t>
            </a:r>
            <a:endParaRPr lang="en-GB" dirty="0">
              <a:latin typeface="Montserrat Classic Bold" panose="020B0604020202020204"/>
            </a:endParaRPr>
          </a:p>
        </p:txBody>
      </p:sp>
      <p:grpSp>
        <p:nvGrpSpPr>
          <p:cNvPr id="13" name="Group 4">
            <a:extLst>
              <a:ext uri="{FF2B5EF4-FFF2-40B4-BE49-F238E27FC236}">
                <a16:creationId xmlns:a16="http://schemas.microsoft.com/office/drawing/2014/main" id="{E8550B3A-B334-ED11-6871-7154FE946317}"/>
              </a:ext>
            </a:extLst>
          </p:cNvPr>
          <p:cNvGrpSpPr/>
          <p:nvPr/>
        </p:nvGrpSpPr>
        <p:grpSpPr>
          <a:xfrm>
            <a:off x="0" y="-28477"/>
            <a:ext cx="12209088" cy="1292789"/>
            <a:chOff x="0" y="-142875"/>
            <a:chExt cx="4816593" cy="637250"/>
          </a:xfrm>
        </p:grpSpPr>
        <p:sp>
          <p:nvSpPr>
            <p:cNvPr id="14" name="Freeform 5">
              <a:extLst>
                <a:ext uri="{FF2B5EF4-FFF2-40B4-BE49-F238E27FC236}">
                  <a16:creationId xmlns:a16="http://schemas.microsoft.com/office/drawing/2014/main" id="{78F8B789-8590-D517-BA7A-FD0F1E0713EE}"/>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15" name="TextBox 6">
              <a:extLst>
                <a:ext uri="{FF2B5EF4-FFF2-40B4-BE49-F238E27FC236}">
                  <a16:creationId xmlns:a16="http://schemas.microsoft.com/office/drawing/2014/main" id="{7E6999B4-6C70-C150-9144-CB8F312BA864}"/>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21" name="TextBox 20">
            <a:extLst>
              <a:ext uri="{FF2B5EF4-FFF2-40B4-BE49-F238E27FC236}">
                <a16:creationId xmlns:a16="http://schemas.microsoft.com/office/drawing/2014/main" id="{587F39DE-23AC-227C-2A4A-079E10E5B802}"/>
              </a:ext>
            </a:extLst>
          </p:cNvPr>
          <p:cNvSpPr txBox="1"/>
          <p:nvPr/>
        </p:nvSpPr>
        <p:spPr>
          <a:xfrm>
            <a:off x="212509" y="2116216"/>
            <a:ext cx="11688978" cy="1969770"/>
          </a:xfrm>
          <a:prstGeom prst="rect">
            <a:avLst/>
          </a:prstGeom>
        </p:spPr>
        <p:txBody>
          <a:bodyPr wrap="square" lIns="0" tIns="0" rIns="0" bIns="0" rtlCol="0" anchor="t">
            <a:spAutoFit/>
          </a:bodyPr>
          <a:lstStyle/>
          <a:p>
            <a:pPr fontAlgn="base"/>
            <a:r>
              <a:rPr lang="en-GB" sz="3200" b="1">
                <a:solidFill>
                  <a:srgbClr val="141414"/>
                </a:solidFill>
                <a:latin typeface="Montserrat Classic Bold" panose="020B0604020202020204"/>
                <a:ea typeface="Montserrat Classic Bold"/>
                <a:cs typeface="Montserrat Classic Bold"/>
                <a:sym typeface="Montserrat Classic Bold"/>
              </a:rPr>
              <a:t>The discharge of a river is the volume of water flowing through a specific point in the channel, measured in (m</a:t>
            </a:r>
            <a:r>
              <a:rPr lang="en-GB" sz="3200" b="1" baseline="30000">
                <a:solidFill>
                  <a:srgbClr val="141414"/>
                </a:solidFill>
                <a:latin typeface="Montserrat Classic Bold" panose="020B0604020202020204"/>
                <a:ea typeface="Montserrat Classic Bold"/>
                <a:cs typeface="Montserrat Classic Bold"/>
                <a:sym typeface="Montserrat Classic Bold"/>
              </a:rPr>
              <a:t>3</a:t>
            </a:r>
            <a:r>
              <a:rPr lang="en-GB" sz="3200" b="1">
                <a:solidFill>
                  <a:srgbClr val="141414"/>
                </a:solidFill>
                <a:latin typeface="Montserrat Classic Bold" panose="020B0604020202020204"/>
                <a:ea typeface="Montserrat Classic Bold"/>
                <a:cs typeface="Montserrat Classic Bold"/>
                <a:sym typeface="Montserrat Classic Bold"/>
              </a:rPr>
              <a:t>/s) / (cumecs). </a:t>
            </a:r>
          </a:p>
          <a:p>
            <a:pPr fontAlgn="base"/>
            <a:r>
              <a:rPr lang="en-GB" sz="3200" b="1">
                <a:solidFill>
                  <a:srgbClr val="141414"/>
                </a:solidFill>
                <a:latin typeface="Montserrat Classic Bold" panose="020B0604020202020204"/>
                <a:ea typeface="Montserrat Classic Bold"/>
                <a:cs typeface="Montserrat Classic Bold"/>
                <a:sym typeface="Montserrat Classic Bold"/>
              </a:rPr>
              <a:t>Formula:</a:t>
            </a:r>
          </a:p>
        </p:txBody>
      </p:sp>
      <p:sp>
        <p:nvSpPr>
          <p:cNvPr id="16" name="Title 1">
            <a:extLst>
              <a:ext uri="{FF2B5EF4-FFF2-40B4-BE49-F238E27FC236}">
                <a16:creationId xmlns:a16="http://schemas.microsoft.com/office/drawing/2014/main" id="{A2DE7F29-89F4-1AE6-6C19-5E5FCB79120C}"/>
              </a:ext>
            </a:extLst>
          </p:cNvPr>
          <p:cNvSpPr>
            <a:spLocks noGrp="1"/>
          </p:cNvSpPr>
          <p:nvPr>
            <p:ph type="ctrTitle"/>
          </p:nvPr>
        </p:nvSpPr>
        <p:spPr>
          <a:xfrm>
            <a:off x="-80471" y="531767"/>
            <a:ext cx="12352943" cy="655438"/>
          </a:xfrm>
        </p:spPr>
        <p:txBody>
          <a:bodyPr>
            <a:noAutofit/>
          </a:bodyPr>
          <a:lstStyle/>
          <a:p>
            <a:r>
              <a:rPr lang="en-GB" sz="5400" b="1">
                <a:solidFill>
                  <a:schemeClr val="bg1"/>
                </a:solidFill>
                <a:latin typeface="Montserrat Classic Bold"/>
              </a:rPr>
              <a:t>Long &amp; Cross Profiles</a:t>
            </a:r>
          </a:p>
        </p:txBody>
      </p:sp>
      <p:pic>
        <p:nvPicPr>
          <p:cNvPr id="17" name="Picture 16" descr="A river with trees and rocks&#10;&#10;Description automatically generated">
            <a:extLst>
              <a:ext uri="{FF2B5EF4-FFF2-40B4-BE49-F238E27FC236}">
                <a16:creationId xmlns:a16="http://schemas.microsoft.com/office/drawing/2014/main" id="{A2B6BAE2-4F24-7A01-676D-1F2689C1ACE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18" name="TextBox 9">
            <a:extLst>
              <a:ext uri="{FF2B5EF4-FFF2-40B4-BE49-F238E27FC236}">
                <a16:creationId xmlns:a16="http://schemas.microsoft.com/office/drawing/2014/main" id="{8701EC5E-A7C3-9FDD-4179-0845226DAF92}"/>
              </a:ext>
            </a:extLst>
          </p:cNvPr>
          <p:cNvSpPr txBox="1"/>
          <p:nvPr/>
        </p:nvSpPr>
        <p:spPr>
          <a:xfrm>
            <a:off x="212508" y="1089094"/>
            <a:ext cx="11688979" cy="993477"/>
          </a:xfrm>
          <a:prstGeom prst="rect">
            <a:avLst/>
          </a:prstGeom>
        </p:spPr>
        <p:txBody>
          <a:bodyPr wrap="square" lIns="0" tIns="0" rIns="0" bIns="0" rtlCol="0" anchor="t">
            <a:spAutoFit/>
          </a:bodyPr>
          <a:lstStyle/>
          <a:p>
            <a:pPr>
              <a:lnSpc>
                <a:spcPct val="150000"/>
              </a:lnSpc>
              <a:spcBef>
                <a:spcPct val="0"/>
              </a:spcBef>
            </a:pPr>
            <a:r>
              <a:rPr lang="en-US" sz="4800" b="1">
                <a:solidFill>
                  <a:srgbClr val="000000"/>
                </a:solidFill>
                <a:latin typeface="Montserrat Classic Bold" panose="020B0604020202020204"/>
                <a:ea typeface="Montserrat Classic Bold" panose="020B0604020202020204"/>
                <a:cs typeface="Montserrat Classic Bold" panose="020B0604020202020204"/>
                <a:sym typeface="Montserrat Classic Bold"/>
              </a:rPr>
              <a:t>River discharge:</a:t>
            </a:r>
          </a:p>
        </p:txBody>
      </p:sp>
      <p:sp>
        <p:nvSpPr>
          <p:cNvPr id="2" name="TextBox 1">
            <a:extLst>
              <a:ext uri="{FF2B5EF4-FFF2-40B4-BE49-F238E27FC236}">
                <a16:creationId xmlns:a16="http://schemas.microsoft.com/office/drawing/2014/main" id="{17D69E80-E547-92CA-053A-6FAE112E6E62}"/>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C67</a:t>
            </a:r>
          </a:p>
        </p:txBody>
      </p:sp>
    </p:spTree>
    <p:extLst>
      <p:ext uri="{BB962C8B-B14F-4D97-AF65-F5344CB8AC3E}">
        <p14:creationId xmlns:p14="http://schemas.microsoft.com/office/powerpoint/2010/main" val="94973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1D25A-6B39-E702-C556-E85246A28B5E}"/>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866891E4-FEC2-07D4-496F-6C9488EADC8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Box 6">
            <a:extLst>
              <a:ext uri="{FF2B5EF4-FFF2-40B4-BE49-F238E27FC236}">
                <a16:creationId xmlns:a16="http://schemas.microsoft.com/office/drawing/2014/main" id="{BB9242F5-059F-0917-834F-5B8CC65676C1}"/>
              </a:ext>
            </a:extLst>
          </p:cNvPr>
          <p:cNvSpPr txBox="1"/>
          <p:nvPr/>
        </p:nvSpPr>
        <p:spPr>
          <a:xfrm>
            <a:off x="0" y="-28477"/>
            <a:ext cx="12209088" cy="1600287"/>
          </a:xfrm>
          <a:prstGeom prst="rect">
            <a:avLst/>
          </a:prstGeom>
        </p:spPr>
        <p:txBody>
          <a:bodyPr lIns="50800" tIns="50800" rIns="50800" bIns="50800" rtlCol="0" anchor="ctr"/>
          <a:lstStyle/>
          <a:p>
            <a:pPr algn="ctr">
              <a:lnSpc>
                <a:spcPts val="10499"/>
              </a:lnSpc>
            </a:pPr>
            <a:endParaRPr>
              <a:latin typeface="Montserrat Classic Bold" panose="020B0604020202020204"/>
            </a:endParaRPr>
          </a:p>
        </p:txBody>
      </p:sp>
      <p:graphicFrame>
        <p:nvGraphicFramePr>
          <p:cNvPr id="2" name="Table 1">
            <a:extLst>
              <a:ext uri="{FF2B5EF4-FFF2-40B4-BE49-F238E27FC236}">
                <a16:creationId xmlns:a16="http://schemas.microsoft.com/office/drawing/2014/main" id="{66E95A93-F5AD-90FD-8905-C2C9834EADCD}"/>
              </a:ext>
            </a:extLst>
          </p:cNvPr>
          <p:cNvGraphicFramePr>
            <a:graphicFrameLocks noGrp="1"/>
          </p:cNvGraphicFramePr>
          <p:nvPr>
            <p:extLst>
              <p:ext uri="{D42A27DB-BD31-4B8C-83A1-F6EECF244321}">
                <p14:modId xmlns:p14="http://schemas.microsoft.com/office/powerpoint/2010/main" val="1690432907"/>
              </p:ext>
            </p:extLst>
          </p:nvPr>
        </p:nvGraphicFramePr>
        <p:xfrm>
          <a:off x="221053" y="3277220"/>
          <a:ext cx="11637598" cy="2865120"/>
        </p:xfrm>
        <a:graphic>
          <a:graphicData uri="http://schemas.openxmlformats.org/drawingml/2006/table">
            <a:tbl>
              <a:tblPr firstRow="1" bandRow="1">
                <a:tableStyleId>{5C22544A-7EE6-4342-B048-85BDC9FD1C3A}</a:tableStyleId>
              </a:tblPr>
              <a:tblGrid>
                <a:gridCol w="6341532">
                  <a:extLst>
                    <a:ext uri="{9D8B030D-6E8A-4147-A177-3AD203B41FA5}">
                      <a16:colId xmlns:a16="http://schemas.microsoft.com/office/drawing/2014/main" val="2791665461"/>
                    </a:ext>
                  </a:extLst>
                </a:gridCol>
                <a:gridCol w="5296066">
                  <a:extLst>
                    <a:ext uri="{9D8B030D-6E8A-4147-A177-3AD203B41FA5}">
                      <a16:colId xmlns:a16="http://schemas.microsoft.com/office/drawing/2014/main" val="1134345282"/>
                    </a:ext>
                  </a:extLst>
                </a:gridCol>
              </a:tblGrid>
              <a:tr h="370840">
                <a:tc>
                  <a:txBody>
                    <a:bodyPr/>
                    <a:lstStyle/>
                    <a:p>
                      <a:r>
                        <a:rPr lang="en-GB"/>
                        <a:t>Physical Factors</a:t>
                      </a:r>
                    </a:p>
                  </a:txBody>
                  <a:tcPr/>
                </a:tc>
                <a:tc>
                  <a:txBody>
                    <a:bodyPr/>
                    <a:lstStyle/>
                    <a:p>
                      <a:r>
                        <a:rPr lang="en-GB"/>
                        <a:t>Human Factors</a:t>
                      </a:r>
                    </a:p>
                  </a:txBody>
                  <a:tcPr/>
                </a:tc>
                <a:extLst>
                  <a:ext uri="{0D108BD9-81ED-4DB2-BD59-A6C34878D82A}">
                    <a16:rowId xmlns:a16="http://schemas.microsoft.com/office/drawing/2014/main" val="967351896"/>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3423123345"/>
                  </a:ext>
                </a:extLst>
              </a:tr>
              <a:tr h="370840">
                <a:tc>
                  <a:txBody>
                    <a:bodyPr/>
                    <a:lstStyle/>
                    <a:p>
                      <a:endParaRPr lang="en-GB"/>
                    </a:p>
                    <a:p>
                      <a:endParaRPr lang="en-GB"/>
                    </a:p>
                  </a:txBody>
                  <a:tcPr/>
                </a:tc>
                <a:tc>
                  <a:txBody>
                    <a:bodyPr/>
                    <a:lstStyle/>
                    <a:p>
                      <a:endParaRPr lang="en-GB"/>
                    </a:p>
                  </a:txBody>
                  <a:tcPr/>
                </a:tc>
                <a:extLst>
                  <a:ext uri="{0D108BD9-81ED-4DB2-BD59-A6C34878D82A}">
                    <a16:rowId xmlns:a16="http://schemas.microsoft.com/office/drawing/2014/main" val="2949966840"/>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833229346"/>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2643724320"/>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3277674983"/>
                  </a:ext>
                </a:extLst>
              </a:tr>
              <a:tr h="370840">
                <a:tc>
                  <a:txBody>
                    <a:bodyPr/>
                    <a:lstStyle/>
                    <a:p>
                      <a:r>
                        <a:rPr lang="en-GB" dirty="0"/>
                        <a:t> </a:t>
                      </a:r>
                    </a:p>
                  </a:txBody>
                  <a:tcPr/>
                </a:tc>
                <a:tc>
                  <a:txBody>
                    <a:bodyPr/>
                    <a:lstStyle/>
                    <a:p>
                      <a:endParaRPr lang="en-GB" dirty="0"/>
                    </a:p>
                  </a:txBody>
                  <a:tcPr/>
                </a:tc>
                <a:extLst>
                  <a:ext uri="{0D108BD9-81ED-4DB2-BD59-A6C34878D82A}">
                    <a16:rowId xmlns:a16="http://schemas.microsoft.com/office/drawing/2014/main" val="1971545787"/>
                  </a:ext>
                </a:extLst>
              </a:tr>
            </a:tbl>
          </a:graphicData>
        </a:graphic>
      </p:graphicFrame>
      <p:sp>
        <p:nvSpPr>
          <p:cNvPr id="3" name="TextBox 2">
            <a:extLst>
              <a:ext uri="{FF2B5EF4-FFF2-40B4-BE49-F238E27FC236}">
                <a16:creationId xmlns:a16="http://schemas.microsoft.com/office/drawing/2014/main" id="{4B644C34-B140-CB91-3736-7D72256DC82C}"/>
              </a:ext>
            </a:extLst>
          </p:cNvPr>
          <p:cNvSpPr txBox="1"/>
          <p:nvPr/>
        </p:nvSpPr>
        <p:spPr>
          <a:xfrm>
            <a:off x="229596" y="3652622"/>
            <a:ext cx="3703149" cy="369332"/>
          </a:xfrm>
          <a:prstGeom prst="rect">
            <a:avLst/>
          </a:prstGeom>
          <a:noFill/>
        </p:spPr>
        <p:txBody>
          <a:bodyPr wrap="square" rtlCol="0">
            <a:spAutoFit/>
          </a:bodyPr>
          <a:lstStyle/>
          <a:p>
            <a:r>
              <a:rPr lang="en-GB">
                <a:latin typeface="Montserrat Classic Bold" panose="020B0604020202020204"/>
              </a:rPr>
              <a:t>Precipitation (amount, intensity)</a:t>
            </a:r>
          </a:p>
        </p:txBody>
      </p:sp>
      <p:sp>
        <p:nvSpPr>
          <p:cNvPr id="4" name="TextBox 3">
            <a:extLst>
              <a:ext uri="{FF2B5EF4-FFF2-40B4-BE49-F238E27FC236}">
                <a16:creationId xmlns:a16="http://schemas.microsoft.com/office/drawing/2014/main" id="{C371400F-586F-D899-A447-3CAD06D2630C}"/>
              </a:ext>
            </a:extLst>
          </p:cNvPr>
          <p:cNvSpPr txBox="1"/>
          <p:nvPr/>
        </p:nvSpPr>
        <p:spPr>
          <a:xfrm>
            <a:off x="229596" y="4003692"/>
            <a:ext cx="6343002" cy="646331"/>
          </a:xfrm>
          <a:prstGeom prst="rect">
            <a:avLst/>
          </a:prstGeom>
          <a:noFill/>
        </p:spPr>
        <p:txBody>
          <a:bodyPr wrap="square" lIns="91440" tIns="45720" rIns="91440" bIns="45720" rtlCol="0" anchor="t">
            <a:spAutoFit/>
          </a:bodyPr>
          <a:lstStyle/>
          <a:p>
            <a:r>
              <a:rPr lang="en-GB">
                <a:latin typeface="Montserrat Classic Bold" panose="020B0604020202020204"/>
              </a:rPr>
              <a:t>Geology: permeable (water soaks through) vs impermeable (water runs over)</a:t>
            </a:r>
          </a:p>
        </p:txBody>
      </p:sp>
      <p:sp>
        <p:nvSpPr>
          <p:cNvPr id="6" name="TextBox 5">
            <a:extLst>
              <a:ext uri="{FF2B5EF4-FFF2-40B4-BE49-F238E27FC236}">
                <a16:creationId xmlns:a16="http://schemas.microsoft.com/office/drawing/2014/main" id="{89181CCB-89F0-9B31-B2D5-30B60CCB91C9}"/>
              </a:ext>
            </a:extLst>
          </p:cNvPr>
          <p:cNvSpPr txBox="1"/>
          <p:nvPr/>
        </p:nvSpPr>
        <p:spPr>
          <a:xfrm>
            <a:off x="212508" y="4673772"/>
            <a:ext cx="3947995" cy="369332"/>
          </a:xfrm>
          <a:prstGeom prst="rect">
            <a:avLst/>
          </a:prstGeom>
          <a:noFill/>
        </p:spPr>
        <p:txBody>
          <a:bodyPr wrap="square" rtlCol="0">
            <a:spAutoFit/>
          </a:bodyPr>
          <a:lstStyle/>
          <a:p>
            <a:r>
              <a:rPr lang="en-GB">
                <a:latin typeface="Montserrat Classic Bold" panose="020B0604020202020204"/>
              </a:rPr>
              <a:t>Relief (steep vs flat land)</a:t>
            </a:r>
          </a:p>
        </p:txBody>
      </p:sp>
      <p:sp>
        <p:nvSpPr>
          <p:cNvPr id="7" name="TextBox 6">
            <a:extLst>
              <a:ext uri="{FF2B5EF4-FFF2-40B4-BE49-F238E27FC236}">
                <a16:creationId xmlns:a16="http://schemas.microsoft.com/office/drawing/2014/main" id="{9A2F8D6D-1B91-68B3-7433-2335955F927B}"/>
              </a:ext>
            </a:extLst>
          </p:cNvPr>
          <p:cNvSpPr txBox="1"/>
          <p:nvPr/>
        </p:nvSpPr>
        <p:spPr>
          <a:xfrm>
            <a:off x="221050" y="5048298"/>
            <a:ext cx="3947995" cy="369332"/>
          </a:xfrm>
          <a:prstGeom prst="rect">
            <a:avLst/>
          </a:prstGeom>
          <a:noFill/>
        </p:spPr>
        <p:txBody>
          <a:bodyPr wrap="square" rtlCol="0">
            <a:spAutoFit/>
          </a:bodyPr>
          <a:lstStyle/>
          <a:p>
            <a:r>
              <a:rPr lang="en-GB">
                <a:latin typeface="Montserrat Classic Bold" panose="020B0604020202020204"/>
              </a:rPr>
              <a:t>Temperature (snowmelt or freezing)</a:t>
            </a:r>
          </a:p>
        </p:txBody>
      </p:sp>
      <p:sp>
        <p:nvSpPr>
          <p:cNvPr id="8" name="TextBox 7">
            <a:extLst>
              <a:ext uri="{FF2B5EF4-FFF2-40B4-BE49-F238E27FC236}">
                <a16:creationId xmlns:a16="http://schemas.microsoft.com/office/drawing/2014/main" id="{CEAF0C4A-3F1A-0B54-683D-4BF2800BD36D}"/>
              </a:ext>
            </a:extLst>
          </p:cNvPr>
          <p:cNvSpPr txBox="1"/>
          <p:nvPr/>
        </p:nvSpPr>
        <p:spPr>
          <a:xfrm>
            <a:off x="229596" y="5411413"/>
            <a:ext cx="3947995" cy="369332"/>
          </a:xfrm>
          <a:prstGeom prst="rect">
            <a:avLst/>
          </a:prstGeom>
          <a:noFill/>
        </p:spPr>
        <p:txBody>
          <a:bodyPr wrap="square" rtlCol="0">
            <a:spAutoFit/>
          </a:bodyPr>
          <a:lstStyle/>
          <a:p>
            <a:r>
              <a:rPr lang="en-GB">
                <a:latin typeface="Montserrat Classic Bold" panose="020B0604020202020204"/>
              </a:rPr>
              <a:t>Vegetation cover (creates friction)</a:t>
            </a:r>
          </a:p>
        </p:txBody>
      </p:sp>
      <p:sp>
        <p:nvSpPr>
          <p:cNvPr id="9" name="TextBox 8">
            <a:extLst>
              <a:ext uri="{FF2B5EF4-FFF2-40B4-BE49-F238E27FC236}">
                <a16:creationId xmlns:a16="http://schemas.microsoft.com/office/drawing/2014/main" id="{3C17A2EA-4E7B-90C8-4CAD-3C284B90CBAB}"/>
              </a:ext>
            </a:extLst>
          </p:cNvPr>
          <p:cNvSpPr txBox="1"/>
          <p:nvPr/>
        </p:nvSpPr>
        <p:spPr>
          <a:xfrm>
            <a:off x="6589685" y="3646020"/>
            <a:ext cx="3947995" cy="369332"/>
          </a:xfrm>
          <a:prstGeom prst="rect">
            <a:avLst/>
          </a:prstGeom>
          <a:noFill/>
        </p:spPr>
        <p:txBody>
          <a:bodyPr wrap="square" rtlCol="0">
            <a:spAutoFit/>
          </a:bodyPr>
          <a:lstStyle/>
          <a:p>
            <a:r>
              <a:rPr lang="en-GB">
                <a:latin typeface="Montserrat Classic Bold" panose="020B0604020202020204"/>
              </a:rPr>
              <a:t>Deforestation (removal of trees)</a:t>
            </a:r>
          </a:p>
        </p:txBody>
      </p:sp>
      <p:sp>
        <p:nvSpPr>
          <p:cNvPr id="10" name="TextBox 9">
            <a:extLst>
              <a:ext uri="{FF2B5EF4-FFF2-40B4-BE49-F238E27FC236}">
                <a16:creationId xmlns:a16="http://schemas.microsoft.com/office/drawing/2014/main" id="{DD615AD0-4316-AE46-87F6-5B81AEE0819F}"/>
              </a:ext>
            </a:extLst>
          </p:cNvPr>
          <p:cNvSpPr txBox="1"/>
          <p:nvPr/>
        </p:nvSpPr>
        <p:spPr>
          <a:xfrm>
            <a:off x="6624585" y="4021954"/>
            <a:ext cx="3947995" cy="369332"/>
          </a:xfrm>
          <a:prstGeom prst="rect">
            <a:avLst/>
          </a:prstGeom>
          <a:noFill/>
        </p:spPr>
        <p:txBody>
          <a:bodyPr wrap="square" rtlCol="0">
            <a:spAutoFit/>
          </a:bodyPr>
          <a:lstStyle/>
          <a:p>
            <a:r>
              <a:rPr lang="en-GB">
                <a:latin typeface="Montserrat Classic Bold" panose="020B0604020202020204"/>
              </a:rPr>
              <a:t>Land use (roads, buildings)</a:t>
            </a:r>
          </a:p>
        </p:txBody>
      </p:sp>
      <p:sp>
        <p:nvSpPr>
          <p:cNvPr id="12" name="TextBox 11">
            <a:extLst>
              <a:ext uri="{FF2B5EF4-FFF2-40B4-BE49-F238E27FC236}">
                <a16:creationId xmlns:a16="http://schemas.microsoft.com/office/drawing/2014/main" id="{5CA09193-4140-8513-BE21-0EA817E343F5}"/>
              </a:ext>
            </a:extLst>
          </p:cNvPr>
          <p:cNvSpPr txBox="1"/>
          <p:nvPr/>
        </p:nvSpPr>
        <p:spPr>
          <a:xfrm>
            <a:off x="6624584" y="4626690"/>
            <a:ext cx="3947995" cy="369332"/>
          </a:xfrm>
          <a:prstGeom prst="rect">
            <a:avLst/>
          </a:prstGeom>
          <a:noFill/>
        </p:spPr>
        <p:txBody>
          <a:bodyPr wrap="square" rtlCol="0">
            <a:spAutoFit/>
          </a:bodyPr>
          <a:lstStyle/>
          <a:p>
            <a:r>
              <a:rPr lang="en-GB">
                <a:latin typeface="Montserrat Classic Bold" panose="020B0604020202020204"/>
              </a:rPr>
              <a:t>Flood risk management schemes </a:t>
            </a:r>
          </a:p>
        </p:txBody>
      </p:sp>
      <p:sp>
        <p:nvSpPr>
          <p:cNvPr id="16" name="TextBox 15">
            <a:extLst>
              <a:ext uri="{FF2B5EF4-FFF2-40B4-BE49-F238E27FC236}">
                <a16:creationId xmlns:a16="http://schemas.microsoft.com/office/drawing/2014/main" id="{4330D420-3052-B563-D544-AD57ACC71CF1}"/>
              </a:ext>
            </a:extLst>
          </p:cNvPr>
          <p:cNvSpPr txBox="1"/>
          <p:nvPr/>
        </p:nvSpPr>
        <p:spPr>
          <a:xfrm>
            <a:off x="6624583" y="5017505"/>
            <a:ext cx="3947995" cy="369332"/>
          </a:xfrm>
          <a:prstGeom prst="rect">
            <a:avLst/>
          </a:prstGeom>
          <a:noFill/>
        </p:spPr>
        <p:txBody>
          <a:bodyPr wrap="square" lIns="91440" tIns="45720" rIns="91440" bIns="45720" rtlCol="0" anchor="t">
            <a:spAutoFit/>
          </a:bodyPr>
          <a:lstStyle/>
          <a:p>
            <a:r>
              <a:rPr lang="en-GB">
                <a:latin typeface="Montserrat Classic Bold" panose="020B0604020202020204"/>
              </a:rPr>
              <a:t>Farming (irrigation, drainage)</a:t>
            </a:r>
          </a:p>
        </p:txBody>
      </p:sp>
      <p:sp>
        <p:nvSpPr>
          <p:cNvPr id="17" name="TextBox 16">
            <a:extLst>
              <a:ext uri="{FF2B5EF4-FFF2-40B4-BE49-F238E27FC236}">
                <a16:creationId xmlns:a16="http://schemas.microsoft.com/office/drawing/2014/main" id="{2C076FFA-6DE2-F52E-88C6-EBF12FD84440}"/>
              </a:ext>
            </a:extLst>
          </p:cNvPr>
          <p:cNvSpPr txBox="1"/>
          <p:nvPr/>
        </p:nvSpPr>
        <p:spPr>
          <a:xfrm>
            <a:off x="6624582" y="5380240"/>
            <a:ext cx="4884355" cy="369332"/>
          </a:xfrm>
          <a:prstGeom prst="rect">
            <a:avLst/>
          </a:prstGeom>
          <a:noFill/>
        </p:spPr>
        <p:txBody>
          <a:bodyPr wrap="square" rtlCol="0">
            <a:spAutoFit/>
          </a:bodyPr>
          <a:lstStyle/>
          <a:p>
            <a:r>
              <a:rPr lang="en-GB">
                <a:latin typeface="Montserrat Classic Bold" panose="020B0604020202020204"/>
              </a:rPr>
              <a:t>Water extraction for mills, manufacturing etc.</a:t>
            </a:r>
          </a:p>
        </p:txBody>
      </p:sp>
      <p:grpSp>
        <p:nvGrpSpPr>
          <p:cNvPr id="20" name="Group 4">
            <a:extLst>
              <a:ext uri="{FF2B5EF4-FFF2-40B4-BE49-F238E27FC236}">
                <a16:creationId xmlns:a16="http://schemas.microsoft.com/office/drawing/2014/main" id="{511C7AF4-4051-43AF-F930-52DDE3A527A5}"/>
              </a:ext>
            </a:extLst>
          </p:cNvPr>
          <p:cNvGrpSpPr/>
          <p:nvPr/>
        </p:nvGrpSpPr>
        <p:grpSpPr>
          <a:xfrm>
            <a:off x="0" y="-28477"/>
            <a:ext cx="12209088" cy="1292789"/>
            <a:chOff x="0" y="-142875"/>
            <a:chExt cx="4816593" cy="637250"/>
          </a:xfrm>
        </p:grpSpPr>
        <p:sp>
          <p:nvSpPr>
            <p:cNvPr id="21" name="Freeform 5">
              <a:extLst>
                <a:ext uri="{FF2B5EF4-FFF2-40B4-BE49-F238E27FC236}">
                  <a16:creationId xmlns:a16="http://schemas.microsoft.com/office/drawing/2014/main" id="{0497EFEA-16BF-E051-3ED6-2202CE68965F}"/>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27" name="TextBox 6">
              <a:extLst>
                <a:ext uri="{FF2B5EF4-FFF2-40B4-BE49-F238E27FC236}">
                  <a16:creationId xmlns:a16="http://schemas.microsoft.com/office/drawing/2014/main" id="{42214E7C-B3AA-505C-75CA-394316B47EAA}"/>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28" name="Title 1">
            <a:extLst>
              <a:ext uri="{FF2B5EF4-FFF2-40B4-BE49-F238E27FC236}">
                <a16:creationId xmlns:a16="http://schemas.microsoft.com/office/drawing/2014/main" id="{48BA8359-188A-E3D1-DFA6-074E3CCE63F2}"/>
              </a:ext>
            </a:extLst>
          </p:cNvPr>
          <p:cNvSpPr>
            <a:spLocks noGrp="1"/>
          </p:cNvSpPr>
          <p:nvPr>
            <p:ph type="ctrTitle"/>
          </p:nvPr>
        </p:nvSpPr>
        <p:spPr>
          <a:xfrm>
            <a:off x="-80471" y="531767"/>
            <a:ext cx="12352943" cy="655438"/>
          </a:xfrm>
        </p:spPr>
        <p:txBody>
          <a:bodyPr>
            <a:noAutofit/>
          </a:bodyPr>
          <a:lstStyle/>
          <a:p>
            <a:r>
              <a:rPr lang="en-GB" sz="5400" b="1">
                <a:solidFill>
                  <a:schemeClr val="bg1"/>
                </a:solidFill>
                <a:latin typeface="Montserrat Classic Bold"/>
              </a:rPr>
              <a:t>Long &amp; Cross Profiles</a:t>
            </a:r>
          </a:p>
        </p:txBody>
      </p:sp>
      <p:pic>
        <p:nvPicPr>
          <p:cNvPr id="29" name="Picture 28" descr="A river with trees and rocks&#10;&#10;Description automatically generated">
            <a:extLst>
              <a:ext uri="{FF2B5EF4-FFF2-40B4-BE49-F238E27FC236}">
                <a16:creationId xmlns:a16="http://schemas.microsoft.com/office/drawing/2014/main" id="{8910C661-1FA9-3C6F-18CD-BDF9DC61C37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30" name="TextBox 9">
            <a:extLst>
              <a:ext uri="{FF2B5EF4-FFF2-40B4-BE49-F238E27FC236}">
                <a16:creationId xmlns:a16="http://schemas.microsoft.com/office/drawing/2014/main" id="{C572EBC5-F482-E9B7-7F2C-E943BE7B20EE}"/>
              </a:ext>
            </a:extLst>
          </p:cNvPr>
          <p:cNvSpPr txBox="1"/>
          <p:nvPr/>
        </p:nvSpPr>
        <p:spPr>
          <a:xfrm>
            <a:off x="212508" y="1089094"/>
            <a:ext cx="11688979" cy="993477"/>
          </a:xfrm>
          <a:prstGeom prst="rect">
            <a:avLst/>
          </a:prstGeom>
        </p:spPr>
        <p:txBody>
          <a:bodyPr wrap="square" lIns="0" tIns="0" rIns="0" bIns="0" rtlCol="0" anchor="t">
            <a:spAutoFit/>
          </a:bodyPr>
          <a:lstStyle/>
          <a:p>
            <a:pPr>
              <a:lnSpc>
                <a:spcPct val="150000"/>
              </a:lnSpc>
              <a:spcBef>
                <a:spcPct val="0"/>
              </a:spcBef>
            </a:pPr>
            <a:r>
              <a:rPr lang="en-US" sz="4800" b="1">
                <a:solidFill>
                  <a:srgbClr val="000000"/>
                </a:solidFill>
                <a:latin typeface="Montserrat Classic Bold" panose="020B0604020202020204"/>
                <a:ea typeface="Montserrat Classic Bold" panose="020B0604020202020204"/>
                <a:cs typeface="Montserrat Classic Bold" panose="020B0604020202020204"/>
                <a:sym typeface="Montserrat Classic Bold"/>
              </a:rPr>
              <a:t>What affects river discharge?</a:t>
            </a:r>
          </a:p>
        </p:txBody>
      </p:sp>
      <p:sp>
        <p:nvSpPr>
          <p:cNvPr id="11" name="TextBox 10">
            <a:extLst>
              <a:ext uri="{FF2B5EF4-FFF2-40B4-BE49-F238E27FC236}">
                <a16:creationId xmlns:a16="http://schemas.microsoft.com/office/drawing/2014/main" id="{D7BA0C39-72BF-C742-6111-1F128E4C7065}"/>
              </a:ext>
            </a:extLst>
          </p:cNvPr>
          <p:cNvSpPr txBox="1"/>
          <p:nvPr/>
        </p:nvSpPr>
        <p:spPr>
          <a:xfrm>
            <a:off x="212510" y="2116216"/>
            <a:ext cx="12289392" cy="984885"/>
          </a:xfrm>
          <a:prstGeom prst="rect">
            <a:avLst/>
          </a:prstGeom>
        </p:spPr>
        <p:txBody>
          <a:bodyPr wrap="square" lIns="0" tIns="0" rIns="0" bIns="0" rtlCol="0" anchor="t">
            <a:spAutoFit/>
          </a:bodyPr>
          <a:lstStyle/>
          <a:p>
            <a:pPr fontAlgn="base"/>
            <a:r>
              <a:rPr lang="en-GB" sz="3200" b="1">
                <a:solidFill>
                  <a:srgbClr val="141414"/>
                </a:solidFill>
                <a:latin typeface="Montserrat Classic Bold" panose="020B0604020202020204"/>
              </a:rPr>
              <a:t>The flow of a river can change along its course due to the human and physical factors. </a:t>
            </a:r>
            <a:r>
              <a:rPr lang="en-GB" sz="3200" b="1">
                <a:latin typeface="Montserrat Classic Bold" panose="020B0604020202020204"/>
              </a:rPr>
              <a:t>This can also affect the discharge of the river. </a:t>
            </a:r>
            <a:endParaRPr lang="en-US" sz="4800" b="1">
              <a:latin typeface="Montserrat Classic Bold" panose="020B0604020202020204"/>
              <a:ea typeface="Montserrat Classic Bold" panose="020B0604020202020204"/>
              <a:cs typeface="Montserrat Classic Bold" panose="020B0604020202020204"/>
              <a:sym typeface="Montserrat Classic Bold"/>
            </a:endParaRPr>
          </a:p>
        </p:txBody>
      </p:sp>
      <p:sp>
        <p:nvSpPr>
          <p:cNvPr id="13" name="TextBox 12">
            <a:extLst>
              <a:ext uri="{FF2B5EF4-FFF2-40B4-BE49-F238E27FC236}">
                <a16:creationId xmlns:a16="http://schemas.microsoft.com/office/drawing/2014/main" id="{1365125A-A387-2241-0483-C7BA5EDD0B29}"/>
              </a:ext>
            </a:extLst>
          </p:cNvPr>
          <p:cNvSpPr txBox="1"/>
          <p:nvPr/>
        </p:nvSpPr>
        <p:spPr>
          <a:xfrm>
            <a:off x="6624582" y="5773008"/>
            <a:ext cx="4884355" cy="369332"/>
          </a:xfrm>
          <a:prstGeom prst="rect">
            <a:avLst/>
          </a:prstGeom>
          <a:noFill/>
        </p:spPr>
        <p:txBody>
          <a:bodyPr wrap="square" rtlCol="0">
            <a:spAutoFit/>
          </a:bodyPr>
          <a:lstStyle/>
          <a:p>
            <a:r>
              <a:rPr lang="en-GB">
                <a:latin typeface="Montserrat Classic Bold" panose="020B0604020202020204"/>
              </a:rPr>
              <a:t>Dams and reservoirs</a:t>
            </a:r>
          </a:p>
        </p:txBody>
      </p:sp>
      <p:sp>
        <p:nvSpPr>
          <p:cNvPr id="14" name="TextBox 13">
            <a:extLst>
              <a:ext uri="{FF2B5EF4-FFF2-40B4-BE49-F238E27FC236}">
                <a16:creationId xmlns:a16="http://schemas.microsoft.com/office/drawing/2014/main" id="{FCA43B03-03EB-914C-B382-49ED22BF1756}"/>
              </a:ext>
            </a:extLst>
          </p:cNvPr>
          <p:cNvSpPr txBox="1"/>
          <p:nvPr/>
        </p:nvSpPr>
        <p:spPr>
          <a:xfrm>
            <a:off x="229596" y="5815905"/>
            <a:ext cx="4884355" cy="369332"/>
          </a:xfrm>
          <a:prstGeom prst="rect">
            <a:avLst/>
          </a:prstGeom>
          <a:noFill/>
        </p:spPr>
        <p:txBody>
          <a:bodyPr wrap="square" rtlCol="0">
            <a:spAutoFit/>
          </a:bodyPr>
          <a:lstStyle/>
          <a:p>
            <a:r>
              <a:rPr lang="en-GB">
                <a:latin typeface="Montserrat Classic Bold" panose="020B0604020202020204"/>
              </a:rPr>
              <a:t>Tributaries</a:t>
            </a:r>
          </a:p>
        </p:txBody>
      </p:sp>
      <p:sp>
        <p:nvSpPr>
          <p:cNvPr id="18" name="TextBox 17">
            <a:extLst>
              <a:ext uri="{FF2B5EF4-FFF2-40B4-BE49-F238E27FC236}">
                <a16:creationId xmlns:a16="http://schemas.microsoft.com/office/drawing/2014/main" id="{080309C7-67E6-5509-A9C9-08770EEFD3AA}"/>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C67</a:t>
            </a:r>
          </a:p>
        </p:txBody>
      </p:sp>
    </p:spTree>
    <p:extLst>
      <p:ext uri="{BB962C8B-B14F-4D97-AF65-F5344CB8AC3E}">
        <p14:creationId xmlns:p14="http://schemas.microsoft.com/office/powerpoint/2010/main" val="124958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2" grpId="0"/>
      <p:bldP spid="16" grpId="0"/>
      <p:bldP spid="17"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A8C93-68F8-F703-5204-1D7E2F777561}"/>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8B0AE9D5-6010-38DA-5AE1-6D7C41E8D51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4" name="Group 4">
            <a:extLst>
              <a:ext uri="{FF2B5EF4-FFF2-40B4-BE49-F238E27FC236}">
                <a16:creationId xmlns:a16="http://schemas.microsoft.com/office/drawing/2014/main" id="{2C254FD4-966B-7D4A-5DA8-659C170486FB}"/>
              </a:ext>
            </a:extLst>
          </p:cNvPr>
          <p:cNvGrpSpPr/>
          <p:nvPr/>
        </p:nvGrpSpPr>
        <p:grpSpPr>
          <a:xfrm>
            <a:off x="0" y="-28477"/>
            <a:ext cx="12209088" cy="1292789"/>
            <a:chOff x="0" y="-142875"/>
            <a:chExt cx="4816593" cy="637250"/>
          </a:xfrm>
        </p:grpSpPr>
        <p:sp>
          <p:nvSpPr>
            <p:cNvPr id="15" name="Freeform 5">
              <a:extLst>
                <a:ext uri="{FF2B5EF4-FFF2-40B4-BE49-F238E27FC236}">
                  <a16:creationId xmlns:a16="http://schemas.microsoft.com/office/drawing/2014/main" id="{45DAFFD5-6DC1-5C55-76A9-C54E2C52A0FD}"/>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20" name="TextBox 6">
              <a:extLst>
                <a:ext uri="{FF2B5EF4-FFF2-40B4-BE49-F238E27FC236}">
                  <a16:creationId xmlns:a16="http://schemas.microsoft.com/office/drawing/2014/main" id="{8B50C693-394C-D712-102D-523FFE878CF7}"/>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25" name="Title 1">
            <a:extLst>
              <a:ext uri="{FF2B5EF4-FFF2-40B4-BE49-F238E27FC236}">
                <a16:creationId xmlns:a16="http://schemas.microsoft.com/office/drawing/2014/main" id="{EF2F135B-0659-19C3-6BCD-19D3E789E7BF}"/>
              </a:ext>
            </a:extLst>
          </p:cNvPr>
          <p:cNvSpPr>
            <a:spLocks noGrp="1"/>
          </p:cNvSpPr>
          <p:nvPr>
            <p:ph type="ctrTitle"/>
          </p:nvPr>
        </p:nvSpPr>
        <p:spPr>
          <a:xfrm>
            <a:off x="-80471" y="531767"/>
            <a:ext cx="12352943" cy="655438"/>
          </a:xfrm>
        </p:spPr>
        <p:txBody>
          <a:bodyPr>
            <a:noAutofit/>
          </a:bodyPr>
          <a:lstStyle/>
          <a:p>
            <a:r>
              <a:rPr lang="en-GB" sz="5400" b="1">
                <a:solidFill>
                  <a:schemeClr val="bg1"/>
                </a:solidFill>
                <a:latin typeface="Montserrat Classic Bold"/>
              </a:rPr>
              <a:t>Long &amp; Cross Profiles</a:t>
            </a:r>
          </a:p>
        </p:txBody>
      </p:sp>
      <p:pic>
        <p:nvPicPr>
          <p:cNvPr id="26" name="Picture 25" descr="A river with trees and rocks&#10;&#10;Description automatically generated">
            <a:extLst>
              <a:ext uri="{FF2B5EF4-FFF2-40B4-BE49-F238E27FC236}">
                <a16:creationId xmlns:a16="http://schemas.microsoft.com/office/drawing/2014/main" id="{57B59599-0375-1781-6531-AC7FE251B68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27" name="TextBox 9">
            <a:extLst>
              <a:ext uri="{FF2B5EF4-FFF2-40B4-BE49-F238E27FC236}">
                <a16:creationId xmlns:a16="http://schemas.microsoft.com/office/drawing/2014/main" id="{04324490-8641-F577-871A-386AA2695721}"/>
              </a:ext>
            </a:extLst>
          </p:cNvPr>
          <p:cNvSpPr txBox="1"/>
          <p:nvPr/>
        </p:nvSpPr>
        <p:spPr>
          <a:xfrm>
            <a:off x="212508" y="1089094"/>
            <a:ext cx="11688979" cy="993477"/>
          </a:xfrm>
          <a:prstGeom prst="rect">
            <a:avLst/>
          </a:prstGeom>
        </p:spPr>
        <p:txBody>
          <a:bodyPr wrap="square" lIns="0" tIns="0" rIns="0" bIns="0" rtlCol="0" anchor="t">
            <a:spAutoFit/>
          </a:bodyPr>
          <a:lstStyle/>
          <a:p>
            <a:pPr>
              <a:lnSpc>
                <a:spcPct val="150000"/>
              </a:lnSpc>
              <a:spcBef>
                <a:spcPct val="0"/>
              </a:spcBef>
            </a:pPr>
            <a:r>
              <a:rPr lang="en-US" sz="4800" b="1">
                <a:solidFill>
                  <a:srgbClr val="000000"/>
                </a:solidFill>
                <a:latin typeface="Montserrat Classic Bold" panose="020B0604020202020204"/>
                <a:ea typeface="Montserrat Classic Bold" panose="020B0604020202020204"/>
                <a:cs typeface="Montserrat Classic Bold" panose="020B0604020202020204"/>
                <a:sym typeface="Montserrat Classic Bold"/>
              </a:rPr>
              <a:t>River speed (velocity):</a:t>
            </a:r>
          </a:p>
        </p:txBody>
      </p:sp>
      <p:pic>
        <p:nvPicPr>
          <p:cNvPr id="10" name="Picture 9" descr="A diagram of a river flow&#10;&#10;AI-generated content may be incorrect.">
            <a:extLst>
              <a:ext uri="{FF2B5EF4-FFF2-40B4-BE49-F238E27FC236}">
                <a16:creationId xmlns:a16="http://schemas.microsoft.com/office/drawing/2014/main" id="{3527A430-13B9-2214-9B45-C53B203B1795}"/>
              </a:ext>
            </a:extLst>
          </p:cNvPr>
          <p:cNvPicPr>
            <a:picLocks noChangeAspect="1"/>
          </p:cNvPicPr>
          <p:nvPr/>
        </p:nvPicPr>
        <p:blipFill>
          <a:blip r:embed="rId5"/>
          <a:srcRect l="3072" t="4826" r="3072" b="7182"/>
          <a:stretch>
            <a:fillRect/>
          </a:stretch>
        </p:blipFill>
        <p:spPr>
          <a:xfrm>
            <a:off x="6886923" y="1900009"/>
            <a:ext cx="5227072" cy="3957867"/>
          </a:xfrm>
          <a:prstGeom prst="rect">
            <a:avLst/>
          </a:prstGeom>
        </p:spPr>
      </p:pic>
      <p:sp>
        <p:nvSpPr>
          <p:cNvPr id="11" name="TextBox 10">
            <a:extLst>
              <a:ext uri="{FF2B5EF4-FFF2-40B4-BE49-F238E27FC236}">
                <a16:creationId xmlns:a16="http://schemas.microsoft.com/office/drawing/2014/main" id="{27B4431A-CE5A-CA1D-6A51-4C19C901847A}"/>
              </a:ext>
            </a:extLst>
          </p:cNvPr>
          <p:cNvSpPr txBox="1"/>
          <p:nvPr/>
        </p:nvSpPr>
        <p:spPr>
          <a:xfrm>
            <a:off x="212510" y="2116216"/>
            <a:ext cx="6452609" cy="1477328"/>
          </a:xfrm>
          <a:prstGeom prst="rect">
            <a:avLst/>
          </a:prstGeom>
        </p:spPr>
        <p:txBody>
          <a:bodyPr wrap="square" lIns="0" tIns="0" rIns="0" bIns="0" rtlCol="0" anchor="t">
            <a:spAutoFit/>
          </a:bodyPr>
          <a:lstStyle/>
          <a:p>
            <a:pPr fontAlgn="base"/>
            <a:r>
              <a:rPr lang="en-GB" sz="3200" b="1">
                <a:latin typeface="Montserrat Classic Bold" panose="020B0604020202020204" charset="0"/>
              </a:rPr>
              <a:t>Velocity is the </a:t>
            </a:r>
            <a:r>
              <a:rPr lang="en-GB" sz="3200" b="1" i="1">
                <a:latin typeface="Montserrat Classic Bold" panose="020B0604020202020204" charset="0"/>
              </a:rPr>
              <a:t>speed</a:t>
            </a:r>
            <a:r>
              <a:rPr lang="en-GB" sz="3200" b="1">
                <a:latin typeface="Montserrat Classic Bold" panose="020B0604020202020204" charset="0"/>
              </a:rPr>
              <a:t> which the river flows. </a:t>
            </a:r>
          </a:p>
          <a:p>
            <a:pPr fontAlgn="base"/>
            <a:r>
              <a:rPr lang="en-GB" sz="3200" b="1">
                <a:latin typeface="Montserrat Classic Bold" panose="020B0604020202020204" charset="0"/>
              </a:rPr>
              <a:t>Formula: </a:t>
            </a:r>
          </a:p>
        </p:txBody>
      </p:sp>
      <p:sp>
        <p:nvSpPr>
          <p:cNvPr id="12" name="Wave 3">
            <a:extLst>
              <a:ext uri="{FF2B5EF4-FFF2-40B4-BE49-F238E27FC236}">
                <a16:creationId xmlns:a16="http://schemas.microsoft.com/office/drawing/2014/main" id="{8BA14AE1-369E-F53A-3F5D-5777F6E01B1A}"/>
              </a:ext>
            </a:extLst>
          </p:cNvPr>
          <p:cNvSpPr>
            <a:spLocks noGrp="1" noRot="1" noMove="1" noResize="1" noEditPoints="1" noAdjustHandles="1" noChangeArrowheads="1" noChangeShapeType="1"/>
          </p:cNvSpPr>
          <p:nvPr/>
        </p:nvSpPr>
        <p:spPr>
          <a:xfrm>
            <a:off x="112670" y="3640207"/>
            <a:ext cx="6265645" cy="69394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GB" sz="2800" b="1" dirty="0">
                <a:solidFill>
                  <a:schemeClr val="bg1"/>
                </a:solidFill>
                <a:latin typeface="Montserrat Classic Bold" panose="020B0604020202020204"/>
                <a:ea typeface="Montserrat Classic Bold"/>
                <a:cs typeface="Montserrat Classic Bold"/>
                <a:sym typeface="Montserrat Classic Bold"/>
              </a:rPr>
              <a:t>Velocity (m/s) = Distance (m) / Time (s)</a:t>
            </a:r>
            <a:endParaRPr lang="en-US" sz="4400" b="1" dirty="0">
              <a:solidFill>
                <a:schemeClr val="bg1"/>
              </a:solidFill>
              <a:latin typeface="Montserrat Classic Bold"/>
              <a:ea typeface="Montserrat Classic Bold"/>
              <a:cs typeface="Montserrat Classic Bold"/>
              <a:sym typeface="Montserrat Classic Bold"/>
            </a:endParaRPr>
          </a:p>
        </p:txBody>
      </p:sp>
      <p:sp>
        <p:nvSpPr>
          <p:cNvPr id="2" name="TextBox 1">
            <a:extLst>
              <a:ext uri="{FF2B5EF4-FFF2-40B4-BE49-F238E27FC236}">
                <a16:creationId xmlns:a16="http://schemas.microsoft.com/office/drawing/2014/main" id="{BD39AA47-0944-8372-6416-558FC49265CC}"/>
              </a:ext>
            </a:extLst>
          </p:cNvPr>
          <p:cNvSpPr txBox="1"/>
          <p:nvPr/>
        </p:nvSpPr>
        <p:spPr>
          <a:xfrm>
            <a:off x="10336472" y="5603960"/>
            <a:ext cx="1786066" cy="253916"/>
          </a:xfrm>
          <a:prstGeom prst="rect">
            <a:avLst/>
          </a:prstGeom>
          <a:noFill/>
        </p:spPr>
        <p:txBody>
          <a:bodyPr wrap="none" rtlCol="0">
            <a:spAutoFit/>
          </a:bodyPr>
          <a:lstStyle/>
          <a:p>
            <a:r>
              <a:rPr lang="en-GB" sz="1050" dirty="0">
                <a:solidFill>
                  <a:schemeClr val="bg1"/>
                </a:solidFill>
                <a:latin typeface="Montserrat Classic Bold" panose="020B0604020202020204"/>
              </a:rPr>
              <a:t>Image: The Flood Hub People</a:t>
            </a:r>
          </a:p>
        </p:txBody>
      </p:sp>
      <p:sp>
        <p:nvSpPr>
          <p:cNvPr id="3" name="TextBox 2">
            <a:extLst>
              <a:ext uri="{FF2B5EF4-FFF2-40B4-BE49-F238E27FC236}">
                <a16:creationId xmlns:a16="http://schemas.microsoft.com/office/drawing/2014/main" id="{9ECB23CF-CE31-23AA-3F6D-0B736EE99B16}"/>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C67</a:t>
            </a:r>
          </a:p>
        </p:txBody>
      </p:sp>
    </p:spTree>
    <p:extLst>
      <p:ext uri="{BB962C8B-B14F-4D97-AF65-F5344CB8AC3E}">
        <p14:creationId xmlns:p14="http://schemas.microsoft.com/office/powerpoint/2010/main" val="3372415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FB4AD-7837-ABAC-F0CA-BD2E14A30AE5}"/>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461C4676-35B5-7079-7933-F44CA303CB8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tangle 25">
            <a:extLst>
              <a:ext uri="{FF2B5EF4-FFF2-40B4-BE49-F238E27FC236}">
                <a16:creationId xmlns:a16="http://schemas.microsoft.com/office/drawing/2014/main" id="{6FF5AE75-BF7D-D2FB-6C28-7D294FD9CBFA}"/>
              </a:ext>
            </a:extLst>
          </p:cNvPr>
          <p:cNvSpPr/>
          <p:nvPr/>
        </p:nvSpPr>
        <p:spPr>
          <a:xfrm>
            <a:off x="108217" y="2759203"/>
            <a:ext cx="11915061" cy="405147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9">
            <a:extLst>
              <a:ext uri="{FF2B5EF4-FFF2-40B4-BE49-F238E27FC236}">
                <a16:creationId xmlns:a16="http://schemas.microsoft.com/office/drawing/2014/main" id="{F3C77835-29D7-28E5-9E87-146EC7168708}"/>
              </a:ext>
            </a:extLst>
          </p:cNvPr>
          <p:cNvSpPr txBox="1"/>
          <p:nvPr/>
        </p:nvSpPr>
        <p:spPr>
          <a:xfrm>
            <a:off x="185804" y="2781103"/>
            <a:ext cx="11715683" cy="3693319"/>
          </a:xfrm>
          <a:prstGeom prst="rect">
            <a:avLst/>
          </a:prstGeom>
        </p:spPr>
        <p:txBody>
          <a:bodyPr wrap="square" lIns="0" tIns="0" rIns="0" bIns="0" rtlCol="0" anchor="t">
            <a:spAutoFit/>
          </a:bodyPr>
          <a:lstStyle/>
          <a:p>
            <a:pPr fontAlgn="base"/>
            <a:r>
              <a:rPr lang="en-GB" sz="2000" b="1" dirty="0">
                <a:solidFill>
                  <a:srgbClr val="141414"/>
                </a:solidFill>
                <a:latin typeface="Montserrat Classic Bold" panose="020B0604020202020204"/>
              </a:rPr>
              <a:t>Equipment:</a:t>
            </a:r>
          </a:p>
          <a:p>
            <a:pPr marL="457200" indent="-457200" fontAlgn="base">
              <a:buFont typeface="Arial" panose="020B0604020202020204" pitchFamily="34" charset="0"/>
              <a:buChar char="•"/>
            </a:pPr>
            <a:r>
              <a:rPr lang="en-GB" sz="2000" dirty="0">
                <a:solidFill>
                  <a:srgbClr val="141414"/>
                </a:solidFill>
                <a:latin typeface="Montserrat Classic Bold" panose="020B0604020202020204"/>
              </a:rPr>
              <a:t>A float (ball / stick)</a:t>
            </a:r>
          </a:p>
          <a:p>
            <a:pPr marL="457200" indent="-457200" fontAlgn="base">
              <a:buFont typeface="Arial" panose="020B0604020202020204" pitchFamily="34" charset="0"/>
              <a:buChar char="•"/>
            </a:pPr>
            <a:r>
              <a:rPr lang="en-GB" sz="2000" dirty="0">
                <a:solidFill>
                  <a:srgbClr val="141414"/>
                </a:solidFill>
                <a:latin typeface="Montserrat Classic Bold" panose="020B0604020202020204"/>
              </a:rPr>
              <a:t>Stopwatch </a:t>
            </a:r>
          </a:p>
          <a:p>
            <a:pPr marL="457200" indent="-457200" fontAlgn="base">
              <a:buFont typeface="Arial" panose="020B0604020202020204" pitchFamily="34" charset="0"/>
              <a:buChar char="•"/>
            </a:pPr>
            <a:r>
              <a:rPr lang="en-GB" sz="2000" dirty="0">
                <a:solidFill>
                  <a:srgbClr val="141414"/>
                </a:solidFill>
                <a:latin typeface="Montserrat Classic Bold" panose="020B0604020202020204"/>
              </a:rPr>
              <a:t>Tape measure</a:t>
            </a:r>
            <a:endParaRPr lang="en-GB" sz="2000" b="1" i="0" dirty="0">
              <a:solidFill>
                <a:srgbClr val="141414"/>
              </a:solidFill>
              <a:effectLst/>
              <a:latin typeface="Montserrat Classic Bold" panose="020B0604020202020204"/>
            </a:endParaRPr>
          </a:p>
          <a:p>
            <a:pPr algn="l" fontAlgn="base"/>
            <a:r>
              <a:rPr lang="en-GB" sz="2000" b="1" i="0" dirty="0">
                <a:solidFill>
                  <a:srgbClr val="141414"/>
                </a:solidFill>
                <a:effectLst/>
                <a:latin typeface="Montserrat Classic Bold" panose="020B0604020202020204"/>
              </a:rPr>
              <a:t>Method:</a:t>
            </a:r>
          </a:p>
          <a:p>
            <a:pPr marL="514350" indent="-514350" algn="l" fontAlgn="base">
              <a:buFont typeface="+mj-lt"/>
              <a:buAutoNum type="arabicPeriod"/>
            </a:pPr>
            <a:r>
              <a:rPr lang="en-GB" sz="2000" dirty="0">
                <a:solidFill>
                  <a:srgbClr val="141414"/>
                </a:solidFill>
                <a:latin typeface="Montserrat Classic Bold" panose="020B0604020202020204"/>
              </a:rPr>
              <a:t>Record at the left bank, right bank and centre of channel and repeat 3 times to remove anomalies</a:t>
            </a:r>
          </a:p>
          <a:p>
            <a:pPr marL="514350" indent="-514350" algn="l" fontAlgn="base">
              <a:buFont typeface="+mj-lt"/>
              <a:buAutoNum type="arabicPeriod"/>
            </a:pPr>
            <a:r>
              <a:rPr lang="en-GB" sz="2000" i="0" dirty="0">
                <a:solidFill>
                  <a:srgbClr val="141414"/>
                </a:solidFill>
                <a:effectLst/>
                <a:latin typeface="Montserrat Classic Bold" panose="020B0604020202020204"/>
              </a:rPr>
              <a:t>Mark a start point and measure a set distance (</a:t>
            </a:r>
            <a:r>
              <a:rPr lang="en-GB" sz="2000" b="1" i="0" dirty="0">
                <a:solidFill>
                  <a:srgbClr val="141414"/>
                </a:solidFill>
                <a:effectLst/>
                <a:latin typeface="Montserrat Classic Bold" panose="020B0604020202020204"/>
              </a:rPr>
              <a:t>e.g. 10 metres</a:t>
            </a:r>
            <a:r>
              <a:rPr lang="en-GB" sz="2000" i="0" dirty="0">
                <a:solidFill>
                  <a:srgbClr val="141414"/>
                </a:solidFill>
                <a:effectLst/>
                <a:latin typeface="Montserrat Classic Bold" panose="020B0604020202020204"/>
              </a:rPr>
              <a:t>) downstream and mark this as the end point</a:t>
            </a:r>
          </a:p>
          <a:p>
            <a:pPr marL="514350" indent="-514350" algn="l" fontAlgn="base">
              <a:buFont typeface="+mj-lt"/>
              <a:buAutoNum type="arabicPeriod"/>
            </a:pPr>
            <a:r>
              <a:rPr lang="en-GB" sz="2000" dirty="0">
                <a:solidFill>
                  <a:srgbClr val="141414"/>
                </a:solidFill>
                <a:latin typeface="Montserrat Classic Bold" panose="020B0604020202020204"/>
              </a:rPr>
              <a:t>Place your float at the start line</a:t>
            </a:r>
          </a:p>
          <a:p>
            <a:pPr marL="514350" indent="-514350" algn="l" fontAlgn="base">
              <a:buFont typeface="+mj-lt"/>
              <a:buAutoNum type="arabicPeriod"/>
            </a:pPr>
            <a:r>
              <a:rPr lang="en-GB" sz="2000" i="0" dirty="0">
                <a:solidFill>
                  <a:srgbClr val="141414"/>
                </a:solidFill>
                <a:effectLst/>
                <a:latin typeface="Montserrat Classic Bold" panose="020B0604020202020204"/>
              </a:rPr>
              <a:t>Record the time it takes for the float to reach the end point</a:t>
            </a:r>
          </a:p>
          <a:p>
            <a:pPr marL="514350" indent="-514350" algn="l" fontAlgn="base">
              <a:buFont typeface="+mj-lt"/>
              <a:buAutoNum type="arabicPeriod"/>
            </a:pPr>
            <a:r>
              <a:rPr lang="en-GB" sz="2000" dirty="0">
                <a:solidFill>
                  <a:srgbClr val="141414"/>
                </a:solidFill>
                <a:latin typeface="Montserrat Classic Bold" panose="020B0604020202020204"/>
              </a:rPr>
              <a:t>Repeat this 3 times (to remove anomalies) and calculate the mean for all 3 positions</a:t>
            </a:r>
          </a:p>
          <a:p>
            <a:pPr marL="514350" indent="-514350" algn="l" fontAlgn="base">
              <a:buFont typeface="+mj-lt"/>
              <a:buAutoNum type="arabicPeriod"/>
            </a:pPr>
            <a:r>
              <a:rPr lang="en-GB" sz="2000" dirty="0">
                <a:solidFill>
                  <a:srgbClr val="141414"/>
                </a:solidFill>
                <a:latin typeface="Montserrat Classic Bold" panose="020B0604020202020204"/>
              </a:rPr>
              <a:t>Use the mean from all 3 positions and calculate the overall mean </a:t>
            </a:r>
          </a:p>
          <a:p>
            <a:pPr marL="514350" indent="-514350" fontAlgn="base">
              <a:buFont typeface="+mj-lt"/>
              <a:buAutoNum type="arabicPeriod"/>
            </a:pPr>
            <a:r>
              <a:rPr lang="en-GB" sz="2000" i="0" dirty="0">
                <a:solidFill>
                  <a:srgbClr val="141414"/>
                </a:solidFill>
                <a:effectLst/>
                <a:latin typeface="Montserrat Classic Bold" panose="020B0604020202020204"/>
              </a:rPr>
              <a:t>Use th</a:t>
            </a:r>
            <a:r>
              <a:rPr lang="en-GB" sz="2000" dirty="0">
                <a:solidFill>
                  <a:srgbClr val="141414"/>
                </a:solidFill>
                <a:latin typeface="Montserrat Classic Bold" panose="020B0604020202020204"/>
              </a:rPr>
              <a:t>e velocity formula to calculate the velocity</a:t>
            </a:r>
            <a:endParaRPr lang="en-GB" sz="2000" i="0" dirty="0">
              <a:solidFill>
                <a:srgbClr val="141414"/>
              </a:solidFill>
              <a:effectLst/>
              <a:latin typeface="Montserrat Classic Bold" panose="020B0604020202020204"/>
            </a:endParaRPr>
          </a:p>
        </p:txBody>
      </p:sp>
      <p:grpSp>
        <p:nvGrpSpPr>
          <p:cNvPr id="12" name="Group 4">
            <a:extLst>
              <a:ext uri="{FF2B5EF4-FFF2-40B4-BE49-F238E27FC236}">
                <a16:creationId xmlns:a16="http://schemas.microsoft.com/office/drawing/2014/main" id="{A76AAFBA-F6D3-9E78-38B2-EA4E8B8EBCDE}"/>
              </a:ext>
            </a:extLst>
          </p:cNvPr>
          <p:cNvGrpSpPr/>
          <p:nvPr/>
        </p:nvGrpSpPr>
        <p:grpSpPr>
          <a:xfrm>
            <a:off x="0" y="-28477"/>
            <a:ext cx="12209088" cy="1292789"/>
            <a:chOff x="0" y="-142875"/>
            <a:chExt cx="4816593" cy="637250"/>
          </a:xfrm>
        </p:grpSpPr>
        <p:sp>
          <p:nvSpPr>
            <p:cNvPr id="13" name="Freeform 5">
              <a:extLst>
                <a:ext uri="{FF2B5EF4-FFF2-40B4-BE49-F238E27FC236}">
                  <a16:creationId xmlns:a16="http://schemas.microsoft.com/office/drawing/2014/main" id="{C44A1698-4E43-A938-5E22-CA27BDAC3D9C}"/>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14" name="TextBox 6">
              <a:extLst>
                <a:ext uri="{FF2B5EF4-FFF2-40B4-BE49-F238E27FC236}">
                  <a16:creationId xmlns:a16="http://schemas.microsoft.com/office/drawing/2014/main" id="{61100F23-87FC-3B2F-FC0A-A9CB223D3C9B}"/>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15" name="Title 1">
            <a:extLst>
              <a:ext uri="{FF2B5EF4-FFF2-40B4-BE49-F238E27FC236}">
                <a16:creationId xmlns:a16="http://schemas.microsoft.com/office/drawing/2014/main" id="{170A39EE-DE45-81C2-4EA3-CAF45899C8FF}"/>
              </a:ext>
            </a:extLst>
          </p:cNvPr>
          <p:cNvSpPr>
            <a:spLocks noGrp="1"/>
          </p:cNvSpPr>
          <p:nvPr>
            <p:ph type="ctrTitle"/>
          </p:nvPr>
        </p:nvSpPr>
        <p:spPr>
          <a:xfrm>
            <a:off x="-80471" y="531767"/>
            <a:ext cx="12352943" cy="655438"/>
          </a:xfrm>
        </p:spPr>
        <p:txBody>
          <a:bodyPr>
            <a:noAutofit/>
          </a:bodyPr>
          <a:lstStyle/>
          <a:p>
            <a:r>
              <a:rPr lang="en-GB" sz="5400" b="1">
                <a:solidFill>
                  <a:schemeClr val="bg1"/>
                </a:solidFill>
                <a:latin typeface="Montserrat Classic Bold"/>
              </a:rPr>
              <a:t>Long &amp; Cross Profiles</a:t>
            </a:r>
          </a:p>
        </p:txBody>
      </p:sp>
      <p:pic>
        <p:nvPicPr>
          <p:cNvPr id="16" name="Picture 15" descr="A river with trees and rocks&#10;&#10;Description automatically generated">
            <a:extLst>
              <a:ext uri="{FF2B5EF4-FFF2-40B4-BE49-F238E27FC236}">
                <a16:creationId xmlns:a16="http://schemas.microsoft.com/office/drawing/2014/main" id="{B36E044E-480A-96A7-5E0C-8E80DBDA9D6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17" name="TextBox 9">
            <a:extLst>
              <a:ext uri="{FF2B5EF4-FFF2-40B4-BE49-F238E27FC236}">
                <a16:creationId xmlns:a16="http://schemas.microsoft.com/office/drawing/2014/main" id="{F8A87E7D-2DFE-D9D5-8F32-F1566E182599}"/>
              </a:ext>
            </a:extLst>
          </p:cNvPr>
          <p:cNvSpPr txBox="1"/>
          <p:nvPr/>
        </p:nvSpPr>
        <p:spPr>
          <a:xfrm>
            <a:off x="212508" y="1089094"/>
            <a:ext cx="11688979" cy="993477"/>
          </a:xfrm>
          <a:prstGeom prst="rect">
            <a:avLst/>
          </a:prstGeom>
        </p:spPr>
        <p:txBody>
          <a:bodyPr wrap="square" lIns="0" tIns="0" rIns="0" bIns="0" rtlCol="0" anchor="t">
            <a:spAutoFit/>
          </a:bodyPr>
          <a:lstStyle/>
          <a:p>
            <a:pPr>
              <a:lnSpc>
                <a:spcPct val="150000"/>
              </a:lnSpc>
              <a:spcBef>
                <a:spcPct val="0"/>
              </a:spcBef>
            </a:pPr>
            <a:r>
              <a:rPr lang="en-US" sz="4800" b="1">
                <a:solidFill>
                  <a:srgbClr val="000000"/>
                </a:solidFill>
                <a:latin typeface="Montserrat Classic Bold" panose="020B0604020202020204"/>
                <a:ea typeface="Montserrat Classic Bold" panose="020B0604020202020204"/>
                <a:cs typeface="Montserrat Classic Bold" panose="020B0604020202020204"/>
                <a:sym typeface="Montserrat Classic Bold"/>
              </a:rPr>
              <a:t>Calculating velocity:</a:t>
            </a:r>
          </a:p>
        </p:txBody>
      </p:sp>
      <p:sp>
        <p:nvSpPr>
          <p:cNvPr id="2" name="TextBox 1">
            <a:extLst>
              <a:ext uri="{FF2B5EF4-FFF2-40B4-BE49-F238E27FC236}">
                <a16:creationId xmlns:a16="http://schemas.microsoft.com/office/drawing/2014/main" id="{B5015037-B120-04BB-D2D5-23E134267FB8}"/>
              </a:ext>
            </a:extLst>
          </p:cNvPr>
          <p:cNvSpPr txBox="1"/>
          <p:nvPr/>
        </p:nvSpPr>
        <p:spPr>
          <a:xfrm>
            <a:off x="212510" y="2116216"/>
            <a:ext cx="11391948" cy="492443"/>
          </a:xfrm>
          <a:prstGeom prst="rect">
            <a:avLst/>
          </a:prstGeom>
        </p:spPr>
        <p:txBody>
          <a:bodyPr wrap="square" lIns="0" tIns="0" rIns="0" bIns="0" rtlCol="0" anchor="t">
            <a:spAutoFit/>
          </a:bodyPr>
          <a:lstStyle/>
          <a:p>
            <a:pPr fontAlgn="base"/>
            <a:r>
              <a:rPr lang="en-GB" sz="3200" b="1">
                <a:solidFill>
                  <a:srgbClr val="141414"/>
                </a:solidFill>
                <a:latin typeface="Montserrat Classic Bold" panose="020B0604020202020204"/>
              </a:rPr>
              <a:t>Velocity can be recorded using the following method. </a:t>
            </a:r>
          </a:p>
        </p:txBody>
      </p:sp>
      <p:sp>
        <p:nvSpPr>
          <p:cNvPr id="3" name="TextBox 2">
            <a:extLst>
              <a:ext uri="{FF2B5EF4-FFF2-40B4-BE49-F238E27FC236}">
                <a16:creationId xmlns:a16="http://schemas.microsoft.com/office/drawing/2014/main" id="{2176058E-5F95-D77A-B228-0D7A50CB968E}"/>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C67</a:t>
            </a:r>
          </a:p>
        </p:txBody>
      </p:sp>
    </p:spTree>
    <p:extLst>
      <p:ext uri="{BB962C8B-B14F-4D97-AF65-F5344CB8AC3E}">
        <p14:creationId xmlns:p14="http://schemas.microsoft.com/office/powerpoint/2010/main" val="2910386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2E460-ECA7-3EBD-AB72-968A881F1084}"/>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C0B132FC-7533-FD3A-9F5A-040FFD71868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TextBox 9">
            <a:extLst>
              <a:ext uri="{FF2B5EF4-FFF2-40B4-BE49-F238E27FC236}">
                <a16:creationId xmlns:a16="http://schemas.microsoft.com/office/drawing/2014/main" id="{3A139AA6-D741-67CE-E261-8F02954D154F}"/>
              </a:ext>
            </a:extLst>
          </p:cNvPr>
          <p:cNvSpPr txBox="1"/>
          <p:nvPr/>
        </p:nvSpPr>
        <p:spPr>
          <a:xfrm>
            <a:off x="173255" y="2101798"/>
            <a:ext cx="8475026" cy="4431983"/>
          </a:xfrm>
          <a:prstGeom prst="rect">
            <a:avLst/>
          </a:prstGeom>
        </p:spPr>
        <p:txBody>
          <a:bodyPr wrap="square" lIns="0" tIns="0" rIns="0" bIns="0" rtlCol="0" anchor="t">
            <a:spAutoFit/>
          </a:bodyPr>
          <a:lstStyle/>
          <a:p>
            <a:pPr marL="457200" indent="-457200" fontAlgn="base">
              <a:buFont typeface="Arial" panose="020B0604020202020204" pitchFamily="34" charset="0"/>
              <a:buChar char="•"/>
            </a:pPr>
            <a:r>
              <a:rPr lang="en-GB" sz="3200" b="1" i="0" dirty="0">
                <a:solidFill>
                  <a:srgbClr val="141414"/>
                </a:solidFill>
                <a:effectLst/>
                <a:latin typeface="Montserrat Classic Bold" panose="020B0604020202020204"/>
              </a:rPr>
              <a:t>The table shows 3 recordings for                      each location. Calculate the mean                      for each one.</a:t>
            </a:r>
          </a:p>
          <a:p>
            <a:pPr marL="457200" indent="-457200" fontAlgn="base">
              <a:buFont typeface="Arial" panose="020B0604020202020204" pitchFamily="34" charset="0"/>
              <a:buChar char="•"/>
            </a:pPr>
            <a:r>
              <a:rPr lang="en-GB" sz="3200" b="1" dirty="0">
                <a:solidFill>
                  <a:srgbClr val="141414"/>
                </a:solidFill>
                <a:latin typeface="Montserrat Classic Bold" panose="020B0604020202020204"/>
              </a:rPr>
              <a:t>Now calculate the mean of all </a:t>
            </a:r>
          </a:p>
          <a:p>
            <a:pPr fontAlgn="base"/>
            <a:r>
              <a:rPr lang="en-GB" sz="3200" b="1" dirty="0">
                <a:solidFill>
                  <a:srgbClr val="141414"/>
                </a:solidFill>
                <a:latin typeface="Montserrat Classic Bold" panose="020B0604020202020204"/>
              </a:rPr>
              <a:t>     three banks =  </a:t>
            </a:r>
          </a:p>
          <a:p>
            <a:pPr marL="457200" indent="-457200" fontAlgn="base">
              <a:buFont typeface="Arial" panose="020B0604020202020204" pitchFamily="34" charset="0"/>
              <a:buChar char="•"/>
            </a:pPr>
            <a:r>
              <a:rPr lang="en-GB" sz="3200" b="1" dirty="0">
                <a:solidFill>
                  <a:srgbClr val="141414"/>
                </a:solidFill>
                <a:latin typeface="Montserrat Classic Bold" panose="020B0604020202020204"/>
              </a:rPr>
              <a:t>The distance travelled was 10m.</a:t>
            </a:r>
          </a:p>
          <a:p>
            <a:pPr marL="457200" indent="-457200" fontAlgn="base">
              <a:buFont typeface="Arial" panose="020B0604020202020204" pitchFamily="34" charset="0"/>
              <a:buChar char="•"/>
            </a:pPr>
            <a:r>
              <a:rPr lang="en-GB" sz="3200" b="1" dirty="0">
                <a:solidFill>
                  <a:srgbClr val="141414"/>
                </a:solidFill>
                <a:latin typeface="Montserrat Classic Bold" panose="020B0604020202020204"/>
              </a:rPr>
              <a:t>Use the formula to calculate the velocity</a:t>
            </a:r>
          </a:p>
          <a:p>
            <a:pPr fontAlgn="base"/>
            <a:r>
              <a:rPr lang="en-GB" sz="3200" b="1" dirty="0">
                <a:solidFill>
                  <a:srgbClr val="141414"/>
                </a:solidFill>
                <a:latin typeface="Montserrat Classic Bold" panose="020B0604020202020204"/>
              </a:rPr>
              <a:t> </a:t>
            </a:r>
          </a:p>
          <a:p>
            <a:pPr marL="457200" indent="-457200" fontAlgn="base">
              <a:buFont typeface="Arial" panose="020B0604020202020204" pitchFamily="34" charset="0"/>
              <a:buChar char="•"/>
            </a:pPr>
            <a:endParaRPr lang="en-GB" sz="3200" b="1" i="0" dirty="0">
              <a:solidFill>
                <a:srgbClr val="141414"/>
              </a:solidFill>
              <a:effectLst/>
              <a:latin typeface="Montserrat Classic Bold" panose="020B0604020202020204"/>
            </a:endParaRPr>
          </a:p>
        </p:txBody>
      </p:sp>
      <p:graphicFrame>
        <p:nvGraphicFramePr>
          <p:cNvPr id="16" name="Table 15">
            <a:extLst>
              <a:ext uri="{FF2B5EF4-FFF2-40B4-BE49-F238E27FC236}">
                <a16:creationId xmlns:a16="http://schemas.microsoft.com/office/drawing/2014/main" id="{4D0C38B6-FA49-02CF-F29D-E39603F5C110}"/>
              </a:ext>
            </a:extLst>
          </p:cNvPr>
          <p:cNvGraphicFramePr>
            <a:graphicFrameLocks noGrp="1"/>
          </p:cNvGraphicFramePr>
          <p:nvPr>
            <p:extLst>
              <p:ext uri="{D42A27DB-BD31-4B8C-83A1-F6EECF244321}">
                <p14:modId xmlns:p14="http://schemas.microsoft.com/office/powerpoint/2010/main" val="2916657215"/>
              </p:ext>
            </p:extLst>
          </p:nvPr>
        </p:nvGraphicFramePr>
        <p:xfrm>
          <a:off x="6635056" y="2167045"/>
          <a:ext cx="5464652" cy="1854200"/>
        </p:xfrm>
        <a:graphic>
          <a:graphicData uri="http://schemas.openxmlformats.org/drawingml/2006/table">
            <a:tbl>
              <a:tblPr firstRow="1" bandRow="1">
                <a:tableStyleId>{5C22544A-7EE6-4342-B048-85BDC9FD1C3A}</a:tableStyleId>
              </a:tblPr>
              <a:tblGrid>
                <a:gridCol w="898495">
                  <a:extLst>
                    <a:ext uri="{9D8B030D-6E8A-4147-A177-3AD203B41FA5}">
                      <a16:colId xmlns:a16="http://schemas.microsoft.com/office/drawing/2014/main" val="1918575647"/>
                    </a:ext>
                  </a:extLst>
                </a:gridCol>
                <a:gridCol w="1628775">
                  <a:extLst>
                    <a:ext uri="{9D8B030D-6E8A-4147-A177-3AD203B41FA5}">
                      <a16:colId xmlns:a16="http://schemas.microsoft.com/office/drawing/2014/main" val="1952794050"/>
                    </a:ext>
                  </a:extLst>
                </a:gridCol>
                <a:gridCol w="1405606">
                  <a:extLst>
                    <a:ext uri="{9D8B030D-6E8A-4147-A177-3AD203B41FA5}">
                      <a16:colId xmlns:a16="http://schemas.microsoft.com/office/drawing/2014/main" val="2524186479"/>
                    </a:ext>
                  </a:extLst>
                </a:gridCol>
                <a:gridCol w="1531776">
                  <a:extLst>
                    <a:ext uri="{9D8B030D-6E8A-4147-A177-3AD203B41FA5}">
                      <a16:colId xmlns:a16="http://schemas.microsoft.com/office/drawing/2014/main" val="1679596705"/>
                    </a:ext>
                  </a:extLst>
                </a:gridCol>
              </a:tblGrid>
              <a:tr h="370840">
                <a:tc>
                  <a:txBody>
                    <a:bodyPr/>
                    <a:lstStyle/>
                    <a:p>
                      <a:endParaRPr lang="en-GB"/>
                    </a:p>
                  </a:txBody>
                  <a:tcPr/>
                </a:tc>
                <a:tc>
                  <a:txBody>
                    <a:bodyPr/>
                    <a:lstStyle/>
                    <a:p>
                      <a:r>
                        <a:rPr lang="en-GB"/>
                        <a:t>Left bank</a:t>
                      </a:r>
                    </a:p>
                  </a:txBody>
                  <a:tcPr/>
                </a:tc>
                <a:tc>
                  <a:txBody>
                    <a:bodyPr/>
                    <a:lstStyle/>
                    <a:p>
                      <a:r>
                        <a:rPr lang="en-GB"/>
                        <a:t>Centre </a:t>
                      </a:r>
                    </a:p>
                  </a:txBody>
                  <a:tcPr/>
                </a:tc>
                <a:tc>
                  <a:txBody>
                    <a:bodyPr/>
                    <a:lstStyle/>
                    <a:p>
                      <a:r>
                        <a:rPr lang="en-GB"/>
                        <a:t>Right bank</a:t>
                      </a:r>
                    </a:p>
                  </a:txBody>
                  <a:tcPr/>
                </a:tc>
                <a:extLst>
                  <a:ext uri="{0D108BD9-81ED-4DB2-BD59-A6C34878D82A}">
                    <a16:rowId xmlns:a16="http://schemas.microsoft.com/office/drawing/2014/main" val="1307458825"/>
                  </a:ext>
                </a:extLst>
              </a:tr>
              <a:tr h="370840">
                <a:tc>
                  <a:txBody>
                    <a:bodyPr/>
                    <a:lstStyle/>
                    <a:p>
                      <a:r>
                        <a:rPr lang="en-GB"/>
                        <a:t>1</a:t>
                      </a:r>
                    </a:p>
                  </a:txBody>
                  <a:tcPr/>
                </a:tc>
                <a:tc>
                  <a:txBody>
                    <a:bodyPr/>
                    <a:lstStyle/>
                    <a:p>
                      <a:r>
                        <a:rPr lang="en-GB"/>
                        <a:t>31 seconds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24 seconds </a:t>
                      </a:r>
                    </a:p>
                  </a:txBody>
                  <a:tcPr/>
                </a:tc>
                <a:tc>
                  <a:txBody>
                    <a:bodyPr/>
                    <a:lstStyle/>
                    <a:p>
                      <a:r>
                        <a:rPr lang="en-GB"/>
                        <a:t>45 seconds</a:t>
                      </a:r>
                    </a:p>
                  </a:txBody>
                  <a:tcPr/>
                </a:tc>
                <a:extLst>
                  <a:ext uri="{0D108BD9-81ED-4DB2-BD59-A6C34878D82A}">
                    <a16:rowId xmlns:a16="http://schemas.microsoft.com/office/drawing/2014/main" val="3054306792"/>
                  </a:ext>
                </a:extLst>
              </a:tr>
              <a:tr h="370840">
                <a:tc>
                  <a:txBody>
                    <a:bodyPr/>
                    <a:lstStyle/>
                    <a:p>
                      <a:r>
                        <a:rPr lang="en-GB"/>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32 seconds </a:t>
                      </a:r>
                    </a:p>
                  </a:txBody>
                  <a:tcPr/>
                </a:tc>
                <a:tc>
                  <a:txBody>
                    <a:bodyPr/>
                    <a:lstStyle/>
                    <a:p>
                      <a:r>
                        <a:rPr lang="en-GB"/>
                        <a:t>19 seconds</a:t>
                      </a:r>
                    </a:p>
                  </a:txBody>
                  <a:tcPr/>
                </a:tc>
                <a:tc>
                  <a:txBody>
                    <a:bodyPr/>
                    <a:lstStyle/>
                    <a:p>
                      <a:r>
                        <a:rPr lang="en-GB"/>
                        <a:t>41 seconds</a:t>
                      </a:r>
                    </a:p>
                  </a:txBody>
                  <a:tcPr/>
                </a:tc>
                <a:extLst>
                  <a:ext uri="{0D108BD9-81ED-4DB2-BD59-A6C34878D82A}">
                    <a16:rowId xmlns:a16="http://schemas.microsoft.com/office/drawing/2014/main" val="3032437893"/>
                  </a:ext>
                </a:extLst>
              </a:tr>
              <a:tr h="370840">
                <a:tc>
                  <a:txBody>
                    <a:bodyPr/>
                    <a:lstStyle/>
                    <a:p>
                      <a:r>
                        <a:rPr lang="en-GB"/>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39 seconds </a:t>
                      </a:r>
                    </a:p>
                  </a:txBody>
                  <a:tcPr/>
                </a:tc>
                <a:tc>
                  <a:txBody>
                    <a:bodyPr/>
                    <a:lstStyle/>
                    <a:p>
                      <a:r>
                        <a:rPr lang="en-GB"/>
                        <a:t>26 seconds</a:t>
                      </a:r>
                    </a:p>
                  </a:txBody>
                  <a:tcPr/>
                </a:tc>
                <a:tc>
                  <a:txBody>
                    <a:bodyPr/>
                    <a:lstStyle/>
                    <a:p>
                      <a:r>
                        <a:rPr lang="en-GB"/>
                        <a:t>49 seconds</a:t>
                      </a:r>
                    </a:p>
                  </a:txBody>
                  <a:tcPr/>
                </a:tc>
                <a:extLst>
                  <a:ext uri="{0D108BD9-81ED-4DB2-BD59-A6C34878D82A}">
                    <a16:rowId xmlns:a16="http://schemas.microsoft.com/office/drawing/2014/main" val="4253159575"/>
                  </a:ext>
                </a:extLst>
              </a:tr>
              <a:tr h="370840">
                <a:tc>
                  <a:txBody>
                    <a:bodyPr/>
                    <a:lstStyle/>
                    <a:p>
                      <a:r>
                        <a:rPr lang="en-GB"/>
                        <a:t>Mean</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75047245"/>
                  </a:ext>
                </a:extLst>
              </a:tr>
            </a:tbl>
          </a:graphicData>
        </a:graphic>
      </p:graphicFrame>
      <p:grpSp>
        <p:nvGrpSpPr>
          <p:cNvPr id="4" name="Group 4">
            <a:extLst>
              <a:ext uri="{FF2B5EF4-FFF2-40B4-BE49-F238E27FC236}">
                <a16:creationId xmlns:a16="http://schemas.microsoft.com/office/drawing/2014/main" id="{F786F840-C434-0AFF-A470-71CD113998B6}"/>
              </a:ext>
            </a:extLst>
          </p:cNvPr>
          <p:cNvGrpSpPr/>
          <p:nvPr/>
        </p:nvGrpSpPr>
        <p:grpSpPr>
          <a:xfrm>
            <a:off x="0" y="-28477"/>
            <a:ext cx="12209088" cy="1292789"/>
            <a:chOff x="0" y="-142875"/>
            <a:chExt cx="4816593" cy="637250"/>
          </a:xfrm>
        </p:grpSpPr>
        <p:sp>
          <p:nvSpPr>
            <p:cNvPr id="13" name="Freeform 5">
              <a:extLst>
                <a:ext uri="{FF2B5EF4-FFF2-40B4-BE49-F238E27FC236}">
                  <a16:creationId xmlns:a16="http://schemas.microsoft.com/office/drawing/2014/main" id="{A6E4A0D4-6C83-0099-6542-2C7E61740B41}"/>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14" name="TextBox 6">
              <a:extLst>
                <a:ext uri="{FF2B5EF4-FFF2-40B4-BE49-F238E27FC236}">
                  <a16:creationId xmlns:a16="http://schemas.microsoft.com/office/drawing/2014/main" id="{7F8036CA-422A-0B55-BCF2-D38581D28A67}"/>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15" name="Title 1">
            <a:extLst>
              <a:ext uri="{FF2B5EF4-FFF2-40B4-BE49-F238E27FC236}">
                <a16:creationId xmlns:a16="http://schemas.microsoft.com/office/drawing/2014/main" id="{A9E64CF8-DA02-8C5E-B7A3-4D2F731BF9F7}"/>
              </a:ext>
            </a:extLst>
          </p:cNvPr>
          <p:cNvSpPr>
            <a:spLocks noGrp="1"/>
          </p:cNvSpPr>
          <p:nvPr>
            <p:ph type="ctrTitle"/>
          </p:nvPr>
        </p:nvSpPr>
        <p:spPr>
          <a:xfrm>
            <a:off x="-80471" y="531767"/>
            <a:ext cx="12352943" cy="655438"/>
          </a:xfrm>
        </p:spPr>
        <p:txBody>
          <a:bodyPr>
            <a:noAutofit/>
          </a:bodyPr>
          <a:lstStyle/>
          <a:p>
            <a:r>
              <a:rPr lang="en-GB" sz="5400" b="1">
                <a:solidFill>
                  <a:schemeClr val="bg1"/>
                </a:solidFill>
                <a:latin typeface="Montserrat Classic Bold"/>
              </a:rPr>
              <a:t>Long &amp; Cross Profiles</a:t>
            </a:r>
          </a:p>
        </p:txBody>
      </p:sp>
      <p:pic>
        <p:nvPicPr>
          <p:cNvPr id="20" name="Picture 19" descr="A river with trees and rocks&#10;&#10;Description automatically generated">
            <a:extLst>
              <a:ext uri="{FF2B5EF4-FFF2-40B4-BE49-F238E27FC236}">
                <a16:creationId xmlns:a16="http://schemas.microsoft.com/office/drawing/2014/main" id="{9257DAA6-F941-972E-94BD-CA17984FAF5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21" name="TextBox 9">
            <a:extLst>
              <a:ext uri="{FF2B5EF4-FFF2-40B4-BE49-F238E27FC236}">
                <a16:creationId xmlns:a16="http://schemas.microsoft.com/office/drawing/2014/main" id="{302FBF48-4043-AC61-A993-A5A14FDB1E7E}"/>
              </a:ext>
            </a:extLst>
          </p:cNvPr>
          <p:cNvSpPr txBox="1"/>
          <p:nvPr/>
        </p:nvSpPr>
        <p:spPr>
          <a:xfrm>
            <a:off x="212508" y="1089094"/>
            <a:ext cx="11688979" cy="993477"/>
          </a:xfrm>
          <a:prstGeom prst="rect">
            <a:avLst/>
          </a:prstGeom>
        </p:spPr>
        <p:txBody>
          <a:bodyPr wrap="square" lIns="0" tIns="0" rIns="0" bIns="0" rtlCol="0" anchor="t">
            <a:spAutoFit/>
          </a:bodyPr>
          <a:lstStyle/>
          <a:p>
            <a:pPr>
              <a:lnSpc>
                <a:spcPct val="150000"/>
              </a:lnSpc>
              <a:spcBef>
                <a:spcPct val="0"/>
              </a:spcBef>
            </a:pPr>
            <a:r>
              <a:rPr lang="en-US" sz="4800" b="1">
                <a:solidFill>
                  <a:srgbClr val="000000"/>
                </a:solidFill>
                <a:latin typeface="Montserrat Classic Bold" panose="020B0604020202020204"/>
                <a:ea typeface="Montserrat Classic Bold" panose="020B0604020202020204"/>
                <a:cs typeface="Montserrat Classic Bold" panose="020B0604020202020204"/>
                <a:sym typeface="Montserrat Classic Bold"/>
              </a:rPr>
              <a:t>Calculating velocity:</a:t>
            </a:r>
          </a:p>
        </p:txBody>
      </p:sp>
      <p:sp>
        <p:nvSpPr>
          <p:cNvPr id="3" name="TextBox 2">
            <a:extLst>
              <a:ext uri="{FF2B5EF4-FFF2-40B4-BE49-F238E27FC236}">
                <a16:creationId xmlns:a16="http://schemas.microsoft.com/office/drawing/2014/main" id="{8FD331D2-2FD3-7988-CBB0-9F1528DB7B9E}"/>
              </a:ext>
            </a:extLst>
          </p:cNvPr>
          <p:cNvSpPr txBox="1">
            <a:spLocks noGrp="1" noRot="1" noMove="1" noResize="1" noEditPoints="1" noAdjustHandles="1" noChangeArrowheads="1" noChangeShapeType="1"/>
          </p:cNvSpPr>
          <p:nvPr/>
        </p:nvSpPr>
        <p:spPr>
          <a:xfrm>
            <a:off x="7516952" y="3620899"/>
            <a:ext cx="1617748" cy="400110"/>
          </a:xfrm>
          <a:prstGeom prst="rect">
            <a:avLst/>
          </a:prstGeom>
          <a:solidFill>
            <a:schemeClr val="bg1"/>
          </a:solidFill>
          <a:ln w="38100">
            <a:solidFill>
              <a:srgbClr val="92D050"/>
            </a:solidFill>
          </a:ln>
        </p:spPr>
        <p:txBody>
          <a:bodyPr wrap="square" rtlCol="0">
            <a:spAutoFit/>
          </a:bodyPr>
          <a:lstStyle/>
          <a:p>
            <a:r>
              <a:rPr lang="en-GB" sz="2000" b="1">
                <a:latin typeface="Montserrat Classic Bold" panose="020B0604020202020204"/>
              </a:rPr>
              <a:t>34 seconds</a:t>
            </a:r>
            <a:endParaRPr lang="en-GB" sz="1200" b="1">
              <a:latin typeface="Montserrat Classic Bold" panose="020B0604020202020204"/>
            </a:endParaRPr>
          </a:p>
        </p:txBody>
      </p:sp>
      <p:sp>
        <p:nvSpPr>
          <p:cNvPr id="7" name="TextBox 6">
            <a:extLst>
              <a:ext uri="{FF2B5EF4-FFF2-40B4-BE49-F238E27FC236}">
                <a16:creationId xmlns:a16="http://schemas.microsoft.com/office/drawing/2014/main" id="{02AAA8C5-0B46-9945-03D0-1BC99547C741}"/>
              </a:ext>
            </a:extLst>
          </p:cNvPr>
          <p:cNvSpPr txBox="1">
            <a:spLocks noGrp="1" noRot="1" noMove="1" noResize="1" noEditPoints="1" noAdjustHandles="1" noChangeArrowheads="1" noChangeShapeType="1"/>
          </p:cNvSpPr>
          <p:nvPr/>
        </p:nvSpPr>
        <p:spPr>
          <a:xfrm>
            <a:off x="9154696" y="3625279"/>
            <a:ext cx="1421062" cy="400110"/>
          </a:xfrm>
          <a:prstGeom prst="rect">
            <a:avLst/>
          </a:prstGeom>
          <a:solidFill>
            <a:schemeClr val="bg1"/>
          </a:solidFill>
          <a:ln w="38100">
            <a:solidFill>
              <a:srgbClr val="92D050"/>
            </a:solidFill>
          </a:ln>
        </p:spPr>
        <p:txBody>
          <a:bodyPr wrap="square" rtlCol="0">
            <a:spAutoFit/>
          </a:bodyPr>
          <a:lstStyle/>
          <a:p>
            <a:r>
              <a:rPr lang="en-GB" sz="2000" b="1">
                <a:latin typeface="Montserrat Classic Bold" panose="020B0604020202020204"/>
              </a:rPr>
              <a:t>23 seconds</a:t>
            </a:r>
            <a:endParaRPr lang="en-GB" sz="1200" b="1">
              <a:latin typeface="Montserrat Classic Bold" panose="020B0604020202020204"/>
            </a:endParaRPr>
          </a:p>
        </p:txBody>
      </p:sp>
      <p:sp>
        <p:nvSpPr>
          <p:cNvPr id="8" name="TextBox 7">
            <a:extLst>
              <a:ext uri="{FF2B5EF4-FFF2-40B4-BE49-F238E27FC236}">
                <a16:creationId xmlns:a16="http://schemas.microsoft.com/office/drawing/2014/main" id="{0CA2C5D5-B401-6EFE-2F94-5FBBCEED2B15}"/>
              </a:ext>
            </a:extLst>
          </p:cNvPr>
          <p:cNvSpPr txBox="1">
            <a:spLocks noGrp="1" noRot="1" noMove="1" noResize="1" noEditPoints="1" noAdjustHandles="1" noChangeArrowheads="1" noChangeShapeType="1"/>
          </p:cNvSpPr>
          <p:nvPr/>
        </p:nvSpPr>
        <p:spPr>
          <a:xfrm>
            <a:off x="10595754" y="3625279"/>
            <a:ext cx="1503954" cy="400110"/>
          </a:xfrm>
          <a:prstGeom prst="rect">
            <a:avLst/>
          </a:prstGeom>
          <a:solidFill>
            <a:schemeClr val="bg1"/>
          </a:solidFill>
          <a:ln w="38100">
            <a:solidFill>
              <a:srgbClr val="92D050"/>
            </a:solidFill>
          </a:ln>
        </p:spPr>
        <p:txBody>
          <a:bodyPr wrap="square" rtlCol="0">
            <a:spAutoFit/>
          </a:bodyPr>
          <a:lstStyle/>
          <a:p>
            <a:r>
              <a:rPr lang="en-GB" sz="2000" b="1" dirty="0">
                <a:latin typeface="Montserrat Classic Bold" panose="020B0604020202020204"/>
              </a:rPr>
              <a:t>45 seconds</a:t>
            </a:r>
            <a:endParaRPr lang="en-GB" sz="1200" b="1" dirty="0">
              <a:latin typeface="Montserrat Classic Bold" panose="020B0604020202020204"/>
            </a:endParaRPr>
          </a:p>
        </p:txBody>
      </p:sp>
      <p:sp>
        <p:nvSpPr>
          <p:cNvPr id="9" name="TextBox 8">
            <a:extLst>
              <a:ext uri="{FF2B5EF4-FFF2-40B4-BE49-F238E27FC236}">
                <a16:creationId xmlns:a16="http://schemas.microsoft.com/office/drawing/2014/main" id="{EB401EAA-61B1-6243-5164-37648350061F}"/>
              </a:ext>
            </a:extLst>
          </p:cNvPr>
          <p:cNvSpPr txBox="1">
            <a:spLocks/>
          </p:cNvSpPr>
          <p:nvPr/>
        </p:nvSpPr>
        <p:spPr>
          <a:xfrm>
            <a:off x="3013291" y="4021009"/>
            <a:ext cx="2059656" cy="584775"/>
          </a:xfrm>
          <a:prstGeom prst="rect">
            <a:avLst/>
          </a:prstGeom>
          <a:solidFill>
            <a:schemeClr val="bg1"/>
          </a:solidFill>
          <a:ln w="38100">
            <a:solidFill>
              <a:srgbClr val="92D050"/>
            </a:solidFill>
          </a:ln>
        </p:spPr>
        <p:txBody>
          <a:bodyPr wrap="square" rtlCol="0">
            <a:spAutoFit/>
          </a:bodyPr>
          <a:lstStyle/>
          <a:p>
            <a:r>
              <a:rPr lang="en-GB" sz="3200" b="1" dirty="0">
                <a:latin typeface="Montserrat Classic Bold" panose="020B0604020202020204"/>
              </a:rPr>
              <a:t>34 seconds</a:t>
            </a:r>
            <a:endParaRPr lang="en-GB" b="1" dirty="0">
              <a:latin typeface="Montserrat Classic Bold" panose="020B0604020202020204"/>
            </a:endParaRPr>
          </a:p>
        </p:txBody>
      </p:sp>
      <p:sp>
        <p:nvSpPr>
          <p:cNvPr id="29" name="TextBox 28">
            <a:extLst>
              <a:ext uri="{FF2B5EF4-FFF2-40B4-BE49-F238E27FC236}">
                <a16:creationId xmlns:a16="http://schemas.microsoft.com/office/drawing/2014/main" id="{6D153EFB-47F3-5751-A106-B9A770FA7256}"/>
              </a:ext>
            </a:extLst>
          </p:cNvPr>
          <p:cNvSpPr txBox="1">
            <a:spLocks/>
          </p:cNvSpPr>
          <p:nvPr/>
        </p:nvSpPr>
        <p:spPr>
          <a:xfrm>
            <a:off x="7013656" y="5476518"/>
            <a:ext cx="1793823" cy="584775"/>
          </a:xfrm>
          <a:prstGeom prst="rect">
            <a:avLst/>
          </a:prstGeom>
          <a:solidFill>
            <a:schemeClr val="bg1"/>
          </a:solidFill>
          <a:ln w="38100">
            <a:solidFill>
              <a:srgbClr val="92D050"/>
            </a:solidFill>
          </a:ln>
        </p:spPr>
        <p:txBody>
          <a:bodyPr wrap="square" rtlCol="0">
            <a:spAutoFit/>
          </a:bodyPr>
          <a:lstStyle/>
          <a:p>
            <a:r>
              <a:rPr lang="en-GB" sz="3200" b="1" dirty="0">
                <a:solidFill>
                  <a:srgbClr val="141414"/>
                </a:solidFill>
                <a:latin typeface="Montserrat Classic Bold" panose="020B0604020202020204"/>
              </a:rPr>
              <a:t>10m/34s </a:t>
            </a:r>
            <a:endParaRPr lang="en-GB" b="1" dirty="0">
              <a:latin typeface="Montserrat Classic Bold" panose="020B0604020202020204"/>
            </a:endParaRPr>
          </a:p>
        </p:txBody>
      </p:sp>
      <p:sp>
        <p:nvSpPr>
          <p:cNvPr id="30" name="TextBox 29">
            <a:extLst>
              <a:ext uri="{FF2B5EF4-FFF2-40B4-BE49-F238E27FC236}">
                <a16:creationId xmlns:a16="http://schemas.microsoft.com/office/drawing/2014/main" id="{97F2801C-3F0F-9335-FFDB-26B665C1C774}"/>
              </a:ext>
            </a:extLst>
          </p:cNvPr>
          <p:cNvSpPr txBox="1">
            <a:spLocks/>
          </p:cNvSpPr>
          <p:nvPr/>
        </p:nvSpPr>
        <p:spPr>
          <a:xfrm>
            <a:off x="9329772" y="5422768"/>
            <a:ext cx="1742381" cy="584775"/>
          </a:xfrm>
          <a:prstGeom prst="rect">
            <a:avLst/>
          </a:prstGeom>
          <a:solidFill>
            <a:schemeClr val="bg1"/>
          </a:solidFill>
          <a:ln w="38100">
            <a:solidFill>
              <a:srgbClr val="92D050"/>
            </a:solidFill>
          </a:ln>
        </p:spPr>
        <p:txBody>
          <a:bodyPr wrap="square" rtlCol="0">
            <a:spAutoFit/>
          </a:bodyPr>
          <a:lstStyle/>
          <a:p>
            <a:r>
              <a:rPr lang="en-GB" sz="3200" b="1" dirty="0">
                <a:solidFill>
                  <a:srgbClr val="141414"/>
                </a:solidFill>
                <a:latin typeface="Montserrat Classic Bold" panose="020B0604020202020204"/>
              </a:rPr>
              <a:t>0.29 m/s</a:t>
            </a:r>
            <a:endParaRPr lang="en-GB" b="1" dirty="0">
              <a:latin typeface="Montserrat Classic Bold" panose="020B0604020202020204"/>
            </a:endParaRPr>
          </a:p>
        </p:txBody>
      </p:sp>
      <p:sp>
        <p:nvSpPr>
          <p:cNvPr id="2" name="Wave 3">
            <a:extLst>
              <a:ext uri="{FF2B5EF4-FFF2-40B4-BE49-F238E27FC236}">
                <a16:creationId xmlns:a16="http://schemas.microsoft.com/office/drawing/2014/main" id="{3FA5AFEA-5CC0-0266-EC38-E356968D3AB6}"/>
              </a:ext>
            </a:extLst>
          </p:cNvPr>
          <p:cNvSpPr>
            <a:spLocks/>
          </p:cNvSpPr>
          <p:nvPr/>
        </p:nvSpPr>
        <p:spPr>
          <a:xfrm>
            <a:off x="609775" y="5456239"/>
            <a:ext cx="5929382" cy="551306"/>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GB" sz="2800" b="1" dirty="0">
                <a:solidFill>
                  <a:schemeClr val="bg1"/>
                </a:solidFill>
                <a:latin typeface="Montserrat Classic Bold" panose="020B0604020202020204"/>
                <a:ea typeface="Montserrat Classic Bold"/>
                <a:cs typeface="Montserrat Classic Bold"/>
                <a:sym typeface="Montserrat Classic Bold"/>
              </a:rPr>
              <a:t>Velocity (m/s) = Distance (m) / Time (s)</a:t>
            </a:r>
            <a:endParaRPr lang="en-US" sz="4400" b="1" dirty="0">
              <a:solidFill>
                <a:schemeClr val="bg1"/>
              </a:solidFill>
              <a:latin typeface="Montserrat Classic Bold"/>
              <a:ea typeface="Montserrat Classic Bold"/>
              <a:cs typeface="Montserrat Classic Bold"/>
              <a:sym typeface="Montserrat Classic Bold"/>
            </a:endParaRPr>
          </a:p>
        </p:txBody>
      </p:sp>
      <p:sp>
        <p:nvSpPr>
          <p:cNvPr id="6" name="TextBox 5">
            <a:extLst>
              <a:ext uri="{FF2B5EF4-FFF2-40B4-BE49-F238E27FC236}">
                <a16:creationId xmlns:a16="http://schemas.microsoft.com/office/drawing/2014/main" id="{202DC734-ECA3-BC29-082E-EAB52E28D9B9}"/>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C67</a:t>
            </a:r>
          </a:p>
        </p:txBody>
      </p:sp>
      <p:sp>
        <p:nvSpPr>
          <p:cNvPr id="11" name="TextBox 10">
            <a:extLst>
              <a:ext uri="{FF2B5EF4-FFF2-40B4-BE49-F238E27FC236}">
                <a16:creationId xmlns:a16="http://schemas.microsoft.com/office/drawing/2014/main" id="{23DA89DF-3AB7-9109-FCBD-D503FD47DFD5}"/>
              </a:ext>
            </a:extLst>
          </p:cNvPr>
          <p:cNvSpPr txBox="1"/>
          <p:nvPr/>
        </p:nvSpPr>
        <p:spPr>
          <a:xfrm>
            <a:off x="6578643" y="5422770"/>
            <a:ext cx="1385454" cy="584775"/>
          </a:xfrm>
          <a:prstGeom prst="rect">
            <a:avLst/>
          </a:prstGeom>
          <a:noFill/>
        </p:spPr>
        <p:txBody>
          <a:bodyPr wrap="square" rtlCol="0">
            <a:spAutoFit/>
          </a:bodyPr>
          <a:lstStyle/>
          <a:p>
            <a:r>
              <a:rPr lang="en-GB" sz="3200" b="1" dirty="0">
                <a:latin typeface="Montserrat Classic Bold" panose="020B0604020202020204"/>
              </a:rPr>
              <a:t>=</a:t>
            </a:r>
          </a:p>
        </p:txBody>
      </p:sp>
      <p:sp>
        <p:nvSpPr>
          <p:cNvPr id="12" name="TextBox 11">
            <a:extLst>
              <a:ext uri="{FF2B5EF4-FFF2-40B4-BE49-F238E27FC236}">
                <a16:creationId xmlns:a16="http://schemas.microsoft.com/office/drawing/2014/main" id="{5715D822-EC64-D3EF-7EC5-F8B3D39579E3}"/>
              </a:ext>
            </a:extLst>
          </p:cNvPr>
          <p:cNvSpPr txBox="1"/>
          <p:nvPr/>
        </p:nvSpPr>
        <p:spPr>
          <a:xfrm>
            <a:off x="8855075" y="5422769"/>
            <a:ext cx="1385454" cy="584775"/>
          </a:xfrm>
          <a:prstGeom prst="rect">
            <a:avLst/>
          </a:prstGeom>
          <a:noFill/>
        </p:spPr>
        <p:txBody>
          <a:bodyPr wrap="square" rtlCol="0">
            <a:spAutoFit/>
          </a:bodyPr>
          <a:lstStyle/>
          <a:p>
            <a:r>
              <a:rPr lang="en-GB" sz="3200" b="1" dirty="0">
                <a:latin typeface="Montserrat Classic Bold" panose="020B0604020202020204"/>
              </a:rPr>
              <a:t>=</a:t>
            </a:r>
          </a:p>
        </p:txBody>
      </p:sp>
    </p:spTree>
    <p:extLst>
      <p:ext uri="{BB962C8B-B14F-4D97-AF65-F5344CB8AC3E}">
        <p14:creationId xmlns:p14="http://schemas.microsoft.com/office/powerpoint/2010/main" val="202431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
                                            <p:txEl>
                                              <p:pRg st="3" end="3"/>
                                            </p:txEl>
                                          </p:spTgt>
                                        </p:tgtEl>
                                        <p:attrNameLst>
                                          <p:attrName>style.visibility</p:attrName>
                                        </p:attrNameLst>
                                      </p:cBhvr>
                                      <p:to>
                                        <p:strVal val="visible"/>
                                      </p:to>
                                    </p:set>
                                    <p:animEffect transition="in" filter="fade">
                                      <p:cBhvr>
                                        <p:cTn id="35" dur="500"/>
                                        <p:tgtEl>
                                          <p:spTgt spid="32">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2">
                                            <p:txEl>
                                              <p:pRg st="4" end="4"/>
                                            </p:txEl>
                                          </p:spTgt>
                                        </p:tgtEl>
                                        <p:attrNameLst>
                                          <p:attrName>style.visibility</p:attrName>
                                        </p:attrNameLst>
                                      </p:cBhvr>
                                      <p:to>
                                        <p:strVal val="visible"/>
                                      </p:to>
                                    </p:set>
                                    <p:animEffect transition="in" filter="fade">
                                      <p:cBhvr>
                                        <p:cTn id="40" dur="500"/>
                                        <p:tgtEl>
                                          <p:spTgt spid="32">
                                            <p:txEl>
                                              <p:pRg st="4" end="4"/>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29" grpId="0" animBg="1"/>
      <p:bldP spid="30" grpId="0" animBg="1"/>
      <p:bldP spid="2" grpId="0" animBg="1"/>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9F77A-C213-520C-0F61-20C271916E7A}"/>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9D733C6C-2265-F8EC-930F-0AAF956CE9B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Wave 2">
            <a:extLst>
              <a:ext uri="{FF2B5EF4-FFF2-40B4-BE49-F238E27FC236}">
                <a16:creationId xmlns:a16="http://schemas.microsoft.com/office/drawing/2014/main" id="{76523013-A23A-E36D-33CC-49DCEB7842E9}"/>
              </a:ext>
            </a:extLst>
          </p:cNvPr>
          <p:cNvSpPr/>
          <p:nvPr/>
        </p:nvSpPr>
        <p:spPr>
          <a:xfrm>
            <a:off x="212508" y="2700408"/>
            <a:ext cx="10531692" cy="645352"/>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bg1"/>
                </a:solidFill>
                <a:latin typeface="Montserrat Classic Bold" panose="020B0604020202020204"/>
                <a:ea typeface="Montserrat Classic Bold"/>
                <a:cs typeface="Montserrat Classic Bold"/>
                <a:sym typeface="Montserrat Classic Bold"/>
              </a:rPr>
              <a:t>Discharge (m3/s) = Velocity (m/s) x Cross-sectional area (m2)</a:t>
            </a:r>
            <a:endParaRPr lang="en-GB"/>
          </a:p>
        </p:txBody>
      </p:sp>
      <p:sp>
        <p:nvSpPr>
          <p:cNvPr id="9" name="TextBox 9">
            <a:extLst>
              <a:ext uri="{FF2B5EF4-FFF2-40B4-BE49-F238E27FC236}">
                <a16:creationId xmlns:a16="http://schemas.microsoft.com/office/drawing/2014/main" id="{46F6682C-F094-7396-9E1A-ECAF4D8A70F8}"/>
              </a:ext>
            </a:extLst>
          </p:cNvPr>
          <p:cNvSpPr txBox="1"/>
          <p:nvPr/>
        </p:nvSpPr>
        <p:spPr>
          <a:xfrm>
            <a:off x="185804" y="2432816"/>
            <a:ext cx="11738466" cy="492443"/>
          </a:xfrm>
          <a:prstGeom prst="rect">
            <a:avLst/>
          </a:prstGeom>
        </p:spPr>
        <p:txBody>
          <a:bodyPr wrap="square" lIns="0" tIns="0" rIns="0" bIns="0" rtlCol="0" anchor="t">
            <a:spAutoFit/>
          </a:bodyPr>
          <a:lstStyle/>
          <a:p>
            <a:pPr fontAlgn="base"/>
            <a:endParaRPr lang="en-GB" sz="3200" b="1">
              <a:solidFill>
                <a:srgbClr val="141414"/>
              </a:solidFill>
              <a:latin typeface="Montserrat Classic Bold" panose="020B0604020202020204"/>
            </a:endParaRPr>
          </a:p>
        </p:txBody>
      </p:sp>
      <p:grpSp>
        <p:nvGrpSpPr>
          <p:cNvPr id="14" name="Group 4">
            <a:extLst>
              <a:ext uri="{FF2B5EF4-FFF2-40B4-BE49-F238E27FC236}">
                <a16:creationId xmlns:a16="http://schemas.microsoft.com/office/drawing/2014/main" id="{A14E85BF-384F-E8D3-AACD-C776ED22485E}"/>
              </a:ext>
            </a:extLst>
          </p:cNvPr>
          <p:cNvGrpSpPr/>
          <p:nvPr/>
        </p:nvGrpSpPr>
        <p:grpSpPr>
          <a:xfrm>
            <a:off x="0" y="-28477"/>
            <a:ext cx="12209088" cy="1292789"/>
            <a:chOff x="0" y="-142875"/>
            <a:chExt cx="4816593" cy="637250"/>
          </a:xfrm>
        </p:grpSpPr>
        <p:sp>
          <p:nvSpPr>
            <p:cNvPr id="15" name="Freeform 5">
              <a:extLst>
                <a:ext uri="{FF2B5EF4-FFF2-40B4-BE49-F238E27FC236}">
                  <a16:creationId xmlns:a16="http://schemas.microsoft.com/office/drawing/2014/main" id="{B3DAD3B5-5C9C-5B73-CBC3-38362059CCC2}"/>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20" name="TextBox 6">
              <a:extLst>
                <a:ext uri="{FF2B5EF4-FFF2-40B4-BE49-F238E27FC236}">
                  <a16:creationId xmlns:a16="http://schemas.microsoft.com/office/drawing/2014/main" id="{FE90911F-33D6-CBF8-FE1A-ABF57A3D926D}"/>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23" name="Title 1">
            <a:extLst>
              <a:ext uri="{FF2B5EF4-FFF2-40B4-BE49-F238E27FC236}">
                <a16:creationId xmlns:a16="http://schemas.microsoft.com/office/drawing/2014/main" id="{6E63CE60-AA8E-215D-30D3-C8625031CE27}"/>
              </a:ext>
            </a:extLst>
          </p:cNvPr>
          <p:cNvSpPr>
            <a:spLocks noGrp="1"/>
          </p:cNvSpPr>
          <p:nvPr>
            <p:ph type="ctrTitle"/>
          </p:nvPr>
        </p:nvSpPr>
        <p:spPr>
          <a:xfrm>
            <a:off x="-80471" y="531767"/>
            <a:ext cx="12352943" cy="655438"/>
          </a:xfrm>
        </p:spPr>
        <p:txBody>
          <a:bodyPr>
            <a:noAutofit/>
          </a:bodyPr>
          <a:lstStyle/>
          <a:p>
            <a:r>
              <a:rPr lang="en-GB" sz="5400" b="1">
                <a:solidFill>
                  <a:schemeClr val="bg1"/>
                </a:solidFill>
                <a:latin typeface="Montserrat Classic Bold"/>
              </a:rPr>
              <a:t>Long &amp; Cross Profiles</a:t>
            </a:r>
          </a:p>
        </p:txBody>
      </p:sp>
      <p:pic>
        <p:nvPicPr>
          <p:cNvPr id="24" name="Picture 23" descr="A river with trees and rocks&#10;&#10;Description automatically generated">
            <a:extLst>
              <a:ext uri="{FF2B5EF4-FFF2-40B4-BE49-F238E27FC236}">
                <a16:creationId xmlns:a16="http://schemas.microsoft.com/office/drawing/2014/main" id="{041AEB41-2E62-996B-8195-61634BAAD78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25" name="TextBox 9">
            <a:extLst>
              <a:ext uri="{FF2B5EF4-FFF2-40B4-BE49-F238E27FC236}">
                <a16:creationId xmlns:a16="http://schemas.microsoft.com/office/drawing/2014/main" id="{0260A4F2-D3A6-673D-496B-11B6E0BDF5E1}"/>
              </a:ext>
            </a:extLst>
          </p:cNvPr>
          <p:cNvSpPr txBox="1"/>
          <p:nvPr/>
        </p:nvSpPr>
        <p:spPr>
          <a:xfrm>
            <a:off x="212508" y="1089094"/>
            <a:ext cx="11688979" cy="993477"/>
          </a:xfrm>
          <a:prstGeom prst="rect">
            <a:avLst/>
          </a:prstGeom>
        </p:spPr>
        <p:txBody>
          <a:bodyPr wrap="square" lIns="0" tIns="0" rIns="0" bIns="0" rtlCol="0" anchor="t">
            <a:spAutoFit/>
          </a:bodyPr>
          <a:lstStyle/>
          <a:p>
            <a:pPr>
              <a:lnSpc>
                <a:spcPct val="150000"/>
              </a:lnSpc>
              <a:spcBef>
                <a:spcPct val="0"/>
              </a:spcBef>
            </a:pPr>
            <a:r>
              <a:rPr lang="en-GB" sz="4800" b="1">
                <a:solidFill>
                  <a:srgbClr val="000000"/>
                </a:solidFill>
                <a:latin typeface="Montserrat Classic Bold" panose="020B0604020202020204"/>
                <a:ea typeface="Montserrat Classic Bold" panose="020B0604020202020204"/>
                <a:cs typeface="Montserrat Classic Bold" panose="020B0604020202020204"/>
                <a:sym typeface="Montserrat Classic Bold"/>
              </a:rPr>
              <a:t>River Discharge(m</a:t>
            </a:r>
            <a:r>
              <a:rPr lang="en-GB" sz="4800" b="1" baseline="30000">
                <a:solidFill>
                  <a:srgbClr val="000000"/>
                </a:solidFill>
                <a:latin typeface="Montserrat Classic Bold" panose="020B0604020202020204"/>
                <a:ea typeface="Montserrat Classic Bold" panose="020B0604020202020204"/>
                <a:cs typeface="Montserrat Classic Bold" panose="020B0604020202020204"/>
                <a:sym typeface="Montserrat Classic Bold"/>
              </a:rPr>
              <a:t>3</a:t>
            </a:r>
            <a:r>
              <a:rPr lang="en-GB" sz="4800" b="1">
                <a:solidFill>
                  <a:srgbClr val="000000"/>
                </a:solidFill>
                <a:latin typeface="Montserrat Classic Bold" panose="020B0604020202020204"/>
                <a:ea typeface="Montserrat Classic Bold" panose="020B0604020202020204"/>
                <a:cs typeface="Montserrat Classic Bold" panose="020B0604020202020204"/>
                <a:sym typeface="Montserrat Classic Bold"/>
              </a:rPr>
              <a:t>/s):</a:t>
            </a:r>
          </a:p>
        </p:txBody>
      </p:sp>
      <p:sp>
        <p:nvSpPr>
          <p:cNvPr id="7" name="TextBox 6">
            <a:extLst>
              <a:ext uri="{FF2B5EF4-FFF2-40B4-BE49-F238E27FC236}">
                <a16:creationId xmlns:a16="http://schemas.microsoft.com/office/drawing/2014/main" id="{3CBC2ED2-D5C3-2C5F-2FDB-CCFE07F107CE}"/>
              </a:ext>
            </a:extLst>
          </p:cNvPr>
          <p:cNvSpPr txBox="1"/>
          <p:nvPr/>
        </p:nvSpPr>
        <p:spPr>
          <a:xfrm>
            <a:off x="212510" y="2116216"/>
            <a:ext cx="11979490" cy="984885"/>
          </a:xfrm>
          <a:prstGeom prst="rect">
            <a:avLst/>
          </a:prstGeom>
        </p:spPr>
        <p:txBody>
          <a:bodyPr wrap="square" lIns="0" tIns="0" rIns="0" bIns="0" rtlCol="0" anchor="t">
            <a:spAutoFit/>
          </a:bodyPr>
          <a:lstStyle/>
          <a:p>
            <a:pPr fontAlgn="base"/>
            <a:r>
              <a:rPr lang="en-GB" sz="3200" b="1">
                <a:solidFill>
                  <a:srgbClr val="141414"/>
                </a:solidFill>
                <a:latin typeface="Montserrat Classic Bold" panose="020B0604020202020204"/>
              </a:rPr>
              <a:t>The discharge of a river is </a:t>
            </a:r>
            <a:r>
              <a:rPr lang="en-GB" sz="3200" b="1" i="1">
                <a:solidFill>
                  <a:srgbClr val="141414"/>
                </a:solidFill>
                <a:latin typeface="Montserrat Classic Bold" panose="020B0604020202020204"/>
              </a:rPr>
              <a:t>calculated</a:t>
            </a:r>
            <a:r>
              <a:rPr lang="en-GB" sz="3200" b="1">
                <a:solidFill>
                  <a:srgbClr val="141414"/>
                </a:solidFill>
                <a:latin typeface="Montserrat Classic Bold" panose="020B0604020202020204"/>
              </a:rPr>
              <a:t> rather than measured. </a:t>
            </a:r>
          </a:p>
          <a:p>
            <a:pPr fontAlgn="base"/>
            <a:endParaRPr lang="en-GB" sz="3200" b="1">
              <a:solidFill>
                <a:srgbClr val="141414"/>
              </a:solidFill>
              <a:latin typeface="Montserrat Classic Bold" panose="020B0604020202020204"/>
            </a:endParaRPr>
          </a:p>
        </p:txBody>
      </p:sp>
      <p:sp>
        <p:nvSpPr>
          <p:cNvPr id="11" name="Wave 3">
            <a:extLst>
              <a:ext uri="{FF2B5EF4-FFF2-40B4-BE49-F238E27FC236}">
                <a16:creationId xmlns:a16="http://schemas.microsoft.com/office/drawing/2014/main" id="{CD5DE874-D19E-192C-B5C7-D7A9F8F451B9}"/>
              </a:ext>
            </a:extLst>
          </p:cNvPr>
          <p:cNvSpPr/>
          <p:nvPr/>
        </p:nvSpPr>
        <p:spPr>
          <a:xfrm>
            <a:off x="212508" y="3508846"/>
            <a:ext cx="11711762" cy="725631"/>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endParaRPr lang="en-US" sz="4400" b="1">
              <a:solidFill>
                <a:schemeClr val="bg1"/>
              </a:solidFill>
              <a:latin typeface="Montserrat Classic Bold"/>
              <a:ea typeface="Montserrat Classic Bold"/>
              <a:cs typeface="Montserrat Classic Bold"/>
              <a:sym typeface="Montserrat Classic Bold"/>
            </a:endParaRPr>
          </a:p>
        </p:txBody>
      </p:sp>
      <p:sp>
        <p:nvSpPr>
          <p:cNvPr id="13" name="TextBox 12">
            <a:extLst>
              <a:ext uri="{FF2B5EF4-FFF2-40B4-BE49-F238E27FC236}">
                <a16:creationId xmlns:a16="http://schemas.microsoft.com/office/drawing/2014/main" id="{8AC128D5-3F7F-4E8F-0C0C-3700DB0E9531}"/>
              </a:ext>
            </a:extLst>
          </p:cNvPr>
          <p:cNvSpPr txBox="1"/>
          <p:nvPr/>
        </p:nvSpPr>
        <p:spPr>
          <a:xfrm>
            <a:off x="328724" y="3584814"/>
            <a:ext cx="3693207" cy="584775"/>
          </a:xfrm>
          <a:prstGeom prst="rect">
            <a:avLst/>
          </a:prstGeom>
          <a:solidFill>
            <a:schemeClr val="bg1"/>
          </a:solidFill>
          <a:ln w="38100">
            <a:solidFill>
              <a:srgbClr val="92D050"/>
            </a:solidFill>
          </a:ln>
        </p:spPr>
        <p:txBody>
          <a:bodyPr wrap="square" rtlCol="0">
            <a:spAutoFit/>
          </a:bodyPr>
          <a:lstStyle/>
          <a:p>
            <a:r>
              <a:rPr lang="en-GB" sz="3200" b="1">
                <a:solidFill>
                  <a:srgbClr val="141414"/>
                </a:solidFill>
                <a:latin typeface="Montserrat Classic Bold" panose="020B0604020202020204"/>
              </a:rPr>
              <a:t>Velocity = 0.29m/s</a:t>
            </a:r>
            <a:endParaRPr lang="en-GB" b="1">
              <a:latin typeface="Montserrat Classic Bold" panose="020B0604020202020204"/>
            </a:endParaRPr>
          </a:p>
        </p:txBody>
      </p:sp>
      <p:sp>
        <p:nvSpPr>
          <p:cNvPr id="16" name="TextBox 15">
            <a:extLst>
              <a:ext uri="{FF2B5EF4-FFF2-40B4-BE49-F238E27FC236}">
                <a16:creationId xmlns:a16="http://schemas.microsoft.com/office/drawing/2014/main" id="{9157FFC4-0171-342E-1B48-E743A7BB42EA}"/>
              </a:ext>
            </a:extLst>
          </p:cNvPr>
          <p:cNvSpPr txBox="1"/>
          <p:nvPr/>
        </p:nvSpPr>
        <p:spPr>
          <a:xfrm>
            <a:off x="4565348" y="3579273"/>
            <a:ext cx="2697977" cy="584775"/>
          </a:xfrm>
          <a:prstGeom prst="rect">
            <a:avLst/>
          </a:prstGeom>
          <a:solidFill>
            <a:schemeClr val="bg1"/>
          </a:solidFill>
          <a:ln w="38100">
            <a:solidFill>
              <a:srgbClr val="92D050"/>
            </a:solidFill>
          </a:ln>
        </p:spPr>
        <p:txBody>
          <a:bodyPr wrap="square" rtlCol="0">
            <a:spAutoFit/>
          </a:bodyPr>
          <a:lstStyle/>
          <a:p>
            <a:r>
              <a:rPr lang="en-GB" sz="3200" b="1">
                <a:solidFill>
                  <a:srgbClr val="141414"/>
                </a:solidFill>
                <a:latin typeface="Montserrat Classic Bold" panose="020B0604020202020204"/>
              </a:rPr>
              <a:t>CSA = 2.76m   </a:t>
            </a:r>
            <a:endParaRPr lang="en-GB" b="1">
              <a:latin typeface="Montserrat Classic Bold" panose="020B0604020202020204"/>
            </a:endParaRPr>
          </a:p>
        </p:txBody>
      </p:sp>
      <p:sp>
        <p:nvSpPr>
          <p:cNvPr id="17" name="TextBox 16">
            <a:extLst>
              <a:ext uri="{FF2B5EF4-FFF2-40B4-BE49-F238E27FC236}">
                <a16:creationId xmlns:a16="http://schemas.microsoft.com/office/drawing/2014/main" id="{3C79E208-D5D9-C37E-EF5F-E92CB9427B87}"/>
              </a:ext>
            </a:extLst>
          </p:cNvPr>
          <p:cNvSpPr txBox="1"/>
          <p:nvPr/>
        </p:nvSpPr>
        <p:spPr>
          <a:xfrm>
            <a:off x="7765986" y="3579273"/>
            <a:ext cx="4097290" cy="584775"/>
          </a:xfrm>
          <a:prstGeom prst="rect">
            <a:avLst/>
          </a:prstGeom>
          <a:solidFill>
            <a:schemeClr val="bg1"/>
          </a:solidFill>
          <a:ln w="38100">
            <a:solidFill>
              <a:srgbClr val="92D050"/>
            </a:solidFill>
          </a:ln>
        </p:spPr>
        <p:txBody>
          <a:bodyPr wrap="square" rtlCol="0">
            <a:spAutoFit/>
          </a:bodyPr>
          <a:lstStyle/>
          <a:p>
            <a:r>
              <a:rPr lang="en-GB" sz="3200" b="1">
                <a:solidFill>
                  <a:srgbClr val="141414"/>
                </a:solidFill>
                <a:latin typeface="Montserrat Classic Bold" panose="020B0604020202020204"/>
              </a:rPr>
              <a:t>Discharge = 0.8m</a:t>
            </a:r>
            <a:r>
              <a:rPr lang="en-GB" sz="3200" b="1" baseline="30000">
                <a:solidFill>
                  <a:srgbClr val="141414"/>
                </a:solidFill>
                <a:latin typeface="Montserrat Classic Bold" panose="020B0604020202020204"/>
              </a:rPr>
              <a:t>3</a:t>
            </a:r>
            <a:r>
              <a:rPr lang="en-GB" sz="3200" b="1">
                <a:solidFill>
                  <a:srgbClr val="141414"/>
                </a:solidFill>
                <a:latin typeface="Montserrat Classic Bold" panose="020B0604020202020204"/>
              </a:rPr>
              <a:t>/s</a:t>
            </a:r>
            <a:endParaRPr lang="en-GB" b="1">
              <a:latin typeface="Montserrat Classic Bold" panose="020B0604020202020204"/>
            </a:endParaRPr>
          </a:p>
        </p:txBody>
      </p:sp>
      <p:sp>
        <p:nvSpPr>
          <p:cNvPr id="19" name="TextBox 18">
            <a:extLst>
              <a:ext uri="{FF2B5EF4-FFF2-40B4-BE49-F238E27FC236}">
                <a16:creationId xmlns:a16="http://schemas.microsoft.com/office/drawing/2014/main" id="{5DB64419-DF45-E556-326E-8B0FEF2D2110}"/>
              </a:ext>
            </a:extLst>
          </p:cNvPr>
          <p:cNvSpPr txBox="1"/>
          <p:nvPr/>
        </p:nvSpPr>
        <p:spPr>
          <a:xfrm>
            <a:off x="4062687" y="3579273"/>
            <a:ext cx="562105" cy="584775"/>
          </a:xfrm>
          <a:prstGeom prst="rect">
            <a:avLst/>
          </a:prstGeom>
          <a:noFill/>
        </p:spPr>
        <p:txBody>
          <a:bodyPr wrap="square">
            <a:spAutoFit/>
          </a:bodyPr>
          <a:lstStyle/>
          <a:p>
            <a:r>
              <a:rPr lang="en-GB" sz="3200" b="1">
                <a:solidFill>
                  <a:schemeClr val="bg1"/>
                </a:solidFill>
                <a:latin typeface="Montserrat Classic Bold" panose="020B0604020202020204"/>
                <a:ea typeface="Montserrat Classic Bold"/>
                <a:cs typeface="Montserrat Classic Bold"/>
                <a:sym typeface="Montserrat Classic Bold"/>
              </a:rPr>
              <a:t>x</a:t>
            </a:r>
            <a:endParaRPr lang="en-GB"/>
          </a:p>
        </p:txBody>
      </p:sp>
      <p:sp>
        <p:nvSpPr>
          <p:cNvPr id="22" name="TextBox 21">
            <a:extLst>
              <a:ext uri="{FF2B5EF4-FFF2-40B4-BE49-F238E27FC236}">
                <a16:creationId xmlns:a16="http://schemas.microsoft.com/office/drawing/2014/main" id="{E6E2F6C4-56A6-443D-BB36-32D056D48114}"/>
              </a:ext>
            </a:extLst>
          </p:cNvPr>
          <p:cNvSpPr txBox="1"/>
          <p:nvPr/>
        </p:nvSpPr>
        <p:spPr>
          <a:xfrm>
            <a:off x="7317403" y="3607750"/>
            <a:ext cx="562105" cy="584775"/>
          </a:xfrm>
          <a:prstGeom prst="rect">
            <a:avLst/>
          </a:prstGeom>
          <a:noFill/>
        </p:spPr>
        <p:txBody>
          <a:bodyPr wrap="square">
            <a:spAutoFit/>
          </a:bodyPr>
          <a:lstStyle/>
          <a:p>
            <a:r>
              <a:rPr lang="en-GB" sz="3200" b="1">
                <a:solidFill>
                  <a:schemeClr val="bg1"/>
                </a:solidFill>
                <a:latin typeface="Montserrat Classic Bold" panose="020B0604020202020204"/>
                <a:ea typeface="Montserrat Classic Bold"/>
                <a:cs typeface="Montserrat Classic Bold"/>
                <a:sym typeface="Montserrat Classic Bold"/>
              </a:rPr>
              <a:t>=</a:t>
            </a:r>
            <a:endParaRPr lang="en-GB"/>
          </a:p>
        </p:txBody>
      </p:sp>
      <p:sp>
        <p:nvSpPr>
          <p:cNvPr id="2" name="TextBox 1">
            <a:extLst>
              <a:ext uri="{FF2B5EF4-FFF2-40B4-BE49-F238E27FC236}">
                <a16:creationId xmlns:a16="http://schemas.microsoft.com/office/drawing/2014/main" id="{8FE56C61-989D-9EFA-0D79-34F27E04315B}"/>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C67</a:t>
            </a:r>
          </a:p>
        </p:txBody>
      </p:sp>
    </p:spTree>
    <p:extLst>
      <p:ext uri="{BB962C8B-B14F-4D97-AF65-F5344CB8AC3E}">
        <p14:creationId xmlns:p14="http://schemas.microsoft.com/office/powerpoint/2010/main" val="254604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BA58D-B874-AB2A-71CE-AFB263F45554}"/>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573956EF-1B9F-D4B1-D192-A85CC996BFC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 name="Group 4">
            <a:extLst>
              <a:ext uri="{FF2B5EF4-FFF2-40B4-BE49-F238E27FC236}">
                <a16:creationId xmlns:a16="http://schemas.microsoft.com/office/drawing/2014/main" id="{9C62F7CB-F00B-0B1B-CBEE-74282A6459F0}"/>
              </a:ext>
            </a:extLst>
          </p:cNvPr>
          <p:cNvGrpSpPr/>
          <p:nvPr/>
        </p:nvGrpSpPr>
        <p:grpSpPr>
          <a:xfrm>
            <a:off x="0" y="-28477"/>
            <a:ext cx="12209088" cy="1292789"/>
            <a:chOff x="0" y="-142875"/>
            <a:chExt cx="4816593" cy="637250"/>
          </a:xfrm>
        </p:grpSpPr>
        <p:sp>
          <p:nvSpPr>
            <p:cNvPr id="13" name="Freeform 5">
              <a:extLst>
                <a:ext uri="{FF2B5EF4-FFF2-40B4-BE49-F238E27FC236}">
                  <a16:creationId xmlns:a16="http://schemas.microsoft.com/office/drawing/2014/main" id="{3A69D842-4405-717A-E1A0-FD227DE2C264}"/>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14" name="TextBox 6">
              <a:extLst>
                <a:ext uri="{FF2B5EF4-FFF2-40B4-BE49-F238E27FC236}">
                  <a16:creationId xmlns:a16="http://schemas.microsoft.com/office/drawing/2014/main" id="{4AD577B2-0AC9-047D-CA01-694062CED994}"/>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15" name="Title 1">
            <a:extLst>
              <a:ext uri="{FF2B5EF4-FFF2-40B4-BE49-F238E27FC236}">
                <a16:creationId xmlns:a16="http://schemas.microsoft.com/office/drawing/2014/main" id="{D9DEEDC3-D0C6-C8CC-6930-83AD77966529}"/>
              </a:ext>
            </a:extLst>
          </p:cNvPr>
          <p:cNvSpPr>
            <a:spLocks noGrp="1"/>
          </p:cNvSpPr>
          <p:nvPr>
            <p:ph type="ctrTitle"/>
          </p:nvPr>
        </p:nvSpPr>
        <p:spPr>
          <a:xfrm>
            <a:off x="-80471" y="531767"/>
            <a:ext cx="12352943" cy="655438"/>
          </a:xfrm>
        </p:spPr>
        <p:txBody>
          <a:bodyPr>
            <a:noAutofit/>
          </a:bodyPr>
          <a:lstStyle/>
          <a:p>
            <a:r>
              <a:rPr lang="en-GB" sz="5400" b="1">
                <a:solidFill>
                  <a:schemeClr val="bg1"/>
                </a:solidFill>
                <a:latin typeface="Montserrat Classic Bold"/>
              </a:rPr>
              <a:t>Long &amp; Cross Profiles</a:t>
            </a:r>
          </a:p>
        </p:txBody>
      </p:sp>
      <p:pic>
        <p:nvPicPr>
          <p:cNvPr id="16" name="Picture 15" descr="A river with trees and rocks&#10;&#10;Description automatically generated">
            <a:extLst>
              <a:ext uri="{FF2B5EF4-FFF2-40B4-BE49-F238E27FC236}">
                <a16:creationId xmlns:a16="http://schemas.microsoft.com/office/drawing/2014/main" id="{C03FEA0C-E14B-1D8A-1146-535E8D5A6A4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17" name="TextBox 9">
            <a:extLst>
              <a:ext uri="{FF2B5EF4-FFF2-40B4-BE49-F238E27FC236}">
                <a16:creationId xmlns:a16="http://schemas.microsoft.com/office/drawing/2014/main" id="{B3A193FC-A161-9BAD-9E94-A77DEE832A6F}"/>
              </a:ext>
            </a:extLst>
          </p:cNvPr>
          <p:cNvSpPr txBox="1"/>
          <p:nvPr/>
        </p:nvSpPr>
        <p:spPr>
          <a:xfrm>
            <a:off x="212508" y="1089094"/>
            <a:ext cx="11688979" cy="993477"/>
          </a:xfrm>
          <a:prstGeom prst="rect">
            <a:avLst/>
          </a:prstGeom>
        </p:spPr>
        <p:txBody>
          <a:bodyPr wrap="square" lIns="0" tIns="0" rIns="0" bIns="0" rtlCol="0" anchor="t">
            <a:spAutoFit/>
          </a:bodyPr>
          <a:lstStyle/>
          <a:p>
            <a:pPr>
              <a:lnSpc>
                <a:spcPct val="150000"/>
              </a:lnSpc>
              <a:spcBef>
                <a:spcPct val="0"/>
              </a:spcBef>
            </a:pPr>
            <a:r>
              <a:rPr lang="en-US" sz="4800" b="1">
                <a:solidFill>
                  <a:srgbClr val="000000"/>
                </a:solidFill>
                <a:latin typeface="Montserrat Classic Bold"/>
                <a:ea typeface="Montserrat Classic Bold"/>
                <a:cs typeface="Montserrat Classic Bold"/>
                <a:sym typeface="Montserrat Classic Bold"/>
              </a:rPr>
              <a:t>Practice questions / Homework:</a:t>
            </a:r>
          </a:p>
        </p:txBody>
      </p:sp>
      <p:sp>
        <p:nvSpPr>
          <p:cNvPr id="2" name="TextBox 1">
            <a:extLst>
              <a:ext uri="{FF2B5EF4-FFF2-40B4-BE49-F238E27FC236}">
                <a16:creationId xmlns:a16="http://schemas.microsoft.com/office/drawing/2014/main" id="{A65170F1-263C-CF69-8CCE-513C9D3141BC}"/>
              </a:ext>
            </a:extLst>
          </p:cNvPr>
          <p:cNvSpPr txBox="1"/>
          <p:nvPr/>
        </p:nvSpPr>
        <p:spPr>
          <a:xfrm>
            <a:off x="212510" y="2116216"/>
            <a:ext cx="11391948" cy="3447098"/>
          </a:xfrm>
          <a:prstGeom prst="rect">
            <a:avLst/>
          </a:prstGeom>
        </p:spPr>
        <p:txBody>
          <a:bodyPr wrap="square" lIns="0" tIns="0" rIns="0" bIns="0" rtlCol="0" anchor="t">
            <a:spAutoFit/>
          </a:bodyPr>
          <a:lstStyle/>
          <a:p>
            <a:pPr marL="457200" indent="-457200" fontAlgn="base">
              <a:buFont typeface="+mj-lt"/>
              <a:buAutoNum type="arabicPeriod"/>
            </a:pPr>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Describe the shape of a river’s cross profile in the upper course. (1 mark)</a:t>
            </a:r>
          </a:p>
          <a:p>
            <a:pPr marL="457200" indent="-457200" fontAlgn="base">
              <a:buFont typeface="+mj-lt"/>
              <a:buAutoNum type="arabicPeriod"/>
            </a:pPr>
            <a:endPar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endParaRPr>
          </a:p>
          <a:p>
            <a:pPr marL="457200" indent="-457200" fontAlgn="base">
              <a:buFont typeface="+mj-lt"/>
              <a:buAutoNum type="arabicPeriod"/>
            </a:pPr>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Describe how the long profile changes from source to mouth. (1 mark)</a:t>
            </a:r>
            <a:endParaRPr lang="en-GB" sz="3200" b="1" dirty="0">
              <a:solidFill>
                <a:srgbClr val="141414"/>
              </a:solidFill>
              <a:latin typeface="Montserrat Classic Bold" panose="020B0604020202020204"/>
              <a:ea typeface="Montserrat Classic Bold" panose="020B0604020202020204"/>
              <a:cs typeface="Montserrat Classic Bold" panose="020B0604020202020204"/>
            </a:endParaRPr>
          </a:p>
          <a:p>
            <a:pPr marL="457200" indent="-457200" fontAlgn="base">
              <a:buFont typeface="+mj-lt"/>
              <a:buAutoNum type="arabicPeriod"/>
            </a:pPr>
            <a:endParaRPr lang="en-GB" sz="3200" b="1" dirty="0">
              <a:solidFill>
                <a:srgbClr val="141414"/>
              </a:solidFill>
              <a:latin typeface="Montserrat Classic Bold" panose="020B0604020202020204"/>
              <a:ea typeface="Montserrat Classic Bold" panose="020B0604020202020204"/>
              <a:cs typeface="Montserrat Classic Bold" panose="020B0604020202020204"/>
            </a:endParaRPr>
          </a:p>
          <a:p>
            <a:pPr fontAlgn="base"/>
            <a:endPar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endParaRPr>
          </a:p>
        </p:txBody>
      </p:sp>
      <p:sp>
        <p:nvSpPr>
          <p:cNvPr id="3" name="TextBox 2">
            <a:extLst>
              <a:ext uri="{FF2B5EF4-FFF2-40B4-BE49-F238E27FC236}">
                <a16:creationId xmlns:a16="http://schemas.microsoft.com/office/drawing/2014/main" id="{D2F53D28-BF9F-063F-F8C4-872C8760D9BE}"/>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C67</a:t>
            </a:r>
          </a:p>
        </p:txBody>
      </p:sp>
    </p:spTree>
    <p:extLst>
      <p:ext uri="{BB962C8B-B14F-4D97-AF65-F5344CB8AC3E}">
        <p14:creationId xmlns:p14="http://schemas.microsoft.com/office/powerpoint/2010/main" val="268582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F44DC-5A03-7390-D0B2-8723A14D3F17}"/>
            </a:ext>
          </a:extLst>
        </p:cNvPr>
        <p:cNvGrpSpPr/>
        <p:nvPr/>
      </p:nvGrpSpPr>
      <p:grpSpPr>
        <a:xfrm>
          <a:off x="0" y="0"/>
          <a:ext cx="0" cy="0"/>
          <a:chOff x="0" y="0"/>
          <a:chExt cx="0" cy="0"/>
        </a:xfrm>
      </p:grpSpPr>
      <p:pic>
        <p:nvPicPr>
          <p:cNvPr id="28" name="Picture 27" descr="A white and blue swirl&#10;&#10;Description automatically generated">
            <a:extLst>
              <a:ext uri="{FF2B5EF4-FFF2-40B4-BE49-F238E27FC236}">
                <a16:creationId xmlns:a16="http://schemas.microsoft.com/office/drawing/2014/main" id="{95554657-21EE-58FD-2EC3-2E303677A43D}"/>
              </a:ext>
            </a:extLst>
          </p:cNvPr>
          <p:cNvPicPr/>
          <p:nvPr/>
        </p:nvPicPr>
        <p:blipFill>
          <a:blip r:embed="rId2">
            <a:extLst>
              <a:ext uri="{28A0092B-C50C-407E-A947-70E740481C1C}">
                <a14:useLocalDpi xmlns:a14="http://schemas.microsoft.com/office/drawing/2010/main" val="0"/>
              </a:ext>
            </a:extLst>
          </a:blip>
          <a:stretch>
            <a:fillRect/>
          </a:stretch>
        </p:blipFill>
        <p:spPr>
          <a:xfrm>
            <a:off x="17085" y="0"/>
            <a:ext cx="12192000" cy="6858000"/>
          </a:xfrm>
          <a:prstGeom prst="rect">
            <a:avLst/>
          </a:prstGeom>
        </p:spPr>
      </p:pic>
      <p:pic>
        <p:nvPicPr>
          <p:cNvPr id="36" name="Picture 35" descr="A drawing of a river&#10;&#10;AI-generated content may be incorrect.">
            <a:extLst>
              <a:ext uri="{FF2B5EF4-FFF2-40B4-BE49-F238E27FC236}">
                <a16:creationId xmlns:a16="http://schemas.microsoft.com/office/drawing/2014/main" id="{B007DB88-0B16-4B81-548F-5428D5CF6BEC}"/>
              </a:ext>
            </a:extLst>
          </p:cNvPr>
          <p:cNvPicPr>
            <a:picLocks noChangeAspect="1"/>
          </p:cNvPicPr>
          <p:nvPr/>
        </p:nvPicPr>
        <p:blipFill>
          <a:blip r:embed="rId3">
            <a:extLst>
              <a:ext uri="{28A0092B-C50C-407E-A947-70E740481C1C}">
                <a14:useLocalDpi xmlns:a14="http://schemas.microsoft.com/office/drawing/2010/main" val="0"/>
              </a:ext>
            </a:extLst>
          </a:blip>
          <a:srcRect l="24502" t="27234" r="1077" b="11307"/>
          <a:stretch>
            <a:fillRect/>
          </a:stretch>
        </p:blipFill>
        <p:spPr>
          <a:xfrm>
            <a:off x="2844401" y="2653191"/>
            <a:ext cx="6659303" cy="3613483"/>
          </a:xfrm>
          <a:prstGeom prst="rect">
            <a:avLst/>
          </a:prstGeom>
        </p:spPr>
      </p:pic>
      <p:sp>
        <p:nvSpPr>
          <p:cNvPr id="10" name="TextBox 9">
            <a:extLst>
              <a:ext uri="{FF2B5EF4-FFF2-40B4-BE49-F238E27FC236}">
                <a16:creationId xmlns:a16="http://schemas.microsoft.com/office/drawing/2014/main" id="{70CF8166-8DCD-E449-4C09-5D982020994E}"/>
              </a:ext>
            </a:extLst>
          </p:cNvPr>
          <p:cNvSpPr txBox="1"/>
          <p:nvPr/>
        </p:nvSpPr>
        <p:spPr>
          <a:xfrm>
            <a:off x="832276" y="3270281"/>
            <a:ext cx="2205291" cy="568818"/>
          </a:xfrm>
          <a:prstGeom prst="rect">
            <a:avLst/>
          </a:prstGeom>
          <a:solidFill>
            <a:srgbClr val="FF4B4B"/>
          </a:solidFill>
        </p:spPr>
        <p:txBody>
          <a:bodyPr wrap="square" rtlCol="0">
            <a:spAutoFit/>
          </a:bodyPr>
          <a:lstStyle/>
          <a:p>
            <a:r>
              <a:rPr lang="en-GB" sz="3200" dirty="0"/>
              <a:t>Watershed</a:t>
            </a:r>
            <a:endParaRPr lang="en-GB" dirty="0"/>
          </a:p>
        </p:txBody>
      </p:sp>
      <p:sp>
        <p:nvSpPr>
          <p:cNvPr id="17" name="TextBox 16">
            <a:extLst>
              <a:ext uri="{FF2B5EF4-FFF2-40B4-BE49-F238E27FC236}">
                <a16:creationId xmlns:a16="http://schemas.microsoft.com/office/drawing/2014/main" id="{2122E28F-6291-985C-72FD-CF4A957A3340}"/>
              </a:ext>
            </a:extLst>
          </p:cNvPr>
          <p:cNvSpPr txBox="1"/>
          <p:nvPr/>
        </p:nvSpPr>
        <p:spPr>
          <a:xfrm>
            <a:off x="2009996" y="2156845"/>
            <a:ext cx="1480648" cy="568818"/>
          </a:xfrm>
          <a:prstGeom prst="rect">
            <a:avLst/>
          </a:prstGeom>
          <a:solidFill>
            <a:schemeClr val="accent6">
              <a:lumMod val="60000"/>
              <a:lumOff val="40000"/>
            </a:schemeClr>
          </a:solidFill>
        </p:spPr>
        <p:txBody>
          <a:bodyPr wrap="square" rtlCol="0">
            <a:spAutoFit/>
          </a:bodyPr>
          <a:lstStyle/>
          <a:p>
            <a:r>
              <a:rPr lang="en-GB" sz="3200"/>
              <a:t>Source</a:t>
            </a:r>
            <a:endParaRPr lang="en-GB"/>
          </a:p>
        </p:txBody>
      </p:sp>
      <p:sp>
        <p:nvSpPr>
          <p:cNvPr id="2" name="TextBox 1">
            <a:extLst>
              <a:ext uri="{FF2B5EF4-FFF2-40B4-BE49-F238E27FC236}">
                <a16:creationId xmlns:a16="http://schemas.microsoft.com/office/drawing/2014/main" id="{E963BD32-B1AE-4EB1-99C3-6429AB304355}"/>
              </a:ext>
            </a:extLst>
          </p:cNvPr>
          <p:cNvSpPr txBox="1"/>
          <p:nvPr/>
        </p:nvSpPr>
        <p:spPr>
          <a:xfrm>
            <a:off x="7508535" y="3157865"/>
            <a:ext cx="2267834" cy="568818"/>
          </a:xfrm>
          <a:prstGeom prst="rect">
            <a:avLst/>
          </a:prstGeom>
          <a:solidFill>
            <a:schemeClr val="accent5">
              <a:lumMod val="60000"/>
              <a:lumOff val="40000"/>
            </a:schemeClr>
          </a:solidFill>
          <a:ln>
            <a:noFill/>
          </a:ln>
        </p:spPr>
        <p:txBody>
          <a:bodyPr wrap="square" rtlCol="0">
            <a:spAutoFit/>
          </a:bodyPr>
          <a:lstStyle/>
          <a:p>
            <a:r>
              <a:rPr lang="en-GB" sz="3200">
                <a:solidFill>
                  <a:schemeClr val="bg1"/>
                </a:solidFill>
              </a:rPr>
              <a:t>Confluence</a:t>
            </a:r>
          </a:p>
        </p:txBody>
      </p:sp>
      <p:sp>
        <p:nvSpPr>
          <p:cNvPr id="26" name="TextBox 25">
            <a:extLst>
              <a:ext uri="{FF2B5EF4-FFF2-40B4-BE49-F238E27FC236}">
                <a16:creationId xmlns:a16="http://schemas.microsoft.com/office/drawing/2014/main" id="{623EA054-5E27-CB89-EBE0-FA7CCF0F3F3A}"/>
              </a:ext>
            </a:extLst>
          </p:cNvPr>
          <p:cNvSpPr txBox="1"/>
          <p:nvPr/>
        </p:nvSpPr>
        <p:spPr>
          <a:xfrm>
            <a:off x="5639056" y="2332134"/>
            <a:ext cx="1716238" cy="568818"/>
          </a:xfrm>
          <a:prstGeom prst="rect">
            <a:avLst/>
          </a:prstGeom>
          <a:solidFill>
            <a:srgbClr val="003399"/>
          </a:solidFill>
        </p:spPr>
        <p:txBody>
          <a:bodyPr wrap="square" rtlCol="0">
            <a:spAutoFit/>
          </a:bodyPr>
          <a:lstStyle/>
          <a:p>
            <a:r>
              <a:rPr lang="en-GB" sz="3200">
                <a:solidFill>
                  <a:schemeClr val="bg1"/>
                </a:solidFill>
              </a:rPr>
              <a:t>Channel</a:t>
            </a:r>
            <a:endParaRPr lang="en-GB">
              <a:solidFill>
                <a:schemeClr val="bg1"/>
              </a:solidFill>
            </a:endParaRPr>
          </a:p>
        </p:txBody>
      </p:sp>
      <p:sp>
        <p:nvSpPr>
          <p:cNvPr id="24" name="TextBox 23">
            <a:extLst>
              <a:ext uri="{FF2B5EF4-FFF2-40B4-BE49-F238E27FC236}">
                <a16:creationId xmlns:a16="http://schemas.microsoft.com/office/drawing/2014/main" id="{08AD1194-537A-BDC4-66E5-B6A1EC02FBEA}"/>
              </a:ext>
            </a:extLst>
          </p:cNvPr>
          <p:cNvSpPr txBox="1"/>
          <p:nvPr/>
        </p:nvSpPr>
        <p:spPr>
          <a:xfrm>
            <a:off x="8489210" y="5648608"/>
            <a:ext cx="1324663" cy="568818"/>
          </a:xfrm>
          <a:prstGeom prst="rect">
            <a:avLst/>
          </a:prstGeom>
          <a:solidFill>
            <a:srgbClr val="A5D9F1"/>
          </a:solidFill>
          <a:ln>
            <a:solidFill>
              <a:srgbClr val="E9F8E4"/>
            </a:solidFill>
          </a:ln>
        </p:spPr>
        <p:txBody>
          <a:bodyPr wrap="square" rtlCol="0">
            <a:spAutoFit/>
          </a:bodyPr>
          <a:lstStyle/>
          <a:p>
            <a:r>
              <a:rPr lang="en-GB" sz="3200"/>
              <a:t>Mouth</a:t>
            </a:r>
            <a:endParaRPr lang="en-GB"/>
          </a:p>
        </p:txBody>
      </p:sp>
      <p:sp>
        <p:nvSpPr>
          <p:cNvPr id="27" name="TextBox 26">
            <a:extLst>
              <a:ext uri="{FF2B5EF4-FFF2-40B4-BE49-F238E27FC236}">
                <a16:creationId xmlns:a16="http://schemas.microsoft.com/office/drawing/2014/main" id="{3350A318-8B82-E53D-3792-6FBE8230A9A7}"/>
              </a:ext>
            </a:extLst>
          </p:cNvPr>
          <p:cNvSpPr txBox="1"/>
          <p:nvPr/>
        </p:nvSpPr>
        <p:spPr>
          <a:xfrm>
            <a:off x="2491962" y="5277400"/>
            <a:ext cx="1768582" cy="568818"/>
          </a:xfrm>
          <a:prstGeom prst="rect">
            <a:avLst/>
          </a:prstGeom>
          <a:solidFill>
            <a:srgbClr val="FF9900"/>
          </a:solidFill>
        </p:spPr>
        <p:txBody>
          <a:bodyPr wrap="square" rtlCol="0">
            <a:spAutoFit/>
          </a:bodyPr>
          <a:lstStyle/>
          <a:p>
            <a:r>
              <a:rPr lang="en-GB" sz="3200" dirty="0"/>
              <a:t>Tributary</a:t>
            </a:r>
            <a:endParaRPr lang="en-GB" dirty="0"/>
          </a:p>
        </p:txBody>
      </p:sp>
      <p:cxnSp>
        <p:nvCxnSpPr>
          <p:cNvPr id="8" name="Straight Arrow Connector 7">
            <a:extLst>
              <a:ext uri="{FF2B5EF4-FFF2-40B4-BE49-F238E27FC236}">
                <a16:creationId xmlns:a16="http://schemas.microsoft.com/office/drawing/2014/main" id="{3C12161B-5077-F07D-F32D-CBF015B8B86B}"/>
              </a:ext>
            </a:extLst>
          </p:cNvPr>
          <p:cNvCxnSpPr>
            <a:cxnSpLocks/>
          </p:cNvCxnSpPr>
          <p:nvPr/>
        </p:nvCxnSpPr>
        <p:spPr>
          <a:xfrm flipH="1">
            <a:off x="5531396" y="2841467"/>
            <a:ext cx="771968" cy="968012"/>
          </a:xfrm>
          <a:prstGeom prst="straightConnector1">
            <a:avLst/>
          </a:prstGeom>
          <a:ln w="76200">
            <a:solidFill>
              <a:srgbClr val="003399"/>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419BD2D5-A185-1857-A7E5-4130E78377A3}"/>
              </a:ext>
            </a:extLst>
          </p:cNvPr>
          <p:cNvCxnSpPr>
            <a:cxnSpLocks/>
          </p:cNvCxnSpPr>
          <p:nvPr/>
        </p:nvCxnSpPr>
        <p:spPr>
          <a:xfrm flipH="1">
            <a:off x="6725454" y="3151447"/>
            <a:ext cx="889453" cy="1257804"/>
          </a:xfrm>
          <a:prstGeom prst="straightConnector1">
            <a:avLst/>
          </a:prstGeom>
          <a:ln w="76200">
            <a:solidFill>
              <a:schemeClr val="accent5">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1F8D7EDC-BEB3-C791-B95A-6EF9DA461679}"/>
              </a:ext>
            </a:extLst>
          </p:cNvPr>
          <p:cNvCxnSpPr>
            <a:cxnSpLocks/>
          </p:cNvCxnSpPr>
          <p:nvPr/>
        </p:nvCxnSpPr>
        <p:spPr>
          <a:xfrm flipH="1" flipV="1">
            <a:off x="7508435" y="4853131"/>
            <a:ext cx="1392335" cy="848324"/>
          </a:xfrm>
          <a:prstGeom prst="straightConnector1">
            <a:avLst/>
          </a:prstGeom>
          <a:ln w="76200">
            <a:solidFill>
              <a:srgbClr val="A5D9F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CC8A9083-A90C-3C18-7503-27D11F3EEA0B}"/>
              </a:ext>
            </a:extLst>
          </p:cNvPr>
          <p:cNvCxnSpPr>
            <a:cxnSpLocks/>
          </p:cNvCxnSpPr>
          <p:nvPr/>
        </p:nvCxnSpPr>
        <p:spPr>
          <a:xfrm flipV="1">
            <a:off x="4138320" y="4459932"/>
            <a:ext cx="2224577" cy="865148"/>
          </a:xfrm>
          <a:prstGeom prst="straightConnector1">
            <a:avLst/>
          </a:prstGeom>
          <a:ln w="76200">
            <a:solidFill>
              <a:srgbClr val="FF99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C7A0322D-E5B6-2BB9-A3F1-303CCC5B58B9}"/>
              </a:ext>
            </a:extLst>
          </p:cNvPr>
          <p:cNvCxnSpPr>
            <a:cxnSpLocks/>
          </p:cNvCxnSpPr>
          <p:nvPr/>
        </p:nvCxnSpPr>
        <p:spPr>
          <a:xfrm>
            <a:off x="2986852" y="3481431"/>
            <a:ext cx="1521764" cy="600739"/>
          </a:xfrm>
          <a:prstGeom prst="straightConnector1">
            <a:avLst/>
          </a:prstGeom>
          <a:ln w="76200">
            <a:solidFill>
              <a:srgbClr val="FF4B4B"/>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9F75DA93-4549-0A91-67E7-0F0074203E05}"/>
              </a:ext>
            </a:extLst>
          </p:cNvPr>
          <p:cNvCxnSpPr>
            <a:cxnSpLocks/>
          </p:cNvCxnSpPr>
          <p:nvPr/>
        </p:nvCxnSpPr>
        <p:spPr>
          <a:xfrm flipV="1">
            <a:off x="2986852" y="3119347"/>
            <a:ext cx="2556217" cy="386654"/>
          </a:xfrm>
          <a:prstGeom prst="straightConnector1">
            <a:avLst/>
          </a:prstGeom>
          <a:ln w="76200">
            <a:solidFill>
              <a:srgbClr val="FF4B4B"/>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3DA6A4F8-C164-5A50-D491-04276B72E63C}"/>
              </a:ext>
            </a:extLst>
          </p:cNvPr>
          <p:cNvCxnSpPr>
            <a:cxnSpLocks/>
          </p:cNvCxnSpPr>
          <p:nvPr/>
        </p:nvCxnSpPr>
        <p:spPr>
          <a:xfrm>
            <a:off x="3395984" y="2405448"/>
            <a:ext cx="1009761" cy="713899"/>
          </a:xfrm>
          <a:prstGeom prst="straightConnector1">
            <a:avLst/>
          </a:prstGeom>
          <a:ln w="76200">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9">
            <a:extLst>
              <a:ext uri="{FF2B5EF4-FFF2-40B4-BE49-F238E27FC236}">
                <a16:creationId xmlns:a16="http://schemas.microsoft.com/office/drawing/2014/main" id="{6DFC2F72-D5F6-DD44-3DE1-D61AAA18E062}"/>
              </a:ext>
            </a:extLst>
          </p:cNvPr>
          <p:cNvSpPr txBox="1"/>
          <p:nvPr/>
        </p:nvSpPr>
        <p:spPr>
          <a:xfrm>
            <a:off x="212509" y="1089094"/>
            <a:ext cx="7070793" cy="993477"/>
          </a:xfrm>
          <a:prstGeom prst="rect">
            <a:avLst/>
          </a:prstGeom>
        </p:spPr>
        <p:txBody>
          <a:bodyPr wrap="square" lIns="0" tIns="0" rIns="0" bIns="0" rtlCol="0" anchor="t">
            <a:spAutoFit/>
          </a:bodyPr>
          <a:lstStyle/>
          <a:p>
            <a:pPr>
              <a:lnSpc>
                <a:spcPct val="150000"/>
              </a:lnSpc>
              <a:spcBef>
                <a:spcPct val="0"/>
              </a:spcBef>
            </a:pPr>
            <a:r>
              <a:rPr lang="en-US" sz="4800" b="1">
                <a:solidFill>
                  <a:srgbClr val="000000"/>
                </a:solidFill>
                <a:latin typeface="Montserrat Classic Bold"/>
                <a:ea typeface="Montserrat Classic Bold"/>
                <a:cs typeface="Montserrat Classic Bold"/>
                <a:sym typeface="Montserrat Classic Bold"/>
              </a:rPr>
              <a:t>River components recap:</a:t>
            </a:r>
          </a:p>
        </p:txBody>
      </p:sp>
      <p:grpSp>
        <p:nvGrpSpPr>
          <p:cNvPr id="3" name="Group 4">
            <a:extLst>
              <a:ext uri="{FF2B5EF4-FFF2-40B4-BE49-F238E27FC236}">
                <a16:creationId xmlns:a16="http://schemas.microsoft.com/office/drawing/2014/main" id="{5D8123B5-F193-8B7B-F7E6-C811AA05D875}"/>
              </a:ext>
            </a:extLst>
          </p:cNvPr>
          <p:cNvGrpSpPr/>
          <p:nvPr/>
        </p:nvGrpSpPr>
        <p:grpSpPr>
          <a:xfrm>
            <a:off x="0" y="-28477"/>
            <a:ext cx="12209088" cy="1292789"/>
            <a:chOff x="0" y="-142875"/>
            <a:chExt cx="4816593" cy="637250"/>
          </a:xfrm>
        </p:grpSpPr>
        <p:sp>
          <p:nvSpPr>
            <p:cNvPr id="7" name="Freeform 5">
              <a:extLst>
                <a:ext uri="{FF2B5EF4-FFF2-40B4-BE49-F238E27FC236}">
                  <a16:creationId xmlns:a16="http://schemas.microsoft.com/office/drawing/2014/main" id="{BE1B2E1E-EEC1-B798-950E-7899DE34D8EC}"/>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11" name="TextBox 6">
              <a:extLst>
                <a:ext uri="{FF2B5EF4-FFF2-40B4-BE49-F238E27FC236}">
                  <a16:creationId xmlns:a16="http://schemas.microsoft.com/office/drawing/2014/main" id="{0D7E35D4-F8C6-4EC5-83C6-514657369F6B}"/>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12" name="Title 1">
            <a:extLst>
              <a:ext uri="{FF2B5EF4-FFF2-40B4-BE49-F238E27FC236}">
                <a16:creationId xmlns:a16="http://schemas.microsoft.com/office/drawing/2014/main" id="{5886B988-3922-0486-0A81-A62C56A96F70}"/>
              </a:ext>
            </a:extLst>
          </p:cNvPr>
          <p:cNvSpPr>
            <a:spLocks noGrp="1"/>
          </p:cNvSpPr>
          <p:nvPr>
            <p:ph type="ctrTitle"/>
          </p:nvPr>
        </p:nvSpPr>
        <p:spPr>
          <a:xfrm>
            <a:off x="-80471" y="531767"/>
            <a:ext cx="12352943" cy="655438"/>
          </a:xfrm>
        </p:spPr>
        <p:txBody>
          <a:bodyPr>
            <a:noAutofit/>
          </a:bodyPr>
          <a:lstStyle/>
          <a:p>
            <a:r>
              <a:rPr lang="en-GB" sz="5400" b="1">
                <a:solidFill>
                  <a:schemeClr val="bg1"/>
                </a:solidFill>
                <a:latin typeface="Montserrat Classic Bold"/>
              </a:rPr>
              <a:t>Long &amp; Cross Profiles</a:t>
            </a:r>
          </a:p>
        </p:txBody>
      </p:sp>
      <p:pic>
        <p:nvPicPr>
          <p:cNvPr id="16" name="Picture 15" descr="A river with trees and rocks&#10;&#10;Description automatically generated">
            <a:extLst>
              <a:ext uri="{FF2B5EF4-FFF2-40B4-BE49-F238E27FC236}">
                <a16:creationId xmlns:a16="http://schemas.microsoft.com/office/drawing/2014/main" id="{BEB314F1-FAF7-94E6-9BF9-DDA8F5BD886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4" name="TextBox 3">
            <a:extLst>
              <a:ext uri="{FF2B5EF4-FFF2-40B4-BE49-F238E27FC236}">
                <a16:creationId xmlns:a16="http://schemas.microsoft.com/office/drawing/2014/main" id="{35F21341-D36E-2521-67C6-2E22018EC2DC}"/>
              </a:ext>
            </a:extLst>
          </p:cNvPr>
          <p:cNvSpPr txBox="1"/>
          <p:nvPr/>
        </p:nvSpPr>
        <p:spPr>
          <a:xfrm>
            <a:off x="7829034" y="6181463"/>
            <a:ext cx="1984839" cy="253916"/>
          </a:xfrm>
          <a:prstGeom prst="rect">
            <a:avLst/>
          </a:prstGeom>
          <a:noFill/>
        </p:spPr>
        <p:txBody>
          <a:bodyPr wrap="none" rtlCol="0">
            <a:spAutoFit/>
          </a:bodyPr>
          <a:lstStyle/>
          <a:p>
            <a:r>
              <a:rPr lang="en-GB" sz="1050">
                <a:latin typeface="Montserrat Classic Bold" panose="020B0604020202020204"/>
              </a:rPr>
              <a:t>Image: The Flood Hub People</a:t>
            </a:r>
          </a:p>
        </p:txBody>
      </p:sp>
      <p:sp>
        <p:nvSpPr>
          <p:cNvPr id="5" name="TextBox 4">
            <a:extLst>
              <a:ext uri="{FF2B5EF4-FFF2-40B4-BE49-F238E27FC236}">
                <a16:creationId xmlns:a16="http://schemas.microsoft.com/office/drawing/2014/main" id="{64DE9445-18D8-1C37-1582-536A9BB60044}"/>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C67</a:t>
            </a:r>
          </a:p>
        </p:txBody>
      </p:sp>
    </p:spTree>
    <p:extLst>
      <p:ext uri="{BB962C8B-B14F-4D97-AF65-F5344CB8AC3E}">
        <p14:creationId xmlns:p14="http://schemas.microsoft.com/office/powerpoint/2010/main" val="161322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2" grpId="0" animBg="1"/>
      <p:bldP spid="26" grpId="0" animBg="1"/>
      <p:bldP spid="24"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5CF74-EAD7-06FC-E828-755B084A888C}"/>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B90A59A6-53A8-1512-4D72-3CB20B36648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graph of a river&#10;&#10;AI-generated content may be incorrect.">
            <a:extLst>
              <a:ext uri="{FF2B5EF4-FFF2-40B4-BE49-F238E27FC236}">
                <a16:creationId xmlns:a16="http://schemas.microsoft.com/office/drawing/2014/main" id="{E2B51BA2-EA4A-F745-73FA-175A399F708A}"/>
              </a:ext>
            </a:extLst>
          </p:cNvPr>
          <p:cNvPicPr>
            <a:picLocks noChangeAspect="1"/>
          </p:cNvPicPr>
          <p:nvPr/>
        </p:nvPicPr>
        <p:blipFill>
          <a:blip r:embed="rId3"/>
          <a:srcRect l="7688" t="6165" r="5560" b="6735"/>
          <a:stretch>
            <a:fillRect/>
          </a:stretch>
        </p:blipFill>
        <p:spPr>
          <a:xfrm>
            <a:off x="8777940" y="2236797"/>
            <a:ext cx="3414060" cy="2830459"/>
          </a:xfrm>
          <a:prstGeom prst="rect">
            <a:avLst/>
          </a:prstGeom>
        </p:spPr>
      </p:pic>
      <p:grpSp>
        <p:nvGrpSpPr>
          <p:cNvPr id="14" name="Group 4">
            <a:extLst>
              <a:ext uri="{FF2B5EF4-FFF2-40B4-BE49-F238E27FC236}">
                <a16:creationId xmlns:a16="http://schemas.microsoft.com/office/drawing/2014/main" id="{0DCC79FD-FB9F-C14A-6600-181206EE2366}"/>
              </a:ext>
            </a:extLst>
          </p:cNvPr>
          <p:cNvGrpSpPr/>
          <p:nvPr/>
        </p:nvGrpSpPr>
        <p:grpSpPr>
          <a:xfrm>
            <a:off x="0" y="-28477"/>
            <a:ext cx="12209088" cy="1292789"/>
            <a:chOff x="0" y="-142875"/>
            <a:chExt cx="4816593" cy="637250"/>
          </a:xfrm>
        </p:grpSpPr>
        <p:sp>
          <p:nvSpPr>
            <p:cNvPr id="15" name="Freeform 5">
              <a:extLst>
                <a:ext uri="{FF2B5EF4-FFF2-40B4-BE49-F238E27FC236}">
                  <a16:creationId xmlns:a16="http://schemas.microsoft.com/office/drawing/2014/main" id="{99D45C44-B758-180F-FE4A-7C8B88608592}"/>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16" name="TextBox 6">
              <a:extLst>
                <a:ext uri="{FF2B5EF4-FFF2-40B4-BE49-F238E27FC236}">
                  <a16:creationId xmlns:a16="http://schemas.microsoft.com/office/drawing/2014/main" id="{7162A825-495F-07C4-6303-F8A600060AD8}"/>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17" name="Title 1">
            <a:extLst>
              <a:ext uri="{FF2B5EF4-FFF2-40B4-BE49-F238E27FC236}">
                <a16:creationId xmlns:a16="http://schemas.microsoft.com/office/drawing/2014/main" id="{9E695085-5F4D-0869-8874-340F3A0E4AAB}"/>
              </a:ext>
            </a:extLst>
          </p:cNvPr>
          <p:cNvSpPr>
            <a:spLocks noGrp="1"/>
          </p:cNvSpPr>
          <p:nvPr>
            <p:ph type="ctrTitle"/>
          </p:nvPr>
        </p:nvSpPr>
        <p:spPr>
          <a:xfrm>
            <a:off x="-80471" y="531767"/>
            <a:ext cx="12352943" cy="655438"/>
          </a:xfrm>
        </p:spPr>
        <p:txBody>
          <a:bodyPr>
            <a:noAutofit/>
          </a:bodyPr>
          <a:lstStyle/>
          <a:p>
            <a:r>
              <a:rPr lang="en-GB" sz="5400" b="1">
                <a:solidFill>
                  <a:schemeClr val="bg1"/>
                </a:solidFill>
                <a:latin typeface="Montserrat Classic Bold"/>
              </a:rPr>
              <a:t>Long &amp; Cross Profiles</a:t>
            </a:r>
          </a:p>
        </p:txBody>
      </p:sp>
      <p:pic>
        <p:nvPicPr>
          <p:cNvPr id="18" name="Picture 17" descr="A river with trees and rocks&#10;&#10;Description automatically generated">
            <a:extLst>
              <a:ext uri="{FF2B5EF4-FFF2-40B4-BE49-F238E27FC236}">
                <a16:creationId xmlns:a16="http://schemas.microsoft.com/office/drawing/2014/main" id="{3BEB762B-4E6B-7976-3C53-4BD4F85A73D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19" name="TextBox 9">
            <a:extLst>
              <a:ext uri="{FF2B5EF4-FFF2-40B4-BE49-F238E27FC236}">
                <a16:creationId xmlns:a16="http://schemas.microsoft.com/office/drawing/2014/main" id="{E9C1E18E-AAFD-2597-15A2-F9D98842A5D4}"/>
              </a:ext>
            </a:extLst>
          </p:cNvPr>
          <p:cNvSpPr txBox="1"/>
          <p:nvPr/>
        </p:nvSpPr>
        <p:spPr>
          <a:xfrm>
            <a:off x="212508" y="1089094"/>
            <a:ext cx="11688979" cy="993477"/>
          </a:xfrm>
          <a:prstGeom prst="rect">
            <a:avLst/>
          </a:prstGeom>
        </p:spPr>
        <p:txBody>
          <a:bodyPr wrap="square" lIns="0" tIns="0" rIns="0" bIns="0" rtlCol="0" anchor="t">
            <a:spAutoFit/>
          </a:bodyPr>
          <a:lstStyle/>
          <a:p>
            <a:pPr>
              <a:lnSpc>
                <a:spcPct val="150000"/>
              </a:lnSpc>
              <a:spcBef>
                <a:spcPct val="0"/>
              </a:spcBef>
            </a:pPr>
            <a:r>
              <a:rPr lang="en-US" sz="4800" b="1">
                <a:solidFill>
                  <a:srgbClr val="000000"/>
                </a:solidFill>
                <a:latin typeface="Montserrat Classic Bold"/>
                <a:ea typeface="Montserrat Classic Bold"/>
                <a:cs typeface="Montserrat Classic Bold"/>
                <a:sym typeface="Montserrat Classic Bold"/>
              </a:rPr>
              <a:t>Practice questions / Homework:</a:t>
            </a:r>
          </a:p>
        </p:txBody>
      </p:sp>
      <p:sp>
        <p:nvSpPr>
          <p:cNvPr id="4" name="TextBox 3">
            <a:extLst>
              <a:ext uri="{FF2B5EF4-FFF2-40B4-BE49-F238E27FC236}">
                <a16:creationId xmlns:a16="http://schemas.microsoft.com/office/drawing/2014/main" id="{8E818723-DA7F-6AC0-11C3-EE4E3D288147}"/>
              </a:ext>
            </a:extLst>
          </p:cNvPr>
          <p:cNvSpPr txBox="1"/>
          <p:nvPr/>
        </p:nvSpPr>
        <p:spPr>
          <a:xfrm>
            <a:off x="212510" y="2116216"/>
            <a:ext cx="11391948" cy="3447098"/>
          </a:xfrm>
          <a:prstGeom prst="rect">
            <a:avLst/>
          </a:prstGeom>
        </p:spPr>
        <p:txBody>
          <a:bodyPr wrap="square" lIns="0" tIns="0" rIns="0" bIns="0" rtlCol="0" anchor="t">
            <a:spAutoFit/>
          </a:bodyPr>
          <a:lstStyle/>
          <a:p>
            <a:pPr marL="514350" indent="-514350" fontAlgn="base">
              <a:buFont typeface="+mj-lt"/>
              <a:buAutoNum type="arabicPeriod" startAt="3"/>
            </a:pPr>
            <a:r>
              <a:rPr lang="en-GB" sz="3200" b="1">
                <a:solidFill>
                  <a:srgbClr val="141414"/>
                </a:solidFill>
                <a:latin typeface="Montserrat Classic Bold" panose="020B0604020202020204"/>
                <a:ea typeface="Montserrat Classic Bold" panose="020B0604020202020204"/>
                <a:cs typeface="Montserrat Classic Bold" panose="020B0604020202020204"/>
                <a:sym typeface="Montserrat Classic Bold"/>
              </a:rPr>
              <a:t>At 90km from the source, the channel is                                     2.8m wide. Plot this on Figure 1. (1 mark)</a:t>
            </a:r>
          </a:p>
          <a:p>
            <a:pPr marL="514350" indent="-514350" fontAlgn="base">
              <a:buFont typeface="+mj-lt"/>
              <a:buAutoNum type="arabicPeriod" startAt="3"/>
            </a:pPr>
            <a:endParaRPr lang="en-GB" sz="3200" b="1">
              <a:solidFill>
                <a:srgbClr val="141414"/>
              </a:solidFill>
              <a:latin typeface="Montserrat Classic Bold" panose="020B0604020202020204"/>
              <a:ea typeface="Montserrat Classic Bold" panose="020B0604020202020204"/>
              <a:cs typeface="Montserrat Classic Bold" panose="020B0604020202020204"/>
              <a:sym typeface="Montserrat Classic Bold"/>
            </a:endParaRPr>
          </a:p>
          <a:p>
            <a:pPr marL="514350" indent="-514350" fontAlgn="base">
              <a:buFont typeface="+mj-lt"/>
              <a:buAutoNum type="arabicPeriod" startAt="3"/>
            </a:pPr>
            <a:r>
              <a:rPr lang="en-GB" sz="3200" b="1">
                <a:solidFill>
                  <a:srgbClr val="141414"/>
                </a:solidFill>
                <a:latin typeface="Montserrat Classic Bold" panose="020B0604020202020204"/>
                <a:ea typeface="Montserrat Classic Bold" panose="020B0604020202020204"/>
                <a:cs typeface="Montserrat Classic Bold" panose="020B0604020202020204"/>
                <a:sym typeface="Montserrat Classic Bold"/>
              </a:rPr>
              <a:t>Compare the shape of a river’s cross                                         profile in the upper course and lower                                             course. (2 marks)</a:t>
            </a:r>
            <a:endParaRPr lang="en-GB" sz="3200" b="1">
              <a:solidFill>
                <a:srgbClr val="141414"/>
              </a:solidFill>
              <a:latin typeface="Montserrat Classic Bold" panose="020B0604020202020204"/>
              <a:ea typeface="Montserrat Classic Bold" panose="020B0604020202020204"/>
              <a:cs typeface="Montserrat Classic Bold" panose="020B0604020202020204"/>
            </a:endParaRPr>
          </a:p>
          <a:p>
            <a:pPr marL="457200" indent="-457200" fontAlgn="base">
              <a:buFont typeface="+mj-lt"/>
              <a:buAutoNum type="arabicPeriod"/>
            </a:pPr>
            <a:endParaRPr lang="en-GB" sz="3200">
              <a:solidFill>
                <a:srgbClr val="141414"/>
              </a:solidFill>
              <a:latin typeface="Montserrat Classic Bold" panose="020B0604020202020204"/>
            </a:endParaRPr>
          </a:p>
        </p:txBody>
      </p:sp>
      <p:sp>
        <p:nvSpPr>
          <p:cNvPr id="2" name="TextBox 1">
            <a:extLst>
              <a:ext uri="{FF2B5EF4-FFF2-40B4-BE49-F238E27FC236}">
                <a16:creationId xmlns:a16="http://schemas.microsoft.com/office/drawing/2014/main" id="{F80957EE-7667-FC32-F2DB-BF57F830E844}"/>
              </a:ext>
            </a:extLst>
          </p:cNvPr>
          <p:cNvSpPr txBox="1"/>
          <p:nvPr/>
        </p:nvSpPr>
        <p:spPr>
          <a:xfrm>
            <a:off x="8949025" y="4958522"/>
            <a:ext cx="1029769" cy="400110"/>
          </a:xfrm>
          <a:prstGeom prst="rect">
            <a:avLst/>
          </a:prstGeom>
          <a:noFill/>
        </p:spPr>
        <p:txBody>
          <a:bodyPr wrap="none" rtlCol="0">
            <a:spAutoFit/>
          </a:bodyPr>
          <a:lstStyle/>
          <a:p>
            <a:r>
              <a:rPr lang="en-GB" sz="2000" b="1">
                <a:latin typeface="Montserrat Classic Bold" panose="020B0604020202020204"/>
              </a:rPr>
              <a:t>Figure 1</a:t>
            </a:r>
          </a:p>
        </p:txBody>
      </p:sp>
      <p:sp>
        <p:nvSpPr>
          <p:cNvPr id="3" name="TextBox 2">
            <a:extLst>
              <a:ext uri="{FF2B5EF4-FFF2-40B4-BE49-F238E27FC236}">
                <a16:creationId xmlns:a16="http://schemas.microsoft.com/office/drawing/2014/main" id="{398282E5-0A4B-BB90-7561-F75E7B1DD4B8}"/>
              </a:ext>
            </a:extLst>
          </p:cNvPr>
          <p:cNvSpPr txBox="1"/>
          <p:nvPr/>
        </p:nvSpPr>
        <p:spPr>
          <a:xfrm>
            <a:off x="10287632" y="4968775"/>
            <a:ext cx="1984839" cy="253916"/>
          </a:xfrm>
          <a:prstGeom prst="rect">
            <a:avLst/>
          </a:prstGeom>
          <a:noFill/>
        </p:spPr>
        <p:txBody>
          <a:bodyPr wrap="none" rtlCol="0">
            <a:spAutoFit/>
          </a:bodyPr>
          <a:lstStyle/>
          <a:p>
            <a:r>
              <a:rPr lang="en-GB" sz="1050">
                <a:latin typeface="Montserrat Classic Bold" panose="020B0604020202020204"/>
              </a:rPr>
              <a:t>Image: The Flood Hub People</a:t>
            </a:r>
          </a:p>
        </p:txBody>
      </p:sp>
      <p:sp>
        <p:nvSpPr>
          <p:cNvPr id="7" name="TextBox 6">
            <a:extLst>
              <a:ext uri="{FF2B5EF4-FFF2-40B4-BE49-F238E27FC236}">
                <a16:creationId xmlns:a16="http://schemas.microsoft.com/office/drawing/2014/main" id="{2EFCCA49-5050-FBB3-FB20-FB882DD95165}"/>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C67</a:t>
            </a:r>
          </a:p>
        </p:txBody>
      </p:sp>
    </p:spTree>
    <p:extLst>
      <p:ext uri="{BB962C8B-B14F-4D97-AF65-F5344CB8AC3E}">
        <p14:creationId xmlns:p14="http://schemas.microsoft.com/office/powerpoint/2010/main" val="3957765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7B485-E874-8E76-2B24-88812A6E10DC}"/>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D9F48C2C-1A0E-CA09-EAB1-02CC629FF9D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9">
            <a:extLst>
              <a:ext uri="{FF2B5EF4-FFF2-40B4-BE49-F238E27FC236}">
                <a16:creationId xmlns:a16="http://schemas.microsoft.com/office/drawing/2014/main" id="{E83D9659-B4BD-BFB1-061C-D61E67ECE9A9}"/>
              </a:ext>
            </a:extLst>
          </p:cNvPr>
          <p:cNvSpPr txBox="1"/>
          <p:nvPr/>
        </p:nvSpPr>
        <p:spPr>
          <a:xfrm>
            <a:off x="234770" y="2488932"/>
            <a:ext cx="6307516" cy="492443"/>
          </a:xfrm>
          <a:prstGeom prst="rect">
            <a:avLst/>
          </a:prstGeom>
        </p:spPr>
        <p:txBody>
          <a:bodyPr wrap="square" lIns="0" tIns="0" rIns="0" bIns="0" rtlCol="0" anchor="t">
            <a:spAutoFit/>
          </a:bodyPr>
          <a:lstStyle/>
          <a:p>
            <a:pPr algn="l" fontAlgn="base"/>
            <a:endParaRPr lang="en-GB" sz="3200" b="1">
              <a:solidFill>
                <a:srgbClr val="141414"/>
              </a:solidFill>
              <a:latin typeface="Montserrat Classic Bold" panose="020B0604020202020204"/>
              <a:ea typeface="Montserrat Classic Bold" panose="020B0604020202020204"/>
              <a:cs typeface="Montserrat Classic Bold" panose="020B0604020202020204"/>
              <a:sym typeface="Montserrat Classic Bold"/>
            </a:endParaRPr>
          </a:p>
        </p:txBody>
      </p:sp>
      <p:pic>
        <p:nvPicPr>
          <p:cNvPr id="3" name="Picture 2">
            <a:extLst>
              <a:ext uri="{FF2B5EF4-FFF2-40B4-BE49-F238E27FC236}">
                <a16:creationId xmlns:a16="http://schemas.microsoft.com/office/drawing/2014/main" id="{3EA9C2BC-37FD-540B-4CF6-C1484F943015}"/>
              </a:ext>
            </a:extLst>
          </p:cNvPr>
          <p:cNvPicPr>
            <a:picLocks noChangeAspect="1"/>
          </p:cNvPicPr>
          <p:nvPr/>
        </p:nvPicPr>
        <p:blipFill>
          <a:blip r:embed="rId3"/>
          <a:stretch>
            <a:fillRect/>
          </a:stretch>
        </p:blipFill>
        <p:spPr>
          <a:xfrm>
            <a:off x="6520026" y="2167907"/>
            <a:ext cx="5381394" cy="3159973"/>
          </a:xfrm>
          <a:prstGeom prst="rect">
            <a:avLst/>
          </a:prstGeom>
        </p:spPr>
      </p:pic>
      <p:sp>
        <p:nvSpPr>
          <p:cNvPr id="2" name="TextBox 1">
            <a:extLst>
              <a:ext uri="{FF2B5EF4-FFF2-40B4-BE49-F238E27FC236}">
                <a16:creationId xmlns:a16="http://schemas.microsoft.com/office/drawing/2014/main" id="{2FD0A5A9-24DA-F0B6-B317-937336855AA2}"/>
              </a:ext>
            </a:extLst>
          </p:cNvPr>
          <p:cNvSpPr txBox="1"/>
          <p:nvPr/>
        </p:nvSpPr>
        <p:spPr>
          <a:xfrm>
            <a:off x="212509" y="2474569"/>
            <a:ext cx="12059962" cy="984885"/>
          </a:xfrm>
          <a:prstGeom prst="rect">
            <a:avLst/>
          </a:prstGeom>
        </p:spPr>
        <p:txBody>
          <a:bodyPr wrap="square" lIns="0" tIns="0" rIns="0" bIns="0" rtlCol="0" anchor="t">
            <a:spAutoFit/>
          </a:bodyPr>
          <a:lstStyle/>
          <a:p>
            <a:pPr fontAlgn="base"/>
            <a:endParaRPr lang="en-GB" sz="3200">
              <a:solidFill>
                <a:srgbClr val="141414"/>
              </a:solidFill>
              <a:latin typeface="Montserrat Classic Bold" panose="020B0604020202020204"/>
              <a:ea typeface="Montserrat Classic Bold" panose="020B0604020202020204"/>
              <a:cs typeface="Montserrat Classic Bold" panose="020B0604020202020204"/>
              <a:sym typeface="Montserrat Classic Bold"/>
            </a:endParaRPr>
          </a:p>
          <a:p>
            <a:pPr marL="457200" indent="-457200" fontAlgn="base">
              <a:buFont typeface="+mj-lt"/>
              <a:buAutoNum type="arabicPeriod"/>
            </a:pPr>
            <a:endParaRPr lang="en-GB" sz="3200">
              <a:solidFill>
                <a:srgbClr val="141414"/>
              </a:solidFill>
              <a:latin typeface="Montserrat Classic Bold" panose="020B0604020202020204"/>
              <a:ea typeface="Montserrat Classic Bold" panose="020B0604020202020204"/>
              <a:cs typeface="Montserrat Classic Bold" panose="020B0604020202020204"/>
              <a:sym typeface="Montserrat Classic Bold"/>
            </a:endParaRPr>
          </a:p>
        </p:txBody>
      </p:sp>
      <p:grpSp>
        <p:nvGrpSpPr>
          <p:cNvPr id="14" name="Group 4">
            <a:extLst>
              <a:ext uri="{FF2B5EF4-FFF2-40B4-BE49-F238E27FC236}">
                <a16:creationId xmlns:a16="http://schemas.microsoft.com/office/drawing/2014/main" id="{EAE34498-FBD2-789F-054C-4505F916A2FD}"/>
              </a:ext>
            </a:extLst>
          </p:cNvPr>
          <p:cNvGrpSpPr/>
          <p:nvPr/>
        </p:nvGrpSpPr>
        <p:grpSpPr>
          <a:xfrm>
            <a:off x="0" y="-28477"/>
            <a:ext cx="12209088" cy="1292789"/>
            <a:chOff x="0" y="-142875"/>
            <a:chExt cx="4816593" cy="637250"/>
          </a:xfrm>
        </p:grpSpPr>
        <p:sp>
          <p:nvSpPr>
            <p:cNvPr id="15" name="Freeform 5">
              <a:extLst>
                <a:ext uri="{FF2B5EF4-FFF2-40B4-BE49-F238E27FC236}">
                  <a16:creationId xmlns:a16="http://schemas.microsoft.com/office/drawing/2014/main" id="{910CCEA5-01D7-31CC-A333-34808B3A748C}"/>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16" name="TextBox 6">
              <a:extLst>
                <a:ext uri="{FF2B5EF4-FFF2-40B4-BE49-F238E27FC236}">
                  <a16:creationId xmlns:a16="http://schemas.microsoft.com/office/drawing/2014/main" id="{123B82FC-1E99-442F-3D5D-019668FB6CA3}"/>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17" name="Title 1">
            <a:extLst>
              <a:ext uri="{FF2B5EF4-FFF2-40B4-BE49-F238E27FC236}">
                <a16:creationId xmlns:a16="http://schemas.microsoft.com/office/drawing/2014/main" id="{FAED1A29-53BD-F2A0-31D1-69B617C8656F}"/>
              </a:ext>
            </a:extLst>
          </p:cNvPr>
          <p:cNvSpPr>
            <a:spLocks noGrp="1"/>
          </p:cNvSpPr>
          <p:nvPr>
            <p:ph type="ctrTitle"/>
          </p:nvPr>
        </p:nvSpPr>
        <p:spPr>
          <a:xfrm>
            <a:off x="-80471" y="531767"/>
            <a:ext cx="12352943" cy="655438"/>
          </a:xfrm>
        </p:spPr>
        <p:txBody>
          <a:bodyPr>
            <a:noAutofit/>
          </a:bodyPr>
          <a:lstStyle/>
          <a:p>
            <a:r>
              <a:rPr lang="en-GB" sz="5400" b="1">
                <a:solidFill>
                  <a:schemeClr val="bg1"/>
                </a:solidFill>
                <a:latin typeface="Montserrat Classic Bold"/>
              </a:rPr>
              <a:t>Long &amp; Cross Profiles</a:t>
            </a:r>
          </a:p>
        </p:txBody>
      </p:sp>
      <p:pic>
        <p:nvPicPr>
          <p:cNvPr id="18" name="Picture 17" descr="A river with trees and rocks&#10;&#10;Description automatically generated">
            <a:extLst>
              <a:ext uri="{FF2B5EF4-FFF2-40B4-BE49-F238E27FC236}">
                <a16:creationId xmlns:a16="http://schemas.microsoft.com/office/drawing/2014/main" id="{5F119628-EAD4-AC78-470F-8CDAE9E578E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4" name="TextBox 9">
            <a:extLst>
              <a:ext uri="{FF2B5EF4-FFF2-40B4-BE49-F238E27FC236}">
                <a16:creationId xmlns:a16="http://schemas.microsoft.com/office/drawing/2014/main" id="{5C73679D-A02E-4052-F5DC-62B9410BFC52}"/>
              </a:ext>
            </a:extLst>
          </p:cNvPr>
          <p:cNvSpPr txBox="1"/>
          <p:nvPr/>
        </p:nvSpPr>
        <p:spPr>
          <a:xfrm>
            <a:off x="212508" y="1089094"/>
            <a:ext cx="12289394" cy="2101473"/>
          </a:xfrm>
          <a:prstGeom prst="rect">
            <a:avLst/>
          </a:prstGeom>
        </p:spPr>
        <p:txBody>
          <a:bodyPr wrap="square" lIns="0" tIns="0" rIns="0" bIns="0" rtlCol="0" anchor="t">
            <a:spAutoFit/>
          </a:bodyPr>
          <a:lstStyle/>
          <a:p>
            <a:pPr>
              <a:lnSpc>
                <a:spcPct val="150000"/>
              </a:lnSpc>
              <a:spcBef>
                <a:spcPct val="0"/>
              </a:spcBef>
            </a:pPr>
            <a:r>
              <a:rPr lang="en-US" sz="4700" b="1">
                <a:solidFill>
                  <a:srgbClr val="000000"/>
                </a:solidFill>
                <a:latin typeface="Montserrat Classic Bold"/>
                <a:ea typeface="Montserrat Classic Bold"/>
                <a:cs typeface="Montserrat Classic Bold"/>
                <a:sym typeface="Montserrat Classic Bold"/>
              </a:rPr>
              <a:t>Closing activity: The River Eden, Cumbria</a:t>
            </a:r>
          </a:p>
          <a:p>
            <a:pPr>
              <a:lnSpc>
                <a:spcPct val="150000"/>
              </a:lnSpc>
              <a:spcBef>
                <a:spcPct val="0"/>
              </a:spcBef>
            </a:pPr>
            <a:endParaRPr lang="en-US" sz="4800" b="1">
              <a:solidFill>
                <a:srgbClr val="000000"/>
              </a:solidFill>
              <a:latin typeface="Montserrat Classic Bold"/>
              <a:ea typeface="Montserrat Classic Bold"/>
              <a:cs typeface="Montserrat Classic Bold"/>
              <a:sym typeface="Montserrat Classic Bold"/>
            </a:endParaRPr>
          </a:p>
        </p:txBody>
      </p:sp>
      <p:sp>
        <p:nvSpPr>
          <p:cNvPr id="6" name="TextBox 5">
            <a:extLst>
              <a:ext uri="{FF2B5EF4-FFF2-40B4-BE49-F238E27FC236}">
                <a16:creationId xmlns:a16="http://schemas.microsoft.com/office/drawing/2014/main" id="{99D72564-4546-C22B-94E5-96A431C3C4A8}"/>
              </a:ext>
            </a:extLst>
          </p:cNvPr>
          <p:cNvSpPr txBox="1"/>
          <p:nvPr/>
        </p:nvSpPr>
        <p:spPr>
          <a:xfrm>
            <a:off x="212510" y="2116216"/>
            <a:ext cx="6307516" cy="3447098"/>
          </a:xfrm>
          <a:prstGeom prst="rect">
            <a:avLst/>
          </a:prstGeom>
        </p:spPr>
        <p:txBody>
          <a:bodyPr wrap="square" lIns="0" tIns="0" rIns="0" bIns="0" rtlCol="0" anchor="t">
            <a:spAutoFit/>
          </a:bodyPr>
          <a:lstStyle/>
          <a:p>
            <a:pPr fontAlgn="base"/>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Using </a:t>
            </a:r>
            <a:r>
              <a:rPr lang="en-GB" sz="3200" b="1" dirty="0">
                <a:solidFill>
                  <a:srgbClr val="467886"/>
                </a:solidFill>
                <a:latin typeface="Montserrat Classic Bold" panose="020B0604020202020204"/>
                <a:ea typeface="Montserrat Classic Bold" panose="020B0604020202020204"/>
                <a:cs typeface="Montserrat Classic Bold" panose="020B0604020202020204"/>
                <a:sym typeface="Montserrat Classic Bold"/>
                <a:hlinkClick r:id="rId6">
                  <a:extLst>
                    <a:ext uri="{A12FA001-AC4F-418D-AE19-62706E023703}">
                      <ahyp:hlinkClr xmlns:ahyp="http://schemas.microsoft.com/office/drawing/2018/hyperlinkcolor" val="tx"/>
                    </a:ext>
                  </a:extLst>
                </a:hlinkClick>
              </a:rPr>
              <a:t>Eden Rivers Trust’s ‘Journey down the River Eden </a:t>
            </a:r>
            <a:r>
              <a:rPr lang="en-GB" sz="3200" b="1" dirty="0" err="1">
                <a:solidFill>
                  <a:srgbClr val="156082"/>
                </a:solidFill>
                <a:latin typeface="Montserrat Classic Bold" panose="020B0604020202020204"/>
                <a:ea typeface="Montserrat Classic Bold" panose="020B0604020202020204"/>
                <a:cs typeface="Montserrat Classic Bold" panose="020B0604020202020204"/>
                <a:sym typeface="Montserrat Classic Bold"/>
                <a:hlinkClick r:id="rId6">
                  <a:extLst>
                    <a:ext uri="{A12FA001-AC4F-418D-AE19-62706E023703}">
                      <ahyp:hlinkClr xmlns:ahyp="http://schemas.microsoft.com/office/drawing/2018/hyperlinkcolor" val="tx"/>
                    </a:ext>
                  </a:extLst>
                </a:hlinkClick>
              </a:rPr>
              <a:t>Storymap</a:t>
            </a:r>
            <a:r>
              <a:rPr lang="en-GB" sz="3200" b="1" dirty="0">
                <a:solidFill>
                  <a:srgbClr val="467886"/>
                </a:solidFill>
                <a:latin typeface="Montserrat Classic Bold" panose="020B0604020202020204"/>
                <a:ea typeface="Montserrat Classic Bold" panose="020B0604020202020204"/>
                <a:cs typeface="Montserrat Classic Bold" panose="020B0604020202020204"/>
                <a:sym typeface="Montserrat Classic Bold"/>
                <a:hlinkClick r:id="rId6">
                  <a:extLst>
                    <a:ext uri="{A12FA001-AC4F-418D-AE19-62706E023703}">
                      <ahyp:hlinkClr xmlns:ahyp="http://schemas.microsoft.com/office/drawing/2018/hyperlinkcolor" val="tx"/>
                    </a:ext>
                  </a:extLst>
                </a:hlinkClick>
              </a:rPr>
              <a:t>’,</a:t>
            </a:r>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 explore the River Eden from its source above the </a:t>
            </a:r>
            <a:r>
              <a:rPr lang="en-GB" sz="3200" b="1" dirty="0" err="1">
                <a:solidFill>
                  <a:srgbClr val="141414"/>
                </a:solidFill>
                <a:latin typeface="Montserrat Classic Bold" panose="020B0604020202020204"/>
                <a:ea typeface="Montserrat Classic Bold" panose="020B0604020202020204"/>
                <a:cs typeface="Montserrat Classic Bold" panose="020B0604020202020204"/>
                <a:sym typeface="Montserrat Classic Bold"/>
              </a:rPr>
              <a:t>Mallerstang</a:t>
            </a:r>
            <a:r>
              <a:rPr lang="en-GB" sz="3200" b="1" dirty="0">
                <a:solidFill>
                  <a:srgbClr val="141414"/>
                </a:solidFill>
                <a:latin typeface="Montserrat Classic Bold" panose="020B0604020202020204"/>
                <a:ea typeface="Montserrat Classic Bold" panose="020B0604020202020204"/>
                <a:cs typeface="Montserrat Classic Bold" panose="020B0604020202020204"/>
                <a:sym typeface="Montserrat Classic Bold"/>
              </a:rPr>
              <a:t> Valley through Carlisle to its mouth, Solway Firth. </a:t>
            </a:r>
          </a:p>
          <a:p>
            <a:pPr fontAlgn="base"/>
            <a:endParaRPr lang="en-GB" sz="3200" b="1" dirty="0">
              <a:solidFill>
                <a:srgbClr val="141414"/>
              </a:solidFill>
              <a:latin typeface="Montserrat Classic Bold" panose="020B0604020202020204"/>
            </a:endParaRPr>
          </a:p>
        </p:txBody>
      </p:sp>
      <p:sp>
        <p:nvSpPr>
          <p:cNvPr id="8" name="TextBox 7">
            <a:extLst>
              <a:ext uri="{FF2B5EF4-FFF2-40B4-BE49-F238E27FC236}">
                <a16:creationId xmlns:a16="http://schemas.microsoft.com/office/drawing/2014/main" id="{70D8D439-C3D0-8A4E-2043-B0FDF8924D76}"/>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C67</a:t>
            </a:r>
          </a:p>
        </p:txBody>
      </p:sp>
    </p:spTree>
    <p:extLst>
      <p:ext uri="{BB962C8B-B14F-4D97-AF65-F5344CB8AC3E}">
        <p14:creationId xmlns:p14="http://schemas.microsoft.com/office/powerpoint/2010/main" val="4125164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2E5AA-A5A3-BB3A-45E2-95994FE64BFA}"/>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518CCE31-58A5-5DAB-830C-7B996F9F3E53}"/>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0923" b="27363"/>
          <a:stretch>
            <a:fillRect/>
          </a:stretch>
        </p:blipFill>
        <p:spPr>
          <a:xfrm>
            <a:off x="547036" y="8997"/>
            <a:ext cx="11097928" cy="6849003"/>
          </a:xfrm>
          <a:prstGeom prst="rect">
            <a:avLst/>
          </a:prstGeom>
        </p:spPr>
      </p:pic>
      <p:sp>
        <p:nvSpPr>
          <p:cNvPr id="4" name="TextBox 3">
            <a:extLst>
              <a:ext uri="{FF2B5EF4-FFF2-40B4-BE49-F238E27FC236}">
                <a16:creationId xmlns:a16="http://schemas.microsoft.com/office/drawing/2014/main" id="{4C04AA3C-F9C9-2EAC-B1AE-1DEE90AEEE9A}"/>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a:t>
            </a:r>
            <a:r>
              <a:rPr lang="en-GB" sz="1050">
                <a:latin typeface="Montserrat Classic Bold" panose="020B0604020202020204"/>
              </a:rPr>
              <a:t>Q C67</a:t>
            </a:r>
            <a:endParaRPr lang="en-GB" sz="1050" dirty="0">
              <a:latin typeface="Montserrat Classic Bold" panose="020B0604020202020204"/>
            </a:endParaRPr>
          </a:p>
        </p:txBody>
      </p:sp>
      <p:pic>
        <p:nvPicPr>
          <p:cNvPr id="18" name="Picture 17">
            <a:extLst>
              <a:ext uri="{FF2B5EF4-FFF2-40B4-BE49-F238E27FC236}">
                <a16:creationId xmlns:a16="http://schemas.microsoft.com/office/drawing/2014/main" id="{B4B723AD-905C-D671-F90C-02ED997260CE}"/>
              </a:ext>
            </a:extLst>
          </p:cNvPr>
          <p:cNvPicPr>
            <a:picLocks noChangeAspect="1"/>
          </p:cNvPicPr>
          <p:nvPr/>
        </p:nvPicPr>
        <p:blipFill>
          <a:blip r:embed="rId3">
            <a:extLst>
              <a:ext uri="{28A0092B-C50C-407E-A947-70E740481C1C}">
                <a14:useLocalDpi xmlns:a14="http://schemas.microsoft.com/office/drawing/2010/main" val="0"/>
              </a:ext>
            </a:extLst>
          </a:blip>
          <a:srcRect l="951" t="16308" r="837" b="17666"/>
          <a:stretch>
            <a:fillRect/>
          </a:stretch>
        </p:blipFill>
        <p:spPr>
          <a:xfrm>
            <a:off x="9490509" y="5867364"/>
            <a:ext cx="2592496" cy="980385"/>
          </a:xfrm>
          <a:prstGeom prst="rect">
            <a:avLst/>
          </a:prstGeom>
        </p:spPr>
      </p:pic>
      <p:sp>
        <p:nvSpPr>
          <p:cNvPr id="24" name="TextBox 9">
            <a:extLst>
              <a:ext uri="{FF2B5EF4-FFF2-40B4-BE49-F238E27FC236}">
                <a16:creationId xmlns:a16="http://schemas.microsoft.com/office/drawing/2014/main" id="{B473D24F-EF65-C5A4-E735-863D6F03E164}"/>
              </a:ext>
            </a:extLst>
          </p:cNvPr>
          <p:cNvSpPr txBox="1"/>
          <p:nvPr/>
        </p:nvSpPr>
        <p:spPr>
          <a:xfrm>
            <a:off x="1191080" y="1813748"/>
            <a:ext cx="9809840" cy="1354217"/>
          </a:xfrm>
          <a:prstGeom prst="rect">
            <a:avLst/>
          </a:prstGeom>
        </p:spPr>
        <p:txBody>
          <a:bodyPr wrap="square" lIns="0" tIns="0" rIns="0" bIns="0" rtlCol="0" anchor="t">
            <a:spAutoFit/>
          </a:bodyPr>
          <a:lstStyle/>
          <a:p>
            <a:pPr algn="ctr">
              <a:spcBef>
                <a:spcPct val="0"/>
              </a:spcBef>
            </a:pPr>
            <a:r>
              <a:rPr lang="en-US" sz="4400" b="1" dirty="0">
                <a:latin typeface="Montserrat Classic Bold"/>
                <a:ea typeface="Montserrat Classic Bold"/>
                <a:cs typeface="Montserrat Classic Bold"/>
                <a:sym typeface="Montserrat Classic Bold"/>
              </a:rPr>
              <a:t>These lessons have been produced by </a:t>
            </a:r>
          </a:p>
          <a:p>
            <a:pPr algn="ctr">
              <a:spcBef>
                <a:spcPct val="0"/>
              </a:spcBef>
            </a:pPr>
            <a:r>
              <a:rPr lang="en-US" sz="4400" b="1" dirty="0">
                <a:solidFill>
                  <a:srgbClr val="467886"/>
                </a:solidFill>
                <a:latin typeface="Montserrat Classic Bold"/>
                <a:ea typeface="Montserrat Classic Bold"/>
                <a:cs typeface="Montserrat Classic Bold"/>
                <a:sym typeface="Montserrat Classic Bold"/>
                <a:hlinkClick r:id="rId4">
                  <a:extLst>
                    <a:ext uri="{A12FA001-AC4F-418D-AE19-62706E023703}">
                      <ahyp:hlinkClr xmlns:ahyp="http://schemas.microsoft.com/office/drawing/2018/hyperlinkcolor" val="tx"/>
                    </a:ext>
                  </a:extLst>
                </a:hlinkClick>
              </a:rPr>
              <a:t>The Flood Hub People</a:t>
            </a:r>
            <a:r>
              <a:rPr lang="en-US" sz="4400" b="1" dirty="0">
                <a:solidFill>
                  <a:srgbClr val="467886"/>
                </a:solidFill>
                <a:latin typeface="Montserrat Classic Bold"/>
                <a:ea typeface="Montserrat Classic Bold"/>
                <a:cs typeface="Montserrat Classic Bold"/>
                <a:sym typeface="Montserrat Classic Bold"/>
              </a:rPr>
              <a:t> </a:t>
            </a:r>
            <a:r>
              <a:rPr lang="en-US" sz="4400" b="1" dirty="0">
                <a:latin typeface="Montserrat Classic Bold"/>
                <a:ea typeface="Montserrat Classic Bold"/>
                <a:cs typeface="Montserrat Classic Bold"/>
                <a:sym typeface="Montserrat Classic Bold"/>
              </a:rPr>
              <a:t>for The Flood Hub. </a:t>
            </a:r>
          </a:p>
        </p:txBody>
      </p:sp>
      <p:pic>
        <p:nvPicPr>
          <p:cNvPr id="26" name="Picture 25">
            <a:extLst>
              <a:ext uri="{FF2B5EF4-FFF2-40B4-BE49-F238E27FC236}">
                <a16:creationId xmlns:a16="http://schemas.microsoft.com/office/drawing/2014/main" id="{FFBC9519-C557-5A8A-4539-0345CAB53C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036" y="4767191"/>
            <a:ext cx="1894684" cy="1883439"/>
          </a:xfrm>
          <a:prstGeom prst="rect">
            <a:avLst/>
          </a:prstGeom>
        </p:spPr>
      </p:pic>
      <p:sp>
        <p:nvSpPr>
          <p:cNvPr id="30" name="TextBox 29">
            <a:extLst>
              <a:ext uri="{FF2B5EF4-FFF2-40B4-BE49-F238E27FC236}">
                <a16:creationId xmlns:a16="http://schemas.microsoft.com/office/drawing/2014/main" id="{25C922CB-E922-37CC-8D1A-6859F8074948}"/>
              </a:ext>
            </a:extLst>
          </p:cNvPr>
          <p:cNvSpPr txBox="1"/>
          <p:nvPr/>
        </p:nvSpPr>
        <p:spPr>
          <a:xfrm>
            <a:off x="1812945" y="3482604"/>
            <a:ext cx="8861472" cy="1077218"/>
          </a:xfrm>
          <a:prstGeom prst="rect">
            <a:avLst/>
          </a:prstGeom>
          <a:noFill/>
        </p:spPr>
        <p:txBody>
          <a:bodyPr wrap="square">
            <a:spAutoFit/>
          </a:bodyPr>
          <a:lstStyle/>
          <a:p>
            <a:pPr algn="ctr">
              <a:spcBef>
                <a:spcPct val="0"/>
              </a:spcBef>
            </a:pPr>
            <a:r>
              <a:rPr lang="en-US" sz="3200" b="1" dirty="0">
                <a:latin typeface="Montserrat Classic Bold"/>
                <a:ea typeface="Montserrat Classic Bold"/>
                <a:cs typeface="Montserrat Classic Bold"/>
                <a:sym typeface="Montserrat Classic Bold"/>
              </a:rPr>
              <a:t>Scan the QR code to access our learning section. </a:t>
            </a:r>
          </a:p>
          <a:p>
            <a:pPr algn="ctr">
              <a:spcBef>
                <a:spcPct val="0"/>
              </a:spcBef>
            </a:pPr>
            <a:r>
              <a:rPr lang="en-US" sz="3200" b="1" dirty="0">
                <a:latin typeface="Montserrat Classic Bold"/>
                <a:ea typeface="Montserrat Classic Bold"/>
                <a:cs typeface="Montserrat Classic Bold"/>
                <a:sym typeface="Montserrat Classic Bold"/>
              </a:rPr>
              <a:t>Or visit here: </a:t>
            </a:r>
            <a:r>
              <a:rPr lang="en-US" sz="3200" b="1" dirty="0">
                <a:solidFill>
                  <a:srgbClr val="467886"/>
                </a:solidFill>
                <a:latin typeface="Montserrat Classic Bold"/>
                <a:ea typeface="Montserrat Classic Bold"/>
                <a:cs typeface="Montserrat Classic Bold"/>
                <a:sym typeface="Montserrat Classic Bold"/>
                <a:hlinkClick r:id="rId6">
                  <a:extLst>
                    <a:ext uri="{A12FA001-AC4F-418D-AE19-62706E023703}">
                      <ahyp:hlinkClr xmlns:ahyp="http://schemas.microsoft.com/office/drawing/2018/hyperlinkcolor" val="tx"/>
                    </a:ext>
                  </a:extLst>
                </a:hlinkClick>
              </a:rPr>
              <a:t>https://thefloodhub.co.uk/learning/</a:t>
            </a:r>
            <a:r>
              <a:rPr lang="en-US" sz="3200" b="1" dirty="0">
                <a:solidFill>
                  <a:srgbClr val="467886"/>
                </a:solidFill>
                <a:latin typeface="Montserrat Classic Bold"/>
                <a:ea typeface="Montserrat Classic Bold"/>
                <a:cs typeface="Montserrat Classic Bold"/>
                <a:sym typeface="Montserrat Classic Bold"/>
              </a:rPr>
              <a:t>  </a:t>
            </a:r>
          </a:p>
        </p:txBody>
      </p:sp>
      <p:grpSp>
        <p:nvGrpSpPr>
          <p:cNvPr id="31" name="Group 4">
            <a:extLst>
              <a:ext uri="{FF2B5EF4-FFF2-40B4-BE49-F238E27FC236}">
                <a16:creationId xmlns:a16="http://schemas.microsoft.com/office/drawing/2014/main" id="{E79C6285-C4CB-5715-27E4-C7A91509833E}"/>
              </a:ext>
            </a:extLst>
          </p:cNvPr>
          <p:cNvGrpSpPr/>
          <p:nvPr/>
        </p:nvGrpSpPr>
        <p:grpSpPr>
          <a:xfrm>
            <a:off x="0" y="-28477"/>
            <a:ext cx="12209088" cy="1292789"/>
            <a:chOff x="0" y="-142875"/>
            <a:chExt cx="4816593" cy="637250"/>
          </a:xfrm>
        </p:grpSpPr>
        <p:sp>
          <p:nvSpPr>
            <p:cNvPr id="32" name="Freeform 5">
              <a:extLst>
                <a:ext uri="{FF2B5EF4-FFF2-40B4-BE49-F238E27FC236}">
                  <a16:creationId xmlns:a16="http://schemas.microsoft.com/office/drawing/2014/main" id="{F69910B4-82D8-7F4C-ACB5-9B73B789AA31}"/>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33" name="TextBox 6">
              <a:extLst>
                <a:ext uri="{FF2B5EF4-FFF2-40B4-BE49-F238E27FC236}">
                  <a16:creationId xmlns:a16="http://schemas.microsoft.com/office/drawing/2014/main" id="{FD192AF5-4444-D305-8EA9-7C22DEC5FB14}"/>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pic>
        <p:nvPicPr>
          <p:cNvPr id="34" name="Picture 33" descr="A river with trees and rocks&#10;&#10;Description automatically generated">
            <a:extLst>
              <a:ext uri="{FF2B5EF4-FFF2-40B4-BE49-F238E27FC236}">
                <a16:creationId xmlns:a16="http://schemas.microsoft.com/office/drawing/2014/main" id="{32722807-5326-3B71-6B48-B0C8A64DF82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Tree>
    <p:extLst>
      <p:ext uri="{BB962C8B-B14F-4D97-AF65-F5344CB8AC3E}">
        <p14:creationId xmlns:p14="http://schemas.microsoft.com/office/powerpoint/2010/main" val="2238052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05BB3-99F7-A7F8-BB4F-9A4F908E7283}"/>
            </a:ext>
          </a:extLst>
        </p:cNvPr>
        <p:cNvGrpSpPr/>
        <p:nvPr/>
      </p:nvGrpSpPr>
      <p:grpSpPr>
        <a:xfrm>
          <a:off x="0" y="0"/>
          <a:ext cx="0" cy="0"/>
          <a:chOff x="0" y="0"/>
          <a:chExt cx="0" cy="0"/>
        </a:xfrm>
      </p:grpSpPr>
      <p:pic>
        <p:nvPicPr>
          <p:cNvPr id="28" name="Picture 27" descr="A white and blue swirl&#10;&#10;Description automatically generated">
            <a:extLst>
              <a:ext uri="{FF2B5EF4-FFF2-40B4-BE49-F238E27FC236}">
                <a16:creationId xmlns:a16="http://schemas.microsoft.com/office/drawing/2014/main" id="{B949AE17-F394-4784-28BD-2EA03814C064}"/>
              </a:ext>
            </a:extLst>
          </p:cNvPr>
          <p:cNvPicPr/>
          <p:nvPr/>
        </p:nvPicPr>
        <p:blipFill>
          <a:blip r:embed="rId2">
            <a:extLst>
              <a:ext uri="{28A0092B-C50C-407E-A947-70E740481C1C}">
                <a14:useLocalDpi xmlns:a14="http://schemas.microsoft.com/office/drawing/2010/main" val="0"/>
              </a:ext>
            </a:extLst>
          </a:blip>
          <a:stretch>
            <a:fillRect/>
          </a:stretch>
        </p:blipFill>
        <p:spPr>
          <a:xfrm>
            <a:off x="17085" y="0"/>
            <a:ext cx="12192000" cy="6858000"/>
          </a:xfrm>
          <a:prstGeom prst="rect">
            <a:avLst/>
          </a:prstGeom>
        </p:spPr>
      </p:pic>
      <p:sp>
        <p:nvSpPr>
          <p:cNvPr id="9" name="TextBox 9">
            <a:extLst>
              <a:ext uri="{FF2B5EF4-FFF2-40B4-BE49-F238E27FC236}">
                <a16:creationId xmlns:a16="http://schemas.microsoft.com/office/drawing/2014/main" id="{AB8CA72F-D9A7-62BB-3A6B-42D3613B708B}"/>
              </a:ext>
            </a:extLst>
          </p:cNvPr>
          <p:cNvSpPr txBox="1"/>
          <p:nvPr/>
        </p:nvSpPr>
        <p:spPr>
          <a:xfrm>
            <a:off x="212509" y="1089094"/>
            <a:ext cx="7070793" cy="993477"/>
          </a:xfrm>
          <a:prstGeom prst="rect">
            <a:avLst/>
          </a:prstGeom>
        </p:spPr>
        <p:txBody>
          <a:bodyPr wrap="square" lIns="0" tIns="0" rIns="0" bIns="0" rtlCol="0" anchor="t">
            <a:spAutoFit/>
          </a:bodyPr>
          <a:lstStyle/>
          <a:p>
            <a:pPr>
              <a:lnSpc>
                <a:spcPct val="150000"/>
              </a:lnSpc>
              <a:spcBef>
                <a:spcPct val="0"/>
              </a:spcBef>
            </a:pPr>
            <a:r>
              <a:rPr lang="en-US" sz="4800" b="1">
                <a:solidFill>
                  <a:srgbClr val="000000"/>
                </a:solidFill>
                <a:latin typeface="Montserrat Classic Bold"/>
                <a:ea typeface="Montserrat Classic Bold"/>
                <a:cs typeface="Montserrat Classic Bold"/>
                <a:sym typeface="Montserrat Classic Bold"/>
              </a:rPr>
              <a:t>Long profile of a river:</a:t>
            </a:r>
          </a:p>
        </p:txBody>
      </p:sp>
      <p:grpSp>
        <p:nvGrpSpPr>
          <p:cNvPr id="3" name="Group 4">
            <a:extLst>
              <a:ext uri="{FF2B5EF4-FFF2-40B4-BE49-F238E27FC236}">
                <a16:creationId xmlns:a16="http://schemas.microsoft.com/office/drawing/2014/main" id="{51C4754D-FCF8-B2B2-ED4C-F00030F25740}"/>
              </a:ext>
            </a:extLst>
          </p:cNvPr>
          <p:cNvGrpSpPr/>
          <p:nvPr/>
        </p:nvGrpSpPr>
        <p:grpSpPr>
          <a:xfrm>
            <a:off x="0" y="-28477"/>
            <a:ext cx="12209088" cy="1292789"/>
            <a:chOff x="0" y="-142875"/>
            <a:chExt cx="4816593" cy="637250"/>
          </a:xfrm>
        </p:grpSpPr>
        <p:sp>
          <p:nvSpPr>
            <p:cNvPr id="7" name="Freeform 5">
              <a:extLst>
                <a:ext uri="{FF2B5EF4-FFF2-40B4-BE49-F238E27FC236}">
                  <a16:creationId xmlns:a16="http://schemas.microsoft.com/office/drawing/2014/main" id="{002A6594-0EC9-D26C-B3EB-325EC2CE9BD1}"/>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11" name="TextBox 6">
              <a:extLst>
                <a:ext uri="{FF2B5EF4-FFF2-40B4-BE49-F238E27FC236}">
                  <a16:creationId xmlns:a16="http://schemas.microsoft.com/office/drawing/2014/main" id="{80FFF8F4-1C9E-BEFD-9A7A-463B0702F7D4}"/>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12" name="Title 1">
            <a:extLst>
              <a:ext uri="{FF2B5EF4-FFF2-40B4-BE49-F238E27FC236}">
                <a16:creationId xmlns:a16="http://schemas.microsoft.com/office/drawing/2014/main" id="{98636750-CBBF-8350-DC39-B62FB4122AF4}"/>
              </a:ext>
            </a:extLst>
          </p:cNvPr>
          <p:cNvSpPr>
            <a:spLocks noGrp="1"/>
          </p:cNvSpPr>
          <p:nvPr>
            <p:ph type="ctrTitle"/>
          </p:nvPr>
        </p:nvSpPr>
        <p:spPr>
          <a:xfrm>
            <a:off x="-80471" y="531767"/>
            <a:ext cx="12352943" cy="655438"/>
          </a:xfrm>
        </p:spPr>
        <p:txBody>
          <a:bodyPr>
            <a:noAutofit/>
          </a:bodyPr>
          <a:lstStyle/>
          <a:p>
            <a:r>
              <a:rPr lang="en-GB" sz="5400" b="1">
                <a:solidFill>
                  <a:schemeClr val="bg1"/>
                </a:solidFill>
                <a:latin typeface="Montserrat Classic Bold"/>
              </a:rPr>
              <a:t>Long &amp; Cross Profiles</a:t>
            </a:r>
          </a:p>
        </p:txBody>
      </p:sp>
      <p:pic>
        <p:nvPicPr>
          <p:cNvPr id="16" name="Picture 15" descr="A river with trees and rocks&#10;&#10;Description automatically generated">
            <a:extLst>
              <a:ext uri="{FF2B5EF4-FFF2-40B4-BE49-F238E27FC236}">
                <a16:creationId xmlns:a16="http://schemas.microsoft.com/office/drawing/2014/main" id="{10150211-B101-7F07-AFCD-C90651528B4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pic>
        <p:nvPicPr>
          <p:cNvPr id="5" name="Picture 4" descr="A drawing of a river&#10;&#10;AI-generated content may be incorrect.">
            <a:extLst>
              <a:ext uri="{FF2B5EF4-FFF2-40B4-BE49-F238E27FC236}">
                <a16:creationId xmlns:a16="http://schemas.microsoft.com/office/drawing/2014/main" id="{E5C7D7A8-5FD4-7C38-BAF3-799BF76BF309}"/>
              </a:ext>
            </a:extLst>
          </p:cNvPr>
          <p:cNvPicPr>
            <a:picLocks noChangeAspect="1"/>
          </p:cNvPicPr>
          <p:nvPr/>
        </p:nvPicPr>
        <p:blipFill>
          <a:blip r:embed="rId5">
            <a:extLst>
              <a:ext uri="{28A0092B-C50C-407E-A947-70E740481C1C}">
                <a14:useLocalDpi xmlns:a14="http://schemas.microsoft.com/office/drawing/2010/main" val="0"/>
              </a:ext>
            </a:extLst>
          </a:blip>
          <a:srcRect t="4879" b="10904"/>
          <a:stretch>
            <a:fillRect/>
          </a:stretch>
        </p:blipFill>
        <p:spPr>
          <a:xfrm>
            <a:off x="212509" y="2191220"/>
            <a:ext cx="6531963" cy="4073346"/>
          </a:xfrm>
          <a:prstGeom prst="rect">
            <a:avLst/>
          </a:prstGeom>
        </p:spPr>
      </p:pic>
      <p:sp>
        <p:nvSpPr>
          <p:cNvPr id="13" name="TextBox 12">
            <a:extLst>
              <a:ext uri="{FF2B5EF4-FFF2-40B4-BE49-F238E27FC236}">
                <a16:creationId xmlns:a16="http://schemas.microsoft.com/office/drawing/2014/main" id="{6E0D9661-0E63-214F-2496-F7301B6AED4F}"/>
              </a:ext>
            </a:extLst>
          </p:cNvPr>
          <p:cNvSpPr txBox="1"/>
          <p:nvPr/>
        </p:nvSpPr>
        <p:spPr>
          <a:xfrm>
            <a:off x="2596032" y="2356638"/>
            <a:ext cx="1425137" cy="584775"/>
          </a:xfrm>
          <a:prstGeom prst="rect">
            <a:avLst/>
          </a:prstGeom>
          <a:solidFill>
            <a:schemeClr val="accent6">
              <a:lumMod val="60000"/>
              <a:lumOff val="40000"/>
            </a:schemeClr>
          </a:solidFill>
        </p:spPr>
        <p:txBody>
          <a:bodyPr wrap="square" rtlCol="0">
            <a:spAutoFit/>
          </a:bodyPr>
          <a:lstStyle/>
          <a:p>
            <a:r>
              <a:rPr lang="en-GB" sz="3200"/>
              <a:t>Source</a:t>
            </a:r>
            <a:endParaRPr lang="en-GB"/>
          </a:p>
        </p:txBody>
      </p:sp>
      <p:cxnSp>
        <p:nvCxnSpPr>
          <p:cNvPr id="14" name="Straight Arrow Connector 13">
            <a:extLst>
              <a:ext uri="{FF2B5EF4-FFF2-40B4-BE49-F238E27FC236}">
                <a16:creationId xmlns:a16="http://schemas.microsoft.com/office/drawing/2014/main" id="{BA1BB4F6-D05B-2698-D0EB-500AACCDC164}"/>
              </a:ext>
            </a:extLst>
          </p:cNvPr>
          <p:cNvCxnSpPr>
            <a:cxnSpLocks/>
            <a:stCxn id="13" idx="1"/>
          </p:cNvCxnSpPr>
          <p:nvPr/>
        </p:nvCxnSpPr>
        <p:spPr>
          <a:xfrm flipH="1" flipV="1">
            <a:off x="1522172" y="2543834"/>
            <a:ext cx="1073860" cy="105192"/>
          </a:xfrm>
          <a:prstGeom prst="straightConnector1">
            <a:avLst/>
          </a:prstGeom>
          <a:ln w="76200">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4EB5AA4C-8B02-B4A5-0A88-8C716D36FAD3}"/>
              </a:ext>
            </a:extLst>
          </p:cNvPr>
          <p:cNvCxnSpPr>
            <a:cxnSpLocks/>
          </p:cNvCxnSpPr>
          <p:nvPr/>
        </p:nvCxnSpPr>
        <p:spPr>
          <a:xfrm flipH="1" flipV="1">
            <a:off x="4947100" y="4628135"/>
            <a:ext cx="138335" cy="963454"/>
          </a:xfrm>
          <a:prstGeom prst="straightConnector1">
            <a:avLst/>
          </a:prstGeom>
          <a:ln w="76200">
            <a:solidFill>
              <a:srgbClr val="A5D9F1"/>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46548D15-5BF8-B8E2-900F-04AB23C1E434}"/>
              </a:ext>
            </a:extLst>
          </p:cNvPr>
          <p:cNvSpPr txBox="1"/>
          <p:nvPr/>
        </p:nvSpPr>
        <p:spPr>
          <a:xfrm>
            <a:off x="4926110" y="5591589"/>
            <a:ext cx="1413784" cy="584775"/>
          </a:xfrm>
          <a:prstGeom prst="rect">
            <a:avLst/>
          </a:prstGeom>
          <a:solidFill>
            <a:srgbClr val="A5D9F1"/>
          </a:solidFill>
          <a:ln>
            <a:solidFill>
              <a:srgbClr val="E9F8E4"/>
            </a:solidFill>
          </a:ln>
        </p:spPr>
        <p:txBody>
          <a:bodyPr wrap="square" rtlCol="0">
            <a:spAutoFit/>
          </a:bodyPr>
          <a:lstStyle/>
          <a:p>
            <a:r>
              <a:rPr lang="en-GB" sz="3200"/>
              <a:t>Mouth</a:t>
            </a:r>
            <a:endParaRPr lang="en-GB"/>
          </a:p>
        </p:txBody>
      </p:sp>
      <p:cxnSp>
        <p:nvCxnSpPr>
          <p:cNvPr id="20" name="Straight Arrow Connector 19">
            <a:extLst>
              <a:ext uri="{FF2B5EF4-FFF2-40B4-BE49-F238E27FC236}">
                <a16:creationId xmlns:a16="http://schemas.microsoft.com/office/drawing/2014/main" id="{6231D34B-9CAA-F571-A286-7653A5860A9D}"/>
              </a:ext>
            </a:extLst>
          </p:cNvPr>
          <p:cNvCxnSpPr>
            <a:cxnSpLocks/>
          </p:cNvCxnSpPr>
          <p:nvPr/>
        </p:nvCxnSpPr>
        <p:spPr>
          <a:xfrm>
            <a:off x="323008" y="4393981"/>
            <a:ext cx="3453922" cy="1810443"/>
          </a:xfrm>
          <a:prstGeom prst="straightConnector1">
            <a:avLst/>
          </a:prstGeom>
          <a:ln w="57150">
            <a:solidFill>
              <a:schemeClr val="accent3">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7D955822-1285-37AF-B327-978195DD0BE5}"/>
              </a:ext>
            </a:extLst>
          </p:cNvPr>
          <p:cNvCxnSpPr>
            <a:cxnSpLocks/>
          </p:cNvCxnSpPr>
          <p:nvPr/>
        </p:nvCxnSpPr>
        <p:spPr>
          <a:xfrm>
            <a:off x="212506" y="2910072"/>
            <a:ext cx="28768" cy="1483909"/>
          </a:xfrm>
          <a:prstGeom prst="straightConnector1">
            <a:avLst/>
          </a:prstGeom>
          <a:ln w="57150">
            <a:solidFill>
              <a:schemeClr val="accent3">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CFCA9028-C43C-46FB-05E6-49F69C6DB22B}"/>
              </a:ext>
            </a:extLst>
          </p:cNvPr>
          <p:cNvSpPr txBox="1"/>
          <p:nvPr/>
        </p:nvSpPr>
        <p:spPr>
          <a:xfrm>
            <a:off x="212506" y="5299202"/>
            <a:ext cx="2291149" cy="584775"/>
          </a:xfrm>
          <a:prstGeom prst="rect">
            <a:avLst/>
          </a:prstGeom>
          <a:solidFill>
            <a:schemeClr val="accent3">
              <a:lumMod val="50000"/>
            </a:schemeClr>
          </a:solidFill>
          <a:ln>
            <a:solidFill>
              <a:schemeClr val="accent3">
                <a:lumMod val="50000"/>
              </a:schemeClr>
            </a:solidFill>
          </a:ln>
        </p:spPr>
        <p:txBody>
          <a:bodyPr wrap="square" rtlCol="0">
            <a:spAutoFit/>
          </a:bodyPr>
          <a:lstStyle/>
          <a:p>
            <a:r>
              <a:rPr lang="en-GB" sz="3200">
                <a:solidFill>
                  <a:schemeClr val="bg1">
                    <a:lumMod val="95000"/>
                  </a:schemeClr>
                </a:solidFill>
              </a:rPr>
              <a:t>Long profile</a:t>
            </a:r>
            <a:endParaRPr lang="en-GB">
              <a:solidFill>
                <a:schemeClr val="bg1">
                  <a:lumMod val="95000"/>
                </a:schemeClr>
              </a:solidFill>
            </a:endParaRPr>
          </a:p>
        </p:txBody>
      </p:sp>
      <p:sp>
        <p:nvSpPr>
          <p:cNvPr id="34" name="TextBox 33">
            <a:extLst>
              <a:ext uri="{FF2B5EF4-FFF2-40B4-BE49-F238E27FC236}">
                <a16:creationId xmlns:a16="http://schemas.microsoft.com/office/drawing/2014/main" id="{A72A6FC9-9C9D-591E-A638-953B28737EDA}"/>
              </a:ext>
            </a:extLst>
          </p:cNvPr>
          <p:cNvSpPr txBox="1"/>
          <p:nvPr/>
        </p:nvSpPr>
        <p:spPr>
          <a:xfrm>
            <a:off x="6826206" y="2116216"/>
            <a:ext cx="5298500" cy="3939540"/>
          </a:xfrm>
          <a:prstGeom prst="rect">
            <a:avLst/>
          </a:prstGeom>
        </p:spPr>
        <p:txBody>
          <a:bodyPr wrap="square" lIns="0" tIns="0" rIns="0" bIns="0" rtlCol="0" anchor="t">
            <a:spAutoFit/>
          </a:bodyPr>
          <a:lstStyle/>
          <a:p>
            <a:pPr fontAlgn="base"/>
            <a:r>
              <a:rPr lang="en-GB" sz="3200" b="1">
                <a:solidFill>
                  <a:srgbClr val="141414"/>
                </a:solidFill>
                <a:latin typeface="Montserrat Classic Bold" panose="020B0604020202020204"/>
              </a:rPr>
              <a:t>The long profile of a river shows its change in gradient and altitude from source to its mouth. It shows how a river changes throughout its course, from steep at the source, to gentle at the mouth. </a:t>
            </a:r>
            <a:endParaRPr lang="en-US" sz="4800" b="1">
              <a:latin typeface="Montserrat Classic Bold"/>
              <a:ea typeface="Montserrat Classic Bold"/>
              <a:cs typeface="Montserrat Classic Bold"/>
              <a:sym typeface="Montserrat Classic Bold"/>
            </a:endParaRPr>
          </a:p>
        </p:txBody>
      </p:sp>
      <p:sp>
        <p:nvSpPr>
          <p:cNvPr id="2" name="TextBox 1">
            <a:extLst>
              <a:ext uri="{FF2B5EF4-FFF2-40B4-BE49-F238E27FC236}">
                <a16:creationId xmlns:a16="http://schemas.microsoft.com/office/drawing/2014/main" id="{DA473EEF-11E8-C9A6-34E5-B024F186BA8A}"/>
              </a:ext>
            </a:extLst>
          </p:cNvPr>
          <p:cNvSpPr txBox="1"/>
          <p:nvPr/>
        </p:nvSpPr>
        <p:spPr>
          <a:xfrm>
            <a:off x="4776718" y="6246257"/>
            <a:ext cx="1984839" cy="253916"/>
          </a:xfrm>
          <a:prstGeom prst="rect">
            <a:avLst/>
          </a:prstGeom>
          <a:noFill/>
        </p:spPr>
        <p:txBody>
          <a:bodyPr wrap="none" rtlCol="0">
            <a:spAutoFit/>
          </a:bodyPr>
          <a:lstStyle/>
          <a:p>
            <a:r>
              <a:rPr lang="en-GB" sz="1050" dirty="0">
                <a:latin typeface="Montserrat Classic Bold" panose="020B0604020202020204"/>
              </a:rPr>
              <a:t>Image: The Flood Hub People</a:t>
            </a:r>
          </a:p>
        </p:txBody>
      </p:sp>
      <p:sp>
        <p:nvSpPr>
          <p:cNvPr id="4" name="TextBox 3">
            <a:extLst>
              <a:ext uri="{FF2B5EF4-FFF2-40B4-BE49-F238E27FC236}">
                <a16:creationId xmlns:a16="http://schemas.microsoft.com/office/drawing/2014/main" id="{BBD6211D-03BD-54E4-CED9-844A82047F0C}"/>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C67</a:t>
            </a:r>
          </a:p>
        </p:txBody>
      </p:sp>
    </p:spTree>
    <p:extLst>
      <p:ext uri="{BB962C8B-B14F-4D97-AF65-F5344CB8AC3E}">
        <p14:creationId xmlns:p14="http://schemas.microsoft.com/office/powerpoint/2010/main" val="2732198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B3760-AAC0-5E09-4794-F3ACC439644D}"/>
            </a:ext>
          </a:extLst>
        </p:cNvPr>
        <p:cNvGrpSpPr/>
        <p:nvPr/>
      </p:nvGrpSpPr>
      <p:grpSpPr>
        <a:xfrm>
          <a:off x="0" y="0"/>
          <a:ext cx="0" cy="0"/>
          <a:chOff x="0" y="0"/>
          <a:chExt cx="0" cy="0"/>
        </a:xfrm>
      </p:grpSpPr>
      <p:pic>
        <p:nvPicPr>
          <p:cNvPr id="28" name="Picture 27" descr="A white and blue swirl&#10;&#10;Description automatically generated">
            <a:extLst>
              <a:ext uri="{FF2B5EF4-FFF2-40B4-BE49-F238E27FC236}">
                <a16:creationId xmlns:a16="http://schemas.microsoft.com/office/drawing/2014/main" id="{14C58CC3-3F7F-F4AE-D2E6-865EBC938705}"/>
              </a:ext>
            </a:extLst>
          </p:cNvPr>
          <p:cNvPicPr/>
          <p:nvPr/>
        </p:nvPicPr>
        <p:blipFill>
          <a:blip r:embed="rId2">
            <a:extLst>
              <a:ext uri="{28A0092B-C50C-407E-A947-70E740481C1C}">
                <a14:useLocalDpi xmlns:a14="http://schemas.microsoft.com/office/drawing/2010/main" val="0"/>
              </a:ext>
            </a:extLst>
          </a:blip>
          <a:stretch>
            <a:fillRect/>
          </a:stretch>
        </p:blipFill>
        <p:spPr>
          <a:xfrm>
            <a:off x="17085" y="0"/>
            <a:ext cx="12192000" cy="6858000"/>
          </a:xfrm>
          <a:prstGeom prst="rect">
            <a:avLst/>
          </a:prstGeom>
        </p:spPr>
      </p:pic>
      <p:sp>
        <p:nvSpPr>
          <p:cNvPr id="9" name="TextBox 9">
            <a:extLst>
              <a:ext uri="{FF2B5EF4-FFF2-40B4-BE49-F238E27FC236}">
                <a16:creationId xmlns:a16="http://schemas.microsoft.com/office/drawing/2014/main" id="{E271D221-D4D0-2C2A-2FE0-87620714A16C}"/>
              </a:ext>
            </a:extLst>
          </p:cNvPr>
          <p:cNvSpPr txBox="1"/>
          <p:nvPr/>
        </p:nvSpPr>
        <p:spPr>
          <a:xfrm>
            <a:off x="212509" y="1089094"/>
            <a:ext cx="7070793" cy="993477"/>
          </a:xfrm>
          <a:prstGeom prst="rect">
            <a:avLst/>
          </a:prstGeom>
        </p:spPr>
        <p:txBody>
          <a:bodyPr wrap="square" lIns="0" tIns="0" rIns="0" bIns="0" rtlCol="0" anchor="t">
            <a:spAutoFit/>
          </a:bodyPr>
          <a:lstStyle/>
          <a:p>
            <a:pPr>
              <a:lnSpc>
                <a:spcPct val="150000"/>
              </a:lnSpc>
              <a:spcBef>
                <a:spcPct val="0"/>
              </a:spcBef>
            </a:pPr>
            <a:r>
              <a:rPr lang="en-US" sz="4800" b="1">
                <a:solidFill>
                  <a:srgbClr val="000000"/>
                </a:solidFill>
                <a:latin typeface="Montserrat Classic Bold"/>
                <a:ea typeface="Montserrat Classic Bold"/>
                <a:cs typeface="Montserrat Classic Bold"/>
                <a:sym typeface="Montserrat Classic Bold"/>
              </a:rPr>
              <a:t>Long profile of a river:</a:t>
            </a:r>
          </a:p>
        </p:txBody>
      </p:sp>
      <p:grpSp>
        <p:nvGrpSpPr>
          <p:cNvPr id="3" name="Group 4">
            <a:extLst>
              <a:ext uri="{FF2B5EF4-FFF2-40B4-BE49-F238E27FC236}">
                <a16:creationId xmlns:a16="http://schemas.microsoft.com/office/drawing/2014/main" id="{8B41E4B4-8708-5E32-15F1-E3B42BCA3E67}"/>
              </a:ext>
            </a:extLst>
          </p:cNvPr>
          <p:cNvGrpSpPr/>
          <p:nvPr/>
        </p:nvGrpSpPr>
        <p:grpSpPr>
          <a:xfrm>
            <a:off x="0" y="-28477"/>
            <a:ext cx="12209088" cy="1292789"/>
            <a:chOff x="0" y="-142875"/>
            <a:chExt cx="4816593" cy="637250"/>
          </a:xfrm>
        </p:grpSpPr>
        <p:sp>
          <p:nvSpPr>
            <p:cNvPr id="7" name="Freeform 5">
              <a:extLst>
                <a:ext uri="{FF2B5EF4-FFF2-40B4-BE49-F238E27FC236}">
                  <a16:creationId xmlns:a16="http://schemas.microsoft.com/office/drawing/2014/main" id="{440710AE-8EB2-EE3C-EBDA-F404EFE677C6}"/>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11" name="TextBox 6">
              <a:extLst>
                <a:ext uri="{FF2B5EF4-FFF2-40B4-BE49-F238E27FC236}">
                  <a16:creationId xmlns:a16="http://schemas.microsoft.com/office/drawing/2014/main" id="{1A97C090-539A-E615-6ACC-52C6E2106C8E}"/>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12" name="Title 1">
            <a:extLst>
              <a:ext uri="{FF2B5EF4-FFF2-40B4-BE49-F238E27FC236}">
                <a16:creationId xmlns:a16="http://schemas.microsoft.com/office/drawing/2014/main" id="{141791B5-8276-2C35-778B-2F25118D6778}"/>
              </a:ext>
            </a:extLst>
          </p:cNvPr>
          <p:cNvSpPr>
            <a:spLocks noGrp="1"/>
          </p:cNvSpPr>
          <p:nvPr>
            <p:ph type="ctrTitle"/>
          </p:nvPr>
        </p:nvSpPr>
        <p:spPr>
          <a:xfrm>
            <a:off x="-80471" y="531767"/>
            <a:ext cx="12352943" cy="655438"/>
          </a:xfrm>
        </p:spPr>
        <p:txBody>
          <a:bodyPr>
            <a:noAutofit/>
          </a:bodyPr>
          <a:lstStyle/>
          <a:p>
            <a:r>
              <a:rPr lang="en-GB" sz="5400" b="1">
                <a:solidFill>
                  <a:schemeClr val="bg1"/>
                </a:solidFill>
                <a:latin typeface="Montserrat Classic Bold"/>
              </a:rPr>
              <a:t>Long &amp; Cross Profiles</a:t>
            </a:r>
          </a:p>
        </p:txBody>
      </p:sp>
      <p:pic>
        <p:nvPicPr>
          <p:cNvPr id="16" name="Picture 15" descr="A river with trees and rocks&#10;&#10;Description automatically generated">
            <a:extLst>
              <a:ext uri="{FF2B5EF4-FFF2-40B4-BE49-F238E27FC236}">
                <a16:creationId xmlns:a16="http://schemas.microsoft.com/office/drawing/2014/main" id="{7408A5AE-B76D-F21C-C3FD-9364511ED8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34" name="TextBox 33">
            <a:extLst>
              <a:ext uri="{FF2B5EF4-FFF2-40B4-BE49-F238E27FC236}">
                <a16:creationId xmlns:a16="http://schemas.microsoft.com/office/drawing/2014/main" id="{92F04DDD-DC51-FD5F-CE6F-BA36985BFB8A}"/>
              </a:ext>
            </a:extLst>
          </p:cNvPr>
          <p:cNvSpPr txBox="1"/>
          <p:nvPr/>
        </p:nvSpPr>
        <p:spPr>
          <a:xfrm>
            <a:off x="212510" y="2116216"/>
            <a:ext cx="11391948" cy="984885"/>
          </a:xfrm>
          <a:prstGeom prst="rect">
            <a:avLst/>
          </a:prstGeom>
        </p:spPr>
        <p:txBody>
          <a:bodyPr wrap="square" lIns="0" tIns="0" rIns="0" bIns="0" rtlCol="0" anchor="t">
            <a:spAutoFit/>
          </a:bodyPr>
          <a:lstStyle/>
          <a:p>
            <a:pPr fontAlgn="base"/>
            <a:r>
              <a:rPr lang="en-GB" sz="3200" b="1">
                <a:solidFill>
                  <a:srgbClr val="141414"/>
                </a:solidFill>
                <a:latin typeface="Montserrat Classic Bold" panose="020B0604020202020204"/>
                <a:ea typeface="Montserrat Classic Bold"/>
                <a:cs typeface="Montserrat Classic Bold"/>
                <a:sym typeface="Montserrat Classic Bold"/>
              </a:rPr>
              <a:t>A river’s course can be split into three stages, the upper, middle and lower course. These can be shown on the long profile. </a:t>
            </a:r>
            <a:endParaRPr lang="en-US" sz="4800" b="1">
              <a:latin typeface="Montserrat Classic Bold"/>
              <a:ea typeface="Montserrat Classic Bold"/>
              <a:cs typeface="Montserrat Classic Bold"/>
              <a:sym typeface="Montserrat Classic Bold"/>
            </a:endParaRPr>
          </a:p>
        </p:txBody>
      </p:sp>
      <p:pic>
        <p:nvPicPr>
          <p:cNvPr id="2" name="Picture 1">
            <a:extLst>
              <a:ext uri="{FF2B5EF4-FFF2-40B4-BE49-F238E27FC236}">
                <a16:creationId xmlns:a16="http://schemas.microsoft.com/office/drawing/2014/main" id="{10EDB18C-0BA9-296A-0044-2E2AE18779EC}"/>
              </a:ext>
            </a:extLst>
          </p:cNvPr>
          <p:cNvPicPr>
            <a:picLocks noChangeAspect="1"/>
          </p:cNvPicPr>
          <p:nvPr/>
        </p:nvPicPr>
        <p:blipFill>
          <a:blip r:embed="rId5"/>
          <a:srcRect l="1310" t="8059" r="5349" b="8019"/>
          <a:stretch>
            <a:fillRect/>
          </a:stretch>
        </p:blipFill>
        <p:spPr>
          <a:xfrm>
            <a:off x="212509" y="3200400"/>
            <a:ext cx="4718460" cy="3470542"/>
          </a:xfrm>
          <a:prstGeom prst="rect">
            <a:avLst/>
          </a:prstGeom>
        </p:spPr>
      </p:pic>
      <p:sp>
        <p:nvSpPr>
          <p:cNvPr id="4" name="TextBox 3">
            <a:extLst>
              <a:ext uri="{FF2B5EF4-FFF2-40B4-BE49-F238E27FC236}">
                <a16:creationId xmlns:a16="http://schemas.microsoft.com/office/drawing/2014/main" id="{85AD9361-D5E8-0C34-6CBA-EB57051C8472}"/>
              </a:ext>
            </a:extLst>
          </p:cNvPr>
          <p:cNvSpPr txBox="1"/>
          <p:nvPr/>
        </p:nvSpPr>
        <p:spPr>
          <a:xfrm>
            <a:off x="4941307" y="3187025"/>
            <a:ext cx="6663152" cy="1569660"/>
          </a:xfrm>
          <a:prstGeom prst="rect">
            <a:avLst/>
          </a:prstGeom>
          <a:noFill/>
        </p:spPr>
        <p:txBody>
          <a:bodyPr wrap="square">
            <a:spAutoFit/>
          </a:bodyPr>
          <a:lstStyle/>
          <a:p>
            <a:pPr fontAlgn="base"/>
            <a:r>
              <a:rPr lang="en-GB" sz="3200">
                <a:solidFill>
                  <a:srgbClr val="141414"/>
                </a:solidFill>
                <a:latin typeface="Montserrat Classic Bold" panose="020B0604020202020204"/>
                <a:ea typeface="Montserrat Classic Bold" panose="020B0604020202020204"/>
                <a:cs typeface="Montserrat Classic Bold" panose="020B0604020202020204"/>
                <a:sym typeface="Montserrat Classic Bold"/>
              </a:rPr>
              <a:t>The </a:t>
            </a:r>
            <a:r>
              <a:rPr lang="en-GB" sz="3200" b="1">
                <a:solidFill>
                  <a:srgbClr val="141414"/>
                </a:solidFill>
                <a:latin typeface="Montserrat Classic Bold" panose="020B0604020202020204"/>
                <a:ea typeface="Montserrat Classic Bold" panose="020B0604020202020204"/>
                <a:cs typeface="Montserrat Classic Bold" panose="020B0604020202020204"/>
                <a:sym typeface="Montserrat Classic Bold"/>
              </a:rPr>
              <a:t>X axis </a:t>
            </a:r>
            <a:r>
              <a:rPr lang="en-GB" sz="3200">
                <a:solidFill>
                  <a:srgbClr val="141414"/>
                </a:solidFill>
                <a:latin typeface="Montserrat Classic Bold" panose="020B0604020202020204"/>
                <a:ea typeface="Montserrat Classic Bold" panose="020B0604020202020204"/>
                <a:cs typeface="Montserrat Classic Bold" panose="020B0604020202020204"/>
                <a:sym typeface="Montserrat Classic Bold"/>
              </a:rPr>
              <a:t>shows the </a:t>
            </a:r>
            <a:r>
              <a:rPr lang="en-GB" sz="3200" b="1">
                <a:solidFill>
                  <a:srgbClr val="141414"/>
                </a:solidFill>
                <a:latin typeface="Montserrat Classic Bold" panose="020B0604020202020204"/>
                <a:ea typeface="Montserrat Classic Bold" panose="020B0604020202020204"/>
                <a:cs typeface="Montserrat Classic Bold" panose="020B0604020202020204"/>
                <a:sym typeface="Montserrat Classic Bold"/>
              </a:rPr>
              <a:t>distance</a:t>
            </a:r>
            <a:r>
              <a:rPr lang="en-GB" sz="3200">
                <a:solidFill>
                  <a:srgbClr val="141414"/>
                </a:solidFill>
                <a:latin typeface="Montserrat Classic Bold" panose="020B0604020202020204"/>
                <a:ea typeface="Montserrat Classic Bold" panose="020B0604020202020204"/>
                <a:cs typeface="Montserrat Classic Bold" panose="020B0604020202020204"/>
                <a:sym typeface="Montserrat Classic Bold"/>
              </a:rPr>
              <a:t> through the course from the source.</a:t>
            </a:r>
          </a:p>
          <a:p>
            <a:pPr algn="l" fontAlgn="base"/>
            <a:r>
              <a:rPr lang="en-GB" sz="3200">
                <a:solidFill>
                  <a:srgbClr val="141414"/>
                </a:solidFill>
                <a:latin typeface="Montserrat Classic Bold" panose="020B0604020202020204"/>
                <a:ea typeface="Montserrat Classic Bold" panose="020B0604020202020204"/>
                <a:cs typeface="Montserrat Classic Bold" panose="020B0604020202020204"/>
                <a:sym typeface="Montserrat Classic Bold"/>
              </a:rPr>
              <a:t>The </a:t>
            </a:r>
            <a:r>
              <a:rPr lang="en-GB" sz="3200" b="1">
                <a:solidFill>
                  <a:srgbClr val="141414"/>
                </a:solidFill>
                <a:latin typeface="Montserrat Classic Bold" panose="020B0604020202020204"/>
                <a:ea typeface="Montserrat Classic Bold" panose="020B0604020202020204"/>
                <a:cs typeface="Montserrat Classic Bold" panose="020B0604020202020204"/>
                <a:sym typeface="Montserrat Classic Bold"/>
              </a:rPr>
              <a:t>Y axis </a:t>
            </a:r>
            <a:r>
              <a:rPr lang="en-GB" sz="3200">
                <a:solidFill>
                  <a:srgbClr val="141414"/>
                </a:solidFill>
                <a:latin typeface="Montserrat Classic Bold" panose="020B0604020202020204"/>
                <a:ea typeface="Montserrat Classic Bold" panose="020B0604020202020204"/>
                <a:cs typeface="Montserrat Classic Bold" panose="020B0604020202020204"/>
                <a:sym typeface="Montserrat Classic Bold"/>
              </a:rPr>
              <a:t>is metres above </a:t>
            </a:r>
            <a:r>
              <a:rPr lang="en-GB" sz="3200" b="1">
                <a:solidFill>
                  <a:srgbClr val="141414"/>
                </a:solidFill>
                <a:latin typeface="Montserrat Classic Bold" panose="020B0604020202020204"/>
                <a:ea typeface="Montserrat Classic Bold" panose="020B0604020202020204"/>
                <a:cs typeface="Montserrat Classic Bold" panose="020B0604020202020204"/>
                <a:sym typeface="Montserrat Classic Bold"/>
              </a:rPr>
              <a:t>sea level.</a:t>
            </a:r>
          </a:p>
        </p:txBody>
      </p:sp>
      <p:sp>
        <p:nvSpPr>
          <p:cNvPr id="5" name="TextBox 4">
            <a:extLst>
              <a:ext uri="{FF2B5EF4-FFF2-40B4-BE49-F238E27FC236}">
                <a16:creationId xmlns:a16="http://schemas.microsoft.com/office/drawing/2014/main" id="{71DC9D8C-A538-EE64-8B5A-977B0193AD2C}"/>
              </a:ext>
            </a:extLst>
          </p:cNvPr>
          <p:cNvSpPr txBox="1"/>
          <p:nvPr/>
        </p:nvSpPr>
        <p:spPr>
          <a:xfrm>
            <a:off x="3031101" y="6604084"/>
            <a:ext cx="1984839" cy="253916"/>
          </a:xfrm>
          <a:prstGeom prst="rect">
            <a:avLst/>
          </a:prstGeom>
          <a:noFill/>
        </p:spPr>
        <p:txBody>
          <a:bodyPr wrap="none" rtlCol="0">
            <a:spAutoFit/>
          </a:bodyPr>
          <a:lstStyle/>
          <a:p>
            <a:r>
              <a:rPr lang="en-GB" sz="1050">
                <a:latin typeface="Montserrat Classic Bold" panose="020B0604020202020204"/>
              </a:rPr>
              <a:t>Image: The Flood Hub People</a:t>
            </a:r>
          </a:p>
        </p:txBody>
      </p:sp>
      <p:sp>
        <p:nvSpPr>
          <p:cNvPr id="6" name="TextBox 5">
            <a:extLst>
              <a:ext uri="{FF2B5EF4-FFF2-40B4-BE49-F238E27FC236}">
                <a16:creationId xmlns:a16="http://schemas.microsoft.com/office/drawing/2014/main" id="{9434F6E7-F2A1-86CC-BDCA-A36AE0F51146}"/>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C67</a:t>
            </a:r>
          </a:p>
        </p:txBody>
      </p:sp>
    </p:spTree>
    <p:extLst>
      <p:ext uri="{BB962C8B-B14F-4D97-AF65-F5344CB8AC3E}">
        <p14:creationId xmlns:p14="http://schemas.microsoft.com/office/powerpoint/2010/main" val="4018906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ADB1A-BD40-B214-B2E6-DFAB2AF37ACF}"/>
            </a:ext>
          </a:extLst>
        </p:cNvPr>
        <p:cNvGrpSpPr/>
        <p:nvPr/>
      </p:nvGrpSpPr>
      <p:grpSpPr>
        <a:xfrm>
          <a:off x="0" y="0"/>
          <a:ext cx="0" cy="0"/>
          <a:chOff x="0" y="0"/>
          <a:chExt cx="0" cy="0"/>
        </a:xfrm>
      </p:grpSpPr>
      <p:pic>
        <p:nvPicPr>
          <p:cNvPr id="28" name="Picture 27" descr="A white and blue swirl&#10;&#10;Description automatically generated">
            <a:extLst>
              <a:ext uri="{FF2B5EF4-FFF2-40B4-BE49-F238E27FC236}">
                <a16:creationId xmlns:a16="http://schemas.microsoft.com/office/drawing/2014/main" id="{0053ABB6-1164-E7EC-FB66-6D548DA574AE}"/>
              </a:ext>
            </a:extLst>
          </p:cNvPr>
          <p:cNvPicPr/>
          <p:nvPr/>
        </p:nvPicPr>
        <p:blipFill>
          <a:blip r:embed="rId2">
            <a:extLst>
              <a:ext uri="{28A0092B-C50C-407E-A947-70E740481C1C}">
                <a14:useLocalDpi xmlns:a14="http://schemas.microsoft.com/office/drawing/2010/main" val="0"/>
              </a:ext>
            </a:extLst>
          </a:blip>
          <a:stretch>
            <a:fillRect/>
          </a:stretch>
        </p:blipFill>
        <p:spPr>
          <a:xfrm>
            <a:off x="17085" y="0"/>
            <a:ext cx="12192000" cy="6858000"/>
          </a:xfrm>
          <a:prstGeom prst="rect">
            <a:avLst/>
          </a:prstGeom>
        </p:spPr>
      </p:pic>
      <p:sp>
        <p:nvSpPr>
          <p:cNvPr id="9" name="TextBox 9">
            <a:extLst>
              <a:ext uri="{FF2B5EF4-FFF2-40B4-BE49-F238E27FC236}">
                <a16:creationId xmlns:a16="http://schemas.microsoft.com/office/drawing/2014/main" id="{C4AA7797-6F53-7061-1E58-98BC96C46B1C}"/>
              </a:ext>
            </a:extLst>
          </p:cNvPr>
          <p:cNvSpPr txBox="1"/>
          <p:nvPr/>
        </p:nvSpPr>
        <p:spPr>
          <a:xfrm>
            <a:off x="212509" y="1089094"/>
            <a:ext cx="7070793" cy="993477"/>
          </a:xfrm>
          <a:prstGeom prst="rect">
            <a:avLst/>
          </a:prstGeom>
        </p:spPr>
        <p:txBody>
          <a:bodyPr wrap="square" lIns="0" tIns="0" rIns="0" bIns="0" rtlCol="0" anchor="t">
            <a:spAutoFit/>
          </a:bodyPr>
          <a:lstStyle/>
          <a:p>
            <a:pPr>
              <a:lnSpc>
                <a:spcPct val="150000"/>
              </a:lnSpc>
              <a:spcBef>
                <a:spcPct val="0"/>
              </a:spcBef>
            </a:pPr>
            <a:r>
              <a:rPr lang="en-US" sz="4800" b="1">
                <a:solidFill>
                  <a:srgbClr val="000000"/>
                </a:solidFill>
                <a:latin typeface="Montserrat Classic Bold"/>
                <a:ea typeface="Montserrat Classic Bold"/>
                <a:cs typeface="Montserrat Classic Bold"/>
                <a:sym typeface="Montserrat Classic Bold"/>
              </a:rPr>
              <a:t>Cross profile of a river:</a:t>
            </a:r>
          </a:p>
        </p:txBody>
      </p:sp>
      <p:grpSp>
        <p:nvGrpSpPr>
          <p:cNvPr id="3" name="Group 4">
            <a:extLst>
              <a:ext uri="{FF2B5EF4-FFF2-40B4-BE49-F238E27FC236}">
                <a16:creationId xmlns:a16="http://schemas.microsoft.com/office/drawing/2014/main" id="{D0BA81B3-D104-A862-5D10-6ED7A8697DCA}"/>
              </a:ext>
            </a:extLst>
          </p:cNvPr>
          <p:cNvGrpSpPr/>
          <p:nvPr/>
        </p:nvGrpSpPr>
        <p:grpSpPr>
          <a:xfrm>
            <a:off x="0" y="-28477"/>
            <a:ext cx="12209088" cy="1292789"/>
            <a:chOff x="0" y="-142875"/>
            <a:chExt cx="4816593" cy="637250"/>
          </a:xfrm>
        </p:grpSpPr>
        <p:sp>
          <p:nvSpPr>
            <p:cNvPr id="7" name="Freeform 5">
              <a:extLst>
                <a:ext uri="{FF2B5EF4-FFF2-40B4-BE49-F238E27FC236}">
                  <a16:creationId xmlns:a16="http://schemas.microsoft.com/office/drawing/2014/main" id="{7B879025-DCF1-DD1F-5985-F1E0B8295396}"/>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11" name="TextBox 6">
              <a:extLst>
                <a:ext uri="{FF2B5EF4-FFF2-40B4-BE49-F238E27FC236}">
                  <a16:creationId xmlns:a16="http://schemas.microsoft.com/office/drawing/2014/main" id="{64021CAD-EFF3-7BB4-4BC7-689ADFCCABAB}"/>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12" name="Title 1">
            <a:extLst>
              <a:ext uri="{FF2B5EF4-FFF2-40B4-BE49-F238E27FC236}">
                <a16:creationId xmlns:a16="http://schemas.microsoft.com/office/drawing/2014/main" id="{473D8D90-2639-4DBD-747F-71B18E54CB45}"/>
              </a:ext>
            </a:extLst>
          </p:cNvPr>
          <p:cNvSpPr>
            <a:spLocks noGrp="1"/>
          </p:cNvSpPr>
          <p:nvPr>
            <p:ph type="ctrTitle"/>
          </p:nvPr>
        </p:nvSpPr>
        <p:spPr>
          <a:xfrm>
            <a:off x="-80471" y="531767"/>
            <a:ext cx="12352943" cy="655438"/>
          </a:xfrm>
        </p:spPr>
        <p:txBody>
          <a:bodyPr>
            <a:noAutofit/>
          </a:bodyPr>
          <a:lstStyle/>
          <a:p>
            <a:r>
              <a:rPr lang="en-GB" sz="5400" b="1">
                <a:solidFill>
                  <a:schemeClr val="bg1"/>
                </a:solidFill>
                <a:latin typeface="Montserrat Classic Bold"/>
              </a:rPr>
              <a:t>Long &amp; Cross Profiles</a:t>
            </a:r>
          </a:p>
        </p:txBody>
      </p:sp>
      <p:pic>
        <p:nvPicPr>
          <p:cNvPr id="16" name="Picture 15" descr="A river with trees and rocks&#10;&#10;Description automatically generated">
            <a:extLst>
              <a:ext uri="{FF2B5EF4-FFF2-40B4-BE49-F238E27FC236}">
                <a16:creationId xmlns:a16="http://schemas.microsoft.com/office/drawing/2014/main" id="{B832A194-14C1-9759-B379-4311CE562C7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34" name="TextBox 33">
            <a:extLst>
              <a:ext uri="{FF2B5EF4-FFF2-40B4-BE49-F238E27FC236}">
                <a16:creationId xmlns:a16="http://schemas.microsoft.com/office/drawing/2014/main" id="{BCE75043-A7D4-C965-80B6-8841649AB030}"/>
              </a:ext>
            </a:extLst>
          </p:cNvPr>
          <p:cNvSpPr txBox="1"/>
          <p:nvPr/>
        </p:nvSpPr>
        <p:spPr>
          <a:xfrm>
            <a:off x="212510" y="2116216"/>
            <a:ext cx="11391948" cy="1723549"/>
          </a:xfrm>
          <a:prstGeom prst="rect">
            <a:avLst/>
          </a:prstGeom>
        </p:spPr>
        <p:txBody>
          <a:bodyPr wrap="square" lIns="0" tIns="0" rIns="0" bIns="0" rtlCol="0" anchor="t">
            <a:spAutoFit/>
          </a:bodyPr>
          <a:lstStyle/>
          <a:p>
            <a:pPr fontAlgn="base"/>
            <a:r>
              <a:rPr lang="en-GB" sz="3200" b="1" dirty="0">
                <a:solidFill>
                  <a:srgbClr val="141414"/>
                </a:solidFill>
                <a:latin typeface="Montserrat Classic Bold" panose="020B0604020202020204"/>
                <a:ea typeface="Montserrat Classic Bold"/>
                <a:cs typeface="Montserrat Classic Bold"/>
                <a:sym typeface="Montserrat Classic Bold"/>
              </a:rPr>
              <a:t>A cross profile shows a cross-section of a river’s channel and valley at a specific point in its course. </a:t>
            </a:r>
          </a:p>
          <a:p>
            <a:pPr fontAlgn="base"/>
            <a:endParaRPr lang="en-US" sz="4800" b="1" dirty="0">
              <a:latin typeface="Montserrat Classic Bold"/>
              <a:ea typeface="Montserrat Classic Bold"/>
              <a:cs typeface="Montserrat Classic Bold"/>
              <a:sym typeface="Montserrat Classic Bold"/>
            </a:endParaRPr>
          </a:p>
        </p:txBody>
      </p:sp>
      <p:sp>
        <p:nvSpPr>
          <p:cNvPr id="5" name="TextBox 4">
            <a:extLst>
              <a:ext uri="{FF2B5EF4-FFF2-40B4-BE49-F238E27FC236}">
                <a16:creationId xmlns:a16="http://schemas.microsoft.com/office/drawing/2014/main" id="{768B3913-D250-A4EF-9AF8-AEAB8358B985}"/>
              </a:ext>
            </a:extLst>
          </p:cNvPr>
          <p:cNvSpPr txBox="1"/>
          <p:nvPr/>
        </p:nvSpPr>
        <p:spPr>
          <a:xfrm>
            <a:off x="389745" y="5343217"/>
            <a:ext cx="3401195" cy="707886"/>
          </a:xfrm>
          <a:prstGeom prst="rect">
            <a:avLst/>
          </a:prstGeom>
          <a:noFill/>
          <a:ln>
            <a:noFill/>
          </a:ln>
        </p:spPr>
        <p:txBody>
          <a:bodyPr wrap="square" rtlCol="0">
            <a:spAutoFit/>
          </a:bodyPr>
          <a:lstStyle/>
          <a:p>
            <a:r>
              <a:rPr lang="en-GB" sz="4000" b="1">
                <a:latin typeface="Montserrat Classic Bold" panose="020B0604020202020204"/>
              </a:rPr>
              <a:t>Upper course</a:t>
            </a:r>
          </a:p>
        </p:txBody>
      </p:sp>
      <p:sp>
        <p:nvSpPr>
          <p:cNvPr id="6" name="TextBox 5">
            <a:extLst>
              <a:ext uri="{FF2B5EF4-FFF2-40B4-BE49-F238E27FC236}">
                <a16:creationId xmlns:a16="http://schemas.microsoft.com/office/drawing/2014/main" id="{7634441D-268D-0FFA-0738-1AB3410A6180}"/>
              </a:ext>
            </a:extLst>
          </p:cNvPr>
          <p:cNvSpPr txBox="1"/>
          <p:nvPr/>
        </p:nvSpPr>
        <p:spPr>
          <a:xfrm>
            <a:off x="4425821" y="5369011"/>
            <a:ext cx="3539304" cy="707886"/>
          </a:xfrm>
          <a:prstGeom prst="rect">
            <a:avLst/>
          </a:prstGeom>
          <a:noFill/>
          <a:ln>
            <a:noFill/>
          </a:ln>
        </p:spPr>
        <p:txBody>
          <a:bodyPr wrap="square" rtlCol="0">
            <a:spAutoFit/>
          </a:bodyPr>
          <a:lstStyle/>
          <a:p>
            <a:r>
              <a:rPr lang="en-GB" sz="4000" b="1">
                <a:latin typeface="Montserrat Classic Bold" panose="020B0604020202020204"/>
              </a:rPr>
              <a:t>Middle course</a:t>
            </a:r>
          </a:p>
        </p:txBody>
      </p:sp>
      <p:sp>
        <p:nvSpPr>
          <p:cNvPr id="8" name="TextBox 7">
            <a:extLst>
              <a:ext uri="{FF2B5EF4-FFF2-40B4-BE49-F238E27FC236}">
                <a16:creationId xmlns:a16="http://schemas.microsoft.com/office/drawing/2014/main" id="{87B41BE6-CFA2-FC46-97DB-1EAA0EA01059}"/>
              </a:ext>
            </a:extLst>
          </p:cNvPr>
          <p:cNvSpPr txBox="1"/>
          <p:nvPr/>
        </p:nvSpPr>
        <p:spPr>
          <a:xfrm>
            <a:off x="8711674" y="5248081"/>
            <a:ext cx="3539304" cy="707886"/>
          </a:xfrm>
          <a:prstGeom prst="rect">
            <a:avLst/>
          </a:prstGeom>
          <a:noFill/>
          <a:ln>
            <a:noFill/>
          </a:ln>
        </p:spPr>
        <p:txBody>
          <a:bodyPr wrap="square" rtlCol="0">
            <a:spAutoFit/>
          </a:bodyPr>
          <a:lstStyle/>
          <a:p>
            <a:r>
              <a:rPr lang="en-GB" sz="4000" b="1">
                <a:latin typeface="Montserrat Classic Bold" panose="020B0604020202020204"/>
              </a:rPr>
              <a:t>Lower course</a:t>
            </a:r>
          </a:p>
        </p:txBody>
      </p:sp>
      <p:pic>
        <p:nvPicPr>
          <p:cNvPr id="2" name="Picture 1">
            <a:extLst>
              <a:ext uri="{FF2B5EF4-FFF2-40B4-BE49-F238E27FC236}">
                <a16:creationId xmlns:a16="http://schemas.microsoft.com/office/drawing/2014/main" id="{592386F6-23DA-BE35-9123-904F7140601E}"/>
              </a:ext>
            </a:extLst>
          </p:cNvPr>
          <p:cNvPicPr>
            <a:picLocks noChangeAspect="1"/>
          </p:cNvPicPr>
          <p:nvPr/>
        </p:nvPicPr>
        <p:blipFill>
          <a:blip r:embed="rId5"/>
          <a:srcRect l="1204" t="2515" r="867" b="1682"/>
          <a:stretch>
            <a:fillRect/>
          </a:stretch>
        </p:blipFill>
        <p:spPr>
          <a:xfrm>
            <a:off x="168841" y="3405036"/>
            <a:ext cx="3753345" cy="1921016"/>
          </a:xfrm>
          <a:prstGeom prst="rect">
            <a:avLst/>
          </a:prstGeom>
        </p:spPr>
      </p:pic>
      <p:pic>
        <p:nvPicPr>
          <p:cNvPr id="4" name="Picture 3">
            <a:extLst>
              <a:ext uri="{FF2B5EF4-FFF2-40B4-BE49-F238E27FC236}">
                <a16:creationId xmlns:a16="http://schemas.microsoft.com/office/drawing/2014/main" id="{DDB2B3B3-DCD2-1672-E11E-E5C00551F47B}"/>
              </a:ext>
            </a:extLst>
          </p:cNvPr>
          <p:cNvPicPr>
            <a:picLocks noChangeAspect="1"/>
          </p:cNvPicPr>
          <p:nvPr/>
        </p:nvPicPr>
        <p:blipFill>
          <a:blip r:embed="rId6"/>
          <a:srcRect l="555" t="2216" r="1596" b="1045"/>
          <a:stretch>
            <a:fillRect/>
          </a:stretch>
        </p:blipFill>
        <p:spPr>
          <a:xfrm>
            <a:off x="4219326" y="3346463"/>
            <a:ext cx="3829584" cy="1967296"/>
          </a:xfrm>
          <a:prstGeom prst="rect">
            <a:avLst/>
          </a:prstGeom>
        </p:spPr>
      </p:pic>
      <p:pic>
        <p:nvPicPr>
          <p:cNvPr id="10" name="Picture 9">
            <a:extLst>
              <a:ext uri="{FF2B5EF4-FFF2-40B4-BE49-F238E27FC236}">
                <a16:creationId xmlns:a16="http://schemas.microsoft.com/office/drawing/2014/main" id="{3C7E01C2-35ED-FD8C-2E66-358A29DE6B45}"/>
              </a:ext>
            </a:extLst>
          </p:cNvPr>
          <p:cNvPicPr>
            <a:picLocks noChangeAspect="1"/>
          </p:cNvPicPr>
          <p:nvPr/>
        </p:nvPicPr>
        <p:blipFill>
          <a:blip r:embed="rId7"/>
          <a:srcRect l="5732" t="9622" r="8002" b="18372"/>
          <a:stretch>
            <a:fillRect/>
          </a:stretch>
        </p:blipFill>
        <p:spPr>
          <a:xfrm>
            <a:off x="8269811" y="3354632"/>
            <a:ext cx="3820245" cy="1963709"/>
          </a:xfrm>
          <a:prstGeom prst="rect">
            <a:avLst/>
          </a:prstGeom>
        </p:spPr>
      </p:pic>
      <p:sp>
        <p:nvSpPr>
          <p:cNvPr id="13" name="TextBox 12">
            <a:extLst>
              <a:ext uri="{FF2B5EF4-FFF2-40B4-BE49-F238E27FC236}">
                <a16:creationId xmlns:a16="http://schemas.microsoft.com/office/drawing/2014/main" id="{D9C143A2-25C4-34B8-469D-15058E15DDDA}"/>
              </a:ext>
            </a:extLst>
          </p:cNvPr>
          <p:cNvSpPr txBox="1"/>
          <p:nvPr/>
        </p:nvSpPr>
        <p:spPr>
          <a:xfrm>
            <a:off x="10360272" y="5115095"/>
            <a:ext cx="1786066" cy="253916"/>
          </a:xfrm>
          <a:prstGeom prst="rect">
            <a:avLst/>
          </a:prstGeom>
          <a:noFill/>
        </p:spPr>
        <p:txBody>
          <a:bodyPr wrap="none" rtlCol="0">
            <a:spAutoFit/>
          </a:bodyPr>
          <a:lstStyle/>
          <a:p>
            <a:r>
              <a:rPr lang="en-GB" sz="1050" dirty="0">
                <a:solidFill>
                  <a:schemeClr val="bg1"/>
                </a:solidFill>
                <a:latin typeface="Montserrat Classic Bold" panose="020B0604020202020204"/>
              </a:rPr>
              <a:t>Image: The Flood Hub People</a:t>
            </a:r>
          </a:p>
        </p:txBody>
      </p:sp>
      <p:sp>
        <p:nvSpPr>
          <p:cNvPr id="17" name="TextBox 16">
            <a:extLst>
              <a:ext uri="{FF2B5EF4-FFF2-40B4-BE49-F238E27FC236}">
                <a16:creationId xmlns:a16="http://schemas.microsoft.com/office/drawing/2014/main" id="{4F8B8851-D7B2-F4BB-AB51-8599BDC01926}"/>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C67</a:t>
            </a:r>
          </a:p>
        </p:txBody>
      </p:sp>
      <p:sp>
        <p:nvSpPr>
          <p:cNvPr id="18" name="TextBox 17">
            <a:extLst>
              <a:ext uri="{FF2B5EF4-FFF2-40B4-BE49-F238E27FC236}">
                <a16:creationId xmlns:a16="http://schemas.microsoft.com/office/drawing/2014/main" id="{3D027DCA-E51B-D068-B717-1A99C94668C4}"/>
              </a:ext>
            </a:extLst>
          </p:cNvPr>
          <p:cNvSpPr txBox="1"/>
          <p:nvPr/>
        </p:nvSpPr>
        <p:spPr>
          <a:xfrm>
            <a:off x="2231791" y="5121123"/>
            <a:ext cx="1838965" cy="253916"/>
          </a:xfrm>
          <a:prstGeom prst="rect">
            <a:avLst/>
          </a:prstGeom>
          <a:noFill/>
        </p:spPr>
        <p:txBody>
          <a:bodyPr wrap="none" rtlCol="0">
            <a:spAutoFit/>
          </a:bodyPr>
          <a:lstStyle/>
          <a:p>
            <a:r>
              <a:rPr lang="en-GB" sz="1050" dirty="0">
                <a:solidFill>
                  <a:schemeClr val="bg1"/>
                </a:solidFill>
                <a:latin typeface="Montserrat Classic Bold" panose="020B0604020202020204"/>
              </a:rPr>
              <a:t>Image: The Flood Hub People</a:t>
            </a:r>
          </a:p>
        </p:txBody>
      </p:sp>
      <p:sp>
        <p:nvSpPr>
          <p:cNvPr id="19" name="TextBox 18">
            <a:extLst>
              <a:ext uri="{FF2B5EF4-FFF2-40B4-BE49-F238E27FC236}">
                <a16:creationId xmlns:a16="http://schemas.microsoft.com/office/drawing/2014/main" id="{B6E27EEF-32A3-9807-0E36-7D198E7E5357}"/>
              </a:ext>
            </a:extLst>
          </p:cNvPr>
          <p:cNvSpPr txBox="1"/>
          <p:nvPr/>
        </p:nvSpPr>
        <p:spPr>
          <a:xfrm>
            <a:off x="6327648" y="5094966"/>
            <a:ext cx="1838965" cy="253916"/>
          </a:xfrm>
          <a:prstGeom prst="rect">
            <a:avLst/>
          </a:prstGeom>
          <a:noFill/>
        </p:spPr>
        <p:txBody>
          <a:bodyPr wrap="none" rtlCol="0">
            <a:spAutoFit/>
          </a:bodyPr>
          <a:lstStyle/>
          <a:p>
            <a:r>
              <a:rPr lang="en-GB" sz="1050" dirty="0">
                <a:solidFill>
                  <a:schemeClr val="bg1"/>
                </a:solidFill>
                <a:latin typeface="Montserrat Classic Bold" panose="020B0604020202020204"/>
              </a:rPr>
              <a:t>Image: The Flood Hub People</a:t>
            </a:r>
          </a:p>
        </p:txBody>
      </p:sp>
    </p:spTree>
    <p:extLst>
      <p:ext uri="{BB962C8B-B14F-4D97-AF65-F5344CB8AC3E}">
        <p14:creationId xmlns:p14="http://schemas.microsoft.com/office/powerpoint/2010/main" val="1675082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39E90-6C4B-6312-F04E-2F232255C94A}"/>
            </a:ext>
          </a:extLst>
        </p:cNvPr>
        <p:cNvGrpSpPr/>
        <p:nvPr/>
      </p:nvGrpSpPr>
      <p:grpSpPr>
        <a:xfrm>
          <a:off x="0" y="0"/>
          <a:ext cx="0" cy="0"/>
          <a:chOff x="0" y="0"/>
          <a:chExt cx="0" cy="0"/>
        </a:xfrm>
      </p:grpSpPr>
      <p:pic>
        <p:nvPicPr>
          <p:cNvPr id="28" name="Picture 27" descr="A white and blue swirl&#10;&#10;Description automatically generated">
            <a:extLst>
              <a:ext uri="{FF2B5EF4-FFF2-40B4-BE49-F238E27FC236}">
                <a16:creationId xmlns:a16="http://schemas.microsoft.com/office/drawing/2014/main" id="{DB573D6E-7938-5EC5-E199-2946FF980772}"/>
              </a:ext>
            </a:extLst>
          </p:cNvPr>
          <p:cNvPicPr/>
          <p:nvPr/>
        </p:nvPicPr>
        <p:blipFill>
          <a:blip r:embed="rId2">
            <a:extLst>
              <a:ext uri="{28A0092B-C50C-407E-A947-70E740481C1C}">
                <a14:useLocalDpi xmlns:a14="http://schemas.microsoft.com/office/drawing/2010/main" val="0"/>
              </a:ext>
            </a:extLst>
          </a:blip>
          <a:stretch>
            <a:fillRect/>
          </a:stretch>
        </p:blipFill>
        <p:spPr>
          <a:xfrm>
            <a:off x="17085" y="0"/>
            <a:ext cx="12192000" cy="6858000"/>
          </a:xfrm>
          <a:prstGeom prst="rect">
            <a:avLst/>
          </a:prstGeom>
        </p:spPr>
      </p:pic>
      <p:sp>
        <p:nvSpPr>
          <p:cNvPr id="9" name="TextBox 9">
            <a:extLst>
              <a:ext uri="{FF2B5EF4-FFF2-40B4-BE49-F238E27FC236}">
                <a16:creationId xmlns:a16="http://schemas.microsoft.com/office/drawing/2014/main" id="{336E7215-9912-5CB6-96A4-F49F0C2AD74D}"/>
              </a:ext>
            </a:extLst>
          </p:cNvPr>
          <p:cNvSpPr txBox="1"/>
          <p:nvPr/>
        </p:nvSpPr>
        <p:spPr>
          <a:xfrm>
            <a:off x="212509" y="1089094"/>
            <a:ext cx="7070793" cy="993477"/>
          </a:xfrm>
          <a:prstGeom prst="rect">
            <a:avLst/>
          </a:prstGeom>
        </p:spPr>
        <p:txBody>
          <a:bodyPr wrap="square" lIns="0" tIns="0" rIns="0" bIns="0" rtlCol="0" anchor="t">
            <a:spAutoFit/>
          </a:bodyPr>
          <a:lstStyle/>
          <a:p>
            <a:pPr>
              <a:lnSpc>
                <a:spcPct val="150000"/>
              </a:lnSpc>
              <a:spcBef>
                <a:spcPct val="0"/>
              </a:spcBef>
            </a:pPr>
            <a:r>
              <a:rPr lang="en-US" sz="4800" b="1">
                <a:solidFill>
                  <a:srgbClr val="000000"/>
                </a:solidFill>
                <a:latin typeface="Montserrat Classic Bold"/>
                <a:ea typeface="Montserrat Classic Bold"/>
                <a:cs typeface="Montserrat Classic Bold"/>
                <a:sym typeface="Montserrat Classic Bold"/>
              </a:rPr>
              <a:t>Cross profile of a river:</a:t>
            </a:r>
          </a:p>
        </p:txBody>
      </p:sp>
      <p:grpSp>
        <p:nvGrpSpPr>
          <p:cNvPr id="3" name="Group 4">
            <a:extLst>
              <a:ext uri="{FF2B5EF4-FFF2-40B4-BE49-F238E27FC236}">
                <a16:creationId xmlns:a16="http://schemas.microsoft.com/office/drawing/2014/main" id="{D942F7AA-A9E0-6C5C-BEDB-0690A8E6ED8E}"/>
              </a:ext>
            </a:extLst>
          </p:cNvPr>
          <p:cNvGrpSpPr/>
          <p:nvPr/>
        </p:nvGrpSpPr>
        <p:grpSpPr>
          <a:xfrm>
            <a:off x="0" y="-28477"/>
            <a:ext cx="12209088" cy="1292789"/>
            <a:chOff x="0" y="-142875"/>
            <a:chExt cx="4816593" cy="637250"/>
          </a:xfrm>
        </p:grpSpPr>
        <p:sp>
          <p:nvSpPr>
            <p:cNvPr id="7" name="Freeform 5">
              <a:extLst>
                <a:ext uri="{FF2B5EF4-FFF2-40B4-BE49-F238E27FC236}">
                  <a16:creationId xmlns:a16="http://schemas.microsoft.com/office/drawing/2014/main" id="{6E47E825-50B5-BFF5-D5DC-ABA41A81AD2D}"/>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11" name="TextBox 6">
              <a:extLst>
                <a:ext uri="{FF2B5EF4-FFF2-40B4-BE49-F238E27FC236}">
                  <a16:creationId xmlns:a16="http://schemas.microsoft.com/office/drawing/2014/main" id="{2325C2F2-89E5-ADC8-3290-7724D24CC209}"/>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12" name="Title 1">
            <a:extLst>
              <a:ext uri="{FF2B5EF4-FFF2-40B4-BE49-F238E27FC236}">
                <a16:creationId xmlns:a16="http://schemas.microsoft.com/office/drawing/2014/main" id="{E0D5DA42-BFAB-57A5-CF18-D65789F39CED}"/>
              </a:ext>
            </a:extLst>
          </p:cNvPr>
          <p:cNvSpPr>
            <a:spLocks noGrp="1"/>
          </p:cNvSpPr>
          <p:nvPr>
            <p:ph type="ctrTitle"/>
          </p:nvPr>
        </p:nvSpPr>
        <p:spPr>
          <a:xfrm>
            <a:off x="-80471" y="531767"/>
            <a:ext cx="12352943" cy="655438"/>
          </a:xfrm>
        </p:spPr>
        <p:txBody>
          <a:bodyPr>
            <a:noAutofit/>
          </a:bodyPr>
          <a:lstStyle/>
          <a:p>
            <a:r>
              <a:rPr lang="en-GB" sz="5400" b="1">
                <a:solidFill>
                  <a:schemeClr val="bg1"/>
                </a:solidFill>
                <a:latin typeface="Montserrat Classic Bold"/>
              </a:rPr>
              <a:t>Long &amp; Cross Profiles</a:t>
            </a:r>
          </a:p>
        </p:txBody>
      </p:sp>
      <p:pic>
        <p:nvPicPr>
          <p:cNvPr id="16" name="Picture 15" descr="A river with trees and rocks&#10;&#10;Description automatically generated">
            <a:extLst>
              <a:ext uri="{FF2B5EF4-FFF2-40B4-BE49-F238E27FC236}">
                <a16:creationId xmlns:a16="http://schemas.microsoft.com/office/drawing/2014/main" id="{CD11F581-C6DC-210D-4A33-62C7D51A36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34" name="TextBox 33">
            <a:extLst>
              <a:ext uri="{FF2B5EF4-FFF2-40B4-BE49-F238E27FC236}">
                <a16:creationId xmlns:a16="http://schemas.microsoft.com/office/drawing/2014/main" id="{18350258-B092-8F0D-5860-62934E078583}"/>
              </a:ext>
            </a:extLst>
          </p:cNvPr>
          <p:cNvSpPr txBox="1"/>
          <p:nvPr/>
        </p:nvSpPr>
        <p:spPr>
          <a:xfrm>
            <a:off x="212510" y="2116216"/>
            <a:ext cx="11391948" cy="5170646"/>
          </a:xfrm>
          <a:prstGeom prst="rect">
            <a:avLst/>
          </a:prstGeom>
        </p:spPr>
        <p:txBody>
          <a:bodyPr wrap="square" lIns="0" tIns="0" rIns="0" bIns="0" rtlCol="0" anchor="t">
            <a:spAutoFit/>
          </a:bodyPr>
          <a:lstStyle/>
          <a:p>
            <a:pPr fontAlgn="base"/>
            <a:r>
              <a:rPr lang="en-GB" sz="3200" b="1" dirty="0">
                <a:solidFill>
                  <a:srgbClr val="141414"/>
                </a:solidFill>
                <a:latin typeface="Montserrat Classic Bold" panose="020B0604020202020204"/>
                <a:ea typeface="Montserrat Classic Bold"/>
                <a:cs typeface="Montserrat Classic Bold"/>
                <a:sym typeface="Montserrat Classic Bold"/>
              </a:rPr>
              <a:t>The cross profile changes shape as it moves from the upper course through to the lower course. It helps us understand how the valley sides and channel change due to erosion and deposition. </a:t>
            </a:r>
          </a:p>
          <a:p>
            <a:pPr fontAlgn="base"/>
            <a:endParaRPr lang="en-GB" sz="3200" b="1" dirty="0">
              <a:solidFill>
                <a:srgbClr val="141414"/>
              </a:solidFill>
              <a:latin typeface="Montserrat Classic Bold" panose="020B0604020202020204"/>
              <a:ea typeface="Montserrat Classic Bold"/>
              <a:cs typeface="Montserrat Classic Bold"/>
              <a:sym typeface="Montserrat Classic Bold"/>
            </a:endParaRPr>
          </a:p>
          <a:p>
            <a:pPr fontAlgn="base"/>
            <a:r>
              <a:rPr lang="en-GB" sz="3200" b="1" dirty="0">
                <a:solidFill>
                  <a:srgbClr val="141414"/>
                </a:solidFill>
                <a:latin typeface="Montserrat Classic Bold" panose="020B0604020202020204"/>
                <a:ea typeface="Montserrat Classic Bold"/>
                <a:cs typeface="Montserrat Classic Bold"/>
                <a:sym typeface="Montserrat Classic Bold"/>
              </a:rPr>
              <a:t>Vertical erosion: </a:t>
            </a:r>
            <a:r>
              <a:rPr lang="en-GB" sz="3200" dirty="0">
                <a:solidFill>
                  <a:srgbClr val="141414"/>
                </a:solidFill>
                <a:latin typeface="Montserrat Classic Bold" panose="020B0604020202020204"/>
                <a:ea typeface="Montserrat Classic Bold"/>
                <a:cs typeface="Montserrat Classic Bold"/>
                <a:sym typeface="Montserrat Classic Bold"/>
              </a:rPr>
              <a:t>downward erosion</a:t>
            </a:r>
          </a:p>
          <a:p>
            <a:pPr fontAlgn="base"/>
            <a:endParaRPr lang="en-GB" sz="3200" b="1" dirty="0">
              <a:solidFill>
                <a:srgbClr val="141414"/>
              </a:solidFill>
              <a:latin typeface="Montserrat Classic Bold" panose="020B0604020202020204"/>
              <a:ea typeface="Montserrat Classic Bold"/>
              <a:cs typeface="Montserrat Classic Bold"/>
              <a:sym typeface="Montserrat Classic Bold"/>
            </a:endParaRPr>
          </a:p>
          <a:p>
            <a:pPr fontAlgn="base"/>
            <a:r>
              <a:rPr lang="en-GB" sz="3200" b="1" dirty="0">
                <a:solidFill>
                  <a:srgbClr val="141414"/>
                </a:solidFill>
                <a:latin typeface="Montserrat Classic Bold" panose="020B0604020202020204"/>
                <a:ea typeface="Montserrat Classic Bold"/>
                <a:cs typeface="Montserrat Classic Bold"/>
                <a:sym typeface="Montserrat Classic Bold"/>
              </a:rPr>
              <a:t>Lateral erosion: </a:t>
            </a:r>
            <a:r>
              <a:rPr lang="en-GB" sz="3200" dirty="0">
                <a:solidFill>
                  <a:srgbClr val="141414"/>
                </a:solidFill>
                <a:latin typeface="Montserrat Classic Bold" panose="020B0604020202020204"/>
                <a:ea typeface="Montserrat Classic Bold"/>
                <a:cs typeface="Montserrat Classic Bold"/>
                <a:sym typeface="Montserrat Classic Bold"/>
              </a:rPr>
              <a:t>sideways erosion</a:t>
            </a:r>
          </a:p>
          <a:p>
            <a:pPr fontAlgn="base"/>
            <a:endParaRPr lang="en-GB" sz="3200" b="1" dirty="0">
              <a:solidFill>
                <a:srgbClr val="141414"/>
              </a:solidFill>
              <a:latin typeface="Montserrat Classic Bold" panose="020B0604020202020204"/>
              <a:ea typeface="Montserrat Classic Bold"/>
              <a:cs typeface="Montserrat Classic Bold"/>
              <a:sym typeface="Montserrat Classic Bold"/>
            </a:endParaRPr>
          </a:p>
          <a:p>
            <a:pPr fontAlgn="base"/>
            <a:r>
              <a:rPr lang="en-GB" sz="3200" b="1" dirty="0">
                <a:solidFill>
                  <a:srgbClr val="141414"/>
                </a:solidFill>
                <a:latin typeface="Montserrat Classic Bold" panose="020B0604020202020204"/>
                <a:ea typeface="Montserrat Classic Bold"/>
                <a:cs typeface="Montserrat Classic Bold"/>
                <a:sym typeface="Montserrat Classic Bold"/>
              </a:rPr>
              <a:t>Deposition: </a:t>
            </a:r>
            <a:r>
              <a:rPr lang="en-GB" sz="3200" dirty="0">
                <a:solidFill>
                  <a:srgbClr val="141414"/>
                </a:solidFill>
                <a:latin typeface="Montserrat Classic Bold" panose="020B0604020202020204"/>
                <a:ea typeface="Montserrat Classic Bold"/>
                <a:cs typeface="Montserrat Classic Bold"/>
                <a:sym typeface="Montserrat Classic Bold"/>
              </a:rPr>
              <a:t>dropping of sediment</a:t>
            </a:r>
          </a:p>
          <a:p>
            <a:pPr fontAlgn="base"/>
            <a:endParaRPr lang="en-US" sz="4800" b="1" dirty="0">
              <a:latin typeface="Montserrat Classic Bold"/>
              <a:ea typeface="Montserrat Classic Bold"/>
              <a:cs typeface="Montserrat Classic Bold"/>
              <a:sym typeface="Montserrat Classic Bold"/>
            </a:endParaRPr>
          </a:p>
        </p:txBody>
      </p:sp>
      <p:sp>
        <p:nvSpPr>
          <p:cNvPr id="2" name="Arrow: Down 1">
            <a:extLst>
              <a:ext uri="{FF2B5EF4-FFF2-40B4-BE49-F238E27FC236}">
                <a16:creationId xmlns:a16="http://schemas.microsoft.com/office/drawing/2014/main" id="{1A6BEB33-CBB9-3296-3E24-127C27D439C6}"/>
              </a:ext>
            </a:extLst>
          </p:cNvPr>
          <p:cNvSpPr/>
          <p:nvPr/>
        </p:nvSpPr>
        <p:spPr>
          <a:xfrm>
            <a:off x="6294596" y="3807183"/>
            <a:ext cx="988706" cy="89435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row: Left-Right 3">
            <a:extLst>
              <a:ext uri="{FF2B5EF4-FFF2-40B4-BE49-F238E27FC236}">
                <a16:creationId xmlns:a16="http://schemas.microsoft.com/office/drawing/2014/main" id="{0363987E-EB42-0159-7B42-98A0CD8318F1}"/>
              </a:ext>
            </a:extLst>
          </p:cNvPr>
          <p:cNvSpPr/>
          <p:nvPr/>
        </p:nvSpPr>
        <p:spPr>
          <a:xfrm>
            <a:off x="5818225" y="4776669"/>
            <a:ext cx="1681179" cy="99223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BF5B3D95-9A46-1744-7612-6A7C4DAABD7D}"/>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C67</a:t>
            </a:r>
          </a:p>
        </p:txBody>
      </p:sp>
    </p:spTree>
    <p:extLst>
      <p:ext uri="{BB962C8B-B14F-4D97-AF65-F5344CB8AC3E}">
        <p14:creationId xmlns:p14="http://schemas.microsoft.com/office/powerpoint/2010/main" val="2958865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A8C4B-A220-1DAA-1E44-5514BEC279FD}"/>
            </a:ext>
          </a:extLst>
        </p:cNvPr>
        <p:cNvGrpSpPr/>
        <p:nvPr/>
      </p:nvGrpSpPr>
      <p:grpSpPr>
        <a:xfrm>
          <a:off x="0" y="0"/>
          <a:ext cx="0" cy="0"/>
          <a:chOff x="0" y="0"/>
          <a:chExt cx="0" cy="0"/>
        </a:xfrm>
      </p:grpSpPr>
      <p:pic>
        <p:nvPicPr>
          <p:cNvPr id="6" name="Picture 5" descr="A white and blue swirl&#10;&#10;Description automatically generated">
            <a:extLst>
              <a:ext uri="{FF2B5EF4-FFF2-40B4-BE49-F238E27FC236}">
                <a16:creationId xmlns:a16="http://schemas.microsoft.com/office/drawing/2014/main" id="{F5058E8A-B2CB-E30D-935E-5CEC7C39885B}"/>
              </a:ext>
            </a:extLst>
          </p:cNvPr>
          <p:cNvPicPr/>
          <p:nvPr/>
        </p:nvPicPr>
        <p:blipFill>
          <a:blip r:embed="rId2">
            <a:extLst>
              <a:ext uri="{28A0092B-C50C-407E-A947-70E740481C1C}">
                <a14:useLocalDpi xmlns:a14="http://schemas.microsoft.com/office/drawing/2010/main" val="0"/>
              </a:ext>
            </a:extLst>
          </a:blip>
          <a:stretch>
            <a:fillRect/>
          </a:stretch>
        </p:blipFill>
        <p:spPr>
          <a:xfrm>
            <a:off x="17085" y="0"/>
            <a:ext cx="12192000" cy="6858000"/>
          </a:xfrm>
          <a:prstGeom prst="rect">
            <a:avLst/>
          </a:prstGeom>
        </p:spPr>
      </p:pic>
      <p:sp>
        <p:nvSpPr>
          <p:cNvPr id="9" name="TextBox 9">
            <a:extLst>
              <a:ext uri="{FF2B5EF4-FFF2-40B4-BE49-F238E27FC236}">
                <a16:creationId xmlns:a16="http://schemas.microsoft.com/office/drawing/2014/main" id="{1CD5896D-CADD-908F-9661-46B93B46FBD7}"/>
              </a:ext>
            </a:extLst>
          </p:cNvPr>
          <p:cNvSpPr txBox="1"/>
          <p:nvPr/>
        </p:nvSpPr>
        <p:spPr>
          <a:xfrm>
            <a:off x="212509" y="1089094"/>
            <a:ext cx="9478928" cy="993477"/>
          </a:xfrm>
          <a:prstGeom prst="rect">
            <a:avLst/>
          </a:prstGeom>
        </p:spPr>
        <p:txBody>
          <a:bodyPr wrap="square" lIns="0" tIns="0" rIns="0" bIns="0" rtlCol="0" anchor="t">
            <a:spAutoFit/>
          </a:bodyPr>
          <a:lstStyle/>
          <a:p>
            <a:pPr>
              <a:lnSpc>
                <a:spcPct val="150000"/>
              </a:lnSpc>
              <a:spcBef>
                <a:spcPct val="0"/>
              </a:spcBef>
            </a:pPr>
            <a:r>
              <a:rPr lang="en-US" sz="4800" b="1">
                <a:solidFill>
                  <a:srgbClr val="000000"/>
                </a:solidFill>
                <a:latin typeface="Montserrat Classic Bold"/>
                <a:ea typeface="Montserrat Classic Bold"/>
                <a:cs typeface="Montserrat Classic Bold"/>
                <a:sym typeface="Montserrat Classic Bold"/>
              </a:rPr>
              <a:t>Cross profile and long profile: </a:t>
            </a:r>
          </a:p>
        </p:txBody>
      </p:sp>
      <p:grpSp>
        <p:nvGrpSpPr>
          <p:cNvPr id="3" name="Group 4">
            <a:extLst>
              <a:ext uri="{FF2B5EF4-FFF2-40B4-BE49-F238E27FC236}">
                <a16:creationId xmlns:a16="http://schemas.microsoft.com/office/drawing/2014/main" id="{938EB5B6-B9AF-0C33-40F5-34FA5D60C881}"/>
              </a:ext>
            </a:extLst>
          </p:cNvPr>
          <p:cNvGrpSpPr/>
          <p:nvPr/>
        </p:nvGrpSpPr>
        <p:grpSpPr>
          <a:xfrm>
            <a:off x="0" y="-28477"/>
            <a:ext cx="12209088" cy="1292789"/>
            <a:chOff x="0" y="-142875"/>
            <a:chExt cx="4816593" cy="637250"/>
          </a:xfrm>
        </p:grpSpPr>
        <p:sp>
          <p:nvSpPr>
            <p:cNvPr id="7" name="Freeform 5">
              <a:extLst>
                <a:ext uri="{FF2B5EF4-FFF2-40B4-BE49-F238E27FC236}">
                  <a16:creationId xmlns:a16="http://schemas.microsoft.com/office/drawing/2014/main" id="{892FE2E0-65FC-A959-1CE0-8DA360362196}"/>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11" name="TextBox 6">
              <a:extLst>
                <a:ext uri="{FF2B5EF4-FFF2-40B4-BE49-F238E27FC236}">
                  <a16:creationId xmlns:a16="http://schemas.microsoft.com/office/drawing/2014/main" id="{6F078344-13BE-F1D0-2645-43F8AD9D0984}"/>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12" name="Title 1">
            <a:extLst>
              <a:ext uri="{FF2B5EF4-FFF2-40B4-BE49-F238E27FC236}">
                <a16:creationId xmlns:a16="http://schemas.microsoft.com/office/drawing/2014/main" id="{54AD304B-E634-24B6-63E0-780688DAACB7}"/>
              </a:ext>
            </a:extLst>
          </p:cNvPr>
          <p:cNvSpPr>
            <a:spLocks noGrp="1"/>
          </p:cNvSpPr>
          <p:nvPr>
            <p:ph type="ctrTitle"/>
          </p:nvPr>
        </p:nvSpPr>
        <p:spPr>
          <a:xfrm>
            <a:off x="-80471" y="531767"/>
            <a:ext cx="12352943" cy="655438"/>
          </a:xfrm>
        </p:spPr>
        <p:txBody>
          <a:bodyPr>
            <a:noAutofit/>
          </a:bodyPr>
          <a:lstStyle/>
          <a:p>
            <a:r>
              <a:rPr lang="en-GB" sz="5400" b="1">
                <a:solidFill>
                  <a:schemeClr val="bg1"/>
                </a:solidFill>
                <a:latin typeface="Montserrat Classic Bold"/>
              </a:rPr>
              <a:t>Long &amp; Cross Profiles</a:t>
            </a:r>
          </a:p>
        </p:txBody>
      </p:sp>
      <p:pic>
        <p:nvPicPr>
          <p:cNvPr id="16" name="Picture 15" descr="A river with trees and rocks&#10;&#10;Description automatically generated">
            <a:extLst>
              <a:ext uri="{FF2B5EF4-FFF2-40B4-BE49-F238E27FC236}">
                <a16:creationId xmlns:a16="http://schemas.microsoft.com/office/drawing/2014/main" id="{BFAC2765-BA98-1FB2-DDBC-DEEE24BFEE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34" name="TextBox 33">
            <a:extLst>
              <a:ext uri="{FF2B5EF4-FFF2-40B4-BE49-F238E27FC236}">
                <a16:creationId xmlns:a16="http://schemas.microsoft.com/office/drawing/2014/main" id="{D853ECC1-EA71-6DE8-7C92-85FB7F23F9C6}"/>
              </a:ext>
            </a:extLst>
          </p:cNvPr>
          <p:cNvSpPr txBox="1"/>
          <p:nvPr/>
        </p:nvSpPr>
        <p:spPr>
          <a:xfrm>
            <a:off x="6375460" y="2762696"/>
            <a:ext cx="5600699" cy="3200876"/>
          </a:xfrm>
          <a:prstGeom prst="rect">
            <a:avLst/>
          </a:prstGeom>
        </p:spPr>
        <p:txBody>
          <a:bodyPr wrap="square" lIns="0" tIns="0" rIns="0" bIns="0" rtlCol="0" anchor="t">
            <a:spAutoFit/>
          </a:bodyPr>
          <a:lstStyle/>
          <a:p>
            <a:pPr fontAlgn="base"/>
            <a:r>
              <a:rPr lang="en-GB" sz="3200" b="1">
                <a:latin typeface="Montserrat Classic Bold"/>
                <a:ea typeface="Montserrat Classic Bold"/>
                <a:cs typeface="Montserrat Classic Bold"/>
                <a:sym typeface="Montserrat Classic Bold"/>
              </a:rPr>
              <a:t>These two diagrams can be displayed together to show the change in a channel’s shape, gradient, width and depth from source to mouth.</a:t>
            </a:r>
          </a:p>
          <a:p>
            <a:pPr fontAlgn="base"/>
            <a:endParaRPr lang="en-US" sz="4800" b="1">
              <a:latin typeface="Montserrat Classic Bold"/>
              <a:ea typeface="Montserrat Classic Bold"/>
              <a:cs typeface="Montserrat Classic Bold"/>
              <a:sym typeface="Montserrat Classic Bold"/>
            </a:endParaRPr>
          </a:p>
        </p:txBody>
      </p:sp>
      <p:pic>
        <p:nvPicPr>
          <p:cNvPr id="5" name="Picture 4">
            <a:extLst>
              <a:ext uri="{FF2B5EF4-FFF2-40B4-BE49-F238E27FC236}">
                <a16:creationId xmlns:a16="http://schemas.microsoft.com/office/drawing/2014/main" id="{3C114BAC-2B1D-16DC-A534-E2E1C3A9DD83}"/>
              </a:ext>
            </a:extLst>
          </p:cNvPr>
          <p:cNvPicPr>
            <a:picLocks noChangeAspect="1"/>
          </p:cNvPicPr>
          <p:nvPr/>
        </p:nvPicPr>
        <p:blipFill>
          <a:blip r:embed="rId5"/>
          <a:stretch>
            <a:fillRect/>
          </a:stretch>
        </p:blipFill>
        <p:spPr>
          <a:xfrm>
            <a:off x="215841" y="2762696"/>
            <a:ext cx="5880159" cy="3770940"/>
          </a:xfrm>
          <a:prstGeom prst="rect">
            <a:avLst/>
          </a:prstGeom>
        </p:spPr>
      </p:pic>
      <p:pic>
        <p:nvPicPr>
          <p:cNvPr id="8" name="Picture 7">
            <a:extLst>
              <a:ext uri="{FF2B5EF4-FFF2-40B4-BE49-F238E27FC236}">
                <a16:creationId xmlns:a16="http://schemas.microsoft.com/office/drawing/2014/main" id="{2B30398A-AFCE-A80C-9FBF-A0D9B402AD77}"/>
              </a:ext>
            </a:extLst>
          </p:cNvPr>
          <p:cNvPicPr>
            <a:picLocks noChangeAspect="1"/>
          </p:cNvPicPr>
          <p:nvPr/>
        </p:nvPicPr>
        <p:blipFill>
          <a:blip r:embed="rId6"/>
          <a:srcRect l="1204" t="2515" r="867" b="1682"/>
          <a:stretch>
            <a:fillRect/>
          </a:stretch>
        </p:blipFill>
        <p:spPr>
          <a:xfrm>
            <a:off x="778379" y="2200289"/>
            <a:ext cx="1629415" cy="833958"/>
          </a:xfrm>
          <a:prstGeom prst="rect">
            <a:avLst/>
          </a:prstGeom>
        </p:spPr>
      </p:pic>
      <p:pic>
        <p:nvPicPr>
          <p:cNvPr id="10" name="Picture 9">
            <a:extLst>
              <a:ext uri="{FF2B5EF4-FFF2-40B4-BE49-F238E27FC236}">
                <a16:creationId xmlns:a16="http://schemas.microsoft.com/office/drawing/2014/main" id="{09F573DA-0C14-21AF-C203-997170F400FA}"/>
              </a:ext>
            </a:extLst>
          </p:cNvPr>
          <p:cNvPicPr>
            <a:picLocks noChangeAspect="1"/>
          </p:cNvPicPr>
          <p:nvPr/>
        </p:nvPicPr>
        <p:blipFill>
          <a:blip r:embed="rId7"/>
          <a:srcRect l="555" t="2216" r="1596" b="1045"/>
          <a:stretch>
            <a:fillRect/>
          </a:stretch>
        </p:blipFill>
        <p:spPr>
          <a:xfrm>
            <a:off x="2436062" y="3035264"/>
            <a:ext cx="1662511" cy="854049"/>
          </a:xfrm>
          <a:prstGeom prst="rect">
            <a:avLst/>
          </a:prstGeom>
        </p:spPr>
      </p:pic>
      <p:pic>
        <p:nvPicPr>
          <p:cNvPr id="14" name="Picture 13">
            <a:extLst>
              <a:ext uri="{FF2B5EF4-FFF2-40B4-BE49-F238E27FC236}">
                <a16:creationId xmlns:a16="http://schemas.microsoft.com/office/drawing/2014/main" id="{090CCC7D-EA84-6BED-53E9-CE29112A02FD}"/>
              </a:ext>
            </a:extLst>
          </p:cNvPr>
          <p:cNvPicPr>
            <a:picLocks noChangeAspect="1"/>
          </p:cNvPicPr>
          <p:nvPr/>
        </p:nvPicPr>
        <p:blipFill>
          <a:blip r:embed="rId8"/>
          <a:srcRect l="5732" t="9622" r="8002" b="18372"/>
          <a:stretch>
            <a:fillRect/>
          </a:stretch>
        </p:blipFill>
        <p:spPr>
          <a:xfrm>
            <a:off x="4114074" y="3721149"/>
            <a:ext cx="1658457" cy="852492"/>
          </a:xfrm>
          <a:prstGeom prst="rect">
            <a:avLst/>
          </a:prstGeom>
        </p:spPr>
      </p:pic>
      <p:sp>
        <p:nvSpPr>
          <p:cNvPr id="2" name="TextBox 1">
            <a:extLst>
              <a:ext uri="{FF2B5EF4-FFF2-40B4-BE49-F238E27FC236}">
                <a16:creationId xmlns:a16="http://schemas.microsoft.com/office/drawing/2014/main" id="{20DC1037-5B56-E87E-711E-D203AB0DE6C6}"/>
              </a:ext>
            </a:extLst>
          </p:cNvPr>
          <p:cNvSpPr txBox="1"/>
          <p:nvPr/>
        </p:nvSpPr>
        <p:spPr>
          <a:xfrm>
            <a:off x="4250891" y="6435155"/>
            <a:ext cx="1984839" cy="253916"/>
          </a:xfrm>
          <a:prstGeom prst="rect">
            <a:avLst/>
          </a:prstGeom>
          <a:noFill/>
        </p:spPr>
        <p:txBody>
          <a:bodyPr wrap="none" rtlCol="0">
            <a:spAutoFit/>
          </a:bodyPr>
          <a:lstStyle/>
          <a:p>
            <a:r>
              <a:rPr lang="en-GB" sz="1050">
                <a:latin typeface="Montserrat Classic Bold" panose="020B0604020202020204"/>
              </a:rPr>
              <a:t>Image: The Flood Hub People</a:t>
            </a:r>
          </a:p>
        </p:txBody>
      </p:sp>
      <p:sp>
        <p:nvSpPr>
          <p:cNvPr id="4" name="TextBox 3">
            <a:extLst>
              <a:ext uri="{FF2B5EF4-FFF2-40B4-BE49-F238E27FC236}">
                <a16:creationId xmlns:a16="http://schemas.microsoft.com/office/drawing/2014/main" id="{BC6DEEC4-A4C6-A1BC-24F4-B8F20BC8CF58}"/>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C67</a:t>
            </a:r>
          </a:p>
        </p:txBody>
      </p:sp>
    </p:spTree>
    <p:extLst>
      <p:ext uri="{BB962C8B-B14F-4D97-AF65-F5344CB8AC3E}">
        <p14:creationId xmlns:p14="http://schemas.microsoft.com/office/powerpoint/2010/main" val="1261709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23197-ED6D-BDCB-FA7F-A4EB7AEDAEE1}"/>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ACBC8C10-B182-F430-709E-B483E836AEE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4">
            <a:extLst>
              <a:ext uri="{FF2B5EF4-FFF2-40B4-BE49-F238E27FC236}">
                <a16:creationId xmlns:a16="http://schemas.microsoft.com/office/drawing/2014/main" id="{044FE735-1048-D788-E430-6395213822EB}"/>
              </a:ext>
            </a:extLst>
          </p:cNvPr>
          <p:cNvGrpSpPr/>
          <p:nvPr/>
        </p:nvGrpSpPr>
        <p:grpSpPr>
          <a:xfrm>
            <a:off x="0" y="-28477"/>
            <a:ext cx="12209088" cy="1292789"/>
            <a:chOff x="0" y="-142875"/>
            <a:chExt cx="4816593" cy="637250"/>
          </a:xfrm>
        </p:grpSpPr>
        <p:sp>
          <p:nvSpPr>
            <p:cNvPr id="11" name="Freeform 5">
              <a:extLst>
                <a:ext uri="{FF2B5EF4-FFF2-40B4-BE49-F238E27FC236}">
                  <a16:creationId xmlns:a16="http://schemas.microsoft.com/office/drawing/2014/main" id="{84B3AA02-B44D-DAC1-A0BB-6DBD2A1FA546}"/>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12" name="TextBox 6">
              <a:extLst>
                <a:ext uri="{FF2B5EF4-FFF2-40B4-BE49-F238E27FC236}">
                  <a16:creationId xmlns:a16="http://schemas.microsoft.com/office/drawing/2014/main" id="{2C42AA72-37D7-408B-3CFE-14917A9A3CE4}"/>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13" name="Title 1">
            <a:extLst>
              <a:ext uri="{FF2B5EF4-FFF2-40B4-BE49-F238E27FC236}">
                <a16:creationId xmlns:a16="http://schemas.microsoft.com/office/drawing/2014/main" id="{8DF3EDAE-615C-7C0C-1D56-C37B2E2F28E3}"/>
              </a:ext>
            </a:extLst>
          </p:cNvPr>
          <p:cNvSpPr>
            <a:spLocks noGrp="1"/>
          </p:cNvSpPr>
          <p:nvPr>
            <p:ph type="ctrTitle"/>
          </p:nvPr>
        </p:nvSpPr>
        <p:spPr>
          <a:xfrm>
            <a:off x="-80471" y="531767"/>
            <a:ext cx="12352943" cy="655438"/>
          </a:xfrm>
        </p:spPr>
        <p:txBody>
          <a:bodyPr>
            <a:noAutofit/>
          </a:bodyPr>
          <a:lstStyle/>
          <a:p>
            <a:r>
              <a:rPr lang="en-GB" sz="5400" b="1">
                <a:solidFill>
                  <a:schemeClr val="bg1"/>
                </a:solidFill>
                <a:latin typeface="Montserrat Classic Bold"/>
              </a:rPr>
              <a:t>Long &amp; Cross Profiles</a:t>
            </a:r>
          </a:p>
        </p:txBody>
      </p:sp>
      <p:pic>
        <p:nvPicPr>
          <p:cNvPr id="14" name="Picture 13" descr="A river with trees and rocks&#10;&#10;Description automatically generated">
            <a:extLst>
              <a:ext uri="{FF2B5EF4-FFF2-40B4-BE49-F238E27FC236}">
                <a16:creationId xmlns:a16="http://schemas.microsoft.com/office/drawing/2014/main" id="{EB288157-C8EC-0CDD-AB71-A9F5AB524DA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15" name="TextBox 9">
            <a:extLst>
              <a:ext uri="{FF2B5EF4-FFF2-40B4-BE49-F238E27FC236}">
                <a16:creationId xmlns:a16="http://schemas.microsoft.com/office/drawing/2014/main" id="{86FC3E71-AC4C-2657-7476-B22B954B2364}"/>
              </a:ext>
            </a:extLst>
          </p:cNvPr>
          <p:cNvSpPr txBox="1"/>
          <p:nvPr/>
        </p:nvSpPr>
        <p:spPr>
          <a:xfrm>
            <a:off x="212509" y="1089094"/>
            <a:ext cx="9478928" cy="993477"/>
          </a:xfrm>
          <a:prstGeom prst="rect">
            <a:avLst/>
          </a:prstGeom>
        </p:spPr>
        <p:txBody>
          <a:bodyPr wrap="square" lIns="0" tIns="0" rIns="0" bIns="0" rtlCol="0" anchor="t">
            <a:spAutoFit/>
          </a:bodyPr>
          <a:lstStyle/>
          <a:p>
            <a:pPr>
              <a:lnSpc>
                <a:spcPct val="150000"/>
              </a:lnSpc>
              <a:spcBef>
                <a:spcPct val="0"/>
              </a:spcBef>
            </a:pPr>
            <a:r>
              <a:rPr lang="en-US" sz="4800" b="1">
                <a:solidFill>
                  <a:srgbClr val="000000"/>
                </a:solidFill>
                <a:latin typeface="Montserrat Classic Bold"/>
                <a:ea typeface="Montserrat Classic Bold"/>
                <a:cs typeface="Montserrat Classic Bold"/>
                <a:sym typeface="Montserrat Classic Bold"/>
              </a:rPr>
              <a:t>Cross-sectional area:</a:t>
            </a:r>
          </a:p>
        </p:txBody>
      </p:sp>
      <p:sp>
        <p:nvSpPr>
          <p:cNvPr id="17" name="TextBox 16">
            <a:extLst>
              <a:ext uri="{FF2B5EF4-FFF2-40B4-BE49-F238E27FC236}">
                <a16:creationId xmlns:a16="http://schemas.microsoft.com/office/drawing/2014/main" id="{57ACED93-FF2F-69EC-83C6-F8431D8F7846}"/>
              </a:ext>
            </a:extLst>
          </p:cNvPr>
          <p:cNvSpPr txBox="1"/>
          <p:nvPr/>
        </p:nvSpPr>
        <p:spPr>
          <a:xfrm>
            <a:off x="212509" y="2116216"/>
            <a:ext cx="11667195" cy="3200876"/>
          </a:xfrm>
          <a:prstGeom prst="rect">
            <a:avLst/>
          </a:prstGeom>
        </p:spPr>
        <p:txBody>
          <a:bodyPr wrap="square" lIns="0" tIns="0" rIns="0" bIns="0" rtlCol="0" anchor="t">
            <a:spAutoFit/>
          </a:bodyPr>
          <a:lstStyle/>
          <a:p>
            <a:pPr fontAlgn="base"/>
            <a:r>
              <a:rPr lang="en-GB" sz="3200" b="1" dirty="0">
                <a:solidFill>
                  <a:srgbClr val="141414"/>
                </a:solidFill>
                <a:latin typeface="Montserrat Classic Bold" panose="020B0604020202020204"/>
              </a:rPr>
              <a:t>Cross-sectional area is the surface area of a river </a:t>
            </a:r>
            <a:r>
              <a:rPr lang="en-GB" sz="3200" b="1" dirty="0">
                <a:latin typeface="Montserrat Classic Bold" panose="020B0604020202020204"/>
              </a:rPr>
              <a:t>from bank to bank </a:t>
            </a:r>
            <a:r>
              <a:rPr lang="en-GB" sz="3200" b="1" dirty="0">
                <a:solidFill>
                  <a:srgbClr val="141414"/>
                </a:solidFill>
                <a:latin typeface="Montserrat Classic Bold" panose="020B0604020202020204"/>
              </a:rPr>
              <a:t>if you took a vertical slice through it at any point through its course. </a:t>
            </a:r>
          </a:p>
          <a:p>
            <a:pPr fontAlgn="base"/>
            <a:r>
              <a:rPr lang="en-GB" sz="3200" b="1" dirty="0">
                <a:solidFill>
                  <a:srgbClr val="141414"/>
                </a:solidFill>
                <a:latin typeface="Montserrat Classic Bold" panose="020B0604020202020204"/>
              </a:rPr>
              <a:t>It is measured in square metres (m</a:t>
            </a:r>
            <a:r>
              <a:rPr lang="en-GB" sz="3200" b="1" baseline="30000" dirty="0">
                <a:solidFill>
                  <a:srgbClr val="141414"/>
                </a:solidFill>
                <a:latin typeface="Times New Roman" panose="02020603050405020304" pitchFamily="18" charset="0"/>
                <a:cs typeface="Times New Roman" panose="02020603050405020304" pitchFamily="18" charset="0"/>
              </a:rPr>
              <a:t>2</a:t>
            </a:r>
            <a:r>
              <a:rPr lang="en-GB" sz="3200" b="1" dirty="0">
                <a:solidFill>
                  <a:srgbClr val="141414"/>
                </a:solidFill>
                <a:latin typeface="Montserrat Classic Bold" panose="020B0604020202020204"/>
              </a:rPr>
              <a:t>).</a:t>
            </a:r>
          </a:p>
          <a:p>
            <a:pPr fontAlgn="base"/>
            <a:endParaRPr lang="en-GB" sz="3200" b="1" dirty="0">
              <a:solidFill>
                <a:srgbClr val="141414"/>
              </a:solidFill>
              <a:latin typeface="Montserrat Classic Bold" panose="020B0604020202020204"/>
            </a:endParaRPr>
          </a:p>
          <a:p>
            <a:pPr fontAlgn="base"/>
            <a:r>
              <a:rPr lang="en-GB" sz="3200" b="1" dirty="0">
                <a:solidFill>
                  <a:srgbClr val="141414"/>
                </a:solidFill>
                <a:latin typeface="Montserrat Classic Bold" panose="020B0604020202020204"/>
              </a:rPr>
              <a:t>Formula:</a:t>
            </a:r>
          </a:p>
          <a:p>
            <a:pPr fontAlgn="base"/>
            <a:endParaRPr lang="en-US" sz="4800" b="1" dirty="0">
              <a:latin typeface="Montserrat Classic Bold"/>
              <a:ea typeface="Montserrat Classic Bold"/>
              <a:cs typeface="Montserrat Classic Bold"/>
              <a:sym typeface="Montserrat Classic Bold"/>
            </a:endParaRPr>
          </a:p>
        </p:txBody>
      </p:sp>
      <p:sp>
        <p:nvSpPr>
          <p:cNvPr id="4" name="Wave 3">
            <a:extLst>
              <a:ext uri="{FF2B5EF4-FFF2-40B4-BE49-F238E27FC236}">
                <a16:creationId xmlns:a16="http://schemas.microsoft.com/office/drawing/2014/main" id="{22DFCF06-8EE8-A763-F772-91B87AD2C52D}"/>
              </a:ext>
            </a:extLst>
          </p:cNvPr>
          <p:cNvSpPr>
            <a:spLocks noGrp="1" noRot="1" noMove="1" noResize="1" noEditPoints="1" noAdjustHandles="1" noChangeArrowheads="1" noChangeShapeType="1"/>
          </p:cNvSpPr>
          <p:nvPr/>
        </p:nvSpPr>
        <p:spPr>
          <a:xfrm>
            <a:off x="1863896" y="4028360"/>
            <a:ext cx="9681223" cy="60025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GB" sz="2800" b="1" dirty="0">
                <a:solidFill>
                  <a:schemeClr val="bg1"/>
                </a:solidFill>
                <a:latin typeface="Montserrat Classic Bold" panose="020B0604020202020204"/>
                <a:ea typeface="Montserrat Classic Bold"/>
                <a:cs typeface="Montserrat Classic Bold"/>
                <a:sym typeface="Montserrat Classic Bold"/>
              </a:rPr>
              <a:t>Cross-sectional area (m</a:t>
            </a:r>
            <a:r>
              <a:rPr lang="en-GB" sz="2800" b="1" baseline="30000" dirty="0">
                <a:solidFill>
                  <a:schemeClr val="bg1"/>
                </a:solidFill>
                <a:latin typeface="Montserrat Classic Bold" panose="020B0604020202020204"/>
                <a:ea typeface="Montserrat Classic Bold"/>
                <a:cs typeface="Montserrat Classic Bold"/>
                <a:sym typeface="Montserrat Classic Bold"/>
              </a:rPr>
              <a:t>2</a:t>
            </a:r>
            <a:r>
              <a:rPr lang="en-GB" sz="2800" b="1" dirty="0">
                <a:solidFill>
                  <a:schemeClr val="bg1"/>
                </a:solidFill>
                <a:latin typeface="Montserrat Classic Bold" panose="020B0604020202020204"/>
                <a:ea typeface="Montserrat Classic Bold"/>
                <a:cs typeface="Montserrat Classic Bold"/>
                <a:sym typeface="Montserrat Classic Bold"/>
              </a:rPr>
              <a:t>) = Width (m) x Mean depth (m)</a:t>
            </a:r>
            <a:endParaRPr lang="en-US" sz="4400" b="1" dirty="0">
              <a:solidFill>
                <a:schemeClr val="bg1"/>
              </a:solidFill>
              <a:latin typeface="Montserrat Classic Bold"/>
              <a:ea typeface="Montserrat Classic Bold"/>
              <a:cs typeface="Montserrat Classic Bold"/>
              <a:sym typeface="Montserrat Classic Bold"/>
            </a:endParaRPr>
          </a:p>
        </p:txBody>
      </p:sp>
      <p:sp>
        <p:nvSpPr>
          <p:cNvPr id="3" name="TextBox 2">
            <a:extLst>
              <a:ext uri="{FF2B5EF4-FFF2-40B4-BE49-F238E27FC236}">
                <a16:creationId xmlns:a16="http://schemas.microsoft.com/office/drawing/2014/main" id="{3C0E1493-9545-70A3-E2B6-00CA3919BEA3}"/>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C67</a:t>
            </a:r>
          </a:p>
        </p:txBody>
      </p:sp>
    </p:spTree>
    <p:extLst>
      <p:ext uri="{BB962C8B-B14F-4D97-AF65-F5344CB8AC3E}">
        <p14:creationId xmlns:p14="http://schemas.microsoft.com/office/powerpoint/2010/main" val="3334358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E5982-BCDA-FA23-BB70-49CE2EB7D20C}"/>
            </a:ext>
          </a:extLst>
        </p:cNvPr>
        <p:cNvGrpSpPr/>
        <p:nvPr/>
      </p:nvGrpSpPr>
      <p:grpSpPr>
        <a:xfrm>
          <a:off x="0" y="0"/>
          <a:ext cx="0" cy="0"/>
          <a:chOff x="0" y="0"/>
          <a:chExt cx="0" cy="0"/>
        </a:xfrm>
      </p:grpSpPr>
      <p:pic>
        <p:nvPicPr>
          <p:cNvPr id="5" name="Picture 4" descr="A white and blue swirl&#10;&#10;Description automatically generated">
            <a:extLst>
              <a:ext uri="{FF2B5EF4-FFF2-40B4-BE49-F238E27FC236}">
                <a16:creationId xmlns:a16="http://schemas.microsoft.com/office/drawing/2014/main" id="{4F500B20-E01A-BF31-0E2B-69D15D54E6B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4">
            <a:extLst>
              <a:ext uri="{FF2B5EF4-FFF2-40B4-BE49-F238E27FC236}">
                <a16:creationId xmlns:a16="http://schemas.microsoft.com/office/drawing/2014/main" id="{26A58F76-7676-8604-3CAF-A05F60CEFAC7}"/>
              </a:ext>
            </a:extLst>
          </p:cNvPr>
          <p:cNvGrpSpPr/>
          <p:nvPr/>
        </p:nvGrpSpPr>
        <p:grpSpPr>
          <a:xfrm>
            <a:off x="0" y="-28477"/>
            <a:ext cx="12209088" cy="1292789"/>
            <a:chOff x="0" y="-142875"/>
            <a:chExt cx="4816593" cy="637250"/>
          </a:xfrm>
        </p:grpSpPr>
        <p:sp>
          <p:nvSpPr>
            <p:cNvPr id="11" name="Freeform 5">
              <a:extLst>
                <a:ext uri="{FF2B5EF4-FFF2-40B4-BE49-F238E27FC236}">
                  <a16:creationId xmlns:a16="http://schemas.microsoft.com/office/drawing/2014/main" id="{1C1BA55D-8880-736B-723B-7B87199DF2CC}"/>
                </a:ext>
              </a:extLst>
            </p:cNvPr>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12" name="TextBox 6">
              <a:extLst>
                <a:ext uri="{FF2B5EF4-FFF2-40B4-BE49-F238E27FC236}">
                  <a16:creationId xmlns:a16="http://schemas.microsoft.com/office/drawing/2014/main" id="{D41560ED-8624-7B48-9B38-FD331407B6C1}"/>
                </a:ext>
              </a:extLst>
            </p:cNvPr>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13" name="Title 1">
            <a:extLst>
              <a:ext uri="{FF2B5EF4-FFF2-40B4-BE49-F238E27FC236}">
                <a16:creationId xmlns:a16="http://schemas.microsoft.com/office/drawing/2014/main" id="{976DEB7D-E1FE-4B07-0CCB-C78F95AD70DE}"/>
              </a:ext>
            </a:extLst>
          </p:cNvPr>
          <p:cNvSpPr>
            <a:spLocks noGrp="1"/>
          </p:cNvSpPr>
          <p:nvPr>
            <p:ph type="ctrTitle"/>
          </p:nvPr>
        </p:nvSpPr>
        <p:spPr>
          <a:xfrm>
            <a:off x="-80471" y="531767"/>
            <a:ext cx="12352943" cy="655438"/>
          </a:xfrm>
        </p:spPr>
        <p:txBody>
          <a:bodyPr>
            <a:noAutofit/>
          </a:bodyPr>
          <a:lstStyle/>
          <a:p>
            <a:r>
              <a:rPr lang="en-GB" sz="5400" b="1">
                <a:solidFill>
                  <a:schemeClr val="bg1"/>
                </a:solidFill>
                <a:latin typeface="Montserrat Classic Bold"/>
              </a:rPr>
              <a:t>Long &amp; Cross Profiles</a:t>
            </a:r>
          </a:p>
        </p:txBody>
      </p:sp>
      <p:pic>
        <p:nvPicPr>
          <p:cNvPr id="14" name="Picture 13" descr="A river with trees and rocks&#10;&#10;Description automatically generated">
            <a:extLst>
              <a:ext uri="{FF2B5EF4-FFF2-40B4-BE49-F238E27FC236}">
                <a16:creationId xmlns:a16="http://schemas.microsoft.com/office/drawing/2014/main" id="{CE0A8874-3308-470F-AEA0-1ECE07BD406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02" y="8998"/>
            <a:ext cx="2393535" cy="1403271"/>
          </a:xfrm>
          <a:prstGeom prst="rect">
            <a:avLst/>
          </a:prstGeom>
        </p:spPr>
      </p:pic>
      <p:sp>
        <p:nvSpPr>
          <p:cNvPr id="15" name="TextBox 9">
            <a:extLst>
              <a:ext uri="{FF2B5EF4-FFF2-40B4-BE49-F238E27FC236}">
                <a16:creationId xmlns:a16="http://schemas.microsoft.com/office/drawing/2014/main" id="{7822C19B-2B95-B876-59CA-EEBF6463BBD5}"/>
              </a:ext>
            </a:extLst>
          </p:cNvPr>
          <p:cNvSpPr txBox="1"/>
          <p:nvPr/>
        </p:nvSpPr>
        <p:spPr>
          <a:xfrm>
            <a:off x="212508" y="1089094"/>
            <a:ext cx="13603505" cy="993477"/>
          </a:xfrm>
          <a:prstGeom prst="rect">
            <a:avLst/>
          </a:prstGeom>
        </p:spPr>
        <p:txBody>
          <a:bodyPr wrap="square" lIns="0" tIns="0" rIns="0" bIns="0" rtlCol="0" anchor="t">
            <a:spAutoFit/>
          </a:bodyPr>
          <a:lstStyle/>
          <a:p>
            <a:pPr>
              <a:lnSpc>
                <a:spcPct val="150000"/>
              </a:lnSpc>
              <a:spcBef>
                <a:spcPct val="0"/>
              </a:spcBef>
            </a:pPr>
            <a:r>
              <a:rPr lang="en-US" sz="4800" b="1">
                <a:solidFill>
                  <a:srgbClr val="000000"/>
                </a:solidFill>
                <a:latin typeface="Montserrat Classic Bold" panose="020B0604020202020204"/>
                <a:ea typeface="Montserrat Classic Bold" panose="020B0604020202020204"/>
                <a:cs typeface="Montserrat Classic Bold" panose="020B0604020202020204"/>
                <a:sym typeface="Montserrat Classic Bold"/>
              </a:rPr>
              <a:t>Calculating cross-sectional area (m</a:t>
            </a:r>
            <a:r>
              <a:rPr lang="en-US" sz="4800" b="1" baseline="30000">
                <a:solidFill>
                  <a:srgbClr val="000000"/>
                </a:solidFill>
                <a:latin typeface="Montserrat Classic Bold" panose="020B0604020202020204"/>
                <a:ea typeface="Montserrat Classic Bold" panose="020B0604020202020204"/>
                <a:cs typeface="Montserrat Classic Bold" panose="020B0604020202020204"/>
                <a:sym typeface="Montserrat Classic Bold"/>
              </a:rPr>
              <a:t>2</a:t>
            </a:r>
            <a:r>
              <a:rPr lang="en-US" sz="4800" b="1">
                <a:solidFill>
                  <a:srgbClr val="000000"/>
                </a:solidFill>
                <a:latin typeface="Montserrat Classic Bold" panose="020B0604020202020204"/>
                <a:ea typeface="Montserrat Classic Bold" panose="020B0604020202020204"/>
                <a:cs typeface="Montserrat Classic Bold" panose="020B0604020202020204"/>
                <a:sym typeface="Montserrat Classic Bold"/>
              </a:rPr>
              <a:t>):</a:t>
            </a:r>
          </a:p>
        </p:txBody>
      </p:sp>
      <p:grpSp>
        <p:nvGrpSpPr>
          <p:cNvPr id="4" name="Group 3">
            <a:extLst>
              <a:ext uri="{FF2B5EF4-FFF2-40B4-BE49-F238E27FC236}">
                <a16:creationId xmlns:a16="http://schemas.microsoft.com/office/drawing/2014/main" id="{1B5FCF12-BEB3-1CA3-947D-B7440497F5EC}"/>
              </a:ext>
            </a:extLst>
          </p:cNvPr>
          <p:cNvGrpSpPr/>
          <p:nvPr/>
        </p:nvGrpSpPr>
        <p:grpSpPr>
          <a:xfrm>
            <a:off x="212508" y="2232185"/>
            <a:ext cx="6133429" cy="3828194"/>
            <a:chOff x="188743" y="3424706"/>
            <a:chExt cx="3429276" cy="3399374"/>
          </a:xfrm>
        </p:grpSpPr>
        <p:sp>
          <p:nvSpPr>
            <p:cNvPr id="6" name="Rectangle 5">
              <a:extLst>
                <a:ext uri="{FF2B5EF4-FFF2-40B4-BE49-F238E27FC236}">
                  <a16:creationId xmlns:a16="http://schemas.microsoft.com/office/drawing/2014/main" id="{63169B0B-D7F6-974F-FA2E-23C9F84E54E6}"/>
                </a:ext>
              </a:extLst>
            </p:cNvPr>
            <p:cNvSpPr/>
            <p:nvPr/>
          </p:nvSpPr>
          <p:spPr>
            <a:xfrm>
              <a:off x="188743" y="3424706"/>
              <a:ext cx="3429276" cy="3399374"/>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ontserrat Classic Bold" panose="020B0604020202020204"/>
              </a:endParaRPr>
            </a:p>
          </p:txBody>
        </p:sp>
        <p:sp>
          <p:nvSpPr>
            <p:cNvPr id="7" name="TextBox 9">
              <a:extLst>
                <a:ext uri="{FF2B5EF4-FFF2-40B4-BE49-F238E27FC236}">
                  <a16:creationId xmlns:a16="http://schemas.microsoft.com/office/drawing/2014/main" id="{3875F047-D654-B87C-A4D4-FA92C5239B41}"/>
                </a:ext>
              </a:extLst>
            </p:cNvPr>
            <p:cNvSpPr txBox="1"/>
            <p:nvPr/>
          </p:nvSpPr>
          <p:spPr>
            <a:xfrm>
              <a:off x="266277" y="3467789"/>
              <a:ext cx="3167692" cy="3279607"/>
            </a:xfrm>
            <a:prstGeom prst="rect">
              <a:avLst/>
            </a:prstGeom>
          </p:spPr>
          <p:txBody>
            <a:bodyPr wrap="square" lIns="0" tIns="0" rIns="0" bIns="0" rtlCol="0" anchor="t">
              <a:spAutoFit/>
            </a:bodyPr>
            <a:lstStyle/>
            <a:p>
              <a:pPr fontAlgn="base"/>
              <a:r>
                <a:rPr lang="en-GB" sz="2000" b="1" dirty="0">
                  <a:solidFill>
                    <a:srgbClr val="141414"/>
                  </a:solidFill>
                  <a:latin typeface="Montserrat Classic Bold" panose="020B0604020202020204"/>
                </a:rPr>
                <a:t>Equipment:</a:t>
              </a:r>
            </a:p>
            <a:p>
              <a:pPr marL="514350" indent="-514350" fontAlgn="base">
                <a:buFont typeface="Arial" panose="020B0604020202020204" pitchFamily="34" charset="0"/>
                <a:buChar char="•"/>
              </a:pPr>
              <a:r>
                <a:rPr lang="en-GB" sz="2000" dirty="0">
                  <a:solidFill>
                    <a:srgbClr val="141414"/>
                  </a:solidFill>
                  <a:latin typeface="Montserrat Classic Bold" panose="020B0604020202020204"/>
                </a:rPr>
                <a:t>Tape measure</a:t>
              </a:r>
            </a:p>
            <a:p>
              <a:pPr marL="514350" indent="-514350" fontAlgn="base">
                <a:buFont typeface="Arial" panose="020B0604020202020204" pitchFamily="34" charset="0"/>
                <a:buChar char="•"/>
              </a:pPr>
              <a:r>
                <a:rPr lang="en-GB" sz="2000" dirty="0">
                  <a:solidFill>
                    <a:srgbClr val="141414"/>
                  </a:solidFill>
                  <a:latin typeface="Montserrat Classic Bold" panose="020B0604020202020204"/>
                </a:rPr>
                <a:t>Metre rule</a:t>
              </a:r>
              <a:endParaRPr lang="en-GB" sz="2000" b="1" i="0" dirty="0">
                <a:solidFill>
                  <a:srgbClr val="141414"/>
                </a:solidFill>
                <a:effectLst/>
                <a:latin typeface="Montserrat Classic Bold" panose="020B0604020202020204"/>
              </a:endParaRPr>
            </a:p>
            <a:p>
              <a:pPr algn="l" fontAlgn="base"/>
              <a:r>
                <a:rPr lang="en-GB" sz="2000" b="1" i="0" dirty="0">
                  <a:solidFill>
                    <a:srgbClr val="141414"/>
                  </a:solidFill>
                  <a:effectLst/>
                  <a:latin typeface="Montserrat Classic Bold" panose="020B0604020202020204"/>
                </a:rPr>
                <a:t>Method:</a:t>
              </a:r>
            </a:p>
            <a:p>
              <a:pPr marL="514350" indent="-514350" algn="l" fontAlgn="base">
                <a:buFont typeface="+mj-lt"/>
                <a:buAutoNum type="arabicPeriod"/>
              </a:pPr>
              <a:r>
                <a:rPr lang="en-GB" sz="2000" dirty="0">
                  <a:solidFill>
                    <a:srgbClr val="141414"/>
                  </a:solidFill>
                  <a:latin typeface="Montserrat Classic Bold" panose="020B0604020202020204"/>
                </a:rPr>
                <a:t>Measure the width across the channel from dry bank to dry bank</a:t>
              </a:r>
            </a:p>
            <a:p>
              <a:pPr marL="514350" indent="-514350" algn="l" fontAlgn="base">
                <a:buFont typeface="+mj-lt"/>
                <a:buAutoNum type="arabicPeriod"/>
              </a:pPr>
              <a:r>
                <a:rPr lang="en-GB" sz="2000" i="0" dirty="0">
                  <a:solidFill>
                    <a:srgbClr val="141414"/>
                  </a:solidFill>
                  <a:effectLst/>
                  <a:latin typeface="Montserrat Classic Bold" panose="020B0604020202020204"/>
                </a:rPr>
                <a:t>Chose an appropriat</a:t>
              </a:r>
              <a:r>
                <a:rPr lang="en-GB" sz="2000" dirty="0">
                  <a:solidFill>
                    <a:srgbClr val="141414"/>
                  </a:solidFill>
                  <a:latin typeface="Montserrat Classic Bold" panose="020B0604020202020204"/>
                </a:rPr>
                <a:t>e interval across the width. </a:t>
              </a:r>
              <a:r>
                <a:rPr lang="en-GB" sz="2000" b="1" dirty="0">
                  <a:solidFill>
                    <a:srgbClr val="141414"/>
                  </a:solidFill>
                  <a:latin typeface="Montserrat Classic Bold" panose="020B0604020202020204"/>
                </a:rPr>
                <a:t>e.g. channel width = 4m, interval = 0.5m / 50cm</a:t>
              </a:r>
            </a:p>
            <a:p>
              <a:pPr marL="514350" indent="-514350" algn="l" fontAlgn="base">
                <a:buFont typeface="+mj-lt"/>
                <a:buAutoNum type="arabicPeriod"/>
              </a:pPr>
              <a:r>
                <a:rPr lang="en-GB" sz="2000" dirty="0">
                  <a:solidFill>
                    <a:srgbClr val="141414"/>
                  </a:solidFill>
                  <a:latin typeface="Montserrat Classic Bold" panose="020B0604020202020204"/>
                </a:rPr>
                <a:t>Record the height of the water from river floor at each interval</a:t>
              </a:r>
            </a:p>
            <a:p>
              <a:pPr marL="514350" indent="-514350" algn="l" fontAlgn="base">
                <a:buFont typeface="+mj-lt"/>
                <a:buAutoNum type="arabicPeriod"/>
              </a:pPr>
              <a:r>
                <a:rPr lang="en-GB" sz="2000" dirty="0">
                  <a:solidFill>
                    <a:srgbClr val="141414"/>
                  </a:solidFill>
                  <a:latin typeface="Montserrat Classic Bold" panose="020B0604020202020204"/>
                </a:rPr>
                <a:t>Repeat at all intervals  </a:t>
              </a:r>
            </a:p>
            <a:p>
              <a:pPr marL="514350" indent="-514350" algn="l" fontAlgn="base">
                <a:buFont typeface="+mj-lt"/>
                <a:buAutoNum type="arabicPeriod"/>
              </a:pPr>
              <a:r>
                <a:rPr lang="en-GB" sz="2000" i="0" dirty="0">
                  <a:solidFill>
                    <a:srgbClr val="141414"/>
                  </a:solidFill>
                  <a:effectLst/>
                  <a:latin typeface="Montserrat Classic Bold" panose="020B0604020202020204"/>
                </a:rPr>
                <a:t>Then calculate the mean water depth</a:t>
              </a:r>
            </a:p>
          </p:txBody>
        </p:sp>
      </p:grpSp>
      <p:pic>
        <p:nvPicPr>
          <p:cNvPr id="8" name="Picture 7" descr="Diagram of a cross section of a channel width&#10;&#10;AI-generated content may be incorrect.">
            <a:extLst>
              <a:ext uri="{FF2B5EF4-FFF2-40B4-BE49-F238E27FC236}">
                <a16:creationId xmlns:a16="http://schemas.microsoft.com/office/drawing/2014/main" id="{41AAA80C-E19F-3546-CD90-E8B0EB165703}"/>
              </a:ext>
            </a:extLst>
          </p:cNvPr>
          <p:cNvPicPr>
            <a:picLocks noChangeAspect="1"/>
          </p:cNvPicPr>
          <p:nvPr/>
        </p:nvPicPr>
        <p:blipFill>
          <a:blip r:embed="rId5"/>
          <a:srcRect l="3930" t="14766" r="6137" b="12699"/>
          <a:stretch>
            <a:fillRect/>
          </a:stretch>
        </p:blipFill>
        <p:spPr>
          <a:xfrm>
            <a:off x="6426408" y="2228036"/>
            <a:ext cx="5633555" cy="3150682"/>
          </a:xfrm>
          <a:prstGeom prst="rect">
            <a:avLst/>
          </a:prstGeom>
        </p:spPr>
      </p:pic>
      <p:sp>
        <p:nvSpPr>
          <p:cNvPr id="3" name="TextBox 2">
            <a:extLst>
              <a:ext uri="{FF2B5EF4-FFF2-40B4-BE49-F238E27FC236}">
                <a16:creationId xmlns:a16="http://schemas.microsoft.com/office/drawing/2014/main" id="{A169C002-9BB6-E77C-EE47-63C4C95800ED}"/>
              </a:ext>
            </a:extLst>
          </p:cNvPr>
          <p:cNvSpPr txBox="1"/>
          <p:nvPr/>
        </p:nvSpPr>
        <p:spPr>
          <a:xfrm>
            <a:off x="10324908" y="5124802"/>
            <a:ext cx="1786066" cy="253916"/>
          </a:xfrm>
          <a:prstGeom prst="rect">
            <a:avLst/>
          </a:prstGeom>
          <a:noFill/>
        </p:spPr>
        <p:txBody>
          <a:bodyPr wrap="none" rtlCol="0">
            <a:spAutoFit/>
          </a:bodyPr>
          <a:lstStyle/>
          <a:p>
            <a:r>
              <a:rPr lang="en-GB" sz="1050" dirty="0">
                <a:solidFill>
                  <a:schemeClr val="bg1"/>
                </a:solidFill>
                <a:latin typeface="Montserrat Classic Bold" panose="020B0604020202020204"/>
              </a:rPr>
              <a:t>Image: The Flood Hub People</a:t>
            </a:r>
          </a:p>
        </p:txBody>
      </p:sp>
      <p:sp>
        <p:nvSpPr>
          <p:cNvPr id="9" name="TextBox 8">
            <a:extLst>
              <a:ext uri="{FF2B5EF4-FFF2-40B4-BE49-F238E27FC236}">
                <a16:creationId xmlns:a16="http://schemas.microsoft.com/office/drawing/2014/main" id="{319DEE1F-B962-244F-F72D-708AC1B53E6C}"/>
              </a:ext>
            </a:extLst>
          </p:cNvPr>
          <p:cNvSpPr txBox="1"/>
          <p:nvPr/>
        </p:nvSpPr>
        <p:spPr>
          <a:xfrm>
            <a:off x="11533900" y="10250"/>
            <a:ext cx="675185" cy="253916"/>
          </a:xfrm>
          <a:prstGeom prst="rect">
            <a:avLst/>
          </a:prstGeom>
          <a:noFill/>
        </p:spPr>
        <p:txBody>
          <a:bodyPr wrap="none" rtlCol="0">
            <a:spAutoFit/>
          </a:bodyPr>
          <a:lstStyle/>
          <a:p>
            <a:r>
              <a:rPr lang="en-GB" sz="1050" dirty="0">
                <a:latin typeface="Montserrat Classic Bold" panose="020B0604020202020204"/>
              </a:rPr>
              <a:t>FT Q C67</a:t>
            </a:r>
          </a:p>
        </p:txBody>
      </p:sp>
    </p:spTree>
    <p:extLst>
      <p:ext uri="{BB962C8B-B14F-4D97-AF65-F5344CB8AC3E}">
        <p14:creationId xmlns:p14="http://schemas.microsoft.com/office/powerpoint/2010/main" val="3833154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09b8aaf-fb93-4003-ad70-8b3202c03298" xsi:nil="true"/>
    <lcf76f155ced4ddcb4097134ff3c332f xmlns="460f3ec4-cbfd-415b-8990-83a34b195cc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578B761A605E4CBEF87E3F0A1E57E6" ma:contentTypeVersion="14" ma:contentTypeDescription="Create a new document." ma:contentTypeScope="" ma:versionID="d06e931ef9b3fa290e8d323539bfe749">
  <xsd:schema xmlns:xsd="http://www.w3.org/2001/XMLSchema" xmlns:xs="http://www.w3.org/2001/XMLSchema" xmlns:p="http://schemas.microsoft.com/office/2006/metadata/properties" xmlns:ns2="460f3ec4-cbfd-415b-8990-83a34b195ccb" xmlns:ns3="109b8aaf-fb93-4003-ad70-8b3202c03298" targetNamespace="http://schemas.microsoft.com/office/2006/metadata/properties" ma:root="true" ma:fieldsID="545c6f75aa5bb8fa13f76422907df7b2" ns2:_="" ns3:_="">
    <xsd:import namespace="460f3ec4-cbfd-415b-8990-83a34b195ccb"/>
    <xsd:import namespace="109b8aaf-fb93-4003-ad70-8b3202c032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0f3ec4-cbfd-415b-8990-83a34b195c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d852382-b7e0-4a57-b6bc-e925b7845a1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9b8aaf-fb93-4003-ad70-8b3202c032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78ba668-579f-49f2-bee8-b2d720e6dd5e}" ma:internalName="TaxCatchAll" ma:showField="CatchAllData" ma:web="109b8aaf-fb93-4003-ad70-8b3202c032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1B9B20-630A-4FF8-9565-6232EED1D5C7}">
  <ds:schemaRefs>
    <ds:schemaRef ds:uri="http://schemas.microsoft.com/sharepoint/v3/contenttype/forms"/>
  </ds:schemaRefs>
</ds:datastoreItem>
</file>

<file path=customXml/itemProps2.xml><?xml version="1.0" encoding="utf-8"?>
<ds:datastoreItem xmlns:ds="http://schemas.openxmlformats.org/officeDocument/2006/customXml" ds:itemID="{AC6FD565-2DFA-48B1-8934-CC6F1A816761}">
  <ds:schemaRefs>
    <ds:schemaRef ds:uri="http://schemas.microsoft.com/office/2006/documentManagement/types"/>
    <ds:schemaRef ds:uri="http://purl.org/dc/dcmitype/"/>
    <ds:schemaRef ds:uri="460f3ec4-cbfd-415b-8990-83a34b195ccb"/>
    <ds:schemaRef ds:uri="http://schemas.microsoft.com/office/infopath/2007/PartnerControls"/>
    <ds:schemaRef ds:uri="109b8aaf-fb93-4003-ad70-8b3202c03298"/>
    <ds:schemaRef ds:uri="http://schemas.microsoft.com/office/2006/metadata/properties"/>
    <ds:schemaRef ds:uri="http://purl.org/dc/elements/1.1/"/>
    <ds:schemaRef ds:uri="http://www.w3.org/XML/1998/namespac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8510606A-D62E-4860-955F-2E9E9682F0A1}">
  <ds:schemaRefs>
    <ds:schemaRef ds:uri="109b8aaf-fb93-4003-ad70-8b3202c03298"/>
    <ds:schemaRef ds:uri="460f3ec4-cbfd-415b-8990-83a34b195c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5f41c886-37b7-4ea2-a3a5-a3924b272d86}" enabled="0" method="" siteId="{5f41c886-37b7-4ea2-a3a5-a3924b272d86}" removed="1"/>
</clbl:labelList>
</file>

<file path=docProps/app.xml><?xml version="1.0" encoding="utf-8"?>
<Properties xmlns="http://schemas.openxmlformats.org/officeDocument/2006/extended-properties" xmlns:vt="http://schemas.openxmlformats.org/officeDocument/2006/docPropsVTypes">
  <TotalTime>1245</TotalTime>
  <Words>1455</Words>
  <Application>Microsoft Office PowerPoint</Application>
  <PresentationFormat>Widescreen</PresentationFormat>
  <Paragraphs>269</Paragraphs>
  <Slides>22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Aptos Display</vt:lpstr>
      <vt:lpstr>Arial</vt:lpstr>
      <vt:lpstr>Montserrat Classic Bold</vt:lpstr>
      <vt:lpstr>Times New Roman</vt:lpstr>
      <vt:lpstr>Office Theme</vt:lpstr>
      <vt:lpstr>River Landscapes: Long &amp; Cross Profile</vt:lpstr>
      <vt:lpstr>Long &amp; Cross Profiles</vt:lpstr>
      <vt:lpstr>Long &amp; Cross Profiles</vt:lpstr>
      <vt:lpstr>Long &amp; Cross Profiles</vt:lpstr>
      <vt:lpstr>Long &amp; Cross Profiles</vt:lpstr>
      <vt:lpstr>Long &amp; Cross Profiles</vt:lpstr>
      <vt:lpstr>Long &amp; Cross Profiles</vt:lpstr>
      <vt:lpstr>Long &amp; Cross Profiles</vt:lpstr>
      <vt:lpstr>Long &amp; Cross Profiles</vt:lpstr>
      <vt:lpstr>Long &amp; Cross Profiles</vt:lpstr>
      <vt:lpstr>Long &amp; Cross Profiles</vt:lpstr>
      <vt:lpstr>Long &amp; Cross Profiles</vt:lpstr>
      <vt:lpstr>Long &amp; Cross Profiles</vt:lpstr>
      <vt:lpstr>Long &amp; Cross Profiles</vt:lpstr>
      <vt:lpstr>Long &amp; Cross Profiles</vt:lpstr>
      <vt:lpstr>Long &amp; Cross Profiles</vt:lpstr>
      <vt:lpstr>Long &amp; Cross Profiles</vt:lpstr>
      <vt:lpstr>Long &amp; Cross Profiles</vt:lpstr>
      <vt:lpstr>Long &amp; Cross Profiles</vt:lpstr>
      <vt:lpstr>Long &amp; Cross Profiles</vt:lpstr>
      <vt:lpstr>Long &amp; Cross Profiles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Gaskell</dc:creator>
  <cp:lastModifiedBy>Lydia Gaskell</cp:lastModifiedBy>
  <cp:revision>3</cp:revision>
  <dcterms:created xsi:type="dcterms:W3CDTF">2024-09-10T09:26:08Z</dcterms:created>
  <dcterms:modified xsi:type="dcterms:W3CDTF">2026-03-19T14:15:52Z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0x010100C1578B761A605E4CBEF87E3F0A1E57E6</vt:lpwstr>
  </property>
  <property fmtid="{D5CDD505-2E9C-101B-9397-08002B2CF9AE}" pid="3" name="MediaServiceImageTags">
    <vt:lpwstr/>
  </property>
</Properties>
</file>