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0" r:id="rId5"/>
    <p:sldId id="352" r:id="rId6"/>
    <p:sldId id="353" r:id="rId7"/>
    <p:sldId id="327" r:id="rId8"/>
    <p:sldId id="328" r:id="rId9"/>
    <p:sldId id="345" r:id="rId10"/>
    <p:sldId id="347" r:id="rId11"/>
    <p:sldId id="320" r:id="rId12"/>
    <p:sldId id="355" r:id="rId13"/>
    <p:sldId id="330" r:id="rId14"/>
    <p:sldId id="331" r:id="rId15"/>
    <p:sldId id="358" r:id="rId16"/>
    <p:sldId id="329" r:id="rId17"/>
    <p:sldId id="332" r:id="rId18"/>
    <p:sldId id="357" r:id="rId19"/>
    <p:sldId id="321" r:id="rId20"/>
    <p:sldId id="349"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D893D-6A9B-CF3D-15FE-D91AFB03F9DD}" name="Lucy Crawford" initials="LC" userId="S::lucy.crawford@365newground.org.uk::eecd62c4-c165-48da-83da-ad08d6d0a9bb" providerId="AD"/>
  <p188:author id="{1C4C455D-DBD6-43D3-48B0-B13EF43A9323}" name="Christina Worsley" initials="CW" userId="S::christina.worsley@365newground.org.uk::ade186ab-203e-4ed2-a2a0-86b2dc44da96" providerId="AD"/>
  <p188:author id="{1A78498D-3B96-6DAD-EED3-EE8FCA44F843}" name="Ffion Powell" initials="FP" userId="S::ffion.powell@365newground.org.uk::272176fe-f4bb-4480-a809-415fd5f4374c" providerId="AD"/>
  <p188:author id="{42D818E4-2D04-6A1D-7A9F-1554E916F668}" name="Lydia Gaskell" initials="LG" userId="S::lydia.gaskell@365newground.org.uk::4aaa4af6-d7a1-40ac-83e0-71dfe1c003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95B92"/>
    <a:srgbClr val="8A62AA"/>
    <a:srgbClr val="C8595A"/>
    <a:srgbClr val="A5D9F1"/>
    <a:srgbClr val="A27B00"/>
    <a:srgbClr val="2F9EC3"/>
    <a:srgbClr val="92D050"/>
    <a:srgbClr val="70BCD6"/>
    <a:srgbClr val="6DB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BE16F-326F-4F74-BF01-04F324A60A11}" v="22" dt="2026-03-19T16:44:50.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5"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84989-17ED-4228-A639-AFE3B2066236}"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8B44A-3CAE-44B4-A57E-E38051F3CF45}" type="slidenum">
              <a:rPr lang="en-GB" smtClean="0"/>
              <a:t>‹#›</a:t>
            </a:fld>
            <a:endParaRPr lang="en-GB"/>
          </a:p>
        </p:txBody>
      </p:sp>
    </p:spTree>
    <p:extLst>
      <p:ext uri="{BB962C8B-B14F-4D97-AF65-F5344CB8AC3E}">
        <p14:creationId xmlns:p14="http://schemas.microsoft.com/office/powerpoint/2010/main" val="23847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C8B44A-3CAE-44B4-A57E-E38051F3CF45}" type="slidenum">
              <a:rPr lang="en-GB" smtClean="0"/>
              <a:t>5</a:t>
            </a:fld>
            <a:endParaRPr lang="en-GB"/>
          </a:p>
        </p:txBody>
      </p:sp>
    </p:spTree>
    <p:extLst>
      <p:ext uri="{BB962C8B-B14F-4D97-AF65-F5344CB8AC3E}">
        <p14:creationId xmlns:p14="http://schemas.microsoft.com/office/powerpoint/2010/main" val="7715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48EEE-346E-AA61-2ABE-22A0ECACB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45AFB-49AC-FC7A-45C6-6F3C89984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53978-B551-EA4E-EE6A-F8B2F78F21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8301B4-5422-E915-0566-C0A263822F87}"/>
              </a:ext>
            </a:extLst>
          </p:cNvPr>
          <p:cNvSpPr>
            <a:spLocks noGrp="1"/>
          </p:cNvSpPr>
          <p:nvPr>
            <p:ph type="sldNum" sz="quarter" idx="5"/>
          </p:nvPr>
        </p:nvSpPr>
        <p:spPr/>
        <p:txBody>
          <a:bodyPr/>
          <a:lstStyle/>
          <a:p>
            <a:fld id="{ACC8B44A-3CAE-44B4-A57E-E38051F3CF45}" type="slidenum">
              <a:rPr lang="en-GB" smtClean="0"/>
              <a:t>6</a:t>
            </a:fld>
            <a:endParaRPr lang="en-GB"/>
          </a:p>
        </p:txBody>
      </p:sp>
    </p:spTree>
    <p:extLst>
      <p:ext uri="{BB962C8B-B14F-4D97-AF65-F5344CB8AC3E}">
        <p14:creationId xmlns:p14="http://schemas.microsoft.com/office/powerpoint/2010/main" val="319336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F5A5-4B69-A8E6-6FF5-9FAE54908E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5EDBBAD-32EF-355F-4C6F-31FEFCCF9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204324-7D92-0584-C8BB-D658F7087F58}"/>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9631A60D-BD21-642C-F4AB-CF3B4925EB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CD97A-12D0-4B3D-8FDA-FEFB9D28AB60}"/>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06719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184-B68E-8765-AC2C-023EDE2E6C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9EEC8E4-F387-4CDC-52D7-44CEA217F8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9BB1CC-AA18-F990-BA97-71E8F2039AAD}"/>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B899522D-BB66-34D1-6910-79FBD70A5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F7DE0-8797-976D-234B-FAD42BB35569}"/>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80476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755D2-6486-8B07-89D4-952BBB72742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E753964-3840-4DFC-B7DE-4771F55346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B247A1-58A6-C2D2-E41B-02A4FA42A474}"/>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F925CE95-0C7C-F0D0-2A13-E3B809A5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B8574-05F9-92AC-B253-635A54C9A46F}"/>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17818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4760-649B-D7CA-AED5-45BB89CC52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5C9F451-149F-4E69-1935-2B232BB8CB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ACD722-F502-670C-D6A4-4940988974AB}"/>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C6191E4F-B9E8-EF99-D6CF-06A19F00F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0356C-E5CF-D6ED-7131-395719C5ABB0}"/>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386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5F6F-14C7-2A42-526D-FC11DD99920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D122FBB-2F16-3FB5-CAE8-D4A22E0930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6536C4-B9C9-BBE4-13EC-17FB335D1416}"/>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727B75C8-DDED-BCB0-2D27-57D7DBCE7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9EA3A-0068-9097-8A26-144CC052CDA9}"/>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27799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6867-29C5-7D49-3561-869ECCCE17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47DE95-D9C4-2DB2-A416-4FEBDF9A8F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BC1448-7550-2B6A-5ACF-455A2BDD98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CA60888-4718-5C5D-D3F2-922F61C52455}"/>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6" name="Footer Placeholder 5">
            <a:extLst>
              <a:ext uri="{FF2B5EF4-FFF2-40B4-BE49-F238E27FC236}">
                <a16:creationId xmlns:a16="http://schemas.microsoft.com/office/drawing/2014/main" id="{5DEA97F1-E31D-2258-A591-53DB0DF32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2B5BE-B0EF-3CAA-50D1-587B2EAF4FA3}"/>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80034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B541-3525-B76F-EBD0-83BA6913F68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34FCDEF-3226-9329-3315-8189F5BF3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ADC616-92F8-4499-49C8-C0C49AC57F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71B3D07-25EC-0A66-0E1E-05C2A2122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305B56-C78C-D9CB-5440-3A32CA536E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3B0AD08-6444-AF0C-67B8-A0770AD48F2F}"/>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8" name="Footer Placeholder 7">
            <a:extLst>
              <a:ext uri="{FF2B5EF4-FFF2-40B4-BE49-F238E27FC236}">
                <a16:creationId xmlns:a16="http://schemas.microsoft.com/office/drawing/2014/main" id="{ECA0DCC7-4EDB-9707-3E3D-301457329C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A668C1-1CF6-4171-A106-530206616696}"/>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78292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4628-5DC1-847A-E901-25E16255AD9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414A62-4AA5-DF9E-8996-E763D9A5740C}"/>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4" name="Footer Placeholder 3">
            <a:extLst>
              <a:ext uri="{FF2B5EF4-FFF2-40B4-BE49-F238E27FC236}">
                <a16:creationId xmlns:a16="http://schemas.microsoft.com/office/drawing/2014/main" id="{156D91F9-D858-E25D-BBE1-BDC39AF204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4EF356-DB93-8783-86DD-98A759422A24}"/>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91668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95232-0651-6410-89B1-345652088DC7}"/>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3" name="Footer Placeholder 2">
            <a:extLst>
              <a:ext uri="{FF2B5EF4-FFF2-40B4-BE49-F238E27FC236}">
                <a16:creationId xmlns:a16="http://schemas.microsoft.com/office/drawing/2014/main" id="{5B7F044E-12AE-51D9-37A4-12904D0CBA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3FC044-DB71-6933-10EE-D72A26A9F99F}"/>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11323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024-65D6-A8C0-61B9-7C75E8A6C7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ACE682-A59F-A22D-647F-B264B158D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D1B312F-689C-C2A3-0EA1-20B6A360B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31683-779B-2B8C-DDBD-E811D92AECDE}"/>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6" name="Footer Placeholder 5">
            <a:extLst>
              <a:ext uri="{FF2B5EF4-FFF2-40B4-BE49-F238E27FC236}">
                <a16:creationId xmlns:a16="http://schemas.microsoft.com/office/drawing/2014/main" id="{37112FC7-CB60-2E76-7ED3-CAE3C40E1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79D19-576D-94C9-210A-3418E9FADEDC}"/>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0730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A177-190B-0081-6A96-08167C7563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CF76D24-C21C-B082-5656-91B0C0C17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8C197E-5159-2F44-0E98-51740AEED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1C03A8-B323-D021-BA37-8BCCACC4385F}"/>
              </a:ext>
            </a:extLst>
          </p:cNvPr>
          <p:cNvSpPr>
            <a:spLocks noGrp="1"/>
          </p:cNvSpPr>
          <p:nvPr>
            <p:ph type="dt" sz="half" idx="10"/>
          </p:nvPr>
        </p:nvSpPr>
        <p:spPr/>
        <p:txBody>
          <a:bodyPr/>
          <a:lstStyle/>
          <a:p>
            <a:fld id="{8925DBF2-4CEA-4A23-8A1C-F404C2E414E8}" type="datetimeFigureOut">
              <a:rPr lang="en-GB" smtClean="0"/>
              <a:t>24/03/2026</a:t>
            </a:fld>
            <a:endParaRPr lang="en-GB"/>
          </a:p>
        </p:txBody>
      </p:sp>
      <p:sp>
        <p:nvSpPr>
          <p:cNvPr id="6" name="Footer Placeholder 5">
            <a:extLst>
              <a:ext uri="{FF2B5EF4-FFF2-40B4-BE49-F238E27FC236}">
                <a16:creationId xmlns:a16="http://schemas.microsoft.com/office/drawing/2014/main" id="{BE8F672A-58C7-1D8C-88FD-CF18C594F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48485-4F8B-9DAF-294B-C5EC37D183B1}"/>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26420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23843-D22F-DE10-4AA2-2D5B85F41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7E93A09-85C4-F9A3-E2F0-930F16EA2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2FFBA8-B451-0F6C-5378-11A081A1E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25DBF2-4CEA-4A23-8A1C-F404C2E414E8}" type="datetimeFigureOut">
              <a:rPr lang="en-GB" smtClean="0"/>
              <a:t>24/03/2026</a:t>
            </a:fld>
            <a:endParaRPr lang="en-GB"/>
          </a:p>
        </p:txBody>
      </p:sp>
      <p:sp>
        <p:nvSpPr>
          <p:cNvPr id="5" name="Footer Placeholder 4">
            <a:extLst>
              <a:ext uri="{FF2B5EF4-FFF2-40B4-BE49-F238E27FC236}">
                <a16:creationId xmlns:a16="http://schemas.microsoft.com/office/drawing/2014/main" id="{3B160421-101F-5870-B115-A7687870F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A64FED-013D-736C-35EE-3AE3D6F63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B0744-80AB-464C-B2E3-F1F7124584EE}" type="slidenum">
              <a:rPr lang="en-GB" smtClean="0"/>
              <a:t>‹#›</a:t>
            </a:fld>
            <a:endParaRPr lang="en-GB"/>
          </a:p>
        </p:txBody>
      </p:sp>
    </p:spTree>
    <p:extLst>
      <p:ext uri="{BB962C8B-B14F-4D97-AF65-F5344CB8AC3E}">
        <p14:creationId xmlns:p14="http://schemas.microsoft.com/office/powerpoint/2010/main" val="152086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www.youtube.com/embed/zuzUGNWO6ec?feature=oembed"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youtube.com/watch?v=zuzUGNWO6e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CY4eS9YWjUI?feature=oembed"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youtube.com/watch?v=CY4eS9YWjUI"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2.jpe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thefloodhub.co.uk/learning/" TargetMode="External"/><Relationship Id="rId5" Type="http://schemas.openxmlformats.org/officeDocument/2006/relationships/image" Target="../media/image27.png"/><Relationship Id="rId4" Type="http://schemas.openxmlformats.org/officeDocument/2006/relationships/hyperlink" Target="https://thefloodhubpeople.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YROlZS6sflI?feature=oembed"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youtube.com/watch?v=YROlZS6sfl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F38340A5-BD97-4170-45AA-15FFCF7DF7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4">
            <a:extLst>
              <a:ext uri="{FF2B5EF4-FFF2-40B4-BE49-F238E27FC236}">
                <a16:creationId xmlns:a16="http://schemas.microsoft.com/office/drawing/2014/main" id="{EC968118-F9FA-43CD-742A-1272729DC948}"/>
              </a:ext>
            </a:extLst>
          </p:cNvPr>
          <p:cNvGrpSpPr/>
          <p:nvPr/>
        </p:nvGrpSpPr>
        <p:grpSpPr>
          <a:xfrm>
            <a:off x="0" y="774438"/>
            <a:ext cx="12209088" cy="1241494"/>
            <a:chOff x="0" y="0"/>
            <a:chExt cx="4816593" cy="494375"/>
          </a:xfrm>
        </p:grpSpPr>
        <p:sp>
          <p:nvSpPr>
            <p:cNvPr id="14" name="Freeform 5">
              <a:extLst>
                <a:ext uri="{FF2B5EF4-FFF2-40B4-BE49-F238E27FC236}">
                  <a16:creationId xmlns:a16="http://schemas.microsoft.com/office/drawing/2014/main" id="{73051E07-63FC-0796-57EB-C30DA731967D}"/>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5" name="TextBox 6">
              <a:extLst>
                <a:ext uri="{FF2B5EF4-FFF2-40B4-BE49-F238E27FC236}">
                  <a16:creationId xmlns:a16="http://schemas.microsoft.com/office/drawing/2014/main" id="{A800C65C-E2B5-40E1-0503-5F18D700EA9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9" name="TextBox 9">
            <a:extLst>
              <a:ext uri="{FF2B5EF4-FFF2-40B4-BE49-F238E27FC236}">
                <a16:creationId xmlns:a16="http://schemas.microsoft.com/office/drawing/2014/main" id="{531C3D4F-520D-6BB6-C2A5-D24A28711AF5}"/>
              </a:ext>
            </a:extLst>
          </p:cNvPr>
          <p:cNvSpPr txBox="1"/>
          <p:nvPr/>
        </p:nvSpPr>
        <p:spPr>
          <a:xfrm>
            <a:off x="255563" y="2995409"/>
            <a:ext cx="6638532" cy="2954655"/>
          </a:xfrm>
          <a:prstGeom prst="rect">
            <a:avLst/>
          </a:prstGeom>
        </p:spPr>
        <p:txBody>
          <a:bodyPr wrap="square" lIns="0" tIns="0" rIns="0" bIns="0" rtlCol="0" anchor="t">
            <a:spAutoFit/>
          </a:bodyPr>
          <a:lstStyle/>
          <a:p>
            <a:pPr marL="685800" indent="-685800">
              <a:spcBef>
                <a:spcPct val="0"/>
              </a:spcBef>
              <a:buFont typeface="Arial" panose="020B0604020202020204" pitchFamily="34" charset="0"/>
              <a:buChar char="•"/>
            </a:pPr>
            <a:r>
              <a:rPr lang="en-GB" sz="3200" b="1" dirty="0">
                <a:solidFill>
                  <a:srgbClr val="000000"/>
                </a:solidFill>
                <a:latin typeface="Montserrat Classic Bold"/>
                <a:ea typeface="Montserrat Classic Bold"/>
                <a:cs typeface="Montserrat Classic Bold"/>
                <a:sym typeface="Montserrat Classic Bold"/>
              </a:rPr>
              <a:t>Describe the fluvial (river) landforms found in the middle and lower course of a river</a:t>
            </a:r>
          </a:p>
          <a:p>
            <a:pPr marL="685800" indent="-685800">
              <a:spcBef>
                <a:spcPct val="0"/>
              </a:spcBef>
              <a:buFont typeface="Arial" panose="020B0604020202020204" pitchFamily="34" charset="0"/>
              <a:buChar char="•"/>
            </a:pPr>
            <a:r>
              <a:rPr lang="en-GB" sz="3200" b="1" dirty="0">
                <a:solidFill>
                  <a:srgbClr val="000000"/>
                </a:solidFill>
                <a:latin typeface="Montserrat Classic Bold"/>
                <a:ea typeface="Montserrat Classic Bold"/>
                <a:cs typeface="Montserrat Classic Bold"/>
                <a:sym typeface="Montserrat Classic Bold"/>
              </a:rPr>
              <a:t>Explain how fluvial (river) landforms are formed in the middle and lower course</a:t>
            </a:r>
          </a:p>
        </p:txBody>
      </p:sp>
      <p:sp>
        <p:nvSpPr>
          <p:cNvPr id="10" name="TextBox 9">
            <a:extLst>
              <a:ext uri="{FF2B5EF4-FFF2-40B4-BE49-F238E27FC236}">
                <a16:creationId xmlns:a16="http://schemas.microsoft.com/office/drawing/2014/main" id="{7A0E0513-7863-209D-62C7-E97DACF82ED6}"/>
              </a:ext>
            </a:extLst>
          </p:cNvPr>
          <p:cNvSpPr txBox="1"/>
          <p:nvPr/>
        </p:nvSpPr>
        <p:spPr>
          <a:xfrm>
            <a:off x="255563" y="1971262"/>
            <a:ext cx="6057281"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Learning objectives:</a:t>
            </a:r>
          </a:p>
        </p:txBody>
      </p:sp>
      <p:pic>
        <p:nvPicPr>
          <p:cNvPr id="4" name="Picture 3" descr="A river flowing through a grassy field&#10;&#10;AI-generated content may be incorrect.">
            <a:extLst>
              <a:ext uri="{FF2B5EF4-FFF2-40B4-BE49-F238E27FC236}">
                <a16:creationId xmlns:a16="http://schemas.microsoft.com/office/drawing/2014/main" id="{72F12F9D-5BAA-5B03-44CD-6AF0D0D5B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100" y="2184740"/>
            <a:ext cx="4913337" cy="3685619"/>
          </a:xfrm>
          <a:prstGeom prst="rect">
            <a:avLst/>
          </a:prstGeom>
        </p:spPr>
      </p:pic>
      <p:pic>
        <p:nvPicPr>
          <p:cNvPr id="2" name="Picture 1" descr="A river with trees and rocks&#10;&#10;Description automatically generated">
            <a:extLst>
              <a:ext uri="{FF2B5EF4-FFF2-40B4-BE49-F238E27FC236}">
                <a16:creationId xmlns:a16="http://schemas.microsoft.com/office/drawing/2014/main" id="{AB7A886C-555E-65A6-2976-BF6E52D89EF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9380" y="415645"/>
            <a:ext cx="3125971" cy="1782610"/>
          </a:xfrm>
          <a:prstGeom prst="rect">
            <a:avLst/>
          </a:prstGeom>
        </p:spPr>
      </p:pic>
      <p:sp>
        <p:nvSpPr>
          <p:cNvPr id="6" name="Title 1">
            <a:extLst>
              <a:ext uri="{FF2B5EF4-FFF2-40B4-BE49-F238E27FC236}">
                <a16:creationId xmlns:a16="http://schemas.microsoft.com/office/drawing/2014/main" id="{FA2778C8-11EC-52D9-5521-0B5913DB38E0}"/>
              </a:ext>
            </a:extLst>
          </p:cNvPr>
          <p:cNvSpPr>
            <a:spLocks noGrp="1"/>
          </p:cNvSpPr>
          <p:nvPr>
            <p:ph type="ctrTitle"/>
          </p:nvPr>
        </p:nvSpPr>
        <p:spPr>
          <a:xfrm>
            <a:off x="25475" y="1124273"/>
            <a:ext cx="12183611" cy="1014741"/>
          </a:xfrm>
        </p:spPr>
        <p:txBody>
          <a:bodyPr>
            <a:normAutofit fontScale="90000"/>
          </a:bodyPr>
          <a:lstStyle/>
          <a:p>
            <a:r>
              <a:rPr lang="en-GB" sz="5400" b="1" dirty="0">
                <a:solidFill>
                  <a:schemeClr val="bg1"/>
                </a:solidFill>
                <a:latin typeface="Montserrat Classic Bold" panose="020B0604020202020204" charset="0"/>
              </a:rPr>
              <a:t>River Landscapes: Upper, Middle and Lower Course Part 2</a:t>
            </a:r>
          </a:p>
        </p:txBody>
      </p:sp>
      <p:sp>
        <p:nvSpPr>
          <p:cNvPr id="3" name="TextBox 2">
            <a:extLst>
              <a:ext uri="{FF2B5EF4-FFF2-40B4-BE49-F238E27FC236}">
                <a16:creationId xmlns:a16="http://schemas.microsoft.com/office/drawing/2014/main" id="{CB3C50B3-B7FA-B452-6FA2-EF2CEBB0D142}"/>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29013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9B16D-2DC6-FF35-EF15-F47B4975CD95}"/>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126FA942-ECA4-C2A4-9C66-CF623A2BD87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8E08641-440C-6A28-E851-B34D7FEB8396}"/>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pic>
        <p:nvPicPr>
          <p:cNvPr id="10" name="Picture 9" descr="A map of a river&#10;&#10;AI-generated content may be incorrect.">
            <a:extLst>
              <a:ext uri="{FF2B5EF4-FFF2-40B4-BE49-F238E27FC236}">
                <a16:creationId xmlns:a16="http://schemas.microsoft.com/office/drawing/2014/main" id="{04E9A69C-06CD-CC0E-EE65-B1C6A4CFC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7226">
            <a:off x="7247975" y="1926071"/>
            <a:ext cx="5497924" cy="3888354"/>
          </a:xfrm>
          <a:prstGeom prst="rect">
            <a:avLst/>
          </a:prstGeom>
        </p:spPr>
      </p:pic>
      <p:grpSp>
        <p:nvGrpSpPr>
          <p:cNvPr id="2" name="Group 4">
            <a:extLst>
              <a:ext uri="{FF2B5EF4-FFF2-40B4-BE49-F238E27FC236}">
                <a16:creationId xmlns:a16="http://schemas.microsoft.com/office/drawing/2014/main" id="{1B1DB690-FFA9-6FFE-2366-7C3591EB939C}"/>
              </a:ext>
            </a:extLst>
          </p:cNvPr>
          <p:cNvGrpSpPr/>
          <p:nvPr/>
        </p:nvGrpSpPr>
        <p:grpSpPr>
          <a:xfrm>
            <a:off x="0" y="-28477"/>
            <a:ext cx="12209088" cy="1292789"/>
            <a:chOff x="0" y="-142875"/>
            <a:chExt cx="4816593" cy="637250"/>
          </a:xfrm>
        </p:grpSpPr>
        <p:sp>
          <p:nvSpPr>
            <p:cNvPr id="3" name="Freeform 5">
              <a:extLst>
                <a:ext uri="{FF2B5EF4-FFF2-40B4-BE49-F238E27FC236}">
                  <a16:creationId xmlns:a16="http://schemas.microsoft.com/office/drawing/2014/main" id="{E3CED06B-4BE5-2EFE-DD7B-8EDE4C871069}"/>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6" name="TextBox 6">
              <a:extLst>
                <a:ext uri="{FF2B5EF4-FFF2-40B4-BE49-F238E27FC236}">
                  <a16:creationId xmlns:a16="http://schemas.microsoft.com/office/drawing/2014/main" id="{E067CC0F-64E7-3B08-B954-47574B2C8E0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9" name="Picture 8" descr="A river with trees and rocks&#10;&#10;Description automatically generated">
            <a:extLst>
              <a:ext uri="{FF2B5EF4-FFF2-40B4-BE49-F238E27FC236}">
                <a16:creationId xmlns:a16="http://schemas.microsoft.com/office/drawing/2014/main" id="{3DF207C4-DEE4-B64E-158F-CA68143DD12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2" name="TextBox 9">
            <a:extLst>
              <a:ext uri="{FF2B5EF4-FFF2-40B4-BE49-F238E27FC236}">
                <a16:creationId xmlns:a16="http://schemas.microsoft.com/office/drawing/2014/main" id="{3B448734-A718-CD2F-AFA3-1A1F52C0D33C}"/>
              </a:ext>
            </a:extLst>
          </p:cNvPr>
          <p:cNvSpPr txBox="1"/>
          <p:nvPr/>
        </p:nvSpPr>
        <p:spPr>
          <a:xfrm>
            <a:off x="212508" y="1089094"/>
            <a:ext cx="11207021"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 Floodplains</a:t>
            </a:r>
          </a:p>
        </p:txBody>
      </p:sp>
      <p:sp>
        <p:nvSpPr>
          <p:cNvPr id="16" name="TextBox 15">
            <a:extLst>
              <a:ext uri="{FF2B5EF4-FFF2-40B4-BE49-F238E27FC236}">
                <a16:creationId xmlns:a16="http://schemas.microsoft.com/office/drawing/2014/main" id="{42394C7C-E59B-D461-4AD5-BC59CBF58092}"/>
              </a:ext>
            </a:extLst>
          </p:cNvPr>
          <p:cNvSpPr txBox="1"/>
          <p:nvPr/>
        </p:nvSpPr>
        <p:spPr>
          <a:xfrm>
            <a:off x="118663" y="2078994"/>
            <a:ext cx="8124897" cy="5016758"/>
          </a:xfrm>
          <a:prstGeom prst="rect">
            <a:avLst/>
          </a:prstGeom>
          <a:noFill/>
        </p:spPr>
        <p:txBody>
          <a:bodyPr wrap="square" rtlCol="0">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 floodplain is the extensive, flat area of the valley floor on either side of the river.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They are formed during flood conditions where the river overtops its banks onto the land adjacent to the channel.</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As the water recedes, the load which was previously carried is deposited, creating a floodplain.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a:p>
            <a:endParaRPr lang="en-GB" sz="3200" dirty="0">
              <a:latin typeface="Montserrat Classic Bold" panose="020B0604020202020204"/>
            </a:endParaRPr>
          </a:p>
        </p:txBody>
      </p:sp>
      <p:sp>
        <p:nvSpPr>
          <p:cNvPr id="13" name="Title 1">
            <a:extLst>
              <a:ext uri="{FF2B5EF4-FFF2-40B4-BE49-F238E27FC236}">
                <a16:creationId xmlns:a16="http://schemas.microsoft.com/office/drawing/2014/main" id="{3B41D05E-F5C3-43AD-BF5F-4F62E7BCCD30}"/>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7" name="TextBox 6">
            <a:extLst>
              <a:ext uri="{FF2B5EF4-FFF2-40B4-BE49-F238E27FC236}">
                <a16:creationId xmlns:a16="http://schemas.microsoft.com/office/drawing/2014/main" id="{6DE8757A-D5E3-A848-7573-6AA5BA88A33A}"/>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349664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4E367-1FEE-5864-BF7E-27B100F9C268}"/>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768ADEB9-4662-5531-80B9-61A93E1790E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4CD9DE-96A8-18AA-1C36-636623615888}"/>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grpSp>
        <p:nvGrpSpPr>
          <p:cNvPr id="26" name="Group 25">
            <a:extLst>
              <a:ext uri="{FF2B5EF4-FFF2-40B4-BE49-F238E27FC236}">
                <a16:creationId xmlns:a16="http://schemas.microsoft.com/office/drawing/2014/main" id="{D77086E1-8914-3EEC-C7AD-66695D3C8F09}"/>
              </a:ext>
            </a:extLst>
          </p:cNvPr>
          <p:cNvGrpSpPr/>
          <p:nvPr/>
        </p:nvGrpSpPr>
        <p:grpSpPr>
          <a:xfrm>
            <a:off x="8796042" y="1089094"/>
            <a:ext cx="5027812" cy="5028485"/>
            <a:chOff x="8890015" y="1410424"/>
            <a:chExt cx="4668890" cy="4828478"/>
          </a:xfrm>
        </p:grpSpPr>
        <p:pic>
          <p:nvPicPr>
            <p:cNvPr id="6" name="Picture 5" descr="A screenshot of a video game&#10;&#10;AI-generated content may be incorrect.">
              <a:extLst>
                <a:ext uri="{FF2B5EF4-FFF2-40B4-BE49-F238E27FC236}">
                  <a16:creationId xmlns:a16="http://schemas.microsoft.com/office/drawing/2014/main" id="{7899CE39-E58E-0FA5-FDB7-38A3E3E9B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15" y="1410424"/>
              <a:ext cx="4210704" cy="4828478"/>
            </a:xfrm>
            <a:prstGeom prst="rect">
              <a:avLst/>
            </a:prstGeom>
          </p:spPr>
        </p:pic>
        <p:sp>
          <p:nvSpPr>
            <p:cNvPr id="2" name="TextBox 1">
              <a:extLst>
                <a:ext uri="{FF2B5EF4-FFF2-40B4-BE49-F238E27FC236}">
                  <a16:creationId xmlns:a16="http://schemas.microsoft.com/office/drawing/2014/main" id="{EEEE9761-63B7-3E14-92D1-D923F3DAF66E}"/>
                </a:ext>
              </a:extLst>
            </p:cNvPr>
            <p:cNvSpPr txBox="1"/>
            <p:nvPr/>
          </p:nvSpPr>
          <p:spPr>
            <a:xfrm>
              <a:off x="9853681" y="2849325"/>
              <a:ext cx="3705224" cy="646331"/>
            </a:xfrm>
            <a:prstGeom prst="rect">
              <a:avLst/>
            </a:prstGeom>
            <a:noFill/>
          </p:spPr>
          <p:txBody>
            <a:bodyPr wrap="square" rtlCol="0">
              <a:spAutoFit/>
            </a:bodyPr>
            <a:lstStyle/>
            <a:p>
              <a:r>
                <a:rPr lang="en-GB" dirty="0">
                  <a:latin typeface="Montserrat Classic Bold" panose="020B0604020202020204"/>
                </a:rPr>
                <a:t>Deposited load after </a:t>
              </a:r>
            </a:p>
            <a:p>
              <a:r>
                <a:rPr lang="en-GB" dirty="0">
                  <a:latin typeface="Montserrat Classic Bold" panose="020B0604020202020204"/>
                </a:rPr>
                <a:t>flood conditions</a:t>
              </a:r>
            </a:p>
          </p:txBody>
        </p:sp>
        <p:cxnSp>
          <p:nvCxnSpPr>
            <p:cNvPr id="3" name="Straight Arrow Connector 2">
              <a:extLst>
                <a:ext uri="{FF2B5EF4-FFF2-40B4-BE49-F238E27FC236}">
                  <a16:creationId xmlns:a16="http://schemas.microsoft.com/office/drawing/2014/main" id="{E9468327-5804-41F6-FAB9-269DC0DD3CB9}"/>
                </a:ext>
              </a:extLst>
            </p:cNvPr>
            <p:cNvCxnSpPr>
              <a:cxnSpLocks/>
            </p:cNvCxnSpPr>
            <p:nvPr/>
          </p:nvCxnSpPr>
          <p:spPr>
            <a:xfrm flipH="1">
              <a:off x="9765362" y="3162300"/>
              <a:ext cx="201100" cy="2667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78D1C0D-AA0E-4FF8-1388-EEE8B2A19375}"/>
                </a:ext>
              </a:extLst>
            </p:cNvPr>
            <p:cNvCxnSpPr>
              <a:cxnSpLocks/>
            </p:cNvCxnSpPr>
            <p:nvPr/>
          </p:nvCxnSpPr>
          <p:spPr>
            <a:xfrm>
              <a:off x="11463875" y="3172490"/>
              <a:ext cx="242418" cy="25651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B62F143-233F-6CCC-605D-12CF2700FC8E}"/>
                </a:ext>
              </a:extLst>
            </p:cNvPr>
            <p:cNvCxnSpPr>
              <a:cxnSpLocks/>
            </p:cNvCxnSpPr>
            <p:nvPr/>
          </p:nvCxnSpPr>
          <p:spPr>
            <a:xfrm flipH="1">
              <a:off x="9865912" y="4506471"/>
              <a:ext cx="201100" cy="2667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AEEA290-2998-B5BA-302E-4B5D9B8DB805}"/>
                </a:ext>
              </a:extLst>
            </p:cNvPr>
            <p:cNvCxnSpPr>
              <a:cxnSpLocks/>
            </p:cNvCxnSpPr>
            <p:nvPr/>
          </p:nvCxnSpPr>
          <p:spPr>
            <a:xfrm>
              <a:off x="11375556" y="4516661"/>
              <a:ext cx="242418" cy="25651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E295BDE-0FF4-805B-DDDC-2849602ED7FB}"/>
                </a:ext>
              </a:extLst>
            </p:cNvPr>
            <p:cNvCxnSpPr>
              <a:cxnSpLocks/>
            </p:cNvCxnSpPr>
            <p:nvPr/>
          </p:nvCxnSpPr>
          <p:spPr>
            <a:xfrm flipH="1">
              <a:off x="9980750" y="1712169"/>
              <a:ext cx="201100" cy="2667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A891D44-4075-B0D8-F0E6-7B3B61DAFCE3}"/>
                </a:ext>
              </a:extLst>
            </p:cNvPr>
            <p:cNvCxnSpPr>
              <a:cxnSpLocks/>
            </p:cNvCxnSpPr>
            <p:nvPr/>
          </p:nvCxnSpPr>
          <p:spPr>
            <a:xfrm>
              <a:off x="11414773" y="1706759"/>
              <a:ext cx="242418" cy="25651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11" name="TextBox 9">
            <a:extLst>
              <a:ext uri="{FF2B5EF4-FFF2-40B4-BE49-F238E27FC236}">
                <a16:creationId xmlns:a16="http://schemas.microsoft.com/office/drawing/2014/main" id="{F69A44BA-E814-D154-EE2B-B1B1C1186AD5}"/>
              </a:ext>
            </a:extLst>
          </p:cNvPr>
          <p:cNvSpPr txBox="1"/>
          <p:nvPr/>
        </p:nvSpPr>
        <p:spPr>
          <a:xfrm>
            <a:off x="185807" y="2479657"/>
            <a:ext cx="3955924" cy="492443"/>
          </a:xfrm>
          <a:prstGeom prst="rect">
            <a:avLst/>
          </a:prstGeom>
        </p:spPr>
        <p:txBody>
          <a:bodyPr wrap="square" lIns="0" tIns="0" rIns="0" bIns="0" rtlCol="0" anchor="t">
            <a:spAutoFit/>
          </a:bodyPr>
          <a:lstStyle/>
          <a:p>
            <a:pPr algn="l"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p:txBody>
      </p:sp>
      <p:grpSp>
        <p:nvGrpSpPr>
          <p:cNvPr id="9" name="Group 4">
            <a:extLst>
              <a:ext uri="{FF2B5EF4-FFF2-40B4-BE49-F238E27FC236}">
                <a16:creationId xmlns:a16="http://schemas.microsoft.com/office/drawing/2014/main" id="{7EF01B89-539C-0DC2-7FC1-B536EE116DBD}"/>
              </a:ext>
            </a:extLst>
          </p:cNvPr>
          <p:cNvGrpSpPr/>
          <p:nvPr/>
        </p:nvGrpSpPr>
        <p:grpSpPr>
          <a:xfrm>
            <a:off x="0" y="-28477"/>
            <a:ext cx="12209088" cy="1292789"/>
            <a:chOff x="0" y="-142875"/>
            <a:chExt cx="4816593" cy="637250"/>
          </a:xfrm>
        </p:grpSpPr>
        <p:sp>
          <p:nvSpPr>
            <p:cNvPr id="12" name="Freeform 5">
              <a:extLst>
                <a:ext uri="{FF2B5EF4-FFF2-40B4-BE49-F238E27FC236}">
                  <a16:creationId xmlns:a16="http://schemas.microsoft.com/office/drawing/2014/main" id="{4578BE2F-35A5-BCF8-4C65-1F834B441C0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9" name="TextBox 6">
              <a:extLst>
                <a:ext uri="{FF2B5EF4-FFF2-40B4-BE49-F238E27FC236}">
                  <a16:creationId xmlns:a16="http://schemas.microsoft.com/office/drawing/2014/main" id="{CBE29404-F8DC-9FBD-F7C5-987552B8CAC8}"/>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22" name="Picture 21" descr="A river with trees and rocks&#10;&#10;Description automatically generated">
            <a:extLst>
              <a:ext uri="{FF2B5EF4-FFF2-40B4-BE49-F238E27FC236}">
                <a16:creationId xmlns:a16="http://schemas.microsoft.com/office/drawing/2014/main" id="{626F1D8A-C4A4-EE3E-362A-C94CA695B7F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4" name="TextBox 9">
            <a:extLst>
              <a:ext uri="{FF2B5EF4-FFF2-40B4-BE49-F238E27FC236}">
                <a16:creationId xmlns:a16="http://schemas.microsoft.com/office/drawing/2014/main" id="{F679F6A8-A7A5-5BC3-C78E-05CA30EC9B66}"/>
              </a:ext>
            </a:extLst>
          </p:cNvPr>
          <p:cNvSpPr txBox="1"/>
          <p:nvPr/>
        </p:nvSpPr>
        <p:spPr>
          <a:xfrm>
            <a:off x="212508" y="1089094"/>
            <a:ext cx="10615419" cy="890308"/>
          </a:xfrm>
          <a:prstGeom prst="rect">
            <a:avLst/>
          </a:prstGeom>
        </p:spPr>
        <p:txBody>
          <a:bodyPr wrap="square" lIns="0" tIns="0" rIns="0" bIns="0" rtlCol="0" anchor="t">
            <a:spAutoFit/>
          </a:bodyPr>
          <a:lstStyle/>
          <a:p>
            <a:pPr>
              <a:lnSpc>
                <a:spcPct val="150000"/>
              </a:lnSpc>
              <a:spcBef>
                <a:spcPct val="0"/>
              </a:spcBef>
            </a:pPr>
            <a:r>
              <a:rPr lang="en-US" sz="4400" b="1" dirty="0">
                <a:solidFill>
                  <a:srgbClr val="000000"/>
                </a:solidFill>
                <a:latin typeface="Montserrat Classic Bold"/>
                <a:ea typeface="Montserrat Classic Bold"/>
                <a:cs typeface="Montserrat Classic Bold"/>
                <a:sym typeface="Montserrat Classic Bold"/>
              </a:rPr>
              <a:t>Lower course landforms: Levees</a:t>
            </a:r>
          </a:p>
        </p:txBody>
      </p:sp>
      <p:sp>
        <p:nvSpPr>
          <p:cNvPr id="25" name="TextBox 24">
            <a:extLst>
              <a:ext uri="{FF2B5EF4-FFF2-40B4-BE49-F238E27FC236}">
                <a16:creationId xmlns:a16="http://schemas.microsoft.com/office/drawing/2014/main" id="{E73CE50F-6410-139E-4E17-211F4D5C72B1}"/>
              </a:ext>
            </a:extLst>
          </p:cNvPr>
          <p:cNvSpPr txBox="1"/>
          <p:nvPr/>
        </p:nvSpPr>
        <p:spPr>
          <a:xfrm>
            <a:off x="118664" y="2078994"/>
            <a:ext cx="9381561" cy="5509200"/>
          </a:xfrm>
          <a:prstGeom prst="rect">
            <a:avLst/>
          </a:prstGeom>
          <a:noFill/>
        </p:spPr>
        <p:txBody>
          <a:bodyPr wrap="square" rtlCol="0">
            <a:spAutoFit/>
          </a:bodyPr>
          <a:lstStyle/>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During flood conditions, the river overtops onto the floodplains.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velocity decreases on the floodplain due to increased friction and the river starts to deposit its material. The heavier load is deposited first, closest to the channel, whilst the finer load is transported further out into the floodplain.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Over time, the deposited material builds up, creating natural raised embankments between the floodplain and channel.</a:t>
            </a:r>
          </a:p>
          <a:p>
            <a:pPr fontAlgn="base"/>
            <a:endParaRPr lang="en-GB" sz="3200" dirty="0">
              <a:latin typeface="Montserrat Classic Bold" panose="020B0604020202020204"/>
            </a:endParaRPr>
          </a:p>
        </p:txBody>
      </p:sp>
      <p:sp>
        <p:nvSpPr>
          <p:cNvPr id="13" name="Title 1">
            <a:extLst>
              <a:ext uri="{FF2B5EF4-FFF2-40B4-BE49-F238E27FC236}">
                <a16:creationId xmlns:a16="http://schemas.microsoft.com/office/drawing/2014/main" id="{123F13EA-217F-FF93-BEE2-19F266DCF6CE}"/>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7" name="TextBox 6">
            <a:extLst>
              <a:ext uri="{FF2B5EF4-FFF2-40B4-BE49-F238E27FC236}">
                <a16:creationId xmlns:a16="http://schemas.microsoft.com/office/drawing/2014/main" id="{C4FCC06D-4E41-2AE9-0267-BA884869AFA4}"/>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107826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6F75-9265-E04C-BA56-395D69756CA9}"/>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4CFBB751-CA38-5391-7B37-C2F9D3A3F13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FED3C00-A069-1E03-DD1A-4544E8206DAB}"/>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sp>
        <p:nvSpPr>
          <p:cNvPr id="3" name="TextBox 2">
            <a:extLst>
              <a:ext uri="{FF2B5EF4-FFF2-40B4-BE49-F238E27FC236}">
                <a16:creationId xmlns:a16="http://schemas.microsoft.com/office/drawing/2014/main" id="{26919D23-3910-86FC-EA7E-DF37176500E8}"/>
              </a:ext>
            </a:extLst>
          </p:cNvPr>
          <p:cNvSpPr txBox="1"/>
          <p:nvPr/>
        </p:nvSpPr>
        <p:spPr>
          <a:xfrm>
            <a:off x="118664" y="2078995"/>
            <a:ext cx="4161678" cy="1569660"/>
          </a:xfrm>
          <a:prstGeom prst="rect">
            <a:avLst/>
          </a:prstGeom>
          <a:noFill/>
        </p:spPr>
        <p:txBody>
          <a:bodyPr wrap="square" rtlCol="0">
            <a:spAutoFit/>
          </a:bodyPr>
          <a:lstStyle/>
          <a:p>
            <a:r>
              <a:rPr lang="en-GB" sz="3200" b="1" dirty="0">
                <a:latin typeface="Montserrat Classic Bold" panose="020B0604020202020204"/>
                <a:hlinkClick r:id="rId4"/>
              </a:rPr>
              <a:t>Watch this video </a:t>
            </a:r>
            <a:r>
              <a:rPr lang="en-GB" sz="3200" b="1" dirty="0">
                <a:latin typeface="Montserrat Classic Bold" panose="020B0604020202020204"/>
              </a:rPr>
              <a:t>which recaps levees and floodplains.</a:t>
            </a:r>
            <a:endParaRPr lang="en-GB" sz="3200" dirty="0">
              <a:latin typeface="Montserrat Classic Bold" panose="020B0604020202020204"/>
            </a:endParaRPr>
          </a:p>
        </p:txBody>
      </p:sp>
      <p:grpSp>
        <p:nvGrpSpPr>
          <p:cNvPr id="2" name="Group 4">
            <a:extLst>
              <a:ext uri="{FF2B5EF4-FFF2-40B4-BE49-F238E27FC236}">
                <a16:creationId xmlns:a16="http://schemas.microsoft.com/office/drawing/2014/main" id="{54F4B0DC-5E63-648B-E5EF-431BFBC413D9}"/>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2370DF27-272D-E012-7A16-774EDCD088B1}"/>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6">
              <a:extLst>
                <a:ext uri="{FF2B5EF4-FFF2-40B4-BE49-F238E27FC236}">
                  <a16:creationId xmlns:a16="http://schemas.microsoft.com/office/drawing/2014/main" id="{C77A4134-F669-452D-4FE0-7E7C08AD4518}"/>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0" name="Picture 9" descr="A river with trees and rocks&#10;&#10;Description automatically generated">
            <a:extLst>
              <a:ext uri="{FF2B5EF4-FFF2-40B4-BE49-F238E27FC236}">
                <a16:creationId xmlns:a16="http://schemas.microsoft.com/office/drawing/2014/main" id="{5B32DA6E-382D-4C93-5F52-881236B18DF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1" name="Title 1">
            <a:extLst>
              <a:ext uri="{FF2B5EF4-FFF2-40B4-BE49-F238E27FC236}">
                <a16:creationId xmlns:a16="http://schemas.microsoft.com/office/drawing/2014/main" id="{E5CD661B-1F25-4F7A-ABBF-D1AE44EE6C1A}"/>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12" name="TextBox 9">
            <a:extLst>
              <a:ext uri="{FF2B5EF4-FFF2-40B4-BE49-F238E27FC236}">
                <a16:creationId xmlns:a16="http://schemas.microsoft.com/office/drawing/2014/main" id="{65B9FDE0-4EE3-FDDD-52A6-5F0A97D70D85}"/>
              </a:ext>
            </a:extLst>
          </p:cNvPr>
          <p:cNvSpPr txBox="1"/>
          <p:nvPr/>
        </p:nvSpPr>
        <p:spPr>
          <a:xfrm>
            <a:off x="212509" y="1089094"/>
            <a:ext cx="11570188"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a:t>
            </a:r>
          </a:p>
        </p:txBody>
      </p:sp>
      <p:pic>
        <p:nvPicPr>
          <p:cNvPr id="6" name="Online Media 5" title="Landforms in the Lower Course | AQA GCSE Geography | River Landscapes 6">
            <a:hlinkClick r:id="" action="ppaction://media"/>
            <a:extLst>
              <a:ext uri="{FF2B5EF4-FFF2-40B4-BE49-F238E27FC236}">
                <a16:creationId xmlns:a16="http://schemas.microsoft.com/office/drawing/2014/main" id="{DA331434-A281-BA93-05FA-3AD0A5051826}"/>
              </a:ext>
            </a:extLst>
          </p:cNvPr>
          <p:cNvPicPr>
            <a:picLocks noRot="1" noChangeAspect="1"/>
          </p:cNvPicPr>
          <p:nvPr>
            <a:videoFile r:link="rId1"/>
          </p:nvPr>
        </p:nvPicPr>
        <p:blipFill>
          <a:blip r:embed="rId7"/>
          <a:stretch>
            <a:fillRect/>
          </a:stretch>
        </p:blipFill>
        <p:spPr>
          <a:xfrm>
            <a:off x="4360813" y="2023859"/>
            <a:ext cx="7470274" cy="4220705"/>
          </a:xfrm>
          <a:prstGeom prst="rect">
            <a:avLst/>
          </a:prstGeom>
        </p:spPr>
      </p:pic>
      <p:sp>
        <p:nvSpPr>
          <p:cNvPr id="8" name="TextBox 7">
            <a:extLst>
              <a:ext uri="{FF2B5EF4-FFF2-40B4-BE49-F238E27FC236}">
                <a16:creationId xmlns:a16="http://schemas.microsoft.com/office/drawing/2014/main" id="{CF02F480-A8EC-82A8-20BE-2586B7AC5757}"/>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1628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8D8B7-FFFD-BD5C-F31A-99781638E04F}"/>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01662609-3A6E-50D4-CE07-77A0C8A3101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AEBB061-CEE2-2E6C-FFE1-C343FBFF3FB4}"/>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pic>
        <p:nvPicPr>
          <p:cNvPr id="3" name="Picture 2" descr="A river flowing through a valley&#10;&#10;AI-generated content may be incorrect.">
            <a:extLst>
              <a:ext uri="{FF2B5EF4-FFF2-40B4-BE49-F238E27FC236}">
                <a16:creationId xmlns:a16="http://schemas.microsoft.com/office/drawing/2014/main" id="{14E5997D-6EE9-6594-8C00-B575A962D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388" y="1433948"/>
            <a:ext cx="2381948" cy="4444337"/>
          </a:xfrm>
          <a:prstGeom prst="rect">
            <a:avLst/>
          </a:prstGeom>
        </p:spPr>
      </p:pic>
      <p:sp>
        <p:nvSpPr>
          <p:cNvPr id="6" name="TextBox 9">
            <a:extLst>
              <a:ext uri="{FF2B5EF4-FFF2-40B4-BE49-F238E27FC236}">
                <a16:creationId xmlns:a16="http://schemas.microsoft.com/office/drawing/2014/main" id="{B4C56CC4-4D97-A867-E637-B7F9F7555759}"/>
              </a:ext>
            </a:extLst>
          </p:cNvPr>
          <p:cNvSpPr txBox="1"/>
          <p:nvPr/>
        </p:nvSpPr>
        <p:spPr>
          <a:xfrm>
            <a:off x="185807" y="2479657"/>
            <a:ext cx="3955924" cy="492443"/>
          </a:xfrm>
          <a:prstGeom prst="rect">
            <a:avLst/>
          </a:prstGeom>
        </p:spPr>
        <p:txBody>
          <a:bodyPr wrap="square" lIns="0" tIns="0" rIns="0" bIns="0" rtlCol="0" anchor="t">
            <a:spAutoFit/>
          </a:bodyPr>
          <a:lstStyle/>
          <a:p>
            <a:pPr algn="l"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p:txBody>
      </p:sp>
      <p:grpSp>
        <p:nvGrpSpPr>
          <p:cNvPr id="2" name="Group 4">
            <a:extLst>
              <a:ext uri="{FF2B5EF4-FFF2-40B4-BE49-F238E27FC236}">
                <a16:creationId xmlns:a16="http://schemas.microsoft.com/office/drawing/2014/main" id="{075A488F-7C6D-EB36-4E0F-131872D25398}"/>
              </a:ext>
            </a:extLst>
          </p:cNvPr>
          <p:cNvGrpSpPr/>
          <p:nvPr/>
        </p:nvGrpSpPr>
        <p:grpSpPr>
          <a:xfrm>
            <a:off x="0" y="-28477"/>
            <a:ext cx="12209088" cy="1292789"/>
            <a:chOff x="0" y="-142875"/>
            <a:chExt cx="4816593" cy="637250"/>
          </a:xfrm>
        </p:grpSpPr>
        <p:sp>
          <p:nvSpPr>
            <p:cNvPr id="9" name="Freeform 5">
              <a:extLst>
                <a:ext uri="{FF2B5EF4-FFF2-40B4-BE49-F238E27FC236}">
                  <a16:creationId xmlns:a16="http://schemas.microsoft.com/office/drawing/2014/main" id="{D301CA48-ED08-23F2-2EFC-7B21AD9EB6B2}"/>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0" name="TextBox 6">
              <a:extLst>
                <a:ext uri="{FF2B5EF4-FFF2-40B4-BE49-F238E27FC236}">
                  <a16:creationId xmlns:a16="http://schemas.microsoft.com/office/drawing/2014/main" id="{120E5B75-0277-FF7E-1E7E-AC4F4AFBDAF2}"/>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B64CD56D-FF4E-3A8E-DA05-6A1F7A0EED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6" name="TextBox 9">
            <a:extLst>
              <a:ext uri="{FF2B5EF4-FFF2-40B4-BE49-F238E27FC236}">
                <a16:creationId xmlns:a16="http://schemas.microsoft.com/office/drawing/2014/main" id="{50249BFE-E016-076D-63AB-479FDB0EE40D}"/>
              </a:ext>
            </a:extLst>
          </p:cNvPr>
          <p:cNvSpPr txBox="1"/>
          <p:nvPr/>
        </p:nvSpPr>
        <p:spPr>
          <a:xfrm>
            <a:off x="212509" y="1089094"/>
            <a:ext cx="9287716"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 Delta</a:t>
            </a:r>
          </a:p>
        </p:txBody>
      </p:sp>
      <p:sp>
        <p:nvSpPr>
          <p:cNvPr id="17" name="TextBox 16">
            <a:extLst>
              <a:ext uri="{FF2B5EF4-FFF2-40B4-BE49-F238E27FC236}">
                <a16:creationId xmlns:a16="http://schemas.microsoft.com/office/drawing/2014/main" id="{0831188B-B774-00B1-96B9-5F350274734E}"/>
              </a:ext>
            </a:extLst>
          </p:cNvPr>
          <p:cNvSpPr txBox="1"/>
          <p:nvPr/>
        </p:nvSpPr>
        <p:spPr>
          <a:xfrm>
            <a:off x="118664" y="2078994"/>
            <a:ext cx="11954672" cy="5355312"/>
          </a:xfrm>
          <a:prstGeom prst="rect">
            <a:avLst/>
          </a:prstGeom>
          <a:noFill/>
        </p:spPr>
        <p:txBody>
          <a:bodyPr wrap="square" rtlCol="0">
            <a:spAutoFit/>
          </a:bodyPr>
          <a:lstStyle/>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 delta is a landform created through deposition, where                     fresh river water meets the sea or lake. When they meet,                      the energy and velocity is reduced causing the load to be             deposited.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heavier sediment is dropped first, whilst the finer                  sediment may be carried further into the sea or lake.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Over time, the deposited material creates a triangular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shaped fan of deposited material. </a:t>
            </a:r>
          </a:p>
          <a:p>
            <a:pPr fontAlgn="base"/>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river splits around the sediment and creates smaller                         rivers, known as </a:t>
            </a:r>
            <a:r>
              <a:rPr lang="en-GB" sz="31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distributaries</a:t>
            </a:r>
            <a:r>
              <a:rPr lang="en-GB" sz="31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t>
            </a:r>
          </a:p>
          <a:p>
            <a:pPr fontAlgn="base"/>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13" name="Title 1">
            <a:extLst>
              <a:ext uri="{FF2B5EF4-FFF2-40B4-BE49-F238E27FC236}">
                <a16:creationId xmlns:a16="http://schemas.microsoft.com/office/drawing/2014/main" id="{CAB9D5C2-13B3-8940-BA34-E0B590D4C2FA}"/>
              </a:ext>
            </a:extLst>
          </p:cNvPr>
          <p:cNvSpPr txBox="1">
            <a:spLocks/>
          </p:cNvSpPr>
          <p:nvPr/>
        </p:nvSpPr>
        <p:spPr>
          <a:xfrm>
            <a:off x="-80471" y="531767"/>
            <a:ext cx="12352943" cy="6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14" name="TextBox 13">
            <a:extLst>
              <a:ext uri="{FF2B5EF4-FFF2-40B4-BE49-F238E27FC236}">
                <a16:creationId xmlns:a16="http://schemas.microsoft.com/office/drawing/2014/main" id="{3580BC78-7D74-E98B-6CD2-0A44BAC5C0D3}"/>
              </a:ext>
            </a:extLst>
          </p:cNvPr>
          <p:cNvSpPr txBox="1"/>
          <p:nvPr/>
        </p:nvSpPr>
        <p:spPr>
          <a:xfrm>
            <a:off x="10398324" y="5785564"/>
            <a:ext cx="1984839" cy="253916"/>
          </a:xfrm>
          <a:prstGeom prst="rect">
            <a:avLst/>
          </a:prstGeom>
          <a:noFill/>
        </p:spPr>
        <p:txBody>
          <a:bodyPr wrap="none" rtlCol="0">
            <a:spAutoFit/>
          </a:bodyPr>
          <a:lstStyle/>
          <a:p>
            <a:r>
              <a:rPr lang="en-GB" sz="1050" dirty="0">
                <a:latin typeface="Montserrat Classic Bold" panose="020B0604020202020204"/>
              </a:rPr>
              <a:t>Image: The Flood Hub People</a:t>
            </a:r>
          </a:p>
        </p:txBody>
      </p:sp>
      <p:sp>
        <p:nvSpPr>
          <p:cNvPr id="7" name="TextBox 6">
            <a:extLst>
              <a:ext uri="{FF2B5EF4-FFF2-40B4-BE49-F238E27FC236}">
                <a16:creationId xmlns:a16="http://schemas.microsoft.com/office/drawing/2014/main" id="{5B1E4750-A937-112E-F94A-187F676B9A79}"/>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408721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9382-5335-D913-2FD0-278D70F93043}"/>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F1B4458B-E5F6-5A10-E14D-A040070C77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3B70BFF-A573-3D45-D8DE-8D0D5102AE82}"/>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pic>
        <p:nvPicPr>
          <p:cNvPr id="6" name="Picture 5" descr="A low angle view of a beach&#10;&#10;AI-generated content may be incorrect.">
            <a:extLst>
              <a:ext uri="{FF2B5EF4-FFF2-40B4-BE49-F238E27FC236}">
                <a16:creationId xmlns:a16="http://schemas.microsoft.com/office/drawing/2014/main" id="{3640BA46-1F15-1F46-69DA-284ECD9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359" y="2111048"/>
            <a:ext cx="4775834" cy="3171452"/>
          </a:xfrm>
          <a:prstGeom prst="rect">
            <a:avLst/>
          </a:prstGeom>
        </p:spPr>
      </p:pic>
      <p:sp>
        <p:nvSpPr>
          <p:cNvPr id="7" name="TextBox 9">
            <a:extLst>
              <a:ext uri="{FF2B5EF4-FFF2-40B4-BE49-F238E27FC236}">
                <a16:creationId xmlns:a16="http://schemas.microsoft.com/office/drawing/2014/main" id="{C917DE2C-13AD-70F7-DB82-B3AA10CD5FA2}"/>
              </a:ext>
            </a:extLst>
          </p:cNvPr>
          <p:cNvSpPr txBox="1"/>
          <p:nvPr/>
        </p:nvSpPr>
        <p:spPr>
          <a:xfrm>
            <a:off x="185807" y="2479657"/>
            <a:ext cx="3955924" cy="492443"/>
          </a:xfrm>
          <a:prstGeom prst="rect">
            <a:avLst/>
          </a:prstGeom>
        </p:spPr>
        <p:txBody>
          <a:bodyPr wrap="square" lIns="0" tIns="0" rIns="0" bIns="0" rtlCol="0" anchor="t">
            <a:spAutoFit/>
          </a:bodyPr>
          <a:lstStyle/>
          <a:p>
            <a:pPr algn="l"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p:txBody>
      </p:sp>
      <p:grpSp>
        <p:nvGrpSpPr>
          <p:cNvPr id="3" name="Group 4">
            <a:extLst>
              <a:ext uri="{FF2B5EF4-FFF2-40B4-BE49-F238E27FC236}">
                <a16:creationId xmlns:a16="http://schemas.microsoft.com/office/drawing/2014/main" id="{942F3720-428C-554C-03B3-DA76391C6039}"/>
              </a:ext>
            </a:extLst>
          </p:cNvPr>
          <p:cNvGrpSpPr/>
          <p:nvPr/>
        </p:nvGrpSpPr>
        <p:grpSpPr>
          <a:xfrm>
            <a:off x="0" y="-28477"/>
            <a:ext cx="12209088" cy="1292789"/>
            <a:chOff x="0" y="-142875"/>
            <a:chExt cx="4816593" cy="637250"/>
          </a:xfrm>
        </p:grpSpPr>
        <p:sp>
          <p:nvSpPr>
            <p:cNvPr id="9" name="Freeform 5">
              <a:extLst>
                <a:ext uri="{FF2B5EF4-FFF2-40B4-BE49-F238E27FC236}">
                  <a16:creationId xmlns:a16="http://schemas.microsoft.com/office/drawing/2014/main" id="{0A4988D8-FD87-030E-880C-56CCCD3A73E8}"/>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0" name="TextBox 6">
              <a:extLst>
                <a:ext uri="{FF2B5EF4-FFF2-40B4-BE49-F238E27FC236}">
                  <a16:creationId xmlns:a16="http://schemas.microsoft.com/office/drawing/2014/main" id="{90F88371-F7E8-5561-74A6-C564A14028C9}"/>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3AFAAB3F-9DD3-6FB2-8986-DF525AF0289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6" name="TextBox 9">
            <a:extLst>
              <a:ext uri="{FF2B5EF4-FFF2-40B4-BE49-F238E27FC236}">
                <a16:creationId xmlns:a16="http://schemas.microsoft.com/office/drawing/2014/main" id="{6F69D04D-1515-EC2A-99A9-D635F05AA661}"/>
              </a:ext>
            </a:extLst>
          </p:cNvPr>
          <p:cNvSpPr txBox="1"/>
          <p:nvPr/>
        </p:nvSpPr>
        <p:spPr>
          <a:xfrm>
            <a:off x="212509" y="1089094"/>
            <a:ext cx="10097176"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 Estuary</a:t>
            </a:r>
          </a:p>
        </p:txBody>
      </p:sp>
      <p:sp>
        <p:nvSpPr>
          <p:cNvPr id="17" name="TextBox 16">
            <a:extLst>
              <a:ext uri="{FF2B5EF4-FFF2-40B4-BE49-F238E27FC236}">
                <a16:creationId xmlns:a16="http://schemas.microsoft.com/office/drawing/2014/main" id="{A00C1E47-435A-B0EC-500E-F80C7D651D7C}"/>
              </a:ext>
            </a:extLst>
          </p:cNvPr>
          <p:cNvSpPr txBox="1"/>
          <p:nvPr/>
        </p:nvSpPr>
        <p:spPr>
          <a:xfrm>
            <a:off x="118664" y="2078994"/>
            <a:ext cx="7111695" cy="3046988"/>
          </a:xfrm>
          <a:prstGeom prst="rect">
            <a:avLst/>
          </a:prstGeom>
          <a:noFill/>
        </p:spPr>
        <p:txBody>
          <a:bodyPr wrap="square" lIns="91440" tIns="45720" rIns="91440" bIns="4572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An estuary is a partially closed body of water where fresh water and sea water mix. It is formed where the mouth of the river meets the sea. As the river meets the sea, the velocity reduces and its energy decreases. </a:t>
            </a:r>
          </a:p>
        </p:txBody>
      </p:sp>
      <p:sp>
        <p:nvSpPr>
          <p:cNvPr id="13" name="Title 1">
            <a:extLst>
              <a:ext uri="{FF2B5EF4-FFF2-40B4-BE49-F238E27FC236}">
                <a16:creationId xmlns:a16="http://schemas.microsoft.com/office/drawing/2014/main" id="{C2A1922E-285E-CFD8-3020-DE0FE23CC92F}"/>
              </a:ext>
            </a:extLst>
          </p:cNvPr>
          <p:cNvSpPr txBox="1">
            <a:spLocks/>
          </p:cNvSpPr>
          <p:nvPr/>
        </p:nvSpPr>
        <p:spPr>
          <a:xfrm>
            <a:off x="-80471" y="531767"/>
            <a:ext cx="12352943" cy="6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12" name="TextBox 11">
            <a:extLst>
              <a:ext uri="{FF2B5EF4-FFF2-40B4-BE49-F238E27FC236}">
                <a16:creationId xmlns:a16="http://schemas.microsoft.com/office/drawing/2014/main" id="{0ACD83D6-1EEE-3C08-CBFD-67D916D3C6B5}"/>
              </a:ext>
            </a:extLst>
          </p:cNvPr>
          <p:cNvSpPr txBox="1"/>
          <p:nvPr/>
        </p:nvSpPr>
        <p:spPr>
          <a:xfrm>
            <a:off x="118662" y="4984076"/>
            <a:ext cx="12073338" cy="1569660"/>
          </a:xfrm>
          <a:prstGeom prst="rect">
            <a:avLst/>
          </a:prstGeom>
          <a:noFill/>
        </p:spPr>
        <p:txBody>
          <a:bodyPr wrap="square" lIns="91440" tIns="45720" rIns="91440" bIns="4572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river deposits the larger load first.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Low-tide and high-tide cause the deposited material to be re-distributed and the area changes consistently.</a:t>
            </a:r>
          </a:p>
        </p:txBody>
      </p:sp>
      <p:sp>
        <p:nvSpPr>
          <p:cNvPr id="14" name="TextBox 13">
            <a:extLst>
              <a:ext uri="{FF2B5EF4-FFF2-40B4-BE49-F238E27FC236}">
                <a16:creationId xmlns:a16="http://schemas.microsoft.com/office/drawing/2014/main" id="{EE4B6838-68F0-F67E-680A-231E5EC5F39C}"/>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172204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C832-F059-9E3D-0FE8-431D2F2DBFD5}"/>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784F15CC-93E6-04BF-6923-AF366967FBD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C1D85B6-1536-C408-4176-D21F3D50FFFF}"/>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sp>
        <p:nvSpPr>
          <p:cNvPr id="3" name="TextBox 2">
            <a:extLst>
              <a:ext uri="{FF2B5EF4-FFF2-40B4-BE49-F238E27FC236}">
                <a16:creationId xmlns:a16="http://schemas.microsoft.com/office/drawing/2014/main" id="{4041E3E9-9C7D-4D79-E782-3EFF2BA360AF}"/>
              </a:ext>
            </a:extLst>
          </p:cNvPr>
          <p:cNvSpPr txBox="1"/>
          <p:nvPr/>
        </p:nvSpPr>
        <p:spPr>
          <a:xfrm>
            <a:off x="118664" y="2078995"/>
            <a:ext cx="4161678" cy="2554545"/>
          </a:xfrm>
          <a:prstGeom prst="rect">
            <a:avLst/>
          </a:prstGeom>
          <a:noFill/>
        </p:spPr>
        <p:txBody>
          <a:bodyPr wrap="square" rtlCol="0">
            <a:spAutoFit/>
          </a:bodyPr>
          <a:lstStyle/>
          <a:p>
            <a:r>
              <a:rPr lang="en-GB" sz="3200" b="1" dirty="0">
                <a:latin typeface="Montserrat Classic Bold" panose="020B0604020202020204"/>
                <a:hlinkClick r:id="rId4"/>
              </a:rPr>
              <a:t>Watch this video </a:t>
            </a:r>
            <a:r>
              <a:rPr lang="en-GB" sz="3200" b="1" dirty="0">
                <a:latin typeface="Montserrat Classic Bold" panose="020B0604020202020204"/>
              </a:rPr>
              <a:t>which explains the difference between a delta and an estuary.</a:t>
            </a:r>
            <a:endParaRPr lang="en-GB" sz="3200" dirty="0">
              <a:latin typeface="Montserrat Classic Bold" panose="020B0604020202020204"/>
            </a:endParaRPr>
          </a:p>
        </p:txBody>
      </p:sp>
      <p:grpSp>
        <p:nvGrpSpPr>
          <p:cNvPr id="2" name="Group 4">
            <a:extLst>
              <a:ext uri="{FF2B5EF4-FFF2-40B4-BE49-F238E27FC236}">
                <a16:creationId xmlns:a16="http://schemas.microsoft.com/office/drawing/2014/main" id="{29B0446D-F44A-F281-2E2C-CF1493DC402D}"/>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0EB6489A-7F5A-72D6-D94F-C48DFBA5C6DA}"/>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6">
              <a:extLst>
                <a:ext uri="{FF2B5EF4-FFF2-40B4-BE49-F238E27FC236}">
                  <a16:creationId xmlns:a16="http://schemas.microsoft.com/office/drawing/2014/main" id="{8279F2E6-2CEA-8989-FFD3-EA82CB8D6C99}"/>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0" name="Picture 9" descr="A river with trees and rocks&#10;&#10;Description automatically generated">
            <a:extLst>
              <a:ext uri="{FF2B5EF4-FFF2-40B4-BE49-F238E27FC236}">
                <a16:creationId xmlns:a16="http://schemas.microsoft.com/office/drawing/2014/main" id="{D612639F-7E73-37E3-FCE6-D3A432B7BC9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1" name="Title 1">
            <a:extLst>
              <a:ext uri="{FF2B5EF4-FFF2-40B4-BE49-F238E27FC236}">
                <a16:creationId xmlns:a16="http://schemas.microsoft.com/office/drawing/2014/main" id="{7ED65C97-CE5A-B5BA-BE7E-EEE0E4727F66}"/>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12" name="TextBox 9">
            <a:extLst>
              <a:ext uri="{FF2B5EF4-FFF2-40B4-BE49-F238E27FC236}">
                <a16:creationId xmlns:a16="http://schemas.microsoft.com/office/drawing/2014/main" id="{68312665-10AF-1B46-EAFD-490AAD594038}"/>
              </a:ext>
            </a:extLst>
          </p:cNvPr>
          <p:cNvSpPr txBox="1"/>
          <p:nvPr/>
        </p:nvSpPr>
        <p:spPr>
          <a:xfrm>
            <a:off x="212509" y="1089094"/>
            <a:ext cx="11570188"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a:t>
            </a:r>
          </a:p>
        </p:txBody>
      </p:sp>
      <p:pic>
        <p:nvPicPr>
          <p:cNvPr id="13" name="Online Media 12" title="Deltas &amp; Estuaries (sed strat)">
            <a:hlinkClick r:id="" action="ppaction://media"/>
            <a:extLst>
              <a:ext uri="{FF2B5EF4-FFF2-40B4-BE49-F238E27FC236}">
                <a16:creationId xmlns:a16="http://schemas.microsoft.com/office/drawing/2014/main" id="{B7FF97A2-0A47-2601-4184-78628E1B7AA7}"/>
              </a:ext>
            </a:extLst>
          </p:cNvPr>
          <p:cNvPicPr>
            <a:picLocks noRot="1" noChangeAspect="1"/>
          </p:cNvPicPr>
          <p:nvPr>
            <a:videoFile r:link="rId1"/>
          </p:nvPr>
        </p:nvPicPr>
        <p:blipFill>
          <a:blip r:embed="rId7"/>
          <a:stretch>
            <a:fillRect/>
          </a:stretch>
        </p:blipFill>
        <p:spPr>
          <a:xfrm>
            <a:off x="4240932" y="2111048"/>
            <a:ext cx="7638836" cy="4315942"/>
          </a:xfrm>
          <a:prstGeom prst="rect">
            <a:avLst/>
          </a:prstGeom>
        </p:spPr>
      </p:pic>
      <p:sp>
        <p:nvSpPr>
          <p:cNvPr id="6" name="TextBox 5">
            <a:extLst>
              <a:ext uri="{FF2B5EF4-FFF2-40B4-BE49-F238E27FC236}">
                <a16:creationId xmlns:a16="http://schemas.microsoft.com/office/drawing/2014/main" id="{4155390E-F6DF-88F5-92A2-83841E706BE9}"/>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19353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6D5A1-F8E0-F447-46B5-FFF5A92214CE}"/>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EACE8DC5-6483-4148-E4E2-A6640FB937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 low tide at a beach&#10;&#10;AI-generated content may be incorrect.">
            <a:extLst>
              <a:ext uri="{FF2B5EF4-FFF2-40B4-BE49-F238E27FC236}">
                <a16:creationId xmlns:a16="http://schemas.microsoft.com/office/drawing/2014/main" id="{1B0419D3-49FD-5C03-AA1C-A57C5569E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06" y="3334376"/>
            <a:ext cx="2961470" cy="2221103"/>
          </a:xfrm>
          <a:prstGeom prst="rect">
            <a:avLst/>
          </a:prstGeom>
        </p:spPr>
      </p:pic>
      <p:pic>
        <p:nvPicPr>
          <p:cNvPr id="21" name="Picture 20" descr="A river flowing through a grassy field&#10;&#10;AI-generated content may be incorrect.">
            <a:extLst>
              <a:ext uri="{FF2B5EF4-FFF2-40B4-BE49-F238E27FC236}">
                <a16:creationId xmlns:a16="http://schemas.microsoft.com/office/drawing/2014/main" id="{BA9CA2AE-17D0-12A5-BA62-E3C0CAC6A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083" y="3334376"/>
            <a:ext cx="2961470" cy="2221474"/>
          </a:xfrm>
          <a:prstGeom prst="rect">
            <a:avLst/>
          </a:prstGeom>
        </p:spPr>
      </p:pic>
      <p:sp>
        <p:nvSpPr>
          <p:cNvPr id="6" name="Rectangle: Rounded Corners 5">
            <a:extLst>
              <a:ext uri="{FF2B5EF4-FFF2-40B4-BE49-F238E27FC236}">
                <a16:creationId xmlns:a16="http://schemas.microsoft.com/office/drawing/2014/main" id="{AF87B0B9-E0C0-5335-7297-5439FC9AF4C2}"/>
              </a:ext>
            </a:extLst>
          </p:cNvPr>
          <p:cNvSpPr/>
          <p:nvPr/>
        </p:nvSpPr>
        <p:spPr>
          <a:xfrm>
            <a:off x="779573" y="3476368"/>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Delta</a:t>
            </a:r>
          </a:p>
        </p:txBody>
      </p:sp>
      <p:sp>
        <p:nvSpPr>
          <p:cNvPr id="10" name="Rectangle: Rounded Corners 9">
            <a:extLst>
              <a:ext uri="{FF2B5EF4-FFF2-40B4-BE49-F238E27FC236}">
                <a16:creationId xmlns:a16="http://schemas.microsoft.com/office/drawing/2014/main" id="{C4E7D47E-301E-969D-F785-78B80CFCDD11}"/>
              </a:ext>
            </a:extLst>
          </p:cNvPr>
          <p:cNvSpPr/>
          <p:nvPr/>
        </p:nvSpPr>
        <p:spPr>
          <a:xfrm>
            <a:off x="3987971" y="4780535"/>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Floodplain</a:t>
            </a:r>
          </a:p>
        </p:txBody>
      </p:sp>
      <p:pic>
        <p:nvPicPr>
          <p:cNvPr id="18" name="Picture 17" descr="A river with trees in the background&#10;&#10;AI-generated content may be incorrect.">
            <a:extLst>
              <a:ext uri="{FF2B5EF4-FFF2-40B4-BE49-F238E27FC236}">
                <a16:creationId xmlns:a16="http://schemas.microsoft.com/office/drawing/2014/main" id="{E76F6AB6-A2D6-4FDA-A4ED-9417D1B17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8898" y="3334006"/>
            <a:ext cx="2961471" cy="2221103"/>
          </a:xfrm>
          <a:prstGeom prst="rect">
            <a:avLst/>
          </a:prstGeom>
        </p:spPr>
      </p:pic>
      <p:sp>
        <p:nvSpPr>
          <p:cNvPr id="2" name="Rectangle: Rounded Corners 1">
            <a:extLst>
              <a:ext uri="{FF2B5EF4-FFF2-40B4-BE49-F238E27FC236}">
                <a16:creationId xmlns:a16="http://schemas.microsoft.com/office/drawing/2014/main" id="{CDB0AF37-9962-ADD4-A270-810E8098C90C}"/>
              </a:ext>
            </a:extLst>
          </p:cNvPr>
          <p:cNvSpPr/>
          <p:nvPr/>
        </p:nvSpPr>
        <p:spPr>
          <a:xfrm>
            <a:off x="9657362" y="3334006"/>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Classic Bold" panose="020B0604020202020204"/>
              </a:rPr>
              <a:t>Estuary</a:t>
            </a:r>
          </a:p>
        </p:txBody>
      </p:sp>
      <p:grpSp>
        <p:nvGrpSpPr>
          <p:cNvPr id="3" name="Group 4">
            <a:extLst>
              <a:ext uri="{FF2B5EF4-FFF2-40B4-BE49-F238E27FC236}">
                <a16:creationId xmlns:a16="http://schemas.microsoft.com/office/drawing/2014/main" id="{AB88C9F3-C736-68D9-DF55-53B0E80B1473}"/>
              </a:ext>
            </a:extLst>
          </p:cNvPr>
          <p:cNvGrpSpPr/>
          <p:nvPr/>
        </p:nvGrpSpPr>
        <p:grpSpPr>
          <a:xfrm>
            <a:off x="0" y="-28477"/>
            <a:ext cx="12209088" cy="1292789"/>
            <a:chOff x="0" y="-142875"/>
            <a:chExt cx="4816593" cy="637250"/>
          </a:xfrm>
        </p:grpSpPr>
        <p:sp>
          <p:nvSpPr>
            <p:cNvPr id="11" name="Freeform 5">
              <a:extLst>
                <a:ext uri="{FF2B5EF4-FFF2-40B4-BE49-F238E27FC236}">
                  <a16:creationId xmlns:a16="http://schemas.microsoft.com/office/drawing/2014/main" id="{1C97A1BB-1711-33FD-C852-0C7F5F70A00B}"/>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2" name="TextBox 6">
              <a:extLst>
                <a:ext uri="{FF2B5EF4-FFF2-40B4-BE49-F238E27FC236}">
                  <a16:creationId xmlns:a16="http://schemas.microsoft.com/office/drawing/2014/main" id="{240BB1E6-DABF-7B16-9A6D-2C05679220F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7" name="Picture 16" descr="A river with trees and rocks&#10;&#10;Description automatically generated">
            <a:extLst>
              <a:ext uri="{FF2B5EF4-FFF2-40B4-BE49-F238E27FC236}">
                <a16:creationId xmlns:a16="http://schemas.microsoft.com/office/drawing/2014/main" id="{A00C1852-543D-76A9-3EF7-9EBC53AF13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2" name="TextBox 9">
            <a:extLst>
              <a:ext uri="{FF2B5EF4-FFF2-40B4-BE49-F238E27FC236}">
                <a16:creationId xmlns:a16="http://schemas.microsoft.com/office/drawing/2014/main" id="{946F1EFA-5D10-B20A-3CB4-F19A9EB1563E}"/>
              </a:ext>
            </a:extLst>
          </p:cNvPr>
          <p:cNvSpPr txBox="1"/>
          <p:nvPr/>
        </p:nvSpPr>
        <p:spPr>
          <a:xfrm>
            <a:off x="212509" y="1089094"/>
            <a:ext cx="9287716"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a:t>
            </a:r>
          </a:p>
        </p:txBody>
      </p:sp>
      <p:sp>
        <p:nvSpPr>
          <p:cNvPr id="23" name="TextBox 22">
            <a:extLst>
              <a:ext uri="{FF2B5EF4-FFF2-40B4-BE49-F238E27FC236}">
                <a16:creationId xmlns:a16="http://schemas.microsoft.com/office/drawing/2014/main" id="{1801C943-E720-6C9C-EC1B-B5B12A3876BE}"/>
              </a:ext>
            </a:extLst>
          </p:cNvPr>
          <p:cNvSpPr txBox="1"/>
          <p:nvPr/>
        </p:nvSpPr>
        <p:spPr>
          <a:xfrm>
            <a:off x="118663" y="2078994"/>
            <a:ext cx="11860827" cy="1569660"/>
          </a:xfrm>
          <a:prstGeom prst="rect">
            <a:avLst/>
          </a:prstGeom>
          <a:noFill/>
        </p:spPr>
        <p:txBody>
          <a:bodyPr wrap="square" rtlCol="0">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Can you correctly name all the landforms which can typically be found in the lower course? </a:t>
            </a:r>
          </a:p>
          <a:p>
            <a:pPr fontAlgn="base"/>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8" name="Title 1">
            <a:extLst>
              <a:ext uri="{FF2B5EF4-FFF2-40B4-BE49-F238E27FC236}">
                <a16:creationId xmlns:a16="http://schemas.microsoft.com/office/drawing/2014/main" id="{D05E42C5-AAC9-A61C-9BA7-FFB3D33A58C0}"/>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pic>
        <p:nvPicPr>
          <p:cNvPr id="14" name="Picture 13">
            <a:extLst>
              <a:ext uri="{FF2B5EF4-FFF2-40B4-BE49-F238E27FC236}">
                <a16:creationId xmlns:a16="http://schemas.microsoft.com/office/drawing/2014/main" id="{32E98B81-F472-0E85-5560-FB39068060F8}"/>
              </a:ext>
            </a:extLst>
          </p:cNvPr>
          <p:cNvPicPr>
            <a:picLocks noChangeAspect="1"/>
          </p:cNvPicPr>
          <p:nvPr/>
        </p:nvPicPr>
        <p:blipFill>
          <a:blip r:embed="rId8">
            <a:extLst>
              <a:ext uri="{28A0092B-C50C-407E-A947-70E740481C1C}">
                <a14:useLocalDpi xmlns:a14="http://schemas.microsoft.com/office/drawing/2010/main" val="0"/>
              </a:ext>
            </a:extLst>
          </a:blip>
          <a:srcRect t="28992"/>
          <a:stretch>
            <a:fillRect/>
          </a:stretch>
        </p:blipFill>
        <p:spPr>
          <a:xfrm>
            <a:off x="6502069" y="3334006"/>
            <a:ext cx="2419312" cy="2574841"/>
          </a:xfrm>
          <a:prstGeom prst="rect">
            <a:avLst/>
          </a:prstGeom>
        </p:spPr>
      </p:pic>
      <p:sp>
        <p:nvSpPr>
          <p:cNvPr id="9" name="Rectangle: Rounded Corners 8">
            <a:extLst>
              <a:ext uri="{FF2B5EF4-FFF2-40B4-BE49-F238E27FC236}">
                <a16:creationId xmlns:a16="http://schemas.microsoft.com/office/drawing/2014/main" id="{683A251D-AA30-1722-EB7C-7D2A6C47788E}"/>
              </a:ext>
            </a:extLst>
          </p:cNvPr>
          <p:cNvSpPr/>
          <p:nvPr/>
        </p:nvSpPr>
        <p:spPr>
          <a:xfrm>
            <a:off x="6824757" y="5080495"/>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Levee</a:t>
            </a:r>
          </a:p>
        </p:txBody>
      </p:sp>
      <p:sp>
        <p:nvSpPr>
          <p:cNvPr id="4" name="TextBox 3">
            <a:extLst>
              <a:ext uri="{FF2B5EF4-FFF2-40B4-BE49-F238E27FC236}">
                <a16:creationId xmlns:a16="http://schemas.microsoft.com/office/drawing/2014/main" id="{52961DEF-34CE-BBC9-DAD4-511798173D43}"/>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42369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A58D-B874-AB2A-71CE-AFB263F45554}"/>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573956EF-1B9F-D4B1-D192-A85CC996BF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5BB9E0-5B2A-4C75-89BA-B4F7259B504E}"/>
              </a:ext>
            </a:extLst>
          </p:cNvPr>
          <p:cNvSpPr txBox="1"/>
          <p:nvPr/>
        </p:nvSpPr>
        <p:spPr>
          <a:xfrm>
            <a:off x="212508" y="2474569"/>
            <a:ext cx="11529725" cy="984885"/>
          </a:xfrm>
          <a:prstGeom prst="rect">
            <a:avLst/>
          </a:prstGeom>
        </p:spPr>
        <p:txBody>
          <a:bodyPr wrap="square" lIns="0" tIns="0" rIns="0" bIns="0" rtlCol="0" anchor="t">
            <a:spAutoFit/>
          </a:bodyPr>
          <a:lstStyle/>
          <a:p>
            <a:pPr marL="457200" indent="-457200" fontAlgn="base">
              <a:buFont typeface="+mj-lt"/>
              <a:buAutoNum type="arabicPeriod" startAt="3"/>
            </a:pPr>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pPr marL="457200" indent="-457200" fontAlgn="base">
              <a:buFont typeface="+mj-lt"/>
              <a:buAutoNum type="arabicPeriod" startAt="3"/>
            </a:pPr>
            <a:endParaRPr lang="en-GB" sz="3200"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grpSp>
        <p:nvGrpSpPr>
          <p:cNvPr id="3" name="Group 4">
            <a:extLst>
              <a:ext uri="{FF2B5EF4-FFF2-40B4-BE49-F238E27FC236}">
                <a16:creationId xmlns:a16="http://schemas.microsoft.com/office/drawing/2014/main" id="{A784B630-95C7-2BCC-1026-BADFF8A11DDC}"/>
              </a:ext>
            </a:extLst>
          </p:cNvPr>
          <p:cNvGrpSpPr/>
          <p:nvPr/>
        </p:nvGrpSpPr>
        <p:grpSpPr>
          <a:xfrm>
            <a:off x="0" y="-28477"/>
            <a:ext cx="12209088" cy="1292789"/>
            <a:chOff x="0" y="-142875"/>
            <a:chExt cx="4816593" cy="637250"/>
          </a:xfrm>
        </p:grpSpPr>
        <p:sp>
          <p:nvSpPr>
            <p:cNvPr id="6" name="Freeform 5">
              <a:extLst>
                <a:ext uri="{FF2B5EF4-FFF2-40B4-BE49-F238E27FC236}">
                  <a16:creationId xmlns:a16="http://schemas.microsoft.com/office/drawing/2014/main" id="{88836F2E-7748-EE50-4D22-EB877F9DB68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8" name="TextBox 6">
              <a:extLst>
                <a:ext uri="{FF2B5EF4-FFF2-40B4-BE49-F238E27FC236}">
                  <a16:creationId xmlns:a16="http://schemas.microsoft.com/office/drawing/2014/main" id="{E864D7B3-9946-F3B0-8EF7-70738D36831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9" name="Picture 8" descr="A river with trees and rocks&#10;&#10;Description automatically generated">
            <a:extLst>
              <a:ext uri="{FF2B5EF4-FFF2-40B4-BE49-F238E27FC236}">
                <a16:creationId xmlns:a16="http://schemas.microsoft.com/office/drawing/2014/main" id="{E870B257-D21C-7502-3337-6384587A6B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1" name="TextBox 9">
            <a:extLst>
              <a:ext uri="{FF2B5EF4-FFF2-40B4-BE49-F238E27FC236}">
                <a16:creationId xmlns:a16="http://schemas.microsoft.com/office/drawing/2014/main" id="{A76B1184-1F74-D9D9-3062-7C36CAAE44AD}"/>
              </a:ext>
            </a:extLst>
          </p:cNvPr>
          <p:cNvSpPr txBox="1"/>
          <p:nvPr/>
        </p:nvSpPr>
        <p:spPr>
          <a:xfrm>
            <a:off x="212509" y="1089094"/>
            <a:ext cx="9287716"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Practice questions / Homework:</a:t>
            </a:r>
          </a:p>
        </p:txBody>
      </p:sp>
      <p:sp>
        <p:nvSpPr>
          <p:cNvPr id="12" name="TextBox 11">
            <a:extLst>
              <a:ext uri="{FF2B5EF4-FFF2-40B4-BE49-F238E27FC236}">
                <a16:creationId xmlns:a16="http://schemas.microsoft.com/office/drawing/2014/main" id="{05D3A4C1-73F1-3FFA-0B0A-DFC1123E79B8}"/>
              </a:ext>
            </a:extLst>
          </p:cNvPr>
          <p:cNvSpPr txBox="1"/>
          <p:nvPr/>
        </p:nvSpPr>
        <p:spPr>
          <a:xfrm>
            <a:off x="118663" y="2078994"/>
            <a:ext cx="11860828" cy="4524315"/>
          </a:xfrm>
          <a:prstGeom prst="rect">
            <a:avLst/>
          </a:prstGeom>
          <a:noFill/>
        </p:spPr>
        <p:txBody>
          <a:bodyPr wrap="square" rtlCol="0">
            <a:spAutoFit/>
          </a:bodyPr>
          <a:lstStyle/>
          <a:p>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1. Draw a diagram to show the formation of a meander. (2 marks)</a:t>
            </a:r>
          </a:p>
          <a:p>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2. Explain the formation of a levee. You may use one or more diagrams to support your answer. (4 marks)</a:t>
            </a:r>
          </a:p>
          <a:p>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3. Using a catchment or river of your choice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river Eden</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explain how fluvial processes contribute to the formation of landforms found along its course. (8/9/12 marks)</a:t>
            </a:r>
          </a:p>
        </p:txBody>
      </p:sp>
      <p:sp>
        <p:nvSpPr>
          <p:cNvPr id="13" name="Title 1">
            <a:extLst>
              <a:ext uri="{FF2B5EF4-FFF2-40B4-BE49-F238E27FC236}">
                <a16:creationId xmlns:a16="http://schemas.microsoft.com/office/drawing/2014/main" id="{3A6DBCCE-BF8C-F683-7AB6-3FE400450BA4}"/>
              </a:ext>
            </a:extLst>
          </p:cNvPr>
          <p:cNvSpPr txBox="1">
            <a:spLocks/>
          </p:cNvSpPr>
          <p:nvPr/>
        </p:nvSpPr>
        <p:spPr>
          <a:xfrm>
            <a:off x="-80471" y="531767"/>
            <a:ext cx="12352943" cy="6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2" name="TextBox 1">
            <a:extLst>
              <a:ext uri="{FF2B5EF4-FFF2-40B4-BE49-F238E27FC236}">
                <a16:creationId xmlns:a16="http://schemas.microsoft.com/office/drawing/2014/main" id="{460EF797-D279-7D20-9E6C-CFA582F7F6A2}"/>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68582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E5AA-A5A3-BB3A-45E2-95994FE64BFA}"/>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518CCE31-58A5-5DAB-830C-7B996F9F3E53}"/>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0923" b="27363"/>
          <a:stretch>
            <a:fillRect/>
          </a:stretch>
        </p:blipFill>
        <p:spPr>
          <a:xfrm>
            <a:off x="547036" y="8997"/>
            <a:ext cx="11097928" cy="6849003"/>
          </a:xfrm>
          <a:prstGeom prst="rect">
            <a:avLst/>
          </a:prstGeom>
        </p:spPr>
      </p:pic>
      <p:sp>
        <p:nvSpPr>
          <p:cNvPr id="4" name="TextBox 3">
            <a:extLst>
              <a:ext uri="{FF2B5EF4-FFF2-40B4-BE49-F238E27FC236}">
                <a16:creationId xmlns:a16="http://schemas.microsoft.com/office/drawing/2014/main" id="{4C04AA3C-F9C9-2EAC-B1AE-1DEE90AEEE9A}"/>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a:t>
            </a:r>
            <a:r>
              <a:rPr lang="en-GB" sz="1050">
                <a:latin typeface="Montserrat Classic Bold" panose="020B0604020202020204"/>
              </a:rPr>
              <a:t>Q C69</a:t>
            </a:r>
            <a:endParaRPr lang="en-GB" sz="1050" dirty="0">
              <a:latin typeface="Montserrat Classic Bold" panose="020B0604020202020204"/>
            </a:endParaRPr>
          </a:p>
        </p:txBody>
      </p:sp>
      <p:pic>
        <p:nvPicPr>
          <p:cNvPr id="18" name="Picture 17">
            <a:extLst>
              <a:ext uri="{FF2B5EF4-FFF2-40B4-BE49-F238E27FC236}">
                <a16:creationId xmlns:a16="http://schemas.microsoft.com/office/drawing/2014/main" id="{B4B723AD-905C-D671-F90C-02ED997260CE}"/>
              </a:ext>
            </a:extLst>
          </p:cNvPr>
          <p:cNvPicPr>
            <a:picLocks noChangeAspect="1"/>
          </p:cNvPicPr>
          <p:nvPr/>
        </p:nvPicPr>
        <p:blipFill>
          <a:blip r:embed="rId3">
            <a:extLst>
              <a:ext uri="{28A0092B-C50C-407E-A947-70E740481C1C}">
                <a14:useLocalDpi xmlns:a14="http://schemas.microsoft.com/office/drawing/2010/main" val="0"/>
              </a:ext>
            </a:extLst>
          </a:blip>
          <a:srcRect l="951" t="16308" r="837" b="17666"/>
          <a:stretch>
            <a:fillRect/>
          </a:stretch>
        </p:blipFill>
        <p:spPr>
          <a:xfrm>
            <a:off x="9490509" y="5867364"/>
            <a:ext cx="2592496" cy="980385"/>
          </a:xfrm>
          <a:prstGeom prst="rect">
            <a:avLst/>
          </a:prstGeom>
        </p:spPr>
      </p:pic>
      <p:sp>
        <p:nvSpPr>
          <p:cNvPr id="24" name="TextBox 9">
            <a:extLst>
              <a:ext uri="{FF2B5EF4-FFF2-40B4-BE49-F238E27FC236}">
                <a16:creationId xmlns:a16="http://schemas.microsoft.com/office/drawing/2014/main" id="{B473D24F-EF65-C5A4-E735-863D6F03E164}"/>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4">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pic>
        <p:nvPicPr>
          <p:cNvPr id="26" name="Picture 25">
            <a:extLst>
              <a:ext uri="{FF2B5EF4-FFF2-40B4-BE49-F238E27FC236}">
                <a16:creationId xmlns:a16="http://schemas.microsoft.com/office/drawing/2014/main" id="{FFBC9519-C557-5A8A-4539-0345CAB53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6" y="4767191"/>
            <a:ext cx="1894684" cy="1883439"/>
          </a:xfrm>
          <a:prstGeom prst="rect">
            <a:avLst/>
          </a:prstGeom>
        </p:spPr>
      </p:pic>
      <p:sp>
        <p:nvSpPr>
          <p:cNvPr id="30" name="TextBox 29">
            <a:extLst>
              <a:ext uri="{FF2B5EF4-FFF2-40B4-BE49-F238E27FC236}">
                <a16:creationId xmlns:a16="http://schemas.microsoft.com/office/drawing/2014/main" id="{25C922CB-E922-37CC-8D1A-6859F8074948}"/>
              </a:ext>
            </a:extLst>
          </p:cNvPr>
          <p:cNvSpPr txBox="1"/>
          <p:nvPr/>
        </p:nvSpPr>
        <p:spPr>
          <a:xfrm>
            <a:off x="1812945" y="3482604"/>
            <a:ext cx="8861472" cy="1077218"/>
          </a:xfrm>
          <a:prstGeom prst="rect">
            <a:avLst/>
          </a:prstGeom>
          <a:noFill/>
        </p:spPr>
        <p:txBody>
          <a:bodyPr wrap="square">
            <a:spAutoFit/>
          </a:bodyPr>
          <a:lstStyle/>
          <a:p>
            <a:pPr algn="ctr">
              <a:spcBef>
                <a:spcPct val="0"/>
              </a:spcBef>
            </a:pPr>
            <a:r>
              <a:rPr lang="en-US" sz="3200" b="1" dirty="0">
                <a:latin typeface="Montserrat Classic Bold"/>
                <a:ea typeface="Montserrat Classic Bold"/>
                <a:cs typeface="Montserrat Classic Bold"/>
                <a:sym typeface="Montserrat Classic Bold"/>
              </a:rPr>
              <a:t>Scan the QR code to access our learning section. </a:t>
            </a:r>
          </a:p>
          <a:p>
            <a:pPr algn="ctr">
              <a:spcBef>
                <a:spcPct val="0"/>
              </a:spcBef>
            </a:pPr>
            <a:r>
              <a:rPr lang="en-US" sz="3200" b="1" dirty="0">
                <a:latin typeface="Montserrat Classic Bold"/>
                <a:ea typeface="Montserrat Classic Bold"/>
                <a:cs typeface="Montserrat Classic Bold"/>
                <a:sym typeface="Montserrat Classic Bold"/>
              </a:rPr>
              <a:t>Or visit here: </a:t>
            </a:r>
            <a:r>
              <a:rPr lang="en-US" sz="3200" b="1" dirty="0">
                <a:solidFill>
                  <a:srgbClr val="467886"/>
                </a:solidFill>
                <a:latin typeface="Montserrat Classic Bold"/>
                <a:ea typeface="Montserrat Classic Bold"/>
                <a:cs typeface="Montserrat Classic Bold"/>
                <a:sym typeface="Montserrat Classic Bold"/>
                <a:hlinkClick r:id="rId6">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grpSp>
        <p:nvGrpSpPr>
          <p:cNvPr id="31" name="Group 4">
            <a:extLst>
              <a:ext uri="{FF2B5EF4-FFF2-40B4-BE49-F238E27FC236}">
                <a16:creationId xmlns:a16="http://schemas.microsoft.com/office/drawing/2014/main" id="{E79C6285-C4CB-5715-27E4-C7A91509833E}"/>
              </a:ext>
            </a:extLst>
          </p:cNvPr>
          <p:cNvGrpSpPr/>
          <p:nvPr/>
        </p:nvGrpSpPr>
        <p:grpSpPr>
          <a:xfrm>
            <a:off x="0" y="-28477"/>
            <a:ext cx="12209088" cy="1292789"/>
            <a:chOff x="0" y="-142875"/>
            <a:chExt cx="4816593" cy="637250"/>
          </a:xfrm>
        </p:grpSpPr>
        <p:sp>
          <p:nvSpPr>
            <p:cNvPr id="32" name="Freeform 5">
              <a:extLst>
                <a:ext uri="{FF2B5EF4-FFF2-40B4-BE49-F238E27FC236}">
                  <a16:creationId xmlns:a16="http://schemas.microsoft.com/office/drawing/2014/main" id="{F69910B4-82D8-7F4C-ACB5-9B73B789AA31}"/>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33" name="TextBox 6">
              <a:extLst>
                <a:ext uri="{FF2B5EF4-FFF2-40B4-BE49-F238E27FC236}">
                  <a16:creationId xmlns:a16="http://schemas.microsoft.com/office/drawing/2014/main" id="{FD192AF5-4444-D305-8EA9-7C22DEC5FB1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34" name="Picture 33" descr="A river with trees and rocks&#10;&#10;Description automatically generated">
            <a:extLst>
              <a:ext uri="{FF2B5EF4-FFF2-40B4-BE49-F238E27FC236}">
                <a16:creationId xmlns:a16="http://schemas.microsoft.com/office/drawing/2014/main" id="{32722807-5326-3B71-6B48-B0C8A64DF82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Tree>
    <p:extLst>
      <p:ext uri="{BB962C8B-B14F-4D97-AF65-F5344CB8AC3E}">
        <p14:creationId xmlns:p14="http://schemas.microsoft.com/office/powerpoint/2010/main" val="223805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B3760-AAC0-5E09-4794-F3ACC439644D}"/>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14C58CC3-3F7F-F4AE-D2E6-865EBC938705}"/>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E271D221-D4D0-2C2A-2FE0-87620714A16C}"/>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Recap activity:</a:t>
            </a:r>
          </a:p>
        </p:txBody>
      </p:sp>
      <p:grpSp>
        <p:nvGrpSpPr>
          <p:cNvPr id="3" name="Group 4">
            <a:extLst>
              <a:ext uri="{FF2B5EF4-FFF2-40B4-BE49-F238E27FC236}">
                <a16:creationId xmlns:a16="http://schemas.microsoft.com/office/drawing/2014/main" id="{8B41E4B4-8708-5E32-15F1-E3B42BCA3E67}"/>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440710AE-8EB2-EE3C-EBDA-F404EFE677C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1A97C090-539A-E615-6ACC-52C6E2106C8E}"/>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6" name="Picture 15" descr="A river with trees and rocks&#10;&#10;Description automatically generated">
            <a:extLst>
              <a:ext uri="{FF2B5EF4-FFF2-40B4-BE49-F238E27FC236}">
                <a16:creationId xmlns:a16="http://schemas.microsoft.com/office/drawing/2014/main" id="{7408A5AE-B76D-F21C-C3FD-9364511ED8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4" name="TextBox 33">
            <a:extLst>
              <a:ext uri="{FF2B5EF4-FFF2-40B4-BE49-F238E27FC236}">
                <a16:creationId xmlns:a16="http://schemas.microsoft.com/office/drawing/2014/main" id="{92F04DDD-DC51-FD5F-CE6F-BA36985BFB8A}"/>
              </a:ext>
            </a:extLst>
          </p:cNvPr>
          <p:cNvSpPr txBox="1"/>
          <p:nvPr/>
        </p:nvSpPr>
        <p:spPr>
          <a:xfrm>
            <a:off x="212509" y="2116216"/>
            <a:ext cx="4026133" cy="1969770"/>
          </a:xfrm>
          <a:prstGeom prst="rect">
            <a:avLst/>
          </a:prstGeom>
        </p:spPr>
        <p:txBody>
          <a:bodyPr wrap="square" lIns="0" tIns="0" rIns="0" bIns="0" rtlCol="0" anchor="t">
            <a:spAutoFit/>
          </a:bodyPr>
          <a:lstStyle/>
          <a:p>
            <a:pPr fontAlgn="base"/>
            <a:r>
              <a:rPr lang="en-GB" sz="3200" b="1" dirty="0">
                <a:solidFill>
                  <a:srgbClr val="000000"/>
                </a:solidFill>
                <a:latin typeface="Montserrat Classic Bold"/>
                <a:ea typeface="Montserrat Classic Bold"/>
                <a:cs typeface="Montserrat Classic Bold"/>
                <a:sym typeface="Montserrat Classic Bold"/>
              </a:rPr>
              <a:t>Can you correctly name all the landforms which can be found in the upper course of a river? </a:t>
            </a:r>
            <a:endParaRPr lang="en-US" sz="4800" b="1" dirty="0">
              <a:latin typeface="Montserrat Classic Bold"/>
              <a:ea typeface="Montserrat Classic Bold"/>
              <a:cs typeface="Montserrat Classic Bold"/>
              <a:sym typeface="Montserrat Classic Bold"/>
            </a:endParaRPr>
          </a:p>
        </p:txBody>
      </p:sp>
      <p:pic>
        <p:nvPicPr>
          <p:cNvPr id="2" name="Picture 1" descr="A small stream of water in a rocky canyon&#10;&#10;AI-generated content may be incorrect.">
            <a:extLst>
              <a:ext uri="{FF2B5EF4-FFF2-40B4-BE49-F238E27FC236}">
                <a16:creationId xmlns:a16="http://schemas.microsoft.com/office/drawing/2014/main" id="{AA3426B0-22E1-1E3C-8B34-255581BD9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174" y="1825807"/>
            <a:ext cx="2259761" cy="4017352"/>
          </a:xfrm>
          <a:prstGeom prst="rect">
            <a:avLst/>
          </a:prstGeom>
        </p:spPr>
      </p:pic>
      <p:pic>
        <p:nvPicPr>
          <p:cNvPr id="5" name="Picture 4" descr="A stream running through a grassy valley&#10;&#10;AI-generated content may be incorrect.">
            <a:extLst>
              <a:ext uri="{FF2B5EF4-FFF2-40B4-BE49-F238E27FC236}">
                <a16:creationId xmlns:a16="http://schemas.microsoft.com/office/drawing/2014/main" id="{E8EC7E91-EDFC-4F0B-B1A8-95E3B0E73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1074" y="1806483"/>
            <a:ext cx="2626360" cy="1969770"/>
          </a:xfrm>
          <a:prstGeom prst="rect">
            <a:avLst/>
          </a:prstGeom>
        </p:spPr>
      </p:pic>
      <p:pic>
        <p:nvPicPr>
          <p:cNvPr id="6" name="Picture 5" descr="A river running through a valley&#10;&#10;AI-generated content may be incorrect.">
            <a:extLst>
              <a:ext uri="{FF2B5EF4-FFF2-40B4-BE49-F238E27FC236}">
                <a16:creationId xmlns:a16="http://schemas.microsoft.com/office/drawing/2014/main" id="{474A3C5F-7FB7-E342-25CF-F88AFA1DA0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224" y="1789274"/>
            <a:ext cx="2687614" cy="3590967"/>
          </a:xfrm>
          <a:prstGeom prst="rect">
            <a:avLst/>
          </a:prstGeom>
        </p:spPr>
      </p:pic>
      <p:sp>
        <p:nvSpPr>
          <p:cNvPr id="8" name="Rectangle: Rounded Corners 7">
            <a:extLst>
              <a:ext uri="{FF2B5EF4-FFF2-40B4-BE49-F238E27FC236}">
                <a16:creationId xmlns:a16="http://schemas.microsoft.com/office/drawing/2014/main" id="{C9E2AC36-2444-D99A-53C0-9A528EB29A27}"/>
              </a:ext>
            </a:extLst>
          </p:cNvPr>
          <p:cNvSpPr/>
          <p:nvPr/>
        </p:nvSpPr>
        <p:spPr>
          <a:xfrm>
            <a:off x="4586086" y="4103269"/>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Gorge</a:t>
            </a:r>
          </a:p>
        </p:txBody>
      </p:sp>
      <p:sp>
        <p:nvSpPr>
          <p:cNvPr id="13" name="Rectangle: Rounded Corners 12">
            <a:extLst>
              <a:ext uri="{FF2B5EF4-FFF2-40B4-BE49-F238E27FC236}">
                <a16:creationId xmlns:a16="http://schemas.microsoft.com/office/drawing/2014/main" id="{CB27551D-5493-1683-C8B1-628EEF361951}"/>
              </a:ext>
            </a:extLst>
          </p:cNvPr>
          <p:cNvSpPr/>
          <p:nvPr/>
        </p:nvSpPr>
        <p:spPr>
          <a:xfrm>
            <a:off x="7117286" y="2905211"/>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Interlocking spurs</a:t>
            </a:r>
          </a:p>
        </p:txBody>
      </p:sp>
      <p:sp>
        <p:nvSpPr>
          <p:cNvPr id="15" name="Rectangle: Rounded Corners 14">
            <a:extLst>
              <a:ext uri="{FF2B5EF4-FFF2-40B4-BE49-F238E27FC236}">
                <a16:creationId xmlns:a16="http://schemas.microsoft.com/office/drawing/2014/main" id="{67155EC6-177F-2A0B-C00D-C407F6F89751}"/>
              </a:ext>
            </a:extLst>
          </p:cNvPr>
          <p:cNvSpPr/>
          <p:nvPr/>
        </p:nvSpPr>
        <p:spPr>
          <a:xfrm>
            <a:off x="9875063" y="4320767"/>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Classic Bold" panose="020B0604020202020204"/>
              </a:rPr>
              <a:t>V-shaped valley</a:t>
            </a:r>
          </a:p>
        </p:txBody>
      </p:sp>
      <p:sp>
        <p:nvSpPr>
          <p:cNvPr id="20" name="Title 1">
            <a:extLst>
              <a:ext uri="{FF2B5EF4-FFF2-40B4-BE49-F238E27FC236}">
                <a16:creationId xmlns:a16="http://schemas.microsoft.com/office/drawing/2014/main" id="{A9DCE558-BD4F-C2BD-8540-6D5177F22ADC}"/>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pic>
        <p:nvPicPr>
          <p:cNvPr id="22" name="Picture 21">
            <a:extLst>
              <a:ext uri="{FF2B5EF4-FFF2-40B4-BE49-F238E27FC236}">
                <a16:creationId xmlns:a16="http://schemas.microsoft.com/office/drawing/2014/main" id="{5A8C0E27-F251-EA0D-F83D-0D083FCA56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7009" y="3832153"/>
            <a:ext cx="2626360" cy="2154436"/>
          </a:xfrm>
          <a:prstGeom prst="rect">
            <a:avLst/>
          </a:prstGeom>
        </p:spPr>
      </p:pic>
      <p:sp>
        <p:nvSpPr>
          <p:cNvPr id="14" name="Rectangle: Rounded Corners 13">
            <a:extLst>
              <a:ext uri="{FF2B5EF4-FFF2-40B4-BE49-F238E27FC236}">
                <a16:creationId xmlns:a16="http://schemas.microsoft.com/office/drawing/2014/main" id="{AFF216AF-EF9A-AEDC-D132-810CB22EF94F}"/>
              </a:ext>
            </a:extLst>
          </p:cNvPr>
          <p:cNvSpPr/>
          <p:nvPr/>
        </p:nvSpPr>
        <p:spPr>
          <a:xfrm>
            <a:off x="7187449" y="4172876"/>
            <a:ext cx="1773936" cy="594818"/>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Waterfall</a:t>
            </a:r>
          </a:p>
        </p:txBody>
      </p:sp>
      <p:sp>
        <p:nvSpPr>
          <p:cNvPr id="4" name="TextBox 3">
            <a:extLst>
              <a:ext uri="{FF2B5EF4-FFF2-40B4-BE49-F238E27FC236}">
                <a16:creationId xmlns:a16="http://schemas.microsoft.com/office/drawing/2014/main" id="{90970822-CD1B-BB6A-899E-967DCE3B1E27}"/>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40189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6D1B-DE45-2E13-7C18-21EA835D3DD8}"/>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757394A5-E0B4-2ED9-EE9A-15097309E6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18DF52D-7029-D5DA-BCAD-F28FFA2F22FF}"/>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grpSp>
        <p:nvGrpSpPr>
          <p:cNvPr id="2" name="Group 4">
            <a:extLst>
              <a:ext uri="{FF2B5EF4-FFF2-40B4-BE49-F238E27FC236}">
                <a16:creationId xmlns:a16="http://schemas.microsoft.com/office/drawing/2014/main" id="{71040DCC-183A-0E3F-A37E-64E46D1F47AC}"/>
              </a:ext>
            </a:extLst>
          </p:cNvPr>
          <p:cNvGrpSpPr/>
          <p:nvPr/>
        </p:nvGrpSpPr>
        <p:grpSpPr>
          <a:xfrm>
            <a:off x="0" y="-28477"/>
            <a:ext cx="12209088" cy="1292789"/>
            <a:chOff x="0" y="-142875"/>
            <a:chExt cx="4816593" cy="637250"/>
          </a:xfrm>
        </p:grpSpPr>
        <p:sp>
          <p:nvSpPr>
            <p:cNvPr id="3" name="Freeform 5">
              <a:extLst>
                <a:ext uri="{FF2B5EF4-FFF2-40B4-BE49-F238E27FC236}">
                  <a16:creationId xmlns:a16="http://schemas.microsoft.com/office/drawing/2014/main" id="{C6477B80-B4FA-31F5-6BC1-3B13B2B945D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0" name="TextBox 6">
              <a:extLst>
                <a:ext uri="{FF2B5EF4-FFF2-40B4-BE49-F238E27FC236}">
                  <a16:creationId xmlns:a16="http://schemas.microsoft.com/office/drawing/2014/main" id="{B612F1F7-1C0A-6DAC-E9B1-B71BE7F8054C}"/>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825F38E1-907D-85B8-F1FA-1A9A7F419A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6" name="TextBox 9">
            <a:extLst>
              <a:ext uri="{FF2B5EF4-FFF2-40B4-BE49-F238E27FC236}">
                <a16:creationId xmlns:a16="http://schemas.microsoft.com/office/drawing/2014/main" id="{7B7CB273-E32A-16CD-FB5D-621D7F764883}"/>
              </a:ext>
            </a:extLst>
          </p:cNvPr>
          <p:cNvSpPr txBox="1"/>
          <p:nvPr/>
        </p:nvSpPr>
        <p:spPr>
          <a:xfrm>
            <a:off x="212509" y="1089094"/>
            <a:ext cx="9287716" cy="2101473"/>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Middle course landforms:</a:t>
            </a:r>
          </a:p>
          <a:p>
            <a:pPr>
              <a:lnSpc>
                <a:spcPct val="150000"/>
              </a:lnSpc>
              <a:spcBef>
                <a:spcPct val="0"/>
              </a:spcBef>
            </a:pPr>
            <a:endParaRPr lang="en-US" sz="4800" b="1" dirty="0">
              <a:solidFill>
                <a:srgbClr val="000000"/>
              </a:solidFill>
              <a:latin typeface="Montserrat Classic Bold"/>
              <a:ea typeface="Montserrat Classic Bold"/>
              <a:cs typeface="Montserrat Classic Bold"/>
              <a:sym typeface="Montserrat Classic Bold"/>
            </a:endParaRPr>
          </a:p>
        </p:txBody>
      </p:sp>
      <p:sp>
        <p:nvSpPr>
          <p:cNvPr id="14" name="TextBox 13">
            <a:extLst>
              <a:ext uri="{FF2B5EF4-FFF2-40B4-BE49-F238E27FC236}">
                <a16:creationId xmlns:a16="http://schemas.microsoft.com/office/drawing/2014/main" id="{0B8820F9-BA14-20DB-A966-FDEBA4BBA934}"/>
              </a:ext>
            </a:extLst>
          </p:cNvPr>
          <p:cNvSpPr txBox="1"/>
          <p:nvPr/>
        </p:nvSpPr>
        <p:spPr>
          <a:xfrm>
            <a:off x="118663" y="2078994"/>
            <a:ext cx="11698868" cy="4524315"/>
          </a:xfrm>
          <a:prstGeom prst="rect">
            <a:avLst/>
          </a:prstGeom>
          <a:noFill/>
        </p:spPr>
        <p:txBody>
          <a:bodyPr wrap="square" rtlCol="0">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Landforms are created along the course of a river due to erosion and deposition.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Erosion can be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lateral</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or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vertical</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and both can happen at the same time, however one is usually more dominant at certain points.</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Vertical erosion creates V-shaped valleys as it deepens the channel. It is dominant in the upper course.</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Lateral erosion widens the valley and channel and is more dominant in the middle and lower course.</a:t>
            </a:r>
          </a:p>
          <a:p>
            <a:endParaRPr lang="en-GB" sz="3200" dirty="0">
              <a:latin typeface="Montserrat Classic Bold" panose="020B0604020202020204"/>
            </a:endParaRPr>
          </a:p>
        </p:txBody>
      </p:sp>
      <p:sp>
        <p:nvSpPr>
          <p:cNvPr id="7" name="Title 1">
            <a:extLst>
              <a:ext uri="{FF2B5EF4-FFF2-40B4-BE49-F238E27FC236}">
                <a16:creationId xmlns:a16="http://schemas.microsoft.com/office/drawing/2014/main" id="{47E26D3E-54AA-09CA-9052-50FFE0B7580B}"/>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6" name="TextBox 5">
            <a:extLst>
              <a:ext uri="{FF2B5EF4-FFF2-40B4-BE49-F238E27FC236}">
                <a16:creationId xmlns:a16="http://schemas.microsoft.com/office/drawing/2014/main" id="{D4298FE8-3706-A5F4-130B-A921E2ED28C7}"/>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67420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598A-F431-879C-3BE9-04216710F2D6}"/>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25F5EF4F-6128-8FC2-686C-5FB744FC35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59645EE-9DBA-DEB9-E617-2B01EF7698B9}"/>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grpSp>
        <p:nvGrpSpPr>
          <p:cNvPr id="2" name="Group 4">
            <a:extLst>
              <a:ext uri="{FF2B5EF4-FFF2-40B4-BE49-F238E27FC236}">
                <a16:creationId xmlns:a16="http://schemas.microsoft.com/office/drawing/2014/main" id="{8266CFCD-1489-532A-BC6A-14A089B394EA}"/>
              </a:ext>
            </a:extLst>
          </p:cNvPr>
          <p:cNvGrpSpPr/>
          <p:nvPr/>
        </p:nvGrpSpPr>
        <p:grpSpPr>
          <a:xfrm>
            <a:off x="0" y="-28477"/>
            <a:ext cx="12209088" cy="1292789"/>
            <a:chOff x="0" y="-142875"/>
            <a:chExt cx="4816593" cy="637250"/>
          </a:xfrm>
        </p:grpSpPr>
        <p:sp>
          <p:nvSpPr>
            <p:cNvPr id="3" name="Freeform 5">
              <a:extLst>
                <a:ext uri="{FF2B5EF4-FFF2-40B4-BE49-F238E27FC236}">
                  <a16:creationId xmlns:a16="http://schemas.microsoft.com/office/drawing/2014/main" id="{6B64726F-9D87-5A7C-27F8-433305640D7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0" name="TextBox 6">
              <a:extLst>
                <a:ext uri="{FF2B5EF4-FFF2-40B4-BE49-F238E27FC236}">
                  <a16:creationId xmlns:a16="http://schemas.microsoft.com/office/drawing/2014/main" id="{69C9F236-C7DF-0871-132B-0B0A288BCB47}"/>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DB8D438B-F882-22DC-4F33-FB9E9F3F69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7" name="TextBox 16">
            <a:extLst>
              <a:ext uri="{FF2B5EF4-FFF2-40B4-BE49-F238E27FC236}">
                <a16:creationId xmlns:a16="http://schemas.microsoft.com/office/drawing/2014/main" id="{8E4CFD14-1A36-C321-3035-29304491524E}"/>
              </a:ext>
            </a:extLst>
          </p:cNvPr>
          <p:cNvSpPr txBox="1"/>
          <p:nvPr/>
        </p:nvSpPr>
        <p:spPr>
          <a:xfrm>
            <a:off x="118663" y="2078994"/>
            <a:ext cx="9436145" cy="4524315"/>
          </a:xfrm>
          <a:prstGeom prst="rect">
            <a:avLst/>
          </a:prstGeom>
          <a:noFill/>
        </p:spPr>
        <p:txBody>
          <a:bodyPr wrap="square" rtlCol="0">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 meander is a winding bend in a river channel.</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flow on the outside of the meander is faster, so more hydraulic action and abrasion occurs, deepening the channel. The channel is eroded laterally which creates a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river cliff</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flow on the inside of the meander is slower, so the river deposits more sediment, these are called </a:t>
            </a:r>
          </a:p>
          <a:p>
            <a:pPr fontAlgn="base"/>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slip-off slopes</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t>
            </a:r>
          </a:p>
          <a:p>
            <a:pPr fontAlgn="base"/>
            <a:endParaRPr lang="en-GB" sz="3200" dirty="0">
              <a:latin typeface="Montserrat Classic Bold" panose="020B0604020202020204"/>
            </a:endParaRPr>
          </a:p>
        </p:txBody>
      </p:sp>
      <p:grpSp>
        <p:nvGrpSpPr>
          <p:cNvPr id="14" name="Group 13">
            <a:extLst>
              <a:ext uri="{FF2B5EF4-FFF2-40B4-BE49-F238E27FC236}">
                <a16:creationId xmlns:a16="http://schemas.microsoft.com/office/drawing/2014/main" id="{2BF69FE2-9927-C40D-064C-02F9502AFE7A}"/>
              </a:ext>
            </a:extLst>
          </p:cNvPr>
          <p:cNvGrpSpPr/>
          <p:nvPr/>
        </p:nvGrpSpPr>
        <p:grpSpPr>
          <a:xfrm>
            <a:off x="9525022" y="1365069"/>
            <a:ext cx="2666978" cy="3169415"/>
            <a:chOff x="9022107" y="1373103"/>
            <a:chExt cx="3178434" cy="3253911"/>
          </a:xfrm>
        </p:grpSpPr>
        <p:grpSp>
          <p:nvGrpSpPr>
            <p:cNvPr id="46" name="Group 45">
              <a:extLst>
                <a:ext uri="{FF2B5EF4-FFF2-40B4-BE49-F238E27FC236}">
                  <a16:creationId xmlns:a16="http://schemas.microsoft.com/office/drawing/2014/main" id="{398938DD-6E9B-9E06-E322-69FBDFC66738}"/>
                </a:ext>
              </a:extLst>
            </p:cNvPr>
            <p:cNvGrpSpPr/>
            <p:nvPr/>
          </p:nvGrpSpPr>
          <p:grpSpPr>
            <a:xfrm>
              <a:off x="9022107" y="1373103"/>
              <a:ext cx="3178434" cy="3253911"/>
              <a:chOff x="9353856" y="1261850"/>
              <a:chExt cx="2641317" cy="3030691"/>
            </a:xfrm>
          </p:grpSpPr>
          <p:grpSp>
            <p:nvGrpSpPr>
              <p:cNvPr id="45" name="Group 44">
                <a:extLst>
                  <a:ext uri="{FF2B5EF4-FFF2-40B4-BE49-F238E27FC236}">
                    <a16:creationId xmlns:a16="http://schemas.microsoft.com/office/drawing/2014/main" id="{3ED4E217-3D76-6DF3-8946-BCD70E3D0A60}"/>
                  </a:ext>
                </a:extLst>
              </p:cNvPr>
              <p:cNvGrpSpPr/>
              <p:nvPr/>
            </p:nvGrpSpPr>
            <p:grpSpPr>
              <a:xfrm>
                <a:off x="9451949" y="1261850"/>
                <a:ext cx="2543224" cy="3030691"/>
                <a:chOff x="9451949" y="1261850"/>
                <a:chExt cx="2543224" cy="3030691"/>
              </a:xfrm>
            </p:grpSpPr>
            <p:grpSp>
              <p:nvGrpSpPr>
                <p:cNvPr id="6" name="Group 5">
                  <a:extLst>
                    <a:ext uri="{FF2B5EF4-FFF2-40B4-BE49-F238E27FC236}">
                      <a16:creationId xmlns:a16="http://schemas.microsoft.com/office/drawing/2014/main" id="{4D9963EC-6B9C-8F5A-7281-4719B8AB0D83}"/>
                    </a:ext>
                  </a:extLst>
                </p:cNvPr>
                <p:cNvGrpSpPr/>
                <p:nvPr/>
              </p:nvGrpSpPr>
              <p:grpSpPr>
                <a:xfrm>
                  <a:off x="9451949" y="1261850"/>
                  <a:ext cx="2499341" cy="3030691"/>
                  <a:chOff x="9800644" y="1784469"/>
                  <a:chExt cx="2147588" cy="2598879"/>
                </a:xfrm>
              </p:grpSpPr>
              <p:pic>
                <p:nvPicPr>
                  <p:cNvPr id="21" name="Picture 20" descr="A cartoon of a green and brown landscape&#10;&#10;AI-generated content may be incorrect.">
                    <a:extLst>
                      <a:ext uri="{FF2B5EF4-FFF2-40B4-BE49-F238E27FC236}">
                        <a16:creationId xmlns:a16="http://schemas.microsoft.com/office/drawing/2014/main" id="{2377B919-E918-A4C3-9D22-11BD14F7E1D6}"/>
                      </a:ext>
                    </a:extLst>
                  </p:cNvPr>
                  <p:cNvPicPr>
                    <a:picLocks noChangeAspect="1"/>
                  </p:cNvPicPr>
                  <p:nvPr/>
                </p:nvPicPr>
                <p:blipFill>
                  <a:blip r:embed="rId5">
                    <a:extLst>
                      <a:ext uri="{28A0092B-C50C-407E-A947-70E740481C1C}">
                        <a14:useLocalDpi xmlns:a14="http://schemas.microsoft.com/office/drawing/2010/main" val="0"/>
                      </a:ext>
                    </a:extLst>
                  </a:blip>
                  <a:srcRect l="41647" t="30318" r="26116" b="14522"/>
                  <a:stretch>
                    <a:fillRect/>
                  </a:stretch>
                </p:blipFill>
                <p:spPr>
                  <a:xfrm>
                    <a:off x="9800644" y="1784469"/>
                    <a:ext cx="2147588" cy="2598879"/>
                  </a:xfrm>
                  <a:prstGeom prst="rect">
                    <a:avLst/>
                  </a:prstGeom>
                </p:spPr>
              </p:pic>
              <p:pic>
                <p:nvPicPr>
                  <p:cNvPr id="34" name="Picture 33">
                    <a:extLst>
                      <a:ext uri="{FF2B5EF4-FFF2-40B4-BE49-F238E27FC236}">
                        <a16:creationId xmlns:a16="http://schemas.microsoft.com/office/drawing/2014/main" id="{0A24E967-572E-59F0-32AE-1860756CB9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7297" t="29476" b="19936"/>
                  <a:stretch>
                    <a:fillRect/>
                  </a:stretch>
                </p:blipFill>
                <p:spPr>
                  <a:xfrm rot="5738829">
                    <a:off x="10310535" y="2743882"/>
                    <a:ext cx="590338" cy="206521"/>
                  </a:xfrm>
                  <a:prstGeom prst="rect">
                    <a:avLst/>
                  </a:prstGeom>
                </p:spPr>
              </p:pic>
              <p:sp>
                <p:nvSpPr>
                  <p:cNvPr id="39" name="TextBox 38">
                    <a:extLst>
                      <a:ext uri="{FF2B5EF4-FFF2-40B4-BE49-F238E27FC236}">
                        <a16:creationId xmlns:a16="http://schemas.microsoft.com/office/drawing/2014/main" id="{A44257AD-C031-568C-A348-AE72303009E5}"/>
                      </a:ext>
                    </a:extLst>
                  </p:cNvPr>
                  <p:cNvSpPr txBox="1"/>
                  <p:nvPr/>
                </p:nvSpPr>
                <p:spPr>
                  <a:xfrm>
                    <a:off x="9814188" y="2331300"/>
                    <a:ext cx="1169978" cy="369332"/>
                  </a:xfrm>
                  <a:prstGeom prst="rect">
                    <a:avLst/>
                  </a:prstGeom>
                  <a:noFill/>
                </p:spPr>
                <p:txBody>
                  <a:bodyPr wrap="square" rtlCol="0">
                    <a:spAutoFit/>
                  </a:bodyPr>
                  <a:lstStyle/>
                  <a:p>
                    <a:r>
                      <a:rPr lang="en-GB" dirty="0">
                        <a:latin typeface="Montserrat Classic Bold" panose="020B0604020202020204"/>
                      </a:rPr>
                      <a:t>Fast flow</a:t>
                    </a:r>
                  </a:p>
                </p:txBody>
              </p:sp>
            </p:grpSp>
            <p:grpSp>
              <p:nvGrpSpPr>
                <p:cNvPr id="44" name="Group 43">
                  <a:extLst>
                    <a:ext uri="{FF2B5EF4-FFF2-40B4-BE49-F238E27FC236}">
                      <a16:creationId xmlns:a16="http://schemas.microsoft.com/office/drawing/2014/main" id="{25936507-2FA1-7A40-CF2A-4AD3F8D46B41}"/>
                    </a:ext>
                  </a:extLst>
                </p:cNvPr>
                <p:cNvGrpSpPr/>
                <p:nvPr/>
              </p:nvGrpSpPr>
              <p:grpSpPr>
                <a:xfrm>
                  <a:off x="10264177" y="2276991"/>
                  <a:ext cx="1730996" cy="1146438"/>
                  <a:chOff x="10264177" y="2276991"/>
                  <a:chExt cx="1730996" cy="1146438"/>
                </a:xfrm>
              </p:grpSpPr>
              <p:sp>
                <p:nvSpPr>
                  <p:cNvPr id="27" name="TextBox 26">
                    <a:extLst>
                      <a:ext uri="{FF2B5EF4-FFF2-40B4-BE49-F238E27FC236}">
                        <a16:creationId xmlns:a16="http://schemas.microsoft.com/office/drawing/2014/main" id="{958C1094-6451-8BDE-F752-CC8F20094613}"/>
                      </a:ext>
                    </a:extLst>
                  </p:cNvPr>
                  <p:cNvSpPr txBox="1"/>
                  <p:nvPr/>
                </p:nvSpPr>
                <p:spPr>
                  <a:xfrm>
                    <a:off x="10596860" y="2276991"/>
                    <a:ext cx="1398313" cy="353166"/>
                  </a:xfrm>
                  <a:prstGeom prst="rect">
                    <a:avLst/>
                  </a:prstGeom>
                  <a:noFill/>
                </p:spPr>
                <p:txBody>
                  <a:bodyPr wrap="square" rtlCol="0">
                    <a:spAutoFit/>
                  </a:bodyPr>
                  <a:lstStyle/>
                  <a:p>
                    <a:r>
                      <a:rPr lang="en-GB" dirty="0">
                        <a:latin typeface="Montserrat Classic Bold" panose="020B0604020202020204"/>
                      </a:rPr>
                      <a:t>Slower flow</a:t>
                    </a:r>
                  </a:p>
                </p:txBody>
              </p:sp>
              <p:pic>
                <p:nvPicPr>
                  <p:cNvPr id="32" name="Picture 31">
                    <a:extLst>
                      <a:ext uri="{FF2B5EF4-FFF2-40B4-BE49-F238E27FC236}">
                        <a16:creationId xmlns:a16="http://schemas.microsoft.com/office/drawing/2014/main" id="{8B829E82-3419-9333-1FC3-8BB638F8E5C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7297" t="29476" b="19936"/>
                  <a:stretch>
                    <a:fillRect/>
                  </a:stretch>
                </p:blipFill>
                <p:spPr>
                  <a:xfrm rot="5738829">
                    <a:off x="10327205" y="2402832"/>
                    <a:ext cx="344072" cy="130219"/>
                  </a:xfrm>
                  <a:prstGeom prst="rect">
                    <a:avLst/>
                  </a:prstGeom>
                </p:spPr>
              </p:pic>
              <p:pic>
                <p:nvPicPr>
                  <p:cNvPr id="33" name="Picture 32">
                    <a:extLst>
                      <a:ext uri="{FF2B5EF4-FFF2-40B4-BE49-F238E27FC236}">
                        <a16:creationId xmlns:a16="http://schemas.microsoft.com/office/drawing/2014/main" id="{FBB73D49-9F5C-734F-D0A8-B3F3DA8EF3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7297" t="29476" b="19936"/>
                  <a:stretch>
                    <a:fillRect/>
                  </a:stretch>
                </p:blipFill>
                <p:spPr>
                  <a:xfrm rot="5738829">
                    <a:off x="10157251" y="3186283"/>
                    <a:ext cx="344072" cy="130219"/>
                  </a:xfrm>
                  <a:prstGeom prst="rect">
                    <a:avLst/>
                  </a:prstGeom>
                </p:spPr>
              </p:pic>
              <p:sp>
                <p:nvSpPr>
                  <p:cNvPr id="40" name="TextBox 39">
                    <a:extLst>
                      <a:ext uri="{FF2B5EF4-FFF2-40B4-BE49-F238E27FC236}">
                        <a16:creationId xmlns:a16="http://schemas.microsoft.com/office/drawing/2014/main" id="{FA21A946-9E6B-5F63-00AB-87AAEDF9D7EB}"/>
                      </a:ext>
                    </a:extLst>
                  </p:cNvPr>
                  <p:cNvSpPr txBox="1"/>
                  <p:nvPr/>
                </p:nvSpPr>
                <p:spPr>
                  <a:xfrm>
                    <a:off x="10438366" y="3043200"/>
                    <a:ext cx="1398313" cy="369332"/>
                  </a:xfrm>
                  <a:prstGeom prst="rect">
                    <a:avLst/>
                  </a:prstGeom>
                  <a:noFill/>
                </p:spPr>
                <p:txBody>
                  <a:bodyPr wrap="square" rtlCol="0">
                    <a:spAutoFit/>
                  </a:bodyPr>
                  <a:lstStyle/>
                  <a:p>
                    <a:r>
                      <a:rPr lang="en-GB" dirty="0">
                        <a:latin typeface="Montserrat Classic Bold" panose="020B0604020202020204"/>
                      </a:rPr>
                      <a:t>Deposition</a:t>
                    </a:r>
                  </a:p>
                </p:txBody>
              </p:sp>
            </p:grpSp>
          </p:grpSp>
          <p:sp>
            <p:nvSpPr>
              <p:cNvPr id="36" name="TextBox 35">
                <a:extLst>
                  <a:ext uri="{FF2B5EF4-FFF2-40B4-BE49-F238E27FC236}">
                    <a16:creationId xmlns:a16="http://schemas.microsoft.com/office/drawing/2014/main" id="{DAA6777A-EA8D-D331-D078-D2039C7B9F57}"/>
                  </a:ext>
                </a:extLst>
              </p:cNvPr>
              <p:cNvSpPr txBox="1"/>
              <p:nvPr/>
            </p:nvSpPr>
            <p:spPr>
              <a:xfrm>
                <a:off x="9353856" y="2582066"/>
                <a:ext cx="1398313" cy="369332"/>
              </a:xfrm>
              <a:prstGeom prst="rect">
                <a:avLst/>
              </a:prstGeom>
              <a:noFill/>
            </p:spPr>
            <p:txBody>
              <a:bodyPr wrap="square" rtlCol="0">
                <a:spAutoFit/>
              </a:bodyPr>
              <a:lstStyle/>
              <a:p>
                <a:r>
                  <a:rPr lang="en-GB" dirty="0">
                    <a:latin typeface="Montserrat Classic Bold" panose="020B0604020202020204"/>
                  </a:rPr>
                  <a:t>Erosion</a:t>
                </a:r>
              </a:p>
            </p:txBody>
          </p:sp>
        </p:grpSp>
        <p:pic>
          <p:nvPicPr>
            <p:cNvPr id="35" name="Picture 34">
              <a:extLst>
                <a:ext uri="{FF2B5EF4-FFF2-40B4-BE49-F238E27FC236}">
                  <a16:creationId xmlns:a16="http://schemas.microsoft.com/office/drawing/2014/main" id="{8AFAF55C-2C81-C580-A6E8-ACA1BA72EA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7297" t="29476" b="19936"/>
            <a:stretch>
              <a:fillRect/>
            </a:stretch>
          </p:blipFill>
          <p:spPr>
            <a:xfrm rot="5738829">
              <a:off x="9688986" y="3331096"/>
              <a:ext cx="652181" cy="246826"/>
            </a:xfrm>
            <a:prstGeom prst="rect">
              <a:avLst/>
            </a:prstGeom>
          </p:spPr>
        </p:pic>
      </p:grpSp>
      <p:grpSp>
        <p:nvGrpSpPr>
          <p:cNvPr id="43" name="Group 42">
            <a:extLst>
              <a:ext uri="{FF2B5EF4-FFF2-40B4-BE49-F238E27FC236}">
                <a16:creationId xmlns:a16="http://schemas.microsoft.com/office/drawing/2014/main" id="{6B6BC4BF-4A6C-A9BB-6039-4216F915CBFF}"/>
              </a:ext>
            </a:extLst>
          </p:cNvPr>
          <p:cNvGrpSpPr/>
          <p:nvPr/>
        </p:nvGrpSpPr>
        <p:grpSpPr>
          <a:xfrm>
            <a:off x="8159800" y="4229974"/>
            <a:ext cx="4327281" cy="3442466"/>
            <a:chOff x="7914808" y="3713139"/>
            <a:chExt cx="4339151" cy="2804027"/>
          </a:xfrm>
        </p:grpSpPr>
        <p:grpSp>
          <p:nvGrpSpPr>
            <p:cNvPr id="9" name="Group 8">
              <a:extLst>
                <a:ext uri="{FF2B5EF4-FFF2-40B4-BE49-F238E27FC236}">
                  <a16:creationId xmlns:a16="http://schemas.microsoft.com/office/drawing/2014/main" id="{06D6456C-2C97-DAFB-8231-702EFE933CBA}"/>
                </a:ext>
              </a:extLst>
            </p:cNvPr>
            <p:cNvGrpSpPr/>
            <p:nvPr/>
          </p:nvGrpSpPr>
          <p:grpSpPr>
            <a:xfrm>
              <a:off x="7914808" y="3713139"/>
              <a:ext cx="4339151" cy="2804027"/>
              <a:chOff x="8406409" y="4397587"/>
              <a:chExt cx="3687045" cy="2130097"/>
            </a:xfrm>
          </p:grpSpPr>
          <p:pic>
            <p:nvPicPr>
              <p:cNvPr id="22" name="Picture 21" descr="A cartoon of a cliff&#10;&#10;AI-generated content may be incorrect.">
                <a:extLst>
                  <a:ext uri="{FF2B5EF4-FFF2-40B4-BE49-F238E27FC236}">
                    <a16:creationId xmlns:a16="http://schemas.microsoft.com/office/drawing/2014/main" id="{A624B004-4FF3-1EE3-D2C5-B4BBAE071B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6409" y="4397587"/>
                <a:ext cx="3687045" cy="2130097"/>
              </a:xfrm>
              <a:prstGeom prst="rect">
                <a:avLst/>
              </a:prstGeom>
            </p:spPr>
          </p:pic>
          <p:sp>
            <p:nvSpPr>
              <p:cNvPr id="23" name="TextBox 22">
                <a:extLst>
                  <a:ext uri="{FF2B5EF4-FFF2-40B4-BE49-F238E27FC236}">
                    <a16:creationId xmlns:a16="http://schemas.microsoft.com/office/drawing/2014/main" id="{0BB7C7BE-C037-4F2E-380A-00C651DFF634}"/>
                  </a:ext>
                </a:extLst>
              </p:cNvPr>
              <p:cNvSpPr txBox="1"/>
              <p:nvPr/>
            </p:nvSpPr>
            <p:spPr>
              <a:xfrm>
                <a:off x="8593103" y="4668660"/>
                <a:ext cx="1169978" cy="369332"/>
              </a:xfrm>
              <a:prstGeom prst="rect">
                <a:avLst/>
              </a:prstGeom>
              <a:noFill/>
            </p:spPr>
            <p:txBody>
              <a:bodyPr wrap="square" rtlCol="0">
                <a:spAutoFit/>
              </a:bodyPr>
              <a:lstStyle/>
              <a:p>
                <a:r>
                  <a:rPr lang="en-GB" dirty="0">
                    <a:latin typeface="Montserrat Classic Bold" panose="020B0604020202020204"/>
                  </a:rPr>
                  <a:t>River cliff</a:t>
                </a:r>
              </a:p>
            </p:txBody>
          </p:sp>
          <p:sp>
            <p:nvSpPr>
              <p:cNvPr id="24" name="TextBox 23">
                <a:extLst>
                  <a:ext uri="{FF2B5EF4-FFF2-40B4-BE49-F238E27FC236}">
                    <a16:creationId xmlns:a16="http://schemas.microsoft.com/office/drawing/2014/main" id="{155B7CA1-74DF-B746-0B1B-B6C5FD9CB020}"/>
                  </a:ext>
                </a:extLst>
              </p:cNvPr>
              <p:cNvSpPr txBox="1"/>
              <p:nvPr/>
            </p:nvSpPr>
            <p:spPr>
              <a:xfrm>
                <a:off x="10435884" y="4690849"/>
                <a:ext cx="1421851" cy="369332"/>
              </a:xfrm>
              <a:prstGeom prst="rect">
                <a:avLst/>
              </a:prstGeom>
              <a:noFill/>
            </p:spPr>
            <p:txBody>
              <a:bodyPr wrap="square" rtlCol="0">
                <a:spAutoFit/>
              </a:bodyPr>
              <a:lstStyle/>
              <a:p>
                <a:r>
                  <a:rPr lang="en-GB" dirty="0">
                    <a:latin typeface="Montserrat Classic Bold" panose="020B0604020202020204"/>
                  </a:rPr>
                  <a:t>Slip-off slope</a:t>
                </a:r>
              </a:p>
            </p:txBody>
          </p:sp>
        </p:grpSp>
        <p:sp>
          <p:nvSpPr>
            <p:cNvPr id="25" name="TextBox 24">
              <a:extLst>
                <a:ext uri="{FF2B5EF4-FFF2-40B4-BE49-F238E27FC236}">
                  <a16:creationId xmlns:a16="http://schemas.microsoft.com/office/drawing/2014/main" id="{23956546-F734-6184-AC01-61903AA96176}"/>
                </a:ext>
              </a:extLst>
            </p:cNvPr>
            <p:cNvSpPr txBox="1"/>
            <p:nvPr/>
          </p:nvSpPr>
          <p:spPr>
            <a:xfrm>
              <a:off x="8059651" y="4504972"/>
              <a:ext cx="1398313" cy="408022"/>
            </a:xfrm>
            <a:prstGeom prst="rect">
              <a:avLst/>
            </a:prstGeom>
            <a:noFill/>
          </p:spPr>
          <p:txBody>
            <a:bodyPr wrap="square" rtlCol="0">
              <a:spAutoFit/>
            </a:bodyPr>
            <a:lstStyle/>
            <a:p>
              <a:r>
                <a:rPr lang="en-GB" dirty="0">
                  <a:latin typeface="Montserrat Classic Bold" panose="020B0604020202020204"/>
                </a:rPr>
                <a:t>Fast flow</a:t>
              </a:r>
            </a:p>
          </p:txBody>
        </p:sp>
        <p:sp>
          <p:nvSpPr>
            <p:cNvPr id="26" name="TextBox 25">
              <a:extLst>
                <a:ext uri="{FF2B5EF4-FFF2-40B4-BE49-F238E27FC236}">
                  <a16:creationId xmlns:a16="http://schemas.microsoft.com/office/drawing/2014/main" id="{96BA720D-2171-56D7-EEBD-22041049A010}"/>
                </a:ext>
              </a:extLst>
            </p:cNvPr>
            <p:cNvSpPr txBox="1"/>
            <p:nvPr/>
          </p:nvSpPr>
          <p:spPr>
            <a:xfrm>
              <a:off x="10686230" y="4501519"/>
              <a:ext cx="1398313" cy="300836"/>
            </a:xfrm>
            <a:prstGeom prst="rect">
              <a:avLst/>
            </a:prstGeom>
            <a:noFill/>
          </p:spPr>
          <p:txBody>
            <a:bodyPr wrap="square" rtlCol="0">
              <a:spAutoFit/>
            </a:bodyPr>
            <a:lstStyle/>
            <a:p>
              <a:r>
                <a:rPr lang="en-GB" dirty="0">
                  <a:latin typeface="Montserrat Classic Bold" panose="020B0604020202020204"/>
                </a:rPr>
                <a:t>Slower flow</a:t>
              </a:r>
            </a:p>
          </p:txBody>
        </p:sp>
        <p:sp>
          <p:nvSpPr>
            <p:cNvPr id="41" name="TextBox 40">
              <a:extLst>
                <a:ext uri="{FF2B5EF4-FFF2-40B4-BE49-F238E27FC236}">
                  <a16:creationId xmlns:a16="http://schemas.microsoft.com/office/drawing/2014/main" id="{3F635B37-572E-8A11-3A2B-283F161751F8}"/>
                </a:ext>
              </a:extLst>
            </p:cNvPr>
            <p:cNvSpPr txBox="1"/>
            <p:nvPr/>
          </p:nvSpPr>
          <p:spPr>
            <a:xfrm>
              <a:off x="8068218" y="4748385"/>
              <a:ext cx="1398313" cy="369332"/>
            </a:xfrm>
            <a:prstGeom prst="rect">
              <a:avLst/>
            </a:prstGeom>
            <a:noFill/>
          </p:spPr>
          <p:txBody>
            <a:bodyPr wrap="square" rtlCol="0">
              <a:spAutoFit/>
            </a:bodyPr>
            <a:lstStyle/>
            <a:p>
              <a:r>
                <a:rPr lang="en-GB" dirty="0">
                  <a:latin typeface="Montserrat Classic Bold" panose="020B0604020202020204"/>
                </a:rPr>
                <a:t>Erosion</a:t>
              </a:r>
            </a:p>
          </p:txBody>
        </p:sp>
        <p:sp>
          <p:nvSpPr>
            <p:cNvPr id="42" name="TextBox 41">
              <a:extLst>
                <a:ext uri="{FF2B5EF4-FFF2-40B4-BE49-F238E27FC236}">
                  <a16:creationId xmlns:a16="http://schemas.microsoft.com/office/drawing/2014/main" id="{8C2F257A-1929-22FA-A897-7E1E6A911C79}"/>
                </a:ext>
              </a:extLst>
            </p:cNvPr>
            <p:cNvSpPr txBox="1"/>
            <p:nvPr/>
          </p:nvSpPr>
          <p:spPr>
            <a:xfrm>
              <a:off x="10755680" y="4786747"/>
              <a:ext cx="1398313" cy="369332"/>
            </a:xfrm>
            <a:prstGeom prst="rect">
              <a:avLst/>
            </a:prstGeom>
            <a:noFill/>
          </p:spPr>
          <p:txBody>
            <a:bodyPr wrap="square" rtlCol="0">
              <a:spAutoFit/>
            </a:bodyPr>
            <a:lstStyle/>
            <a:p>
              <a:r>
                <a:rPr lang="en-GB" dirty="0">
                  <a:latin typeface="Montserrat Classic Bold" panose="020B0604020202020204"/>
                </a:rPr>
                <a:t>Deposition</a:t>
              </a:r>
            </a:p>
          </p:txBody>
        </p:sp>
      </p:grpSp>
      <p:sp>
        <p:nvSpPr>
          <p:cNvPr id="16" name="TextBox 9">
            <a:extLst>
              <a:ext uri="{FF2B5EF4-FFF2-40B4-BE49-F238E27FC236}">
                <a16:creationId xmlns:a16="http://schemas.microsoft.com/office/drawing/2014/main" id="{743ACA2E-C450-84BA-79F2-1EC2F69E4788}"/>
              </a:ext>
            </a:extLst>
          </p:cNvPr>
          <p:cNvSpPr txBox="1"/>
          <p:nvPr/>
        </p:nvSpPr>
        <p:spPr>
          <a:xfrm>
            <a:off x="212508" y="1089094"/>
            <a:ext cx="10682071" cy="890308"/>
          </a:xfrm>
          <a:prstGeom prst="rect">
            <a:avLst/>
          </a:prstGeom>
        </p:spPr>
        <p:txBody>
          <a:bodyPr wrap="square" lIns="0" tIns="0" rIns="0" bIns="0" rtlCol="0" anchor="t">
            <a:spAutoFit/>
          </a:bodyPr>
          <a:lstStyle/>
          <a:p>
            <a:pPr>
              <a:lnSpc>
                <a:spcPct val="150000"/>
              </a:lnSpc>
              <a:spcBef>
                <a:spcPct val="0"/>
              </a:spcBef>
            </a:pPr>
            <a:r>
              <a:rPr lang="en-US" sz="4400" b="1" dirty="0">
                <a:solidFill>
                  <a:srgbClr val="000000"/>
                </a:solidFill>
                <a:latin typeface="Montserrat Classic Bold"/>
                <a:ea typeface="Montserrat Classic Bold"/>
                <a:cs typeface="Montserrat Classic Bold"/>
                <a:sym typeface="Montserrat Classic Bold"/>
              </a:rPr>
              <a:t>Middle course landforms: Meander</a:t>
            </a:r>
          </a:p>
        </p:txBody>
      </p:sp>
      <p:sp>
        <p:nvSpPr>
          <p:cNvPr id="13" name="Title 1">
            <a:extLst>
              <a:ext uri="{FF2B5EF4-FFF2-40B4-BE49-F238E27FC236}">
                <a16:creationId xmlns:a16="http://schemas.microsoft.com/office/drawing/2014/main" id="{01EFB8C9-F307-C228-DC3A-2C5459F44FD7}"/>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7" name="TextBox 6">
            <a:extLst>
              <a:ext uri="{FF2B5EF4-FFF2-40B4-BE49-F238E27FC236}">
                <a16:creationId xmlns:a16="http://schemas.microsoft.com/office/drawing/2014/main" id="{626D9D01-3298-209F-B8ED-47FD601E8E35}"/>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98360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2EBA-8A93-6F8B-1F0E-71C29E05D8F0}"/>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4BE9B237-DE5C-0BD9-4F65-86FAB23D23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608B446-1F28-785E-B609-EE571859F9DA}"/>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pic>
        <p:nvPicPr>
          <p:cNvPr id="3" name="Picture 2" descr="A screenshot of a video game&#10;&#10;AI-generated content may be incorrect.">
            <a:extLst>
              <a:ext uri="{FF2B5EF4-FFF2-40B4-BE49-F238E27FC236}">
                <a16:creationId xmlns:a16="http://schemas.microsoft.com/office/drawing/2014/main" id="{671E72C6-D464-2908-6CC3-4DC76B239C7F}"/>
              </a:ext>
            </a:extLst>
          </p:cNvPr>
          <p:cNvPicPr>
            <a:picLocks noChangeAspect="1"/>
          </p:cNvPicPr>
          <p:nvPr/>
        </p:nvPicPr>
        <p:blipFill>
          <a:blip r:embed="rId4">
            <a:extLst>
              <a:ext uri="{28A0092B-C50C-407E-A947-70E740481C1C}">
                <a14:useLocalDpi xmlns:a14="http://schemas.microsoft.com/office/drawing/2010/main" val="0"/>
              </a:ext>
            </a:extLst>
          </a:blip>
          <a:srcRect l="33352" t="76690" r="47349"/>
          <a:stretch>
            <a:fillRect/>
          </a:stretch>
        </p:blipFill>
        <p:spPr>
          <a:xfrm>
            <a:off x="10023395" y="4550460"/>
            <a:ext cx="1623944" cy="705076"/>
          </a:xfrm>
          <a:prstGeom prst="rect">
            <a:avLst/>
          </a:prstGeom>
        </p:spPr>
      </p:pic>
      <p:pic>
        <p:nvPicPr>
          <p:cNvPr id="17" name="Picture 16" descr="A screenshot of a video game&#10;&#10;AI-generated content may be incorrect.">
            <a:extLst>
              <a:ext uri="{FF2B5EF4-FFF2-40B4-BE49-F238E27FC236}">
                <a16:creationId xmlns:a16="http://schemas.microsoft.com/office/drawing/2014/main" id="{932BF05D-1F30-2BC1-1F0E-6E81A2503841}"/>
              </a:ext>
            </a:extLst>
          </p:cNvPr>
          <p:cNvPicPr>
            <a:picLocks noChangeAspect="1"/>
          </p:cNvPicPr>
          <p:nvPr/>
        </p:nvPicPr>
        <p:blipFill>
          <a:blip r:embed="rId4">
            <a:extLst>
              <a:ext uri="{28A0092B-C50C-407E-A947-70E740481C1C}">
                <a14:useLocalDpi xmlns:a14="http://schemas.microsoft.com/office/drawing/2010/main" val="0"/>
              </a:ext>
            </a:extLst>
          </a:blip>
          <a:srcRect l="53444" t="76690" r="23803"/>
          <a:stretch>
            <a:fillRect/>
          </a:stretch>
        </p:blipFill>
        <p:spPr>
          <a:xfrm>
            <a:off x="10042666" y="5124795"/>
            <a:ext cx="1914575" cy="705076"/>
          </a:xfrm>
          <a:prstGeom prst="rect">
            <a:avLst/>
          </a:prstGeom>
        </p:spPr>
      </p:pic>
      <p:pic>
        <p:nvPicPr>
          <p:cNvPr id="21" name="Picture 20" descr="A screenshot of a video game&#10;&#10;AI-generated content may be incorrect.">
            <a:extLst>
              <a:ext uri="{FF2B5EF4-FFF2-40B4-BE49-F238E27FC236}">
                <a16:creationId xmlns:a16="http://schemas.microsoft.com/office/drawing/2014/main" id="{FA035E38-B3EB-539D-7961-070B9E8AE561}"/>
              </a:ext>
            </a:extLst>
          </p:cNvPr>
          <p:cNvPicPr>
            <a:picLocks noChangeAspect="1"/>
          </p:cNvPicPr>
          <p:nvPr/>
        </p:nvPicPr>
        <p:blipFill>
          <a:blip r:embed="rId4">
            <a:extLst>
              <a:ext uri="{28A0092B-C50C-407E-A947-70E740481C1C}">
                <a14:useLocalDpi xmlns:a14="http://schemas.microsoft.com/office/drawing/2010/main" val="0"/>
              </a:ext>
            </a:extLst>
          </a:blip>
          <a:srcRect b="28534"/>
          <a:stretch>
            <a:fillRect/>
          </a:stretch>
        </p:blipFill>
        <p:spPr>
          <a:xfrm>
            <a:off x="177555" y="4478368"/>
            <a:ext cx="9804122" cy="2270242"/>
          </a:xfrm>
          <a:prstGeom prst="rect">
            <a:avLst/>
          </a:prstGeom>
        </p:spPr>
      </p:pic>
      <p:grpSp>
        <p:nvGrpSpPr>
          <p:cNvPr id="2" name="Group 4">
            <a:extLst>
              <a:ext uri="{FF2B5EF4-FFF2-40B4-BE49-F238E27FC236}">
                <a16:creationId xmlns:a16="http://schemas.microsoft.com/office/drawing/2014/main" id="{A5FE12FB-83CD-4598-C006-0CC21DCD8B83}"/>
              </a:ext>
            </a:extLst>
          </p:cNvPr>
          <p:cNvGrpSpPr/>
          <p:nvPr/>
        </p:nvGrpSpPr>
        <p:grpSpPr>
          <a:xfrm>
            <a:off x="0" y="-28477"/>
            <a:ext cx="12209088" cy="1292789"/>
            <a:chOff x="0" y="-142875"/>
            <a:chExt cx="4816593" cy="637250"/>
          </a:xfrm>
        </p:grpSpPr>
        <p:sp>
          <p:nvSpPr>
            <p:cNvPr id="6" name="Freeform 5">
              <a:extLst>
                <a:ext uri="{FF2B5EF4-FFF2-40B4-BE49-F238E27FC236}">
                  <a16:creationId xmlns:a16="http://schemas.microsoft.com/office/drawing/2014/main" id="{6C4AE4D2-7A3A-23A6-0B2C-1243AE008874}"/>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6">
              <a:extLst>
                <a:ext uri="{FF2B5EF4-FFF2-40B4-BE49-F238E27FC236}">
                  <a16:creationId xmlns:a16="http://schemas.microsoft.com/office/drawing/2014/main" id="{9D98C17E-AFED-78F9-41E5-EEF3D1F6E8E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0" name="Picture 9" descr="A river with trees and rocks&#10;&#10;Description automatically generated">
            <a:extLst>
              <a:ext uri="{FF2B5EF4-FFF2-40B4-BE49-F238E27FC236}">
                <a16:creationId xmlns:a16="http://schemas.microsoft.com/office/drawing/2014/main" id="{110543F3-839B-213D-97EE-671495049DF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2" name="TextBox 9">
            <a:extLst>
              <a:ext uri="{FF2B5EF4-FFF2-40B4-BE49-F238E27FC236}">
                <a16:creationId xmlns:a16="http://schemas.microsoft.com/office/drawing/2014/main" id="{A54B03FB-D30F-1FAF-0942-BC0792EEF55C}"/>
              </a:ext>
            </a:extLst>
          </p:cNvPr>
          <p:cNvSpPr txBox="1"/>
          <p:nvPr/>
        </p:nvSpPr>
        <p:spPr>
          <a:xfrm>
            <a:off x="212508" y="1089094"/>
            <a:ext cx="11963880" cy="2101473"/>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Middle course landforms: Oxbow lake</a:t>
            </a:r>
          </a:p>
          <a:p>
            <a:pPr>
              <a:lnSpc>
                <a:spcPct val="150000"/>
              </a:lnSpc>
              <a:spcBef>
                <a:spcPct val="0"/>
              </a:spcBef>
            </a:pPr>
            <a:endParaRPr lang="en-US" sz="4800" b="1" dirty="0">
              <a:solidFill>
                <a:srgbClr val="000000"/>
              </a:solidFill>
              <a:latin typeface="Montserrat Classic Bold"/>
              <a:ea typeface="Montserrat Classic Bold"/>
              <a:cs typeface="Montserrat Classic Bold"/>
              <a:sym typeface="Montserrat Classic Bold"/>
            </a:endParaRPr>
          </a:p>
        </p:txBody>
      </p:sp>
      <p:sp>
        <p:nvSpPr>
          <p:cNvPr id="16" name="TextBox 9">
            <a:extLst>
              <a:ext uri="{FF2B5EF4-FFF2-40B4-BE49-F238E27FC236}">
                <a16:creationId xmlns:a16="http://schemas.microsoft.com/office/drawing/2014/main" id="{F6A4266F-4982-8C92-2129-3331A4C4329E}"/>
              </a:ext>
            </a:extLst>
          </p:cNvPr>
          <p:cNvSpPr txBox="1"/>
          <p:nvPr/>
        </p:nvSpPr>
        <p:spPr>
          <a:xfrm>
            <a:off x="210255" y="2125740"/>
            <a:ext cx="11949045" cy="2462213"/>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As a meander continues to grow and erode laterally, the bends become more exaggerated. The outside bends become closer leaving a slim part of land, known as the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neck</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As the outside bend of a meander continues to erode, the neck gets narrower. </a:t>
            </a:r>
          </a:p>
        </p:txBody>
      </p:sp>
      <p:sp>
        <p:nvSpPr>
          <p:cNvPr id="13" name="Title 1">
            <a:extLst>
              <a:ext uri="{FF2B5EF4-FFF2-40B4-BE49-F238E27FC236}">
                <a16:creationId xmlns:a16="http://schemas.microsoft.com/office/drawing/2014/main" id="{CC2B01B2-7529-275C-78D7-BB05B93D5173}"/>
              </a:ext>
            </a:extLst>
          </p:cNvPr>
          <p:cNvSpPr txBox="1">
            <a:spLocks/>
          </p:cNvSpPr>
          <p:nvPr/>
        </p:nvSpPr>
        <p:spPr>
          <a:xfrm>
            <a:off x="-80471" y="531767"/>
            <a:ext cx="12352943" cy="6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7" name="TextBox 6">
            <a:extLst>
              <a:ext uri="{FF2B5EF4-FFF2-40B4-BE49-F238E27FC236}">
                <a16:creationId xmlns:a16="http://schemas.microsoft.com/office/drawing/2014/main" id="{594C302F-93EF-8807-F473-F586B6D57D49}"/>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269290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08DC-60B5-FB2F-25C6-27B88F63D9D7}"/>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0439F9A1-3DA0-A8C3-6E1B-33128DA31AB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249C5FD-391C-72FA-23D6-3C584612A894}"/>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grpSp>
        <p:nvGrpSpPr>
          <p:cNvPr id="18" name="Group 17">
            <a:extLst>
              <a:ext uri="{FF2B5EF4-FFF2-40B4-BE49-F238E27FC236}">
                <a16:creationId xmlns:a16="http://schemas.microsoft.com/office/drawing/2014/main" id="{29CB5022-0328-5B81-A4A8-CFC8895DF140}"/>
              </a:ext>
            </a:extLst>
          </p:cNvPr>
          <p:cNvGrpSpPr/>
          <p:nvPr/>
        </p:nvGrpSpPr>
        <p:grpSpPr>
          <a:xfrm>
            <a:off x="279535" y="4430162"/>
            <a:ext cx="11493326" cy="2597475"/>
            <a:chOff x="-322307" y="4938148"/>
            <a:chExt cx="10064552" cy="2128980"/>
          </a:xfrm>
        </p:grpSpPr>
        <p:pic>
          <p:nvPicPr>
            <p:cNvPr id="12" name="Picture 11" descr="A screenshot of a video game&#10;&#10;AI-generated content may be incorrect.">
              <a:extLst>
                <a:ext uri="{FF2B5EF4-FFF2-40B4-BE49-F238E27FC236}">
                  <a16:creationId xmlns:a16="http://schemas.microsoft.com/office/drawing/2014/main" id="{8980E0E8-C085-667F-76AE-7BEC0D60920D}"/>
                </a:ext>
              </a:extLst>
            </p:cNvPr>
            <p:cNvPicPr>
              <a:picLocks noChangeAspect="1"/>
            </p:cNvPicPr>
            <p:nvPr/>
          </p:nvPicPr>
          <p:blipFill>
            <a:blip r:embed="rId4">
              <a:extLst>
                <a:ext uri="{28A0092B-C50C-407E-A947-70E740481C1C}">
                  <a14:useLocalDpi xmlns:a14="http://schemas.microsoft.com/office/drawing/2010/main" val="0"/>
                </a:ext>
              </a:extLst>
            </a:blip>
            <a:srcRect b="28534"/>
            <a:stretch>
              <a:fillRect/>
            </a:stretch>
          </p:blipFill>
          <p:spPr>
            <a:xfrm>
              <a:off x="2479501" y="4938148"/>
              <a:ext cx="7262744" cy="1574112"/>
            </a:xfrm>
            <a:prstGeom prst="rect">
              <a:avLst/>
            </a:prstGeom>
          </p:spPr>
        </p:pic>
        <p:pic>
          <p:nvPicPr>
            <p:cNvPr id="3" name="Picture 2" descr="A screenshot of a video game&#10;&#10;AI-generated content may be incorrect.">
              <a:extLst>
                <a:ext uri="{FF2B5EF4-FFF2-40B4-BE49-F238E27FC236}">
                  <a16:creationId xmlns:a16="http://schemas.microsoft.com/office/drawing/2014/main" id="{EB25547B-E486-8B4E-08A1-AFA6CCBB4B33}"/>
                </a:ext>
              </a:extLst>
            </p:cNvPr>
            <p:cNvPicPr>
              <a:picLocks noChangeAspect="1"/>
            </p:cNvPicPr>
            <p:nvPr/>
          </p:nvPicPr>
          <p:blipFill>
            <a:blip r:embed="rId4">
              <a:extLst>
                <a:ext uri="{28A0092B-C50C-407E-A947-70E740481C1C}">
                  <a14:useLocalDpi xmlns:a14="http://schemas.microsoft.com/office/drawing/2010/main" val="0"/>
                </a:ext>
              </a:extLst>
            </a:blip>
            <a:srcRect l="33352" t="76690" r="47349"/>
            <a:stretch>
              <a:fillRect/>
            </a:stretch>
          </p:blipFill>
          <p:spPr>
            <a:xfrm>
              <a:off x="2750322" y="6335404"/>
              <a:ext cx="1623944" cy="705076"/>
            </a:xfrm>
            <a:prstGeom prst="rect">
              <a:avLst/>
            </a:prstGeom>
          </p:spPr>
        </p:pic>
        <p:pic>
          <p:nvPicPr>
            <p:cNvPr id="16" name="Picture 15" descr="A grassy field with water in the background&#10;&#10;AI-generated content may be incorrect.">
              <a:extLst>
                <a:ext uri="{FF2B5EF4-FFF2-40B4-BE49-F238E27FC236}">
                  <a16:creationId xmlns:a16="http://schemas.microsoft.com/office/drawing/2014/main" id="{4E9F8C9C-EAFD-AB4D-7563-582A4AD6C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07" y="5135127"/>
              <a:ext cx="2544182" cy="1431101"/>
            </a:xfrm>
            <a:prstGeom prst="roundRect">
              <a:avLst>
                <a:gd name="adj" fmla="val 0"/>
              </a:avLst>
            </a:prstGeom>
          </p:spPr>
        </p:pic>
        <p:pic>
          <p:nvPicPr>
            <p:cNvPr id="17" name="Picture 16" descr="A screenshot of a video game&#10;&#10;AI-generated content may be incorrect.">
              <a:extLst>
                <a:ext uri="{FF2B5EF4-FFF2-40B4-BE49-F238E27FC236}">
                  <a16:creationId xmlns:a16="http://schemas.microsoft.com/office/drawing/2014/main" id="{917730B7-7681-6A20-8458-273EA236AC17}"/>
                </a:ext>
              </a:extLst>
            </p:cNvPr>
            <p:cNvPicPr>
              <a:picLocks noChangeAspect="1"/>
            </p:cNvPicPr>
            <p:nvPr/>
          </p:nvPicPr>
          <p:blipFill>
            <a:blip r:embed="rId4">
              <a:extLst>
                <a:ext uri="{28A0092B-C50C-407E-A947-70E740481C1C}">
                  <a14:useLocalDpi xmlns:a14="http://schemas.microsoft.com/office/drawing/2010/main" val="0"/>
                </a:ext>
              </a:extLst>
            </a:blip>
            <a:srcRect l="53444" t="76690" r="23803"/>
            <a:stretch>
              <a:fillRect/>
            </a:stretch>
          </p:blipFill>
          <p:spPr>
            <a:xfrm>
              <a:off x="5045673" y="6362052"/>
              <a:ext cx="1914575" cy="705076"/>
            </a:xfrm>
            <a:prstGeom prst="rect">
              <a:avLst/>
            </a:prstGeom>
          </p:spPr>
        </p:pic>
      </p:grpSp>
      <p:grpSp>
        <p:nvGrpSpPr>
          <p:cNvPr id="2" name="Group 4">
            <a:extLst>
              <a:ext uri="{FF2B5EF4-FFF2-40B4-BE49-F238E27FC236}">
                <a16:creationId xmlns:a16="http://schemas.microsoft.com/office/drawing/2014/main" id="{2CDD1AC8-F55B-416D-137A-B8A9B06FFF46}"/>
              </a:ext>
            </a:extLst>
          </p:cNvPr>
          <p:cNvGrpSpPr/>
          <p:nvPr/>
        </p:nvGrpSpPr>
        <p:grpSpPr>
          <a:xfrm>
            <a:off x="0" y="-28477"/>
            <a:ext cx="12209088" cy="1292789"/>
            <a:chOff x="0" y="-142875"/>
            <a:chExt cx="4816593" cy="637250"/>
          </a:xfrm>
        </p:grpSpPr>
        <p:sp>
          <p:nvSpPr>
            <p:cNvPr id="6" name="Freeform 5">
              <a:extLst>
                <a:ext uri="{FF2B5EF4-FFF2-40B4-BE49-F238E27FC236}">
                  <a16:creationId xmlns:a16="http://schemas.microsoft.com/office/drawing/2014/main" id="{6C8A1979-8EB3-7BB6-480E-907DD7539B3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6">
              <a:extLst>
                <a:ext uri="{FF2B5EF4-FFF2-40B4-BE49-F238E27FC236}">
                  <a16:creationId xmlns:a16="http://schemas.microsoft.com/office/drawing/2014/main" id="{B9D25ECD-E50A-9CC4-E23C-C7916911EDA3}"/>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0" name="Picture 9" descr="A river with trees and rocks&#10;&#10;Description automatically generated">
            <a:extLst>
              <a:ext uri="{FF2B5EF4-FFF2-40B4-BE49-F238E27FC236}">
                <a16:creationId xmlns:a16="http://schemas.microsoft.com/office/drawing/2014/main" id="{914D945E-A0F0-1F14-7AC1-0DDC7D37C3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9" name="TextBox 9">
            <a:extLst>
              <a:ext uri="{FF2B5EF4-FFF2-40B4-BE49-F238E27FC236}">
                <a16:creationId xmlns:a16="http://schemas.microsoft.com/office/drawing/2014/main" id="{FCCC336A-5057-168B-EFC9-F6B6AA23E4FF}"/>
              </a:ext>
            </a:extLst>
          </p:cNvPr>
          <p:cNvSpPr txBox="1"/>
          <p:nvPr/>
        </p:nvSpPr>
        <p:spPr>
          <a:xfrm>
            <a:off x="212508" y="1089094"/>
            <a:ext cx="12140435"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Middle course landforms: Oxbow lake</a:t>
            </a:r>
          </a:p>
        </p:txBody>
      </p:sp>
      <p:sp>
        <p:nvSpPr>
          <p:cNvPr id="21" name="TextBox 9">
            <a:extLst>
              <a:ext uri="{FF2B5EF4-FFF2-40B4-BE49-F238E27FC236}">
                <a16:creationId xmlns:a16="http://schemas.microsoft.com/office/drawing/2014/main" id="{44AA5486-A16B-8F74-B66E-B5AA5634B29F}"/>
              </a:ext>
            </a:extLst>
          </p:cNvPr>
          <p:cNvSpPr txBox="1"/>
          <p:nvPr/>
        </p:nvSpPr>
        <p:spPr>
          <a:xfrm>
            <a:off x="210255" y="2125740"/>
            <a:ext cx="11949045" cy="2462213"/>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During high flow, the river channel breaks through the neck, and the river follows the easiest, straightest and quickest route.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previous bend is cut off from the main channel due to deposition, and this is known as an oxbow lake. </a:t>
            </a:r>
          </a:p>
          <a:p>
            <a:pPr fontAlgn="base"/>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14" name="Title 1">
            <a:extLst>
              <a:ext uri="{FF2B5EF4-FFF2-40B4-BE49-F238E27FC236}">
                <a16:creationId xmlns:a16="http://schemas.microsoft.com/office/drawing/2014/main" id="{906A754E-E18B-BE5F-0D81-6DBD15F21D7A}"/>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8" name="TextBox 7">
            <a:extLst>
              <a:ext uri="{FF2B5EF4-FFF2-40B4-BE49-F238E27FC236}">
                <a16:creationId xmlns:a16="http://schemas.microsoft.com/office/drawing/2014/main" id="{1BEB5BCE-0CCC-4953-E428-90A52C8F442A}"/>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
        <p:nvSpPr>
          <p:cNvPr id="11" name="TextBox 10">
            <a:extLst>
              <a:ext uri="{FF2B5EF4-FFF2-40B4-BE49-F238E27FC236}">
                <a16:creationId xmlns:a16="http://schemas.microsoft.com/office/drawing/2014/main" id="{4069EC95-879F-1FF2-E9B2-6204A81912FF}"/>
              </a:ext>
            </a:extLst>
          </p:cNvPr>
          <p:cNvSpPr txBox="1"/>
          <p:nvPr/>
        </p:nvSpPr>
        <p:spPr>
          <a:xfrm>
            <a:off x="1446561" y="6187731"/>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Tree>
    <p:extLst>
      <p:ext uri="{BB962C8B-B14F-4D97-AF65-F5344CB8AC3E}">
        <p14:creationId xmlns:p14="http://schemas.microsoft.com/office/powerpoint/2010/main" val="188012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BE3A-D415-F31C-E0D0-614A8B119F0B}"/>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4E0BC31C-C741-8984-AB8A-425A4F807C5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AE46B3E-ACFF-B515-68CA-6590ED192DCF}"/>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sp>
        <p:nvSpPr>
          <p:cNvPr id="3" name="TextBox 2">
            <a:extLst>
              <a:ext uri="{FF2B5EF4-FFF2-40B4-BE49-F238E27FC236}">
                <a16:creationId xmlns:a16="http://schemas.microsoft.com/office/drawing/2014/main" id="{BE5770F4-A2F7-297C-4BE1-91006800411B}"/>
              </a:ext>
            </a:extLst>
          </p:cNvPr>
          <p:cNvSpPr txBox="1"/>
          <p:nvPr/>
        </p:nvSpPr>
        <p:spPr>
          <a:xfrm>
            <a:off x="118664" y="2078995"/>
            <a:ext cx="3512656" cy="2554545"/>
          </a:xfrm>
          <a:prstGeom prst="rect">
            <a:avLst/>
          </a:prstGeom>
          <a:noFill/>
        </p:spPr>
        <p:txBody>
          <a:bodyPr wrap="square" rtlCol="0">
            <a:spAutoFit/>
          </a:bodyPr>
          <a:lstStyle/>
          <a:p>
            <a:r>
              <a:rPr lang="en-GB" sz="3200" b="1" dirty="0">
                <a:latin typeface="Montserrat Classic Bold" panose="020B0604020202020204"/>
                <a:hlinkClick r:id="rId4"/>
              </a:rPr>
              <a:t>Watch this video </a:t>
            </a:r>
            <a:r>
              <a:rPr lang="en-GB" sz="3200" b="1" dirty="0">
                <a:latin typeface="Montserrat Classic Bold" panose="020B0604020202020204"/>
              </a:rPr>
              <a:t>which recaps the landforms found in the middle course.</a:t>
            </a:r>
            <a:endParaRPr lang="en-GB" sz="3200" dirty="0">
              <a:latin typeface="Montserrat Classic Bold" panose="020B0604020202020204"/>
            </a:endParaRPr>
          </a:p>
        </p:txBody>
      </p:sp>
      <p:grpSp>
        <p:nvGrpSpPr>
          <p:cNvPr id="2" name="Group 4">
            <a:extLst>
              <a:ext uri="{FF2B5EF4-FFF2-40B4-BE49-F238E27FC236}">
                <a16:creationId xmlns:a16="http://schemas.microsoft.com/office/drawing/2014/main" id="{5E7B776A-8C2A-087F-BCC9-C7685D584053}"/>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7BB09373-2A1F-4E5D-AFC2-4DB375D460A5}"/>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6">
              <a:extLst>
                <a:ext uri="{FF2B5EF4-FFF2-40B4-BE49-F238E27FC236}">
                  <a16:creationId xmlns:a16="http://schemas.microsoft.com/office/drawing/2014/main" id="{C7D91589-2AFC-AFF9-16B8-D482A51AF20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0" name="Picture 9" descr="A river with trees and rocks&#10;&#10;Description automatically generated">
            <a:extLst>
              <a:ext uri="{FF2B5EF4-FFF2-40B4-BE49-F238E27FC236}">
                <a16:creationId xmlns:a16="http://schemas.microsoft.com/office/drawing/2014/main" id="{C32FA6CC-5125-9F80-92C1-85A4330C39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1" name="Title 1">
            <a:extLst>
              <a:ext uri="{FF2B5EF4-FFF2-40B4-BE49-F238E27FC236}">
                <a16:creationId xmlns:a16="http://schemas.microsoft.com/office/drawing/2014/main" id="{AB1BDD41-F882-20A1-FE79-79187FAD8ED8}"/>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12" name="TextBox 9">
            <a:extLst>
              <a:ext uri="{FF2B5EF4-FFF2-40B4-BE49-F238E27FC236}">
                <a16:creationId xmlns:a16="http://schemas.microsoft.com/office/drawing/2014/main" id="{61DCBC45-B6C3-EEF1-8CE7-2B1175396BB9}"/>
              </a:ext>
            </a:extLst>
          </p:cNvPr>
          <p:cNvSpPr txBox="1"/>
          <p:nvPr/>
        </p:nvSpPr>
        <p:spPr>
          <a:xfrm>
            <a:off x="212509" y="1089094"/>
            <a:ext cx="11570188"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Middle course landforms:</a:t>
            </a:r>
          </a:p>
        </p:txBody>
      </p:sp>
      <p:pic>
        <p:nvPicPr>
          <p:cNvPr id="8" name="Online Media 7" title="Landforms in the Middle Course of a River | AQA GCSE Geography | River Landscapes 5">
            <a:hlinkClick r:id="" action="ppaction://media"/>
            <a:extLst>
              <a:ext uri="{FF2B5EF4-FFF2-40B4-BE49-F238E27FC236}">
                <a16:creationId xmlns:a16="http://schemas.microsoft.com/office/drawing/2014/main" id="{01DE2186-87BF-5BF5-BD0C-B3E66AC5110B}"/>
              </a:ext>
            </a:extLst>
          </p:cNvPr>
          <p:cNvPicPr>
            <a:picLocks noRot="1" noChangeAspect="1"/>
          </p:cNvPicPr>
          <p:nvPr>
            <a:videoFile r:link="rId1"/>
          </p:nvPr>
        </p:nvPicPr>
        <p:blipFill>
          <a:blip r:embed="rId7"/>
          <a:stretch>
            <a:fillRect/>
          </a:stretch>
        </p:blipFill>
        <p:spPr>
          <a:xfrm>
            <a:off x="3948137" y="2077150"/>
            <a:ext cx="7927046" cy="4478781"/>
          </a:xfrm>
          <a:prstGeom prst="rect">
            <a:avLst/>
          </a:prstGeom>
        </p:spPr>
      </p:pic>
      <p:sp>
        <p:nvSpPr>
          <p:cNvPr id="6" name="TextBox 5">
            <a:extLst>
              <a:ext uri="{FF2B5EF4-FFF2-40B4-BE49-F238E27FC236}">
                <a16:creationId xmlns:a16="http://schemas.microsoft.com/office/drawing/2014/main" id="{BB851881-5D67-7E04-C404-45203217127B}"/>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41456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C0F9-1BB6-ED03-CFFC-4FADAE241342}"/>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5C958C44-7FE7-8B4C-EC10-B20E221F44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0AEE9EF-4C08-16F7-E36F-6E3B258E1574}"/>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pic>
        <p:nvPicPr>
          <p:cNvPr id="31" name="Picture 30" descr="A small river running through a grassy field&#10;&#10;AI-generated content may be incorrect.">
            <a:extLst>
              <a:ext uri="{FF2B5EF4-FFF2-40B4-BE49-F238E27FC236}">
                <a16:creationId xmlns:a16="http://schemas.microsoft.com/office/drawing/2014/main" id="{C79E1C49-CC6F-BB6B-D615-0D0CF1333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05" y="3104370"/>
            <a:ext cx="4758997" cy="3569248"/>
          </a:xfrm>
          <a:prstGeom prst="rect">
            <a:avLst/>
          </a:prstGeom>
        </p:spPr>
      </p:pic>
      <p:pic>
        <p:nvPicPr>
          <p:cNvPr id="27" name="Picture 26" descr="A stream running through a grassy hill&#10;&#10;AI-generated content may be incorrect.">
            <a:extLst>
              <a:ext uri="{FF2B5EF4-FFF2-40B4-BE49-F238E27FC236}">
                <a16:creationId xmlns:a16="http://schemas.microsoft.com/office/drawing/2014/main" id="{95C3D0B8-0801-EF7C-CC88-251A0BC04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057" y="3104370"/>
            <a:ext cx="4758997" cy="3569248"/>
          </a:xfrm>
          <a:prstGeom prst="rect">
            <a:avLst/>
          </a:prstGeom>
        </p:spPr>
      </p:pic>
      <p:sp>
        <p:nvSpPr>
          <p:cNvPr id="9" name="Rectangle: Rounded Corners 8">
            <a:extLst>
              <a:ext uri="{FF2B5EF4-FFF2-40B4-BE49-F238E27FC236}">
                <a16:creationId xmlns:a16="http://schemas.microsoft.com/office/drawing/2014/main" id="{0F1AE0A0-7294-3A6D-8D95-F434E7FA81A1}"/>
              </a:ext>
            </a:extLst>
          </p:cNvPr>
          <p:cNvSpPr/>
          <p:nvPr/>
        </p:nvSpPr>
        <p:spPr>
          <a:xfrm>
            <a:off x="1312356" y="3732122"/>
            <a:ext cx="2076095" cy="688254"/>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Oxbow lake</a:t>
            </a:r>
          </a:p>
        </p:txBody>
      </p:sp>
      <p:sp>
        <p:nvSpPr>
          <p:cNvPr id="10" name="Rectangle: Rounded Corners 9">
            <a:extLst>
              <a:ext uri="{FF2B5EF4-FFF2-40B4-BE49-F238E27FC236}">
                <a16:creationId xmlns:a16="http://schemas.microsoft.com/office/drawing/2014/main" id="{2D55CF5A-18DF-4C75-3A71-7D0B23C1F160}"/>
              </a:ext>
            </a:extLst>
          </p:cNvPr>
          <p:cNvSpPr/>
          <p:nvPr/>
        </p:nvSpPr>
        <p:spPr>
          <a:xfrm>
            <a:off x="6301271" y="3732123"/>
            <a:ext cx="2076095" cy="688254"/>
          </a:xfrm>
          <a:prstGeom prst="roundRect">
            <a:avLst/>
          </a:prstGeom>
          <a:solidFill>
            <a:srgbClr val="A5D9F1"/>
          </a:solidFill>
          <a:ln>
            <a:solidFill>
              <a:srgbClr val="A5D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Montserrat Classic Bold" panose="020B0604020202020204"/>
              </a:rPr>
              <a:t>Meander</a:t>
            </a:r>
          </a:p>
        </p:txBody>
      </p:sp>
      <p:grpSp>
        <p:nvGrpSpPr>
          <p:cNvPr id="2" name="Group 4">
            <a:extLst>
              <a:ext uri="{FF2B5EF4-FFF2-40B4-BE49-F238E27FC236}">
                <a16:creationId xmlns:a16="http://schemas.microsoft.com/office/drawing/2014/main" id="{5E5BC6B2-5510-3FF9-37BE-954F6ED39C3B}"/>
              </a:ext>
            </a:extLst>
          </p:cNvPr>
          <p:cNvGrpSpPr/>
          <p:nvPr/>
        </p:nvGrpSpPr>
        <p:grpSpPr>
          <a:xfrm>
            <a:off x="0" y="-28477"/>
            <a:ext cx="12209088" cy="1292789"/>
            <a:chOff x="0" y="-142875"/>
            <a:chExt cx="4816593" cy="637250"/>
          </a:xfrm>
        </p:grpSpPr>
        <p:sp>
          <p:nvSpPr>
            <p:cNvPr id="3" name="Freeform 5">
              <a:extLst>
                <a:ext uri="{FF2B5EF4-FFF2-40B4-BE49-F238E27FC236}">
                  <a16:creationId xmlns:a16="http://schemas.microsoft.com/office/drawing/2014/main" id="{E0C5C0D6-6D4C-7C88-BDA0-10702997CA8B}"/>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7" name="TextBox 6">
              <a:extLst>
                <a:ext uri="{FF2B5EF4-FFF2-40B4-BE49-F238E27FC236}">
                  <a16:creationId xmlns:a16="http://schemas.microsoft.com/office/drawing/2014/main" id="{6370BFA6-D453-9A67-81D4-F5D3DB7EAF8D}"/>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FB3D032D-E765-A3A7-CDBE-7A3A056E61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6" name="TextBox 9">
            <a:extLst>
              <a:ext uri="{FF2B5EF4-FFF2-40B4-BE49-F238E27FC236}">
                <a16:creationId xmlns:a16="http://schemas.microsoft.com/office/drawing/2014/main" id="{04C7A5D1-0F54-B20C-FB69-38C67538F8A4}"/>
              </a:ext>
            </a:extLst>
          </p:cNvPr>
          <p:cNvSpPr txBox="1"/>
          <p:nvPr/>
        </p:nvSpPr>
        <p:spPr>
          <a:xfrm>
            <a:off x="212508" y="1089094"/>
            <a:ext cx="10821763"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Middle course landforms:</a:t>
            </a:r>
          </a:p>
        </p:txBody>
      </p:sp>
      <p:sp>
        <p:nvSpPr>
          <p:cNvPr id="17" name="TextBox 9">
            <a:extLst>
              <a:ext uri="{FF2B5EF4-FFF2-40B4-BE49-F238E27FC236}">
                <a16:creationId xmlns:a16="http://schemas.microsoft.com/office/drawing/2014/main" id="{E110360A-9EE7-8CA5-8A69-A34EAA6EE28C}"/>
              </a:ext>
            </a:extLst>
          </p:cNvPr>
          <p:cNvSpPr txBox="1"/>
          <p:nvPr/>
        </p:nvSpPr>
        <p:spPr>
          <a:xfrm>
            <a:off x="210255" y="2125740"/>
            <a:ext cx="11949045" cy="1477328"/>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Can you correctly name all the landforms which can typically be found in the middle course? </a:t>
            </a:r>
          </a:p>
          <a:p>
            <a:pPr fontAlgn="base"/>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13" name="Title 1">
            <a:extLst>
              <a:ext uri="{FF2B5EF4-FFF2-40B4-BE49-F238E27FC236}">
                <a16:creationId xmlns:a16="http://schemas.microsoft.com/office/drawing/2014/main" id="{E0E7EFF4-A7E7-A045-355E-0E30C6D36F62}"/>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6" name="TextBox 5">
            <a:extLst>
              <a:ext uri="{FF2B5EF4-FFF2-40B4-BE49-F238E27FC236}">
                <a16:creationId xmlns:a16="http://schemas.microsoft.com/office/drawing/2014/main" id="{6DA3DF26-F456-533B-E515-26710D889553}"/>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121183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7164-212D-8ADE-78C3-0CF0AEA93AA5}"/>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ED92B785-C42E-28C1-5BDF-8B46909506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7BF8388-D562-C613-B3D2-6BC6C381FF26}"/>
              </a:ext>
            </a:extLst>
          </p:cNvPr>
          <p:cNvSpPr txBox="1">
            <a:spLocks/>
          </p:cNvSpPr>
          <p:nvPr/>
        </p:nvSpPr>
        <p:spPr>
          <a:xfrm>
            <a:off x="0" y="431010"/>
            <a:ext cx="12192000" cy="9794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Montserrat Classic Bold" panose="020B0604020202020204" charset="0"/>
            </a:endParaRPr>
          </a:p>
        </p:txBody>
      </p:sp>
      <p:grpSp>
        <p:nvGrpSpPr>
          <p:cNvPr id="2" name="Group 4">
            <a:extLst>
              <a:ext uri="{FF2B5EF4-FFF2-40B4-BE49-F238E27FC236}">
                <a16:creationId xmlns:a16="http://schemas.microsoft.com/office/drawing/2014/main" id="{881BC344-DC00-9CB1-EEDF-0FF3A2A0A2EF}"/>
              </a:ext>
            </a:extLst>
          </p:cNvPr>
          <p:cNvGrpSpPr/>
          <p:nvPr/>
        </p:nvGrpSpPr>
        <p:grpSpPr>
          <a:xfrm>
            <a:off x="0" y="-28477"/>
            <a:ext cx="12209088" cy="1292789"/>
            <a:chOff x="0" y="-142875"/>
            <a:chExt cx="4816593" cy="637250"/>
          </a:xfrm>
        </p:grpSpPr>
        <p:sp>
          <p:nvSpPr>
            <p:cNvPr id="3" name="Freeform 5">
              <a:extLst>
                <a:ext uri="{FF2B5EF4-FFF2-40B4-BE49-F238E27FC236}">
                  <a16:creationId xmlns:a16="http://schemas.microsoft.com/office/drawing/2014/main" id="{9E1A8098-A9B9-8905-3367-48D2673AD23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0" name="TextBox 6">
              <a:extLst>
                <a:ext uri="{FF2B5EF4-FFF2-40B4-BE49-F238E27FC236}">
                  <a16:creationId xmlns:a16="http://schemas.microsoft.com/office/drawing/2014/main" id="{23183306-F436-5BCB-07D7-46D288B3BBFD}"/>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11" name="Picture 10" descr="A river with trees and rocks&#10;&#10;Description automatically generated">
            <a:extLst>
              <a:ext uri="{FF2B5EF4-FFF2-40B4-BE49-F238E27FC236}">
                <a16:creationId xmlns:a16="http://schemas.microsoft.com/office/drawing/2014/main" id="{DE7C4A06-4CD8-0525-2ADB-25CE6EA366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6" name="TextBox 9">
            <a:extLst>
              <a:ext uri="{FF2B5EF4-FFF2-40B4-BE49-F238E27FC236}">
                <a16:creationId xmlns:a16="http://schemas.microsoft.com/office/drawing/2014/main" id="{7C5F46D0-EE74-2055-9379-EDC24B95653C}"/>
              </a:ext>
            </a:extLst>
          </p:cNvPr>
          <p:cNvSpPr txBox="1"/>
          <p:nvPr/>
        </p:nvSpPr>
        <p:spPr>
          <a:xfrm>
            <a:off x="212509" y="1089094"/>
            <a:ext cx="9287716" cy="993477"/>
          </a:xfrm>
          <a:prstGeom prst="rect">
            <a:avLst/>
          </a:prstGeom>
        </p:spPr>
        <p:txBody>
          <a:bodyPr wrap="square" lIns="0" tIns="0" rIns="0" bIns="0" rtlCol="0" anchor="t">
            <a:spAutoFit/>
          </a:bodyPr>
          <a:lstStyle/>
          <a:p>
            <a:pPr>
              <a:lnSpc>
                <a:spcPct val="150000"/>
              </a:lnSpc>
              <a:spcBef>
                <a:spcPct val="0"/>
              </a:spcBef>
            </a:pPr>
            <a:r>
              <a:rPr lang="en-US" sz="4800" b="1" dirty="0">
                <a:solidFill>
                  <a:srgbClr val="000000"/>
                </a:solidFill>
                <a:latin typeface="Montserrat Classic Bold"/>
                <a:ea typeface="Montserrat Classic Bold"/>
                <a:cs typeface="Montserrat Classic Bold"/>
                <a:sym typeface="Montserrat Classic Bold"/>
              </a:rPr>
              <a:t>Lower course landforms:</a:t>
            </a:r>
          </a:p>
        </p:txBody>
      </p:sp>
      <p:sp>
        <p:nvSpPr>
          <p:cNvPr id="14" name="TextBox 13">
            <a:extLst>
              <a:ext uri="{FF2B5EF4-FFF2-40B4-BE49-F238E27FC236}">
                <a16:creationId xmlns:a16="http://schemas.microsoft.com/office/drawing/2014/main" id="{A935FF04-FF0D-4B26-77F0-2BCB5069D3E3}"/>
              </a:ext>
            </a:extLst>
          </p:cNvPr>
          <p:cNvSpPr txBox="1"/>
          <p:nvPr/>
        </p:nvSpPr>
        <p:spPr>
          <a:xfrm>
            <a:off x="118662" y="2078994"/>
            <a:ext cx="12073337" cy="5016758"/>
          </a:xfrm>
          <a:prstGeom prst="rect">
            <a:avLst/>
          </a:prstGeom>
          <a:noFill/>
        </p:spPr>
        <p:txBody>
          <a:bodyPr wrap="square" rtlCol="0">
            <a:spAutoFit/>
          </a:bodyPr>
          <a:lstStyle/>
          <a:p>
            <a:pPr fontAlgn="base"/>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Remember:</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Landforms are created along the course of a river due to erosion and deposition. </a:t>
            </a:r>
          </a:p>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Erosion can be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lateral</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or </a:t>
            </a:r>
            <a:r>
              <a:rPr lang="en-GB" sz="3200" b="1" i="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vertical</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and both can happen at the same time, however one is usually more dominant at certain points.</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Vertical erosion creates V-shaped valleys as it deepens the channel. It is dominant in the upper course.</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Lateral erosion widens the valley and channel and is more dominant in the middle and lower course.</a:t>
            </a:r>
          </a:p>
          <a:p>
            <a:endParaRPr lang="en-GB" sz="3200" dirty="0">
              <a:latin typeface="Montserrat Classic Bold" panose="020B0604020202020204"/>
            </a:endParaRPr>
          </a:p>
        </p:txBody>
      </p:sp>
      <p:sp>
        <p:nvSpPr>
          <p:cNvPr id="8" name="Title 1">
            <a:extLst>
              <a:ext uri="{FF2B5EF4-FFF2-40B4-BE49-F238E27FC236}">
                <a16:creationId xmlns:a16="http://schemas.microsoft.com/office/drawing/2014/main" id="{8238BA5B-AD38-C6D7-25E8-5808F3B22AC3}"/>
              </a:ext>
            </a:extLst>
          </p:cNvPr>
          <p:cNvSpPr>
            <a:spLocks noGrp="1"/>
          </p:cNvSpPr>
          <p:nvPr>
            <p:ph type="ctrTitle"/>
          </p:nvPr>
        </p:nvSpPr>
        <p:spPr>
          <a:xfrm>
            <a:off x="-80471" y="531767"/>
            <a:ext cx="12352943" cy="655438"/>
          </a:xfrm>
        </p:spPr>
        <p:txBody>
          <a:bodyPr>
            <a:noAutofit/>
          </a:bodyPr>
          <a:lstStyle/>
          <a:p>
            <a:r>
              <a:rPr lang="en-GB" sz="5400" b="1" dirty="0">
                <a:solidFill>
                  <a:schemeClr val="bg1"/>
                </a:solidFill>
                <a:latin typeface="Montserrat Classic Bold" panose="020B0604020202020204" charset="0"/>
              </a:rPr>
              <a:t>Upper, Middle &amp; Lower Course Part 2</a:t>
            </a:r>
            <a:endParaRPr lang="en-GB" sz="5400" b="1" dirty="0">
              <a:solidFill>
                <a:schemeClr val="bg1"/>
              </a:solidFill>
              <a:latin typeface="Montserrat Classic Bold"/>
            </a:endParaRPr>
          </a:p>
        </p:txBody>
      </p:sp>
      <p:sp>
        <p:nvSpPr>
          <p:cNvPr id="6" name="TextBox 5">
            <a:extLst>
              <a:ext uri="{FF2B5EF4-FFF2-40B4-BE49-F238E27FC236}">
                <a16:creationId xmlns:a16="http://schemas.microsoft.com/office/drawing/2014/main" id="{6CAA5327-B017-FFBF-15FF-EAB6BB86BB18}"/>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C69</a:t>
            </a:r>
          </a:p>
        </p:txBody>
      </p:sp>
    </p:spTree>
    <p:extLst>
      <p:ext uri="{BB962C8B-B14F-4D97-AF65-F5344CB8AC3E}">
        <p14:creationId xmlns:p14="http://schemas.microsoft.com/office/powerpoint/2010/main" val="1625919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9b8aaf-fb93-4003-ad70-8b3202c03298" xsi:nil="true"/>
    <lcf76f155ced4ddcb4097134ff3c332f xmlns="460f3ec4-cbfd-415b-8990-83a34b195c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E6CC2-55BD-4718-A27E-A48B1A2E6171}">
  <ds:schemaRefs>
    <ds:schemaRef ds:uri="http://www.w3.org/XML/1998/namespace"/>
    <ds:schemaRef ds:uri="460f3ec4-cbfd-415b-8990-83a34b195ccb"/>
    <ds:schemaRef ds:uri="109b8aaf-fb93-4003-ad70-8b3202c03298"/>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4BD197E-3266-462F-8874-2B326DB6F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9261B-88BD-45B5-AAFE-0BD5533C14CE}">
  <ds:schemaRefs>
    <ds:schemaRef ds:uri="http://schemas.microsoft.com/sharepoint/v3/contenttype/forms"/>
  </ds:schemaRefs>
</ds:datastoreItem>
</file>

<file path=docMetadata/LabelInfo.xml><?xml version="1.0" encoding="utf-8"?>
<clbl:labelList xmlns:clbl="http://schemas.microsoft.com/office/2020/mipLabelMetadata">
  <clbl:label id="{5f41c886-37b7-4ea2-a3a5-a3924b272d86}" enabled="0" method="" siteId="{5f41c886-37b7-4ea2-a3a5-a3924b272d86}" removed="1"/>
</clbl:labelList>
</file>

<file path=docProps/app.xml><?xml version="1.0" encoding="utf-8"?>
<Properties xmlns="http://schemas.openxmlformats.org/officeDocument/2006/extended-properties" xmlns:vt="http://schemas.openxmlformats.org/officeDocument/2006/docPropsVTypes">
  <TotalTime>2709</TotalTime>
  <Words>1164</Words>
  <Application>Microsoft Office PowerPoint</Application>
  <PresentationFormat>Widescreen</PresentationFormat>
  <Paragraphs>128</Paragraphs>
  <Slides>18</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Montserrat Classic Bold</vt:lpstr>
      <vt:lpstr>Office Theme</vt:lpstr>
      <vt:lpstr>River Landscapes: Upper, Middle and Lower Course Part 2</vt:lpstr>
      <vt:lpstr>Upper, Middle &amp; Lower Course Part 2</vt:lpstr>
      <vt:lpstr>Upper, Middle &amp; Lower Course Part 2</vt:lpstr>
      <vt:lpstr>Upper, Middle &amp; Lower Course Part 2</vt:lpstr>
      <vt:lpstr>PowerPoint Presentation</vt:lpstr>
      <vt:lpstr>Upper, Middle &amp; Lower Course Part 2</vt:lpstr>
      <vt:lpstr>Upper, Middle &amp; Lower Course Part 2</vt:lpstr>
      <vt:lpstr>Upper, Middle &amp; Lower Course Part 2</vt:lpstr>
      <vt:lpstr>Upper, Middle &amp; Lower Course Part 2</vt:lpstr>
      <vt:lpstr>Upper, Middle &amp; Lower Course Part 2</vt:lpstr>
      <vt:lpstr>Upper, Middle &amp; Lower Course Part 2</vt:lpstr>
      <vt:lpstr>Upper, Middle &amp; Lower Course Part 2</vt:lpstr>
      <vt:lpstr>PowerPoint Presentation</vt:lpstr>
      <vt:lpstr>PowerPoint Presentation</vt:lpstr>
      <vt:lpstr>Upper, Middle &amp; Lower Course Part 2</vt:lpstr>
      <vt:lpstr>Upper, Middle &amp; Lower Course Part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Gaskell</dc:creator>
  <cp:lastModifiedBy>Lydia Gaskell</cp:lastModifiedBy>
  <cp:revision>8</cp:revision>
  <dcterms:created xsi:type="dcterms:W3CDTF">2024-09-10T09:26:08Z</dcterms:created>
  <dcterms:modified xsi:type="dcterms:W3CDTF">2026-03-24T13:58:38Z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0x010100C1578B761A605E4CBEF87E3F0A1E57E6</vt:lpwstr>
  </property>
  <property fmtid="{D5CDD505-2E9C-101B-9397-08002B2CF9AE}" pid="3" name="MediaServiceImageTags">
    <vt:lpwstr/>
  </property>
</Properties>
</file>