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0" r:id="rId5"/>
    <p:sldId id="323" r:id="rId6"/>
    <p:sldId id="341" r:id="rId7"/>
    <p:sldId id="343" r:id="rId8"/>
    <p:sldId id="348" r:id="rId9"/>
    <p:sldId id="349" r:id="rId10"/>
    <p:sldId id="350" r:id="rId11"/>
    <p:sldId id="351" r:id="rId12"/>
    <p:sldId id="342" r:id="rId13"/>
    <p:sldId id="352" r:id="rId14"/>
    <p:sldId id="328" r:id="rId15"/>
    <p:sldId id="331" r:id="rId16"/>
    <p:sldId id="332" r:id="rId17"/>
    <p:sldId id="333" r:id="rId18"/>
    <p:sldId id="33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D893D-6A9B-CF3D-15FE-D91AFB03F9DD}" name="Lucy Crawford" initials="LC" userId="S::lucy.crawford@365newground.org.uk::eecd62c4-c165-48da-83da-ad08d6d0a9bb" providerId="AD"/>
  <p188:author id="{1C4C455D-DBD6-43D3-48B0-B13EF43A9323}" name="Christina Worsley" initials="CW" userId="S::christina.worsley@365newground.org.uk::ade186ab-203e-4ed2-a2a0-86b2dc44da96" providerId="AD"/>
  <p188:author id="{81CA857C-8BB7-30CF-9990-341D361ECA4C}" name="Andy Ainsworth" initials="AA" userId="S::andy.ainsworth@365newground.org.uk::5c457bb5-2e21-454a-962d-67d680d4cfa9" providerId="AD"/>
  <p188:author id="{1A78498D-3B96-6DAD-EED3-EE8FCA44F843}" name="Ffion Powell" initials="FP" userId="S::ffion.powell@365newground.org.uk::272176fe-f4bb-4480-a809-415fd5f4374c" providerId="AD"/>
  <p188:author id="{42D818E4-2D04-6A1D-7A9F-1554E916F668}" name="Lydia Gaskell" initials="LG" userId="S::lydia.gaskell@365newground.org.uk::4aaa4af6-d7a1-40ac-83e0-71dfe1c003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00"/>
    <a:srgbClr val="92D050"/>
    <a:srgbClr val="996633"/>
    <a:srgbClr val="A5D9F1"/>
    <a:srgbClr val="403E81"/>
    <a:srgbClr val="2F9EC3"/>
    <a:srgbClr val="A27B00"/>
    <a:srgbClr val="395B9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0T15:37:09.7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6923 138 24575,'-13'-2'0,"-352"-22"0,-5 25 0,284 0 0,-1346 89-520,-725 171 416,1986-242 104,-719 101 0,684-82 0,3 10 0,-253 93 0,259-55 97,157-65-25,0 2-1,-67 52 1,88-59-41,1 0-1,1 1 1,0 1 0,1 1-1,1 0 1,-21 36 0,28-39-22,0 0-1,1 0 1,1 0 0,1 1 0,0 0 0,1 0 0,1 0 0,0 1 0,2-1-1,0 24 1,2-23-9,0 0 0,2-1 0,0 0 0,1 1 0,0-1 0,2-1 0,0 1 0,1-1 0,9 17 0,-3-11 0,1-1 0,0-1 0,2-1 0,0 0 0,34 30 0,-8-15 0,1-3 0,1-2 0,1-1 0,2-3 0,72 29 0,-17-16 0,1-4 0,1-5 0,156 22 0,331 2 0,110-41-222,3-22-125,-340 3 276,833-1 72,341-6-1,-4-69-1,-635-44 1,-659 75 0,391-140 0,-512 146 1,191-103-1,-261 120 0,0-2 0,-2-1 0,-2-3 0,-1-2 0,-1-2 0,42-50 0,-69 69 0,0 0 0,-2-2 0,0 0 0,-1 0 0,-2-1 0,17-44 0,-24 52 0,0 0 0,0 0 0,-2-1 0,0 1 0,0 0 0,-2-1 0,0 1 0,0-1 0,-2 1 0,0-1 0,0 1 0,-9-23 0,4 19 24,-1 1 1,-1 0-1,0 1 1,-2 0 0,0 1-1,0 0 1,-2 1-1,0 0 1,-1 1 0,0 0-1,-1 1 1,-21-14-1,-9-3 56,0 3 0,-2 1 0,-71-27 0,-16 2-348,-216-51 0,-152 2-268,-900-36-526,-2 120-1,1162 19 1859,228-3-1628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0T15:37:15.6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4515 960 24575,'-15'4'0,"-89"33"0,2 3 0,3 4 0,-120 70 0,-261 190 0,263-152 0,6 7 0,10 8 0,8 8 0,-327 387 0,38 107-287,61 30-1,-69 226 288,63 21 0,243-450 0,56 10 0,119-447 0,-4 90 0,13-131 0,1 1 0,0-1 0,3 1 0,-1-1 0,2 0 0,0 0 0,2 0 0,0 0 0,11 16 0,-14-26 7,2 0-1,-1-1 1,2 0-1,-1 0 1,1 0-1,0-1 0,0 0 1,1 0-1,0 0 1,1-1-1,-1 0 0,0 0 1,13 4-1,-7-4 16,0-1 0,1 0 0,-1-1 0,1-1 0,-1 0 0,0 0 0,1-1 0,21-1 0,7-4 26,1-1 0,-2-1 0,1-2-1,-1-2 1,56-20 0,14-10-139,-1-4-1,199-109 0,178-154-418,-134 50 151,-14-13 1,345-352-1,-282 202-61,348-480 0,-372 384 420,561-1050 0,-653 939-465,-217 441 233,61-275 0,-115 387 408,-4-2 1,-5 1-1,-2-1 0,-11-100 0,1 139-30,-2 1 0,-2 0-1,-2 0 1,-22-48 0,21 59-62,-2 1 0,0 1 0,-2 0 0,-1 1 0,0 0 0,-43-37 0,43 45-37,0 0 0,-1 2 0,-1-1-1,0 2 1,-1 1 0,0 0 0,-1 0 0,0 2 0,-25-7 0,18 8 19,-1 1 0,0 1 1,0 1-1,0 2 1,1 0-1,-49 3 1,19 4 4,0 3 0,0 1 0,1 3 1,0 2-1,2 2 0,-97 40 0,11 6-233,5 6 0,-217 140 0,-212 210-325,334-225 487,-347 377 0,561-551-73,10-12-153,0 1 0,1-1 0,1 1 0,-6 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0T15:37:20.7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4327 405 24575,'-14'-1'0,"0"0"0,-24-6 0,-1 0 0,-1221-129 0,563 108-314,468 34 157,-239 38-1,-88 66 158,437-77 0,1 6 0,-174 84 0,230-92 0,2 3 0,-70 52 0,106-68 0,1 2 0,0 0 0,2 1 0,0 1 0,1 1 0,2 1 0,-25 41 0,37-54-3,0 0 1,2 0-1,-1 0 0,1 1 0,1 0 0,0 0 0,1 0 0,-2 24 0,4-26 14,0 0 0,1 0 0,0 0 0,1-1 0,0 1 0,1 0 0,0-1-1,0 0 1,1 1 0,0-1 0,8 12 0,-1-5 32,1 0-1,0-1 1,1-1-1,0 0 1,1-1 0,1-1-1,31 22 1,-6-10 18,2-1 0,51 19 0,10-2-47,2-5-1,118 23 0,226 23-214,1407 129-603,-755-162 804,-866-53 0,0-9 0,386-76 0,-365 25 0,-203 48 0,-1-3 0,82-43 0,-117 54-5,0-2 1,0 0-1,-1-1 1,0-1-1,-1-1 1,0 0-1,-1 0 1,19-28-1,-25 30 20,-1 0-1,0 0 0,-1-1 1,-1 0-1,0 0 1,0 0-1,-1-1 0,-1 1 1,-1-1-1,0 0 0,0 0 1,-1 0-1,-2-16 1,-1 5 28,-2 0 1,-1 0-1,-1 0 1,-1 0-1,-1 1 1,-2 0 0,0 1-1,-1 0 1,-1 1-1,-2 0 1,-16-21 0,-8-6 26,-2 1 0,-3 3 1,-66-57-1,35 42-63,-2 4-1,-3 3 0,-117-59 1,48 41-71,-176-58 0,142 70-74,-3 8-1,-2 9 0,-212-21 1,131 39 160,-434 16 0,660 9-90,25-2-230,-1 2-1,0 0 0,-35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4:00:36.4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24575,'2'1'0,"0"0"0,0 0 0,0 0 0,0 0 0,0 1 0,-1-1 0,1 0 0,0 1 0,1 2 0,1 0 0,13 11 0,-2 2 0,0 0 0,-1 0 0,0 1 0,-2 1 0,17 33 0,48 130 0,-46-102 0,230 543-1365,-229-549-5461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4:00:36.4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1110 1 24575,'-125'28'0,"-128"39"0,185-41 0,2 2 0,2 4 0,-113 73 0,-156 154 0,310-238-1365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4:01:22.6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24575,'2'1'0,"0"0"0,0 0 0,0 0 0,0 0 0,0 1 0,-1-1 0,1 0 0,0 1 0,1 2 0,1 0 0,13 11 0,-2 2 0,0 0 0,-1 0 0,0 1 0,-2 1 0,17 33 0,48 130 0,-46-102 0,230 543-1365,-229-549-5461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4:01:22.6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1110 1 24575,'-125'28'0,"-128"39"0,185-41 0,2 2 0,2 4 0,-113 73 0,-156 154 0,310-238-1365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2-27T14:01:45.5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4651 3796 24575,'-7'-19'0,"-183"-421"36,-40 15-217,79 169 61,-12 6-1,-11 8 0,-12 7 0,-10 7 1,-314-279-1,296 322-475,-357-236 0,413 322 534,-5 6 1,-4 6-1,-234-86 0,310 140-84,0 4 0,-159-28 0,214 50 145,0 2 0,-1 2-1,0 2 1,0 1 0,0 1-1,0 2 1,1 2 0,-1 1 0,-69 20-1,88-19 46,-1 0 0,2 2 0,0 0 1,0 0-1,1 1 0,0 1 0,2 1 0,-2 0 0,2 1 0,1 1 0,0-1 0,1 2 0,0-1 0,1 2 0,2 0 0,-1-1 0,1 2 0,2 0 0,-1 1 0,3-1 1,-1 1-1,-5 29 0,6-8 118,0 0 1,3 0-1,2 1 1,2-1-1,1 1 1,13 57-1,7-9-207,59 153 0,-5-62-207,188 309 0,164 143-1507,173 158 464,23-10-19,-284-356 1054,130 164-47,730 895-996,-820-1047 1154,-277-326 761,213 170 0,-273-246-210,1-1 0,2-2 1,92 43-1,-121-64-216,1-2-1,-1-1 1,1 0 0,0 0 0,1-2 0,-1-1 0,1 0 0,-1-1 0,2-1-1,-1-1 1,-1-1 0,1 0 0,0-1 0,21-6 0,-27 4-107,-1-1-1,0 0 1,0-1 0,0 0 0,0-1 0,-1-1 0,0 1-1,-1-2 1,1 1 0,-2-2 0,0 1 0,-1-1-1,1-2 1,-2 2 0,1-1 0,-1-1 0,9-17 0,-4-1-9,0 0 1,-3 1-1,0-2 1,-2 0 0,-1 0-1,4-50 1,-6-3-66,-4 0 1,-5 1 0,-2-1 0,-20-88-1,-109-330-1205,8 149 1066,-187-356 1,-260-298 154,152 411-1141,239 361-4478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84989-17ED-4228-A639-AFE3B2066236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8B44A-3CAE-44B4-A57E-E38051F3C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77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8B44A-3CAE-44B4-A57E-E38051F3CF4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18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F5A5-4B69-A8E6-6FF5-9FAE54908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DBBAD-32EF-355F-4C6F-31FEFCCF9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4324-7D92-0584-C8BB-D658F708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1A60D-BD21-642C-F4AB-CF3B4925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CD97A-12D0-4B3D-8FDA-FEFB9D28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9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F184-B68E-8765-AC2C-023EDE2E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EC8E4-F387-4CDC-52D7-44CEA217F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BB1CC-AA18-F990-BA97-71E8F203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9522D-BB66-34D1-6910-79FBD70A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7DE0-8797-976D-234B-FAD42BB3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6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755D2-6486-8B07-89D4-952BBB727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53964-3840-4DFC-B7DE-4771F5534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47A1-58A6-C2D2-E41B-02A4FA42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5CE95-0C7C-F0D0-2A13-E3B809A5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8574-05F9-92AC-B253-635A54C9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1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4760-649B-D7CA-AED5-45BB89CC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9F451-149F-4E69-1935-2B232BB8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CD722-F502-670C-D6A4-49409889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91E4F-B9E8-EF99-D6CF-06A19F00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0356C-E5CF-D6ED-7131-395719C5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5F6F-14C7-2A42-526D-FC11DD999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22FBB-2F16-3FB5-CAE8-D4A22E09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536C4-B9C9-BBE4-13EC-17FB335D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B75C8-DDED-BCB0-2D27-57D7DBCE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9EA3A-0068-9097-8A26-144CC052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99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6867-29C5-7D49-3561-869ECCCE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DE95-D9C4-2DB2-A416-4FEBDF9A8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C1448-7550-2B6A-5ACF-455A2BDD9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0888-4718-5C5D-D3F2-922F61C52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A97F1-E31D-2258-A591-53DB0DF3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2B5BE-B0EF-3CAA-50D1-587B2EAF4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3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AB541-3525-B76F-EBD0-83BA6913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FCDEF-3226-9329-3315-8189F5BF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DC616-92F8-4499-49C8-C0C49AC57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B3D07-25EC-0A66-0E1E-05C2A2122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305B56-C78C-D9CB-5440-3A32CA536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0AD08-6444-AF0C-67B8-A0770AD4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0DCC7-4EDB-9707-3E3D-30145732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668C1-1CF6-4171-A106-53020661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4628-5DC1-847A-E901-25E16255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14A62-4AA5-DF9E-8996-E763D9A57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D91F9-D858-E25D-BBE1-BDC39AF2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EF356-DB93-8783-86DD-98A75942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68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395232-0651-6410-89B1-34565208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F044E-12AE-51D9-37A4-12904D0CB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FC044-DB71-6933-10EE-D72A26A9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3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F024-65D6-A8C0-61B9-7C75E8A6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E682-A59F-A22D-647F-B264B158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B312F-689C-C2A3-0EA1-20B6A360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31683-779B-2B8C-DDBD-E811D92A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12FC7-CB60-2E76-7ED3-CAE3C40E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79D19-576D-94C9-210A-3418E9FA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6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A177-190B-0081-6A96-08167C75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76D24-C21C-B082-5656-91B0C0C17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C197E-5159-2F44-0E98-51740AEED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C03A8-B323-D021-BA37-8BCCACC4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F672A-58C7-1D8C-88FD-CF18C594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48485-4F8B-9DAF-294B-C5EC37D1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2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23843-D22F-DE10-4AA2-2D5B85F4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93A09-85C4-F9A3-E2F0-930F16EA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FFBA8-B451-0F6C-5378-11A081A1E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5DBF2-4CEA-4A23-8A1C-F404C2E414E8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60421-101F-5870-B115-A7687870F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64FED-013D-736C-35EE-3AE3D6F63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1B0744-80AB-464C-B2E3-F1F712458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86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youtube.com/watch?v=XYPpuCrTR2M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XYPpuCrTR2M?feature=oembed" TargetMode="Externa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floodhub.co.uk/learning/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thefloodhubpeopl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customXml" Target="../ink/ink7.xml"/><Relationship Id="rId5" Type="http://schemas.microsoft.com/office/2007/relationships/hdphoto" Target="../media/hdphoto1.wdp"/><Relationship Id="rId10" Type="http://schemas.openxmlformats.org/officeDocument/2006/relationships/customXml" Target="../ink/ink6.xml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F38340A5-BD97-4170-45AA-15FFCF7DF7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EC968118-F9FA-43CD-742A-1272729DC948}"/>
              </a:ext>
            </a:extLst>
          </p:cNvPr>
          <p:cNvGrpSpPr/>
          <p:nvPr/>
        </p:nvGrpSpPr>
        <p:grpSpPr>
          <a:xfrm>
            <a:off x="0" y="774438"/>
            <a:ext cx="12209088" cy="1241494"/>
            <a:chOff x="0" y="0"/>
            <a:chExt cx="4816593" cy="4943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3051E07-63FC-0796-57EB-C30DA731967D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A800C65C-E2B5-40E1-0503-5F18D700EA9A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FA2778C8-11EC-52D9-5521-0B5913DB3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75" y="823480"/>
            <a:ext cx="12183611" cy="1014741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River Landscapes: Hydrographs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1C3D4F-520D-6BB6-C2A5-D24A28711AF5}"/>
              </a:ext>
            </a:extLst>
          </p:cNvPr>
          <p:cNvSpPr txBox="1"/>
          <p:nvPr/>
        </p:nvSpPr>
        <p:spPr>
          <a:xfrm>
            <a:off x="255563" y="2995409"/>
            <a:ext cx="6644548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 understand what a hydrograph is and how they are used </a:t>
            </a: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To be able to interpret a flood hydrograph and understand the components </a:t>
            </a:r>
            <a:endParaRPr lang="en-US" sz="48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>
              <a:spcBef>
                <a:spcPct val="0"/>
              </a:spcBef>
            </a:pPr>
            <a:endParaRPr lang="en-GB" sz="32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  <a:p>
            <a:pPr marL="685800" indent="-6858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E0513-7863-209D-62C7-E97DACF82ED6}"/>
              </a:ext>
            </a:extLst>
          </p:cNvPr>
          <p:cNvSpPr txBox="1"/>
          <p:nvPr/>
        </p:nvSpPr>
        <p:spPr>
          <a:xfrm>
            <a:off x="255563" y="1971262"/>
            <a:ext cx="6057281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Learning objectives: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30EB7A-C900-3F1B-B417-70900257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91" y="2143096"/>
            <a:ext cx="4984913" cy="3760689"/>
          </a:xfrm>
          <a:prstGeom prst="rect">
            <a:avLst/>
          </a:prstGeom>
        </p:spPr>
      </p:pic>
      <p:pic>
        <p:nvPicPr>
          <p:cNvPr id="3" name="Picture 2" descr="A river with trees and rocks&#10;&#10;Description automatically generated">
            <a:extLst>
              <a:ext uri="{FF2B5EF4-FFF2-40B4-BE49-F238E27FC236}">
                <a16:creationId xmlns:a16="http://schemas.microsoft.com/office/drawing/2014/main" id="{80ABF7DE-A7CB-0B8A-364C-B5A675EBC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380" y="415645"/>
            <a:ext cx="3125971" cy="1782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DB8A83-C4D8-690E-A58F-66C7BDA4B0B0}"/>
              </a:ext>
            </a:extLst>
          </p:cNvPr>
          <p:cNvSpPr txBox="1"/>
          <p:nvPr/>
        </p:nvSpPr>
        <p:spPr>
          <a:xfrm>
            <a:off x="10064238" y="5772616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00BA6-447F-9AB7-6A82-96D3AB718DE0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229013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F1E10-B5E0-CED6-A007-BF65EC6D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D373F665-6CA4-C8AA-BABB-C865A4E14C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B8A5F8AB-5FF0-183D-2CC7-DEE60E8776AD}"/>
              </a:ext>
            </a:extLst>
          </p:cNvPr>
          <p:cNvSpPr txBox="1"/>
          <p:nvPr/>
        </p:nvSpPr>
        <p:spPr>
          <a:xfrm>
            <a:off x="185805" y="1437255"/>
            <a:ext cx="11541738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99DBCB7-98E1-3A7D-DEC5-9838326A9698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687DDA3-7E41-C4CC-E549-04E5C439CB2A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04FECFFE-D49D-D187-AA9E-02E7D10CF290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1" name="Picture 10" descr="A river with trees and rocks&#10;&#10;Description automatically generated">
            <a:extLst>
              <a:ext uri="{FF2B5EF4-FFF2-40B4-BE49-F238E27FC236}">
                <a16:creationId xmlns:a16="http://schemas.microsoft.com/office/drawing/2014/main" id="{4FB99244-13CD-3E0A-CDAB-0FE2328A0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D296041-0325-AA4B-C9BD-1B312066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D49F514-7D07-17B2-2F56-BB1EB7B0D88D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Interpret a hydrograph:</a:t>
            </a:r>
          </a:p>
        </p:txBody>
      </p:sp>
      <p:pic>
        <p:nvPicPr>
          <p:cNvPr id="4" name="Online Media 3" title="Flood Hydrographs &amp; Storm Hydrographs Explained | GCSE &amp; A-Level Geography | HRB Education">
            <a:hlinkClick r:id="" action="ppaction://media"/>
            <a:extLst>
              <a:ext uri="{FF2B5EF4-FFF2-40B4-BE49-F238E27FC236}">
                <a16:creationId xmlns:a16="http://schemas.microsoft.com/office/drawing/2014/main" id="{F53F4E9B-808D-E5D7-9B86-11F308BACB8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11350" y="2107557"/>
            <a:ext cx="7713127" cy="43579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01B24-14AE-E29B-5F8C-E45D64255BDF}"/>
              </a:ext>
            </a:extLst>
          </p:cNvPr>
          <p:cNvSpPr txBox="1"/>
          <p:nvPr/>
        </p:nvSpPr>
        <p:spPr>
          <a:xfrm>
            <a:off x="118663" y="2073169"/>
            <a:ext cx="41068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Montserrat Classic Bold" panose="020B0604020202020204"/>
                <a:hlinkClick r:id="rId7"/>
              </a:rPr>
              <a:t>Watch this video </a:t>
            </a:r>
            <a:r>
              <a:rPr lang="en-GB" sz="3200" b="1" dirty="0">
                <a:latin typeface="Montserrat Classic Bold" panose="020B0604020202020204"/>
              </a:rPr>
              <a:t>which explains the features of a hydrograph, what they display and what we can interpret from them.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02851-E28E-DADE-0071-884424B2562E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8916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DD927-9FB0-20DE-FC17-F434C115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30E80520-21B9-0FD9-4403-A93F49D17C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5191B1-B727-3569-9E41-A76D1857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98" y="3460215"/>
            <a:ext cx="4188843" cy="32087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B8316-527A-EFEA-3DFA-AD128B55E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99" y="3491860"/>
            <a:ext cx="4092811" cy="3177131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CA811E9E-A71F-6F4F-531D-7C939AF1BD5F}"/>
              </a:ext>
            </a:extLst>
          </p:cNvPr>
          <p:cNvSpPr txBox="1"/>
          <p:nvPr/>
        </p:nvSpPr>
        <p:spPr>
          <a:xfrm>
            <a:off x="185805" y="1437255"/>
            <a:ext cx="11541738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5221687-4CE2-6339-42D9-320A272D39AE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58410F2-7162-4A28-2F95-00119FF96B0B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F9AB6C4B-92C6-6132-0EA8-82D61EDF51E9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1" name="Picture 10" descr="A river with trees and rocks&#10;&#10;Description automatically generated">
            <a:extLst>
              <a:ext uri="{FF2B5EF4-FFF2-40B4-BE49-F238E27FC236}">
                <a16:creationId xmlns:a16="http://schemas.microsoft.com/office/drawing/2014/main" id="{3A3366A4-41FD-E7BF-41FD-7AABF167B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7B9954D-D68D-87F8-1C10-2E3D0960B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CC507D1-BC78-17F2-1D7B-09DD06FA6D6C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Interpret a hydrograph: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BDBA23-832B-7743-3B12-FF05D3CEBAE0}"/>
              </a:ext>
            </a:extLst>
          </p:cNvPr>
          <p:cNvSpPr txBox="1"/>
          <p:nvPr/>
        </p:nvSpPr>
        <p:spPr>
          <a:xfrm>
            <a:off x="118662" y="2085566"/>
            <a:ext cx="11893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Study these two hydrographs from two different rivers during the same storm. What comparisons can you make?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4BE16-2364-47E9-D764-739549A8BBFB}"/>
              </a:ext>
            </a:extLst>
          </p:cNvPr>
          <p:cNvSpPr txBox="1"/>
          <p:nvPr/>
        </p:nvSpPr>
        <p:spPr>
          <a:xfrm>
            <a:off x="7983215" y="6604084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06FB3-4892-A14F-6227-B80E1F605D54}"/>
              </a:ext>
            </a:extLst>
          </p:cNvPr>
          <p:cNvSpPr txBox="1"/>
          <p:nvPr/>
        </p:nvSpPr>
        <p:spPr>
          <a:xfrm>
            <a:off x="3509358" y="6618135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03824A-5EE3-FABB-D5FB-89E8AE9D9A19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90792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B0B0C-E0B8-386C-8769-93E763249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F228A1EF-ACC9-E7DE-07F4-B0A571E42F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336E32-69BC-5D40-EB17-5F261E0F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75"/>
          <a:stretch>
            <a:fillRect/>
          </a:stretch>
        </p:blipFill>
        <p:spPr>
          <a:xfrm>
            <a:off x="8005086" y="1673979"/>
            <a:ext cx="4122844" cy="32087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577A60-197A-82D2-3294-F6F745937CB0}"/>
              </a:ext>
            </a:extLst>
          </p:cNvPr>
          <p:cNvSpPr/>
          <p:nvPr/>
        </p:nvSpPr>
        <p:spPr>
          <a:xfrm>
            <a:off x="9250844" y="2712722"/>
            <a:ext cx="1478666" cy="2516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Lag time – 1hr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CF959A-3A32-E9C9-BF74-6E5F6C6C351A}"/>
              </a:ext>
            </a:extLst>
          </p:cNvPr>
          <p:cNvCxnSpPr>
            <a:cxnSpLocks/>
          </p:cNvCxnSpPr>
          <p:nvPr/>
        </p:nvCxnSpPr>
        <p:spPr>
          <a:xfrm flipH="1">
            <a:off x="8997696" y="2173863"/>
            <a:ext cx="464869" cy="132934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147EA5-FA94-8188-6F81-2CD188D807F0}"/>
              </a:ext>
            </a:extLst>
          </p:cNvPr>
          <p:cNvCxnSpPr>
            <a:cxnSpLocks/>
          </p:cNvCxnSpPr>
          <p:nvPr/>
        </p:nvCxnSpPr>
        <p:spPr>
          <a:xfrm flipH="1">
            <a:off x="8448214" y="4291034"/>
            <a:ext cx="144475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EA2BD87-911B-4D1B-C5C7-DC99ABB19BEF}"/>
              </a:ext>
            </a:extLst>
          </p:cNvPr>
          <p:cNvSpPr/>
          <p:nvPr/>
        </p:nvSpPr>
        <p:spPr>
          <a:xfrm>
            <a:off x="9892966" y="4165223"/>
            <a:ext cx="1216152" cy="251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0.4cumecs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DE8C5B-D28E-B194-7370-4B3E996CA593}"/>
              </a:ext>
            </a:extLst>
          </p:cNvPr>
          <p:cNvCxnSpPr>
            <a:cxnSpLocks/>
          </p:cNvCxnSpPr>
          <p:nvPr/>
        </p:nvCxnSpPr>
        <p:spPr>
          <a:xfrm flipH="1">
            <a:off x="8387273" y="2165442"/>
            <a:ext cx="1727143" cy="842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904B01B-B7E4-9E5A-CC12-B2ADDEC2583E}"/>
              </a:ext>
            </a:extLst>
          </p:cNvPr>
          <p:cNvSpPr/>
          <p:nvPr/>
        </p:nvSpPr>
        <p:spPr>
          <a:xfrm>
            <a:off x="10103509" y="2113794"/>
            <a:ext cx="1216152" cy="251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4.4cumecs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F191745-84AA-E58C-4FB2-9379862F3BA9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F1EA6A2-5D8A-2EF2-4774-9DAA8D68A6B3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32AFA3B4-0E55-F3ED-A3D6-83A136A1B588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8C681966-DEDE-5E8A-0764-4518EDCB9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329A930-AB0F-8657-8E4D-D4601E2B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BCC24B75-805A-8CEF-149C-8867CB11463A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Flashy hydrograph (stream A):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37F47B-7996-1BCC-E773-772FBA881B19}"/>
              </a:ext>
            </a:extLst>
          </p:cNvPr>
          <p:cNvSpPr txBox="1"/>
          <p:nvPr/>
        </p:nvSpPr>
        <p:spPr>
          <a:xfrm>
            <a:off x="118661" y="2078994"/>
            <a:ext cx="117095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Steep rising limb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discharge is increasing rapidly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Small lag time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the rainwater reaches the river fast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Drainage basin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steep sides where water flows faster, </a:t>
            </a:r>
          </a:p>
          <a:p>
            <a:pPr fontAlgn="base"/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less distance to travel before it reaches the river  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Land use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urban area with impermeable surfaces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Antecedent conditions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either dry-baked, saturated </a:t>
            </a:r>
          </a:p>
          <a:p>
            <a:pPr fontAlgn="base"/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or frozen so cannot absorb further water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Geology / Soil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Impermeable rock or clay soil with greater surface run off</a:t>
            </a:r>
          </a:p>
          <a:p>
            <a:pPr fontAlgn="base"/>
            <a:r>
              <a:rPr lang="en-GB" sz="28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Vegetation = </a:t>
            </a:r>
            <a:r>
              <a:rPr lang="en-GB" sz="2800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Likely minimal, deforestation could have occurred due to a very short lag time (no interception or infiltration) </a:t>
            </a:r>
          </a:p>
          <a:p>
            <a:pPr fontAlgn="base"/>
            <a:endParaRPr lang="en-GB" sz="3200" dirty="0">
              <a:latin typeface="Montserrat Classic Bold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C6360-2F80-C5D6-5F80-A488508D847E}"/>
              </a:ext>
            </a:extLst>
          </p:cNvPr>
          <p:cNvSpPr txBox="1"/>
          <p:nvPr/>
        </p:nvSpPr>
        <p:spPr>
          <a:xfrm>
            <a:off x="10160801" y="4734836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DC627C-4C20-B39C-9809-4D079B97BBF3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930271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996E8-5136-88A3-C5CF-640021348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784E8DBB-A03C-957C-AE54-4C612BBC36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B89419-0139-613F-B83E-02D6150FB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535" y="1274296"/>
            <a:ext cx="4133576" cy="320877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D7189D-A57C-9D11-DFAF-B97F18036556}"/>
              </a:ext>
            </a:extLst>
          </p:cNvPr>
          <p:cNvCxnSpPr>
            <a:cxnSpLocks/>
          </p:cNvCxnSpPr>
          <p:nvPr/>
        </p:nvCxnSpPr>
        <p:spPr>
          <a:xfrm flipH="1">
            <a:off x="8452730" y="2606295"/>
            <a:ext cx="1727833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43AEB41-83C1-D35F-20BC-54A817260E79}"/>
              </a:ext>
            </a:extLst>
          </p:cNvPr>
          <p:cNvSpPr/>
          <p:nvPr/>
        </p:nvSpPr>
        <p:spPr>
          <a:xfrm>
            <a:off x="10180563" y="2376830"/>
            <a:ext cx="1216152" cy="251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bg1"/>
                </a:solidFill>
              </a:rPr>
              <a:t>2.7cumecs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8BE797-D3CF-57C4-AC84-95EFE7872A3E}"/>
              </a:ext>
            </a:extLst>
          </p:cNvPr>
          <p:cNvCxnSpPr>
            <a:cxnSpLocks/>
          </p:cNvCxnSpPr>
          <p:nvPr/>
        </p:nvCxnSpPr>
        <p:spPr>
          <a:xfrm flipH="1">
            <a:off x="8455660" y="3391968"/>
            <a:ext cx="1951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57F398A-626E-853F-4393-89B9E1EE0548}"/>
              </a:ext>
            </a:extLst>
          </p:cNvPr>
          <p:cNvSpPr/>
          <p:nvPr/>
        </p:nvSpPr>
        <p:spPr>
          <a:xfrm>
            <a:off x="10269791" y="3261425"/>
            <a:ext cx="1166603" cy="251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1.3cumecs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09787CB-A92A-F756-23DF-7B7AC0DA6872}"/>
              </a:ext>
            </a:extLst>
          </p:cNvPr>
          <p:cNvCxnSpPr>
            <a:cxnSpLocks/>
          </p:cNvCxnSpPr>
          <p:nvPr/>
        </p:nvCxnSpPr>
        <p:spPr>
          <a:xfrm>
            <a:off x="9023038" y="1996793"/>
            <a:ext cx="0" cy="50584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CC5B5E0-7565-81C8-630A-E9D2DC856C67}"/>
              </a:ext>
            </a:extLst>
          </p:cNvPr>
          <p:cNvCxnSpPr>
            <a:cxnSpLocks/>
          </p:cNvCxnSpPr>
          <p:nvPr/>
        </p:nvCxnSpPr>
        <p:spPr>
          <a:xfrm>
            <a:off x="10107971" y="1962423"/>
            <a:ext cx="0" cy="59742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9F1EE5-6CE4-FE61-566C-108C697741FE}"/>
              </a:ext>
            </a:extLst>
          </p:cNvPr>
          <p:cNvCxnSpPr>
            <a:cxnSpLocks/>
          </p:cNvCxnSpPr>
          <p:nvPr/>
        </p:nvCxnSpPr>
        <p:spPr>
          <a:xfrm>
            <a:off x="8996362" y="1976841"/>
            <a:ext cx="1137929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34A46F9-553B-7A0D-3399-B7F812DBA5D2}"/>
              </a:ext>
            </a:extLst>
          </p:cNvPr>
          <p:cNvSpPr/>
          <p:nvPr/>
        </p:nvSpPr>
        <p:spPr>
          <a:xfrm>
            <a:off x="10073542" y="1773633"/>
            <a:ext cx="1680906" cy="284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Lag time – 3.5hrs 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7131D01-E726-05F3-AE8E-B6454387DFB0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53BBD33-037E-C840-8CD6-645A5795F6FE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DCB45867-D5AF-93D4-544B-8B9D9950BEA6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1" name="Picture 10" descr="A river with trees and rocks&#10;&#10;Description automatically generated">
            <a:extLst>
              <a:ext uri="{FF2B5EF4-FFF2-40B4-BE49-F238E27FC236}">
                <a16:creationId xmlns:a16="http://schemas.microsoft.com/office/drawing/2014/main" id="{AC28F70E-2326-9738-1ECF-B923AEB52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79B420E-25E5-2148-8C5E-E0B014E9F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37F86ED-C319-2C1C-72D6-7A42D3CEA8D2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Gentle hydrograph (stream B):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A9D2A-0E16-800C-E71B-661B82C32D88}"/>
              </a:ext>
            </a:extLst>
          </p:cNvPr>
          <p:cNvSpPr txBox="1"/>
          <p:nvPr/>
        </p:nvSpPr>
        <p:spPr>
          <a:xfrm>
            <a:off x="118662" y="2085566"/>
            <a:ext cx="11893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 Classic Bold" panose="020B0604020202020204"/>
              </a:rPr>
              <a:t>Shallow rising limb = </a:t>
            </a:r>
            <a:r>
              <a:rPr lang="en-GB" sz="2800" dirty="0">
                <a:latin typeface="Montserrat Classic Bold" panose="020B0604020202020204"/>
              </a:rPr>
              <a:t>discharge increasing steadily</a:t>
            </a:r>
            <a:endParaRPr lang="en-GB" sz="2800" b="1" dirty="0">
              <a:latin typeface="Montserrat Classic Bold" panose="020B0604020202020204"/>
            </a:endParaRPr>
          </a:p>
          <a:p>
            <a:r>
              <a:rPr lang="en-GB" sz="2800" b="1" dirty="0">
                <a:latin typeface="Montserrat Classic Bold" panose="020B0604020202020204"/>
              </a:rPr>
              <a:t>Greater lag time =</a:t>
            </a:r>
            <a:r>
              <a:rPr lang="en-GB" sz="2800" dirty="0">
                <a:latin typeface="Montserrat Classic Bold" panose="020B0604020202020204"/>
              </a:rPr>
              <a:t> longer for rainfall to reach the </a:t>
            </a:r>
          </a:p>
          <a:p>
            <a:r>
              <a:rPr lang="en-GB" sz="2800" dirty="0">
                <a:latin typeface="Montserrat Classic Bold" panose="020B0604020202020204"/>
              </a:rPr>
              <a:t>channel</a:t>
            </a:r>
          </a:p>
          <a:p>
            <a:r>
              <a:rPr lang="en-GB" sz="2800" b="1" dirty="0">
                <a:latin typeface="Montserrat Classic Bold" panose="020B0604020202020204"/>
              </a:rPr>
              <a:t>Drainage basin =</a:t>
            </a:r>
            <a:r>
              <a:rPr lang="en-GB" sz="2800" dirty="0">
                <a:latin typeface="Montserrat Classic Bold" panose="020B0604020202020204"/>
              </a:rPr>
              <a:t> shallow, larger basin so water has </a:t>
            </a:r>
          </a:p>
          <a:p>
            <a:r>
              <a:rPr lang="en-GB" sz="2800" dirty="0">
                <a:latin typeface="Montserrat Classic Bold" panose="020B0604020202020204"/>
              </a:rPr>
              <a:t>further to travel at a lower velocity  </a:t>
            </a:r>
          </a:p>
          <a:p>
            <a:r>
              <a:rPr lang="en-GB" sz="2800" b="1" dirty="0">
                <a:latin typeface="Montserrat Classic Bold" panose="020B0604020202020204"/>
              </a:rPr>
              <a:t>Land use =</a:t>
            </a:r>
            <a:r>
              <a:rPr lang="en-GB" sz="2800" dirty="0">
                <a:latin typeface="Montserrat Classic Bold" panose="020B0604020202020204"/>
              </a:rPr>
              <a:t> rural, farmland, woodlands, or permeable areas</a:t>
            </a:r>
          </a:p>
          <a:p>
            <a:r>
              <a:rPr lang="en-GB" sz="2800" b="1" dirty="0">
                <a:latin typeface="Montserrat Classic Bold" panose="020B0604020202020204"/>
              </a:rPr>
              <a:t>Antecedent Conditions =</a:t>
            </a:r>
            <a:r>
              <a:rPr lang="en-GB" sz="2800" dirty="0">
                <a:latin typeface="Montserrat Classic Bold" panose="020B0604020202020204"/>
              </a:rPr>
              <a:t> normal so able to absorb plenty rainwater </a:t>
            </a:r>
          </a:p>
          <a:p>
            <a:r>
              <a:rPr lang="en-GB" sz="2800" b="1" dirty="0">
                <a:latin typeface="Montserrat Classic Bold" panose="020B0604020202020204"/>
              </a:rPr>
              <a:t>Geology / Soil =</a:t>
            </a:r>
            <a:r>
              <a:rPr lang="en-GB" sz="2800" dirty="0">
                <a:latin typeface="Montserrat Classic Bold" panose="020B0604020202020204"/>
              </a:rPr>
              <a:t> permeable rocks and sandy soil which allow water to infiltrate</a:t>
            </a:r>
          </a:p>
          <a:p>
            <a:r>
              <a:rPr lang="en-GB" sz="2800" b="1" dirty="0">
                <a:latin typeface="Montserrat Classic Bold" panose="020B0604020202020204"/>
              </a:rPr>
              <a:t>Vegetation</a:t>
            </a:r>
            <a:r>
              <a:rPr lang="en-GB" sz="2800" dirty="0">
                <a:latin typeface="Montserrat Classic Bold" panose="020B0604020202020204"/>
              </a:rPr>
              <a:t> </a:t>
            </a:r>
            <a:r>
              <a:rPr lang="en-GB" sz="2800" b="1" dirty="0">
                <a:latin typeface="Montserrat Classic Bold" panose="020B0604020202020204"/>
              </a:rPr>
              <a:t>=</a:t>
            </a:r>
            <a:r>
              <a:rPr lang="en-GB" sz="2800" dirty="0">
                <a:latin typeface="Montserrat Classic Bold" panose="020B0604020202020204"/>
              </a:rPr>
              <a:t> trees, grass and woodlands to intercept and infiltrate</a:t>
            </a:r>
          </a:p>
          <a:p>
            <a:r>
              <a:rPr lang="en-GB" sz="2800" dirty="0">
                <a:latin typeface="Montserrat Classic Bold" panose="020B0604020202020204"/>
              </a:rPr>
              <a:t>rainwater</a:t>
            </a:r>
            <a:endParaRPr lang="en-GB" sz="3200" dirty="0">
              <a:latin typeface="Montserrat Classic Bold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7709C-62C5-70A7-ED86-11B8EAD43F7F}"/>
              </a:ext>
            </a:extLst>
          </p:cNvPr>
          <p:cNvSpPr txBox="1"/>
          <p:nvPr/>
        </p:nvSpPr>
        <p:spPr>
          <a:xfrm>
            <a:off x="10234667" y="4343327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67795-0C35-7EBA-9424-3F1B6F55C1F3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61503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FADA-AED3-C9F9-F327-5A393BB15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EB3925BF-1940-58B5-EF05-FBC3D10199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8C2FC-E8DC-0755-E274-35D331F0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89" y="2082571"/>
            <a:ext cx="5142623" cy="3879667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1FA9036-9824-793A-4830-CC9462046572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FD5C333-B110-2804-4ABE-82468DDD342F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5021C830-3C9F-8553-D088-6C599EACE5B3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899349B4-8A89-DC7A-7491-47CC1A4A0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68F013-0E14-3E67-7F41-717B1971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9CC3DCA5-DD3E-94AA-53C8-F9F8485A2C3C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Practice questions / Homework: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F98FF-D4D9-1C28-9BFB-56E469188D9F}"/>
              </a:ext>
            </a:extLst>
          </p:cNvPr>
          <p:cNvSpPr txBox="1"/>
          <p:nvPr/>
        </p:nvSpPr>
        <p:spPr>
          <a:xfrm>
            <a:off x="118662" y="2085566"/>
            <a:ext cx="6782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Calculate the lag time. (1 mark)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/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What physical factors might influence the lag time. (2 marks)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/>
          </a:p>
          <a:p>
            <a:pPr marL="514350" indent="-514350">
              <a:buFont typeface="+mj-lt"/>
              <a:buAutoNum type="arabicPeriod"/>
            </a:pPr>
            <a:r>
              <a:rPr lang="en-GB" sz="3200" b="1" dirty="0"/>
              <a:t>A new housing estate is being built on a floodplain. Explain how this will change the shape of the hydrograph. (4 marks)</a:t>
            </a:r>
          </a:p>
          <a:p>
            <a:endParaRPr lang="en-GB" sz="3200" b="1" dirty="0">
              <a:solidFill>
                <a:srgbClr val="141414"/>
              </a:solidFill>
              <a:latin typeface="Montserrat Classic Bold" panose="020B0604020202020204"/>
              <a:ea typeface="Montserrat Classic Bold" panose="020B0604020202020204"/>
              <a:cs typeface="Montserrat Classic Bold" panose="020B0604020202020204"/>
              <a:sym typeface="Montserrat Classic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42E2C-E7D0-52E1-BDBB-F85A5FC7E594}"/>
              </a:ext>
            </a:extLst>
          </p:cNvPr>
          <p:cNvSpPr txBox="1"/>
          <p:nvPr/>
        </p:nvSpPr>
        <p:spPr>
          <a:xfrm>
            <a:off x="7020205" y="5884345"/>
            <a:ext cx="102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Montserrat Classic Bold" panose="020B0604020202020204"/>
              </a:rPr>
              <a:t>Figure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39972-64F9-42AE-E55A-2F7F5C04EA16}"/>
              </a:ext>
            </a:extLst>
          </p:cNvPr>
          <p:cNvSpPr txBox="1"/>
          <p:nvPr/>
        </p:nvSpPr>
        <p:spPr>
          <a:xfrm>
            <a:off x="10244712" y="5809743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D1985-3B93-8D34-EFCE-98C6ABC78D87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172316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2E5AA-A5A3-BB3A-45E2-95994FE6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18CCE31-58A5-5DAB-830C-7B996F9F3E5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27363"/>
          <a:stretch>
            <a:fillRect/>
          </a:stretch>
        </p:blipFill>
        <p:spPr>
          <a:xfrm>
            <a:off x="547036" y="8997"/>
            <a:ext cx="11097928" cy="68490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04AA3C-F9C9-2EAC-B1AE-1DEE90AEEE9A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</a:t>
            </a:r>
            <a:r>
              <a:rPr lang="en-GB" sz="1050">
                <a:latin typeface="Montserrat Classic Bold" panose="020B0604020202020204"/>
              </a:rPr>
              <a:t>Q C71</a:t>
            </a:r>
            <a:endParaRPr lang="en-GB" sz="1050" dirty="0">
              <a:latin typeface="Montserrat Classic Bold" panose="020B06040202020202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B723AD-905C-D671-F90C-02ED99726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t="16308" r="837" b="17666"/>
          <a:stretch>
            <a:fillRect/>
          </a:stretch>
        </p:blipFill>
        <p:spPr>
          <a:xfrm>
            <a:off x="9490509" y="5867364"/>
            <a:ext cx="2592496" cy="980385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B473D24F-EF65-C5A4-E735-863D6F03E164}"/>
              </a:ext>
            </a:extLst>
          </p:cNvPr>
          <p:cNvSpPr txBox="1"/>
          <p:nvPr/>
        </p:nvSpPr>
        <p:spPr>
          <a:xfrm>
            <a:off x="1191080" y="1813748"/>
            <a:ext cx="980984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These lessons have been produced by </a:t>
            </a:r>
          </a:p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Flood Hub People</a:t>
            </a:r>
            <a:r>
              <a:rPr lang="en-US" sz="44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</a:t>
            </a:r>
            <a:r>
              <a:rPr lang="en-US" sz="44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for The Flood Hub.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FBC9519-C557-5A8A-4539-0345CAB53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6" y="4767191"/>
            <a:ext cx="1894684" cy="18834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5C922CB-E922-37CC-8D1A-6859F8074948}"/>
              </a:ext>
            </a:extLst>
          </p:cNvPr>
          <p:cNvSpPr txBox="1"/>
          <p:nvPr/>
        </p:nvSpPr>
        <p:spPr>
          <a:xfrm>
            <a:off x="1812945" y="3482604"/>
            <a:ext cx="88614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Scan the QR code to access our learning section. </a:t>
            </a:r>
          </a:p>
          <a:p>
            <a:pPr algn="ctr">
              <a:spcBef>
                <a:spcPct val="0"/>
              </a:spcBef>
            </a:pPr>
            <a:r>
              <a:rPr lang="en-US" sz="3200" b="1" dirty="0"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Or visit here: </a:t>
            </a:r>
            <a:r>
              <a:rPr lang="en-US" sz="32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https://thefloodhub.co.uk/learning/</a:t>
            </a:r>
            <a:r>
              <a:rPr lang="en-US" sz="3200" b="1" dirty="0">
                <a:solidFill>
                  <a:srgbClr val="467886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  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E79C6285-C4CB-5715-27E4-C7A91509833E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69910B4-82D8-7F4C-ACB5-9B73B789AA31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FD192AF5-4444-D305-8EA9-7C22DEC5FB14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34" name="Picture 33" descr="A river with trees and rocks&#10;&#10;Description automatically generated">
            <a:extLst>
              <a:ext uri="{FF2B5EF4-FFF2-40B4-BE49-F238E27FC236}">
                <a16:creationId xmlns:a16="http://schemas.microsoft.com/office/drawing/2014/main" id="{32722807-5326-3B71-6B48-B0C8A64DF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5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8E0A-C836-5922-5D9A-E5183DA24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461E7612-A16A-B069-3CDF-2A8FF6174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F1D60C-6297-B21B-C80C-12DCE42B2456}"/>
              </a:ext>
            </a:extLst>
          </p:cNvPr>
          <p:cNvSpPr txBox="1"/>
          <p:nvPr/>
        </p:nvSpPr>
        <p:spPr>
          <a:xfrm>
            <a:off x="185808" y="2479657"/>
            <a:ext cx="605928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  </a:t>
            </a:r>
          </a:p>
        </p:txBody>
      </p:sp>
      <p:sp>
        <p:nvSpPr>
          <p:cNvPr id="11" name="Wave 3">
            <a:extLst>
              <a:ext uri="{FF2B5EF4-FFF2-40B4-BE49-F238E27FC236}">
                <a16:creationId xmlns:a16="http://schemas.microsoft.com/office/drawing/2014/main" id="{2CA22896-320D-DE2D-8F06-149EF8AB5C1E}"/>
              </a:ext>
            </a:extLst>
          </p:cNvPr>
          <p:cNvSpPr/>
          <p:nvPr/>
        </p:nvSpPr>
        <p:spPr>
          <a:xfrm>
            <a:off x="185805" y="5726449"/>
            <a:ext cx="11991616" cy="993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Discharge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 = the volume of water flowing through a specific point in a river’s channel. (m</a:t>
            </a:r>
            <a:r>
              <a:rPr lang="en-GB" sz="2800" i="1" baseline="30000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3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/s)</a:t>
            </a:r>
            <a:endParaRPr lang="en-US" sz="2800" b="1" dirty="0">
              <a:solidFill>
                <a:schemeClr val="bg1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AD5BCD9-FBDA-E8F7-1698-47DAB939238A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21270EC-9A89-7FD6-0BC9-7C874359BB67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971E7A-4F7A-A8EA-E106-F91BB9071032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8" name="Picture 7" descr="A river with trees and rocks&#10;&#10;Description automatically generated">
            <a:extLst>
              <a:ext uri="{FF2B5EF4-FFF2-40B4-BE49-F238E27FC236}">
                <a16:creationId xmlns:a16="http://schemas.microsoft.com/office/drawing/2014/main" id="{46CC7123-9C9A-B769-8A4C-EEFC46A05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617A48-8927-A84F-EAC0-38601B4FB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33B4AA54-0C45-5580-4DC3-9BF3F51C08E5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What is a hydrograph: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4F482-4586-4931-2DF0-FEB3FCA747F3}"/>
              </a:ext>
            </a:extLst>
          </p:cNvPr>
          <p:cNvSpPr txBox="1"/>
          <p:nvPr/>
        </p:nvSpPr>
        <p:spPr>
          <a:xfrm>
            <a:off x="118662" y="2078994"/>
            <a:ext cx="6654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A hydrograph shows how river discharge changes in response to a period of rainfall over time. The shape of a hydrograph varies between river and storm event, and they can be used to predict flooding by showing how rivers react to precipitation.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CB5A6-62F1-AFFC-1DEF-B6667BC0C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759" y="1412269"/>
            <a:ext cx="5348486" cy="4176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501961-012A-2B24-00F9-CE253A635F30}"/>
              </a:ext>
            </a:extLst>
          </p:cNvPr>
          <p:cNvSpPr txBox="1"/>
          <p:nvPr/>
        </p:nvSpPr>
        <p:spPr>
          <a:xfrm>
            <a:off x="10405934" y="5318773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47C1D-25B0-1A3E-5FA3-D9F693A22695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55535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844B3-5855-C9A7-75B2-B9C9F8A1A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F44EF3E0-4D56-FD62-29D9-558E637D8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D3B48AD5-F42E-DB30-83FF-D2F3FB1C4B3A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2473B69-BDC7-E704-E556-FA16760387D6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65B9A32C-0DF7-38E0-75EC-215B4F6AE585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44AB33C7-7319-B5E5-EEAD-70F1C7081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1878030-19D4-C157-0B66-C598E1C9D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5DD1BA3-647F-6BFA-0F63-6128020552AE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985626-A223-AAE7-9C63-1D30C8630BDB}"/>
              </a:ext>
            </a:extLst>
          </p:cNvPr>
          <p:cNvSpPr txBox="1"/>
          <p:nvPr/>
        </p:nvSpPr>
        <p:spPr>
          <a:xfrm>
            <a:off x="118662" y="2078994"/>
            <a:ext cx="50595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The X axis shows the time from the start of the rainfall (hrs)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The Y axis shows river discharge (m3/s)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A second Y axis shows the rainfall levels (mm).</a:t>
            </a:r>
          </a:p>
          <a:p>
            <a:pPr fontAlgn="base"/>
            <a:endParaRPr lang="en-GB" sz="3200" dirty="0">
              <a:latin typeface="Montserrat Classic Bold" panose="020B060402020202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4CCDF-1510-405E-5DF5-F3CE500E1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249" y="1412269"/>
            <a:ext cx="6942996" cy="5421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0AD0A-4944-587F-DA1A-CEBB463F904F}"/>
              </a:ext>
            </a:extLst>
          </p:cNvPr>
          <p:cNvSpPr txBox="1"/>
          <p:nvPr/>
        </p:nvSpPr>
        <p:spPr>
          <a:xfrm>
            <a:off x="10486405" y="6596627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59AE1-C487-8112-43F2-6B9009927401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768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AC437-49FB-2DBE-EDC4-85AFDC3C2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4C56B176-D6ED-698D-ECF6-863FA57DF3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BA05C-C02B-965E-07B0-D33A35DCF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28" y="2051692"/>
            <a:ext cx="6142427" cy="4796015"/>
          </a:xfrm>
          <a:prstGeom prst="rect">
            <a:avLst/>
          </a:prstGeom>
        </p:spPr>
      </p:pic>
      <p:sp>
        <p:nvSpPr>
          <p:cNvPr id="3" name="Wave 3">
            <a:extLst>
              <a:ext uri="{FF2B5EF4-FFF2-40B4-BE49-F238E27FC236}">
                <a16:creationId xmlns:a16="http://schemas.microsoft.com/office/drawing/2014/main" id="{AB8BA29E-695E-C333-C817-0AB62D3790E2}"/>
              </a:ext>
            </a:extLst>
          </p:cNvPr>
          <p:cNvSpPr/>
          <p:nvPr/>
        </p:nvSpPr>
        <p:spPr>
          <a:xfrm>
            <a:off x="3554138" y="5568428"/>
            <a:ext cx="6027105" cy="650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Base flow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 = The typical flow of the river</a:t>
            </a:r>
            <a:endParaRPr lang="en-US" sz="2800" b="1" dirty="0">
              <a:solidFill>
                <a:schemeClr val="bg1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77CFBD-ED38-094F-E524-A44837803761}"/>
                  </a:ext>
                </a:extLst>
              </p14:cNvPr>
              <p14:cNvContentPartPr/>
              <p14:nvPr/>
            </p14:nvContentPartPr>
            <p14:xfrm>
              <a:off x="4913295" y="4673062"/>
              <a:ext cx="3745440" cy="777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77CFBD-ED38-094F-E524-A448378037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5295" y="4655062"/>
                <a:ext cx="3781080" cy="81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4">
            <a:extLst>
              <a:ext uri="{FF2B5EF4-FFF2-40B4-BE49-F238E27FC236}">
                <a16:creationId xmlns:a16="http://schemas.microsoft.com/office/drawing/2014/main" id="{6C4227B3-8571-0955-5288-03C9F9380F6A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4B12FBE-08C3-FFA9-61EB-813CFB7159CC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B62FB2BE-F463-DE42-936C-8DEE64BAAF2C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3E9CDF1C-64E6-EEC4-7181-44D6A16F4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7217CF-59E4-24DC-F8F0-90E7C99C2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3DD21EB-3A45-A722-77A5-500B673577FB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 features: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5CA1A-156A-B8C7-78C8-26F93A39C042}"/>
              </a:ext>
            </a:extLst>
          </p:cNvPr>
          <p:cNvSpPr txBox="1"/>
          <p:nvPr/>
        </p:nvSpPr>
        <p:spPr>
          <a:xfrm>
            <a:off x="7026264" y="6589658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464E3-3A2C-D2D8-4C3D-E1786E4C4030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647747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77390-E622-0759-9E62-62EB294A4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F161CB48-68A4-03DA-D80C-247BBE07DE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4C83A-0261-EA41-D2AF-087AF9DF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28" y="2051692"/>
            <a:ext cx="6142427" cy="479601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D9D626F-7356-BDD9-C1CC-11E43420612A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45F6AE4-62CC-32B2-A7D6-4D4C372A5B38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9A1F8238-7485-A00F-4B08-DB5B822C85E9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266C5AB0-631D-6119-C491-654815231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239E7B8-BFE2-930F-5EBB-73FAA097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E373D5F9-6396-6BC5-B66C-041C2E02FF5C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 features: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BC7248-83C1-7C38-B9E9-E878F8982890}"/>
                  </a:ext>
                </a:extLst>
              </p14:cNvPr>
              <p14:cNvContentPartPr/>
              <p14:nvPr/>
            </p14:nvContentPartPr>
            <p14:xfrm rot="21094435">
              <a:off x="4624286" y="2603911"/>
              <a:ext cx="2169705" cy="2692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BC7248-83C1-7C38-B9E9-E878F89828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 rot="21094435">
                <a:off x="4606286" y="2585911"/>
                <a:ext cx="2205345" cy="27284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Wave 3">
            <a:extLst>
              <a:ext uri="{FF2B5EF4-FFF2-40B4-BE49-F238E27FC236}">
                <a16:creationId xmlns:a16="http://schemas.microsoft.com/office/drawing/2014/main" id="{2F8531BA-F5B1-02B7-81BC-8AB0DE276034}"/>
              </a:ext>
            </a:extLst>
          </p:cNvPr>
          <p:cNvSpPr/>
          <p:nvPr/>
        </p:nvSpPr>
        <p:spPr>
          <a:xfrm>
            <a:off x="6096000" y="4015674"/>
            <a:ext cx="5631543" cy="993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Rising limb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 = Shows an increase in discharge after rainfall </a:t>
            </a:r>
            <a:endParaRPr lang="en-US" sz="2800" b="1" dirty="0">
              <a:solidFill>
                <a:schemeClr val="bg1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C4F128-9ADB-A695-F31F-3EAB7DFDEE3E}"/>
              </a:ext>
            </a:extLst>
          </p:cNvPr>
          <p:cNvSpPr txBox="1"/>
          <p:nvPr/>
        </p:nvSpPr>
        <p:spPr>
          <a:xfrm>
            <a:off x="7026264" y="6589658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C7E4A1-6B01-D607-7590-643933E8F896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110412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C83E-A79A-5651-0226-07E06A942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C8FFA56E-2C4D-68DB-343B-50C8CDE09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AC9B86-69E5-C043-6675-212D4A9B3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28" y="2051692"/>
            <a:ext cx="6142427" cy="479601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3F8F627-5D5F-E595-E65B-C0887A9E4A61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7E0DD8F-A5B1-C24C-74DF-A68EFAEBE178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84D89721-0CCA-53F9-9A24-BF423CDF2765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DA065A71-4303-7959-D896-1DFD6CB4B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67062D0-F22B-8C17-D3AC-452E3858B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64319B8B-00D2-AE8A-A86A-B0C034AF1AC8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 features: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3FC923-258F-1714-595B-884564A0AD57}"/>
                  </a:ext>
                </a:extLst>
              </p14:cNvPr>
              <p14:cNvContentPartPr/>
              <p14:nvPr/>
            </p14:nvContentPartPr>
            <p14:xfrm>
              <a:off x="5951318" y="2188111"/>
              <a:ext cx="2155320" cy="68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3FC923-258F-1714-595B-884564A0AD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3318" y="2170111"/>
                <a:ext cx="2190960" cy="7174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Wave 3">
            <a:extLst>
              <a:ext uri="{FF2B5EF4-FFF2-40B4-BE49-F238E27FC236}">
                <a16:creationId xmlns:a16="http://schemas.microsoft.com/office/drawing/2014/main" id="{6123A16A-ACB6-A19D-EF98-FB0228DC78AF}"/>
              </a:ext>
            </a:extLst>
          </p:cNvPr>
          <p:cNvSpPr/>
          <p:nvPr/>
        </p:nvSpPr>
        <p:spPr>
          <a:xfrm>
            <a:off x="6440454" y="3067678"/>
            <a:ext cx="5631543" cy="9934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Peak discharge 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= The highest point represents the maximum discharge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25AA0-6CE0-3D3C-B44C-4F7EB7BDF959}"/>
              </a:ext>
            </a:extLst>
          </p:cNvPr>
          <p:cNvSpPr txBox="1"/>
          <p:nvPr/>
        </p:nvSpPr>
        <p:spPr>
          <a:xfrm>
            <a:off x="7026264" y="6589658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C9B21-6A22-B078-9529-A0409F50BCA5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397877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A119C-D083-79AC-E2C4-965CEB56C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9F5AA668-8D09-FBCA-BA72-02C87F904F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279FA-99DF-D6BC-DBE6-66A98B3D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28" y="2051692"/>
            <a:ext cx="6142427" cy="479601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B6C25510-FAB7-E9AA-C341-1F6E3B5047E4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B17E158-0A5E-0195-AA07-658AD1D03175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DCCE3C9D-E5CB-7A93-E78C-A5CF3805A933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D4AFE436-446E-E70C-E15B-46D860CE8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E0C945B-D94B-7D60-D70E-3A041B9C6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3BDDE6AC-C77D-1722-9A8D-8389DB7CC4E3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 features: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A8EB92-DF57-BCB8-5D1B-3B49E0C266E6}"/>
              </a:ext>
            </a:extLst>
          </p:cNvPr>
          <p:cNvGrpSpPr/>
          <p:nvPr/>
        </p:nvGrpSpPr>
        <p:grpSpPr>
          <a:xfrm>
            <a:off x="5972664" y="2254972"/>
            <a:ext cx="444600" cy="608040"/>
            <a:chOff x="6182583" y="2624949"/>
            <a:chExt cx="4446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351AA8-235B-C60A-8D26-8F5B2DC2C9D1}"/>
                    </a:ext>
                  </a:extLst>
                </p14:cNvPr>
                <p14:cNvContentPartPr/>
                <p14:nvPr/>
              </p14:nvContentPartPr>
              <p14:xfrm>
                <a:off x="6431703" y="2624949"/>
                <a:ext cx="195480" cy="408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351AA8-235B-C60A-8D26-8F5B2DC2C9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13670" y="2606949"/>
                  <a:ext cx="231186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796C64-3E61-69D7-5EF9-D7CB722BEA65}"/>
                    </a:ext>
                  </a:extLst>
                </p14:cNvPr>
                <p14:cNvContentPartPr/>
                <p14:nvPr/>
              </p14:nvContentPartPr>
              <p14:xfrm>
                <a:off x="6182583" y="3028869"/>
                <a:ext cx="399600" cy="20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796C64-3E61-69D7-5EF9-D7CB722BEA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4583" y="3010869"/>
                  <a:ext cx="435240" cy="239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9" name="Connector: Curved 28">
            <a:extLst>
              <a:ext uri="{FF2B5EF4-FFF2-40B4-BE49-F238E27FC236}">
                <a16:creationId xmlns:a16="http://schemas.microsoft.com/office/drawing/2014/main" id="{B83C5516-5306-40BF-B04D-F51BF19C789C}"/>
              </a:ext>
            </a:extLst>
          </p:cNvPr>
          <p:cNvSpPr/>
          <p:nvPr/>
        </p:nvSpPr>
        <p:spPr>
          <a:xfrm rot="10800000" flipV="1">
            <a:off x="4405584" y="2622316"/>
            <a:ext cx="2011680" cy="2011680"/>
          </a:xfrm>
          <a:prstGeom prst="curvedConnector2">
            <a:avLst/>
          </a:prstGeom>
          <a:solidFill>
            <a:srgbClr val="FFC114">
              <a:alpha val="5000"/>
            </a:srgbClr>
          </a:solidFill>
          <a:ln w="36000">
            <a:solidFill>
              <a:srgbClr val="FFC11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C114"/>
              </a:solidFill>
            </a:endParaRPr>
          </a:p>
        </p:txBody>
      </p:sp>
      <p:sp>
        <p:nvSpPr>
          <p:cNvPr id="15" name="Wave 3">
            <a:extLst>
              <a:ext uri="{FF2B5EF4-FFF2-40B4-BE49-F238E27FC236}">
                <a16:creationId xmlns:a16="http://schemas.microsoft.com/office/drawing/2014/main" id="{56585BF2-AF9F-D6D9-486E-8D54896816DB}"/>
              </a:ext>
            </a:extLst>
          </p:cNvPr>
          <p:cNvSpPr/>
          <p:nvPr/>
        </p:nvSpPr>
        <p:spPr>
          <a:xfrm>
            <a:off x="5123931" y="3994989"/>
            <a:ext cx="5631543" cy="9934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Lag time 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= The delay between peak rainfall and peak discharge</a:t>
            </a:r>
          </a:p>
        </p:txBody>
      </p:sp>
      <p:sp>
        <p:nvSpPr>
          <p:cNvPr id="16" name="Wave 3">
            <a:extLst>
              <a:ext uri="{FF2B5EF4-FFF2-40B4-BE49-F238E27FC236}">
                <a16:creationId xmlns:a16="http://schemas.microsoft.com/office/drawing/2014/main" id="{5A537BF9-9E27-7307-25BB-54D6EED504E1}"/>
              </a:ext>
            </a:extLst>
          </p:cNvPr>
          <p:cNvSpPr/>
          <p:nvPr/>
        </p:nvSpPr>
        <p:spPr>
          <a:xfrm>
            <a:off x="7799947" y="1327190"/>
            <a:ext cx="4179545" cy="193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400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The lag time is calculated by subtracting the time which peak discharge is reached from the time when peak rainfall is reached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C13054-5B72-9EF8-DEEA-6F2A8151C4CE}"/>
              </a:ext>
            </a:extLst>
          </p:cNvPr>
          <p:cNvGrpSpPr/>
          <p:nvPr/>
        </p:nvGrpSpPr>
        <p:grpSpPr>
          <a:xfrm rot="3454628">
            <a:off x="4166195" y="4187707"/>
            <a:ext cx="444600" cy="608040"/>
            <a:chOff x="6182583" y="2624949"/>
            <a:chExt cx="4446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151BE5E-B2F5-6C96-1FEB-8DB4BCE84167}"/>
                    </a:ext>
                  </a:extLst>
                </p14:cNvPr>
                <p14:cNvContentPartPr/>
                <p14:nvPr/>
              </p14:nvContentPartPr>
              <p14:xfrm>
                <a:off x="6431703" y="2624949"/>
                <a:ext cx="195480" cy="408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151BE5E-B2F5-6C96-1FEB-8DB4BCE841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13670" y="2606949"/>
                  <a:ext cx="231186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9F0C48-3561-B857-476E-AD91803C12FB}"/>
                    </a:ext>
                  </a:extLst>
                </p14:cNvPr>
                <p14:cNvContentPartPr/>
                <p14:nvPr/>
              </p14:nvContentPartPr>
              <p14:xfrm>
                <a:off x="6182583" y="3028869"/>
                <a:ext cx="399600" cy="20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9F0C48-3561-B857-476E-AD91803C12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64583" y="3010869"/>
                  <a:ext cx="435240" cy="239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060B1F6-145C-5510-1DF6-942CD7949053}"/>
              </a:ext>
            </a:extLst>
          </p:cNvPr>
          <p:cNvSpPr txBox="1"/>
          <p:nvPr/>
        </p:nvSpPr>
        <p:spPr>
          <a:xfrm>
            <a:off x="7026264" y="6589658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D815C6-9ADA-752F-0AF3-3F16993213B1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92323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708EB-E1E8-989C-0421-6A0E0B88C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DE8BEF79-1E27-C30D-58C6-883F6305B6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7997E-477A-03A9-4256-5A6B0222E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328" y="2051692"/>
            <a:ext cx="6142427" cy="4796015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C54F56F3-5097-4057-51C3-9CF056F66684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166A748-69D1-F545-403E-17A571AB4AB8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7C774C3B-B715-D0EA-B0FB-49E3FE496CEC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10" name="Picture 9" descr="A river with trees and rocks&#10;&#10;Description automatically generated">
            <a:extLst>
              <a:ext uri="{FF2B5EF4-FFF2-40B4-BE49-F238E27FC236}">
                <a16:creationId xmlns:a16="http://schemas.microsoft.com/office/drawing/2014/main" id="{5FC3EAC4-D8C3-49A6-8D66-574A33B88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971DCA-865F-1E96-0AB7-4AD1E4C4E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ABF75528-A19B-129E-F494-CDD6BBB798C8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 features: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242B3D-A575-2C81-5D19-944AE98C3408}"/>
                  </a:ext>
                </a:extLst>
              </p14:cNvPr>
              <p14:cNvContentPartPr/>
              <p14:nvPr/>
            </p14:nvContentPartPr>
            <p14:xfrm>
              <a:off x="6749870" y="2452760"/>
              <a:ext cx="2092377" cy="267702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242B3D-A575-2C81-5D19-944AE98C34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31870" y="2434760"/>
                <a:ext cx="2128018" cy="2712665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Wave 3">
            <a:extLst>
              <a:ext uri="{FF2B5EF4-FFF2-40B4-BE49-F238E27FC236}">
                <a16:creationId xmlns:a16="http://schemas.microsoft.com/office/drawing/2014/main" id="{C64B3E49-1A44-8422-8543-9D1CB28E300E}"/>
              </a:ext>
            </a:extLst>
          </p:cNvPr>
          <p:cNvSpPr/>
          <p:nvPr/>
        </p:nvSpPr>
        <p:spPr>
          <a:xfrm>
            <a:off x="1305109" y="3781954"/>
            <a:ext cx="5887704" cy="12746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GB" sz="2800" b="1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Falling limb </a:t>
            </a:r>
            <a:r>
              <a:rPr lang="en-GB" sz="2800" i="1" dirty="0">
                <a:solidFill>
                  <a:schemeClr val="bg1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= Shows the decrease in discharge as normal conditions begin to return</a:t>
            </a:r>
            <a:endParaRPr lang="en-US" sz="2800" b="1" dirty="0">
              <a:solidFill>
                <a:schemeClr val="bg1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E53F31-5422-AD30-DF48-78D9CA6BCA3E}"/>
              </a:ext>
            </a:extLst>
          </p:cNvPr>
          <p:cNvSpPr txBox="1"/>
          <p:nvPr/>
        </p:nvSpPr>
        <p:spPr>
          <a:xfrm>
            <a:off x="7026264" y="6589658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E35110-EC06-5622-8BB8-F9F7D64330E8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188706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D2BFE-C8CD-DFF4-B185-B29D9C687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swirl&#10;&#10;Description automatically generated">
            <a:extLst>
              <a:ext uri="{FF2B5EF4-FFF2-40B4-BE49-F238E27FC236}">
                <a16:creationId xmlns:a16="http://schemas.microsoft.com/office/drawing/2014/main" id="{2EC9C2EC-CE94-230E-CFE3-FEEB30CE44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9F23B-3E34-2AE2-696A-734B04E4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509" y="1385022"/>
            <a:ext cx="3558983" cy="2509751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3CD16D94-2025-7DD3-A3C0-9C76BE81353A}"/>
              </a:ext>
            </a:extLst>
          </p:cNvPr>
          <p:cNvGrpSpPr/>
          <p:nvPr/>
        </p:nvGrpSpPr>
        <p:grpSpPr>
          <a:xfrm>
            <a:off x="0" y="-28477"/>
            <a:ext cx="12209088" cy="1292789"/>
            <a:chOff x="0" y="-142875"/>
            <a:chExt cx="4816593" cy="637250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5949124A-7D81-59CD-8795-1AB02409BC3E}"/>
                </a:ext>
              </a:extLst>
            </p:cNvPr>
            <p:cNvSpPr/>
            <p:nvPr/>
          </p:nvSpPr>
          <p:spPr>
            <a:xfrm>
              <a:off x="0" y="0"/>
              <a:ext cx="4816592" cy="494375"/>
            </a:xfrm>
            <a:custGeom>
              <a:avLst/>
              <a:gdLst/>
              <a:ahLst/>
              <a:cxnLst/>
              <a:rect l="l" t="t" r="r" b="b"/>
              <a:pathLst>
                <a:path w="4816592" h="494375">
                  <a:moveTo>
                    <a:pt x="0" y="0"/>
                  </a:moveTo>
                  <a:lnTo>
                    <a:pt x="4816592" y="0"/>
                  </a:lnTo>
                  <a:lnTo>
                    <a:pt x="4816592" y="494375"/>
                  </a:lnTo>
                  <a:lnTo>
                    <a:pt x="0" y="494375"/>
                  </a:lnTo>
                  <a:close/>
                </a:path>
              </a:pathLst>
            </a:custGeom>
            <a:solidFill>
              <a:srgbClr val="1C78B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42F511-C7F2-DE65-BC1E-7DD715777BD3}"/>
                </a:ext>
              </a:extLst>
            </p:cNvPr>
            <p:cNvSpPr txBox="1"/>
            <p:nvPr/>
          </p:nvSpPr>
          <p:spPr>
            <a:xfrm>
              <a:off x="0" y="-142875"/>
              <a:ext cx="4816593" cy="637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9"/>
                </a:lnSpc>
              </a:pPr>
              <a:endParaRPr/>
            </a:p>
          </p:txBody>
        </p:sp>
      </p:grpSp>
      <p:pic>
        <p:nvPicPr>
          <p:cNvPr id="8" name="Picture 7" descr="A river with trees and rocks&#10;&#10;Description automatically generated">
            <a:extLst>
              <a:ext uri="{FF2B5EF4-FFF2-40B4-BE49-F238E27FC236}">
                <a16:creationId xmlns:a16="http://schemas.microsoft.com/office/drawing/2014/main" id="{09A1EFF1-E409-4B20-D544-FEA4AF93F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02" y="8998"/>
            <a:ext cx="2393535" cy="14032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87295E-55E9-A165-6AC7-4041ED50C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471" y="531767"/>
            <a:ext cx="12352943" cy="655438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Montserrat Classic Bold" panose="020B0604020202020204" charset="0"/>
              </a:rPr>
              <a:t>Hydrographs</a:t>
            </a:r>
            <a:endParaRPr lang="en-GB" sz="5400" b="1" dirty="0">
              <a:solidFill>
                <a:schemeClr val="bg1"/>
              </a:solidFill>
              <a:latin typeface="Montserrat Classic Bold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72EBA8E1-0398-6963-3DA9-18A774799DD6}"/>
              </a:ext>
            </a:extLst>
          </p:cNvPr>
          <p:cNvSpPr txBox="1"/>
          <p:nvPr/>
        </p:nvSpPr>
        <p:spPr>
          <a:xfrm>
            <a:off x="212508" y="1089094"/>
            <a:ext cx="11964913" cy="993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Hydrographs: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F1B74B-2FEA-9499-C330-95CB9DA24046}"/>
              </a:ext>
            </a:extLst>
          </p:cNvPr>
          <p:cNvSpPr txBox="1"/>
          <p:nvPr/>
        </p:nvSpPr>
        <p:spPr>
          <a:xfrm>
            <a:off x="118662" y="2078994"/>
            <a:ext cx="116711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The shape of a hydrograph can either be </a:t>
            </a:r>
          </a:p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‘</a:t>
            </a:r>
            <a:r>
              <a:rPr lang="en-GB" sz="3200" b="1" i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gentle</a:t>
            </a:r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’, or ‘</a:t>
            </a:r>
            <a:r>
              <a:rPr lang="en-GB" sz="3200" b="1" i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flashy</a:t>
            </a:r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’ (flash flooding).</a:t>
            </a:r>
          </a:p>
          <a:p>
            <a:pPr fontAlgn="base"/>
            <a:endParaRPr lang="en-GB" sz="3200" b="1" dirty="0">
              <a:solidFill>
                <a:srgbClr val="141414"/>
              </a:solidFill>
              <a:latin typeface="Montserrat Classic Bold" panose="020B0604020202020204"/>
              <a:ea typeface="Montserrat Classic Bold" panose="020B0604020202020204"/>
              <a:cs typeface="Montserrat Classic Bold" panose="020B0604020202020204"/>
              <a:sym typeface="Montserrat Classic Bold"/>
            </a:endParaRPr>
          </a:p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A gentle hydrograph has gentle rising and </a:t>
            </a:r>
          </a:p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falling limbs, a longer lag time and a low risk of flooding. </a:t>
            </a:r>
          </a:p>
          <a:p>
            <a:pPr fontAlgn="base"/>
            <a:endParaRPr lang="en-GB" sz="3200" b="1" dirty="0">
              <a:solidFill>
                <a:srgbClr val="141414"/>
              </a:solidFill>
              <a:latin typeface="Montserrat Classic Bold" panose="020B0604020202020204"/>
              <a:ea typeface="Montserrat Classic Bold" panose="020B0604020202020204"/>
              <a:cs typeface="Montserrat Classic Bold" panose="020B0604020202020204"/>
              <a:sym typeface="Montserrat Classic Bold"/>
            </a:endParaRPr>
          </a:p>
          <a:p>
            <a:pPr fontAlgn="base"/>
            <a:r>
              <a:rPr lang="en-GB" sz="3200" b="1" dirty="0">
                <a:solidFill>
                  <a:srgbClr val="141414"/>
                </a:solidFill>
                <a:latin typeface="Montserrat Classic Bold" panose="020B0604020202020204"/>
                <a:ea typeface="Montserrat Classic Bold" panose="020B0604020202020204"/>
                <a:cs typeface="Montserrat Classic Bold" panose="020B0604020202020204"/>
                <a:sym typeface="Montserrat Classic Bold"/>
              </a:rPr>
              <a:t>A flashy hydrograph has steep rising and falling limbs, a reduced lag time and increased risk of flooding. </a:t>
            </a:r>
          </a:p>
          <a:p>
            <a:pPr fontAlgn="base"/>
            <a:endParaRPr lang="en-GB" sz="3200" dirty="0">
              <a:latin typeface="Montserrat Classic Bold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DBEFF0-4C9F-57F1-4C03-B28730D83995}"/>
              </a:ext>
            </a:extLst>
          </p:cNvPr>
          <p:cNvSpPr txBox="1"/>
          <p:nvPr/>
        </p:nvSpPr>
        <p:spPr>
          <a:xfrm>
            <a:off x="10405934" y="3807240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Image: The Flood Hub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81093-F91E-3BC5-57B1-000CD8D1CCB3}"/>
              </a:ext>
            </a:extLst>
          </p:cNvPr>
          <p:cNvSpPr txBox="1"/>
          <p:nvPr/>
        </p:nvSpPr>
        <p:spPr>
          <a:xfrm>
            <a:off x="11533900" y="10250"/>
            <a:ext cx="6751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Montserrat Classic Bold" panose="020B0604020202020204"/>
              </a:rPr>
              <a:t>FT Q C71</a:t>
            </a:r>
          </a:p>
        </p:txBody>
      </p:sp>
    </p:spTree>
    <p:extLst>
      <p:ext uri="{BB962C8B-B14F-4D97-AF65-F5344CB8AC3E}">
        <p14:creationId xmlns:p14="http://schemas.microsoft.com/office/powerpoint/2010/main" val="350154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9b8aaf-fb93-4003-ad70-8b3202c03298" xsi:nil="true"/>
    <lcf76f155ced4ddcb4097134ff3c332f xmlns="460f3ec4-cbfd-415b-8990-83a34b195cc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8B761A605E4CBEF87E3F0A1E57E6" ma:contentTypeVersion="14" ma:contentTypeDescription="Create a new document." ma:contentTypeScope="" ma:versionID="d06e931ef9b3fa290e8d323539bfe749">
  <xsd:schema xmlns:xsd="http://www.w3.org/2001/XMLSchema" xmlns:xs="http://www.w3.org/2001/XMLSchema" xmlns:p="http://schemas.microsoft.com/office/2006/metadata/properties" xmlns:ns2="460f3ec4-cbfd-415b-8990-83a34b195ccb" xmlns:ns3="109b8aaf-fb93-4003-ad70-8b3202c03298" targetNamespace="http://schemas.microsoft.com/office/2006/metadata/properties" ma:root="true" ma:fieldsID="545c6f75aa5bb8fa13f76422907df7b2" ns2:_="" ns3:_="">
    <xsd:import namespace="460f3ec4-cbfd-415b-8990-83a34b195ccb"/>
    <xsd:import namespace="109b8aaf-fb93-4003-ad70-8b3202c032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f3ec4-cbfd-415b-8990-83a34b195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852382-b7e0-4a57-b6bc-e925b7845a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8aaf-fb93-4003-ad70-8b3202c0329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78ba668-579f-49f2-bee8-b2d720e6dd5e}" ma:internalName="TaxCatchAll" ma:showField="CatchAllData" ma:web="109b8aaf-fb93-4003-ad70-8b3202c032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E6CC2-55BD-4718-A27E-A48B1A2E6171}">
  <ds:schemaRefs>
    <ds:schemaRef ds:uri="460f3ec4-cbfd-415b-8990-83a34b195ccb"/>
    <ds:schemaRef ds:uri="http://schemas.openxmlformats.org/package/2006/metadata/core-properties"/>
    <ds:schemaRef ds:uri="http://purl.org/dc/elements/1.1/"/>
    <ds:schemaRef ds:uri="http://www.w3.org/XML/1998/namespace"/>
    <ds:schemaRef ds:uri="109b8aaf-fb93-4003-ad70-8b3202c03298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799261B-88BD-45B5-AAFE-0BD5533C14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EB47EF-3870-4879-BC33-B3F6193E8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f3ec4-cbfd-415b-8990-83a34b195ccb"/>
    <ds:schemaRef ds:uri="109b8aaf-fb93-4003-ad70-8b3202c032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782</Words>
  <Application>Microsoft Office PowerPoint</Application>
  <PresentationFormat>Widescreen</PresentationFormat>
  <Paragraphs>116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Montserrat Classic Bold</vt:lpstr>
      <vt:lpstr>Office Theme</vt:lpstr>
      <vt:lpstr>River Landscapes: 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Hydrographs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Lydia Gaskell</dc:creator>
  <cp:lastModifiedBy>Lydia Gaskell</cp:lastModifiedBy>
  <cp:revision>3</cp:revision>
  <dcterms:created xsi:type="dcterms:W3CDTF">2024-09-10T09:26:08Z</dcterms:created>
  <dcterms:modified xsi:type="dcterms:W3CDTF">2026-03-19T17:19:06Z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0x010100C1578B761A605E4CBEF87E3F0A1E57E6</vt:lpwstr>
  </property>
  <property fmtid="{D5CDD505-2E9C-101B-9397-08002B2CF9AE}" pid="3" name="MediaServiceImageTags">
    <vt:lpwstr/>
  </property>
</Properties>
</file>