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60" r:id="rId5"/>
    <p:sldId id="261" r:id="rId6"/>
    <p:sldId id="325" r:id="rId7"/>
    <p:sldId id="326" r:id="rId8"/>
    <p:sldId id="327" r:id="rId9"/>
    <p:sldId id="328" r:id="rId10"/>
    <p:sldId id="333" r:id="rId11"/>
    <p:sldId id="337" r:id="rId12"/>
    <p:sldId id="339" r:id="rId13"/>
    <p:sldId id="340" r:id="rId14"/>
    <p:sldId id="329" r:id="rId15"/>
    <p:sldId id="330" r:id="rId16"/>
    <p:sldId id="342" r:id="rId17"/>
    <p:sldId id="336" r:id="rId18"/>
    <p:sldId id="343" r:id="rId19"/>
    <p:sldId id="345" r:id="rId20"/>
    <p:sldId id="350" r:id="rId21"/>
    <p:sldId id="348" r:id="rId22"/>
    <p:sldId id="349" r:id="rId23"/>
    <p:sldId id="332" r:id="rId24"/>
    <p:sldId id="35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7D893D-6A9B-CF3D-15FE-D91AFB03F9DD}" name="Lucy Crawford" initials="LC" userId="S::lucy.crawford@365newground.org.uk::eecd62c4-c165-48da-83da-ad08d6d0a9bb" providerId="AD"/>
  <p188:author id="{1C4C455D-DBD6-43D3-48B0-B13EF43A9323}" name="Christina Worsley" initials="CW" userId="S::christina.worsley@365newground.org.uk::ade186ab-203e-4ed2-a2a0-86b2dc44da96" providerId="AD"/>
  <p188:author id="{81CA857C-8BB7-30CF-9990-341D361ECA4C}" name="Andy Ainsworth" initials="AA" userId="S::andy.ainsworth@365newground.org.uk::5c457bb5-2e21-454a-962d-67d680d4cfa9" providerId="AD"/>
  <p188:author id="{1A78498D-3B96-6DAD-EED3-EE8FCA44F843}" name="Ffion Powell" initials="FP" userId="S::ffion.powell@365newground.org.uk::272176fe-f4bb-4480-a809-415fd5f4374c" providerId="AD"/>
  <p188:author id="{42D818E4-2D04-6A1D-7A9F-1554E916F668}" name="Lydia Gaskell" initials="LG" userId="S::lydia.gaskell@365newground.org.uk::4aaa4af6-d7a1-40ac-83e0-71dfe1c003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8E4"/>
    <a:srgbClr val="FFCC00"/>
    <a:srgbClr val="ECD9C6"/>
    <a:srgbClr val="996633"/>
    <a:srgbClr val="FF5050"/>
    <a:srgbClr val="395B92"/>
    <a:srgbClr val="403E81"/>
    <a:srgbClr val="A5D9F1"/>
    <a:srgbClr val="A27B00"/>
    <a:srgbClr val="2F9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324D6-7868-414E-A7AA-85B6C0F42157}" v="21" dt="2026-03-19T17:23:46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4989-17ED-4228-A639-AFE3B2066236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8B44A-3CAE-44B4-A57E-E38051F3C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7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F5A5-4B69-A8E6-6FF5-9FAE54908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DBBAD-32EF-355F-4C6F-31FEFCCF9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04324-7D92-0584-C8BB-D658F708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A60D-BD21-642C-F4AB-CF3B4925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D97A-12D0-4B3D-8FDA-FEFB9D28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9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F184-B68E-8765-AC2C-023EDE2E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EC8E4-F387-4CDC-52D7-44CEA217F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B1CC-AA18-F990-BA97-71E8F203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9522D-BB66-34D1-6910-79FBD70A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7DE0-8797-976D-234B-FAD42BB3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6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755D2-6486-8B07-89D4-952BBB727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53964-3840-4DFC-B7DE-4771F5534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47A1-58A6-C2D2-E41B-02A4FA42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CE95-0C7C-F0D0-2A13-E3B809A5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B8574-05F9-92AC-B253-635A54C9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8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4760-649B-D7CA-AED5-45BB89C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F451-149F-4E69-1935-2B232BB8C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CD722-F502-670C-D6A4-49409889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91E4F-B9E8-EF99-D6CF-06A19F00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356C-E5CF-D6ED-7131-395719C5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5F6F-14C7-2A42-526D-FC11DD99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22FBB-2F16-3FB5-CAE8-D4A22E09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536C4-B9C9-BBE4-13EC-17FB335D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B75C8-DDED-BCB0-2D27-57D7DBCE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9EA3A-0068-9097-8A26-144CC052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99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B6867-29C5-7D49-3561-869ECCCE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DE95-D9C4-2DB2-A416-4FEBDF9A8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C1448-7550-2B6A-5ACF-455A2BDD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0888-4718-5C5D-D3F2-922F61C5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A97F1-E31D-2258-A591-53DB0DF3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2B5BE-B0EF-3CAA-50D1-587B2EAF4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4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B541-3525-B76F-EBD0-83BA6913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CDEF-3226-9329-3315-8189F5BF3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DC616-92F8-4499-49C8-C0C49AC57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3D07-25EC-0A66-0E1E-05C2A2122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05B56-C78C-D9CB-5440-3A32CA536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0AD08-6444-AF0C-67B8-A0770AD4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0DCC7-4EDB-9707-3E3D-30145732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668C1-1CF6-4171-A106-53020661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2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4628-5DC1-847A-E901-25E16255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14A62-4AA5-DF9E-8996-E763D9A5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D91F9-D858-E25D-BBE1-BDC39AF2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EF356-DB93-8783-86DD-98A75942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68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95232-0651-6410-89B1-34565208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F044E-12AE-51D9-37A4-12904D0C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C044-DB71-6933-10EE-D72A26A9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3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F024-65D6-A8C0-61B9-7C75E8A6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E682-A59F-A22D-647F-B264B158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B312F-689C-C2A3-0EA1-20B6A360B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31683-779B-2B8C-DDBD-E811D92A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12FC7-CB60-2E76-7ED3-CAE3C40E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79D19-576D-94C9-210A-3418E9FA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6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A177-190B-0081-6A96-08167C75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6D24-C21C-B082-5656-91B0C0C17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C197E-5159-2F44-0E98-51740AEED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C03A8-B323-D021-BA37-8BCCACC4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F672A-58C7-1D8C-88FD-CF18C594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48485-4F8B-9DAF-294B-C5EC37D1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0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23843-D22F-DE10-4AA2-2D5B85F4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93A09-85C4-F9A3-E2F0-930F16EA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FFBA8-B451-0F6C-5378-11A081A1E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60421-101F-5870-B115-A7687870F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4FED-013D-736C-35EE-3AE3D6F63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6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floodhub.co.uk/wp-content/uploads/2018/09/FT-Q-R60-Alternative-Flood-Warnings-3.pdf" TargetMode="External"/><Relationship Id="rId5" Type="http://schemas.openxmlformats.org/officeDocument/2006/relationships/hyperlink" Target="https://thefloodhub.co.uk/wp-content/uploads/2018/10/Flood-Warnings-what-steps-to-take-1.pdf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5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3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floodhub.co.uk/low-crosby-gcse-case-study/flood-risk-management-scheme/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floodhub.co.uk/learning/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thefloodhubpeopl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F38340A5-BD97-4170-45AA-15FFCF7DF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EC968118-F9FA-43CD-742A-1272729DC948}"/>
              </a:ext>
            </a:extLst>
          </p:cNvPr>
          <p:cNvGrpSpPr/>
          <p:nvPr/>
        </p:nvGrpSpPr>
        <p:grpSpPr>
          <a:xfrm>
            <a:off x="0" y="774438"/>
            <a:ext cx="12209088" cy="1241494"/>
            <a:chOff x="0" y="0"/>
            <a:chExt cx="4816593" cy="4943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051E07-63FC-0796-57EB-C30DA731967D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800C65C-E2B5-40E1-0503-5F18D700EA9A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31C3D4F-520D-6BB6-C2A5-D24A28711AF5}"/>
              </a:ext>
            </a:extLst>
          </p:cNvPr>
          <p:cNvSpPr txBox="1"/>
          <p:nvPr/>
        </p:nvSpPr>
        <p:spPr>
          <a:xfrm>
            <a:off x="255563" y="2995409"/>
            <a:ext cx="6644548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Define soft and hard engineering and explain examples of these techniques and strategies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Explain the advantages and disadvantages of each technique and strategy </a:t>
            </a:r>
          </a:p>
          <a:p>
            <a:pPr>
              <a:spcBef>
                <a:spcPct val="0"/>
              </a:spcBef>
            </a:pPr>
            <a:endParaRPr lang="en-US" sz="3200" b="1" dirty="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E0513-7863-209D-62C7-E97DACF82ED6}"/>
              </a:ext>
            </a:extLst>
          </p:cNvPr>
          <p:cNvSpPr txBox="1"/>
          <p:nvPr/>
        </p:nvSpPr>
        <p:spPr>
          <a:xfrm>
            <a:off x="255563" y="1971262"/>
            <a:ext cx="6057281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Learning objectives:</a:t>
            </a:r>
          </a:p>
        </p:txBody>
      </p:sp>
      <p:pic>
        <p:nvPicPr>
          <p:cNvPr id="3" name="Picture 2" descr="A river flowing through a city&#10;&#10;AI-generated content may be incorrect.">
            <a:extLst>
              <a:ext uri="{FF2B5EF4-FFF2-40B4-BE49-F238E27FC236}">
                <a16:creationId xmlns:a16="http://schemas.microsoft.com/office/drawing/2014/main" id="{1F0EFD46-8E9D-A71F-D6ED-4A4C576CA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40" y="2182122"/>
            <a:ext cx="4564200" cy="3423150"/>
          </a:xfrm>
          <a:prstGeom prst="rect">
            <a:avLst/>
          </a:prstGeom>
        </p:spPr>
      </p:pic>
      <p:pic>
        <p:nvPicPr>
          <p:cNvPr id="2" name="Picture 1" descr="A river with trees and rocks&#10;&#10;Description automatically generated">
            <a:extLst>
              <a:ext uri="{FF2B5EF4-FFF2-40B4-BE49-F238E27FC236}">
                <a16:creationId xmlns:a16="http://schemas.microsoft.com/office/drawing/2014/main" id="{4B396D23-9C17-3E39-56C1-C1B4FC79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380" y="415645"/>
            <a:ext cx="3125971" cy="17826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A2778C8-11EC-52D9-5521-0B5913DB3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5" y="823480"/>
            <a:ext cx="12183611" cy="1014741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River Landscapes: Flooding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4CC53-0748-4F22-DF5C-EC68FB4E4306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290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93F76-F19A-E95B-FB69-005E721AF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0E84DE07-F3E5-998D-6D8E-F038632101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C3F231E1-8A43-DE42-F4C4-2819E7F5F835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C8CDE0E-C794-BC9E-DF77-8BB58735C45B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39FCE4E-BB94-24A3-467E-D7EF8414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B2F0E57-0EC6-BA95-0817-A5BCEEDAD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544316"/>
              </p:ext>
            </p:extLst>
          </p:nvPr>
        </p:nvGraphicFramePr>
        <p:xfrm>
          <a:off x="137810" y="2216416"/>
          <a:ext cx="11746848" cy="106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Floodwater flows into a channel and is taken to an area where it can be stored, infiltrated or diverted further down course.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Removes excess water from the 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Adding gates on the channel can control the release of water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Increased discharge where the relief channel rejoins the river which could cause flooding downstream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BDA7450-3F81-DA54-D14D-D20237D1D045}"/>
              </a:ext>
            </a:extLst>
          </p:cNvPr>
          <p:cNvGrpSpPr/>
          <p:nvPr/>
        </p:nvGrpSpPr>
        <p:grpSpPr>
          <a:xfrm>
            <a:off x="1710389" y="3496730"/>
            <a:ext cx="7454265" cy="3147756"/>
            <a:chOff x="1550998" y="3680809"/>
            <a:chExt cx="7454265" cy="3147756"/>
          </a:xfrm>
        </p:grpSpPr>
        <p:pic>
          <p:nvPicPr>
            <p:cNvPr id="14" name="Picture 13" descr="A river bank with a fence and grass&#10;&#10;AI-generated content may be incorrect.">
              <a:extLst>
                <a:ext uri="{FF2B5EF4-FFF2-40B4-BE49-F238E27FC236}">
                  <a16:creationId xmlns:a16="http://schemas.microsoft.com/office/drawing/2014/main" id="{5DEEB8DB-836A-4FCA-29E4-7EC92C8A2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998" y="3680809"/>
              <a:ext cx="4197009" cy="31477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AE700C-3933-15E9-C497-F8E26072BF37}"/>
                </a:ext>
              </a:extLst>
            </p:cNvPr>
            <p:cNvSpPr txBox="1"/>
            <p:nvPr/>
          </p:nvSpPr>
          <p:spPr>
            <a:xfrm>
              <a:off x="6022648" y="3782907"/>
              <a:ext cx="2224879" cy="9233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 Classic Bold" panose="020B0604020202020204"/>
                </a:rPr>
                <a:t>River channel at risk of flooding nearby community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9329E00-67EA-3FC4-A0BE-E635C57B770A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2642301" y="4244572"/>
              <a:ext cx="3380347" cy="888680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5F603D-CDDE-DCB8-893E-4FEAB8F0F02A}"/>
                </a:ext>
              </a:extLst>
            </p:cNvPr>
            <p:cNvSpPr txBox="1"/>
            <p:nvPr/>
          </p:nvSpPr>
          <p:spPr>
            <a:xfrm>
              <a:off x="6022648" y="5005355"/>
              <a:ext cx="2982615" cy="14773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b="1" dirty="0">
                  <a:latin typeface="Montserrat Classic Bold" panose="020B0604020202020204"/>
                </a:rPr>
                <a:t>Flood relief channel where excess water can be sent to and stored before being released slowly after flood conditions have subsided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8A65D7B-997D-5ED4-2FE6-4B50D35B4D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7392" y="5435457"/>
              <a:ext cx="1835256" cy="115829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FE714753-05E7-60EA-3BEE-660FB59959CB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EA0ABBF-2D56-4900-0158-074D83FB2A78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17050FA4-39FB-CFBF-F437-0627B28F98B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9" name="Picture 18" descr="A river with trees and rocks&#10;&#10;Description automatically generated">
            <a:extLst>
              <a:ext uri="{FF2B5EF4-FFF2-40B4-BE49-F238E27FC236}">
                <a16:creationId xmlns:a16="http://schemas.microsoft.com/office/drawing/2014/main" id="{1079D54F-92F7-B35D-F1D5-60A93BE05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62FEA33-8CF6-C279-3CCB-7F027C872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AF731C70-2FCD-32D2-8C0F-0BD0F37675CA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 Flood relief channels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5338D-3A36-47F7-836D-C87C76B323BD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426593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D01A-297B-C51C-6604-F6C711D1D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7DBF0335-7F47-2DF5-E64B-55FDF35FF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D0439504-145A-5CD5-D686-200FA2AF2822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DC7BD2C-AA89-CB4C-1187-46C24548220D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CD63557-886E-4B45-FC3A-70D28ACA6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 descr="A tree on a hill&#10;&#10;AI-generated content may be incorrect.">
            <a:extLst>
              <a:ext uri="{FF2B5EF4-FFF2-40B4-BE49-F238E27FC236}">
                <a16:creationId xmlns:a16="http://schemas.microsoft.com/office/drawing/2014/main" id="{1DF60CD4-22B4-FC7B-3312-C71D07A9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58" y="1849660"/>
            <a:ext cx="4613338" cy="3460004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E053030F-E4DD-F15B-0985-483FEA4DE35A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6159B73-16FC-5A00-90FA-C8F6B96FCE1D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B486680-D487-A43C-CD9B-5AA9121E177B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F1618910-6D75-ECEA-3086-BB0A4727F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8BBE4F-FB43-2BC6-922C-2A082452C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DA759F8-CCD3-7FFA-74D7-C5319A17D8AE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078300-C223-1DBC-7CC6-34AB71F65F40}"/>
              </a:ext>
            </a:extLst>
          </p:cNvPr>
          <p:cNvSpPr txBox="1"/>
          <p:nvPr/>
        </p:nvSpPr>
        <p:spPr>
          <a:xfrm>
            <a:off x="118660" y="2078994"/>
            <a:ext cx="7378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Soft engineering strategies aim to reduce the effect of flooding using our knowledge of river systems. Examples are: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warning and informing to raise awareness and increase preparedness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tree planting to slow the flow and increase infiltration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river restoration to reconnect the river with its floodplain as it once was</a:t>
            </a:r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FE148-5AC6-E8F2-24BA-6EDFD9A8FE9F}"/>
              </a:ext>
            </a:extLst>
          </p:cNvPr>
          <p:cNvSpPr txBox="1"/>
          <p:nvPr/>
        </p:nvSpPr>
        <p:spPr>
          <a:xfrm>
            <a:off x="10344600" y="5272445"/>
            <a:ext cx="1984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E10F2-8EAE-D424-28BF-81A1079CDD32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01134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055D-B7A3-C16B-F8FF-D31773E4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0B894A80-1056-19DE-D53C-B235FE37D5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B37EE0C-1B42-5829-36BC-ED9EE74F0514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14CC1DD-AFE4-F578-0BCB-8191A8466A04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EFD3C67-6B75-08E4-DBC1-07369E2F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86E2A4-33F0-75D9-A6F4-B1EC6834CCE6}"/>
              </a:ext>
            </a:extLst>
          </p:cNvPr>
          <p:cNvSpPr/>
          <p:nvPr/>
        </p:nvSpPr>
        <p:spPr>
          <a:xfrm>
            <a:off x="494384" y="3442804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Working with the river landscape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CB5D29-DC6E-E27D-DAE1-72EBF378C071}"/>
              </a:ext>
            </a:extLst>
          </p:cNvPr>
          <p:cNvSpPr/>
          <p:nvPr/>
        </p:nvSpPr>
        <p:spPr>
          <a:xfrm>
            <a:off x="670967" y="5878789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Inexpensive to build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17AD3F-7DE1-9636-FE45-7844A59F5783}"/>
              </a:ext>
            </a:extLst>
          </p:cNvPr>
          <p:cNvSpPr/>
          <p:nvPr/>
        </p:nvSpPr>
        <p:spPr>
          <a:xfrm>
            <a:off x="3816598" y="3484905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be slow to take effect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70C816-1E13-21C8-68FC-4C2E38DD9BBE}"/>
              </a:ext>
            </a:extLst>
          </p:cNvPr>
          <p:cNvSpPr/>
          <p:nvPr/>
        </p:nvSpPr>
        <p:spPr>
          <a:xfrm>
            <a:off x="9437650" y="3363837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Preserves the natural floodplain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AB905A-CF56-020A-AC65-D6A6F3A6FD8B}"/>
              </a:ext>
            </a:extLst>
          </p:cNvPr>
          <p:cNvSpPr/>
          <p:nvPr/>
        </p:nvSpPr>
        <p:spPr>
          <a:xfrm>
            <a:off x="6677623" y="4187781"/>
            <a:ext cx="2498178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Restricts the growth of nearby development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B7F640-FFAE-AB93-6A67-420419FDD18B}"/>
              </a:ext>
            </a:extLst>
          </p:cNvPr>
          <p:cNvSpPr/>
          <p:nvPr/>
        </p:nvSpPr>
        <p:spPr>
          <a:xfrm>
            <a:off x="4732301" y="5335265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Creates natural habitats for wildlife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FC50D8-4E66-C33E-8D4B-4C57A2D68573}"/>
              </a:ext>
            </a:extLst>
          </p:cNvPr>
          <p:cNvSpPr/>
          <p:nvPr/>
        </p:nvSpPr>
        <p:spPr>
          <a:xfrm>
            <a:off x="9441808" y="3365687"/>
            <a:ext cx="2229633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Preserves the natural floodplain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5ACF890-171F-42B0-9C7F-C54E40362B46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E03F498-1539-1EC6-6E3A-B5F61B2676A5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4ACEBA42-B6DC-D2B0-8CF1-8DD7C6BAC648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1" name="Picture 20" descr="A river with trees and rocks&#10;&#10;Description automatically generated">
            <a:extLst>
              <a:ext uri="{FF2B5EF4-FFF2-40B4-BE49-F238E27FC236}">
                <a16:creationId xmlns:a16="http://schemas.microsoft.com/office/drawing/2014/main" id="{B39AF7EB-82CC-7F79-630B-71FE2D3A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3015D354-687E-76E1-8B6A-1D50C8C14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84D11A15-8F63-5362-8DBA-73ED0978C4C5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engineering: Advantages &amp; disadvantages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055971-7288-39D8-DD00-FCA0525A0E7D}"/>
              </a:ext>
            </a:extLst>
          </p:cNvPr>
          <p:cNvSpPr txBox="1"/>
          <p:nvPr/>
        </p:nvSpPr>
        <p:spPr>
          <a:xfrm>
            <a:off x="118661" y="2078994"/>
            <a:ext cx="11887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Can you correctly identify which of these are an </a:t>
            </a:r>
            <a:r>
              <a:rPr lang="en-GB" sz="3200" b="1" i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advantage</a:t>
            </a: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and which are a </a:t>
            </a:r>
            <a:r>
              <a:rPr lang="en-GB" sz="3200" b="1" i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disadvantage</a:t>
            </a: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for soft engineering?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8E7F0-239C-80C5-BFC3-E389BA5B1837}"/>
              </a:ext>
            </a:extLst>
          </p:cNvPr>
          <p:cNvSpPr/>
          <p:nvPr/>
        </p:nvSpPr>
        <p:spPr>
          <a:xfrm>
            <a:off x="494384" y="3436139"/>
            <a:ext cx="2229633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Working with the river landscape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DFA24F-E2AC-AC5E-3F78-25A2A6EC0F91}"/>
              </a:ext>
            </a:extLst>
          </p:cNvPr>
          <p:cNvSpPr/>
          <p:nvPr/>
        </p:nvSpPr>
        <p:spPr>
          <a:xfrm>
            <a:off x="674924" y="5879104"/>
            <a:ext cx="2229633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Inexpensive to build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C030DF-49E8-A4EF-F68C-FD1B98F93293}"/>
              </a:ext>
            </a:extLst>
          </p:cNvPr>
          <p:cNvSpPr/>
          <p:nvPr/>
        </p:nvSpPr>
        <p:spPr>
          <a:xfrm>
            <a:off x="4727913" y="5335265"/>
            <a:ext cx="2229633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Creates natural habitats for wildlife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D72FBBC-6FCD-0ED8-3F6F-7F43AA221C30}"/>
              </a:ext>
            </a:extLst>
          </p:cNvPr>
          <p:cNvSpPr/>
          <p:nvPr/>
        </p:nvSpPr>
        <p:spPr>
          <a:xfrm>
            <a:off x="3816597" y="3484905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be slow to take effect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C348C77-1280-5FE9-BB63-776EE091A3BC}"/>
              </a:ext>
            </a:extLst>
          </p:cNvPr>
          <p:cNvSpPr/>
          <p:nvPr/>
        </p:nvSpPr>
        <p:spPr>
          <a:xfrm>
            <a:off x="6680170" y="4182565"/>
            <a:ext cx="2498178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Restricts the growth of nearby development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B409703-2553-6A40-FF47-5F8262DEA54C}"/>
              </a:ext>
            </a:extLst>
          </p:cNvPr>
          <p:cNvSpPr/>
          <p:nvPr/>
        </p:nvSpPr>
        <p:spPr>
          <a:xfrm>
            <a:off x="8688019" y="5037876"/>
            <a:ext cx="2498178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May not be suitable in urban areas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C502AC6-C2B2-D695-50D5-B262DB333977}"/>
              </a:ext>
            </a:extLst>
          </p:cNvPr>
          <p:cNvSpPr/>
          <p:nvPr/>
        </p:nvSpPr>
        <p:spPr>
          <a:xfrm>
            <a:off x="8688019" y="5037876"/>
            <a:ext cx="2498178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May not be suitable in urban areas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BA081C-9361-4514-FAE8-1DCE91C7F6E1}"/>
              </a:ext>
            </a:extLst>
          </p:cNvPr>
          <p:cNvSpPr/>
          <p:nvPr/>
        </p:nvSpPr>
        <p:spPr>
          <a:xfrm>
            <a:off x="1496865" y="4676234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Maintenance can be expensive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027284-A26D-8BC1-753A-F6369E9368F0}"/>
              </a:ext>
            </a:extLst>
          </p:cNvPr>
          <p:cNvSpPr/>
          <p:nvPr/>
        </p:nvSpPr>
        <p:spPr>
          <a:xfrm>
            <a:off x="1504411" y="4682899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Maintenance can be expensive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5869E-D862-6C3F-5573-91142727C877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34972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CC6A-E075-D5BD-FE8D-FBD2781E8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C94AB00-ED29-6150-FFBD-5C7C15FEBD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AB512572-B37E-9DE7-B4F0-C27EB53D2838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0229B63-234C-B18B-1FC7-DD83D9AB21C8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41AC6F4-10EF-9F82-6405-A18C5FFE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4B4E118-D546-56FB-89BA-72921DE66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244033"/>
              </p:ext>
            </p:extLst>
          </p:nvPr>
        </p:nvGraphicFramePr>
        <p:xfrm>
          <a:off x="112643" y="2208027"/>
          <a:ext cx="11746848" cy="1706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The Environment Agency (EA) sends flood alerts, warnings or severe flood warning when sea or river levels rise above the average. </a:t>
                      </a:r>
                    </a:p>
                    <a:p>
                      <a:r>
                        <a:rPr lang="en-GB" sz="1400" b="1" dirty="0"/>
                        <a:t>The Met Office Severe Weather Warnings send alerts to mobiles, tv and radio stations before bad weather is forecast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Gives people time to action their </a:t>
                      </a:r>
                      <a:r>
                        <a:rPr lang="en-GB" sz="1400" b="1" i="0" dirty="0">
                          <a:solidFill>
                            <a:schemeClr val="tx1"/>
                          </a:solidFill>
                        </a:rPr>
                        <a:t>flood plan </a:t>
                      </a:r>
                      <a:r>
                        <a:rPr lang="en-GB" sz="1400" b="1" dirty="0"/>
                        <a:t>before a flood occurs which may include: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Property Flood Resilience measures (PFR)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Moving valuables or vehicles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Evacuating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Collecting flood kit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Warnings can’t stop the flood happening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People may not have access to the warning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PFR can be expensive to install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35A4FF2-22C1-FFBE-E880-5B771755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23" y="4165449"/>
            <a:ext cx="3397035" cy="2410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2C070-7E01-0A1C-208C-9E50EAEFA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3" y="4272243"/>
            <a:ext cx="4045158" cy="219721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78D977-2BEB-B4E3-172D-25B1AC8A56BD}"/>
              </a:ext>
            </a:extLst>
          </p:cNvPr>
          <p:cNvCxnSpPr>
            <a:cxnSpLocks/>
          </p:cNvCxnSpPr>
          <p:nvPr/>
        </p:nvCxnSpPr>
        <p:spPr>
          <a:xfrm flipH="1">
            <a:off x="4082969" y="4823910"/>
            <a:ext cx="493251" cy="288257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8C0959-0951-E2D6-8BA0-3589C7BF146F}"/>
              </a:ext>
            </a:extLst>
          </p:cNvPr>
          <p:cNvSpPr txBox="1"/>
          <p:nvPr/>
        </p:nvSpPr>
        <p:spPr>
          <a:xfrm>
            <a:off x="4535865" y="4344744"/>
            <a:ext cx="1560136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Download this resource here: </a:t>
            </a:r>
            <a:r>
              <a:rPr lang="en-GB" dirty="0">
                <a:hlinkClick r:id="rId5"/>
              </a:rPr>
              <a:t>Flood Warnings</a:t>
            </a:r>
            <a:endParaRPr lang="en-GB" b="1" dirty="0">
              <a:latin typeface="Montserrat Classic Bold" panose="020B0604020202020204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8A6D02-4797-F05A-D41B-C8698FDC689B}"/>
              </a:ext>
            </a:extLst>
          </p:cNvPr>
          <p:cNvCxnSpPr>
            <a:cxnSpLocks/>
          </p:cNvCxnSpPr>
          <p:nvPr/>
        </p:nvCxnSpPr>
        <p:spPr>
          <a:xfrm flipH="1">
            <a:off x="9618854" y="4614024"/>
            <a:ext cx="493251" cy="288257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71C712-E863-BFD4-8A39-86DA8D51BAE2}"/>
              </a:ext>
            </a:extLst>
          </p:cNvPr>
          <p:cNvSpPr txBox="1"/>
          <p:nvPr/>
        </p:nvSpPr>
        <p:spPr>
          <a:xfrm>
            <a:off x="10068220" y="4157987"/>
            <a:ext cx="1560136" cy="1477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Download this resource here: </a:t>
            </a:r>
            <a:r>
              <a:rPr lang="en-GB" dirty="0">
                <a:hlinkClick r:id="rId6"/>
              </a:rPr>
              <a:t>Alternative Flood Warnings</a:t>
            </a:r>
            <a:endParaRPr lang="en-GB" b="1" dirty="0">
              <a:latin typeface="Montserrat Classic Bold" panose="020B0604020202020204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C535F2C-8DFD-8A22-00BF-9D02B4696BEB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F959071-47C6-3EBD-AADF-55B72014DC4A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C47592B3-3436-EF01-EBEF-851F04C146D0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0" name="Picture 19" descr="A river with trees and rocks&#10;&#10;Description automatically generated">
            <a:extLst>
              <a:ext uri="{FF2B5EF4-FFF2-40B4-BE49-F238E27FC236}">
                <a16:creationId xmlns:a16="http://schemas.microsoft.com/office/drawing/2014/main" id="{C324EB78-8A3A-493D-3E8C-01BBF5762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F3FB7A2-3482-60B8-856B-CB8926313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5E195AA-5878-5920-7B25-1CD2FDF918C8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 strategy: Warning &amp; informing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21A81-A6C4-40C7-ABA2-E751E6E09394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3426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BBE35-A57B-3C78-E626-F5A01DDA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26F91E52-5F63-CBB3-AC32-07E09CADA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58578DD-4B81-9504-5639-398BAF947AD1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3F773E6-83D7-908B-3774-7738B3265E07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EB43AC1-29B0-969F-F752-C68CBDBA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F2B7FD-8D03-27F7-5904-140385A83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79687"/>
              </p:ext>
            </p:extLst>
          </p:nvPr>
        </p:nvGraphicFramePr>
        <p:xfrm>
          <a:off x="112643" y="2233194"/>
          <a:ext cx="11746848" cy="128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A planning strategy that restricts development on land which is most likely to flood according to risk. It involves storing water away from developed areas to reduce flood risk.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Fewer impermeable surfaces so reduced run off and increased infiltration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Any impact of flooding is reduced as there is no infrastructure to damage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Expansion of urban area is limited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Doesn’t help existing buildings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pic>
        <p:nvPicPr>
          <p:cNvPr id="13" name="Picture 12" descr="A view of a river flowing through a valley&#10;&#10;AI-generated content may be incorrect.">
            <a:extLst>
              <a:ext uri="{FF2B5EF4-FFF2-40B4-BE49-F238E27FC236}">
                <a16:creationId xmlns:a16="http://schemas.microsoft.com/office/drawing/2014/main" id="{6050A261-5FA2-6357-577D-494F50AB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5" y="3770689"/>
            <a:ext cx="4276477" cy="273293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4C095A-AAB6-8B18-F727-3B64A794AEE5}"/>
              </a:ext>
            </a:extLst>
          </p:cNvPr>
          <p:cNvCxnSpPr>
            <a:cxnSpLocks/>
          </p:cNvCxnSpPr>
          <p:nvPr/>
        </p:nvCxnSpPr>
        <p:spPr>
          <a:xfrm flipH="1">
            <a:off x="3468414" y="4417020"/>
            <a:ext cx="3380347" cy="888680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07EBD2-12AD-3246-4047-E3E94E0FFDFC}"/>
              </a:ext>
            </a:extLst>
          </p:cNvPr>
          <p:cNvCxnSpPr>
            <a:cxnSpLocks/>
          </p:cNvCxnSpPr>
          <p:nvPr/>
        </p:nvCxnSpPr>
        <p:spPr>
          <a:xfrm flipH="1">
            <a:off x="2275174" y="4456329"/>
            <a:ext cx="4384180" cy="877848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044D0B-B839-DF94-C045-F345A2F36A2D}"/>
              </a:ext>
            </a:extLst>
          </p:cNvPr>
          <p:cNvSpPr txBox="1"/>
          <p:nvPr/>
        </p:nvSpPr>
        <p:spPr>
          <a:xfrm>
            <a:off x="6021461" y="4295088"/>
            <a:ext cx="2655879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Minimal development on floodplains surrounding river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7AC37AC-82E3-4B3A-961E-8446F748A142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661F3C5-9A77-CA89-2B14-2DA4C3385FB0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1438907-E31A-9ABD-65DF-4FBD8912C94A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0" name="Picture 19" descr="A river with trees and rocks&#10;&#10;Description automatically generated">
            <a:extLst>
              <a:ext uri="{FF2B5EF4-FFF2-40B4-BE49-F238E27FC236}">
                <a16:creationId xmlns:a16="http://schemas.microsoft.com/office/drawing/2014/main" id="{CBD7DF85-F03E-6D3C-ADC5-AC61D9C8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D80BBE2-5EE3-273A-9CBD-D0EA25928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D0B2452-8618-921B-BD62-BC90BCBA4B99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 strategy: Floodplain zoning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69B68-6094-FC91-E08B-7B7FD768B992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5862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4CD88-3995-02CA-B5F4-E7DEADC8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8507C480-35FC-E0A3-C838-D487E03195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09A384EC-C6BE-5112-404C-4DFA37CA5437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1164A67-253A-4F35-3D09-CD1199499B15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52E1213-FF5E-7545-34C4-DFD56012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452A72C-12BE-3773-1542-F2758B8D2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23025"/>
              </p:ext>
            </p:extLst>
          </p:nvPr>
        </p:nvGraphicFramePr>
        <p:xfrm>
          <a:off x="112643" y="2243494"/>
          <a:ext cx="11746848" cy="128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Tree planting increases the lag time during flood conditions. Leaves and branches intercept rainwater, roots uptake water and the friction of trees slows the flow.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Absorbs CO2 so air quality is improved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Increases biodiversity and natural habitats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Less land available for urban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Can be timely before completed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Loss of grazing land for farming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04BD141-FDDB-581F-D1FE-C41ABA4BC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4" y="4039643"/>
            <a:ext cx="5318347" cy="2227956"/>
          </a:xfrm>
          <a:prstGeom prst="rect">
            <a:avLst/>
          </a:prstGeom>
        </p:spPr>
      </p:pic>
      <p:pic>
        <p:nvPicPr>
          <p:cNvPr id="26" name="Picture 25" descr="A tree on a hill&#10;&#10;AI-generated content may be incorrect.">
            <a:extLst>
              <a:ext uri="{FF2B5EF4-FFF2-40B4-BE49-F238E27FC236}">
                <a16:creationId xmlns:a16="http://schemas.microsoft.com/office/drawing/2014/main" id="{F6B44295-865F-0097-6A74-759A93926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75" y="3817466"/>
            <a:ext cx="3653396" cy="274004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33F694-7B94-A742-1342-2672CD820B44}"/>
              </a:ext>
            </a:extLst>
          </p:cNvPr>
          <p:cNvCxnSpPr>
            <a:cxnSpLocks/>
          </p:cNvCxnSpPr>
          <p:nvPr/>
        </p:nvCxnSpPr>
        <p:spPr>
          <a:xfrm flipH="1">
            <a:off x="7222662" y="4508613"/>
            <a:ext cx="2523850" cy="678877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9FA5DB-1D86-9ED2-530F-A62F011290A9}"/>
              </a:ext>
            </a:extLst>
          </p:cNvPr>
          <p:cNvSpPr txBox="1"/>
          <p:nvPr/>
        </p:nvSpPr>
        <p:spPr>
          <a:xfrm>
            <a:off x="9390506" y="3987850"/>
            <a:ext cx="2655879" cy="1477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Trees during early growth stage. It can take several years for a planted woodland to become established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49E9358-36D6-DD14-5F6C-67A93C670E1F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BBA9BBD-B5E9-5519-491D-B27D2CC0AD80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5F4E81E-84C0-4927-2F8F-A5740D167819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5" name="Picture 14" descr="A river with trees and rocks&#10;&#10;Description automatically generated">
            <a:extLst>
              <a:ext uri="{FF2B5EF4-FFF2-40B4-BE49-F238E27FC236}">
                <a16:creationId xmlns:a16="http://schemas.microsoft.com/office/drawing/2014/main" id="{CAC9126A-1BB3-2D93-9D55-B106FA8F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2E5C10C-8C1A-DF90-735F-B2CC7695D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B25E9E6-1609-0D9A-BA4B-2AFB15CEFF92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engineering: Tree planting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1531E-265F-F57D-82CC-387CECE3CC0F}"/>
              </a:ext>
            </a:extLst>
          </p:cNvPr>
          <p:cNvSpPr txBox="1"/>
          <p:nvPr/>
        </p:nvSpPr>
        <p:spPr>
          <a:xfrm>
            <a:off x="7559076" y="6342711"/>
            <a:ext cx="17860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4E2E5-1FCA-DEA2-F8B7-E04CBB1D7F3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7565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C8760-643C-4017-27CE-B79D4084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D3A04BEC-BC6B-20A2-4933-DE73C92177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lake surrounded by green hills&#10;&#10;AI-generated content may be incorrect.">
            <a:extLst>
              <a:ext uri="{FF2B5EF4-FFF2-40B4-BE49-F238E27FC236}">
                <a16:creationId xmlns:a16="http://schemas.microsoft.com/office/drawing/2014/main" id="{BE20DE07-E7DB-B81A-A093-AD9AE18B8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9"/>
          <a:stretch>
            <a:fillRect/>
          </a:stretch>
        </p:blipFill>
        <p:spPr>
          <a:xfrm>
            <a:off x="4917906" y="4233165"/>
            <a:ext cx="4068311" cy="2047428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17A19A76-BAC9-96B7-ADA2-602CEF5D907A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E1BA87D-042C-8709-B3F3-5E3B567BA003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C3395AC-9AA0-3710-4306-90CFE1BB4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5EA1C2-4448-800E-EB25-F0AFEAC0E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9301"/>
              </p:ext>
            </p:extLst>
          </p:nvPr>
        </p:nvGraphicFramePr>
        <p:xfrm>
          <a:off x="112642" y="2208027"/>
          <a:ext cx="11966714" cy="15375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82840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4110958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772916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29389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1202304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Removing any artificial or hard engineering structures to return the river to a natural state.</a:t>
                      </a:r>
                    </a:p>
                    <a:p>
                      <a:pPr algn="l"/>
                      <a:r>
                        <a:rPr lang="en-GB" sz="1400" b="1" dirty="0"/>
                        <a:t>Allows the river to reconnect with the floodplain and overtop the banks during flood conditions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Creates new wetland habitats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Increased water storage and reduced velocity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Visually attractive and creates a green space for the community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Less land available for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Can be timely before full effects are seen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Can be expensive to remove old hard engineering structures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2B0172C-9BAB-D027-843E-587C3984DB95}"/>
              </a:ext>
            </a:extLst>
          </p:cNvPr>
          <p:cNvSpPr txBox="1"/>
          <p:nvPr/>
        </p:nvSpPr>
        <p:spPr>
          <a:xfrm>
            <a:off x="9261169" y="4122236"/>
            <a:ext cx="2655879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A ‘re-wiggled’ river with natural meanders which slow the flow as the water passes through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FC6AEA-D8A0-F4F7-4109-B19C9BEF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6" y="4204449"/>
            <a:ext cx="4652251" cy="204363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C23768-D534-BB89-0053-A47879E8D1A8}"/>
              </a:ext>
            </a:extLst>
          </p:cNvPr>
          <p:cNvCxnSpPr>
            <a:cxnSpLocks/>
          </p:cNvCxnSpPr>
          <p:nvPr/>
        </p:nvCxnSpPr>
        <p:spPr>
          <a:xfrm flipH="1">
            <a:off x="8013569" y="4508423"/>
            <a:ext cx="1230512" cy="177221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B1A1B64-A43E-6EEE-3E52-A155A66197B8}"/>
              </a:ext>
            </a:extLst>
          </p:cNvPr>
          <p:cNvSpPr txBox="1">
            <a:spLocks/>
          </p:cNvSpPr>
          <p:nvPr/>
        </p:nvSpPr>
        <p:spPr>
          <a:xfrm>
            <a:off x="0" y="431010"/>
            <a:ext cx="12192000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0FB524CA-AC2C-3099-19B7-9E931B2EDF21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CA6278B-0C82-2830-AE84-B01402E627E1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CB7AAFB-95B5-F14C-773C-75FD138DE728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CC6BCA98-3282-AAF4-CCF7-D2F93A13B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D0CF73C-B792-3652-972B-D9527B69B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F6F915B-CA62-A0AD-117B-32640234BC2D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engineering: River restoration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744E0B-71F9-60E9-7313-C842220C4D69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5059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2ABAB-2C98-BE96-D619-457A822F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1AF88BC8-51B5-A38A-DA9A-5E2109D07C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BA374C88-BF9D-82D0-FA81-2FC8FD607FDE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422477E-F41B-B52D-A216-6EE0A4A060CB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DEF65F0-7FAC-3902-AA01-8A62FD2E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0D95E37-8F2A-8914-66A4-E64BDF7ED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544991"/>
              </p:ext>
            </p:extLst>
          </p:nvPr>
        </p:nvGraphicFramePr>
        <p:xfrm>
          <a:off x="112642" y="2208027"/>
          <a:ext cx="11966714" cy="15375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82840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4110958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772916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29389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1202304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Leaving some areas deliberately open to flood. They are found in the lower course and often rural land. During normal conditions, the storage area can create a recreational space for the community.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Creates new habitats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Increased water storage and reduces discharge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Visually attractive and creates a green space for the community 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Reduces land available for development or farming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Expensive to maintain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Less effective at stopping significant flood events</a:t>
                      </a:r>
                    </a:p>
                  </a:txBody>
                  <a:tcPr>
                    <a:solidFill>
                      <a:srgbClr val="E9F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1871DE4-B27F-6FA8-4CE6-29DFC286E443}"/>
              </a:ext>
            </a:extLst>
          </p:cNvPr>
          <p:cNvSpPr txBox="1"/>
          <p:nvPr/>
        </p:nvSpPr>
        <p:spPr>
          <a:xfrm>
            <a:off x="9261169" y="4122236"/>
            <a:ext cx="2655879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Trees can be flooded temporarily and recover once the floodwater has receded.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A46719-CFD8-F536-9CEF-36067A733D2B}"/>
              </a:ext>
            </a:extLst>
          </p:cNvPr>
          <p:cNvSpPr txBox="1">
            <a:spLocks/>
          </p:cNvSpPr>
          <p:nvPr/>
        </p:nvSpPr>
        <p:spPr>
          <a:xfrm>
            <a:off x="0" y="431010"/>
            <a:ext cx="12192000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93A4AFC-D3FB-2454-DD7B-730F5B56477E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89CB960-3C56-0EAB-63D7-C0D41A679BEF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1A83CC5A-F252-24D6-A676-5DF345804B2E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7CFAEF0F-68D1-32F2-1C46-2C82F0A8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27F15A5-2242-6555-2BCE-2D4661EC9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AE877057-5242-A5A8-2B2B-B4D088E103F0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Soft engineering: Washlands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F5910-99B3-35ED-F6AA-DD4DE531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" y="3754729"/>
            <a:ext cx="4121752" cy="3104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AAEF3-3BC4-CD3D-7F79-6EE15A88E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8" y="3753806"/>
            <a:ext cx="4138925" cy="310419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DE9845-4BD6-C98F-C289-5D8FA48977C9}"/>
              </a:ext>
            </a:extLst>
          </p:cNvPr>
          <p:cNvCxnSpPr>
            <a:cxnSpLocks/>
          </p:cNvCxnSpPr>
          <p:nvPr/>
        </p:nvCxnSpPr>
        <p:spPr>
          <a:xfrm flipH="1">
            <a:off x="7861300" y="4508423"/>
            <a:ext cx="1382781" cy="814142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7DCA54-27F4-1F35-AC88-5044E06920C1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9938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1FADA-AED3-C9F9-F327-5A393BB15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EB3925BF-1940-58B5-EF05-FBC3D10199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2A5CC-0C2A-5D97-0460-61C9282B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06" t="3346" r="9298"/>
          <a:stretch>
            <a:fillRect/>
          </a:stretch>
        </p:blipFill>
        <p:spPr>
          <a:xfrm rot="5400000">
            <a:off x="7786781" y="1319969"/>
            <a:ext cx="3310614" cy="5159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197F8-7677-5694-44AE-509F2089002C}"/>
              </a:ext>
            </a:extLst>
          </p:cNvPr>
          <p:cNvSpPr txBox="1"/>
          <p:nvPr/>
        </p:nvSpPr>
        <p:spPr>
          <a:xfrm>
            <a:off x="11205445" y="5489140"/>
            <a:ext cx="377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 Bold" panose="020B0604020202020204"/>
              </a:rPr>
              <a:t>Figure 1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B373E5F-0878-318C-A2CB-B08A33F92B02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7CF711D-AFB1-08AB-7430-C1F5800BFFEC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CCA2FF65-5C4A-5EFD-0C3E-024E83AB63AF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1" name="Picture 10" descr="A river with trees and rocks&#10;&#10;Description automatically generated">
            <a:extLst>
              <a:ext uri="{FF2B5EF4-FFF2-40B4-BE49-F238E27FC236}">
                <a16:creationId xmlns:a16="http://schemas.microsoft.com/office/drawing/2014/main" id="{32593F70-4FA1-1754-4086-401853CEF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16B7AC2-FA19-0B0A-EC73-320AD5045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478193B0-0A50-19F5-84FD-2351932623A5}"/>
              </a:ext>
            </a:extLst>
          </p:cNvPr>
          <p:cNvSpPr txBox="1"/>
          <p:nvPr/>
        </p:nvSpPr>
        <p:spPr>
          <a:xfrm>
            <a:off x="212508" y="1089094"/>
            <a:ext cx="11688979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Practice questions / Homework: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466C6-883C-9698-C14E-6CBAE697BAD6}"/>
              </a:ext>
            </a:extLst>
          </p:cNvPr>
          <p:cNvSpPr txBox="1"/>
          <p:nvPr/>
        </p:nvSpPr>
        <p:spPr>
          <a:xfrm>
            <a:off x="118661" y="2078994"/>
            <a:ext cx="6743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/>
              <a:t>Using Figure 1, give one advantage of using tree planting to protect a community from flooding</a:t>
            </a:r>
            <a:r>
              <a:rPr lang="en-GB" sz="3200" b="1"/>
              <a:t>. (</a:t>
            </a:r>
            <a:r>
              <a:rPr lang="en-GB" sz="3200" b="1" dirty="0"/>
              <a:t>1 mark)</a:t>
            </a:r>
          </a:p>
          <a:p>
            <a:pPr marL="514350" indent="-514350">
              <a:buFont typeface="+mj-lt"/>
              <a:buAutoNum type="arabicPeriod"/>
            </a:pPr>
            <a:endParaRPr lang="en-GB" sz="3200" b="1" dirty="0"/>
          </a:p>
          <a:p>
            <a:pPr marL="514350" indent="-514350">
              <a:buFont typeface="+mj-lt"/>
              <a:buAutoNum type="arabicPeriod"/>
            </a:pPr>
            <a:r>
              <a:rPr lang="en-GB" sz="3200" b="1" dirty="0"/>
              <a:t> Explain how river restoration can be used to manage the risk of flooding. (2 marks) </a:t>
            </a:r>
          </a:p>
          <a:p>
            <a:pPr fontAlgn="base"/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93E82-59CA-42CB-2A63-7E7D66827687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723169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A2D74-1BEC-53BD-4392-1CD7C8D2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D636C627-ADB6-6947-2C00-9D1987F529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339D5-28D6-CD58-D46A-E9E2D985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06" t="3346" r="9298"/>
          <a:stretch>
            <a:fillRect/>
          </a:stretch>
        </p:blipFill>
        <p:spPr>
          <a:xfrm rot="5400000">
            <a:off x="8196895" y="1322188"/>
            <a:ext cx="2990013" cy="4659678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2AA23C49-8F0D-67E3-1FEC-3C509F9CA0D2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A3486FC-95A8-F67D-5639-CB46F6668F55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738C73F6-BDE6-87FD-234E-284E84E2EAC6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0" name="Picture 9" descr="A river with trees and rocks&#10;&#10;Description automatically generated">
            <a:extLst>
              <a:ext uri="{FF2B5EF4-FFF2-40B4-BE49-F238E27FC236}">
                <a16:creationId xmlns:a16="http://schemas.microsoft.com/office/drawing/2014/main" id="{B157E3B3-5B9C-F3F0-3604-7635917CB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084B29-A040-40CE-141B-7BC361485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7C14D06-49DD-48D0-28F7-52F999028E87}"/>
              </a:ext>
            </a:extLst>
          </p:cNvPr>
          <p:cNvSpPr txBox="1"/>
          <p:nvPr/>
        </p:nvSpPr>
        <p:spPr>
          <a:xfrm>
            <a:off x="212508" y="1089094"/>
            <a:ext cx="11688979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Practice questions / Homework: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9F9D1-B84B-128B-C605-D3C4FB705A36}"/>
              </a:ext>
            </a:extLst>
          </p:cNvPr>
          <p:cNvSpPr txBox="1"/>
          <p:nvPr/>
        </p:nvSpPr>
        <p:spPr>
          <a:xfrm>
            <a:off x="118661" y="2078994"/>
            <a:ext cx="118875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GB" sz="3200" b="1" dirty="0">
                <a:latin typeface="Montserrat Classic Bold" panose="020B0604020202020204"/>
              </a:rPr>
              <a:t>Using Figure 1, identify and explain                                                   one hard engineering strategy and                                                     one soft engineering strategy being                                                       used to manage flooding. (4 marks)</a:t>
            </a:r>
            <a:endParaRPr lang="en-GB" sz="3150" b="1" dirty="0"/>
          </a:p>
          <a:p>
            <a:pPr marL="514350" indent="-514350">
              <a:buFont typeface="+mj-lt"/>
              <a:buAutoNum type="arabicPeriod" startAt="3"/>
            </a:pPr>
            <a:endParaRPr lang="en-GB" sz="3200" b="1" dirty="0">
              <a:latin typeface="Montserrat Classic Bold" panose="020B0604020202020204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GB" sz="3200" b="1" dirty="0">
                <a:latin typeface="Montserrat Classic Bold" panose="020B0604020202020204"/>
              </a:rPr>
              <a:t>“Hard engineering strategies, such as                                        channel straightening, are the best way                                              to reduce flood risk”. To what extent do you agree with this statement? </a:t>
            </a:r>
            <a:r>
              <a:rPr lang="en-GB" sz="3200" b="1">
                <a:latin typeface="Montserrat Classic Bold" panose="020B0604020202020204"/>
              </a:rPr>
              <a:t>(8/9/12 </a:t>
            </a:r>
            <a:r>
              <a:rPr lang="en-GB" sz="3200" b="1" dirty="0">
                <a:latin typeface="Montserrat Classic Bold" panose="020B0604020202020204"/>
              </a:rPr>
              <a:t>marks)</a:t>
            </a:r>
            <a:endParaRPr lang="en-GB" sz="3150" b="1" dirty="0"/>
          </a:p>
          <a:p>
            <a:pPr marL="514350" indent="-514350">
              <a:buFont typeface="+mj-lt"/>
              <a:buAutoNum type="arabicPeriod"/>
            </a:pPr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379E0-3050-FA65-E629-4DB5E1E0B67F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13606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1DB3-02D6-5D80-A397-26413D760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5F47BCA-AA8E-9020-F8AD-D88A382267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7F0D70AF-D263-0F1C-D44A-DDC0F2F0806F}"/>
              </a:ext>
            </a:extLst>
          </p:cNvPr>
          <p:cNvSpPr txBox="1"/>
          <p:nvPr/>
        </p:nvSpPr>
        <p:spPr>
          <a:xfrm>
            <a:off x="393539" y="12825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AC22DC1-93D8-168B-0882-22E43A12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5162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phic 9" descr="Stacked Rocks with solid fill">
            <a:extLst>
              <a:ext uri="{FF2B5EF4-FFF2-40B4-BE49-F238E27FC236}">
                <a16:creationId xmlns:a16="http://schemas.microsoft.com/office/drawing/2014/main" id="{94F3B82E-2661-3A32-6AA4-45DA765CE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5649" y="4562108"/>
            <a:ext cx="778549" cy="778549"/>
          </a:xfrm>
          <a:prstGeom prst="rect">
            <a:avLst/>
          </a:prstGeom>
        </p:spPr>
      </p:pic>
      <p:pic>
        <p:nvPicPr>
          <p:cNvPr id="12" name="Graphic 11" descr="Rolling hills with solid fill">
            <a:extLst>
              <a:ext uri="{FF2B5EF4-FFF2-40B4-BE49-F238E27FC236}">
                <a16:creationId xmlns:a16="http://schemas.microsoft.com/office/drawing/2014/main" id="{D7FB4B36-0C90-D28D-0617-4D96B5AF3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7751" b="1453"/>
          <a:stretch>
            <a:fillRect/>
          </a:stretch>
        </p:blipFill>
        <p:spPr>
          <a:xfrm>
            <a:off x="119771" y="4864746"/>
            <a:ext cx="1094957" cy="665690"/>
          </a:xfrm>
          <a:prstGeom prst="rect">
            <a:avLst/>
          </a:prstGeom>
        </p:spPr>
      </p:pic>
      <p:pic>
        <p:nvPicPr>
          <p:cNvPr id="14" name="Graphic 13" descr="Plant with solid fill">
            <a:extLst>
              <a:ext uri="{FF2B5EF4-FFF2-40B4-BE49-F238E27FC236}">
                <a16:creationId xmlns:a16="http://schemas.microsoft.com/office/drawing/2014/main" id="{8B4F953C-E259-93F7-ABB0-4C65CE73B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8988" y="3196310"/>
            <a:ext cx="838051" cy="838051"/>
          </a:xfrm>
          <a:prstGeom prst="rect">
            <a:avLst/>
          </a:prstGeom>
        </p:spPr>
      </p:pic>
      <p:pic>
        <p:nvPicPr>
          <p:cNvPr id="27" name="Graphic 26" descr="Splash with solid fill">
            <a:extLst>
              <a:ext uri="{FF2B5EF4-FFF2-40B4-BE49-F238E27FC236}">
                <a16:creationId xmlns:a16="http://schemas.microsoft.com/office/drawing/2014/main" id="{C780212B-37C8-478F-73F9-F4AFC0F3F7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078" y="2706377"/>
            <a:ext cx="1001458" cy="1001458"/>
          </a:xfrm>
          <a:prstGeom prst="rect">
            <a:avLst/>
          </a:prstGeom>
        </p:spPr>
      </p:pic>
      <p:pic>
        <p:nvPicPr>
          <p:cNvPr id="28" name="Graphic 27" descr="Bowl with solid fill">
            <a:extLst>
              <a:ext uri="{FF2B5EF4-FFF2-40B4-BE49-F238E27FC236}">
                <a16:creationId xmlns:a16="http://schemas.microsoft.com/office/drawing/2014/main" id="{0CB97740-0FF1-177C-A9F6-D0A7372CFB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443493" y="4983820"/>
            <a:ext cx="713674" cy="713674"/>
          </a:xfrm>
          <a:prstGeom prst="rect">
            <a:avLst/>
          </a:prstGeom>
        </p:spPr>
      </p:pic>
      <p:pic>
        <p:nvPicPr>
          <p:cNvPr id="29" name="Graphic 28" descr="Water with solid fill">
            <a:extLst>
              <a:ext uri="{FF2B5EF4-FFF2-40B4-BE49-F238E27FC236}">
                <a16:creationId xmlns:a16="http://schemas.microsoft.com/office/drawing/2014/main" id="{CFC02DCA-E367-A78E-5ED2-74E64EBFC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579578" y="6010750"/>
            <a:ext cx="659415" cy="659415"/>
          </a:xfrm>
          <a:prstGeom prst="rect">
            <a:avLst/>
          </a:prstGeom>
        </p:spPr>
      </p:pic>
      <p:pic>
        <p:nvPicPr>
          <p:cNvPr id="30" name="Graphic 29" descr="City with solid fill">
            <a:extLst>
              <a:ext uri="{FF2B5EF4-FFF2-40B4-BE49-F238E27FC236}">
                <a16:creationId xmlns:a16="http://schemas.microsoft.com/office/drawing/2014/main" id="{A4183E4D-99A1-4FE3-04A5-DB69B3D69E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690989" y="2834849"/>
            <a:ext cx="901943" cy="901943"/>
          </a:xfrm>
          <a:prstGeom prst="rect">
            <a:avLst/>
          </a:prstGeom>
        </p:spPr>
      </p:pic>
      <p:pic>
        <p:nvPicPr>
          <p:cNvPr id="31" name="Graphic 30" descr="Cow with solid fill">
            <a:extLst>
              <a:ext uri="{FF2B5EF4-FFF2-40B4-BE49-F238E27FC236}">
                <a16:creationId xmlns:a16="http://schemas.microsoft.com/office/drawing/2014/main" id="{5A383E54-8B03-B9A8-B0AE-C643A21F35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795892" y="2962593"/>
            <a:ext cx="821719" cy="821719"/>
          </a:xfrm>
          <a:prstGeom prst="rect">
            <a:avLst/>
          </a:prstGeom>
        </p:spPr>
      </p:pic>
      <p:pic>
        <p:nvPicPr>
          <p:cNvPr id="32" name="Graphic 31" descr="Labor with solid fill">
            <a:extLst>
              <a:ext uri="{FF2B5EF4-FFF2-40B4-BE49-F238E27FC236}">
                <a16:creationId xmlns:a16="http://schemas.microsoft.com/office/drawing/2014/main" id="{BD649488-3F2D-C847-8698-CE10CC5D5E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25818" y="3031345"/>
            <a:ext cx="690445" cy="690445"/>
          </a:xfrm>
          <a:prstGeom prst="rect">
            <a:avLst/>
          </a:prstGeom>
        </p:spPr>
      </p:pic>
      <p:pic>
        <p:nvPicPr>
          <p:cNvPr id="33" name="Graphic 32" descr="Tree Stump with solid fill">
            <a:extLst>
              <a:ext uri="{FF2B5EF4-FFF2-40B4-BE49-F238E27FC236}">
                <a16:creationId xmlns:a16="http://schemas.microsoft.com/office/drawing/2014/main" id="{D7BCF7A9-4D65-2D0E-A6B9-43F5CE070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518288" y="4410897"/>
            <a:ext cx="778549" cy="7785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612E2D-156B-45CA-6402-3D23A68162F4}"/>
              </a:ext>
            </a:extLst>
          </p:cNvPr>
          <p:cNvSpPr txBox="1"/>
          <p:nvPr/>
        </p:nvSpPr>
        <p:spPr>
          <a:xfrm>
            <a:off x="4320039" y="5244143"/>
            <a:ext cx="201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ontserrat Classic Bold" panose="020B0604020202020204"/>
              </a:rPr>
              <a:t>Geology</a:t>
            </a:r>
            <a:r>
              <a:rPr lang="en-GB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4B00B-218D-C6FD-8FA9-FE663806DEA4}"/>
              </a:ext>
            </a:extLst>
          </p:cNvPr>
          <p:cNvSpPr txBox="1"/>
          <p:nvPr/>
        </p:nvSpPr>
        <p:spPr>
          <a:xfrm>
            <a:off x="43716" y="3924008"/>
            <a:ext cx="161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ontserrat Classic Bold" panose="020B0604020202020204"/>
              </a:rPr>
              <a:t>Vegetation</a:t>
            </a:r>
            <a:r>
              <a:rPr lang="en-GB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4197DC-0DE3-7026-82E3-D15686EB99FA}"/>
              </a:ext>
            </a:extLst>
          </p:cNvPr>
          <p:cNvSpPr txBox="1"/>
          <p:nvPr/>
        </p:nvSpPr>
        <p:spPr>
          <a:xfrm>
            <a:off x="1772949" y="3560757"/>
            <a:ext cx="246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Antecedent conditions</a:t>
            </a:r>
          </a:p>
          <a:p>
            <a:pPr algn="ctr"/>
            <a:r>
              <a:rPr lang="en-GB" sz="1200" b="1" dirty="0">
                <a:latin typeface="Montserrat Classic Bold" panose="020B0604020202020204"/>
              </a:rPr>
              <a:t>(previous weather / soil moisture)</a:t>
            </a:r>
            <a:r>
              <a:rPr lang="en-GB" sz="1050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7291F6-C9A1-75A9-ABF4-8763FC76F9C1}"/>
              </a:ext>
            </a:extLst>
          </p:cNvPr>
          <p:cNvSpPr txBox="1"/>
          <p:nvPr/>
        </p:nvSpPr>
        <p:spPr>
          <a:xfrm>
            <a:off x="4019829" y="3640944"/>
            <a:ext cx="246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Urbanisation</a:t>
            </a:r>
            <a:endParaRPr lang="en-GB" sz="10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5EAEE3-6263-1B60-7400-8E964AE52816}"/>
              </a:ext>
            </a:extLst>
          </p:cNvPr>
          <p:cNvSpPr txBox="1"/>
          <p:nvPr/>
        </p:nvSpPr>
        <p:spPr>
          <a:xfrm>
            <a:off x="5414830" y="3631762"/>
            <a:ext cx="447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Flood schemes</a:t>
            </a:r>
            <a:endParaRPr lang="en-GB" sz="10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A207B2-FBD9-7456-EF06-6FD5B2DB9394}"/>
              </a:ext>
            </a:extLst>
          </p:cNvPr>
          <p:cNvSpPr txBox="1"/>
          <p:nvPr/>
        </p:nvSpPr>
        <p:spPr>
          <a:xfrm>
            <a:off x="6979340" y="4558908"/>
            <a:ext cx="447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Afforestation or deforestation</a:t>
            </a:r>
            <a:endParaRPr lang="en-GB" sz="105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5ECDAD-6FF3-EEBB-9989-2372A06E55A6}"/>
              </a:ext>
            </a:extLst>
          </p:cNvPr>
          <p:cNvSpPr txBox="1"/>
          <p:nvPr/>
        </p:nvSpPr>
        <p:spPr>
          <a:xfrm>
            <a:off x="-274065" y="5426600"/>
            <a:ext cx="235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Relief / slope </a:t>
            </a:r>
            <a:endParaRPr lang="en-GB" sz="10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ACFD7D-3F23-3C0B-EE9E-9980447FA7CA}"/>
              </a:ext>
            </a:extLst>
          </p:cNvPr>
          <p:cNvSpPr txBox="1"/>
          <p:nvPr/>
        </p:nvSpPr>
        <p:spPr>
          <a:xfrm>
            <a:off x="1843462" y="5571351"/>
            <a:ext cx="235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Drainage basin</a:t>
            </a:r>
            <a:endParaRPr lang="en-GB" sz="10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C0E5EF-B5A6-9685-3EA9-D139F432F67C}"/>
              </a:ext>
            </a:extLst>
          </p:cNvPr>
          <p:cNvSpPr txBox="1"/>
          <p:nvPr/>
        </p:nvSpPr>
        <p:spPr>
          <a:xfrm>
            <a:off x="9100582" y="3589143"/>
            <a:ext cx="235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Land use</a:t>
            </a:r>
            <a:endParaRPr lang="en-GB" sz="105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CB349F-986D-814E-31DE-9DFA2AA09A1A}"/>
              </a:ext>
            </a:extLst>
          </p:cNvPr>
          <p:cNvSpPr txBox="1"/>
          <p:nvPr/>
        </p:nvSpPr>
        <p:spPr>
          <a:xfrm>
            <a:off x="4894669" y="6109624"/>
            <a:ext cx="235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Precipitation</a:t>
            </a:r>
            <a:endParaRPr lang="en-GB" sz="10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95358B-B2C0-DC52-A136-B4973841FF6B}"/>
              </a:ext>
            </a:extLst>
          </p:cNvPr>
          <p:cNvSpPr txBox="1"/>
          <p:nvPr/>
        </p:nvSpPr>
        <p:spPr>
          <a:xfrm>
            <a:off x="7660240" y="5644284"/>
            <a:ext cx="447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Classic Bold" panose="020B0604020202020204"/>
              </a:rPr>
              <a:t>Channel straightening </a:t>
            </a:r>
            <a:endParaRPr lang="en-GB" sz="105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57BB9A5-C861-3E86-0855-D90ACF8E02C0}"/>
              </a:ext>
            </a:extLst>
          </p:cNvPr>
          <p:cNvSpPr txBox="1"/>
          <p:nvPr/>
        </p:nvSpPr>
        <p:spPr>
          <a:xfrm>
            <a:off x="212508" y="1089094"/>
            <a:ext cx="11964913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Recap activity: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532A4F2-B395-754B-E9D0-1973C45A8869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A75E8DF-2796-D6D9-2EA1-C4E66E559C82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058FAE98-5EA4-5F43-8767-0C3E4C570F8F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9" name="Picture 18" descr="A river with trees and rocks&#10;&#10;Description automatically generated">
            <a:extLst>
              <a:ext uri="{FF2B5EF4-FFF2-40B4-BE49-F238E27FC236}">
                <a16:creationId xmlns:a16="http://schemas.microsoft.com/office/drawing/2014/main" id="{D35718A8-31EE-AF1B-3441-CBC705DA7E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17B4194-AE21-6460-D0B6-F732A7092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61FB5-203E-B52C-809D-A42842FBA730}"/>
              </a:ext>
            </a:extLst>
          </p:cNvPr>
          <p:cNvSpPr txBox="1"/>
          <p:nvPr/>
        </p:nvSpPr>
        <p:spPr>
          <a:xfrm>
            <a:off x="118662" y="2078994"/>
            <a:ext cx="11860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In partners, identify which factors below can increase or decrease flood risk.</a:t>
            </a:r>
          </a:p>
        </p:txBody>
      </p:sp>
      <p:pic>
        <p:nvPicPr>
          <p:cNvPr id="2" name="Graphic 1" descr="Hammer with solid fill">
            <a:extLst>
              <a:ext uri="{FF2B5EF4-FFF2-40B4-BE49-F238E27FC236}">
                <a16:creationId xmlns:a16="http://schemas.microsoft.com/office/drawing/2014/main" id="{7389DC88-AE7B-C71A-4962-4E7EB744E9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43225" y="5465509"/>
            <a:ext cx="640440" cy="640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3678A-3391-4A01-ECF4-AFC8D032E1BD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25449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B65A1-2407-891E-AAEF-E0D66DB2C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0C09CE69-EC9F-6444-1E7F-F93401D50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BDB28B42-0970-4BBE-D72B-8493B711D7CA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1B45D19-C810-5C5D-96B3-D23A96B96B7E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8E7D1B1-C088-4108-A423-A54541E94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437E5-722B-6781-4128-E16584B0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33" y="2673659"/>
            <a:ext cx="7472865" cy="4164627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810E444-CBE8-9549-D9A8-308E416A35D3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6198666-D9EA-5F4D-4BD6-201C9F38C001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55FD4F2A-9C43-3C7F-F196-05E823A64A6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00D95483-6E74-91F5-FAFB-A9974728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EF3CB35-24E7-7BDF-10E5-B4C2422C3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8341581-4FB2-E57C-9C34-C8D1EBE19D81}"/>
              </a:ext>
            </a:extLst>
          </p:cNvPr>
          <p:cNvSpPr txBox="1"/>
          <p:nvPr/>
        </p:nvSpPr>
        <p:spPr>
          <a:xfrm>
            <a:off x="212508" y="1089094"/>
            <a:ext cx="11688979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Case study: Low Crosby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4ED4B1-F11C-8A9C-0007-7777C8861218}"/>
              </a:ext>
            </a:extLst>
          </p:cNvPr>
          <p:cNvSpPr txBox="1"/>
          <p:nvPr/>
        </p:nvSpPr>
        <p:spPr>
          <a:xfrm>
            <a:off x="118662" y="2078994"/>
            <a:ext cx="47050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ontserrat Classic Bold" panose="020B0604020202020204"/>
              </a:rPr>
              <a:t>Open the </a:t>
            </a:r>
            <a:r>
              <a:rPr lang="en-GB" sz="3200" b="1" u="sng" dirty="0">
                <a:latin typeface="Montserrat Classic Bold" panose="020B0604020202020204"/>
              </a:rPr>
              <a:t>Low Crosby Flood Risk Management Scheme </a:t>
            </a:r>
            <a:r>
              <a:rPr lang="en-GB" sz="3200" b="1" dirty="0">
                <a:latin typeface="Montserrat Classic Bold" panose="020B0604020202020204"/>
              </a:rPr>
              <a:t>lesson 4 from the </a:t>
            </a:r>
            <a:r>
              <a:rPr lang="en-GB" sz="3200" b="1" u="sng" dirty="0">
                <a:latin typeface="Montserrat Classic Bold" panose="020B0604020202020204"/>
              </a:rPr>
              <a:t>River Flood Management GCSE case study: Low Crosby, Cumbria</a:t>
            </a:r>
            <a:r>
              <a:rPr lang="en-GB" sz="3200" b="1" dirty="0">
                <a:latin typeface="Montserrat Classic Bold" panose="020B0604020202020204"/>
              </a:rPr>
              <a:t> package on The Flood Hub here: </a:t>
            </a:r>
            <a:r>
              <a:rPr lang="en-GB" sz="3200" b="1" dirty="0">
                <a:latin typeface="Montserrat Classic Bold" panose="020B0604020202020204"/>
                <a:hlinkClick r:id="rId6"/>
              </a:rPr>
              <a:t>Low Crosby Flood Risk Management Scheme</a:t>
            </a:r>
            <a:endParaRPr lang="en-GB" sz="3200" b="1" dirty="0">
              <a:latin typeface="Montserrat Classic Bold" panose="020B0604020202020204"/>
            </a:endParaRPr>
          </a:p>
          <a:p>
            <a:pPr marL="514350" indent="-514350">
              <a:buFont typeface="+mj-lt"/>
              <a:buAutoNum type="arabicPeriod" startAt="3"/>
            </a:pPr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7775AC-8AF0-E755-94BE-6CCD2A94E6B2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356387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E5AA-A5A3-BB3A-45E2-95994FE6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18CCE31-58A5-5DAB-830C-7B996F9F3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b="27363"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4AA3C-F9C9-2EAC-B1AE-1DEE90AEEE9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B723AD-905C-D671-F90C-02ED99726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16308" r="837" b="17666"/>
          <a:stretch>
            <a:fillRect/>
          </a:stretch>
        </p:blipFill>
        <p:spPr>
          <a:xfrm>
            <a:off x="9490509" y="5867364"/>
            <a:ext cx="2592496" cy="980385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B473D24F-EF65-C5A4-E735-863D6F03E164}"/>
              </a:ext>
            </a:extLst>
          </p:cNvPr>
          <p:cNvSpPr txBox="1"/>
          <p:nvPr/>
        </p:nvSpPr>
        <p:spPr>
          <a:xfrm>
            <a:off x="1191080" y="1813748"/>
            <a:ext cx="98098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These lessons have been produced by </a:t>
            </a:r>
          </a:p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Flood Hub People</a:t>
            </a: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 The Flood Hub.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BC9519-C557-5A8A-4539-0345CAB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6" y="4767191"/>
            <a:ext cx="1894684" cy="18834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C922CB-E922-37CC-8D1A-6859F8074948}"/>
              </a:ext>
            </a:extLst>
          </p:cNvPr>
          <p:cNvSpPr txBox="1"/>
          <p:nvPr/>
        </p:nvSpPr>
        <p:spPr>
          <a:xfrm>
            <a:off x="1812945" y="3482604"/>
            <a:ext cx="88614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Scan the QR code to access our learning section. </a:t>
            </a:r>
          </a:p>
          <a:p>
            <a:pPr algn="ctr">
              <a:spcBef>
                <a:spcPct val="0"/>
              </a:spcBef>
            </a:pPr>
            <a:r>
              <a:rPr lang="en-US" sz="32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Or visit here: 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https://thefloodhub.co.uk/learning/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 </a:t>
            </a: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E79C6285-C4CB-5715-27E4-C7A91509833E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69910B4-82D8-7F4C-ACB5-9B73B789AA31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FD192AF5-4444-D305-8EA9-7C22DEC5FB14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34" name="Picture 33" descr="A river with trees and rocks&#10;&#10;Description automatically generated">
            <a:extLst>
              <a:ext uri="{FF2B5EF4-FFF2-40B4-BE49-F238E27FC236}">
                <a16:creationId xmlns:a16="http://schemas.microsoft.com/office/drawing/2014/main" id="{32722807-5326-3B71-6B48-B0C8A64DF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6D83D-929F-BF3E-69C5-109175A9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5B7642BB-67B3-48CE-8C24-5AB6BF0E84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CF5485A5-3BD7-7608-5493-A709A291B800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6598068-8F59-6E5F-DAEF-35522F0E6013}"/>
              </a:ext>
            </a:extLst>
          </p:cNvPr>
          <p:cNvSpPr txBox="1"/>
          <p:nvPr/>
        </p:nvSpPr>
        <p:spPr>
          <a:xfrm>
            <a:off x="185805" y="3443121"/>
            <a:ext cx="1167368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endParaRPr lang="en-GB" sz="3000" b="1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Hard engineering –</a:t>
            </a:r>
          </a:p>
          <a:p>
            <a:pPr algn="l" fontAlgn="base"/>
            <a:endParaRPr lang="en-GB" sz="3000" b="1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algn="l" fontAlgn="base"/>
            <a:endParaRPr lang="en-GB" sz="3000" b="1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Soft engineering –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2FA08F9F-57A2-0D9E-7B6E-B797C1CC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A79732-0514-8FE9-8C20-1A4CA90225D1}"/>
              </a:ext>
            </a:extLst>
          </p:cNvPr>
          <p:cNvSpPr txBox="1">
            <a:spLocks/>
          </p:cNvSpPr>
          <p:nvPr/>
        </p:nvSpPr>
        <p:spPr>
          <a:xfrm>
            <a:off x="0" y="431010"/>
            <a:ext cx="12192000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  <a:latin typeface="Montserrat Classic Bold" panose="020B0604020202020204" charset="0"/>
            </a:endParaRPr>
          </a:p>
        </p:txBody>
      </p:sp>
      <p:sp>
        <p:nvSpPr>
          <p:cNvPr id="16" name="Wave 3">
            <a:extLst>
              <a:ext uri="{FF2B5EF4-FFF2-40B4-BE49-F238E27FC236}">
                <a16:creationId xmlns:a16="http://schemas.microsoft.com/office/drawing/2014/main" id="{C5FC1763-999C-9D84-32EA-1F23874C3C69}"/>
              </a:ext>
            </a:extLst>
          </p:cNvPr>
          <p:cNvSpPr/>
          <p:nvPr/>
        </p:nvSpPr>
        <p:spPr>
          <a:xfrm>
            <a:off x="3743542" y="3683931"/>
            <a:ext cx="8192880" cy="9934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b="1" i="1" dirty="0">
                <a:solidFill>
                  <a:schemeClr val="bg1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man-made, artificial structures built to control the flow or rivers and manage flood risk.</a:t>
            </a:r>
          </a:p>
        </p:txBody>
      </p:sp>
      <p:sp>
        <p:nvSpPr>
          <p:cNvPr id="18" name="Wave 3">
            <a:extLst>
              <a:ext uri="{FF2B5EF4-FFF2-40B4-BE49-F238E27FC236}">
                <a16:creationId xmlns:a16="http://schemas.microsoft.com/office/drawing/2014/main" id="{9CAB86DD-D46B-A181-1488-827E703E0FC2}"/>
              </a:ext>
            </a:extLst>
          </p:cNvPr>
          <p:cNvSpPr/>
          <p:nvPr/>
        </p:nvSpPr>
        <p:spPr>
          <a:xfrm>
            <a:off x="3743543" y="5060879"/>
            <a:ext cx="8192880" cy="9934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b="1" i="1" dirty="0">
                <a:solidFill>
                  <a:schemeClr val="bg1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natural, sustainable processes and knowledge of river systems to manage the impacts of flooding.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90435006-FECF-2EF0-04AA-58FC737E3B69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C9707E9-FADA-2010-6331-511B6796AC54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07863345-3009-DB9D-AAED-BB711387E92B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2" name="Picture 11" descr="A river with trees and rocks&#10;&#10;Description automatically generated">
            <a:extLst>
              <a:ext uri="{FF2B5EF4-FFF2-40B4-BE49-F238E27FC236}">
                <a16:creationId xmlns:a16="http://schemas.microsoft.com/office/drawing/2014/main" id="{5B3F0A80-B7F5-E864-3B06-13A26B45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1D9130-4D0B-3F55-00D7-902A42D19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1C8595A-B504-0B50-A192-A3DE4EF24835}"/>
              </a:ext>
            </a:extLst>
          </p:cNvPr>
          <p:cNvSpPr txBox="1"/>
          <p:nvPr/>
        </p:nvSpPr>
        <p:spPr>
          <a:xfrm>
            <a:off x="212509" y="1089094"/>
            <a:ext cx="7070793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management: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56A05-4A67-59A7-F592-A9D496A44FD1}"/>
              </a:ext>
            </a:extLst>
          </p:cNvPr>
          <p:cNvSpPr txBox="1"/>
          <p:nvPr/>
        </p:nvSpPr>
        <p:spPr>
          <a:xfrm>
            <a:off x="118662" y="2078994"/>
            <a:ext cx="11860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Floods can be devastating, however there are several management measures which help manage the risk. These are categorised under the following headings:</a:t>
            </a:r>
          </a:p>
          <a:p>
            <a:pPr fontAlgn="base"/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6C6DB-C872-5A88-59C8-2D379D95D2B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334298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D63CF-D31E-6B28-25D7-7D3772EE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8C8401DE-64CB-452B-9750-0576EF4DC8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103A3F00-992B-AAB4-5221-D3029788D8E1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15F48B8-470B-93A3-C3D5-ECE85C9B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tree next to a river&#10;&#10;AI-generated content may be incorrect.">
            <a:extLst>
              <a:ext uri="{FF2B5EF4-FFF2-40B4-BE49-F238E27FC236}">
                <a16:creationId xmlns:a16="http://schemas.microsoft.com/office/drawing/2014/main" id="{2755F749-0D62-BD36-7A85-188167B5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1" b="9720"/>
          <a:stretch>
            <a:fillRect/>
          </a:stretch>
        </p:blipFill>
        <p:spPr>
          <a:xfrm>
            <a:off x="4940999" y="2594717"/>
            <a:ext cx="3410003" cy="33184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7AD6F5-C057-7825-B8D9-F5CAAA61FF96}"/>
              </a:ext>
            </a:extLst>
          </p:cNvPr>
          <p:cNvSpPr/>
          <p:nvPr/>
        </p:nvSpPr>
        <p:spPr>
          <a:xfrm>
            <a:off x="5596789" y="4334165"/>
            <a:ext cx="2021780" cy="337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Tree planting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F7885D-9B0E-0285-848F-E06CB60BC1D5}"/>
              </a:ext>
            </a:extLst>
          </p:cNvPr>
          <p:cNvCxnSpPr>
            <a:cxnSpLocks/>
          </p:cNvCxnSpPr>
          <p:nvPr/>
        </p:nvCxnSpPr>
        <p:spPr>
          <a:xfrm flipH="1" flipV="1">
            <a:off x="6452930" y="4055252"/>
            <a:ext cx="671946" cy="30283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DA28BF-C830-D064-5988-82235678CFD3}"/>
              </a:ext>
            </a:extLst>
          </p:cNvPr>
          <p:cNvSpPr/>
          <p:nvPr/>
        </p:nvSpPr>
        <p:spPr>
          <a:xfrm>
            <a:off x="5710240" y="2772938"/>
            <a:ext cx="2021780" cy="337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Soft engineering</a:t>
            </a:r>
          </a:p>
        </p:txBody>
      </p:sp>
      <p:pic>
        <p:nvPicPr>
          <p:cNvPr id="13" name="Picture 12" descr="A bridge with a body of water and a city in the background&#10;&#10;AI-generated content may be incorrect.">
            <a:extLst>
              <a:ext uri="{FF2B5EF4-FFF2-40B4-BE49-F238E27FC236}">
                <a16:creationId xmlns:a16="http://schemas.microsoft.com/office/drawing/2014/main" id="{BA2C7674-1F23-C048-7900-D50F5E850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1"/>
          <a:stretch>
            <a:fillRect/>
          </a:stretch>
        </p:blipFill>
        <p:spPr>
          <a:xfrm>
            <a:off x="8472420" y="2587298"/>
            <a:ext cx="3410003" cy="33184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79387A-A46E-4104-D7D1-3F17D67DF7BB}"/>
              </a:ext>
            </a:extLst>
          </p:cNvPr>
          <p:cNvSpPr/>
          <p:nvPr/>
        </p:nvSpPr>
        <p:spPr>
          <a:xfrm>
            <a:off x="9427039" y="4326746"/>
            <a:ext cx="1836401" cy="3444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Flood wall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5FA5C1-901D-79A6-745D-B786D6F34420}"/>
              </a:ext>
            </a:extLst>
          </p:cNvPr>
          <p:cNvCxnSpPr>
            <a:cxnSpLocks/>
          </p:cNvCxnSpPr>
          <p:nvPr/>
        </p:nvCxnSpPr>
        <p:spPr>
          <a:xfrm flipV="1">
            <a:off x="9787697" y="3934463"/>
            <a:ext cx="484909" cy="43836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43A2EE2-D546-4AF2-4279-07A4C00575DA}"/>
              </a:ext>
            </a:extLst>
          </p:cNvPr>
          <p:cNvSpPr/>
          <p:nvPr/>
        </p:nvSpPr>
        <p:spPr>
          <a:xfrm>
            <a:off x="9353300" y="2681757"/>
            <a:ext cx="1836401" cy="344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Hard engineering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6EB22C0-6474-2731-8E66-4CCBF1C7664A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CCD4A21-E831-7681-7536-9DC5E7D86A13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F09F67E9-B8E9-676A-77AA-18D53E56CAD5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0" name="Picture 19" descr="A river with trees and rocks&#10;&#10;Description automatically generated">
            <a:extLst>
              <a:ext uri="{FF2B5EF4-FFF2-40B4-BE49-F238E27FC236}">
                <a16:creationId xmlns:a16="http://schemas.microsoft.com/office/drawing/2014/main" id="{468EADDB-EC47-00CF-97B3-516A8DF0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92888D5-7330-AEA3-4FB2-EF60B682E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8CC9A01-EE5D-F60F-F275-1EF6A208C1CD}"/>
              </a:ext>
            </a:extLst>
          </p:cNvPr>
          <p:cNvSpPr txBox="1"/>
          <p:nvPr/>
        </p:nvSpPr>
        <p:spPr>
          <a:xfrm>
            <a:off x="212509" y="1089094"/>
            <a:ext cx="7070793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management: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4EC83-4803-6EFE-49DB-3983C6D1EED6}"/>
              </a:ext>
            </a:extLst>
          </p:cNvPr>
          <p:cNvSpPr txBox="1"/>
          <p:nvPr/>
        </p:nvSpPr>
        <p:spPr>
          <a:xfrm>
            <a:off x="118662" y="2078994"/>
            <a:ext cx="47244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Using the definitions for hard and soft engineering, </a:t>
            </a:r>
          </a:p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can you correctly identify which of these images show hard engineering and which shows soft engineering practices. </a:t>
            </a:r>
            <a:endParaRPr lang="en-GB" sz="32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fontAlgn="base"/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D42929-1C9F-8805-8FC5-3B0E23ED2BA0}"/>
              </a:ext>
            </a:extLst>
          </p:cNvPr>
          <p:cNvSpPr txBox="1"/>
          <p:nvPr/>
        </p:nvSpPr>
        <p:spPr>
          <a:xfrm>
            <a:off x="6607679" y="5687688"/>
            <a:ext cx="17860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3944E-5982-1898-FBE5-BAC8D89EF457}"/>
              </a:ext>
            </a:extLst>
          </p:cNvPr>
          <p:cNvSpPr txBox="1"/>
          <p:nvPr/>
        </p:nvSpPr>
        <p:spPr>
          <a:xfrm>
            <a:off x="10580592" y="5668942"/>
            <a:ext cx="13805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2313A-695E-2D92-24F0-8BBFCEFA8BC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771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1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29CD1-1B8A-3052-278B-31EB96353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8FE43315-B769-534F-B4E7-C23D0EEE3D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A897351C-4EF7-91C7-99E2-D9B28E016A9E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F41B055-04B8-CABA-1A78-3430ABB18687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4D2443F-4461-EED9-75B9-77010FCBE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FCAB0311-A3E1-04DD-BFF5-F2E4E1F73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03" y="1902126"/>
            <a:ext cx="4812588" cy="360944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CF375C-BD3D-A816-69AA-FEC38BEF97C7}"/>
              </a:ext>
            </a:extLst>
          </p:cNvPr>
          <p:cNvCxnSpPr>
            <a:cxnSpLocks/>
          </p:cNvCxnSpPr>
          <p:nvPr/>
        </p:nvCxnSpPr>
        <p:spPr>
          <a:xfrm flipH="1">
            <a:off x="8079581" y="3322013"/>
            <a:ext cx="401345" cy="1142831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4F4C04-288A-283C-1CD7-4D7DFAB222C9}"/>
              </a:ext>
            </a:extLst>
          </p:cNvPr>
          <p:cNvCxnSpPr>
            <a:cxnSpLocks/>
          </p:cNvCxnSpPr>
          <p:nvPr/>
        </p:nvCxnSpPr>
        <p:spPr>
          <a:xfrm>
            <a:off x="8876632" y="3322013"/>
            <a:ext cx="1065362" cy="478491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59BA6B7-CBBE-B899-7DFD-C3EDDFF12A1D}"/>
              </a:ext>
            </a:extLst>
          </p:cNvPr>
          <p:cNvSpPr txBox="1"/>
          <p:nvPr/>
        </p:nvSpPr>
        <p:spPr>
          <a:xfrm>
            <a:off x="8277670" y="2952681"/>
            <a:ext cx="135442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 Classic Bold" panose="020B0604020202020204"/>
              </a:rPr>
              <a:t>Flood Walls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AC2645B-D7F6-8D6C-A7AB-0D7AF621A3BA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F963D72-2F60-B69F-1502-1CB36D495FD7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F24DAF41-D105-EF59-F248-1D48F159E19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0" name="Picture 19" descr="A river with trees and rocks&#10;&#10;Description automatically generated">
            <a:extLst>
              <a:ext uri="{FF2B5EF4-FFF2-40B4-BE49-F238E27FC236}">
                <a16:creationId xmlns:a16="http://schemas.microsoft.com/office/drawing/2014/main" id="{EF8F4631-2F73-3A2A-819F-8B502E182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CF36C5B-3856-173D-15E4-44B2CC451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E037A5A-4280-7EE4-F21C-5F0EF9B1A8EE}"/>
              </a:ext>
            </a:extLst>
          </p:cNvPr>
          <p:cNvSpPr txBox="1"/>
          <p:nvPr/>
        </p:nvSpPr>
        <p:spPr>
          <a:xfrm>
            <a:off x="212509" y="1089094"/>
            <a:ext cx="7070793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90D302-1BDD-4F1C-7252-98481BCA63CE}"/>
              </a:ext>
            </a:extLst>
          </p:cNvPr>
          <p:cNvSpPr txBox="1"/>
          <p:nvPr/>
        </p:nvSpPr>
        <p:spPr>
          <a:xfrm>
            <a:off x="118661" y="2078994"/>
            <a:ext cx="70707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Hard engineering involves building </a:t>
            </a:r>
            <a:r>
              <a:rPr lang="en-GB" sz="3200" b="1" dirty="0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man-made, artificial structures as a defen</a:t>
            </a: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ce against flooding. Examples are: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flood walls which holds back water,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widening or deepening the river channel to increase capacity,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or building embankments to prevent overtopping.</a:t>
            </a:r>
          </a:p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B7697-2753-9879-6BF7-C039DB5E6441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382148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FE5EE-F861-D1B9-4F22-9070B7837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654CAD6C-2C51-ADE3-039A-294B1B4E11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189B0F22-08F0-D2A1-C753-9FF2EB529D5D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3118DB5-3BFA-A79A-CC8A-63BA04BBB337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8E6CCE6-2447-ACD3-CA84-ACA75629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4758EF-9F59-137F-381E-286E562C95E2}"/>
              </a:ext>
            </a:extLst>
          </p:cNvPr>
          <p:cNvSpPr/>
          <p:nvPr/>
        </p:nvSpPr>
        <p:spPr>
          <a:xfrm>
            <a:off x="2863162" y="3997591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Artificial structures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02B80A-1E8A-D0EF-063F-80483A033518}"/>
              </a:ext>
            </a:extLst>
          </p:cNvPr>
          <p:cNvSpPr/>
          <p:nvPr/>
        </p:nvSpPr>
        <p:spPr>
          <a:xfrm>
            <a:off x="421280" y="4692814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Expensive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47EAD2-69EB-E8AE-6061-5BF98A38F33F}"/>
              </a:ext>
            </a:extLst>
          </p:cNvPr>
          <p:cNvSpPr/>
          <p:nvPr/>
        </p:nvSpPr>
        <p:spPr>
          <a:xfrm>
            <a:off x="5014810" y="3269955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Intrusive on the landscape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7A8372-2DD7-0B15-AF4D-310C02EDE732}"/>
              </a:ext>
            </a:extLst>
          </p:cNvPr>
          <p:cNvSpPr/>
          <p:nvPr/>
        </p:nvSpPr>
        <p:spPr>
          <a:xfrm>
            <a:off x="367508" y="3370561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Timely to build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0D7592-FB26-8C75-60B4-3E949C9AA5CA}"/>
              </a:ext>
            </a:extLst>
          </p:cNvPr>
          <p:cNvSpPr/>
          <p:nvPr/>
        </p:nvSpPr>
        <p:spPr>
          <a:xfrm>
            <a:off x="4444123" y="5472953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Once built, immediate effect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3DEF4E-3701-F9A6-8AAE-D5FA08A46771}"/>
              </a:ext>
            </a:extLst>
          </p:cNvPr>
          <p:cNvSpPr/>
          <p:nvPr/>
        </p:nvSpPr>
        <p:spPr>
          <a:xfrm>
            <a:off x="5958977" y="4455692"/>
            <a:ext cx="222963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Visually unattractive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AC8AC3-9E11-65FA-8D73-2EF117FF7CB1}"/>
              </a:ext>
            </a:extLst>
          </p:cNvPr>
          <p:cNvSpPr/>
          <p:nvPr/>
        </p:nvSpPr>
        <p:spPr>
          <a:xfrm>
            <a:off x="8321978" y="3438224"/>
            <a:ext cx="3208597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Dams can be used to generate hydro-electric power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91ED04-E600-2E9C-E27D-26A27FC040DB}"/>
              </a:ext>
            </a:extLst>
          </p:cNvPr>
          <p:cNvSpPr/>
          <p:nvPr/>
        </p:nvSpPr>
        <p:spPr>
          <a:xfrm>
            <a:off x="362781" y="3372457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Timely to build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15F597B-1EA9-D7A9-2BA9-25DCCD44609A}"/>
              </a:ext>
            </a:extLst>
          </p:cNvPr>
          <p:cNvSpPr/>
          <p:nvPr/>
        </p:nvSpPr>
        <p:spPr>
          <a:xfrm>
            <a:off x="2868645" y="4002192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Artificial structures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C0752F3-A895-E826-9FC4-64968E0976CD}"/>
              </a:ext>
            </a:extLst>
          </p:cNvPr>
          <p:cNvSpPr/>
          <p:nvPr/>
        </p:nvSpPr>
        <p:spPr>
          <a:xfrm>
            <a:off x="422121" y="4695135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Expensive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C739662-538B-1C6D-4439-50101D85B0B6}"/>
              </a:ext>
            </a:extLst>
          </p:cNvPr>
          <p:cNvSpPr/>
          <p:nvPr/>
        </p:nvSpPr>
        <p:spPr>
          <a:xfrm>
            <a:off x="5014976" y="3271793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Intrusive on the landscape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96E77B-B9EF-A640-72F6-40F77BC171A4}"/>
              </a:ext>
            </a:extLst>
          </p:cNvPr>
          <p:cNvSpPr/>
          <p:nvPr/>
        </p:nvSpPr>
        <p:spPr>
          <a:xfrm>
            <a:off x="5962877" y="4459437"/>
            <a:ext cx="2229633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Visually unattractive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65B37B-0302-CC38-25F9-9A5D55055071}"/>
              </a:ext>
            </a:extLst>
          </p:cNvPr>
          <p:cNvSpPr/>
          <p:nvPr/>
        </p:nvSpPr>
        <p:spPr>
          <a:xfrm>
            <a:off x="4452665" y="5476539"/>
            <a:ext cx="2229633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Once built, immediate effect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DC82207-B376-0903-57EB-C21081461128}"/>
              </a:ext>
            </a:extLst>
          </p:cNvPr>
          <p:cNvSpPr/>
          <p:nvPr/>
        </p:nvSpPr>
        <p:spPr>
          <a:xfrm>
            <a:off x="8325060" y="3437342"/>
            <a:ext cx="3208597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Dams can be used to generate hydro-electric power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82725FE-ED68-CF60-2669-12941C9E91D3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D2C71E8-4D4F-C81C-8B4A-C4E34015DEC5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619E8968-3528-A586-FA34-06F89554D13F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6" name="Picture 25" descr="A river with trees and rocks&#10;&#10;Description automatically generated">
            <a:extLst>
              <a:ext uri="{FF2B5EF4-FFF2-40B4-BE49-F238E27FC236}">
                <a16:creationId xmlns:a16="http://schemas.microsoft.com/office/drawing/2014/main" id="{B110DCB5-1066-15F6-340A-6F7C185A8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197B389-B021-09A4-A619-98FAA2236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EEE6A864-2BA6-C7C3-4A34-993E862F5D56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 Advantages &amp; disadvantages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320D61-9FE5-6BE5-E2A3-7AA41D538FF0}"/>
              </a:ext>
            </a:extLst>
          </p:cNvPr>
          <p:cNvSpPr txBox="1"/>
          <p:nvPr/>
        </p:nvSpPr>
        <p:spPr>
          <a:xfrm>
            <a:off x="118661" y="2078994"/>
            <a:ext cx="11887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Can you correctly identify which of these are an </a:t>
            </a:r>
            <a:r>
              <a:rPr lang="en-GB" sz="3200" b="1" i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advantage</a:t>
            </a: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and which are a </a:t>
            </a:r>
            <a:r>
              <a:rPr lang="en-GB" sz="3200" b="1" i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disadvantage</a:t>
            </a:r>
            <a:r>
              <a:rPr lang="en-GB" sz="32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for hard engineering?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CE028F-6B6C-EAF2-12CA-2C9BBB9A6619}"/>
              </a:ext>
            </a:extLst>
          </p:cNvPr>
          <p:cNvSpPr/>
          <p:nvPr/>
        </p:nvSpPr>
        <p:spPr>
          <a:xfrm>
            <a:off x="8862846" y="5012107"/>
            <a:ext cx="2372223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Disruption to people during construction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A7DC0B-F810-9295-63BA-421C1AA43CEA}"/>
              </a:ext>
            </a:extLst>
          </p:cNvPr>
          <p:cNvSpPr/>
          <p:nvPr/>
        </p:nvSpPr>
        <p:spPr>
          <a:xfrm>
            <a:off x="8878674" y="5012480"/>
            <a:ext cx="2347940" cy="697683"/>
          </a:xfrm>
          <a:prstGeom prst="roundRect">
            <a:avLst/>
          </a:prstGeom>
          <a:solidFill>
            <a:srgbClr val="FF5050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Disruption to people during construction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45EF08-4373-1A1D-626E-DBB3D7432818}"/>
              </a:ext>
            </a:extLst>
          </p:cNvPr>
          <p:cNvSpPr/>
          <p:nvPr/>
        </p:nvSpPr>
        <p:spPr>
          <a:xfrm>
            <a:off x="1347134" y="5701973"/>
            <a:ext cx="2500014" cy="697683"/>
          </a:xfrm>
          <a:prstGeom prst="roundRect">
            <a:avLst/>
          </a:prstGeom>
          <a:solidFill>
            <a:schemeClr val="bg1"/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Protects valuable land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AB4414-19A3-1D75-E1CE-69ED5B8E44DC}"/>
              </a:ext>
            </a:extLst>
          </p:cNvPr>
          <p:cNvSpPr/>
          <p:nvPr/>
        </p:nvSpPr>
        <p:spPr>
          <a:xfrm>
            <a:off x="1347134" y="5699611"/>
            <a:ext cx="2500014" cy="6976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5B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Protects valuable 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7801F-B4C0-28C4-35CE-D24A8EFCDB53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32784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29158-CF5F-2197-958E-34943AE3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54CFFE14-64DA-BD50-B9D9-ABA706B0B1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6F923C6D-2D2C-FDEE-C1C9-FDC7A3E67B41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5649D1-6A38-426C-8750-542678AF1F3B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267372A-4296-6D92-DC84-92C21E30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7A66BB0-1634-BBD4-6557-223BF5C43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88318"/>
              </p:ext>
            </p:extLst>
          </p:nvPr>
        </p:nvGraphicFramePr>
        <p:xfrm>
          <a:off x="185805" y="2225402"/>
          <a:ext cx="11746848" cy="128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2968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Dams are barriers built across the rivers. </a:t>
                      </a:r>
                    </a:p>
                    <a:p>
                      <a:pPr algn="l"/>
                      <a:r>
                        <a:rPr lang="en-GB" sz="1400" b="1" dirty="0"/>
                        <a:t>Behind the barrier, a reservoir is formed which holds the water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Can generate hydro-electric power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Reservoirs create greenspace for the community and tourists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Create habitats for wildlife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1" dirty="0"/>
                        <a:t>Very expensive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The reservoir could flood nearby communities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Displacement of people to build them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E1701A7-1096-CC06-219E-69F504738DFF}"/>
              </a:ext>
            </a:extLst>
          </p:cNvPr>
          <p:cNvGrpSpPr/>
          <p:nvPr/>
        </p:nvGrpSpPr>
        <p:grpSpPr>
          <a:xfrm>
            <a:off x="457200" y="3760540"/>
            <a:ext cx="11399145" cy="2762938"/>
            <a:chOff x="185806" y="3736974"/>
            <a:chExt cx="11670540" cy="29794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CDAB3D-9E66-9286-A691-4058B1F1008D}"/>
                </a:ext>
              </a:extLst>
            </p:cNvPr>
            <p:cNvGrpSpPr/>
            <p:nvPr/>
          </p:nvGrpSpPr>
          <p:grpSpPr>
            <a:xfrm>
              <a:off x="185806" y="3736974"/>
              <a:ext cx="11670540" cy="2979453"/>
              <a:chOff x="185806" y="3736974"/>
              <a:chExt cx="11670540" cy="2979453"/>
            </a:xfrm>
          </p:grpSpPr>
          <p:pic>
            <p:nvPicPr>
              <p:cNvPr id="16" name="Picture 15" descr="A dam with a dam on the side&#10;&#10;AI-generated content may be incorrect.">
                <a:extLst>
                  <a:ext uri="{FF2B5EF4-FFF2-40B4-BE49-F238E27FC236}">
                    <a16:creationId xmlns:a16="http://schemas.microsoft.com/office/drawing/2014/main" id="{BD2A9FF9-57F7-9561-1E58-102F33E35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806" y="3741383"/>
                <a:ext cx="4459082" cy="2975044"/>
              </a:xfrm>
              <a:prstGeom prst="rect">
                <a:avLst/>
              </a:prstGeom>
            </p:spPr>
          </p:pic>
          <p:pic>
            <p:nvPicPr>
              <p:cNvPr id="36" name="Picture 35" descr="A road with grass and a body of water&#10;&#10;AI-generated content may be incorrect.">
                <a:extLst>
                  <a:ext uri="{FF2B5EF4-FFF2-40B4-BE49-F238E27FC236}">
                    <a16:creationId xmlns:a16="http://schemas.microsoft.com/office/drawing/2014/main" id="{0D5E1D1C-7A55-7DB2-1508-9DF3E0786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57" r="20568"/>
              <a:stretch>
                <a:fillRect/>
              </a:stretch>
            </p:blipFill>
            <p:spPr>
              <a:xfrm>
                <a:off x="4677438" y="3736974"/>
                <a:ext cx="4308907" cy="2979453"/>
              </a:xfrm>
              <a:prstGeom prst="rect">
                <a:avLst/>
              </a:prstGeom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A915314-67D6-385D-8656-DA00395D04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0480" y="5401384"/>
                <a:ext cx="8429708" cy="89246"/>
              </a:xfrm>
              <a:prstGeom prst="straightConnector1">
                <a:avLst/>
              </a:prstGeom>
              <a:ln w="57150">
                <a:solidFill>
                  <a:srgbClr val="FFCC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5CEF3A7-34AF-5433-6AC3-83841A64B1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457" y="4171499"/>
                <a:ext cx="5741419" cy="671863"/>
              </a:xfrm>
              <a:prstGeom prst="straightConnector1">
                <a:avLst/>
              </a:prstGeom>
              <a:ln w="57150">
                <a:solidFill>
                  <a:srgbClr val="FFCC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02A1AA7D-FDF1-598B-793D-8D06A7D5A0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15178" y="5808705"/>
                <a:ext cx="775010" cy="28873"/>
              </a:xfrm>
              <a:prstGeom prst="straightConnector1">
                <a:avLst/>
              </a:prstGeom>
              <a:ln w="57150">
                <a:solidFill>
                  <a:srgbClr val="FFCC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DDB17A-87A7-7079-F444-5702701A33C0}"/>
                  </a:ext>
                </a:extLst>
              </p:cNvPr>
              <p:cNvSpPr txBox="1"/>
              <p:nvPr/>
            </p:nvSpPr>
            <p:spPr>
              <a:xfrm>
                <a:off x="9491119" y="5301406"/>
                <a:ext cx="2365227" cy="64633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Montserrat Classic Bold" panose="020B0604020202020204"/>
                  </a:rPr>
                  <a:t>Controlled release of water from reservoir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00C0626-509C-295D-2214-F95BD488D0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5319" y="4576697"/>
                <a:ext cx="3984869" cy="549400"/>
              </a:xfrm>
              <a:prstGeom prst="straightConnector1">
                <a:avLst/>
              </a:prstGeom>
              <a:ln w="57150">
                <a:solidFill>
                  <a:srgbClr val="FFCC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606E9A-4263-526A-4411-8360E3B0216B}"/>
                </a:ext>
              </a:extLst>
            </p:cNvPr>
            <p:cNvSpPr txBox="1"/>
            <p:nvPr/>
          </p:nvSpPr>
          <p:spPr>
            <a:xfrm>
              <a:off x="9354876" y="4072444"/>
              <a:ext cx="2365227" cy="646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 Classic Bold" panose="020B0604020202020204"/>
                </a:rPr>
                <a:t>Large volume of water held behind the dam</a:t>
              </a:r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25F7C255-702F-8224-5DC7-00CDB770D2C5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772CC5-7F48-3034-D777-55C2FCD94573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1464EA64-869C-22DF-CBE9-D78CBFAC893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8" name="Picture 17" descr="A river with trees and rocks&#10;&#10;Description automatically generated">
            <a:extLst>
              <a:ext uri="{FF2B5EF4-FFF2-40B4-BE49-F238E27FC236}">
                <a16:creationId xmlns:a16="http://schemas.microsoft.com/office/drawing/2014/main" id="{3B613399-5473-FEBF-AFDA-9BF079621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7E073D7-65B7-4DDE-E09F-7DF7017F8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42BDF327-6197-D0FC-AFC8-21D829288F21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 Dams &amp; reservoirs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3AA6CB-D4EB-4D74-70D5-19B6D80FEC39}"/>
              </a:ext>
            </a:extLst>
          </p:cNvPr>
          <p:cNvSpPr txBox="1"/>
          <p:nvPr/>
        </p:nvSpPr>
        <p:spPr>
          <a:xfrm>
            <a:off x="118661" y="2078994"/>
            <a:ext cx="1188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GB" sz="3200" dirty="0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F2534-DC56-1113-4110-C5458C7F0AEC}"/>
              </a:ext>
            </a:extLst>
          </p:cNvPr>
          <p:cNvSpPr txBox="1"/>
          <p:nvPr/>
        </p:nvSpPr>
        <p:spPr>
          <a:xfrm>
            <a:off x="7379415" y="6488376"/>
            <a:ext cx="1984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F0F17-4D0B-1369-E512-E287FC9B2BA8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84652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AE469-6E08-8EE9-0259-C83C32EE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1325AE8D-6647-5E09-DB93-D17EC3593A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2C9860CF-8000-0819-FB08-A65CB8C7F8C9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FA7AA53-1388-8F15-3A37-6BEC75379C57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EFA3935-F5D0-4A80-B89C-8248B25A6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865505-3834-311C-9D32-F0BB7116E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09651"/>
              </p:ext>
            </p:extLst>
          </p:nvPr>
        </p:nvGraphicFramePr>
        <p:xfrm>
          <a:off x="185805" y="2208624"/>
          <a:ext cx="11746848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2968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Meanders are removed and replaced with artificial straight channels. </a:t>
                      </a:r>
                    </a:p>
                    <a:p>
                      <a:r>
                        <a:rPr lang="en-GB" sz="1400" b="1" dirty="0"/>
                        <a:t>Dredging involves the removal of sediment on the riverbed and banks.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Increases river capacity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Works well in urban areas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Water passes through catchment faster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Needs to be repeated frequently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Can speed up velocity which increases flood risk and erosion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May flood downstream communities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They can disturb habitats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pic>
        <p:nvPicPr>
          <p:cNvPr id="18" name="Picture 17" descr="A river running through a grassy area&#10;&#10;AI-generated content may be incorrect.">
            <a:extLst>
              <a:ext uri="{FF2B5EF4-FFF2-40B4-BE49-F238E27FC236}">
                <a16:creationId xmlns:a16="http://schemas.microsoft.com/office/drawing/2014/main" id="{CDB19E12-ED0D-913E-38B0-A827276C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5" y="3979784"/>
            <a:ext cx="2800676" cy="2100507"/>
          </a:xfrm>
          <a:prstGeom prst="rect">
            <a:avLst/>
          </a:prstGeom>
        </p:spPr>
      </p:pic>
      <p:pic>
        <p:nvPicPr>
          <p:cNvPr id="23" name="Picture 22" descr="A yellow crane in a ditch&#10;&#10;AI-generated content may be incorrect.">
            <a:extLst>
              <a:ext uri="{FF2B5EF4-FFF2-40B4-BE49-F238E27FC236}">
                <a16:creationId xmlns:a16="http://schemas.microsoft.com/office/drawing/2014/main" id="{B6885230-A21F-848C-C250-BC4DAB4C1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28" y="3979784"/>
            <a:ext cx="3101034" cy="206836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AC0479-E59C-107E-41C4-5B1915CF9670}"/>
              </a:ext>
            </a:extLst>
          </p:cNvPr>
          <p:cNvCxnSpPr>
            <a:cxnSpLocks/>
          </p:cNvCxnSpPr>
          <p:nvPr/>
        </p:nvCxnSpPr>
        <p:spPr>
          <a:xfrm flipH="1">
            <a:off x="1994453" y="4312792"/>
            <a:ext cx="1205947" cy="718312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43C72B-20DC-0E4C-85E7-761B5292A9E6}"/>
              </a:ext>
            </a:extLst>
          </p:cNvPr>
          <p:cNvSpPr txBox="1"/>
          <p:nvPr/>
        </p:nvSpPr>
        <p:spPr>
          <a:xfrm>
            <a:off x="3200400" y="4044053"/>
            <a:ext cx="2365227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Very straight channel with little vegetation (roughness) so water flows through fast.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74EACC-89D4-3236-CBAE-D331E102BAC5}"/>
              </a:ext>
            </a:extLst>
          </p:cNvPr>
          <p:cNvCxnSpPr>
            <a:cxnSpLocks/>
          </p:cNvCxnSpPr>
          <p:nvPr/>
        </p:nvCxnSpPr>
        <p:spPr>
          <a:xfrm flipH="1">
            <a:off x="7757654" y="4490418"/>
            <a:ext cx="1386346" cy="765227"/>
          </a:xfrm>
          <a:prstGeom prst="straightConnector1">
            <a:avLst/>
          </a:prstGeom>
          <a:ln w="57150"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3695914-4042-54BF-734C-032A3F8E6F02}"/>
              </a:ext>
            </a:extLst>
          </p:cNvPr>
          <p:cNvSpPr txBox="1"/>
          <p:nvPr/>
        </p:nvSpPr>
        <p:spPr>
          <a:xfrm>
            <a:off x="9144000" y="4247453"/>
            <a:ext cx="2715491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 Classic Bold" panose="020B0604020202020204"/>
              </a:rPr>
              <a:t>Riverbanks and bed are scraped of deposited sediment to increase channel capacity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E7F7B30D-A1F2-8695-3CDD-B856C11BAD8C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91DEAE9-BE2A-C8B5-1632-C35109C7F979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495155C1-7B79-5ACB-F39D-7EDE65BFB954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5" name="Picture 14" descr="A river with trees and rocks&#10;&#10;Description automatically generated">
            <a:extLst>
              <a:ext uri="{FF2B5EF4-FFF2-40B4-BE49-F238E27FC236}">
                <a16:creationId xmlns:a16="http://schemas.microsoft.com/office/drawing/2014/main" id="{2B89072B-198E-CC7C-552C-C46B349CC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076422-4608-D926-D2D7-BDA947EF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3A6CFC8F-B0BC-4D6D-C344-6709C04E354E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 Straightening &amp; dredging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A6407-F65F-66D5-EBCA-B7496FEF97F9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6561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EBEF5-AC3A-8760-6D7C-FA67A1B0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27B7ED90-28B7-CE13-47EB-451227AA24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012C0EE-3079-F3D9-2312-16FA91907F18}"/>
              </a:ext>
            </a:extLst>
          </p:cNvPr>
          <p:cNvSpPr txBox="1"/>
          <p:nvPr/>
        </p:nvSpPr>
        <p:spPr>
          <a:xfrm>
            <a:off x="393539" y="1511118"/>
            <a:ext cx="7378861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7A6297C-0314-142A-76E1-67595BEFB3DC}"/>
              </a:ext>
            </a:extLst>
          </p:cNvPr>
          <p:cNvSpPr txBox="1"/>
          <p:nvPr/>
        </p:nvSpPr>
        <p:spPr>
          <a:xfrm>
            <a:off x="185805" y="2595832"/>
            <a:ext cx="1167368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000" b="1" dirty="0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 </a:t>
            </a:r>
            <a:endParaRPr lang="en-GB" sz="30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B4C24BD-508E-839C-C065-79200A3B4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742" y="3744808"/>
            <a:ext cx="7233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577751A-57BC-565E-554E-32F4D8085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48589"/>
              </p:ext>
            </p:extLst>
          </p:nvPr>
        </p:nvGraphicFramePr>
        <p:xfrm>
          <a:off x="171366" y="2216416"/>
          <a:ext cx="11746848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0786">
                  <a:extLst>
                    <a:ext uri="{9D8B030D-6E8A-4147-A177-3AD203B41FA5}">
                      <a16:colId xmlns:a16="http://schemas.microsoft.com/office/drawing/2014/main" val="2830525107"/>
                    </a:ext>
                  </a:extLst>
                </a:gridCol>
                <a:gridCol w="3942522">
                  <a:extLst>
                    <a:ext uri="{9D8B030D-6E8A-4147-A177-3AD203B41FA5}">
                      <a16:colId xmlns:a16="http://schemas.microsoft.com/office/drawing/2014/main" val="1781030906"/>
                    </a:ext>
                  </a:extLst>
                </a:gridCol>
                <a:gridCol w="3623540">
                  <a:extLst>
                    <a:ext uri="{9D8B030D-6E8A-4147-A177-3AD203B41FA5}">
                      <a16:colId xmlns:a16="http://schemas.microsoft.com/office/drawing/2014/main" val="1104364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About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Advantages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Disadvantages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409499"/>
                  </a:ext>
                </a:extLst>
              </a:tr>
              <a:tr h="647628">
                <a:tc>
                  <a:txBody>
                    <a:bodyPr/>
                    <a:lstStyle/>
                    <a:p>
                      <a:r>
                        <a:rPr lang="en-GB" sz="1400" b="1" dirty="0"/>
                        <a:t>Embankments are earth-filled structures, commonly covered with vegetation.</a:t>
                      </a:r>
                    </a:p>
                    <a:p>
                      <a:r>
                        <a:rPr lang="en-GB" sz="1400" b="1" dirty="0"/>
                        <a:t>Flood walls are commonly concrete, metal, or timber and can either be on the riverbank, or set back between a channel and urban area.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Keeps water contained within the 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Embankments look natural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/>
                        <a:t>Flood walls can feature glass panels and artwork printed into concrete</a:t>
                      </a:r>
                    </a:p>
                    <a:p>
                      <a:endParaRPr lang="en-GB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1" dirty="0"/>
                        <a:t>Can speed up velocity which increases flood risk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1" dirty="0"/>
                        <a:t>Very expensive and timely to build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53384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96012980-5D78-ABA0-EF9C-9E3E6118DC0A}"/>
              </a:ext>
            </a:extLst>
          </p:cNvPr>
          <p:cNvGrpSpPr/>
          <p:nvPr/>
        </p:nvGrpSpPr>
        <p:grpSpPr>
          <a:xfrm>
            <a:off x="212509" y="3906078"/>
            <a:ext cx="5307441" cy="2420155"/>
            <a:chOff x="185805" y="4258448"/>
            <a:chExt cx="5307441" cy="24201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34E3E1-175E-306B-632A-637AD5511B85}"/>
                </a:ext>
              </a:extLst>
            </p:cNvPr>
            <p:cNvSpPr txBox="1"/>
            <p:nvPr/>
          </p:nvSpPr>
          <p:spPr>
            <a:xfrm>
              <a:off x="3624248" y="4314364"/>
              <a:ext cx="1868998" cy="230832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 Classic Bold" panose="020B0604020202020204"/>
                </a:rPr>
                <a:t>Raised embankment increases height of banks so river can hold more water and reduce risk of overtopping</a:t>
              </a:r>
            </a:p>
          </p:txBody>
        </p:sp>
        <p:pic>
          <p:nvPicPr>
            <p:cNvPr id="21" name="Picture 20" descr="A long shot of a river&#10;&#10;AI-generated content may be incorrect.">
              <a:extLst>
                <a:ext uri="{FF2B5EF4-FFF2-40B4-BE49-F238E27FC236}">
                  <a16:creationId xmlns:a16="http://schemas.microsoft.com/office/drawing/2014/main" id="{4E5698A9-B8C0-DD8A-61BB-76E57CD3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05" y="4258448"/>
              <a:ext cx="3226873" cy="2420155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5613013-C3F2-D652-2CA9-9EDED91177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8192" y="5186516"/>
              <a:ext cx="2566056" cy="1054524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9276CB-6B95-1934-D8F8-DCCA252BCE74}"/>
              </a:ext>
            </a:extLst>
          </p:cNvPr>
          <p:cNvGrpSpPr/>
          <p:nvPr/>
        </p:nvGrpSpPr>
        <p:grpSpPr>
          <a:xfrm>
            <a:off x="6025669" y="3911258"/>
            <a:ext cx="5453901" cy="2516110"/>
            <a:chOff x="5739615" y="4162493"/>
            <a:chExt cx="5453901" cy="25161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387886-44A9-3B8E-B8E8-D25A364FC15D}"/>
                </a:ext>
              </a:extLst>
            </p:cNvPr>
            <p:cNvSpPr txBox="1"/>
            <p:nvPr/>
          </p:nvSpPr>
          <p:spPr>
            <a:xfrm>
              <a:off x="9100257" y="4204081"/>
              <a:ext cx="2093259" cy="12003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 Classic Bold" panose="020B0604020202020204"/>
                </a:rPr>
                <a:t>Flood wall made of concrete and glass separates channel from the town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C6631F-9168-C01F-3CA0-1C0A9B5F9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615" y="4162493"/>
              <a:ext cx="2981869" cy="126527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F1A528-CF60-80BF-8DC5-31B0288C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9730"/>
            <a:stretch>
              <a:fillRect/>
            </a:stretch>
          </p:blipFill>
          <p:spPr>
            <a:xfrm>
              <a:off x="5739615" y="5542446"/>
              <a:ext cx="2981870" cy="1136157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43EB765-9694-61E4-AF32-B9ACD6C242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9792" y="5150084"/>
              <a:ext cx="1520065" cy="156043"/>
            </a:xfrm>
            <a:prstGeom prst="straightConnector1">
              <a:avLst/>
            </a:prstGeom>
            <a:ln w="57150">
              <a:solidFill>
                <a:srgbClr val="FFCC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35CC5F82-682C-E9A6-7A12-3CCF626A4B48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8DA6049-F98E-1A14-CB69-9A389C849B7E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680ED34-A1A5-07E0-D0AA-6E96C43939DC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5" name="Picture 14" descr="A river with trees and rocks&#10;&#10;Description automatically generated">
            <a:extLst>
              <a:ext uri="{FF2B5EF4-FFF2-40B4-BE49-F238E27FC236}">
                <a16:creationId xmlns:a16="http://schemas.microsoft.com/office/drawing/2014/main" id="{63C6B797-4C4D-22B9-4EFF-29B25F88B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8FE4EB0-26D5-5DCA-0A7D-FB99C28FB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Montserrat Classic Bold" panose="020B0604020202020204" charset="0"/>
              </a:rPr>
              <a:t>Flooding Management</a:t>
            </a:r>
            <a:endParaRPr lang="en-GB" sz="5400" b="1" dirty="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DB4B3B3-2504-D271-5B6E-3E0D5047279A}"/>
              </a:ext>
            </a:extLst>
          </p:cNvPr>
          <p:cNvSpPr txBox="1"/>
          <p:nvPr/>
        </p:nvSpPr>
        <p:spPr>
          <a:xfrm>
            <a:off x="212509" y="1089094"/>
            <a:ext cx="11976834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Hard engineering: Embankments &amp; flood walls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01BDB0-89B1-3FB8-474C-8E0C03C81EDF}"/>
              </a:ext>
            </a:extLst>
          </p:cNvPr>
          <p:cNvSpPr txBox="1"/>
          <p:nvPr/>
        </p:nvSpPr>
        <p:spPr>
          <a:xfrm>
            <a:off x="7366064" y="6342711"/>
            <a:ext cx="17219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Image: Environment Agency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FCBCD-132A-6E1C-E148-B2A6BE6504E9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Montserrat Classic Bold" panose="020B0604020202020204"/>
              </a:rPr>
              <a:t>FT Q C72</a:t>
            </a:r>
          </a:p>
        </p:txBody>
      </p:sp>
    </p:spTree>
    <p:extLst>
      <p:ext uri="{BB962C8B-B14F-4D97-AF65-F5344CB8AC3E}">
        <p14:creationId xmlns:p14="http://schemas.microsoft.com/office/powerpoint/2010/main" val="101904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9b8aaf-fb93-4003-ad70-8b3202c03298" xsi:nil="true"/>
    <lcf76f155ced4ddcb4097134ff3c332f xmlns="460f3ec4-cbfd-415b-8990-83a34b195c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8B761A605E4CBEF87E3F0A1E57E6" ma:contentTypeVersion="14" ma:contentTypeDescription="Create a new document." ma:contentTypeScope="" ma:versionID="d06e931ef9b3fa290e8d323539bfe749">
  <xsd:schema xmlns:xsd="http://www.w3.org/2001/XMLSchema" xmlns:xs="http://www.w3.org/2001/XMLSchema" xmlns:p="http://schemas.microsoft.com/office/2006/metadata/properties" xmlns:ns2="460f3ec4-cbfd-415b-8990-83a34b195ccb" xmlns:ns3="109b8aaf-fb93-4003-ad70-8b3202c03298" targetNamespace="http://schemas.microsoft.com/office/2006/metadata/properties" ma:root="true" ma:fieldsID="545c6f75aa5bb8fa13f76422907df7b2" ns2:_="" ns3:_="">
    <xsd:import namespace="460f3ec4-cbfd-415b-8990-83a34b195ccb"/>
    <xsd:import namespace="109b8aaf-fb93-4003-ad70-8b3202c03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3ec4-cbfd-415b-8990-83a34b195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d852382-b7e0-4a57-b6bc-e925b7845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b8aaf-fb93-4003-ad70-8b3202c0329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78ba668-579f-49f2-bee8-b2d720e6dd5e}" ma:internalName="TaxCatchAll" ma:showField="CatchAllData" ma:web="109b8aaf-fb93-4003-ad70-8b3202c03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EE6CC2-55BD-4718-A27E-A48B1A2E6171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109b8aaf-fb93-4003-ad70-8b3202c03298"/>
    <ds:schemaRef ds:uri="http://schemas.microsoft.com/office/2006/documentManagement/types"/>
    <ds:schemaRef ds:uri="http://purl.org/dc/dcmitype/"/>
    <ds:schemaRef ds:uri="460f3ec4-cbfd-415b-8990-83a34b195ccb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1B36D7-7D33-4222-AD59-1A1EC2AF3A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f3ec4-cbfd-415b-8990-83a34b195ccb"/>
    <ds:schemaRef ds:uri="109b8aaf-fb93-4003-ad70-8b3202c032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99261B-88BD-45B5-AAFE-0BD5533C14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f41c886-37b7-4ea2-a3a5-a3924b272d86}" enabled="0" method="" siteId="{5f41c886-37b7-4ea2-a3a5-a3924b272d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1677</Words>
  <Application>Microsoft Office PowerPoint</Application>
  <PresentationFormat>Widescreen</PresentationFormat>
  <Paragraphs>290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Montserrat Classic Bold</vt:lpstr>
      <vt:lpstr>Times New Roman</vt:lpstr>
      <vt:lpstr>Office Theme</vt:lpstr>
      <vt:lpstr>River Landscapes: 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Flooding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Gaskell</dc:creator>
  <cp:lastModifiedBy>Lydia Gaskell</cp:lastModifiedBy>
  <cp:revision>39</cp:revision>
  <dcterms:created xsi:type="dcterms:W3CDTF">2024-09-10T09:26:08Z</dcterms:created>
  <dcterms:modified xsi:type="dcterms:W3CDTF">2026-03-24T13:58:02Z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0x010100C1578B761A605E4CBEF87E3F0A1E57E6</vt:lpwstr>
  </property>
  <property fmtid="{D5CDD505-2E9C-101B-9397-08002B2CF9AE}" pid="3" name="MediaServiceImageTags">
    <vt:lpwstr/>
  </property>
</Properties>
</file>